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8"/>
  </p:notesMasterIdLst>
  <p:sldIdLst>
    <p:sldId id="256" r:id="rId5"/>
    <p:sldId id="257" r:id="rId6"/>
    <p:sldId id="304" r:id="rId7"/>
    <p:sldId id="305" r:id="rId8"/>
    <p:sldId id="271" r:id="rId9"/>
    <p:sldId id="272" r:id="rId10"/>
    <p:sldId id="273" r:id="rId11"/>
    <p:sldId id="321" r:id="rId12"/>
    <p:sldId id="306" r:id="rId13"/>
    <p:sldId id="322" r:id="rId14"/>
    <p:sldId id="308" r:id="rId15"/>
    <p:sldId id="260" r:id="rId16"/>
    <p:sldId id="264" r:id="rId17"/>
    <p:sldId id="265" r:id="rId18"/>
    <p:sldId id="266" r:id="rId19"/>
    <p:sldId id="259" r:id="rId20"/>
    <p:sldId id="290" r:id="rId21"/>
    <p:sldId id="291" r:id="rId22"/>
    <p:sldId id="292" r:id="rId23"/>
    <p:sldId id="293" r:id="rId24"/>
    <p:sldId id="294" r:id="rId25"/>
    <p:sldId id="309" r:id="rId26"/>
    <p:sldId id="300" r:id="rId27"/>
    <p:sldId id="311" r:id="rId28"/>
    <p:sldId id="310" r:id="rId29"/>
    <p:sldId id="317" r:id="rId30"/>
    <p:sldId id="313" r:id="rId31"/>
    <p:sldId id="281" r:id="rId32"/>
    <p:sldId id="297" r:id="rId33"/>
    <p:sldId id="282" r:id="rId34"/>
    <p:sldId id="268" r:id="rId35"/>
    <p:sldId id="263" r:id="rId36"/>
    <p:sldId id="258" r:id="rId37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70670D-EA12-DADF-F64F-CB55F5DC53BE}" v="13" dt="2025-03-04T22:02:16.199"/>
    <p1510:client id="{280AD333-17FA-F3B3-A874-B1404953869C}" v="89" dt="2025-03-05T23:37:12.378"/>
    <p1510:client id="{382D445F-7DE0-B460-3A2D-44C67F78A54A}" v="14" dt="2025-03-06T00:51:33.393"/>
    <p1510:client id="{A33AE176-D28A-B1E2-77B9-09F567122ACA}" v="3" dt="2025-03-05T00:17:41.914"/>
    <p1510:client id="{D557549D-038E-1944-71F5-909BD32BB3DC}" v="4" dt="2025-03-06T22:00:34.032"/>
    <p1510:client id="{EE1F8267-C739-69FC-FF43-0C9247EE6774}" v="25" dt="2025-03-05T22:18:53.462"/>
  </p1510:revLst>
</p1510:revInfo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9E63BA-2C1C-47A9-9AD1-CF5BEB7F96AD}" type="doc">
      <dgm:prSet loTypeId="urn:microsoft.com/office/officeart/2016/7/layout/VerticalSolidAction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01774A1-23FF-43C0-97D2-B0BD483B41A2}">
      <dgm:prSet custT="1"/>
      <dgm:spPr/>
      <dgm:t>
        <a:bodyPr/>
        <a:lstStyle/>
        <a:p>
          <a:r>
            <a:rPr lang="en-US" sz="2800">
              <a:latin typeface="Candara" panose="020E0502030303020204" pitchFamily="34" charset="0"/>
            </a:rPr>
            <a:t>Meet</a:t>
          </a:r>
        </a:p>
      </dgm:t>
    </dgm:pt>
    <dgm:pt modelId="{E9F1AACE-F862-4633-AA0D-5A1603ED93F0}" type="parTrans" cxnId="{A945CAC0-24E0-49F1-9C28-221CE8B93068}">
      <dgm:prSet/>
      <dgm:spPr/>
      <dgm:t>
        <a:bodyPr/>
        <a:lstStyle/>
        <a:p>
          <a:endParaRPr lang="en-US"/>
        </a:p>
      </dgm:t>
    </dgm:pt>
    <dgm:pt modelId="{1533A6A3-7403-4E51-9AA7-3F3E705BB389}" type="sibTrans" cxnId="{A945CAC0-24E0-49F1-9C28-221CE8B93068}">
      <dgm:prSet/>
      <dgm:spPr/>
      <dgm:t>
        <a:bodyPr/>
        <a:lstStyle/>
        <a:p>
          <a:endParaRPr lang="en-US"/>
        </a:p>
      </dgm:t>
    </dgm:pt>
    <dgm:pt modelId="{55C43338-4D9E-4370-A6D0-3F7DAF727147}">
      <dgm:prSet custT="1"/>
      <dgm:spPr/>
      <dgm:t>
        <a:bodyPr/>
        <a:lstStyle/>
        <a:p>
          <a:r>
            <a:rPr lang="en-US" sz="2400">
              <a:latin typeface="Candara" panose="020E0502030303020204" pitchFamily="34" charset="0"/>
            </a:rPr>
            <a:t>Meet the Endeavour Team</a:t>
          </a:r>
        </a:p>
      </dgm:t>
    </dgm:pt>
    <dgm:pt modelId="{78A1A53F-99BA-40D4-8F8A-B99E722C35F5}" type="parTrans" cxnId="{7FC1D5DE-FA21-4CD6-8642-A668C480C40B}">
      <dgm:prSet/>
      <dgm:spPr/>
      <dgm:t>
        <a:bodyPr/>
        <a:lstStyle/>
        <a:p>
          <a:endParaRPr lang="en-US"/>
        </a:p>
      </dgm:t>
    </dgm:pt>
    <dgm:pt modelId="{48520C96-E6EF-4A29-AB01-B37516B11906}" type="sibTrans" cxnId="{7FC1D5DE-FA21-4CD6-8642-A668C480C40B}">
      <dgm:prSet/>
      <dgm:spPr/>
      <dgm:t>
        <a:bodyPr/>
        <a:lstStyle/>
        <a:p>
          <a:endParaRPr lang="en-US"/>
        </a:p>
      </dgm:t>
    </dgm:pt>
    <dgm:pt modelId="{D392D529-5365-45DE-BF3F-50ABB85C5D08}">
      <dgm:prSet custT="1"/>
      <dgm:spPr/>
      <dgm:t>
        <a:bodyPr/>
        <a:lstStyle/>
        <a:p>
          <a:r>
            <a:rPr lang="en-US" sz="2800">
              <a:latin typeface="Candara" panose="020E0502030303020204" pitchFamily="34" charset="0"/>
            </a:rPr>
            <a:t>Go through</a:t>
          </a:r>
        </a:p>
      </dgm:t>
    </dgm:pt>
    <dgm:pt modelId="{C5CD7155-0805-4543-9962-674417F3D853}" type="parTrans" cxnId="{E22433D8-D482-4716-9987-806E32A38994}">
      <dgm:prSet/>
      <dgm:spPr/>
      <dgm:t>
        <a:bodyPr/>
        <a:lstStyle/>
        <a:p>
          <a:endParaRPr lang="en-US"/>
        </a:p>
      </dgm:t>
    </dgm:pt>
    <dgm:pt modelId="{AAA57CBC-59DA-4ACE-AF3A-5C625F02763F}" type="sibTrans" cxnId="{E22433D8-D482-4716-9987-806E32A38994}">
      <dgm:prSet/>
      <dgm:spPr/>
      <dgm:t>
        <a:bodyPr/>
        <a:lstStyle/>
        <a:p>
          <a:endParaRPr lang="en-US"/>
        </a:p>
      </dgm:t>
    </dgm:pt>
    <dgm:pt modelId="{04BAB4BA-450B-43D8-ABE5-422A36CBD003}">
      <dgm:prSet custT="1"/>
      <dgm:spPr/>
      <dgm:t>
        <a:bodyPr/>
        <a:lstStyle/>
        <a:p>
          <a:r>
            <a:rPr lang="en-US" sz="2400">
              <a:latin typeface="Candara" panose="020E0502030303020204" pitchFamily="34" charset="0"/>
            </a:rPr>
            <a:t>Go through a lot of kindergarten &amp; enrollment information</a:t>
          </a:r>
        </a:p>
      </dgm:t>
    </dgm:pt>
    <dgm:pt modelId="{244107E7-9DA9-4216-9689-6183C0E2F153}" type="parTrans" cxnId="{AA946D0B-A5FB-4B03-A830-F58D2DBEB1D6}">
      <dgm:prSet/>
      <dgm:spPr/>
      <dgm:t>
        <a:bodyPr/>
        <a:lstStyle/>
        <a:p>
          <a:endParaRPr lang="en-US"/>
        </a:p>
      </dgm:t>
    </dgm:pt>
    <dgm:pt modelId="{931516AF-0A52-47E0-B05D-B12226D77517}" type="sibTrans" cxnId="{AA946D0B-A5FB-4B03-A830-F58D2DBEB1D6}">
      <dgm:prSet/>
      <dgm:spPr/>
      <dgm:t>
        <a:bodyPr/>
        <a:lstStyle/>
        <a:p>
          <a:endParaRPr lang="en-US"/>
        </a:p>
      </dgm:t>
    </dgm:pt>
    <dgm:pt modelId="{6F03F00A-717D-4C8E-9074-D87E3B489A3B}">
      <dgm:prSet custT="1"/>
      <dgm:spPr/>
      <dgm:t>
        <a:bodyPr/>
        <a:lstStyle/>
        <a:p>
          <a:r>
            <a:rPr lang="en-US" sz="2800">
              <a:latin typeface="Candara" panose="020E0502030303020204" pitchFamily="34" charset="0"/>
            </a:rPr>
            <a:t>Ask &amp; Answer</a:t>
          </a:r>
        </a:p>
      </dgm:t>
    </dgm:pt>
    <dgm:pt modelId="{8880E0F1-2698-415C-9F1D-CFFCE42657C8}" type="parTrans" cxnId="{C14FD78B-E9F1-4A01-AB9B-D496F55CD7AE}">
      <dgm:prSet/>
      <dgm:spPr/>
      <dgm:t>
        <a:bodyPr/>
        <a:lstStyle/>
        <a:p>
          <a:endParaRPr lang="en-US"/>
        </a:p>
      </dgm:t>
    </dgm:pt>
    <dgm:pt modelId="{52F73FF7-FC02-4773-9166-2F4A02360BD8}" type="sibTrans" cxnId="{C14FD78B-E9F1-4A01-AB9B-D496F55CD7AE}">
      <dgm:prSet/>
      <dgm:spPr/>
      <dgm:t>
        <a:bodyPr/>
        <a:lstStyle/>
        <a:p>
          <a:endParaRPr lang="en-US"/>
        </a:p>
      </dgm:t>
    </dgm:pt>
    <dgm:pt modelId="{505934E1-83B8-4441-84FF-E80B035E5539}">
      <dgm:prSet custT="1"/>
      <dgm:spPr/>
      <dgm:t>
        <a:bodyPr/>
        <a:lstStyle/>
        <a:p>
          <a:r>
            <a:rPr lang="en-US" sz="2400">
              <a:latin typeface="Candara" panose="020E0502030303020204" pitchFamily="34" charset="0"/>
            </a:rPr>
            <a:t>Ask &amp; Answer Questions – Please jot down your questions or ask in the moment</a:t>
          </a:r>
        </a:p>
      </dgm:t>
    </dgm:pt>
    <dgm:pt modelId="{9CBA380B-2860-47A0-9F09-686E3F132876}" type="parTrans" cxnId="{2F60800F-5B86-4615-8599-0DA40CD4BDE6}">
      <dgm:prSet/>
      <dgm:spPr/>
      <dgm:t>
        <a:bodyPr/>
        <a:lstStyle/>
        <a:p>
          <a:endParaRPr lang="en-US"/>
        </a:p>
      </dgm:t>
    </dgm:pt>
    <dgm:pt modelId="{72956EEE-8EF4-424B-99E5-B7621480137E}" type="sibTrans" cxnId="{2F60800F-5B86-4615-8599-0DA40CD4BDE6}">
      <dgm:prSet/>
      <dgm:spPr/>
      <dgm:t>
        <a:bodyPr/>
        <a:lstStyle/>
        <a:p>
          <a:endParaRPr lang="en-US"/>
        </a:p>
      </dgm:t>
    </dgm:pt>
    <dgm:pt modelId="{85A688A1-04D5-4CB5-99BA-4E0349694101}">
      <dgm:prSet custT="1"/>
      <dgm:spPr/>
      <dgm:t>
        <a:bodyPr/>
        <a:lstStyle/>
        <a:p>
          <a:r>
            <a:rPr lang="en-US" sz="2800">
              <a:latin typeface="Candara" panose="020E0502030303020204" pitchFamily="34" charset="0"/>
            </a:rPr>
            <a:t>GOAL</a:t>
          </a:r>
        </a:p>
      </dgm:t>
    </dgm:pt>
    <dgm:pt modelId="{304B3B9E-768E-4413-8773-57E2528257FE}" type="parTrans" cxnId="{1E895C31-22E4-4D28-85CF-D29E1C160394}">
      <dgm:prSet/>
      <dgm:spPr/>
      <dgm:t>
        <a:bodyPr/>
        <a:lstStyle/>
        <a:p>
          <a:endParaRPr lang="en-US"/>
        </a:p>
      </dgm:t>
    </dgm:pt>
    <dgm:pt modelId="{F34A389D-89B6-4AFE-9110-F48CE5A381A3}" type="sibTrans" cxnId="{1E895C31-22E4-4D28-85CF-D29E1C160394}">
      <dgm:prSet/>
      <dgm:spPr/>
      <dgm:t>
        <a:bodyPr/>
        <a:lstStyle/>
        <a:p>
          <a:endParaRPr lang="en-US"/>
        </a:p>
      </dgm:t>
    </dgm:pt>
    <dgm:pt modelId="{6427F36B-03CB-4590-A468-3B2D01F832FE}">
      <dgm:prSet custT="1"/>
      <dgm:spPr/>
      <dgm:t>
        <a:bodyPr/>
        <a:lstStyle/>
        <a:p>
          <a:pPr rtl="0"/>
          <a:r>
            <a:rPr lang="en-US" sz="2400">
              <a:latin typeface="Candara" panose="020E0502030303020204" pitchFamily="34" charset="0"/>
            </a:rPr>
            <a:t>GOAL: Ease some jitters! </a:t>
          </a:r>
        </a:p>
      </dgm:t>
    </dgm:pt>
    <dgm:pt modelId="{9D99F45D-9697-471C-ACC8-77B96FF79D0D}" type="parTrans" cxnId="{B3D568AE-169E-47AC-B7AC-5F51C8398BE8}">
      <dgm:prSet/>
      <dgm:spPr/>
      <dgm:t>
        <a:bodyPr/>
        <a:lstStyle/>
        <a:p>
          <a:endParaRPr lang="en-US"/>
        </a:p>
      </dgm:t>
    </dgm:pt>
    <dgm:pt modelId="{E57A1F79-494B-4091-93CD-7456A65D1D08}" type="sibTrans" cxnId="{B3D568AE-169E-47AC-B7AC-5F51C8398BE8}">
      <dgm:prSet/>
      <dgm:spPr/>
      <dgm:t>
        <a:bodyPr/>
        <a:lstStyle/>
        <a:p>
          <a:endParaRPr lang="en-US"/>
        </a:p>
      </dgm:t>
    </dgm:pt>
    <dgm:pt modelId="{FE7825EB-454D-42C1-81E9-76B8024A52E9}" type="pres">
      <dgm:prSet presAssocID="{8E9E63BA-2C1C-47A9-9AD1-CF5BEB7F96AD}" presName="Name0" presStyleCnt="0">
        <dgm:presLayoutVars>
          <dgm:dir/>
          <dgm:animLvl val="lvl"/>
          <dgm:resizeHandles val="exact"/>
        </dgm:presLayoutVars>
      </dgm:prSet>
      <dgm:spPr/>
    </dgm:pt>
    <dgm:pt modelId="{651A8B10-1935-4473-A709-C6612B7DDF4C}" type="pres">
      <dgm:prSet presAssocID="{201774A1-23FF-43C0-97D2-B0BD483B41A2}" presName="linNode" presStyleCnt="0"/>
      <dgm:spPr/>
    </dgm:pt>
    <dgm:pt modelId="{96355F51-D734-4AD6-89E1-8E99B0743470}" type="pres">
      <dgm:prSet presAssocID="{201774A1-23FF-43C0-97D2-B0BD483B41A2}" presName="parentText" presStyleLbl="alignNode1" presStyleIdx="0" presStyleCnt="4">
        <dgm:presLayoutVars>
          <dgm:chMax val="1"/>
          <dgm:bulletEnabled/>
        </dgm:presLayoutVars>
      </dgm:prSet>
      <dgm:spPr/>
    </dgm:pt>
    <dgm:pt modelId="{7814CA17-57D3-44B7-87EA-2E4974841F8F}" type="pres">
      <dgm:prSet presAssocID="{201774A1-23FF-43C0-97D2-B0BD483B41A2}" presName="descendantText" presStyleLbl="alignAccFollowNode1" presStyleIdx="0" presStyleCnt="4">
        <dgm:presLayoutVars>
          <dgm:bulletEnabled/>
        </dgm:presLayoutVars>
      </dgm:prSet>
      <dgm:spPr/>
    </dgm:pt>
    <dgm:pt modelId="{FD069D31-64BB-4125-A163-7C4D111CCE4B}" type="pres">
      <dgm:prSet presAssocID="{1533A6A3-7403-4E51-9AA7-3F3E705BB389}" presName="sp" presStyleCnt="0"/>
      <dgm:spPr/>
    </dgm:pt>
    <dgm:pt modelId="{1FE5EF83-5BB2-4DAB-B674-56468927ABBB}" type="pres">
      <dgm:prSet presAssocID="{D392D529-5365-45DE-BF3F-50ABB85C5D08}" presName="linNode" presStyleCnt="0"/>
      <dgm:spPr/>
    </dgm:pt>
    <dgm:pt modelId="{E20623F8-43FA-48D0-AF98-9E94B5FF7005}" type="pres">
      <dgm:prSet presAssocID="{D392D529-5365-45DE-BF3F-50ABB85C5D08}" presName="parentText" presStyleLbl="alignNode1" presStyleIdx="1" presStyleCnt="4">
        <dgm:presLayoutVars>
          <dgm:chMax val="1"/>
          <dgm:bulletEnabled/>
        </dgm:presLayoutVars>
      </dgm:prSet>
      <dgm:spPr/>
    </dgm:pt>
    <dgm:pt modelId="{9C07E593-B768-4C10-9199-360910653521}" type="pres">
      <dgm:prSet presAssocID="{D392D529-5365-45DE-BF3F-50ABB85C5D08}" presName="descendantText" presStyleLbl="alignAccFollowNode1" presStyleIdx="1" presStyleCnt="4">
        <dgm:presLayoutVars>
          <dgm:bulletEnabled/>
        </dgm:presLayoutVars>
      </dgm:prSet>
      <dgm:spPr/>
    </dgm:pt>
    <dgm:pt modelId="{D32EAAE7-B692-40CE-81CD-B920637F1289}" type="pres">
      <dgm:prSet presAssocID="{AAA57CBC-59DA-4ACE-AF3A-5C625F02763F}" presName="sp" presStyleCnt="0"/>
      <dgm:spPr/>
    </dgm:pt>
    <dgm:pt modelId="{C57460B1-E1C8-4A47-86A5-8DC0F2E5511B}" type="pres">
      <dgm:prSet presAssocID="{6F03F00A-717D-4C8E-9074-D87E3B489A3B}" presName="linNode" presStyleCnt="0"/>
      <dgm:spPr/>
    </dgm:pt>
    <dgm:pt modelId="{16ADABB3-D309-4C5C-81C7-9BB12426ABED}" type="pres">
      <dgm:prSet presAssocID="{6F03F00A-717D-4C8E-9074-D87E3B489A3B}" presName="parentText" presStyleLbl="alignNode1" presStyleIdx="2" presStyleCnt="4">
        <dgm:presLayoutVars>
          <dgm:chMax val="1"/>
          <dgm:bulletEnabled/>
        </dgm:presLayoutVars>
      </dgm:prSet>
      <dgm:spPr/>
    </dgm:pt>
    <dgm:pt modelId="{D562EB10-4608-4984-9E28-3EC9785A70B9}" type="pres">
      <dgm:prSet presAssocID="{6F03F00A-717D-4C8E-9074-D87E3B489A3B}" presName="descendantText" presStyleLbl="alignAccFollowNode1" presStyleIdx="2" presStyleCnt="4">
        <dgm:presLayoutVars>
          <dgm:bulletEnabled/>
        </dgm:presLayoutVars>
      </dgm:prSet>
      <dgm:spPr/>
    </dgm:pt>
    <dgm:pt modelId="{D2C91806-D1A2-4E77-B2B0-FACB3DEF30D8}" type="pres">
      <dgm:prSet presAssocID="{52F73FF7-FC02-4773-9166-2F4A02360BD8}" presName="sp" presStyleCnt="0"/>
      <dgm:spPr/>
    </dgm:pt>
    <dgm:pt modelId="{12D3912B-E221-4074-895F-EDCADC21575F}" type="pres">
      <dgm:prSet presAssocID="{85A688A1-04D5-4CB5-99BA-4E0349694101}" presName="linNode" presStyleCnt="0"/>
      <dgm:spPr/>
    </dgm:pt>
    <dgm:pt modelId="{0C5FFD29-A406-46FE-A220-A7285E060F14}" type="pres">
      <dgm:prSet presAssocID="{85A688A1-04D5-4CB5-99BA-4E0349694101}" presName="parentText" presStyleLbl="alignNode1" presStyleIdx="3" presStyleCnt="4">
        <dgm:presLayoutVars>
          <dgm:chMax val="1"/>
          <dgm:bulletEnabled/>
        </dgm:presLayoutVars>
      </dgm:prSet>
      <dgm:spPr/>
    </dgm:pt>
    <dgm:pt modelId="{6F50BDF5-23C3-4044-BFCB-0E81008BE7CE}" type="pres">
      <dgm:prSet presAssocID="{85A688A1-04D5-4CB5-99BA-4E0349694101}" presName="descendantText" presStyleLbl="alignAccFollowNode1" presStyleIdx="3" presStyleCnt="4">
        <dgm:presLayoutVars>
          <dgm:bulletEnabled/>
        </dgm:presLayoutVars>
      </dgm:prSet>
      <dgm:spPr/>
    </dgm:pt>
  </dgm:ptLst>
  <dgm:cxnLst>
    <dgm:cxn modelId="{AA946D0B-A5FB-4B03-A830-F58D2DBEB1D6}" srcId="{D392D529-5365-45DE-BF3F-50ABB85C5D08}" destId="{04BAB4BA-450B-43D8-ABE5-422A36CBD003}" srcOrd="0" destOrd="0" parTransId="{244107E7-9DA9-4216-9689-6183C0E2F153}" sibTransId="{931516AF-0A52-47E0-B05D-B12226D77517}"/>
    <dgm:cxn modelId="{2F60800F-5B86-4615-8599-0DA40CD4BDE6}" srcId="{6F03F00A-717D-4C8E-9074-D87E3B489A3B}" destId="{505934E1-83B8-4441-84FF-E80B035E5539}" srcOrd="0" destOrd="0" parTransId="{9CBA380B-2860-47A0-9F09-686E3F132876}" sibTransId="{72956EEE-8EF4-424B-99E5-B7621480137E}"/>
    <dgm:cxn modelId="{1E895C31-22E4-4D28-85CF-D29E1C160394}" srcId="{8E9E63BA-2C1C-47A9-9AD1-CF5BEB7F96AD}" destId="{85A688A1-04D5-4CB5-99BA-4E0349694101}" srcOrd="3" destOrd="0" parTransId="{304B3B9E-768E-4413-8773-57E2528257FE}" sibTransId="{F34A389D-89B6-4AFE-9110-F48CE5A381A3}"/>
    <dgm:cxn modelId="{432B805D-3D42-4295-8710-FB3869772CAB}" type="presOf" srcId="{85A688A1-04D5-4CB5-99BA-4E0349694101}" destId="{0C5FFD29-A406-46FE-A220-A7285E060F14}" srcOrd="0" destOrd="0" presId="urn:microsoft.com/office/officeart/2016/7/layout/VerticalSolidActionList"/>
    <dgm:cxn modelId="{4E7F5B60-F296-43F6-88F6-1EB610FEC4F5}" type="presOf" srcId="{6427F36B-03CB-4590-A468-3B2D01F832FE}" destId="{6F50BDF5-23C3-4044-BFCB-0E81008BE7CE}" srcOrd="0" destOrd="0" presId="urn:microsoft.com/office/officeart/2016/7/layout/VerticalSolidActionList"/>
    <dgm:cxn modelId="{D6149242-0877-436C-A15B-59F0C91C83A8}" type="presOf" srcId="{D392D529-5365-45DE-BF3F-50ABB85C5D08}" destId="{E20623F8-43FA-48D0-AF98-9E94B5FF7005}" srcOrd="0" destOrd="0" presId="urn:microsoft.com/office/officeart/2016/7/layout/VerticalSolidActionList"/>
    <dgm:cxn modelId="{2C18616A-E205-4DD5-9BFF-A1CF1D4B175A}" type="presOf" srcId="{8E9E63BA-2C1C-47A9-9AD1-CF5BEB7F96AD}" destId="{FE7825EB-454D-42C1-81E9-76B8024A52E9}" srcOrd="0" destOrd="0" presId="urn:microsoft.com/office/officeart/2016/7/layout/VerticalSolidActionList"/>
    <dgm:cxn modelId="{E2E88B54-1D07-4C91-9B7E-F93B5EAD821D}" type="presOf" srcId="{201774A1-23FF-43C0-97D2-B0BD483B41A2}" destId="{96355F51-D734-4AD6-89E1-8E99B0743470}" srcOrd="0" destOrd="0" presId="urn:microsoft.com/office/officeart/2016/7/layout/VerticalSolidActionList"/>
    <dgm:cxn modelId="{135B8386-7A5B-462F-8B61-C409D76DA94A}" type="presOf" srcId="{04BAB4BA-450B-43D8-ABE5-422A36CBD003}" destId="{9C07E593-B768-4C10-9199-360910653521}" srcOrd="0" destOrd="0" presId="urn:microsoft.com/office/officeart/2016/7/layout/VerticalSolidActionList"/>
    <dgm:cxn modelId="{C14FD78B-E9F1-4A01-AB9B-D496F55CD7AE}" srcId="{8E9E63BA-2C1C-47A9-9AD1-CF5BEB7F96AD}" destId="{6F03F00A-717D-4C8E-9074-D87E3B489A3B}" srcOrd="2" destOrd="0" parTransId="{8880E0F1-2698-415C-9F1D-CFFCE42657C8}" sibTransId="{52F73FF7-FC02-4773-9166-2F4A02360BD8}"/>
    <dgm:cxn modelId="{B3D568AE-169E-47AC-B7AC-5F51C8398BE8}" srcId="{85A688A1-04D5-4CB5-99BA-4E0349694101}" destId="{6427F36B-03CB-4590-A468-3B2D01F832FE}" srcOrd="0" destOrd="0" parTransId="{9D99F45D-9697-471C-ACC8-77B96FF79D0D}" sibTransId="{E57A1F79-494B-4091-93CD-7456A65D1D08}"/>
    <dgm:cxn modelId="{40B310B8-998E-4E91-950D-6FBAB07146DB}" type="presOf" srcId="{505934E1-83B8-4441-84FF-E80B035E5539}" destId="{D562EB10-4608-4984-9E28-3EC9785A70B9}" srcOrd="0" destOrd="0" presId="urn:microsoft.com/office/officeart/2016/7/layout/VerticalSolidActionList"/>
    <dgm:cxn modelId="{A945CAC0-24E0-49F1-9C28-221CE8B93068}" srcId="{8E9E63BA-2C1C-47A9-9AD1-CF5BEB7F96AD}" destId="{201774A1-23FF-43C0-97D2-B0BD483B41A2}" srcOrd="0" destOrd="0" parTransId="{E9F1AACE-F862-4633-AA0D-5A1603ED93F0}" sibTransId="{1533A6A3-7403-4E51-9AA7-3F3E705BB389}"/>
    <dgm:cxn modelId="{2D753EC8-22C5-4DD6-B931-03B86615E416}" type="presOf" srcId="{6F03F00A-717D-4C8E-9074-D87E3B489A3B}" destId="{16ADABB3-D309-4C5C-81C7-9BB12426ABED}" srcOrd="0" destOrd="0" presId="urn:microsoft.com/office/officeart/2016/7/layout/VerticalSolidActionList"/>
    <dgm:cxn modelId="{E22433D8-D482-4716-9987-806E32A38994}" srcId="{8E9E63BA-2C1C-47A9-9AD1-CF5BEB7F96AD}" destId="{D392D529-5365-45DE-BF3F-50ABB85C5D08}" srcOrd="1" destOrd="0" parTransId="{C5CD7155-0805-4543-9962-674417F3D853}" sibTransId="{AAA57CBC-59DA-4ACE-AF3A-5C625F02763F}"/>
    <dgm:cxn modelId="{7FC1D5DE-FA21-4CD6-8642-A668C480C40B}" srcId="{201774A1-23FF-43C0-97D2-B0BD483B41A2}" destId="{55C43338-4D9E-4370-A6D0-3F7DAF727147}" srcOrd="0" destOrd="0" parTransId="{78A1A53F-99BA-40D4-8F8A-B99E722C35F5}" sibTransId="{48520C96-E6EF-4A29-AB01-B37516B11906}"/>
    <dgm:cxn modelId="{FFD9AEEE-DDE6-416D-9086-A36794CA8F4B}" type="presOf" srcId="{55C43338-4D9E-4370-A6D0-3F7DAF727147}" destId="{7814CA17-57D3-44B7-87EA-2E4974841F8F}" srcOrd="0" destOrd="0" presId="urn:microsoft.com/office/officeart/2016/7/layout/VerticalSolidActionList"/>
    <dgm:cxn modelId="{2ED33F27-BD29-4AC5-AC94-205CDCB227C8}" type="presParOf" srcId="{FE7825EB-454D-42C1-81E9-76B8024A52E9}" destId="{651A8B10-1935-4473-A709-C6612B7DDF4C}" srcOrd="0" destOrd="0" presId="urn:microsoft.com/office/officeart/2016/7/layout/VerticalSolidActionList"/>
    <dgm:cxn modelId="{595CD47A-7FA8-4368-A4E4-840DC0090880}" type="presParOf" srcId="{651A8B10-1935-4473-A709-C6612B7DDF4C}" destId="{96355F51-D734-4AD6-89E1-8E99B0743470}" srcOrd="0" destOrd="0" presId="urn:microsoft.com/office/officeart/2016/7/layout/VerticalSolidActionList"/>
    <dgm:cxn modelId="{A5DC0D01-1B24-410B-AB64-E2E067C9C533}" type="presParOf" srcId="{651A8B10-1935-4473-A709-C6612B7DDF4C}" destId="{7814CA17-57D3-44B7-87EA-2E4974841F8F}" srcOrd="1" destOrd="0" presId="urn:microsoft.com/office/officeart/2016/7/layout/VerticalSolidActionList"/>
    <dgm:cxn modelId="{6EAAA689-42D8-4CE0-B65D-59234DBA5F44}" type="presParOf" srcId="{FE7825EB-454D-42C1-81E9-76B8024A52E9}" destId="{FD069D31-64BB-4125-A163-7C4D111CCE4B}" srcOrd="1" destOrd="0" presId="urn:microsoft.com/office/officeart/2016/7/layout/VerticalSolidActionList"/>
    <dgm:cxn modelId="{F6DAF3DA-62A5-416F-9555-962860393729}" type="presParOf" srcId="{FE7825EB-454D-42C1-81E9-76B8024A52E9}" destId="{1FE5EF83-5BB2-4DAB-B674-56468927ABBB}" srcOrd="2" destOrd="0" presId="urn:microsoft.com/office/officeart/2016/7/layout/VerticalSolidActionList"/>
    <dgm:cxn modelId="{0C3A016F-1318-4F93-BC1A-A3FD0CF9849B}" type="presParOf" srcId="{1FE5EF83-5BB2-4DAB-B674-56468927ABBB}" destId="{E20623F8-43FA-48D0-AF98-9E94B5FF7005}" srcOrd="0" destOrd="0" presId="urn:microsoft.com/office/officeart/2016/7/layout/VerticalSolidActionList"/>
    <dgm:cxn modelId="{DF12D891-494B-4871-8CA7-E08CFE5E4849}" type="presParOf" srcId="{1FE5EF83-5BB2-4DAB-B674-56468927ABBB}" destId="{9C07E593-B768-4C10-9199-360910653521}" srcOrd="1" destOrd="0" presId="urn:microsoft.com/office/officeart/2016/7/layout/VerticalSolidActionList"/>
    <dgm:cxn modelId="{5E63CCF7-FF7A-4B87-9002-107DDCEF9EF2}" type="presParOf" srcId="{FE7825EB-454D-42C1-81E9-76B8024A52E9}" destId="{D32EAAE7-B692-40CE-81CD-B920637F1289}" srcOrd="3" destOrd="0" presId="urn:microsoft.com/office/officeart/2016/7/layout/VerticalSolidActionList"/>
    <dgm:cxn modelId="{3FE4EE7D-1D96-4294-AD91-7B90F95E701C}" type="presParOf" srcId="{FE7825EB-454D-42C1-81E9-76B8024A52E9}" destId="{C57460B1-E1C8-4A47-86A5-8DC0F2E5511B}" srcOrd="4" destOrd="0" presId="urn:microsoft.com/office/officeart/2016/7/layout/VerticalSolidActionList"/>
    <dgm:cxn modelId="{315E049F-AF9F-4E5F-AC7D-059413780EC4}" type="presParOf" srcId="{C57460B1-E1C8-4A47-86A5-8DC0F2E5511B}" destId="{16ADABB3-D309-4C5C-81C7-9BB12426ABED}" srcOrd="0" destOrd="0" presId="urn:microsoft.com/office/officeart/2016/7/layout/VerticalSolidActionList"/>
    <dgm:cxn modelId="{FB04F238-3FFB-4230-A487-1AB1FCFFEBA4}" type="presParOf" srcId="{C57460B1-E1C8-4A47-86A5-8DC0F2E5511B}" destId="{D562EB10-4608-4984-9E28-3EC9785A70B9}" srcOrd="1" destOrd="0" presId="urn:microsoft.com/office/officeart/2016/7/layout/VerticalSolidActionList"/>
    <dgm:cxn modelId="{9AB1758D-3511-4839-AA38-BD6D385C9117}" type="presParOf" srcId="{FE7825EB-454D-42C1-81E9-76B8024A52E9}" destId="{D2C91806-D1A2-4E77-B2B0-FACB3DEF30D8}" srcOrd="5" destOrd="0" presId="urn:microsoft.com/office/officeart/2016/7/layout/VerticalSolidActionList"/>
    <dgm:cxn modelId="{13DE5E80-645B-425B-AC63-9BC08221BDC8}" type="presParOf" srcId="{FE7825EB-454D-42C1-81E9-76B8024A52E9}" destId="{12D3912B-E221-4074-895F-EDCADC21575F}" srcOrd="6" destOrd="0" presId="urn:microsoft.com/office/officeart/2016/7/layout/VerticalSolidActionList"/>
    <dgm:cxn modelId="{F43AFE82-2607-4F42-A97E-3254E88C3E0A}" type="presParOf" srcId="{12D3912B-E221-4074-895F-EDCADC21575F}" destId="{0C5FFD29-A406-46FE-A220-A7285E060F14}" srcOrd="0" destOrd="0" presId="urn:microsoft.com/office/officeart/2016/7/layout/VerticalSolidActionList"/>
    <dgm:cxn modelId="{D4CBD99A-57DF-4A0F-B482-307A59AFCC6E}" type="presParOf" srcId="{12D3912B-E221-4074-895F-EDCADC21575F}" destId="{6F50BDF5-23C3-4044-BFCB-0E81008BE7CE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F1D1EF-259B-490D-BD38-CE9C050C106B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B3C04A94-9D3D-43F6-AE17-571A164AF723}">
      <dgm:prSet phldrT="[Text]" custT="1"/>
      <dgm:spPr/>
      <dgm:t>
        <a:bodyPr/>
        <a:lstStyle/>
        <a:p>
          <a:r>
            <a:rPr lang="en-US" sz="2100" b="1">
              <a:solidFill>
                <a:schemeClr val="tx1"/>
              </a:solidFill>
            </a:rPr>
            <a:t>Sept – Oct</a:t>
          </a:r>
        </a:p>
        <a:p>
          <a:r>
            <a:rPr lang="en-US" sz="1600"/>
            <a:t>Looks &amp; feels more like preschool</a:t>
          </a:r>
        </a:p>
      </dgm:t>
    </dgm:pt>
    <dgm:pt modelId="{D5B669D7-5309-4811-B14C-B7E5C6FDCAB8}" type="parTrans" cxnId="{D6E6CDA5-50EB-4256-AAF8-42C3D6D7F692}">
      <dgm:prSet/>
      <dgm:spPr/>
      <dgm:t>
        <a:bodyPr/>
        <a:lstStyle/>
        <a:p>
          <a:endParaRPr lang="en-US"/>
        </a:p>
      </dgm:t>
    </dgm:pt>
    <dgm:pt modelId="{AAD832AE-289C-435D-B1AB-A9C53491AE51}" type="sibTrans" cxnId="{D6E6CDA5-50EB-4256-AAF8-42C3D6D7F692}">
      <dgm:prSet/>
      <dgm:spPr/>
      <dgm:t>
        <a:bodyPr/>
        <a:lstStyle/>
        <a:p>
          <a:endParaRPr lang="en-US"/>
        </a:p>
      </dgm:t>
    </dgm:pt>
    <dgm:pt modelId="{0E1FA590-0B73-4838-BBB7-4A3CEAA831A5}">
      <dgm:prSet phldrT="[Text]" custT="1"/>
      <dgm:spPr/>
      <dgm:t>
        <a:bodyPr/>
        <a:lstStyle/>
        <a:p>
          <a:r>
            <a:rPr lang="en-US" sz="2100"/>
            <a:t>Transition through Kindergarten</a:t>
          </a:r>
        </a:p>
      </dgm:t>
    </dgm:pt>
    <dgm:pt modelId="{D1E1BE04-4F2F-4BAE-8EC8-FF0F9061062C}" type="parTrans" cxnId="{86D82A8C-90A0-455A-8ADA-956887D5C9B3}">
      <dgm:prSet/>
      <dgm:spPr/>
      <dgm:t>
        <a:bodyPr/>
        <a:lstStyle/>
        <a:p>
          <a:endParaRPr lang="en-US"/>
        </a:p>
      </dgm:t>
    </dgm:pt>
    <dgm:pt modelId="{184F4C21-6934-4EB9-B86E-B7554BC3D6EE}" type="sibTrans" cxnId="{86D82A8C-90A0-455A-8ADA-956887D5C9B3}">
      <dgm:prSet/>
      <dgm:spPr/>
      <dgm:t>
        <a:bodyPr/>
        <a:lstStyle/>
        <a:p>
          <a:endParaRPr lang="en-US"/>
        </a:p>
      </dgm:t>
    </dgm:pt>
    <dgm:pt modelId="{9E09596D-E95B-47EB-AD81-78C494625ECF}">
      <dgm:prSet phldrT="[Text]" custT="1"/>
      <dgm:spPr/>
      <dgm:t>
        <a:bodyPr/>
        <a:lstStyle/>
        <a:p>
          <a:r>
            <a:rPr lang="en-US" sz="2100" b="1" i="0"/>
            <a:t>May – June</a:t>
          </a:r>
        </a:p>
        <a:p>
          <a:r>
            <a:rPr lang="en-US" sz="1600"/>
            <a:t>Looks &amp; feels more like 1</a:t>
          </a:r>
          <a:r>
            <a:rPr lang="en-US" sz="1600" baseline="30000"/>
            <a:t>st</a:t>
          </a:r>
          <a:r>
            <a:rPr lang="en-US" sz="1600"/>
            <a:t> grade</a:t>
          </a:r>
        </a:p>
      </dgm:t>
    </dgm:pt>
    <dgm:pt modelId="{70C8382D-3CC2-4426-AA85-69862B371EFB}" type="parTrans" cxnId="{8463B8A0-C0A7-473B-801B-EB91D071F43B}">
      <dgm:prSet/>
      <dgm:spPr/>
      <dgm:t>
        <a:bodyPr/>
        <a:lstStyle/>
        <a:p>
          <a:endParaRPr lang="en-US"/>
        </a:p>
      </dgm:t>
    </dgm:pt>
    <dgm:pt modelId="{8A911B20-F385-41E0-B6DC-F9EB33A82EA1}" type="sibTrans" cxnId="{8463B8A0-C0A7-473B-801B-EB91D071F43B}">
      <dgm:prSet/>
      <dgm:spPr/>
      <dgm:t>
        <a:bodyPr/>
        <a:lstStyle/>
        <a:p>
          <a:endParaRPr lang="en-US"/>
        </a:p>
      </dgm:t>
    </dgm:pt>
    <dgm:pt modelId="{993E979F-31C3-4C8E-ADCF-C41A921A14C0}" type="pres">
      <dgm:prSet presAssocID="{EEF1D1EF-259B-490D-BD38-CE9C050C106B}" presName="CompostProcess" presStyleCnt="0">
        <dgm:presLayoutVars>
          <dgm:dir/>
          <dgm:resizeHandles val="exact"/>
        </dgm:presLayoutVars>
      </dgm:prSet>
      <dgm:spPr/>
    </dgm:pt>
    <dgm:pt modelId="{C31BC320-4AA5-453E-9D93-D580E7E79B85}" type="pres">
      <dgm:prSet presAssocID="{EEF1D1EF-259B-490D-BD38-CE9C050C106B}" presName="arrow" presStyleLbl="bgShp" presStyleIdx="0" presStyleCnt="1"/>
      <dgm:spPr/>
    </dgm:pt>
    <dgm:pt modelId="{9A2EB1BC-B32C-4AFE-80B8-A2C6C54B3039}" type="pres">
      <dgm:prSet presAssocID="{EEF1D1EF-259B-490D-BD38-CE9C050C106B}" presName="linearProcess" presStyleCnt="0"/>
      <dgm:spPr/>
    </dgm:pt>
    <dgm:pt modelId="{0FD14549-6D43-49F3-8D11-6475D010B9B1}" type="pres">
      <dgm:prSet presAssocID="{B3C04A94-9D3D-43F6-AE17-571A164AF723}" presName="textNode" presStyleLbl="node1" presStyleIdx="0" presStyleCnt="3">
        <dgm:presLayoutVars>
          <dgm:bulletEnabled val="1"/>
        </dgm:presLayoutVars>
      </dgm:prSet>
      <dgm:spPr/>
    </dgm:pt>
    <dgm:pt modelId="{163B5774-A221-460A-BC87-1030724BACF5}" type="pres">
      <dgm:prSet presAssocID="{AAD832AE-289C-435D-B1AB-A9C53491AE51}" presName="sibTrans" presStyleCnt="0"/>
      <dgm:spPr/>
    </dgm:pt>
    <dgm:pt modelId="{E24F144C-9435-463E-8377-C8103827C5E1}" type="pres">
      <dgm:prSet presAssocID="{0E1FA590-0B73-4838-BBB7-4A3CEAA831A5}" presName="textNode" presStyleLbl="node1" presStyleIdx="1" presStyleCnt="3">
        <dgm:presLayoutVars>
          <dgm:bulletEnabled val="1"/>
        </dgm:presLayoutVars>
      </dgm:prSet>
      <dgm:spPr/>
    </dgm:pt>
    <dgm:pt modelId="{E1F78CD5-48F7-4078-A189-4090B045C109}" type="pres">
      <dgm:prSet presAssocID="{184F4C21-6934-4EB9-B86E-B7554BC3D6EE}" presName="sibTrans" presStyleCnt="0"/>
      <dgm:spPr/>
    </dgm:pt>
    <dgm:pt modelId="{282D7B90-5430-4E77-9DE9-5518CD7A789A}" type="pres">
      <dgm:prSet presAssocID="{9E09596D-E95B-47EB-AD81-78C494625ECF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86D82A8C-90A0-455A-8ADA-956887D5C9B3}" srcId="{EEF1D1EF-259B-490D-BD38-CE9C050C106B}" destId="{0E1FA590-0B73-4838-BBB7-4A3CEAA831A5}" srcOrd="1" destOrd="0" parTransId="{D1E1BE04-4F2F-4BAE-8EC8-FF0F9061062C}" sibTransId="{184F4C21-6934-4EB9-B86E-B7554BC3D6EE}"/>
    <dgm:cxn modelId="{8463B8A0-C0A7-473B-801B-EB91D071F43B}" srcId="{EEF1D1EF-259B-490D-BD38-CE9C050C106B}" destId="{9E09596D-E95B-47EB-AD81-78C494625ECF}" srcOrd="2" destOrd="0" parTransId="{70C8382D-3CC2-4426-AA85-69862B371EFB}" sibTransId="{8A911B20-F385-41E0-B6DC-F9EB33A82EA1}"/>
    <dgm:cxn modelId="{D6E6CDA5-50EB-4256-AAF8-42C3D6D7F692}" srcId="{EEF1D1EF-259B-490D-BD38-CE9C050C106B}" destId="{B3C04A94-9D3D-43F6-AE17-571A164AF723}" srcOrd="0" destOrd="0" parTransId="{D5B669D7-5309-4811-B14C-B7E5C6FDCAB8}" sibTransId="{AAD832AE-289C-435D-B1AB-A9C53491AE51}"/>
    <dgm:cxn modelId="{911923AA-C131-4393-A72A-A88B4429299F}" type="presOf" srcId="{B3C04A94-9D3D-43F6-AE17-571A164AF723}" destId="{0FD14549-6D43-49F3-8D11-6475D010B9B1}" srcOrd="0" destOrd="0" presId="urn:microsoft.com/office/officeart/2005/8/layout/hProcess9"/>
    <dgm:cxn modelId="{F2A05BC4-6117-4976-8BF1-2260BA47D4F2}" type="presOf" srcId="{EEF1D1EF-259B-490D-BD38-CE9C050C106B}" destId="{993E979F-31C3-4C8E-ADCF-C41A921A14C0}" srcOrd="0" destOrd="0" presId="urn:microsoft.com/office/officeart/2005/8/layout/hProcess9"/>
    <dgm:cxn modelId="{852484E5-652B-40F3-8D2D-FA5E485E8A34}" type="presOf" srcId="{0E1FA590-0B73-4838-BBB7-4A3CEAA831A5}" destId="{E24F144C-9435-463E-8377-C8103827C5E1}" srcOrd="0" destOrd="0" presId="urn:microsoft.com/office/officeart/2005/8/layout/hProcess9"/>
    <dgm:cxn modelId="{D9A3B2F2-8312-41C5-A8A2-B711C79D90E8}" type="presOf" srcId="{9E09596D-E95B-47EB-AD81-78C494625ECF}" destId="{282D7B90-5430-4E77-9DE9-5518CD7A789A}" srcOrd="0" destOrd="0" presId="urn:microsoft.com/office/officeart/2005/8/layout/hProcess9"/>
    <dgm:cxn modelId="{57062AAD-B0E8-4CDF-9AD9-DA32A9410AC7}" type="presParOf" srcId="{993E979F-31C3-4C8E-ADCF-C41A921A14C0}" destId="{C31BC320-4AA5-453E-9D93-D580E7E79B85}" srcOrd="0" destOrd="0" presId="urn:microsoft.com/office/officeart/2005/8/layout/hProcess9"/>
    <dgm:cxn modelId="{5C922E65-85C8-4A25-BC81-90A1D974E86A}" type="presParOf" srcId="{993E979F-31C3-4C8E-ADCF-C41A921A14C0}" destId="{9A2EB1BC-B32C-4AFE-80B8-A2C6C54B3039}" srcOrd="1" destOrd="0" presId="urn:microsoft.com/office/officeart/2005/8/layout/hProcess9"/>
    <dgm:cxn modelId="{1551B27C-3304-4318-BBF3-35AC67A0C5C0}" type="presParOf" srcId="{9A2EB1BC-B32C-4AFE-80B8-A2C6C54B3039}" destId="{0FD14549-6D43-49F3-8D11-6475D010B9B1}" srcOrd="0" destOrd="0" presId="urn:microsoft.com/office/officeart/2005/8/layout/hProcess9"/>
    <dgm:cxn modelId="{81927C13-DB33-4E69-8D75-1F1CE5DB5BC7}" type="presParOf" srcId="{9A2EB1BC-B32C-4AFE-80B8-A2C6C54B3039}" destId="{163B5774-A221-460A-BC87-1030724BACF5}" srcOrd="1" destOrd="0" presId="urn:microsoft.com/office/officeart/2005/8/layout/hProcess9"/>
    <dgm:cxn modelId="{15C14ADD-1DB2-4D44-B498-B78D147D7C03}" type="presParOf" srcId="{9A2EB1BC-B32C-4AFE-80B8-A2C6C54B3039}" destId="{E24F144C-9435-463E-8377-C8103827C5E1}" srcOrd="2" destOrd="0" presId="urn:microsoft.com/office/officeart/2005/8/layout/hProcess9"/>
    <dgm:cxn modelId="{5FADC2E1-C40B-4486-933C-C334BB45E90D}" type="presParOf" srcId="{9A2EB1BC-B32C-4AFE-80B8-A2C6C54B3039}" destId="{E1F78CD5-48F7-4078-A189-4090B045C109}" srcOrd="3" destOrd="0" presId="urn:microsoft.com/office/officeart/2005/8/layout/hProcess9"/>
    <dgm:cxn modelId="{CF6D1193-4F9A-42DD-AF84-AA248940907E}" type="presParOf" srcId="{9A2EB1BC-B32C-4AFE-80B8-A2C6C54B3039}" destId="{282D7B90-5430-4E77-9DE9-5518CD7A789A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778E6E-8688-4DB8-B863-0622AFCEAC86}" type="doc">
      <dgm:prSet loTypeId="urn:microsoft.com/office/officeart/2017/3/layout/DropPinTimeline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722D503-49AF-474B-9C12-C07A0839011B}">
      <dgm:prSet custT="1"/>
      <dgm:spPr/>
      <dgm:t>
        <a:bodyPr/>
        <a:lstStyle/>
        <a:p>
          <a:pPr>
            <a:defRPr b="1"/>
          </a:pPr>
          <a:r>
            <a:rPr lang="en-US" sz="2400"/>
            <a:t>July</a:t>
          </a:r>
        </a:p>
      </dgm:t>
    </dgm:pt>
    <dgm:pt modelId="{A46D3ED7-97A7-467D-A8FD-11311B25170A}" type="parTrans" cxnId="{D6361B43-CB83-4A7C-988B-94978D4AAFEF}">
      <dgm:prSet/>
      <dgm:spPr/>
      <dgm:t>
        <a:bodyPr/>
        <a:lstStyle/>
        <a:p>
          <a:endParaRPr lang="en-US"/>
        </a:p>
      </dgm:t>
    </dgm:pt>
    <dgm:pt modelId="{042798F9-D71E-4BF2-86BD-41C72F34E284}" type="sibTrans" cxnId="{D6361B43-CB83-4A7C-988B-94978D4AAFEF}">
      <dgm:prSet/>
      <dgm:spPr/>
      <dgm:t>
        <a:bodyPr/>
        <a:lstStyle/>
        <a:p>
          <a:endParaRPr lang="en-US"/>
        </a:p>
      </dgm:t>
    </dgm:pt>
    <dgm:pt modelId="{94EBC0EB-BB8A-42F4-8C14-2310C95A118C}">
      <dgm:prSet custT="1"/>
      <dgm:spPr/>
      <dgm:t>
        <a:bodyPr/>
        <a:lstStyle/>
        <a:p>
          <a:r>
            <a:rPr lang="en-US" sz="1800"/>
            <a:t>Office closed in July</a:t>
          </a:r>
        </a:p>
      </dgm:t>
    </dgm:pt>
    <dgm:pt modelId="{FD82B163-B926-4747-A98C-1C04EC1F94A1}" type="parTrans" cxnId="{6FE917BF-AC24-4ACA-9B7E-82C28472A54A}">
      <dgm:prSet/>
      <dgm:spPr/>
      <dgm:t>
        <a:bodyPr/>
        <a:lstStyle/>
        <a:p>
          <a:endParaRPr lang="en-US"/>
        </a:p>
      </dgm:t>
    </dgm:pt>
    <dgm:pt modelId="{8EF63DA0-7563-403A-B2DC-6CAEAD0E10F7}" type="sibTrans" cxnId="{6FE917BF-AC24-4ACA-9B7E-82C28472A54A}">
      <dgm:prSet/>
      <dgm:spPr/>
      <dgm:t>
        <a:bodyPr/>
        <a:lstStyle/>
        <a:p>
          <a:endParaRPr lang="en-US"/>
        </a:p>
      </dgm:t>
    </dgm:pt>
    <dgm:pt modelId="{38882DE0-A0BF-4E0E-AF4B-D1BD96EFECB6}">
      <dgm:prSet custT="1"/>
      <dgm:spPr/>
      <dgm:t>
        <a:bodyPr/>
        <a:lstStyle/>
        <a:p>
          <a:pPr>
            <a:defRPr b="1"/>
          </a:pPr>
          <a:r>
            <a:rPr lang="en-US" sz="2400"/>
            <a:t>July–Aug.</a:t>
          </a:r>
        </a:p>
      </dgm:t>
    </dgm:pt>
    <dgm:pt modelId="{87E25215-FB9C-4E3B-8696-A65B3B996A9C}" type="parTrans" cxnId="{35952FC0-435D-4FA8-9531-C573A4716FB0}">
      <dgm:prSet/>
      <dgm:spPr/>
      <dgm:t>
        <a:bodyPr/>
        <a:lstStyle/>
        <a:p>
          <a:endParaRPr lang="en-US"/>
        </a:p>
      </dgm:t>
    </dgm:pt>
    <dgm:pt modelId="{1E23EE14-019B-45F1-AF20-6E193A054944}" type="sibTrans" cxnId="{35952FC0-435D-4FA8-9531-C573A4716FB0}">
      <dgm:prSet/>
      <dgm:spPr/>
      <dgm:t>
        <a:bodyPr/>
        <a:lstStyle/>
        <a:p>
          <a:endParaRPr lang="en-US"/>
        </a:p>
      </dgm:t>
    </dgm:pt>
    <dgm:pt modelId="{1E50B293-2379-4008-80DF-7783F0814CC8}">
      <dgm:prSet custT="1"/>
      <dgm:spPr/>
      <dgm:t>
        <a:bodyPr/>
        <a:lstStyle/>
        <a:p>
          <a:r>
            <a:rPr lang="en-US" sz="1800"/>
            <a:t>Kindergarten Play Dates in July/August</a:t>
          </a:r>
        </a:p>
        <a:p>
          <a:r>
            <a:rPr lang="en-US" sz="1800"/>
            <a:t>Set up by PTA/check website</a:t>
          </a:r>
        </a:p>
      </dgm:t>
    </dgm:pt>
    <dgm:pt modelId="{A44811A1-37C8-4D6D-A179-6095E79A71AE}" type="parTrans" cxnId="{E5774D16-3FDD-482A-940F-FD4662B2BCA3}">
      <dgm:prSet/>
      <dgm:spPr/>
      <dgm:t>
        <a:bodyPr/>
        <a:lstStyle/>
        <a:p>
          <a:endParaRPr lang="en-US"/>
        </a:p>
      </dgm:t>
    </dgm:pt>
    <dgm:pt modelId="{41717BEC-009D-40E0-BD83-1A46D273C4E6}" type="sibTrans" cxnId="{E5774D16-3FDD-482A-940F-FD4662B2BCA3}">
      <dgm:prSet/>
      <dgm:spPr/>
      <dgm:t>
        <a:bodyPr/>
        <a:lstStyle/>
        <a:p>
          <a:endParaRPr lang="en-US"/>
        </a:p>
      </dgm:t>
    </dgm:pt>
    <dgm:pt modelId="{2EEAFAC8-DE91-4E36-8568-2F9D4196C8F0}">
      <dgm:prSet custT="1"/>
      <dgm:spPr/>
      <dgm:t>
        <a:bodyPr/>
        <a:lstStyle/>
        <a:p>
          <a:pPr rtl="0">
            <a:defRPr b="1"/>
          </a:pPr>
          <a:r>
            <a:rPr lang="en-US" sz="2400" dirty="0"/>
            <a:t> August</a:t>
          </a:r>
          <a:r>
            <a:rPr lang="en-US" sz="2400" dirty="0">
              <a:latin typeface="Calibri" panose="020F0502020204030204"/>
            </a:rPr>
            <a:t> TBD</a:t>
          </a:r>
          <a:endParaRPr lang="en-US" sz="2400" dirty="0"/>
        </a:p>
      </dgm:t>
    </dgm:pt>
    <dgm:pt modelId="{1F2BA893-2ABC-45D5-9366-A5C6B917E8F9}" type="parTrans" cxnId="{815DD7C3-26C7-4532-A33C-4086AECADF75}">
      <dgm:prSet/>
      <dgm:spPr/>
      <dgm:t>
        <a:bodyPr/>
        <a:lstStyle/>
        <a:p>
          <a:endParaRPr lang="en-US"/>
        </a:p>
      </dgm:t>
    </dgm:pt>
    <dgm:pt modelId="{DDAB5F49-4F86-4589-B13E-AAE252558B2E}" type="sibTrans" cxnId="{815DD7C3-26C7-4532-A33C-4086AECADF75}">
      <dgm:prSet/>
      <dgm:spPr/>
      <dgm:t>
        <a:bodyPr/>
        <a:lstStyle/>
        <a:p>
          <a:endParaRPr lang="en-US"/>
        </a:p>
      </dgm:t>
    </dgm:pt>
    <dgm:pt modelId="{5D286F21-1C6D-4A7D-B945-742A558545D2}">
      <dgm:prSet custT="1"/>
      <dgm:spPr/>
      <dgm:t>
        <a:bodyPr/>
        <a:lstStyle/>
        <a:p>
          <a:r>
            <a:rPr lang="en-US" sz="1600"/>
            <a:t>EVP (Enrollment Verification Process) opens and directions are in the Weekly Bulletin</a:t>
          </a:r>
        </a:p>
      </dgm:t>
    </dgm:pt>
    <dgm:pt modelId="{DA6ECAF5-B81E-4A82-8740-B85E0BA2DBD4}" type="parTrans" cxnId="{F6B4C0BC-119C-4B2B-9D28-7BA9DE6CF0FB}">
      <dgm:prSet/>
      <dgm:spPr/>
      <dgm:t>
        <a:bodyPr/>
        <a:lstStyle/>
        <a:p>
          <a:endParaRPr lang="en-US"/>
        </a:p>
      </dgm:t>
    </dgm:pt>
    <dgm:pt modelId="{51E4481C-FE1A-47E7-8AA9-7866196837C7}" type="sibTrans" cxnId="{F6B4C0BC-119C-4B2B-9D28-7BA9DE6CF0FB}">
      <dgm:prSet/>
      <dgm:spPr/>
      <dgm:t>
        <a:bodyPr/>
        <a:lstStyle/>
        <a:p>
          <a:endParaRPr lang="en-US"/>
        </a:p>
      </dgm:t>
    </dgm:pt>
    <dgm:pt modelId="{AB4099E8-64AF-4285-9C1B-260ADFAA20B4}">
      <dgm:prSet custT="1"/>
      <dgm:spPr/>
      <dgm:t>
        <a:bodyPr/>
        <a:lstStyle/>
        <a:p>
          <a:pPr rtl="0">
            <a:defRPr b="1"/>
          </a:pPr>
          <a:r>
            <a:rPr lang="en-US" sz="2400" dirty="0"/>
            <a:t>June TBD</a:t>
          </a:r>
          <a:endParaRPr lang="en-US" sz="2400" baseline="30000" dirty="0"/>
        </a:p>
      </dgm:t>
    </dgm:pt>
    <dgm:pt modelId="{8308DD31-6731-4731-B0B7-E23EEAF58CFF}" type="parTrans" cxnId="{5030DBAB-9AD3-4A08-A095-241C5F42604D}">
      <dgm:prSet/>
      <dgm:spPr/>
      <dgm:t>
        <a:bodyPr/>
        <a:lstStyle/>
        <a:p>
          <a:endParaRPr lang="en-US"/>
        </a:p>
      </dgm:t>
    </dgm:pt>
    <dgm:pt modelId="{E018DC80-1A34-4C5E-8137-001D54C097DC}" type="sibTrans" cxnId="{5030DBAB-9AD3-4A08-A095-241C5F42604D}">
      <dgm:prSet/>
      <dgm:spPr/>
      <dgm:t>
        <a:bodyPr/>
        <a:lstStyle/>
        <a:p>
          <a:endParaRPr lang="en-US"/>
        </a:p>
      </dgm:t>
    </dgm:pt>
    <dgm:pt modelId="{02AE269D-9F0E-46EA-B8A5-3C9865AD6064}">
      <dgm:prSet custT="1"/>
      <dgm:spPr/>
      <dgm:t>
        <a:bodyPr/>
        <a:lstStyle/>
        <a:p>
          <a:pPr rtl="0"/>
          <a:r>
            <a:rPr lang="en-US" sz="1800" b="0">
              <a:latin typeface="Calibri" panose="020F0502020204030204"/>
            </a:rPr>
            <a:t>Jaguar Jumpstart: Practice "school" with a Parent Q&amp;A &amp; tour </a:t>
          </a:r>
          <a:endParaRPr lang="en-US" sz="1800" b="0"/>
        </a:p>
        <a:p>
          <a:endParaRPr lang="en-US" sz="1500" b="0"/>
        </a:p>
      </dgm:t>
    </dgm:pt>
    <dgm:pt modelId="{C2E7E5AD-EB3F-4233-B7B0-55D57C77EFC4}" type="parTrans" cxnId="{AC5ECB38-7104-4A85-BBF6-270CD902CD29}">
      <dgm:prSet/>
      <dgm:spPr/>
      <dgm:t>
        <a:bodyPr/>
        <a:lstStyle/>
        <a:p>
          <a:endParaRPr lang="en-US"/>
        </a:p>
      </dgm:t>
    </dgm:pt>
    <dgm:pt modelId="{847B7C22-6070-4D9C-964E-5CE3F1E2CC21}" type="sibTrans" cxnId="{AC5ECB38-7104-4A85-BBF6-270CD902CD29}">
      <dgm:prSet/>
      <dgm:spPr/>
      <dgm:t>
        <a:bodyPr/>
        <a:lstStyle/>
        <a:p>
          <a:endParaRPr lang="en-US"/>
        </a:p>
      </dgm:t>
    </dgm:pt>
    <dgm:pt modelId="{1FF12FFD-D3D3-477E-952C-27AA5124E5B9}" type="pres">
      <dgm:prSet presAssocID="{99778E6E-8688-4DB8-B863-0622AFCEAC86}" presName="root" presStyleCnt="0">
        <dgm:presLayoutVars>
          <dgm:chMax/>
          <dgm:chPref/>
          <dgm:animLvl val="lvl"/>
        </dgm:presLayoutVars>
      </dgm:prSet>
      <dgm:spPr/>
    </dgm:pt>
    <dgm:pt modelId="{C46EA55F-B7FE-471B-B494-C21510FDA1AD}" type="pres">
      <dgm:prSet presAssocID="{99778E6E-8688-4DB8-B863-0622AFCEAC86}" presName="divider" presStyleLbl="fgAcc1" presStyleIdx="0" presStyleCnt="5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563B89D4-C526-437E-BA8F-B53E15335C4C}" type="pres">
      <dgm:prSet presAssocID="{99778E6E-8688-4DB8-B863-0622AFCEAC86}" presName="nodes" presStyleCnt="0">
        <dgm:presLayoutVars>
          <dgm:chMax/>
          <dgm:chPref/>
          <dgm:animLvl val="lvl"/>
        </dgm:presLayoutVars>
      </dgm:prSet>
      <dgm:spPr/>
    </dgm:pt>
    <dgm:pt modelId="{419554FF-B34A-430D-B230-B8646106485E}" type="pres">
      <dgm:prSet presAssocID="{AB4099E8-64AF-4285-9C1B-260ADFAA20B4}" presName="composite" presStyleCnt="0"/>
      <dgm:spPr/>
    </dgm:pt>
    <dgm:pt modelId="{ABFE6924-B435-4BD1-BA6A-A5B637E1B96F}" type="pres">
      <dgm:prSet presAssocID="{AB4099E8-64AF-4285-9C1B-260ADFAA20B4}" presName="ConnectorPoint" presStyleLbl="lnNode1" presStyleIdx="0" presStyleCnt="4"/>
      <dgm:spPr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5E5FD140-D4CB-4A50-8D13-63C987FD0E32}" type="pres">
      <dgm:prSet presAssocID="{AB4099E8-64AF-4285-9C1B-260ADFAA20B4}" presName="DropPinPlaceHolder" presStyleCnt="0"/>
      <dgm:spPr/>
    </dgm:pt>
    <dgm:pt modelId="{4007BC7F-AAC8-4696-B998-7F2EC0E89406}" type="pres">
      <dgm:prSet presAssocID="{AB4099E8-64AF-4285-9C1B-260ADFAA20B4}" presName="DropPin" presStyleLbl="alignNode1" presStyleIdx="0" presStyleCnt="4"/>
      <dgm:spPr/>
    </dgm:pt>
    <dgm:pt modelId="{7A40B788-B4E0-4DBA-B4E5-1CA59831ED31}" type="pres">
      <dgm:prSet presAssocID="{AB4099E8-64AF-4285-9C1B-260ADFAA20B4}" presName="Ellipse" presStyleLbl="fgAcc1" presStyleIdx="1" presStyleCnt="5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1E97F663-30EF-452B-9CBB-EBA4457BF400}" type="pres">
      <dgm:prSet presAssocID="{AB4099E8-64AF-4285-9C1B-260ADFAA20B4}" presName="L2TextContainer" presStyleLbl="revTx" presStyleIdx="0" presStyleCnt="8">
        <dgm:presLayoutVars>
          <dgm:bulletEnabled val="1"/>
        </dgm:presLayoutVars>
      </dgm:prSet>
      <dgm:spPr/>
    </dgm:pt>
    <dgm:pt modelId="{B18CCC1A-909A-436E-ACA2-B34DCA4D09D8}" type="pres">
      <dgm:prSet presAssocID="{AB4099E8-64AF-4285-9C1B-260ADFAA20B4}" presName="L1TextContainer" presStyleLbl="revTx" presStyleIdx="1" presStyleCnt="8">
        <dgm:presLayoutVars>
          <dgm:chMax val="1"/>
          <dgm:chPref val="1"/>
          <dgm:bulletEnabled val="1"/>
        </dgm:presLayoutVars>
      </dgm:prSet>
      <dgm:spPr/>
    </dgm:pt>
    <dgm:pt modelId="{80B8528B-C43E-4BBE-A26F-8D4A3C53FB71}" type="pres">
      <dgm:prSet presAssocID="{AB4099E8-64AF-4285-9C1B-260ADFAA20B4}" presName="ConnectLine" presStyleLbl="sibTrans1D1" presStyleIdx="0" presStyleCnt="4"/>
      <dgm:spPr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7426A637-22F3-4B3A-A23F-5FABA228B851}" type="pres">
      <dgm:prSet presAssocID="{AB4099E8-64AF-4285-9C1B-260ADFAA20B4}" presName="EmptyPlaceHolder" presStyleCnt="0"/>
      <dgm:spPr/>
    </dgm:pt>
    <dgm:pt modelId="{D4F354CF-8C03-4590-BD65-8BF3087EF5D4}" type="pres">
      <dgm:prSet presAssocID="{E018DC80-1A34-4C5E-8137-001D54C097DC}" presName="spaceBetweenRectangles" presStyleCnt="0"/>
      <dgm:spPr/>
    </dgm:pt>
    <dgm:pt modelId="{B574BF39-5D1E-4F06-B67E-4FD6CAE2690C}" type="pres">
      <dgm:prSet presAssocID="{F722D503-49AF-474B-9C12-C07A0839011B}" presName="composite" presStyleCnt="0"/>
      <dgm:spPr/>
    </dgm:pt>
    <dgm:pt modelId="{7BA5208C-8E76-464D-B102-B57D38ED9B9E}" type="pres">
      <dgm:prSet presAssocID="{F722D503-49AF-474B-9C12-C07A0839011B}" presName="ConnectorPoint" presStyleLbl="lnNode1" presStyleIdx="1" presStyleCnt="4"/>
      <dgm:spPr>
        <a:solidFill>
          <a:schemeClr val="accent5">
            <a:hueOff val="-2409434"/>
            <a:satOff val="-17508"/>
            <a:lumOff val="444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B61FED78-A09C-4D1C-B0EC-F0861A6AE020}" type="pres">
      <dgm:prSet presAssocID="{F722D503-49AF-474B-9C12-C07A0839011B}" presName="DropPinPlaceHolder" presStyleCnt="0"/>
      <dgm:spPr/>
    </dgm:pt>
    <dgm:pt modelId="{F81D1671-5124-47AE-9626-2C7778E523DA}" type="pres">
      <dgm:prSet presAssocID="{F722D503-49AF-474B-9C12-C07A0839011B}" presName="DropPin" presStyleLbl="alignNode1" presStyleIdx="1" presStyleCnt="4"/>
      <dgm:spPr/>
    </dgm:pt>
    <dgm:pt modelId="{510206F5-E141-4AA2-A6F8-C0C60773C29C}" type="pres">
      <dgm:prSet presAssocID="{F722D503-49AF-474B-9C12-C07A0839011B}" presName="Ellipse" presStyleLbl="fgAcc1" presStyleIdx="2" presStyleCnt="5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E167A2C4-BEA7-45FD-AA95-7983675BC113}" type="pres">
      <dgm:prSet presAssocID="{F722D503-49AF-474B-9C12-C07A0839011B}" presName="L2TextContainer" presStyleLbl="revTx" presStyleIdx="2" presStyleCnt="8">
        <dgm:presLayoutVars>
          <dgm:bulletEnabled val="1"/>
        </dgm:presLayoutVars>
      </dgm:prSet>
      <dgm:spPr/>
    </dgm:pt>
    <dgm:pt modelId="{1F5F0736-BEB6-4E2F-B43E-B1E3ACE5B198}" type="pres">
      <dgm:prSet presAssocID="{F722D503-49AF-474B-9C12-C07A0839011B}" presName="L1TextContainer" presStyleLbl="revTx" presStyleIdx="3" presStyleCnt="8">
        <dgm:presLayoutVars>
          <dgm:chMax val="1"/>
          <dgm:chPref val="1"/>
          <dgm:bulletEnabled val="1"/>
        </dgm:presLayoutVars>
      </dgm:prSet>
      <dgm:spPr/>
    </dgm:pt>
    <dgm:pt modelId="{0E416BC3-D729-434F-B9FF-E6BB16B97CA7}" type="pres">
      <dgm:prSet presAssocID="{F722D503-49AF-474B-9C12-C07A0839011B}" presName="ConnectLine" presStyleLbl="sibTrans1D1" presStyleIdx="1" presStyleCnt="4"/>
      <dgm:spPr>
        <a:noFill/>
        <a:ln w="12700" cap="flat" cmpd="sng" algn="ctr">
          <a:solidFill>
            <a:schemeClr val="accent5">
              <a:hueOff val="-2409434"/>
              <a:satOff val="-17508"/>
              <a:lumOff val="4445"/>
              <a:alphaOff val="0"/>
            </a:schemeClr>
          </a:solidFill>
          <a:prstDash val="dash"/>
          <a:miter lim="800000"/>
        </a:ln>
        <a:effectLst/>
      </dgm:spPr>
    </dgm:pt>
    <dgm:pt modelId="{0D912FED-943F-4977-A116-4EC2B2C14B92}" type="pres">
      <dgm:prSet presAssocID="{F722D503-49AF-474B-9C12-C07A0839011B}" presName="EmptyPlaceHolder" presStyleCnt="0"/>
      <dgm:spPr/>
    </dgm:pt>
    <dgm:pt modelId="{8A7A6F5A-DB0E-40ED-9436-962DEB9E06FC}" type="pres">
      <dgm:prSet presAssocID="{042798F9-D71E-4BF2-86BD-41C72F34E284}" presName="spaceBetweenRectangles" presStyleCnt="0"/>
      <dgm:spPr/>
    </dgm:pt>
    <dgm:pt modelId="{857D9BCD-82C3-4D34-81E5-FB9117D30283}" type="pres">
      <dgm:prSet presAssocID="{38882DE0-A0BF-4E0E-AF4B-D1BD96EFECB6}" presName="composite" presStyleCnt="0"/>
      <dgm:spPr/>
    </dgm:pt>
    <dgm:pt modelId="{FE672873-DFE4-47BE-B74A-F6376D64D405}" type="pres">
      <dgm:prSet presAssocID="{38882DE0-A0BF-4E0E-AF4B-D1BD96EFECB6}" presName="ConnectorPoint" presStyleLbl="lnNode1" presStyleIdx="2" presStyleCnt="4"/>
      <dgm:spPr>
        <a:solidFill>
          <a:schemeClr val="accent5">
            <a:hueOff val="-4818869"/>
            <a:satOff val="-35017"/>
            <a:lumOff val="8889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2E224121-9AC8-4D01-A98B-2CA0B76A7814}" type="pres">
      <dgm:prSet presAssocID="{38882DE0-A0BF-4E0E-AF4B-D1BD96EFECB6}" presName="DropPinPlaceHolder" presStyleCnt="0"/>
      <dgm:spPr/>
    </dgm:pt>
    <dgm:pt modelId="{CF4AEAE8-2D48-4680-8928-B7457D602233}" type="pres">
      <dgm:prSet presAssocID="{38882DE0-A0BF-4E0E-AF4B-D1BD96EFECB6}" presName="DropPin" presStyleLbl="alignNode1" presStyleIdx="2" presStyleCnt="4"/>
      <dgm:spPr/>
    </dgm:pt>
    <dgm:pt modelId="{EA4BECB9-2E0B-4741-8845-AADACB19F51A}" type="pres">
      <dgm:prSet presAssocID="{38882DE0-A0BF-4E0E-AF4B-D1BD96EFECB6}" presName="Ellipse" presStyleLbl="fgAcc1" presStyleIdx="3" presStyleCnt="5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851D1790-EF35-4B75-83F2-7C30050F50E4}" type="pres">
      <dgm:prSet presAssocID="{38882DE0-A0BF-4E0E-AF4B-D1BD96EFECB6}" presName="L2TextContainer" presStyleLbl="revTx" presStyleIdx="4" presStyleCnt="8">
        <dgm:presLayoutVars>
          <dgm:bulletEnabled val="1"/>
        </dgm:presLayoutVars>
      </dgm:prSet>
      <dgm:spPr/>
    </dgm:pt>
    <dgm:pt modelId="{C435B6CB-F202-4B56-95E4-D9E72242407F}" type="pres">
      <dgm:prSet presAssocID="{38882DE0-A0BF-4E0E-AF4B-D1BD96EFECB6}" presName="L1TextContainer" presStyleLbl="revTx" presStyleIdx="5" presStyleCnt="8">
        <dgm:presLayoutVars>
          <dgm:chMax val="1"/>
          <dgm:chPref val="1"/>
          <dgm:bulletEnabled val="1"/>
        </dgm:presLayoutVars>
      </dgm:prSet>
      <dgm:spPr/>
    </dgm:pt>
    <dgm:pt modelId="{6A05CE69-19F9-4775-988D-E2726FE5B2F0}" type="pres">
      <dgm:prSet presAssocID="{38882DE0-A0BF-4E0E-AF4B-D1BD96EFECB6}" presName="ConnectLine" presStyleLbl="sibTrans1D1" presStyleIdx="2" presStyleCnt="4"/>
      <dgm:spPr>
        <a:noFill/>
        <a:ln w="12700" cap="flat" cmpd="sng" algn="ctr">
          <a:solidFill>
            <a:schemeClr val="accent5">
              <a:hueOff val="-4818869"/>
              <a:satOff val="-35017"/>
              <a:lumOff val="8889"/>
              <a:alphaOff val="0"/>
            </a:schemeClr>
          </a:solidFill>
          <a:prstDash val="dash"/>
          <a:miter lim="800000"/>
        </a:ln>
        <a:effectLst/>
      </dgm:spPr>
    </dgm:pt>
    <dgm:pt modelId="{F53F0945-356A-4076-8E26-222183051CAD}" type="pres">
      <dgm:prSet presAssocID="{38882DE0-A0BF-4E0E-AF4B-D1BD96EFECB6}" presName="EmptyPlaceHolder" presStyleCnt="0"/>
      <dgm:spPr/>
    </dgm:pt>
    <dgm:pt modelId="{4E1BDBF5-C23F-4161-87BB-E36272536F8D}" type="pres">
      <dgm:prSet presAssocID="{1E23EE14-019B-45F1-AF20-6E193A054944}" presName="spaceBetweenRectangles" presStyleCnt="0"/>
      <dgm:spPr/>
    </dgm:pt>
    <dgm:pt modelId="{A4D1DD91-ADFA-457E-BD5C-0AC68C91F81C}" type="pres">
      <dgm:prSet presAssocID="{2EEAFAC8-DE91-4E36-8568-2F9D4196C8F0}" presName="composite" presStyleCnt="0"/>
      <dgm:spPr/>
    </dgm:pt>
    <dgm:pt modelId="{ED45D66E-0163-47DD-90A7-03E5431132D1}" type="pres">
      <dgm:prSet presAssocID="{2EEAFAC8-DE91-4E36-8568-2F9D4196C8F0}" presName="ConnectorPoint" presStyleLbl="lnNode1" presStyleIdx="3" presStyleCnt="4"/>
      <dgm:spPr>
        <a:solidFill>
          <a:schemeClr val="accent5">
            <a:hueOff val="-7228303"/>
            <a:satOff val="-52525"/>
            <a:lumOff val="13334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B43217D7-1B8E-406C-94DB-9745C695AAC9}" type="pres">
      <dgm:prSet presAssocID="{2EEAFAC8-DE91-4E36-8568-2F9D4196C8F0}" presName="DropPinPlaceHolder" presStyleCnt="0"/>
      <dgm:spPr/>
    </dgm:pt>
    <dgm:pt modelId="{23B3AA50-4658-4348-938F-8EF0A2040338}" type="pres">
      <dgm:prSet presAssocID="{2EEAFAC8-DE91-4E36-8568-2F9D4196C8F0}" presName="DropPin" presStyleLbl="alignNode1" presStyleIdx="3" presStyleCnt="4"/>
      <dgm:spPr/>
    </dgm:pt>
    <dgm:pt modelId="{90BBFED0-79EF-4FD5-9C0E-D9DEE1E92B56}" type="pres">
      <dgm:prSet presAssocID="{2EEAFAC8-DE91-4E36-8568-2F9D4196C8F0}" presName="Ellipse" presStyleLbl="fgAcc1" presStyleIdx="4" presStyleCnt="5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7144D2BF-26C7-4BEE-9AD5-0526DA331E35}" type="pres">
      <dgm:prSet presAssocID="{2EEAFAC8-DE91-4E36-8568-2F9D4196C8F0}" presName="L2TextContainer" presStyleLbl="revTx" presStyleIdx="6" presStyleCnt="8">
        <dgm:presLayoutVars>
          <dgm:bulletEnabled val="1"/>
        </dgm:presLayoutVars>
      </dgm:prSet>
      <dgm:spPr/>
    </dgm:pt>
    <dgm:pt modelId="{6668793F-8231-4452-9912-C335461924D6}" type="pres">
      <dgm:prSet presAssocID="{2EEAFAC8-DE91-4E36-8568-2F9D4196C8F0}" presName="L1TextContainer" presStyleLbl="revTx" presStyleIdx="7" presStyleCnt="8">
        <dgm:presLayoutVars>
          <dgm:chMax val="1"/>
          <dgm:chPref val="1"/>
          <dgm:bulletEnabled val="1"/>
        </dgm:presLayoutVars>
      </dgm:prSet>
      <dgm:spPr/>
    </dgm:pt>
    <dgm:pt modelId="{646D5A4E-7A1B-4139-A44A-077010195721}" type="pres">
      <dgm:prSet presAssocID="{2EEAFAC8-DE91-4E36-8568-2F9D4196C8F0}" presName="ConnectLine" presStyleLbl="sibTrans1D1" presStyleIdx="3" presStyleCnt="4"/>
      <dgm:spPr>
        <a:noFill/>
        <a:ln w="12700" cap="flat" cmpd="sng" algn="ctr">
          <a:solidFill>
            <a:schemeClr val="accent5">
              <a:hueOff val="-7228303"/>
              <a:satOff val="-52525"/>
              <a:lumOff val="13334"/>
              <a:alphaOff val="0"/>
            </a:schemeClr>
          </a:solidFill>
          <a:prstDash val="dash"/>
          <a:miter lim="800000"/>
        </a:ln>
        <a:effectLst/>
      </dgm:spPr>
    </dgm:pt>
    <dgm:pt modelId="{461E8985-FF1A-4A55-A14F-24BE53564719}" type="pres">
      <dgm:prSet presAssocID="{2EEAFAC8-DE91-4E36-8568-2F9D4196C8F0}" presName="EmptyPlaceHolder" presStyleCnt="0"/>
      <dgm:spPr/>
    </dgm:pt>
  </dgm:ptLst>
  <dgm:cxnLst>
    <dgm:cxn modelId="{CE57A800-6E2B-40F1-BC5E-FAB048AEC65B}" type="presOf" srcId="{38882DE0-A0BF-4E0E-AF4B-D1BD96EFECB6}" destId="{C435B6CB-F202-4B56-95E4-D9E72242407F}" srcOrd="0" destOrd="0" presId="urn:microsoft.com/office/officeart/2017/3/layout/DropPinTimeline"/>
    <dgm:cxn modelId="{F3692D08-17F6-4F08-B9A1-3C6D81469E28}" type="presOf" srcId="{2EEAFAC8-DE91-4E36-8568-2F9D4196C8F0}" destId="{6668793F-8231-4452-9912-C335461924D6}" srcOrd="0" destOrd="0" presId="urn:microsoft.com/office/officeart/2017/3/layout/DropPinTimeline"/>
    <dgm:cxn modelId="{3D859B13-42F6-4959-92B3-59D28DA7015B}" type="presOf" srcId="{AB4099E8-64AF-4285-9C1B-260ADFAA20B4}" destId="{B18CCC1A-909A-436E-ACA2-B34DCA4D09D8}" srcOrd="0" destOrd="0" presId="urn:microsoft.com/office/officeart/2017/3/layout/DropPinTimeline"/>
    <dgm:cxn modelId="{E5774D16-3FDD-482A-940F-FD4662B2BCA3}" srcId="{38882DE0-A0BF-4E0E-AF4B-D1BD96EFECB6}" destId="{1E50B293-2379-4008-80DF-7783F0814CC8}" srcOrd="0" destOrd="0" parTransId="{A44811A1-37C8-4D6D-A179-6095E79A71AE}" sibTransId="{41717BEC-009D-40E0-BD83-1A46D273C4E6}"/>
    <dgm:cxn modelId="{A408E21D-D792-4005-9860-060A245AB9EA}" type="presOf" srcId="{94EBC0EB-BB8A-42F4-8C14-2310C95A118C}" destId="{E167A2C4-BEA7-45FD-AA95-7983675BC113}" srcOrd="0" destOrd="0" presId="urn:microsoft.com/office/officeart/2017/3/layout/DropPinTimeline"/>
    <dgm:cxn modelId="{AC5ECB38-7104-4A85-BBF6-270CD902CD29}" srcId="{AB4099E8-64AF-4285-9C1B-260ADFAA20B4}" destId="{02AE269D-9F0E-46EA-B8A5-3C9865AD6064}" srcOrd="0" destOrd="0" parTransId="{C2E7E5AD-EB3F-4233-B7B0-55D57C77EFC4}" sibTransId="{847B7C22-6070-4D9C-964E-5CE3F1E2CC21}"/>
    <dgm:cxn modelId="{5E512360-6476-4247-8102-2B824913C90F}" type="presOf" srcId="{1E50B293-2379-4008-80DF-7783F0814CC8}" destId="{851D1790-EF35-4B75-83F2-7C30050F50E4}" srcOrd="0" destOrd="0" presId="urn:microsoft.com/office/officeart/2017/3/layout/DropPinTimeline"/>
    <dgm:cxn modelId="{D6361B43-CB83-4A7C-988B-94978D4AAFEF}" srcId="{99778E6E-8688-4DB8-B863-0622AFCEAC86}" destId="{F722D503-49AF-474B-9C12-C07A0839011B}" srcOrd="1" destOrd="0" parTransId="{A46D3ED7-97A7-467D-A8FD-11311B25170A}" sibTransId="{042798F9-D71E-4BF2-86BD-41C72F34E284}"/>
    <dgm:cxn modelId="{685E5648-D8D6-4666-BD87-4B04F5D99D45}" type="presOf" srcId="{99778E6E-8688-4DB8-B863-0622AFCEAC86}" destId="{1FF12FFD-D3D3-477E-952C-27AA5124E5B9}" srcOrd="0" destOrd="0" presId="urn:microsoft.com/office/officeart/2017/3/layout/DropPinTimeline"/>
    <dgm:cxn modelId="{79AB589B-66EB-498B-AE9C-108661B2AE36}" type="presOf" srcId="{02AE269D-9F0E-46EA-B8A5-3C9865AD6064}" destId="{1E97F663-30EF-452B-9CBB-EBA4457BF400}" srcOrd="0" destOrd="0" presId="urn:microsoft.com/office/officeart/2017/3/layout/DropPinTimeline"/>
    <dgm:cxn modelId="{5030DBAB-9AD3-4A08-A095-241C5F42604D}" srcId="{99778E6E-8688-4DB8-B863-0622AFCEAC86}" destId="{AB4099E8-64AF-4285-9C1B-260ADFAA20B4}" srcOrd="0" destOrd="0" parTransId="{8308DD31-6731-4731-B0B7-E23EEAF58CFF}" sibTransId="{E018DC80-1A34-4C5E-8137-001D54C097DC}"/>
    <dgm:cxn modelId="{F6B4C0BC-119C-4B2B-9D28-7BA9DE6CF0FB}" srcId="{2EEAFAC8-DE91-4E36-8568-2F9D4196C8F0}" destId="{5D286F21-1C6D-4A7D-B945-742A558545D2}" srcOrd="0" destOrd="0" parTransId="{DA6ECAF5-B81E-4A82-8740-B85E0BA2DBD4}" sibTransId="{51E4481C-FE1A-47E7-8AA9-7866196837C7}"/>
    <dgm:cxn modelId="{6FE917BF-AC24-4ACA-9B7E-82C28472A54A}" srcId="{F722D503-49AF-474B-9C12-C07A0839011B}" destId="{94EBC0EB-BB8A-42F4-8C14-2310C95A118C}" srcOrd="0" destOrd="0" parTransId="{FD82B163-B926-4747-A98C-1C04EC1F94A1}" sibTransId="{8EF63DA0-7563-403A-B2DC-6CAEAD0E10F7}"/>
    <dgm:cxn modelId="{35952FC0-435D-4FA8-9531-C573A4716FB0}" srcId="{99778E6E-8688-4DB8-B863-0622AFCEAC86}" destId="{38882DE0-A0BF-4E0E-AF4B-D1BD96EFECB6}" srcOrd="2" destOrd="0" parTransId="{87E25215-FB9C-4E3B-8696-A65B3B996A9C}" sibTransId="{1E23EE14-019B-45F1-AF20-6E193A054944}"/>
    <dgm:cxn modelId="{815DD7C3-26C7-4532-A33C-4086AECADF75}" srcId="{99778E6E-8688-4DB8-B863-0622AFCEAC86}" destId="{2EEAFAC8-DE91-4E36-8568-2F9D4196C8F0}" srcOrd="3" destOrd="0" parTransId="{1F2BA893-2ABC-45D5-9366-A5C6B917E8F9}" sibTransId="{DDAB5F49-4F86-4589-B13E-AAE252558B2E}"/>
    <dgm:cxn modelId="{638CEDF8-CE8A-4ACF-AE84-D7D357F0B785}" type="presOf" srcId="{5D286F21-1C6D-4A7D-B945-742A558545D2}" destId="{7144D2BF-26C7-4BEE-9AD5-0526DA331E35}" srcOrd="0" destOrd="0" presId="urn:microsoft.com/office/officeart/2017/3/layout/DropPinTimeline"/>
    <dgm:cxn modelId="{B48FABFA-0A67-46EA-81BE-CEA51FCCDD2C}" type="presOf" srcId="{F722D503-49AF-474B-9C12-C07A0839011B}" destId="{1F5F0736-BEB6-4E2F-B43E-B1E3ACE5B198}" srcOrd="0" destOrd="0" presId="urn:microsoft.com/office/officeart/2017/3/layout/DropPinTimeline"/>
    <dgm:cxn modelId="{981632C9-2A0E-4EE5-B1DE-8DAD46AFD24D}" type="presParOf" srcId="{1FF12FFD-D3D3-477E-952C-27AA5124E5B9}" destId="{C46EA55F-B7FE-471B-B494-C21510FDA1AD}" srcOrd="0" destOrd="0" presId="urn:microsoft.com/office/officeart/2017/3/layout/DropPinTimeline"/>
    <dgm:cxn modelId="{63E011CF-8222-4363-932C-2347581C2C6D}" type="presParOf" srcId="{1FF12FFD-D3D3-477E-952C-27AA5124E5B9}" destId="{563B89D4-C526-437E-BA8F-B53E15335C4C}" srcOrd="1" destOrd="0" presId="urn:microsoft.com/office/officeart/2017/3/layout/DropPinTimeline"/>
    <dgm:cxn modelId="{9B017552-8F12-4627-B23A-AD96DCCE725B}" type="presParOf" srcId="{563B89D4-C526-437E-BA8F-B53E15335C4C}" destId="{419554FF-B34A-430D-B230-B8646106485E}" srcOrd="0" destOrd="0" presId="urn:microsoft.com/office/officeart/2017/3/layout/DropPinTimeline"/>
    <dgm:cxn modelId="{F7B73B8C-1291-4FA4-A3A0-12B2613A0465}" type="presParOf" srcId="{419554FF-B34A-430D-B230-B8646106485E}" destId="{ABFE6924-B435-4BD1-BA6A-A5B637E1B96F}" srcOrd="0" destOrd="0" presId="urn:microsoft.com/office/officeart/2017/3/layout/DropPinTimeline"/>
    <dgm:cxn modelId="{92FA1BBB-5DB3-4211-BE06-1AEFC5793A71}" type="presParOf" srcId="{419554FF-B34A-430D-B230-B8646106485E}" destId="{5E5FD140-D4CB-4A50-8D13-63C987FD0E32}" srcOrd="1" destOrd="0" presId="urn:microsoft.com/office/officeart/2017/3/layout/DropPinTimeline"/>
    <dgm:cxn modelId="{9A280F7F-0A2D-4FE9-8C37-A6B757E44E9A}" type="presParOf" srcId="{5E5FD140-D4CB-4A50-8D13-63C987FD0E32}" destId="{4007BC7F-AAC8-4696-B998-7F2EC0E89406}" srcOrd="0" destOrd="0" presId="urn:microsoft.com/office/officeart/2017/3/layout/DropPinTimeline"/>
    <dgm:cxn modelId="{CC7E9E73-FD28-4E97-9FAA-3163352B1BD4}" type="presParOf" srcId="{5E5FD140-D4CB-4A50-8D13-63C987FD0E32}" destId="{7A40B788-B4E0-4DBA-B4E5-1CA59831ED31}" srcOrd="1" destOrd="0" presId="urn:microsoft.com/office/officeart/2017/3/layout/DropPinTimeline"/>
    <dgm:cxn modelId="{11F1FF7A-DC0A-4869-9282-D0215A6463DA}" type="presParOf" srcId="{419554FF-B34A-430D-B230-B8646106485E}" destId="{1E97F663-30EF-452B-9CBB-EBA4457BF400}" srcOrd="2" destOrd="0" presId="urn:microsoft.com/office/officeart/2017/3/layout/DropPinTimeline"/>
    <dgm:cxn modelId="{0FBAC29B-7C7C-434A-8274-EE909FDBB00E}" type="presParOf" srcId="{419554FF-B34A-430D-B230-B8646106485E}" destId="{B18CCC1A-909A-436E-ACA2-B34DCA4D09D8}" srcOrd="3" destOrd="0" presId="urn:microsoft.com/office/officeart/2017/3/layout/DropPinTimeline"/>
    <dgm:cxn modelId="{B1A1609B-29DE-4F42-9C6E-AF090C08B8D5}" type="presParOf" srcId="{419554FF-B34A-430D-B230-B8646106485E}" destId="{80B8528B-C43E-4BBE-A26F-8D4A3C53FB71}" srcOrd="4" destOrd="0" presId="urn:microsoft.com/office/officeart/2017/3/layout/DropPinTimeline"/>
    <dgm:cxn modelId="{65DA7D22-01FC-47CE-A205-1B5ED5F67CC2}" type="presParOf" srcId="{419554FF-B34A-430D-B230-B8646106485E}" destId="{7426A637-22F3-4B3A-A23F-5FABA228B851}" srcOrd="5" destOrd="0" presId="urn:microsoft.com/office/officeart/2017/3/layout/DropPinTimeline"/>
    <dgm:cxn modelId="{F05D2C11-F7BA-4B1C-97EC-72274763BCCB}" type="presParOf" srcId="{563B89D4-C526-437E-BA8F-B53E15335C4C}" destId="{D4F354CF-8C03-4590-BD65-8BF3087EF5D4}" srcOrd="1" destOrd="0" presId="urn:microsoft.com/office/officeart/2017/3/layout/DropPinTimeline"/>
    <dgm:cxn modelId="{38670280-625C-4539-B5AD-8F22491174D6}" type="presParOf" srcId="{563B89D4-C526-437E-BA8F-B53E15335C4C}" destId="{B574BF39-5D1E-4F06-B67E-4FD6CAE2690C}" srcOrd="2" destOrd="0" presId="urn:microsoft.com/office/officeart/2017/3/layout/DropPinTimeline"/>
    <dgm:cxn modelId="{259516D1-AE91-4087-B459-47F953157E28}" type="presParOf" srcId="{B574BF39-5D1E-4F06-B67E-4FD6CAE2690C}" destId="{7BA5208C-8E76-464D-B102-B57D38ED9B9E}" srcOrd="0" destOrd="0" presId="urn:microsoft.com/office/officeart/2017/3/layout/DropPinTimeline"/>
    <dgm:cxn modelId="{3E90C8FE-D053-445D-A1DA-AC48F1478055}" type="presParOf" srcId="{B574BF39-5D1E-4F06-B67E-4FD6CAE2690C}" destId="{B61FED78-A09C-4D1C-B0EC-F0861A6AE020}" srcOrd="1" destOrd="0" presId="urn:microsoft.com/office/officeart/2017/3/layout/DropPinTimeline"/>
    <dgm:cxn modelId="{9D613643-2737-475E-A7F9-F03CFC5B11F2}" type="presParOf" srcId="{B61FED78-A09C-4D1C-B0EC-F0861A6AE020}" destId="{F81D1671-5124-47AE-9626-2C7778E523DA}" srcOrd="0" destOrd="0" presId="urn:microsoft.com/office/officeart/2017/3/layout/DropPinTimeline"/>
    <dgm:cxn modelId="{4790A856-FD37-44EB-B5E9-19440E696777}" type="presParOf" srcId="{B61FED78-A09C-4D1C-B0EC-F0861A6AE020}" destId="{510206F5-E141-4AA2-A6F8-C0C60773C29C}" srcOrd="1" destOrd="0" presId="urn:microsoft.com/office/officeart/2017/3/layout/DropPinTimeline"/>
    <dgm:cxn modelId="{C768E18F-F035-425A-8B98-778A57BB277E}" type="presParOf" srcId="{B574BF39-5D1E-4F06-B67E-4FD6CAE2690C}" destId="{E167A2C4-BEA7-45FD-AA95-7983675BC113}" srcOrd="2" destOrd="0" presId="urn:microsoft.com/office/officeart/2017/3/layout/DropPinTimeline"/>
    <dgm:cxn modelId="{00E7F214-3692-440E-9FB4-6DC44078A553}" type="presParOf" srcId="{B574BF39-5D1E-4F06-B67E-4FD6CAE2690C}" destId="{1F5F0736-BEB6-4E2F-B43E-B1E3ACE5B198}" srcOrd="3" destOrd="0" presId="urn:microsoft.com/office/officeart/2017/3/layout/DropPinTimeline"/>
    <dgm:cxn modelId="{E24B1FEB-9D8E-48DC-9F7D-04DB2C61D6FE}" type="presParOf" srcId="{B574BF39-5D1E-4F06-B67E-4FD6CAE2690C}" destId="{0E416BC3-D729-434F-B9FF-E6BB16B97CA7}" srcOrd="4" destOrd="0" presId="urn:microsoft.com/office/officeart/2017/3/layout/DropPinTimeline"/>
    <dgm:cxn modelId="{5BA3813E-1544-49BB-98AC-A142306A13AE}" type="presParOf" srcId="{B574BF39-5D1E-4F06-B67E-4FD6CAE2690C}" destId="{0D912FED-943F-4977-A116-4EC2B2C14B92}" srcOrd="5" destOrd="0" presId="urn:microsoft.com/office/officeart/2017/3/layout/DropPinTimeline"/>
    <dgm:cxn modelId="{745BE967-5503-4ABB-BFD7-47526AB4137D}" type="presParOf" srcId="{563B89D4-C526-437E-BA8F-B53E15335C4C}" destId="{8A7A6F5A-DB0E-40ED-9436-962DEB9E06FC}" srcOrd="3" destOrd="0" presId="urn:microsoft.com/office/officeart/2017/3/layout/DropPinTimeline"/>
    <dgm:cxn modelId="{D4E62DD7-7306-4BCA-B6DE-49B90FC29604}" type="presParOf" srcId="{563B89D4-C526-437E-BA8F-B53E15335C4C}" destId="{857D9BCD-82C3-4D34-81E5-FB9117D30283}" srcOrd="4" destOrd="0" presId="urn:microsoft.com/office/officeart/2017/3/layout/DropPinTimeline"/>
    <dgm:cxn modelId="{0399CC47-EF71-42F4-8112-580A7377C530}" type="presParOf" srcId="{857D9BCD-82C3-4D34-81E5-FB9117D30283}" destId="{FE672873-DFE4-47BE-B74A-F6376D64D405}" srcOrd="0" destOrd="0" presId="urn:microsoft.com/office/officeart/2017/3/layout/DropPinTimeline"/>
    <dgm:cxn modelId="{856279FE-D4E4-4D1D-B762-759CA9A50279}" type="presParOf" srcId="{857D9BCD-82C3-4D34-81E5-FB9117D30283}" destId="{2E224121-9AC8-4D01-A98B-2CA0B76A7814}" srcOrd="1" destOrd="0" presId="urn:microsoft.com/office/officeart/2017/3/layout/DropPinTimeline"/>
    <dgm:cxn modelId="{1C193194-163D-4907-96AC-74E530E3BC77}" type="presParOf" srcId="{2E224121-9AC8-4D01-A98B-2CA0B76A7814}" destId="{CF4AEAE8-2D48-4680-8928-B7457D602233}" srcOrd="0" destOrd="0" presId="urn:microsoft.com/office/officeart/2017/3/layout/DropPinTimeline"/>
    <dgm:cxn modelId="{779FE698-45E1-4F9D-B857-B87B0672E362}" type="presParOf" srcId="{2E224121-9AC8-4D01-A98B-2CA0B76A7814}" destId="{EA4BECB9-2E0B-4741-8845-AADACB19F51A}" srcOrd="1" destOrd="0" presId="urn:microsoft.com/office/officeart/2017/3/layout/DropPinTimeline"/>
    <dgm:cxn modelId="{2168FB0B-BF77-4E49-B834-AA2520ED0D63}" type="presParOf" srcId="{857D9BCD-82C3-4D34-81E5-FB9117D30283}" destId="{851D1790-EF35-4B75-83F2-7C30050F50E4}" srcOrd="2" destOrd="0" presId="urn:microsoft.com/office/officeart/2017/3/layout/DropPinTimeline"/>
    <dgm:cxn modelId="{A56E5375-21B1-46BB-A22E-79751AC84CFA}" type="presParOf" srcId="{857D9BCD-82C3-4D34-81E5-FB9117D30283}" destId="{C435B6CB-F202-4B56-95E4-D9E72242407F}" srcOrd="3" destOrd="0" presId="urn:microsoft.com/office/officeart/2017/3/layout/DropPinTimeline"/>
    <dgm:cxn modelId="{9D96ADB2-D361-4332-9961-AB5E7D227BC3}" type="presParOf" srcId="{857D9BCD-82C3-4D34-81E5-FB9117D30283}" destId="{6A05CE69-19F9-4775-988D-E2726FE5B2F0}" srcOrd="4" destOrd="0" presId="urn:microsoft.com/office/officeart/2017/3/layout/DropPinTimeline"/>
    <dgm:cxn modelId="{75FAB7E0-4FEE-43DC-942D-F4BE35E9A7BF}" type="presParOf" srcId="{857D9BCD-82C3-4D34-81E5-FB9117D30283}" destId="{F53F0945-356A-4076-8E26-222183051CAD}" srcOrd="5" destOrd="0" presId="urn:microsoft.com/office/officeart/2017/3/layout/DropPinTimeline"/>
    <dgm:cxn modelId="{3B8FC7BE-4925-47F6-BB1A-4BD6F25E38E0}" type="presParOf" srcId="{563B89D4-C526-437E-BA8F-B53E15335C4C}" destId="{4E1BDBF5-C23F-4161-87BB-E36272536F8D}" srcOrd="5" destOrd="0" presId="urn:microsoft.com/office/officeart/2017/3/layout/DropPinTimeline"/>
    <dgm:cxn modelId="{47F2A5D9-2E37-4F72-83EB-0D2218835868}" type="presParOf" srcId="{563B89D4-C526-437E-BA8F-B53E15335C4C}" destId="{A4D1DD91-ADFA-457E-BD5C-0AC68C91F81C}" srcOrd="6" destOrd="0" presId="urn:microsoft.com/office/officeart/2017/3/layout/DropPinTimeline"/>
    <dgm:cxn modelId="{4B095FC4-AD24-4E01-AEB7-1EEFF73F4F58}" type="presParOf" srcId="{A4D1DD91-ADFA-457E-BD5C-0AC68C91F81C}" destId="{ED45D66E-0163-47DD-90A7-03E5431132D1}" srcOrd="0" destOrd="0" presId="urn:microsoft.com/office/officeart/2017/3/layout/DropPinTimeline"/>
    <dgm:cxn modelId="{ACC13A3B-9EF1-483D-91AA-85EE940EA57B}" type="presParOf" srcId="{A4D1DD91-ADFA-457E-BD5C-0AC68C91F81C}" destId="{B43217D7-1B8E-406C-94DB-9745C695AAC9}" srcOrd="1" destOrd="0" presId="urn:microsoft.com/office/officeart/2017/3/layout/DropPinTimeline"/>
    <dgm:cxn modelId="{5E77577A-0D9C-470D-B726-24224C043722}" type="presParOf" srcId="{B43217D7-1B8E-406C-94DB-9745C695AAC9}" destId="{23B3AA50-4658-4348-938F-8EF0A2040338}" srcOrd="0" destOrd="0" presId="urn:microsoft.com/office/officeart/2017/3/layout/DropPinTimeline"/>
    <dgm:cxn modelId="{6A06CDB0-CDDD-455C-9D55-8C31981FF59D}" type="presParOf" srcId="{B43217D7-1B8E-406C-94DB-9745C695AAC9}" destId="{90BBFED0-79EF-4FD5-9C0E-D9DEE1E92B56}" srcOrd="1" destOrd="0" presId="urn:microsoft.com/office/officeart/2017/3/layout/DropPinTimeline"/>
    <dgm:cxn modelId="{3AC6659B-E86D-4711-9326-C994CA20A28F}" type="presParOf" srcId="{A4D1DD91-ADFA-457E-BD5C-0AC68C91F81C}" destId="{7144D2BF-26C7-4BEE-9AD5-0526DA331E35}" srcOrd="2" destOrd="0" presId="urn:microsoft.com/office/officeart/2017/3/layout/DropPinTimeline"/>
    <dgm:cxn modelId="{064DCCB2-21A6-428A-B4BF-14C623D3E41C}" type="presParOf" srcId="{A4D1DD91-ADFA-457E-BD5C-0AC68C91F81C}" destId="{6668793F-8231-4452-9912-C335461924D6}" srcOrd="3" destOrd="0" presId="urn:microsoft.com/office/officeart/2017/3/layout/DropPinTimeline"/>
    <dgm:cxn modelId="{DE882B30-6681-4967-82B6-958200333247}" type="presParOf" srcId="{A4D1DD91-ADFA-457E-BD5C-0AC68C91F81C}" destId="{646D5A4E-7A1B-4139-A44A-077010195721}" srcOrd="4" destOrd="0" presId="urn:microsoft.com/office/officeart/2017/3/layout/DropPinTimeline"/>
    <dgm:cxn modelId="{ED39DB00-632B-41E5-B6F3-C5DB0AB33206}" type="presParOf" srcId="{A4D1DD91-ADFA-457E-BD5C-0AC68C91F81C}" destId="{461E8985-FF1A-4A55-A14F-24BE53564719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14CA17-57D3-44B7-87EA-2E4974841F8F}">
      <dsp:nvSpPr>
        <dsp:cNvPr id="0" name=""/>
        <dsp:cNvSpPr/>
      </dsp:nvSpPr>
      <dsp:spPr>
        <a:xfrm>
          <a:off x="2011680" y="1669"/>
          <a:ext cx="8046720" cy="864714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129" tIns="219637" rIns="156129" bIns="219637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Candara" panose="020E0502030303020204" pitchFamily="34" charset="0"/>
            </a:rPr>
            <a:t>Meet the Endeavour Team</a:t>
          </a:r>
        </a:p>
      </dsp:txBody>
      <dsp:txXfrm>
        <a:off x="2011680" y="1669"/>
        <a:ext cx="8046720" cy="864714"/>
      </dsp:txXfrm>
    </dsp:sp>
    <dsp:sp modelId="{96355F51-D734-4AD6-89E1-8E99B0743470}">
      <dsp:nvSpPr>
        <dsp:cNvPr id="0" name=""/>
        <dsp:cNvSpPr/>
      </dsp:nvSpPr>
      <dsp:spPr>
        <a:xfrm>
          <a:off x="0" y="1669"/>
          <a:ext cx="2011680" cy="86471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51" tIns="85415" rIns="106451" bIns="85415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ndara" panose="020E0502030303020204" pitchFamily="34" charset="0"/>
            </a:rPr>
            <a:t>Meet</a:t>
          </a:r>
        </a:p>
      </dsp:txBody>
      <dsp:txXfrm>
        <a:off x="0" y="1669"/>
        <a:ext cx="2011680" cy="864714"/>
      </dsp:txXfrm>
    </dsp:sp>
    <dsp:sp modelId="{9C07E593-B768-4C10-9199-360910653521}">
      <dsp:nvSpPr>
        <dsp:cNvPr id="0" name=""/>
        <dsp:cNvSpPr/>
      </dsp:nvSpPr>
      <dsp:spPr>
        <a:xfrm>
          <a:off x="2011680" y="918266"/>
          <a:ext cx="8046720" cy="864714"/>
        </a:xfrm>
        <a:prstGeom prst="rect">
          <a:avLst/>
        </a:prstGeom>
        <a:solidFill>
          <a:schemeClr val="accent5">
            <a:tint val="40000"/>
            <a:alpha val="90000"/>
            <a:hueOff val="-2493544"/>
            <a:satOff val="899"/>
            <a:lumOff val="36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493544"/>
              <a:satOff val="899"/>
              <a:lumOff val="36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129" tIns="219637" rIns="156129" bIns="219637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Candara" panose="020E0502030303020204" pitchFamily="34" charset="0"/>
            </a:rPr>
            <a:t>Go through a lot of kindergarten &amp; enrollment information</a:t>
          </a:r>
        </a:p>
      </dsp:txBody>
      <dsp:txXfrm>
        <a:off x="2011680" y="918266"/>
        <a:ext cx="8046720" cy="864714"/>
      </dsp:txXfrm>
    </dsp:sp>
    <dsp:sp modelId="{E20623F8-43FA-48D0-AF98-9E94B5FF7005}">
      <dsp:nvSpPr>
        <dsp:cNvPr id="0" name=""/>
        <dsp:cNvSpPr/>
      </dsp:nvSpPr>
      <dsp:spPr>
        <a:xfrm>
          <a:off x="0" y="918266"/>
          <a:ext cx="2011680" cy="864714"/>
        </a:xfrm>
        <a:prstGeom prst="rect">
          <a:avLst/>
        </a:prstGeom>
        <a:solidFill>
          <a:schemeClr val="accent5">
            <a:hueOff val="-2409434"/>
            <a:satOff val="-17508"/>
            <a:lumOff val="4445"/>
            <a:alphaOff val="0"/>
          </a:schemeClr>
        </a:solidFill>
        <a:ln w="12700" cap="flat" cmpd="sng" algn="ctr">
          <a:solidFill>
            <a:schemeClr val="accent5">
              <a:hueOff val="-2409434"/>
              <a:satOff val="-17508"/>
              <a:lumOff val="44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51" tIns="85415" rIns="106451" bIns="85415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ndara" panose="020E0502030303020204" pitchFamily="34" charset="0"/>
            </a:rPr>
            <a:t>Go through</a:t>
          </a:r>
        </a:p>
      </dsp:txBody>
      <dsp:txXfrm>
        <a:off x="0" y="918266"/>
        <a:ext cx="2011680" cy="864714"/>
      </dsp:txXfrm>
    </dsp:sp>
    <dsp:sp modelId="{D562EB10-4608-4984-9E28-3EC9785A70B9}">
      <dsp:nvSpPr>
        <dsp:cNvPr id="0" name=""/>
        <dsp:cNvSpPr/>
      </dsp:nvSpPr>
      <dsp:spPr>
        <a:xfrm>
          <a:off x="2011680" y="1834863"/>
          <a:ext cx="8046720" cy="864714"/>
        </a:xfrm>
        <a:prstGeom prst="rect">
          <a:avLst/>
        </a:prstGeom>
        <a:solidFill>
          <a:schemeClr val="accent5">
            <a:tint val="40000"/>
            <a:alpha val="90000"/>
            <a:hueOff val="-4987087"/>
            <a:satOff val="1798"/>
            <a:lumOff val="73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987087"/>
              <a:satOff val="1798"/>
              <a:lumOff val="73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129" tIns="219637" rIns="156129" bIns="219637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Candara" panose="020E0502030303020204" pitchFamily="34" charset="0"/>
            </a:rPr>
            <a:t>Ask &amp; Answer Questions – Please jot down your questions or ask in the moment</a:t>
          </a:r>
        </a:p>
      </dsp:txBody>
      <dsp:txXfrm>
        <a:off x="2011680" y="1834863"/>
        <a:ext cx="8046720" cy="864714"/>
      </dsp:txXfrm>
    </dsp:sp>
    <dsp:sp modelId="{16ADABB3-D309-4C5C-81C7-9BB12426ABED}">
      <dsp:nvSpPr>
        <dsp:cNvPr id="0" name=""/>
        <dsp:cNvSpPr/>
      </dsp:nvSpPr>
      <dsp:spPr>
        <a:xfrm>
          <a:off x="0" y="1834863"/>
          <a:ext cx="2011680" cy="864714"/>
        </a:xfrm>
        <a:prstGeom prst="rect">
          <a:avLst/>
        </a:prstGeom>
        <a:solidFill>
          <a:schemeClr val="accent5">
            <a:hueOff val="-4818869"/>
            <a:satOff val="-35017"/>
            <a:lumOff val="8889"/>
            <a:alphaOff val="0"/>
          </a:schemeClr>
        </a:solidFill>
        <a:ln w="12700" cap="flat" cmpd="sng" algn="ctr">
          <a:solidFill>
            <a:schemeClr val="accent5">
              <a:hueOff val="-4818869"/>
              <a:satOff val="-35017"/>
              <a:lumOff val="88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51" tIns="85415" rIns="106451" bIns="85415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ndara" panose="020E0502030303020204" pitchFamily="34" charset="0"/>
            </a:rPr>
            <a:t>Ask &amp; Answer</a:t>
          </a:r>
        </a:p>
      </dsp:txBody>
      <dsp:txXfrm>
        <a:off x="0" y="1834863"/>
        <a:ext cx="2011680" cy="864714"/>
      </dsp:txXfrm>
    </dsp:sp>
    <dsp:sp modelId="{6F50BDF5-23C3-4044-BFCB-0E81008BE7CE}">
      <dsp:nvSpPr>
        <dsp:cNvPr id="0" name=""/>
        <dsp:cNvSpPr/>
      </dsp:nvSpPr>
      <dsp:spPr>
        <a:xfrm>
          <a:off x="2011680" y="2751461"/>
          <a:ext cx="8046720" cy="864714"/>
        </a:xfrm>
        <a:prstGeom prst="rect">
          <a:avLst/>
        </a:prstGeom>
        <a:solidFill>
          <a:schemeClr val="accent5">
            <a:tint val="40000"/>
            <a:alpha val="90000"/>
            <a:hueOff val="-7480631"/>
            <a:satOff val="2697"/>
            <a:lumOff val="109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7480631"/>
              <a:satOff val="2697"/>
              <a:lumOff val="109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129" tIns="219637" rIns="156129" bIns="219637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Candara" panose="020E0502030303020204" pitchFamily="34" charset="0"/>
            </a:rPr>
            <a:t>GOAL: Ease some jitters! </a:t>
          </a:r>
        </a:p>
      </dsp:txBody>
      <dsp:txXfrm>
        <a:off x="2011680" y="2751461"/>
        <a:ext cx="8046720" cy="864714"/>
      </dsp:txXfrm>
    </dsp:sp>
    <dsp:sp modelId="{0C5FFD29-A406-46FE-A220-A7285E060F14}">
      <dsp:nvSpPr>
        <dsp:cNvPr id="0" name=""/>
        <dsp:cNvSpPr/>
      </dsp:nvSpPr>
      <dsp:spPr>
        <a:xfrm>
          <a:off x="0" y="2751461"/>
          <a:ext cx="2011680" cy="864714"/>
        </a:xfrm>
        <a:prstGeom prst="rect">
          <a:avLst/>
        </a:prstGeom>
        <a:solidFill>
          <a:schemeClr val="accent5">
            <a:hueOff val="-7228303"/>
            <a:satOff val="-52525"/>
            <a:lumOff val="13334"/>
            <a:alphaOff val="0"/>
          </a:schemeClr>
        </a:solidFill>
        <a:ln w="12700" cap="flat" cmpd="sng" algn="ctr">
          <a:solidFill>
            <a:schemeClr val="accent5">
              <a:hueOff val="-7228303"/>
              <a:satOff val="-52525"/>
              <a:lumOff val="1333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451" tIns="85415" rIns="106451" bIns="85415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Candara" panose="020E0502030303020204" pitchFamily="34" charset="0"/>
            </a:rPr>
            <a:t>GOAL</a:t>
          </a:r>
        </a:p>
      </dsp:txBody>
      <dsp:txXfrm>
        <a:off x="0" y="2751461"/>
        <a:ext cx="2011680" cy="8647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1BC320-4AA5-453E-9D93-D580E7E79B85}">
      <dsp:nvSpPr>
        <dsp:cNvPr id="0" name=""/>
        <dsp:cNvSpPr/>
      </dsp:nvSpPr>
      <dsp:spPr>
        <a:xfrm>
          <a:off x="521445" y="0"/>
          <a:ext cx="5909717" cy="4141753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D14549-6D43-49F3-8D11-6475D010B9B1}">
      <dsp:nvSpPr>
        <dsp:cNvPr id="0" name=""/>
        <dsp:cNvSpPr/>
      </dsp:nvSpPr>
      <dsp:spPr>
        <a:xfrm>
          <a:off x="0" y="1242525"/>
          <a:ext cx="2085782" cy="165670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>
              <a:solidFill>
                <a:schemeClr val="tx1"/>
              </a:solidFill>
            </a:rPr>
            <a:t>Sept – Oct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Looks &amp; feels more like preschool</a:t>
          </a:r>
        </a:p>
      </dsp:txBody>
      <dsp:txXfrm>
        <a:off x="80873" y="1323398"/>
        <a:ext cx="1924036" cy="1494955"/>
      </dsp:txXfrm>
    </dsp:sp>
    <dsp:sp modelId="{E24F144C-9435-463E-8377-C8103827C5E1}">
      <dsp:nvSpPr>
        <dsp:cNvPr id="0" name=""/>
        <dsp:cNvSpPr/>
      </dsp:nvSpPr>
      <dsp:spPr>
        <a:xfrm>
          <a:off x="2433413" y="1242525"/>
          <a:ext cx="2085782" cy="1656701"/>
        </a:xfrm>
        <a:prstGeom prst="roundRect">
          <a:avLst/>
        </a:prstGeom>
        <a:solidFill>
          <a:schemeClr val="accent5">
            <a:hueOff val="-3614151"/>
            <a:satOff val="-26262"/>
            <a:lumOff val="666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Transition through Kindergarten</a:t>
          </a:r>
        </a:p>
      </dsp:txBody>
      <dsp:txXfrm>
        <a:off x="2514286" y="1323398"/>
        <a:ext cx="1924036" cy="1494955"/>
      </dsp:txXfrm>
    </dsp:sp>
    <dsp:sp modelId="{282D7B90-5430-4E77-9DE9-5518CD7A789A}">
      <dsp:nvSpPr>
        <dsp:cNvPr id="0" name=""/>
        <dsp:cNvSpPr/>
      </dsp:nvSpPr>
      <dsp:spPr>
        <a:xfrm>
          <a:off x="4866826" y="1242525"/>
          <a:ext cx="2085782" cy="1656701"/>
        </a:xfrm>
        <a:prstGeom prst="roundRect">
          <a:avLst/>
        </a:prstGeom>
        <a:solidFill>
          <a:schemeClr val="accent5">
            <a:hueOff val="-7228303"/>
            <a:satOff val="-52525"/>
            <a:lumOff val="1333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i="0" kern="1200"/>
            <a:t>May – June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Looks &amp; feels more like 1</a:t>
          </a:r>
          <a:r>
            <a:rPr lang="en-US" sz="1600" kern="1200" baseline="30000"/>
            <a:t>st</a:t>
          </a:r>
          <a:r>
            <a:rPr lang="en-US" sz="1600" kern="1200"/>
            <a:t> grade</a:t>
          </a:r>
        </a:p>
      </dsp:txBody>
      <dsp:txXfrm>
        <a:off x="4947699" y="1323398"/>
        <a:ext cx="1924036" cy="14949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6EA55F-B7FE-471B-B494-C21510FDA1AD}">
      <dsp:nvSpPr>
        <dsp:cNvPr id="0" name=""/>
        <dsp:cNvSpPr/>
      </dsp:nvSpPr>
      <dsp:spPr>
        <a:xfrm>
          <a:off x="0" y="1808922"/>
          <a:ext cx="10058399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07BC7F-AAC8-4696-B998-7F2EC0E89406}">
      <dsp:nvSpPr>
        <dsp:cNvPr id="0" name=""/>
        <dsp:cNvSpPr/>
      </dsp:nvSpPr>
      <dsp:spPr>
        <a:xfrm rot="8100000">
          <a:off x="58897" y="416885"/>
          <a:ext cx="266053" cy="266053"/>
        </a:xfrm>
        <a:prstGeom prst="teardrop">
          <a:avLst>
            <a:gd name="adj" fmla="val 115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40B788-B4E0-4DBA-B4E5-1CA59831ED31}">
      <dsp:nvSpPr>
        <dsp:cNvPr id="0" name=""/>
        <dsp:cNvSpPr/>
      </dsp:nvSpPr>
      <dsp:spPr>
        <a:xfrm>
          <a:off x="88453" y="446442"/>
          <a:ext cx="206940" cy="20694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97F663-30EF-452B-9CBB-EBA4457BF400}">
      <dsp:nvSpPr>
        <dsp:cNvPr id="0" name=""/>
        <dsp:cNvSpPr/>
      </dsp:nvSpPr>
      <dsp:spPr>
        <a:xfrm>
          <a:off x="380051" y="738040"/>
          <a:ext cx="3343622" cy="1070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4300" rIns="114300" bIns="171450" numCol="1" spcCol="1270" anchor="t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>
              <a:latin typeface="Calibri" panose="020F0502020204030204"/>
            </a:rPr>
            <a:t>Jaguar Jumpstart: Practice "school" with a Parent Q&amp;A &amp; tour </a:t>
          </a:r>
          <a:endParaRPr lang="en-US" sz="1800" b="0" kern="120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b="0" kern="1200"/>
        </a:p>
      </dsp:txBody>
      <dsp:txXfrm>
        <a:off x="380051" y="738040"/>
        <a:ext cx="3343622" cy="1070882"/>
      </dsp:txXfrm>
    </dsp:sp>
    <dsp:sp modelId="{B18CCC1A-909A-436E-ACA2-B34DCA4D09D8}">
      <dsp:nvSpPr>
        <dsp:cNvPr id="0" name=""/>
        <dsp:cNvSpPr/>
      </dsp:nvSpPr>
      <dsp:spPr>
        <a:xfrm>
          <a:off x="380051" y="361784"/>
          <a:ext cx="3343622" cy="3762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52400" bIns="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 dirty="0"/>
            <a:t>June TBD</a:t>
          </a:r>
          <a:endParaRPr lang="en-US" sz="2400" kern="1200" baseline="30000" dirty="0"/>
        </a:p>
      </dsp:txBody>
      <dsp:txXfrm>
        <a:off x="380051" y="361784"/>
        <a:ext cx="3343622" cy="376255"/>
      </dsp:txXfrm>
    </dsp:sp>
    <dsp:sp modelId="{80B8528B-C43E-4BBE-A26F-8D4A3C53FB71}">
      <dsp:nvSpPr>
        <dsp:cNvPr id="0" name=""/>
        <dsp:cNvSpPr/>
      </dsp:nvSpPr>
      <dsp:spPr>
        <a:xfrm>
          <a:off x="191923" y="738040"/>
          <a:ext cx="0" cy="1070882"/>
        </a:xfrm>
        <a:prstGeom prst="line">
          <a:avLst/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FE6924-B435-4BD1-BA6A-A5B637E1B96F}">
      <dsp:nvSpPr>
        <dsp:cNvPr id="0" name=""/>
        <dsp:cNvSpPr/>
      </dsp:nvSpPr>
      <dsp:spPr>
        <a:xfrm>
          <a:off x="158060" y="1775059"/>
          <a:ext cx="67726" cy="6772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1D1671-5124-47AE-9626-2C7778E523DA}">
      <dsp:nvSpPr>
        <dsp:cNvPr id="0" name=""/>
        <dsp:cNvSpPr/>
      </dsp:nvSpPr>
      <dsp:spPr>
        <a:xfrm rot="18900000">
          <a:off x="2066346" y="2934906"/>
          <a:ext cx="266053" cy="266053"/>
        </a:xfrm>
        <a:prstGeom prst="teardrop">
          <a:avLst>
            <a:gd name="adj" fmla="val 115000"/>
          </a:avLst>
        </a:prstGeom>
        <a:solidFill>
          <a:schemeClr val="accent5">
            <a:hueOff val="-2409434"/>
            <a:satOff val="-17508"/>
            <a:lumOff val="4445"/>
            <a:alphaOff val="0"/>
          </a:schemeClr>
        </a:solidFill>
        <a:ln w="12700" cap="flat" cmpd="sng" algn="ctr">
          <a:solidFill>
            <a:schemeClr val="accent5">
              <a:hueOff val="-2409434"/>
              <a:satOff val="-17508"/>
              <a:lumOff val="44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0206F5-E141-4AA2-A6F8-C0C60773C29C}">
      <dsp:nvSpPr>
        <dsp:cNvPr id="0" name=""/>
        <dsp:cNvSpPr/>
      </dsp:nvSpPr>
      <dsp:spPr>
        <a:xfrm>
          <a:off x="2095902" y="2964462"/>
          <a:ext cx="206940" cy="20694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67A2C4-BEA7-45FD-AA95-7983675BC113}">
      <dsp:nvSpPr>
        <dsp:cNvPr id="0" name=""/>
        <dsp:cNvSpPr/>
      </dsp:nvSpPr>
      <dsp:spPr>
        <a:xfrm>
          <a:off x="2387500" y="1808922"/>
          <a:ext cx="3343622" cy="1070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1450" rIns="0" bIns="11430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Office closed in July</a:t>
          </a:r>
        </a:p>
      </dsp:txBody>
      <dsp:txXfrm>
        <a:off x="2387500" y="1808922"/>
        <a:ext cx="3343622" cy="1070882"/>
      </dsp:txXfrm>
    </dsp:sp>
    <dsp:sp modelId="{1F5F0736-BEB6-4E2F-B43E-B1E3ACE5B198}">
      <dsp:nvSpPr>
        <dsp:cNvPr id="0" name=""/>
        <dsp:cNvSpPr/>
      </dsp:nvSpPr>
      <dsp:spPr>
        <a:xfrm>
          <a:off x="2387500" y="2879804"/>
          <a:ext cx="3343622" cy="3762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5240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/>
            <a:t>July</a:t>
          </a:r>
        </a:p>
      </dsp:txBody>
      <dsp:txXfrm>
        <a:off x="2387500" y="2879804"/>
        <a:ext cx="3343622" cy="376255"/>
      </dsp:txXfrm>
    </dsp:sp>
    <dsp:sp modelId="{0E416BC3-D729-434F-B9FF-E6BB16B97CA7}">
      <dsp:nvSpPr>
        <dsp:cNvPr id="0" name=""/>
        <dsp:cNvSpPr/>
      </dsp:nvSpPr>
      <dsp:spPr>
        <a:xfrm>
          <a:off x="2199373" y="1808922"/>
          <a:ext cx="0" cy="1070882"/>
        </a:xfrm>
        <a:prstGeom prst="line">
          <a:avLst/>
        </a:prstGeom>
        <a:noFill/>
        <a:ln w="12700" cap="flat" cmpd="sng" algn="ctr">
          <a:solidFill>
            <a:schemeClr val="accent5">
              <a:hueOff val="-2409434"/>
              <a:satOff val="-17508"/>
              <a:lumOff val="4445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A5208C-8E76-464D-B102-B57D38ED9B9E}">
      <dsp:nvSpPr>
        <dsp:cNvPr id="0" name=""/>
        <dsp:cNvSpPr/>
      </dsp:nvSpPr>
      <dsp:spPr>
        <a:xfrm>
          <a:off x="2165510" y="1775059"/>
          <a:ext cx="67726" cy="67726"/>
        </a:xfrm>
        <a:prstGeom prst="ellipse">
          <a:avLst/>
        </a:prstGeom>
        <a:solidFill>
          <a:schemeClr val="accent5">
            <a:hueOff val="-2409434"/>
            <a:satOff val="-17508"/>
            <a:lumOff val="444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4AEAE8-2D48-4680-8928-B7457D602233}">
      <dsp:nvSpPr>
        <dsp:cNvPr id="0" name=""/>
        <dsp:cNvSpPr/>
      </dsp:nvSpPr>
      <dsp:spPr>
        <a:xfrm rot="8100000">
          <a:off x="4073795" y="416885"/>
          <a:ext cx="266053" cy="266053"/>
        </a:xfrm>
        <a:prstGeom prst="teardrop">
          <a:avLst>
            <a:gd name="adj" fmla="val 115000"/>
          </a:avLst>
        </a:prstGeom>
        <a:solidFill>
          <a:schemeClr val="accent5">
            <a:hueOff val="-4818869"/>
            <a:satOff val="-35017"/>
            <a:lumOff val="8889"/>
            <a:alphaOff val="0"/>
          </a:schemeClr>
        </a:solidFill>
        <a:ln w="12700" cap="flat" cmpd="sng" algn="ctr">
          <a:solidFill>
            <a:schemeClr val="accent5">
              <a:hueOff val="-4818869"/>
              <a:satOff val="-35017"/>
              <a:lumOff val="88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4BECB9-2E0B-4741-8845-AADACB19F51A}">
      <dsp:nvSpPr>
        <dsp:cNvPr id="0" name=""/>
        <dsp:cNvSpPr/>
      </dsp:nvSpPr>
      <dsp:spPr>
        <a:xfrm>
          <a:off x="4103351" y="446442"/>
          <a:ext cx="206940" cy="20694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1D1790-EF35-4B75-83F2-7C30050F50E4}">
      <dsp:nvSpPr>
        <dsp:cNvPr id="0" name=""/>
        <dsp:cNvSpPr/>
      </dsp:nvSpPr>
      <dsp:spPr>
        <a:xfrm>
          <a:off x="4394950" y="738040"/>
          <a:ext cx="3343622" cy="1070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4300" rIns="114300" bIns="17145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Kindergarten Play Dates in July/August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Set up by PTA/check website</a:t>
          </a:r>
        </a:p>
      </dsp:txBody>
      <dsp:txXfrm>
        <a:off x="4394950" y="738040"/>
        <a:ext cx="3343622" cy="1070882"/>
      </dsp:txXfrm>
    </dsp:sp>
    <dsp:sp modelId="{C435B6CB-F202-4B56-95E4-D9E72242407F}">
      <dsp:nvSpPr>
        <dsp:cNvPr id="0" name=""/>
        <dsp:cNvSpPr/>
      </dsp:nvSpPr>
      <dsp:spPr>
        <a:xfrm>
          <a:off x="4394950" y="361784"/>
          <a:ext cx="3343622" cy="3762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5240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/>
            <a:t>July–Aug.</a:t>
          </a:r>
        </a:p>
      </dsp:txBody>
      <dsp:txXfrm>
        <a:off x="4394950" y="361784"/>
        <a:ext cx="3343622" cy="376255"/>
      </dsp:txXfrm>
    </dsp:sp>
    <dsp:sp modelId="{6A05CE69-19F9-4775-988D-E2726FE5B2F0}">
      <dsp:nvSpPr>
        <dsp:cNvPr id="0" name=""/>
        <dsp:cNvSpPr/>
      </dsp:nvSpPr>
      <dsp:spPr>
        <a:xfrm>
          <a:off x="4206822" y="738040"/>
          <a:ext cx="0" cy="1070882"/>
        </a:xfrm>
        <a:prstGeom prst="line">
          <a:avLst/>
        </a:prstGeom>
        <a:noFill/>
        <a:ln w="12700" cap="flat" cmpd="sng" algn="ctr">
          <a:solidFill>
            <a:schemeClr val="accent5">
              <a:hueOff val="-4818869"/>
              <a:satOff val="-35017"/>
              <a:lumOff val="8889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672873-DFE4-47BE-B74A-F6376D64D405}">
      <dsp:nvSpPr>
        <dsp:cNvPr id="0" name=""/>
        <dsp:cNvSpPr/>
      </dsp:nvSpPr>
      <dsp:spPr>
        <a:xfrm>
          <a:off x="4172959" y="1775059"/>
          <a:ext cx="67726" cy="67726"/>
        </a:xfrm>
        <a:prstGeom prst="ellipse">
          <a:avLst/>
        </a:prstGeom>
        <a:solidFill>
          <a:schemeClr val="accent5">
            <a:hueOff val="-4818869"/>
            <a:satOff val="-35017"/>
            <a:lumOff val="8889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B3AA50-4658-4348-938F-8EF0A2040338}">
      <dsp:nvSpPr>
        <dsp:cNvPr id="0" name=""/>
        <dsp:cNvSpPr/>
      </dsp:nvSpPr>
      <dsp:spPr>
        <a:xfrm rot="18900000">
          <a:off x="6081244" y="2934906"/>
          <a:ext cx="266053" cy="266053"/>
        </a:xfrm>
        <a:prstGeom prst="teardrop">
          <a:avLst>
            <a:gd name="adj" fmla="val 115000"/>
          </a:avLst>
        </a:prstGeom>
        <a:solidFill>
          <a:schemeClr val="accent5">
            <a:hueOff val="-7228303"/>
            <a:satOff val="-52525"/>
            <a:lumOff val="13334"/>
            <a:alphaOff val="0"/>
          </a:schemeClr>
        </a:solidFill>
        <a:ln w="12700" cap="flat" cmpd="sng" algn="ctr">
          <a:solidFill>
            <a:schemeClr val="accent5">
              <a:hueOff val="-7228303"/>
              <a:satOff val="-52525"/>
              <a:lumOff val="1333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BBFED0-79EF-4FD5-9C0E-D9DEE1E92B56}">
      <dsp:nvSpPr>
        <dsp:cNvPr id="0" name=""/>
        <dsp:cNvSpPr/>
      </dsp:nvSpPr>
      <dsp:spPr>
        <a:xfrm>
          <a:off x="6110800" y="2964462"/>
          <a:ext cx="206940" cy="206940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44D2BF-26C7-4BEE-9AD5-0526DA331E35}">
      <dsp:nvSpPr>
        <dsp:cNvPr id="0" name=""/>
        <dsp:cNvSpPr/>
      </dsp:nvSpPr>
      <dsp:spPr>
        <a:xfrm>
          <a:off x="6402399" y="1808922"/>
          <a:ext cx="3343622" cy="10708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52400" rIns="0" bIns="101600" numCol="1" spcCol="1270" anchor="b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EVP (Enrollment Verification Process) opens and directions are in the Weekly Bulletin</a:t>
          </a:r>
        </a:p>
      </dsp:txBody>
      <dsp:txXfrm>
        <a:off x="6402399" y="1808922"/>
        <a:ext cx="3343622" cy="1070882"/>
      </dsp:txXfrm>
    </dsp:sp>
    <dsp:sp modelId="{6668793F-8231-4452-9912-C335461924D6}">
      <dsp:nvSpPr>
        <dsp:cNvPr id="0" name=""/>
        <dsp:cNvSpPr/>
      </dsp:nvSpPr>
      <dsp:spPr>
        <a:xfrm>
          <a:off x="6402399" y="2879804"/>
          <a:ext cx="3343622" cy="3762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52400" bIns="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kern="1200" dirty="0"/>
            <a:t> August</a:t>
          </a:r>
          <a:r>
            <a:rPr lang="en-US" sz="2400" kern="1200" dirty="0">
              <a:latin typeface="Calibri" panose="020F0502020204030204"/>
            </a:rPr>
            <a:t> TBD</a:t>
          </a:r>
          <a:endParaRPr lang="en-US" sz="2400" kern="1200" dirty="0"/>
        </a:p>
      </dsp:txBody>
      <dsp:txXfrm>
        <a:off x="6402399" y="2879804"/>
        <a:ext cx="3343622" cy="376255"/>
      </dsp:txXfrm>
    </dsp:sp>
    <dsp:sp modelId="{646D5A4E-7A1B-4139-A44A-077010195721}">
      <dsp:nvSpPr>
        <dsp:cNvPr id="0" name=""/>
        <dsp:cNvSpPr/>
      </dsp:nvSpPr>
      <dsp:spPr>
        <a:xfrm>
          <a:off x="6214271" y="1808922"/>
          <a:ext cx="0" cy="1070882"/>
        </a:xfrm>
        <a:prstGeom prst="line">
          <a:avLst/>
        </a:prstGeom>
        <a:noFill/>
        <a:ln w="12700" cap="flat" cmpd="sng" algn="ctr">
          <a:solidFill>
            <a:schemeClr val="accent5">
              <a:hueOff val="-7228303"/>
              <a:satOff val="-52525"/>
              <a:lumOff val="13334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45D66E-0163-47DD-90A7-03E5431132D1}">
      <dsp:nvSpPr>
        <dsp:cNvPr id="0" name=""/>
        <dsp:cNvSpPr/>
      </dsp:nvSpPr>
      <dsp:spPr>
        <a:xfrm>
          <a:off x="6180408" y="1775059"/>
          <a:ext cx="67726" cy="67726"/>
        </a:xfrm>
        <a:prstGeom prst="ellipse">
          <a:avLst/>
        </a:prstGeom>
        <a:solidFill>
          <a:schemeClr val="accent5">
            <a:hueOff val="-7228303"/>
            <a:satOff val="-52525"/>
            <a:lumOff val="13334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6E2A3F66-F30E-4BC6-B2F3-06B1D0A9BD2B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30C00BE7-93CC-405F-8325-FF59712B1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47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0BE7-93CC-405F-8325-FF59712B15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931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0BE7-93CC-405F-8325-FF59712B15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228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C519F-8180-4EFA-9865-8C295CC21C7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3824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5:01-5:06: - K Team</a:t>
            </a:r>
          </a:p>
          <a:p>
            <a:r>
              <a:rPr lang="en-US"/>
              <a:t>Introduce self and one thing they should know</a:t>
            </a:r>
            <a:r>
              <a:rPr lang="en-US" baseline="0"/>
              <a:t> about kindergarten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C519F-8180-4EFA-9865-8C295CC21C7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029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Gary Presents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C519F-8180-4EFA-9865-8C295CC21C7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908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Gary Presents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C519F-8180-4EFA-9865-8C295CC21C7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376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Gary Presents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C519F-8180-4EFA-9865-8C295CC21C7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230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Zach Present</a:t>
            </a:r>
          </a:p>
          <a:p>
            <a:endParaRPr lang="en-US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</a:rPr>
              <a:t>Reading</a:t>
            </a:r>
          </a:p>
          <a:p>
            <a:r>
              <a:rPr lang="en-US">
                <a:ea typeface="Calibri"/>
                <a:cs typeface="Calibri"/>
              </a:rPr>
              <a:t>Writing</a:t>
            </a:r>
          </a:p>
          <a:p>
            <a:r>
              <a:rPr lang="en-US">
                <a:ea typeface="Calibri"/>
                <a:cs typeface="Calibri"/>
              </a:rPr>
              <a:t>Recess &amp; Snack</a:t>
            </a:r>
          </a:p>
          <a:p>
            <a:r>
              <a:rPr lang="en-US">
                <a:ea typeface="Calibri"/>
                <a:cs typeface="Calibri"/>
              </a:rPr>
              <a:t>Phonics</a:t>
            </a:r>
          </a:p>
          <a:p>
            <a:r>
              <a:rPr lang="en-US">
                <a:ea typeface="Calibri"/>
                <a:cs typeface="Calibri"/>
              </a:rPr>
              <a:t>Success Block</a:t>
            </a:r>
          </a:p>
          <a:p>
            <a:r>
              <a:rPr lang="en-US">
                <a:ea typeface="Calibri"/>
                <a:cs typeface="Calibri"/>
              </a:rPr>
              <a:t>Science/Social Studies</a:t>
            </a:r>
          </a:p>
          <a:p>
            <a:r>
              <a:rPr lang="en-US">
                <a:ea typeface="Calibri"/>
                <a:cs typeface="Calibri"/>
              </a:rPr>
              <a:t>Recess &amp; Lunch</a:t>
            </a:r>
          </a:p>
          <a:p>
            <a:r>
              <a:rPr lang="en-US">
                <a:ea typeface="Calibri"/>
                <a:cs typeface="Calibri"/>
              </a:rPr>
              <a:t>Math</a:t>
            </a:r>
          </a:p>
          <a:p>
            <a:r>
              <a:rPr lang="en-US">
                <a:ea typeface="Calibri"/>
                <a:cs typeface="Calibri"/>
              </a:rPr>
              <a:t>Play</a:t>
            </a:r>
          </a:p>
          <a:p>
            <a:endParaRPr lang="en-US"/>
          </a:p>
          <a:p>
            <a:r>
              <a:rPr lang="en-US"/>
              <a:t>Zach Presents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C519F-8180-4EFA-9865-8C295CC21C7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9840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Mackenzie Presents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0BE7-93CC-405F-8325-FF59712B15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336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Mackenzie Presents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0BE7-93CC-405F-8325-FF59712B15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12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Janine Presents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0BE7-93CC-405F-8325-FF59712B15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983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Janine Presents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C519F-8180-4EFA-9865-8C295CC21C7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38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5553">
              <a:defRPr/>
            </a:pPr>
            <a:r>
              <a:rPr lang="en-US"/>
              <a:t>5:12-5:30</a:t>
            </a:r>
          </a:p>
          <a:p>
            <a:r>
              <a:rPr lang="en-US"/>
              <a:t>Janine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C519F-8180-4EFA-9865-8C295CC21C7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7746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5553">
              <a:defRPr/>
            </a:pPr>
            <a:r>
              <a:rPr lang="en-US"/>
              <a:t>5:12-5:30</a:t>
            </a:r>
          </a:p>
          <a:p>
            <a:r>
              <a:rPr lang="en-US"/>
              <a:t>Janine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C519F-8180-4EFA-9865-8C295CC21C7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4583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5:12-5:30</a:t>
            </a:r>
          </a:p>
          <a:p>
            <a:r>
              <a:rPr lang="en-US"/>
              <a:t>Janine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C519F-8180-4EFA-9865-8C295CC21C7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3790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5:12-5:30</a:t>
            </a:r>
          </a:p>
          <a:p>
            <a:r>
              <a:rPr lang="en-US"/>
              <a:t>Janine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C519F-8180-4EFA-9865-8C295CC21C7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9197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Abbi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C519F-8180-4EFA-9865-8C295CC21C7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649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Abbi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C519F-8180-4EFA-9865-8C295CC21C7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208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Abbi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C519F-8180-4EFA-9865-8C295CC21C7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9272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Abbi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C519F-8180-4EFA-9865-8C295CC21C7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5924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C519F-8180-4EFA-9865-8C295CC21C7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3356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0BE7-93CC-405F-8325-FF59712B154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2973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Serve as a bridge between staff and parents for parents who are transitioning to the district</a:t>
            </a:r>
          </a:p>
          <a:p>
            <a:r>
              <a:rPr lang="en-US"/>
              <a:t>Supports families in teaching how to communicate with school staff for their children's needs at school and in the community</a:t>
            </a:r>
          </a:p>
          <a:p>
            <a:r>
              <a:rPr lang="en-US"/>
              <a:t>Work with school administration and staff (especially the registrar) to support families with school communications such as but not limited to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/>
              <a:t>Registration process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/>
              <a:t>Family Access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/>
              <a:t>Interpreters and language line 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/>
              <a:t>School activities such as clubs and sports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/>
              <a:t>Communications around absences and attendance issues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/>
              <a:t>Communication with staff (teachers and administrators)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/>
              <a:t>Resources available to families and students (tutoring, meal programs, school supplies)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/>
              <a:t>Work with ISF VOICE mentors in matching and supporting parents and students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/>
              <a:t>Support family outreach events such as curriculum night, literacy family nights</a:t>
            </a:r>
          </a:p>
          <a:p>
            <a:pPr marL="173422" indent="-173422">
              <a:buFont typeface="Arial" panose="020B0604020202020204" pitchFamily="34" charset="0"/>
              <a:buChar char="•"/>
            </a:pPr>
            <a:r>
              <a:rPr lang="en-US"/>
              <a:t>Send information via Blackboard, </a:t>
            </a:r>
            <a:r>
              <a:rPr lang="en-US" err="1"/>
              <a:t>robo</a:t>
            </a:r>
            <a:r>
              <a:rPr lang="en-US"/>
              <a:t> calls in Mandarin and Spanish (Wenli Mithal – Mandarin speaker, Francisca – Spanish speaker)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24916">
              <a:defRPr/>
            </a:pPr>
            <a:fld id="{F0AFE711-5DC4-474C-880B-157B6BBCFBBF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24916">
                <a:defRPr/>
              </a:pPr>
              <a:t>23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701247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0BE7-93CC-405F-8325-FF59712B154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4999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0BE7-93CC-405F-8325-FF59712B154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2114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Janine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0BE7-93CC-405F-8325-FF59712B154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4887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Janine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0BE7-93CC-405F-8325-FF59712B154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4887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Emma Present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C519F-8180-4EFA-9865-8C295CC21C7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2425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Emma Present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3C519F-8180-4EFA-9865-8C295CC21C7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3702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Gary Present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C519F-8180-4EFA-9865-8C295CC21C7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3547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Zach Present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C519F-8180-4EFA-9865-8C295CC21C7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0478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5:42-6:00</a:t>
            </a:r>
          </a:p>
          <a:p>
            <a:r>
              <a:rPr lang="en-US" dirty="0"/>
              <a:t>Gary,</a:t>
            </a:r>
            <a:r>
              <a:rPr lang="en-US" baseline="0" dirty="0"/>
              <a:t> Janine &amp; K Team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C519F-8180-4EFA-9865-8C295CC21C7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1858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00BE7-93CC-405F-8325-FF59712B154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780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Elementa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51078"/>
            <a:ext cx="9144000" cy="19097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52917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: Top Corners Snipped 3">
            <a:extLst>
              <a:ext uri="{FF2B5EF4-FFF2-40B4-BE49-F238E27FC236}">
                <a16:creationId xmlns:a16="http://schemas.microsoft.com/office/drawing/2014/main" id="{19957D75-4CD0-4AD8-9E17-1F0859F8D7BA}"/>
              </a:ext>
            </a:extLst>
          </p:cNvPr>
          <p:cNvSpPr/>
          <p:nvPr userDrawn="1"/>
        </p:nvSpPr>
        <p:spPr>
          <a:xfrm rot="10800000">
            <a:off x="7776840" y="0"/>
            <a:ext cx="3435658" cy="1287262"/>
          </a:xfrm>
          <a:prstGeom prst="snip2Same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116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Seconda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51078"/>
            <a:ext cx="9144000" cy="19097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52917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: Top Corners Snipped 5">
            <a:extLst>
              <a:ext uri="{FF2B5EF4-FFF2-40B4-BE49-F238E27FC236}">
                <a16:creationId xmlns:a16="http://schemas.microsoft.com/office/drawing/2014/main" id="{127048C2-FC9E-476D-8208-DCE39398182D}"/>
              </a:ext>
            </a:extLst>
          </p:cNvPr>
          <p:cNvSpPr/>
          <p:nvPr userDrawn="1"/>
        </p:nvSpPr>
        <p:spPr>
          <a:xfrm rot="10800000">
            <a:off x="7776840" y="0"/>
            <a:ext cx="3435658" cy="1287262"/>
          </a:xfrm>
          <a:prstGeom prst="snip2Same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625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- Libra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51078"/>
            <a:ext cx="9144000" cy="19097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52917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: Top Corners Snipped 5">
            <a:extLst>
              <a:ext uri="{FF2B5EF4-FFF2-40B4-BE49-F238E27FC236}">
                <a16:creationId xmlns:a16="http://schemas.microsoft.com/office/drawing/2014/main" id="{80E00262-AED4-4C8D-AD3D-B06AFF6B06BF}"/>
              </a:ext>
            </a:extLst>
          </p:cNvPr>
          <p:cNvSpPr/>
          <p:nvPr userDrawn="1"/>
        </p:nvSpPr>
        <p:spPr>
          <a:xfrm rot="10800000">
            <a:off x="7776840" y="0"/>
            <a:ext cx="3435658" cy="1287262"/>
          </a:xfrm>
          <a:prstGeom prst="snip2Same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939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12677"/>
            <a:ext cx="10515600" cy="12826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817627"/>
            <a:ext cx="10515600" cy="3538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BBFC-A86D-4799-8796-E027EE4618FE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B2275-8E97-4594-AE65-5DDC03E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552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Elementa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BBFC-A86D-4799-8796-E027EE4618FE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B2275-8E97-4594-AE65-5DDC03E1B05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Top Corners Snipped 6">
            <a:extLst>
              <a:ext uri="{FF2B5EF4-FFF2-40B4-BE49-F238E27FC236}">
                <a16:creationId xmlns:a16="http://schemas.microsoft.com/office/drawing/2014/main" id="{419E6183-A7F6-4A28-82F4-A9A919665201}"/>
              </a:ext>
            </a:extLst>
          </p:cNvPr>
          <p:cNvSpPr/>
          <p:nvPr userDrawn="1"/>
        </p:nvSpPr>
        <p:spPr>
          <a:xfrm rot="10800000">
            <a:off x="7776840" y="0"/>
            <a:ext cx="3435658" cy="1287262"/>
          </a:xfrm>
          <a:prstGeom prst="snip2Same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921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Middle Schoo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BBFC-A86D-4799-8796-E027EE4618FE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B2275-8E97-4594-AE65-5DDC03E1B05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Top Corners Snipped 6">
            <a:extLst>
              <a:ext uri="{FF2B5EF4-FFF2-40B4-BE49-F238E27FC236}">
                <a16:creationId xmlns:a16="http://schemas.microsoft.com/office/drawing/2014/main" id="{E7E9A061-694D-4297-8376-CBD57979BE91}"/>
              </a:ext>
            </a:extLst>
          </p:cNvPr>
          <p:cNvSpPr/>
          <p:nvPr userDrawn="1"/>
        </p:nvSpPr>
        <p:spPr>
          <a:xfrm rot="10800000">
            <a:off x="7776840" y="0"/>
            <a:ext cx="3435658" cy="1287262"/>
          </a:xfrm>
          <a:prstGeom prst="snip2Same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450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High Schoo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BBFC-A86D-4799-8796-E027EE4618FE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B2275-8E97-4594-AE65-5DDC03E1B05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Top Corners Snipped 6">
            <a:extLst>
              <a:ext uri="{FF2B5EF4-FFF2-40B4-BE49-F238E27FC236}">
                <a16:creationId xmlns:a16="http://schemas.microsoft.com/office/drawing/2014/main" id="{8F1D9FFF-38B3-4941-B01F-B7340E1F0110}"/>
              </a:ext>
            </a:extLst>
          </p:cNvPr>
          <p:cNvSpPr/>
          <p:nvPr userDrawn="1"/>
        </p:nvSpPr>
        <p:spPr>
          <a:xfrm rot="10800000">
            <a:off x="7776840" y="0"/>
            <a:ext cx="3435658" cy="1287262"/>
          </a:xfrm>
          <a:prstGeom prst="snip2Same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270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11422"/>
            <a:ext cx="10515600" cy="13041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793188"/>
            <a:ext cx="5181600" cy="3563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793188"/>
            <a:ext cx="5181600" cy="3563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BBFC-A86D-4799-8796-E027EE4618FE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B2275-8E97-4594-AE65-5DDC03E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004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32205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638093"/>
            <a:ext cx="5157787" cy="64720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3462005"/>
            <a:ext cx="5157787" cy="2894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638093"/>
            <a:ext cx="5183188" cy="64720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462005"/>
            <a:ext cx="5183188" cy="2894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BBFC-A86D-4799-8796-E027EE4618FE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B2275-8E97-4594-AE65-5DDC03E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570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18711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049462"/>
            <a:ext cx="6172200" cy="3811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418911"/>
            <a:ext cx="3932237" cy="344213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BBFC-A86D-4799-8796-E027EE4618FE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B2275-8E97-4594-AE65-5DDC03E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18704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679944"/>
            <a:ext cx="6172200" cy="418110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418904"/>
            <a:ext cx="3932237" cy="345008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BBFC-A86D-4799-8796-E027EE4618FE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B2275-8E97-4594-AE65-5DDC03E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3798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- Elementa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add closing slide information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additional notes for closing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BBFC-A86D-4799-8796-E027EE4618FE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B2275-8E97-4594-AE65-5DDC03E1B05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: Top Corners Snipped 6">
            <a:extLst>
              <a:ext uri="{FF2B5EF4-FFF2-40B4-BE49-F238E27FC236}">
                <a16:creationId xmlns:a16="http://schemas.microsoft.com/office/drawing/2014/main" id="{0E458B93-AD4E-4C03-82D4-C9505965130F}"/>
              </a:ext>
            </a:extLst>
          </p:cNvPr>
          <p:cNvSpPr/>
          <p:nvPr userDrawn="1"/>
        </p:nvSpPr>
        <p:spPr>
          <a:xfrm rot="10800000">
            <a:off x="7776840" y="0"/>
            <a:ext cx="3435658" cy="1287262"/>
          </a:xfrm>
          <a:prstGeom prst="snip2Same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8797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- Seconda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add closing slide information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additional notes for closing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9BBFC-A86D-4799-8796-E027EE4618FE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B2275-8E97-4594-AE65-5DDC03E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007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60F06-D613-46DE-87A5-72295AFC7878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C7F49-E396-4EEF-AE7E-7F608AE5FC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0745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E434D2-5985-46B8-B3CF-F0E159E69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25CF-D6FA-4A6B-882C-A5F768AB6A25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3FF8AB-0024-4065-8A3F-A89F60481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57D613-F7EB-4BD4-8246-21B296F88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3AD05-6D06-4C18-80CE-E82A217E1F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415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29016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750660"/>
            <a:ext cx="10515600" cy="3605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9BBFC-A86D-4799-8796-E027EE4618FE}" type="datetimeFigureOut">
              <a:rPr lang="en-US" smtClean="0"/>
              <a:t>2/5/2026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B2275-8E97-4594-AE65-5DDC03E1B0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491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9" r:id="rId3"/>
    <p:sldLayoutId id="2147483650" r:id="rId4"/>
    <p:sldLayoutId id="2147483662" r:id="rId5"/>
    <p:sldLayoutId id="2147483651" r:id="rId6"/>
    <p:sldLayoutId id="2147483661" r:id="rId7"/>
    <p:sldLayoutId id="2147483652" r:id="rId8"/>
    <p:sldLayoutId id="2147483653" r:id="rId9"/>
    <p:sldLayoutId id="2147483656" r:id="rId10"/>
    <p:sldLayoutId id="2147483657" r:id="rId11"/>
    <p:sldLayoutId id="2147483658" r:id="rId12"/>
    <p:sldLayoutId id="2147483663" r:id="rId13"/>
    <p:sldLayoutId id="2147483664" r:id="rId14"/>
    <p:sldLayoutId id="214748366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simonsinek.com/find-your-why/?ref=mainNav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sd411.org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jpeg"/><Relationship Id="rId4" Type="http://schemas.openxmlformats.org/officeDocument/2006/relationships/hyperlink" Target="mailto:lundej@issaquah.wednet.edu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Mithalw@issaquah.wednet.edu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Relationship Id="rId6" Type="http://schemas.openxmlformats.org/officeDocument/2006/relationships/hyperlink" Target="mailto:winegarn@Issaquah.wednet.edu" TargetMode="External"/><Relationship Id="rId5" Type="http://schemas.openxmlformats.org/officeDocument/2006/relationships/hyperlink" Target="http://www.isd411.org/" TargetMode="Externa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hyperlink" Target="http://www.endeavourptsa.org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89629"/>
            <a:ext cx="9144000" cy="2387600"/>
          </a:xfrm>
        </p:spPr>
        <p:txBody>
          <a:bodyPr/>
          <a:lstStyle/>
          <a:p>
            <a:r>
              <a:rPr lang="en-US" dirty="0">
                <a:latin typeface="Candara" panose="020E0502030303020204" pitchFamily="34" charset="0"/>
              </a:rPr>
              <a:t>Endeavour Kindergarten Information Night - 2026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69304"/>
            <a:ext cx="9144000" cy="1655762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Candara" panose="020E0502030303020204" pitchFamily="34" charset="0"/>
              </a:rPr>
              <a:t>Welcome Class of 2039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2EFE9F-6E30-47F9-BE27-C663745636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311" y="3961673"/>
            <a:ext cx="2921063" cy="2880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27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0FB23-DF8D-4C05-AAF2-19EA63C68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4765"/>
            <a:ext cx="10515600" cy="1282674"/>
          </a:xfrm>
        </p:spPr>
        <p:txBody>
          <a:bodyPr/>
          <a:lstStyle/>
          <a:p>
            <a:r>
              <a:rPr lang="en-US">
                <a:latin typeface="Candara" panose="020E0502030303020204" pitchFamily="34" charset="0"/>
              </a:rPr>
              <a:t>Tonight’s Agenda</a:t>
            </a: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8873A317-6CB7-409B-BE5B-CBF8A28EB4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2912095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84663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51037"/>
            <a:ext cx="10058400" cy="789222"/>
          </a:xfrm>
        </p:spPr>
        <p:txBody>
          <a:bodyPr/>
          <a:lstStyle/>
          <a:p>
            <a:r>
              <a:rPr lang="en-US" dirty="0">
                <a:latin typeface="Candara" panose="020E0502030303020204" pitchFamily="34" charset="0"/>
              </a:rPr>
              <a:t>We are happy to meet you…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3306" y="3393406"/>
            <a:ext cx="2234525" cy="27931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9" name="Rectangle 8"/>
          <p:cNvSpPr/>
          <p:nvPr/>
        </p:nvSpPr>
        <p:spPr>
          <a:xfrm>
            <a:off x="797809" y="2637855"/>
            <a:ext cx="21165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Candara" panose="020E0502030303020204" pitchFamily="34" charset="0"/>
              </a:rPr>
              <a:t>Gary Aguilar</a:t>
            </a:r>
            <a:r>
              <a:rPr lang="en-US" sz="1600" dirty="0">
                <a:latin typeface="Candara" panose="020E0502030303020204" pitchFamily="34" charset="0"/>
              </a:rPr>
              <a:t> – </a:t>
            </a:r>
          </a:p>
          <a:p>
            <a:r>
              <a:rPr lang="en-US" sz="1600" dirty="0">
                <a:latin typeface="Candara" panose="020E0502030303020204" pitchFamily="34" charset="0"/>
              </a:rPr>
              <a:t>Interim Principal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96253" y="2635999"/>
            <a:ext cx="1685077" cy="584775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en-US" sz="1600" b="1" dirty="0">
                <a:latin typeface="Candara"/>
              </a:rPr>
              <a:t>Emily Pehl</a:t>
            </a:r>
            <a:r>
              <a:rPr lang="en-US" sz="1600" dirty="0">
                <a:latin typeface="Candara"/>
              </a:rPr>
              <a:t> – </a:t>
            </a:r>
          </a:p>
          <a:p>
            <a:r>
              <a:rPr lang="en-US" sz="1600" dirty="0">
                <a:latin typeface="Candara" panose="020E0502030303020204" pitchFamily="34" charset="0"/>
              </a:rPr>
              <a:t>Dean of Students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04255" y="2635999"/>
            <a:ext cx="23294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>
                <a:latin typeface="Candara" panose="020E0502030303020204" pitchFamily="34" charset="0"/>
              </a:rPr>
              <a:t>Deborah Donohoe </a:t>
            </a:r>
            <a:r>
              <a:rPr lang="en-US" sz="1600">
                <a:latin typeface="Candara" panose="020E0502030303020204" pitchFamily="34" charset="0"/>
              </a:rPr>
              <a:t>– </a:t>
            </a:r>
          </a:p>
          <a:p>
            <a:r>
              <a:rPr lang="en-US" sz="1600">
                <a:latin typeface="Candara" panose="020E0502030303020204" pitchFamily="34" charset="0"/>
              </a:rPr>
              <a:t>Assistant to the Principal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700649" y="2636043"/>
            <a:ext cx="16433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latin typeface="Candara" panose="020E0502030303020204" pitchFamily="34" charset="0"/>
              </a:rPr>
              <a:t>Janine Kotan</a:t>
            </a:r>
            <a:r>
              <a:rPr lang="en-US" sz="1600" dirty="0">
                <a:latin typeface="Candara" panose="020E0502030303020204" pitchFamily="34" charset="0"/>
              </a:rPr>
              <a:t>–     </a:t>
            </a:r>
          </a:p>
          <a:p>
            <a:r>
              <a:rPr lang="en-US" sz="1600" dirty="0">
                <a:latin typeface="Candara" panose="020E0502030303020204" pitchFamily="34" charset="0"/>
              </a:rPr>
              <a:t>Registrar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9E88FC2-9932-48DF-B518-276ABDF912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528" y="3415272"/>
            <a:ext cx="2217032" cy="277129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8B92BB-A072-0132-F5D7-1C3613CAAB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50" b="8150"/>
          <a:stretch/>
        </p:blipFill>
        <p:spPr>
          <a:xfrm>
            <a:off x="800100" y="3405188"/>
            <a:ext cx="2207326" cy="277129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FCE5B3-23BD-D787-6EE6-8E1CF0719E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6329" y="3415272"/>
            <a:ext cx="2217032" cy="277129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325011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707" y="1256277"/>
            <a:ext cx="10058400" cy="1057166"/>
          </a:xfrm>
        </p:spPr>
        <p:txBody>
          <a:bodyPr/>
          <a:lstStyle/>
          <a:p>
            <a:r>
              <a:rPr lang="en-US">
                <a:latin typeface="Candara" panose="020E0502030303020204" pitchFamily="34" charset="0"/>
              </a:rPr>
              <a:t>Endeavour Kindergarten Team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69626" y="5543049"/>
            <a:ext cx="15840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andara" panose="020E0502030303020204" pitchFamily="34" charset="0"/>
              </a:rPr>
              <a:t>Ms. Aizaga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33885" y="5589215"/>
            <a:ext cx="17908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andara" panose="020E0502030303020204" pitchFamily="34" charset="0"/>
              </a:rPr>
              <a:t>Ms. Bentsen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04931" y="5601723"/>
            <a:ext cx="12939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Candara" panose="020E0502030303020204" pitchFamily="34" charset="0"/>
              </a:rPr>
              <a:t>Mr. Silva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5F2802-6F67-4AB1-B467-8E1C69C55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153" y="2858523"/>
            <a:ext cx="219456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C03C3A-5320-4FDB-AB23-9C0C7883A9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329" y="2858523"/>
            <a:ext cx="219456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2640F6E-0D94-4DF3-B28F-694E0A2DD6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506" y="2858523"/>
            <a:ext cx="219456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3934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9125"/>
            <a:ext cx="10515600" cy="1304187"/>
          </a:xfrm>
        </p:spPr>
        <p:txBody>
          <a:bodyPr/>
          <a:lstStyle/>
          <a:p>
            <a:r>
              <a:rPr lang="en-US">
                <a:latin typeface="Candara" panose="020E0502030303020204" pitchFamily="34" charset="0"/>
              </a:rPr>
              <a:t>WE ARE JAGUARS!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373312"/>
            <a:ext cx="5181600" cy="3563162"/>
          </a:xfrm>
        </p:spPr>
        <p:txBody>
          <a:bodyPr>
            <a:normAutofit/>
          </a:bodyPr>
          <a:lstStyle/>
          <a:p>
            <a:r>
              <a:rPr lang="en-US" sz="3600">
                <a:latin typeface="Candara" panose="020E0502030303020204" pitchFamily="34" charset="0"/>
              </a:rPr>
              <a:t>Endeavour Jaguars strive to create an </a:t>
            </a:r>
            <a:r>
              <a:rPr lang="en-US" sz="3600">
                <a:solidFill>
                  <a:srgbClr val="0070C0"/>
                </a:solidFill>
                <a:latin typeface="Candara" panose="020E0502030303020204" pitchFamily="34" charset="0"/>
              </a:rPr>
              <a:t>inclusive learning community </a:t>
            </a:r>
            <a:r>
              <a:rPr lang="en-US" sz="3600">
                <a:latin typeface="Candara" panose="020E0502030303020204" pitchFamily="34" charset="0"/>
              </a:rPr>
              <a:t>so </a:t>
            </a:r>
            <a:r>
              <a:rPr lang="en-US" sz="3600" u="sng">
                <a:latin typeface="Candara" panose="020E0502030303020204" pitchFamily="34" charset="0"/>
              </a:rPr>
              <a:t>all</a:t>
            </a:r>
            <a:r>
              <a:rPr lang="en-US" sz="3600">
                <a:latin typeface="Candara" panose="020E0502030303020204" pitchFamily="34" charset="0"/>
              </a:rPr>
              <a:t> students are inspired and empowered to be </a:t>
            </a:r>
            <a:r>
              <a:rPr lang="en-US" sz="3600">
                <a:solidFill>
                  <a:srgbClr val="0070C0"/>
                </a:solidFill>
                <a:latin typeface="Candara" panose="020E0502030303020204" pitchFamily="34" charset="0"/>
              </a:rPr>
              <a:t>kind, life-long learners</a:t>
            </a:r>
            <a:r>
              <a:rPr lang="en-US" sz="3600">
                <a:latin typeface="Candara" panose="020E0502030303020204" pitchFamily="34" charset="0"/>
              </a:rPr>
              <a:t>. </a:t>
            </a:r>
          </a:p>
        </p:txBody>
      </p:sp>
      <p:pic>
        <p:nvPicPr>
          <p:cNvPr id="5" name="Content Placeholder 4" descr="Image result for why how what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506" y="2373312"/>
            <a:ext cx="438150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30288" y="5992812"/>
            <a:ext cx="37952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/>
              <a:t>The Golden Circle. </a:t>
            </a:r>
            <a:r>
              <a:rPr lang="en-US" sz="1050" i="1"/>
              <a:t>Reprinted from Simon Sinek: Find Your WHY</a:t>
            </a:r>
            <a:r>
              <a:rPr lang="en-US" sz="1050"/>
              <a:t>, by Simon Sinek, 2019.  Retrieved from </a:t>
            </a:r>
            <a:r>
              <a:rPr lang="en-US" sz="1050">
                <a:hlinkClick r:id="rId4"/>
              </a:rPr>
              <a:t>https://simonsinek.com/find-your-why/?ref=mainNav</a:t>
            </a:r>
            <a:r>
              <a:rPr lang="en-US" sz="105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1277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sz="2800" b="1">
                <a:solidFill>
                  <a:schemeClr val="accent6"/>
                </a:solidFill>
                <a:latin typeface="Candara" panose="020E0502030303020204" pitchFamily="34" charset="0"/>
              </a:rPr>
              <a:t>What to expect in Kindergarten</a:t>
            </a:r>
            <a:r>
              <a:rPr lang="en-US" sz="2800" b="1">
                <a:solidFill>
                  <a:srgbClr val="FFFFFF"/>
                </a:solidFill>
                <a:latin typeface="Candara" panose="020E0502030303020204" pitchFamily="34" charset="0"/>
              </a:rPr>
              <a:t> </a:t>
            </a:r>
            <a:r>
              <a:rPr lang="en-US" sz="2800">
                <a:solidFill>
                  <a:srgbClr val="FFFFFF"/>
                </a:solidFill>
              </a:rPr>
              <a:t>to expect in Kindergarten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461394" y="2049463"/>
            <a:ext cx="4310631" cy="4175168"/>
          </a:xfrm>
        </p:spPr>
        <p:txBody>
          <a:bodyPr anchor="ctr">
            <a:normAutofit lnSpcReduction="10000"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State requires full day kindergarten be available to all students</a:t>
            </a:r>
          </a:p>
          <a:p>
            <a:pPr marL="800100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Candara" panose="020E0502030303020204" pitchFamily="34" charset="0"/>
              </a:rPr>
              <a:t>School hours: </a:t>
            </a:r>
          </a:p>
          <a:p>
            <a:pPr marL="1257300" lvl="2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Candara" panose="020E0502030303020204" pitchFamily="34" charset="0"/>
              </a:rPr>
              <a:t>9:15-3:45 p.m. M, Tu, Th, F </a:t>
            </a:r>
          </a:p>
          <a:p>
            <a:pPr marL="1257300" lvl="2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latin typeface="Candara" panose="020E0502030303020204" pitchFamily="34" charset="0"/>
              </a:rPr>
              <a:t>9:15-1:30 p.m. Wednesday</a:t>
            </a:r>
          </a:p>
          <a:p>
            <a:pPr marL="800100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Candara" panose="020E0502030303020204" pitchFamily="34" charset="0"/>
              </a:rPr>
              <a:t>Morning and afternoon transportation provided for eligible students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Candara" panose="020E0502030303020204" pitchFamily="34" charset="0"/>
              </a:rPr>
              <a:t>Parents may opt for half-day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3A5B4E-BED2-4309-A0A9-C726BD89DC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9"/>
          <a:stretch/>
        </p:blipFill>
        <p:spPr>
          <a:xfrm rot="5400000">
            <a:off x="6357194" y="1822945"/>
            <a:ext cx="5062755" cy="40845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819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accent6"/>
                </a:solidFill>
                <a:latin typeface="Candara" panose="020E0502030303020204" pitchFamily="34" charset="0"/>
              </a:rPr>
              <a:t>What to expect in Kindergarten…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800">
                <a:latin typeface="Candara"/>
              </a:rPr>
              <a:t>No cost to families</a:t>
            </a:r>
          </a:p>
          <a:p>
            <a:r>
              <a:rPr lang="en-US" sz="2800">
                <a:latin typeface="Candara"/>
              </a:rPr>
              <a:t>Provides maximum learning opportunity for students</a:t>
            </a:r>
          </a:p>
          <a:p>
            <a:r>
              <a:rPr lang="en-US" sz="2800">
                <a:latin typeface="Candara"/>
              </a:rPr>
              <a:t>Offers full access to specialists (PE, Music, Library)</a:t>
            </a:r>
          </a:p>
          <a:p>
            <a:pPr lvl="1"/>
            <a:r>
              <a:rPr lang="en-US" sz="2400">
                <a:latin typeface="Candara"/>
              </a:rPr>
              <a:t>30 minutes </a:t>
            </a:r>
            <a:r>
              <a:rPr lang="en-US">
                <a:latin typeface="Candara"/>
              </a:rPr>
              <a:t>sessions</a:t>
            </a:r>
          </a:p>
          <a:p>
            <a:pPr lvl="1"/>
            <a:r>
              <a:rPr lang="en-US">
                <a:latin typeface="Candara"/>
              </a:rPr>
              <a:t>2</a:t>
            </a:r>
            <a:r>
              <a:rPr lang="en-US" sz="2400">
                <a:latin typeface="Candara"/>
              </a:rPr>
              <a:t> sessions of PE, 2 sessions of Music, and 1 session of Library each week</a:t>
            </a: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2800">
                <a:latin typeface="Candara" panose="020E0502030303020204" pitchFamily="34" charset="0"/>
              </a:rPr>
              <a:t>Developmentally appropriate and student centered</a:t>
            </a:r>
          </a:p>
          <a:p>
            <a:r>
              <a:rPr lang="en-US" sz="2800">
                <a:latin typeface="Candara" panose="020E0502030303020204" pitchFamily="34" charset="0"/>
              </a:rPr>
              <a:t>Integrated content with rich, hands-on experiences</a:t>
            </a:r>
          </a:p>
          <a:p>
            <a:r>
              <a:rPr lang="en-US" sz="2800">
                <a:latin typeface="Candara" panose="020E0502030303020204" pitchFamily="34" charset="0"/>
              </a:rPr>
              <a:t>Based on rigorous common core standards</a:t>
            </a:r>
          </a:p>
        </p:txBody>
      </p:sp>
    </p:spTree>
    <p:extLst>
      <p:ext uri="{BB962C8B-B14F-4D97-AF65-F5344CB8AC3E}">
        <p14:creationId xmlns:p14="http://schemas.microsoft.com/office/powerpoint/2010/main" val="4271102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accent6"/>
                </a:solidFill>
                <a:latin typeface="Candara" panose="020E0502030303020204" pitchFamily="34" charset="0"/>
              </a:rPr>
              <a:t>Kindergarten: A Day in the Life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198" y="2825831"/>
            <a:ext cx="5181600" cy="3996712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US" sz="1600" i="1">
                <a:latin typeface="Candara" panose="020E0502030303020204" pitchFamily="34" charset="0"/>
              </a:rPr>
              <a:t>(SAMPLE SCHEDULE – Schedules will vary each year and for each teacher)</a:t>
            </a:r>
          </a:p>
          <a:p>
            <a:pPr marL="0" indent="0">
              <a:buNone/>
            </a:pPr>
            <a:endParaRPr lang="en-US" sz="1400">
              <a:latin typeface="Candara" panose="020E0502030303020204" pitchFamily="34" charset="0"/>
            </a:endParaRPr>
          </a:p>
          <a:p>
            <a:r>
              <a:rPr lang="en-US">
                <a:latin typeface="Candara" panose="020E0502030303020204" pitchFamily="34" charset="0"/>
              </a:rPr>
              <a:t>9:15 – Welcome</a:t>
            </a:r>
          </a:p>
          <a:p>
            <a:r>
              <a:rPr lang="en-US">
                <a:latin typeface="Candara" panose="020E0502030303020204" pitchFamily="34" charset="0"/>
              </a:rPr>
              <a:t>9:15-9:30 – Morning Meeting</a:t>
            </a:r>
          </a:p>
          <a:p>
            <a:r>
              <a:rPr lang="en-US">
                <a:latin typeface="Candara"/>
              </a:rPr>
              <a:t>9:30-10:00 – Reading</a:t>
            </a:r>
          </a:p>
          <a:p>
            <a:r>
              <a:rPr lang="en-US">
                <a:latin typeface="Candara"/>
              </a:rPr>
              <a:t>10:00-10:40 – Writing</a:t>
            </a:r>
          </a:p>
          <a:p>
            <a:r>
              <a:rPr lang="en-US">
                <a:latin typeface="Candara" panose="020E0502030303020204" pitchFamily="34" charset="0"/>
              </a:rPr>
              <a:t>10:40-11:00 – Recess &amp; Snack</a:t>
            </a:r>
          </a:p>
          <a:p>
            <a:r>
              <a:rPr lang="en-US">
                <a:latin typeface="Candara"/>
              </a:rPr>
              <a:t>11:00-11:30 – Phonics</a:t>
            </a:r>
          </a:p>
          <a:p>
            <a:r>
              <a:rPr lang="en-US">
                <a:latin typeface="Candara"/>
              </a:rPr>
              <a:t>11:30-12:00 – Success Block</a:t>
            </a:r>
          </a:p>
          <a:p>
            <a:r>
              <a:rPr lang="en-US">
                <a:latin typeface="Candara"/>
              </a:rPr>
              <a:t>12:00-12:30 -- SEL/Social Studies/Science/ Handwriting</a:t>
            </a:r>
          </a:p>
          <a:p>
            <a:pPr marL="0" indent="0">
              <a:buNone/>
            </a:pPr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5176" y="2828270"/>
            <a:ext cx="4754880" cy="3563162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endParaRPr lang="en-US" dirty="0"/>
          </a:p>
          <a:p>
            <a:r>
              <a:rPr lang="en-US" dirty="0">
                <a:latin typeface="Candara"/>
              </a:rPr>
              <a:t>12:30-1:05 – Recess &amp; Lunch</a:t>
            </a:r>
          </a:p>
          <a:p>
            <a:r>
              <a:rPr lang="en-US" dirty="0">
                <a:latin typeface="Candara"/>
              </a:rPr>
              <a:t>1:05-2:10 – Math</a:t>
            </a:r>
          </a:p>
          <a:p>
            <a:r>
              <a:rPr lang="en-US" dirty="0">
                <a:latin typeface="Candara"/>
              </a:rPr>
              <a:t>2:10-2:40 – Specialist (Music/ Library/ PE)</a:t>
            </a:r>
          </a:p>
          <a:p>
            <a:r>
              <a:rPr lang="en-US" dirty="0">
                <a:latin typeface="Candara"/>
              </a:rPr>
              <a:t>2:40-3:40- Purposeful Play</a:t>
            </a:r>
            <a:endParaRPr lang="en-US" dirty="0">
              <a:latin typeface="Candara" panose="020E0502030303020204" pitchFamily="34" charset="0"/>
            </a:endParaRPr>
          </a:p>
          <a:p>
            <a:r>
              <a:rPr lang="en-US" dirty="0">
                <a:latin typeface="Candara" panose="020E0502030303020204" pitchFamily="34" charset="0"/>
              </a:rPr>
              <a:t>3:45 – End of Day!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A sign with text and pictures of food and fruits&#10;&#10;AI-generated content may be incorrect.">
            <a:extLst>
              <a:ext uri="{FF2B5EF4-FFF2-40B4-BE49-F238E27FC236}">
                <a16:creationId xmlns:a16="http://schemas.microsoft.com/office/drawing/2014/main" id="{32E394C6-6B94-8026-4139-6E3C0565C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1456" y="0"/>
            <a:ext cx="16535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594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7BBEE-A8C5-41D1-8E0C-2891A277E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accent6"/>
                </a:solidFill>
                <a:latin typeface="Candara" panose="020E0502030303020204" pitchFamily="34" charset="0"/>
              </a:rPr>
              <a:t>As the year goes on…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431FE8-E85B-4B04-8CCF-908A4EE4CA8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sz="2800">
              <a:latin typeface="Candara" panose="020E0502030303020204" pitchFamily="34" charset="0"/>
            </a:endParaRPr>
          </a:p>
          <a:p>
            <a:r>
              <a:rPr lang="en-US" sz="2800">
                <a:latin typeface="Candara"/>
              </a:rPr>
              <a:t>By the end of the year, the goal is for students to be </a:t>
            </a:r>
            <a:r>
              <a:rPr lang="en-US" sz="2800">
                <a:solidFill>
                  <a:schemeClr val="accent6"/>
                </a:solidFill>
                <a:latin typeface="Candara"/>
              </a:rPr>
              <a:t>reading simple decodable texts fluently </a:t>
            </a:r>
            <a:r>
              <a:rPr lang="en-US" sz="2800">
                <a:latin typeface="Candara"/>
              </a:rPr>
              <a:t>&amp; work with </a:t>
            </a:r>
            <a:r>
              <a:rPr lang="en-US" sz="2800">
                <a:solidFill>
                  <a:schemeClr val="accent6"/>
                </a:solidFill>
                <a:latin typeface="Candara"/>
              </a:rPr>
              <a:t>numbers up to 100</a:t>
            </a:r>
            <a:r>
              <a:rPr lang="en-US" sz="2800">
                <a:latin typeface="Candara"/>
              </a:rPr>
              <a:t> (counting, adding, taking apart, etc.)</a:t>
            </a:r>
          </a:p>
          <a:p>
            <a:endParaRPr lang="en-US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69A42222-9A4B-49B1-AD23-BE2A00B9A4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4114446"/>
              </p:ext>
            </p:extLst>
          </p:nvPr>
        </p:nvGraphicFramePr>
        <p:xfrm>
          <a:off x="4772025" y="1727235"/>
          <a:ext cx="6952609" cy="41417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88774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70FD7-64C1-4E16-AA07-C8FAB852D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accent6"/>
                </a:solidFill>
                <a:latin typeface="Candara"/>
              </a:rPr>
              <a:t>What do decodable books look like?</a:t>
            </a:r>
            <a:endParaRPr lang="en-US" b="1">
              <a:solidFill>
                <a:schemeClr val="accent6"/>
              </a:solidFill>
              <a:latin typeface="Candara" panose="020E0502030303020204" pitchFamily="34" charset="0"/>
            </a:endParaRPr>
          </a:p>
        </p:txBody>
      </p:sp>
      <p:pic>
        <p:nvPicPr>
          <p:cNvPr id="3" name="Picture 2" descr="Animals on cubes with letters&#10;&#10;AI-generated content may be incorrect.">
            <a:extLst>
              <a:ext uri="{FF2B5EF4-FFF2-40B4-BE49-F238E27FC236}">
                <a16:creationId xmlns:a16="http://schemas.microsoft.com/office/drawing/2014/main" id="{FC32F33E-1C4F-672D-2088-686D027C9B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465" y="142068"/>
            <a:ext cx="5030942" cy="3170171"/>
          </a:xfrm>
          <a:prstGeom prst="rect">
            <a:avLst/>
          </a:prstGeom>
        </p:spPr>
      </p:pic>
      <p:pic>
        <p:nvPicPr>
          <p:cNvPr id="4" name="Picture 3" descr="A cartoon of animals riding a bus&#10;&#10;AI-generated content may be incorrect.">
            <a:extLst>
              <a:ext uri="{FF2B5EF4-FFF2-40B4-BE49-F238E27FC236}">
                <a16:creationId xmlns:a16="http://schemas.microsoft.com/office/drawing/2014/main" id="{691FAB0D-DCD2-B955-5B1A-D2E7E4EB53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388" y="3422543"/>
            <a:ext cx="5323661" cy="3406136"/>
          </a:xfrm>
          <a:prstGeom prst="rect">
            <a:avLst/>
          </a:prstGeom>
        </p:spPr>
      </p:pic>
      <p:pic>
        <p:nvPicPr>
          <p:cNvPr id="5" name="Picture 4" descr="A kangaroo jumping in the water with a child and an umbrella&#10;&#10;AI-generated content may be incorrect.">
            <a:extLst>
              <a:ext uri="{FF2B5EF4-FFF2-40B4-BE49-F238E27FC236}">
                <a16:creationId xmlns:a16="http://schemas.microsoft.com/office/drawing/2014/main" id="{162E8A32-EC89-9CC0-FB7B-8B1795E22E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3985" y="3422542"/>
            <a:ext cx="5032199" cy="31900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C6D31ED-E57D-48AE-1B0F-0DCF04A577F1}"/>
              </a:ext>
            </a:extLst>
          </p:cNvPr>
          <p:cNvSpPr txBox="1">
            <a:spLocks/>
          </p:cNvSpPr>
          <p:nvPr/>
        </p:nvSpPr>
        <p:spPr>
          <a:xfrm>
            <a:off x="10280351" y="137023"/>
            <a:ext cx="1986048" cy="4366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>
                <a:solidFill>
                  <a:schemeClr val="accent6"/>
                </a:solidFill>
                <a:latin typeface="Candara"/>
              </a:rPr>
              <a:t>Unit 1 </a:t>
            </a:r>
            <a:endParaRPr lang="en-US" sz="2400" b="1">
              <a:solidFill>
                <a:schemeClr val="accent6"/>
              </a:solidFill>
              <a:latin typeface="Candara" panose="020E0502030303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FE53BEE-0ED2-0BFD-53CF-3EDEC305279D}"/>
              </a:ext>
            </a:extLst>
          </p:cNvPr>
          <p:cNvSpPr txBox="1">
            <a:spLocks/>
          </p:cNvSpPr>
          <p:nvPr/>
        </p:nvSpPr>
        <p:spPr>
          <a:xfrm>
            <a:off x="4307918" y="3421860"/>
            <a:ext cx="1986048" cy="4366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>
                <a:solidFill>
                  <a:schemeClr val="accent6"/>
                </a:solidFill>
                <a:latin typeface="Candara"/>
              </a:rPr>
              <a:t>Unit 5</a:t>
            </a:r>
            <a:endParaRPr lang="en-US" sz="2400" b="1">
              <a:solidFill>
                <a:schemeClr val="accent6"/>
              </a:solidFill>
              <a:latin typeface="Candara" panose="020E0502030303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E3CE11A-06A0-DC98-EE86-383AFA206BE6}"/>
              </a:ext>
            </a:extLst>
          </p:cNvPr>
          <p:cNvSpPr txBox="1">
            <a:spLocks/>
          </p:cNvSpPr>
          <p:nvPr/>
        </p:nvSpPr>
        <p:spPr>
          <a:xfrm>
            <a:off x="10208268" y="3421860"/>
            <a:ext cx="1986048" cy="4366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>
                <a:solidFill>
                  <a:schemeClr val="accent6"/>
                </a:solidFill>
                <a:latin typeface="Candara"/>
              </a:rPr>
              <a:t>Unit 10</a:t>
            </a:r>
            <a:endParaRPr lang="en-US" sz="2400" b="1">
              <a:solidFill>
                <a:schemeClr val="accent6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824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44EC9-0255-4AE0-80F1-6E6BDE8AB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accent6"/>
                </a:solidFill>
                <a:latin typeface="Candara" panose="020E0502030303020204" pitchFamily="34" charset="0"/>
              </a:rPr>
              <a:t>It is Time to Enroll!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EF2DBA-AE8D-4F55-9F5A-2461F8EC69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798320"/>
            <a:ext cx="5395404" cy="490728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latin typeface="Candara"/>
              </a:rPr>
              <a:t>Complete Enrollment Includes:</a:t>
            </a:r>
          </a:p>
          <a:p>
            <a:pPr marL="0" indent="0">
              <a:buNone/>
            </a:pPr>
            <a:endParaRPr lang="en-US" dirty="0">
              <a:latin typeface="Candara" panose="020E0502030303020204" pitchFamily="34" charset="0"/>
            </a:endParaRPr>
          </a:p>
          <a:p>
            <a:r>
              <a:rPr lang="en-US" dirty="0">
                <a:latin typeface="Candara"/>
              </a:rPr>
              <a:t>Step 1:  Online Enrollment</a:t>
            </a:r>
          </a:p>
          <a:p>
            <a:pPr lvl="1"/>
            <a:r>
              <a:rPr lang="en-US" dirty="0">
                <a:latin typeface="Candara"/>
              </a:rPr>
              <a:t>Available from February 7</a:t>
            </a:r>
            <a:r>
              <a:rPr lang="en-US" baseline="30000" dirty="0">
                <a:latin typeface="Candara"/>
              </a:rPr>
              <a:t>th</a:t>
            </a:r>
            <a:r>
              <a:rPr lang="en-US" dirty="0">
                <a:latin typeface="Candara"/>
              </a:rPr>
              <a:t>  – February 27</a:t>
            </a:r>
            <a:r>
              <a:rPr lang="en-US" baseline="30000" dirty="0">
                <a:latin typeface="Candara"/>
              </a:rPr>
              <a:t>th</a:t>
            </a:r>
            <a:r>
              <a:rPr lang="en-US" dirty="0">
                <a:latin typeface="Candara"/>
              </a:rPr>
              <a:t> </a:t>
            </a:r>
          </a:p>
          <a:p>
            <a:pPr lvl="1"/>
            <a:r>
              <a:rPr lang="en-US" dirty="0">
                <a:latin typeface="Candara"/>
              </a:rPr>
              <a:t>Go to the ISD Website</a:t>
            </a:r>
          </a:p>
          <a:p>
            <a:pPr lvl="1"/>
            <a:endParaRPr lang="en-US" dirty="0">
              <a:latin typeface="Candara" panose="020E0502030303020204" pitchFamily="34" charset="0"/>
            </a:endParaRPr>
          </a:p>
          <a:p>
            <a:r>
              <a:rPr lang="en-US" dirty="0">
                <a:latin typeface="Candara"/>
              </a:rPr>
              <a:t>Step 2:  Return forms/documents to the Endeavour Office</a:t>
            </a:r>
            <a:endParaRPr lang="en-US" dirty="0">
              <a:latin typeface="Candara" panose="020E0502030303020204" pitchFamily="34" charset="0"/>
            </a:endParaRPr>
          </a:p>
          <a:p>
            <a:pPr lvl="1"/>
            <a:r>
              <a:rPr lang="en-US" dirty="0">
                <a:latin typeface="Candara"/>
              </a:rPr>
              <a:t>Office is open Monday - Friday from 8:30am to 4:30pm </a:t>
            </a:r>
            <a:r>
              <a:rPr lang="en-US" b="1" dirty="0">
                <a:latin typeface="Candara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B3F769-4780-4B10-A5C7-79BEAF090A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385" y="2650581"/>
            <a:ext cx="4244828" cy="31836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46212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9775" y="665108"/>
            <a:ext cx="10515600" cy="1325563"/>
          </a:xfrm>
        </p:spPr>
        <p:txBody>
          <a:bodyPr/>
          <a:lstStyle/>
          <a:p>
            <a:r>
              <a:rPr lang="en-US">
                <a:latin typeface="Candara" panose="020E0502030303020204" pitchFamily="34" charset="0"/>
              </a:rPr>
              <a:t>Information Packets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839787" y="1755530"/>
            <a:ext cx="5157787" cy="647205"/>
          </a:xfrm>
        </p:spPr>
        <p:txBody>
          <a:bodyPr>
            <a:normAutofit/>
          </a:bodyPr>
          <a:lstStyle/>
          <a:p>
            <a:r>
              <a:rPr lang="en-US" sz="3600" u="sng">
                <a:latin typeface="Candara" panose="020E0502030303020204" pitchFamily="34" charset="0"/>
              </a:rPr>
              <a:t>Information Only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839788" y="2485749"/>
            <a:ext cx="5157787" cy="429419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600" dirty="0">
                <a:latin typeface="Candara"/>
              </a:rPr>
              <a:t>ISD Timeline for 2026-2027</a:t>
            </a:r>
          </a:p>
          <a:p>
            <a:r>
              <a:rPr lang="en-US" sz="2600" dirty="0">
                <a:latin typeface="Candara"/>
              </a:rPr>
              <a:t>Kindergarten Readiness</a:t>
            </a:r>
          </a:p>
          <a:p>
            <a:r>
              <a:rPr lang="en-US" sz="2600" dirty="0">
                <a:latin typeface="Candara"/>
              </a:rPr>
              <a:t>FAQ</a:t>
            </a:r>
          </a:p>
          <a:p>
            <a:r>
              <a:rPr lang="en-US" sz="2600" dirty="0">
                <a:latin typeface="Candara"/>
              </a:rPr>
              <a:t>Kindergarten Ride-Along (Learn how to ride the bus – August)</a:t>
            </a:r>
          </a:p>
          <a:p>
            <a:r>
              <a:rPr lang="en-US" sz="2600" dirty="0">
                <a:latin typeface="Candara"/>
              </a:rPr>
              <a:t>Before &amp; After School Care Information</a:t>
            </a:r>
          </a:p>
          <a:p>
            <a:r>
              <a:rPr lang="en-US" sz="2600" dirty="0">
                <a:latin typeface="Candara"/>
              </a:rPr>
              <a:t>ISD Kindergarten Welcome Event –March 9</a:t>
            </a:r>
            <a:r>
              <a:rPr lang="en-US" sz="2600" baseline="30000" dirty="0">
                <a:latin typeface="Candara"/>
              </a:rPr>
              <a:t>th</a:t>
            </a:r>
            <a:r>
              <a:rPr lang="en-US" sz="2600" dirty="0">
                <a:latin typeface="Candara"/>
              </a:rPr>
              <a:t> </a:t>
            </a:r>
            <a:endParaRPr lang="en-US" sz="2600" baseline="30000" dirty="0">
              <a:latin typeface="Candara"/>
            </a:endParaRPr>
          </a:p>
          <a:p>
            <a:r>
              <a:rPr lang="en-US" sz="2600" dirty="0">
                <a:latin typeface="Candara"/>
              </a:rPr>
              <a:t>Full Day K </a:t>
            </a:r>
            <a:r>
              <a:rPr lang="en-US" sz="2600" dirty="0" err="1">
                <a:latin typeface="Candara"/>
              </a:rPr>
              <a:t>Opt</a:t>
            </a:r>
            <a:r>
              <a:rPr lang="en-US" sz="2600" dirty="0">
                <a:latin typeface="Candara"/>
              </a:rPr>
              <a:t> Out Form</a:t>
            </a:r>
            <a:endParaRPr lang="en-US" sz="2600" dirty="0">
              <a:latin typeface="Candara" panose="020E0502030303020204" pitchFamily="34" charset="0"/>
            </a:endParaRPr>
          </a:p>
          <a:p>
            <a:endParaRPr lang="en-US" sz="2600" b="1" baseline="30000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  <a:p>
            <a:endParaRPr lang="en-US" dirty="0">
              <a:latin typeface="Candara" panose="020E0502030303020204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109493" y="1757603"/>
            <a:ext cx="5183188" cy="647205"/>
          </a:xfrm>
        </p:spPr>
        <p:txBody>
          <a:bodyPr>
            <a:normAutofit/>
          </a:bodyPr>
          <a:lstStyle/>
          <a:p>
            <a:r>
              <a:rPr lang="en-US" sz="3600" u="sng">
                <a:latin typeface="Candara" panose="020E0502030303020204" pitchFamily="34" charset="0"/>
              </a:rPr>
              <a:t>Required Documents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6172200" y="2716567"/>
            <a:ext cx="5183188" cy="363978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latin typeface="Candara"/>
              </a:rPr>
              <a:t>Transportation Release Form (Endeavour is a non-walking school)</a:t>
            </a:r>
          </a:p>
          <a:p>
            <a:r>
              <a:rPr lang="en-US">
                <a:latin typeface="Candara"/>
              </a:rPr>
              <a:t>Certificate of Immunization Status – Washington State requirements</a:t>
            </a:r>
          </a:p>
          <a:p>
            <a:r>
              <a:rPr lang="en-US">
                <a:latin typeface="Candara"/>
              </a:rPr>
              <a:t>Healthcare needs &amp; Life- Threatening Conditions (If applicable)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675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978" y="902803"/>
            <a:ext cx="10515600" cy="1282674"/>
          </a:xfrm>
        </p:spPr>
        <p:txBody>
          <a:bodyPr/>
          <a:lstStyle/>
          <a:p>
            <a:r>
              <a:rPr lang="en-US"/>
              <a:t>Online Enrollment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26804" y="2208449"/>
            <a:ext cx="2429857" cy="378565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/>
              <a:t>Go to the ISD Website: </a:t>
            </a:r>
            <a:r>
              <a:rPr lang="en-US" sz="2400">
                <a:hlinkClick r:id="rId3"/>
              </a:rPr>
              <a:t>www.isd411.org</a:t>
            </a:r>
            <a:r>
              <a:rPr lang="en-US" sz="2400"/>
              <a:t> </a:t>
            </a:r>
          </a:p>
          <a:p>
            <a:endParaRPr lang="en-US" sz="2400"/>
          </a:p>
          <a:p>
            <a:r>
              <a:rPr lang="en-US" sz="2400"/>
              <a:t>Click on “</a:t>
            </a:r>
            <a:r>
              <a:rPr lang="en-US" sz="2400" b="1"/>
              <a:t>ENROLLMENT</a:t>
            </a:r>
            <a:r>
              <a:rPr lang="en-US" sz="2400"/>
              <a:t>”</a:t>
            </a:r>
          </a:p>
          <a:p>
            <a:endParaRPr lang="en-US" sz="2400"/>
          </a:p>
          <a:p>
            <a:r>
              <a:rPr lang="en-US" sz="2400"/>
              <a:t>Select “</a:t>
            </a:r>
            <a:r>
              <a:rPr lang="en-US" sz="2400" b="1"/>
              <a:t>Kindergarten Registration</a:t>
            </a:r>
            <a:r>
              <a:rPr lang="en-US" sz="2400"/>
              <a:t>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3CEB20-4D03-C55B-1F13-EE62D958CA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575" y="2091460"/>
            <a:ext cx="8741771" cy="4386818"/>
          </a:xfrm>
          <a:prstGeom prst="rect">
            <a:avLst/>
          </a:prstGeom>
        </p:spPr>
      </p:pic>
      <p:sp>
        <p:nvSpPr>
          <p:cNvPr id="10" name="Down Arrow 9"/>
          <p:cNvSpPr/>
          <p:nvPr/>
        </p:nvSpPr>
        <p:spPr>
          <a:xfrm rot="2182629">
            <a:off x="8035231" y="1575059"/>
            <a:ext cx="422031" cy="967154"/>
          </a:xfrm>
          <a:prstGeom prst="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01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55612"/>
            <a:ext cx="10515600" cy="1282674"/>
          </a:xfrm>
        </p:spPr>
        <p:txBody>
          <a:bodyPr/>
          <a:lstStyle/>
          <a:p>
            <a:r>
              <a:rPr lang="en-US"/>
              <a:t>Online Enrollment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4666" y="3094440"/>
            <a:ext cx="1820007" cy="193899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/>
              <a:t>Select “</a:t>
            </a:r>
            <a:r>
              <a:rPr lang="en-US" sz="2000" b="1"/>
              <a:t>ISD New Student Enrollment website</a:t>
            </a:r>
            <a:r>
              <a:rPr lang="en-US" sz="2000"/>
              <a:t>” in the middle of the page 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01031" y="2051088"/>
            <a:ext cx="8666299" cy="4051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Down Arrow 4"/>
          <p:cNvSpPr/>
          <p:nvPr/>
        </p:nvSpPr>
        <p:spPr>
          <a:xfrm rot="2182629">
            <a:off x="5015564" y="4280472"/>
            <a:ext cx="422031" cy="967154"/>
          </a:xfrm>
          <a:prstGeom prst="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763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88743"/>
            <a:ext cx="10515600" cy="1282674"/>
          </a:xfrm>
        </p:spPr>
        <p:txBody>
          <a:bodyPr/>
          <a:lstStyle/>
          <a:p>
            <a:r>
              <a:rPr lang="en-US"/>
              <a:t>Online Enrollment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362" y="2098656"/>
            <a:ext cx="1820007" cy="3416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/>
              <a:t>To begin registration &amp; enrollment – Select “</a:t>
            </a:r>
            <a:r>
              <a:rPr lang="en-US" sz="2400" b="1"/>
              <a:t>New Student Enrollment</a:t>
            </a:r>
            <a:r>
              <a:rPr lang="en-US" sz="2400"/>
              <a:t>” on the right hand side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8740" y="1864026"/>
            <a:ext cx="8193697" cy="38855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Down Arrow 4"/>
          <p:cNvSpPr/>
          <p:nvPr/>
        </p:nvSpPr>
        <p:spPr>
          <a:xfrm rot="2182629">
            <a:off x="8486444" y="3198054"/>
            <a:ext cx="422031" cy="967154"/>
          </a:xfrm>
          <a:prstGeom prst="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882433" y="4589195"/>
            <a:ext cx="1820007" cy="2031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/>
              <a:t>Electronic copies of information handouts also available on this page (“</a:t>
            </a:r>
            <a:r>
              <a:rPr lang="en-US" b="1"/>
              <a:t>Enrollment Forms page</a:t>
            </a:r>
            <a:r>
              <a:rPr lang="en-US"/>
              <a:t>”)</a:t>
            </a:r>
          </a:p>
        </p:txBody>
      </p:sp>
    </p:spTree>
    <p:extLst>
      <p:ext uri="{BB962C8B-B14F-4D97-AF65-F5344CB8AC3E}">
        <p14:creationId xmlns:p14="http://schemas.microsoft.com/office/powerpoint/2010/main" val="91527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890372"/>
            <a:ext cx="10515600" cy="1304187"/>
          </a:xfrm>
        </p:spPr>
        <p:txBody>
          <a:bodyPr/>
          <a:lstStyle/>
          <a:p>
            <a:r>
              <a:rPr lang="en-US">
                <a:latin typeface="Candara" panose="020E0502030303020204" pitchFamily="34" charset="0"/>
              </a:rPr>
              <a:t>Required Documents &amp; </a:t>
            </a:r>
            <a:br>
              <a:rPr lang="en-US">
                <a:latin typeface="Candara" panose="020E0502030303020204" pitchFamily="34" charset="0"/>
              </a:rPr>
            </a:br>
            <a:r>
              <a:rPr lang="en-US">
                <a:latin typeface="Candara" panose="020E0502030303020204" pitchFamily="34" charset="0"/>
              </a:rPr>
              <a:t>Enrollment Reminders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539014"/>
            <a:ext cx="4754880" cy="406826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700" b="1" dirty="0">
                <a:latin typeface="Candara"/>
              </a:rPr>
              <a:t>Proof of Birth Date:  </a:t>
            </a:r>
            <a:r>
              <a:rPr lang="en-US" sz="1700" dirty="0">
                <a:latin typeface="Candara"/>
              </a:rPr>
              <a:t>Birth Certificate or passport must be provided</a:t>
            </a:r>
          </a:p>
          <a:p>
            <a:r>
              <a:rPr lang="en-US" sz="1700" b="1" dirty="0">
                <a:latin typeface="Candara"/>
              </a:rPr>
              <a:t>Proof of Address:  </a:t>
            </a:r>
            <a:r>
              <a:rPr lang="en-US" sz="1700" dirty="0">
                <a:latin typeface="Candara"/>
              </a:rPr>
              <a:t>Your signed lease or purchase agreement, or a utility bill no more that 30 days old. </a:t>
            </a:r>
          </a:p>
          <a:p>
            <a:r>
              <a:rPr lang="en-US" sz="1700" b="1" dirty="0">
                <a:latin typeface="Candara"/>
              </a:rPr>
              <a:t>Photo ID:  </a:t>
            </a:r>
            <a:r>
              <a:rPr lang="en-US" sz="1700" dirty="0">
                <a:latin typeface="Candara"/>
              </a:rPr>
              <a:t>The person registering the child must be the legal parent/guardian listed on the registration form.</a:t>
            </a:r>
          </a:p>
          <a:p>
            <a:r>
              <a:rPr lang="en-US" sz="1700" b="1" dirty="0">
                <a:latin typeface="Candara"/>
              </a:rPr>
              <a:t>Immunizations: </a:t>
            </a:r>
            <a:r>
              <a:rPr lang="en-US" sz="1700" dirty="0">
                <a:latin typeface="Candara"/>
              </a:rPr>
              <a:t>Signed Certificate of Immunization Status (CIS) form with supporting documentation Or from </a:t>
            </a:r>
            <a:r>
              <a:rPr lang="en-US" sz="1700" dirty="0" err="1">
                <a:latin typeface="Candara"/>
              </a:rPr>
              <a:t>MyIR</a:t>
            </a:r>
            <a:r>
              <a:rPr lang="en-US" sz="1700" dirty="0">
                <a:latin typeface="Candara"/>
              </a:rPr>
              <a:t> (MyIRmobile.com)</a:t>
            </a:r>
          </a:p>
          <a:p>
            <a:r>
              <a:rPr lang="en-US" sz="1700" i="1" dirty="0">
                <a:latin typeface="Candara" panose="020E0502030303020204" pitchFamily="34" charset="0"/>
              </a:rPr>
              <a:t>Enrollment </a:t>
            </a:r>
            <a:r>
              <a:rPr lang="en-US" sz="1700" b="1" i="1" dirty="0">
                <a:latin typeface="Candara" panose="020E0502030303020204" pitchFamily="34" charset="0"/>
              </a:rPr>
              <a:t>will not </a:t>
            </a:r>
            <a:r>
              <a:rPr lang="en-US" sz="1700" i="1" dirty="0">
                <a:latin typeface="Candara" panose="020E0502030303020204" pitchFamily="34" charset="0"/>
              </a:rPr>
              <a:t>be complete without these documents.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666101"/>
            <a:ext cx="5181600" cy="381408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3200" dirty="0">
                <a:latin typeface="Candara"/>
              </a:rPr>
              <a:t>Documents can be scanned and uploaded directly through the ISD website and enrollment pages.</a:t>
            </a:r>
          </a:p>
          <a:p>
            <a:pPr marL="0" indent="0">
              <a:buNone/>
            </a:pPr>
            <a:endParaRPr lang="en-US" sz="3200" dirty="0">
              <a:latin typeface="Candara" panose="020E0502030303020204" pitchFamily="34" charset="0"/>
            </a:endParaRPr>
          </a:p>
          <a:p>
            <a:pPr marL="274320" lvl="1" indent="0">
              <a:buNone/>
            </a:pPr>
            <a:endParaRPr lang="en-US" sz="2800" dirty="0"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sz="3200" dirty="0">
                <a:solidFill>
                  <a:srgbClr val="FF0000"/>
                </a:solidFill>
                <a:latin typeface="Candara"/>
              </a:rPr>
              <a:t>**Enrollment Closes on 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rgbClr val="FF0000"/>
                </a:solidFill>
                <a:latin typeface="Candara"/>
              </a:rPr>
              <a:t>February 27</a:t>
            </a:r>
            <a:r>
              <a:rPr lang="en-US" sz="3200" baseline="30000" dirty="0">
                <a:solidFill>
                  <a:srgbClr val="FF0000"/>
                </a:solidFill>
                <a:latin typeface="Candara"/>
              </a:rPr>
              <a:t>th</a:t>
            </a:r>
            <a:r>
              <a:rPr lang="en-US" sz="3200" dirty="0">
                <a:solidFill>
                  <a:srgbClr val="FF0000"/>
                </a:solidFill>
                <a:latin typeface="Candara"/>
              </a:rPr>
              <a:t>**</a:t>
            </a:r>
          </a:p>
        </p:txBody>
      </p:sp>
    </p:spTree>
    <p:extLst>
      <p:ext uri="{BB962C8B-B14F-4D97-AF65-F5344CB8AC3E}">
        <p14:creationId xmlns:p14="http://schemas.microsoft.com/office/powerpoint/2010/main" val="149568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ndara" panose="020E0502030303020204" pitchFamily="34" charset="0"/>
              </a:rPr>
              <a:t>Welcome Ms. Abbi – School Nurse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066800" y="2091388"/>
            <a:ext cx="5042427" cy="596948"/>
          </a:xfrm>
        </p:spPr>
        <p:txBody>
          <a:bodyPr>
            <a:normAutofit fontScale="77500" lnSpcReduction="20000"/>
          </a:bodyPr>
          <a:lstStyle/>
          <a:p>
            <a:r>
              <a:rPr lang="en-US" u="sng">
                <a:latin typeface="Candara" panose="020E0502030303020204" pitchFamily="34" charset="0"/>
              </a:rPr>
              <a:t>REQUIRED HEALTH INFORMATION: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526149" y="4064252"/>
            <a:ext cx="4754880" cy="640080"/>
          </a:xfrm>
        </p:spPr>
        <p:txBody>
          <a:bodyPr>
            <a:normAutofit fontScale="77500" lnSpcReduction="20000"/>
          </a:bodyPr>
          <a:lstStyle/>
          <a:p>
            <a:endParaRPr lang="en-US" u="sng"/>
          </a:p>
          <a:p>
            <a:r>
              <a:rPr lang="en-US" u="sng">
                <a:latin typeface="Candara" panose="020E0502030303020204" pitchFamily="34" charset="0"/>
              </a:rPr>
              <a:t>If applicable:</a:t>
            </a:r>
            <a:endParaRPr lang="en-US">
              <a:latin typeface="Candara" panose="020E0502030303020204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6526149" y="4924429"/>
            <a:ext cx="4765318" cy="163563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b="1">
                <a:latin typeface="Candara" panose="020E0502030303020204" pitchFamily="34" charset="0"/>
              </a:rPr>
              <a:t>Life Threatening Health Conditions</a:t>
            </a:r>
            <a:r>
              <a:rPr lang="en-US">
                <a:latin typeface="Candara" panose="020E0502030303020204" pitchFamily="34" charset="0"/>
              </a:rPr>
              <a:t>  </a:t>
            </a:r>
          </a:p>
          <a:p>
            <a:pPr lvl="1"/>
            <a:r>
              <a:rPr lang="en-US" sz="2000">
                <a:latin typeface="Candara" panose="020E0502030303020204" pitchFamily="34" charset="0"/>
              </a:rPr>
              <a:t>Diabetes, Seizures, Asthma, Cardiac or Metabolic Disorder</a:t>
            </a:r>
          </a:p>
          <a:p>
            <a:pPr lvl="1"/>
            <a:r>
              <a:rPr lang="en-US" sz="2000">
                <a:latin typeface="Candara" panose="020E0502030303020204" pitchFamily="34" charset="0"/>
              </a:rPr>
              <a:t>Allergies requiring Epi-pens, etc.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4212D4-0268-40F4-A457-4735DB4F17C3}"/>
              </a:ext>
            </a:extLst>
          </p:cNvPr>
          <p:cNvSpPr txBox="1"/>
          <p:nvPr/>
        </p:nvSpPr>
        <p:spPr>
          <a:xfrm>
            <a:off x="1066800" y="2897942"/>
            <a:ext cx="5317958" cy="50064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latin typeface="Candara" panose="020E0502030303020204" pitchFamily="34" charset="0"/>
                <a:ea typeface="+mn-lt"/>
                <a:cs typeface="+mn-lt"/>
              </a:rPr>
              <a:t>Immunization Record Requirements</a:t>
            </a:r>
            <a:r>
              <a:rPr lang="en-US" sz="2400">
                <a:latin typeface="Candara" panose="020E0502030303020204" pitchFamily="34" charset="0"/>
                <a:ea typeface="+mn-lt"/>
                <a:cs typeface="+mn-lt"/>
              </a:rPr>
              <a:t> – </a:t>
            </a:r>
          </a:p>
          <a:p>
            <a:r>
              <a:rPr lang="en-US" sz="2400">
                <a:solidFill>
                  <a:srgbClr val="FF0000"/>
                </a:solidFill>
                <a:latin typeface="Candara" panose="020E0502030303020204" pitchFamily="34" charset="0"/>
              </a:rPr>
              <a:t>Students will need a completed </a:t>
            </a:r>
            <a:r>
              <a:rPr lang="en-US" sz="2400" b="1">
                <a:solidFill>
                  <a:srgbClr val="FF0000"/>
                </a:solidFill>
                <a:latin typeface="Candara" panose="020E0502030303020204" pitchFamily="34" charset="0"/>
                <a:ea typeface="+mn-lt"/>
                <a:cs typeface="+mn-lt"/>
              </a:rPr>
              <a:t>C</a:t>
            </a:r>
            <a:r>
              <a:rPr lang="en-US" sz="2400">
                <a:solidFill>
                  <a:srgbClr val="FF0000"/>
                </a:solidFill>
                <a:latin typeface="Candara" panose="020E0502030303020204" pitchFamily="34" charset="0"/>
                <a:ea typeface="+mn-lt"/>
                <a:cs typeface="+mn-lt"/>
              </a:rPr>
              <a:t>ertificate of </a:t>
            </a:r>
            <a:r>
              <a:rPr lang="en-US" sz="2400" b="1">
                <a:solidFill>
                  <a:srgbClr val="FF0000"/>
                </a:solidFill>
                <a:latin typeface="Candara" panose="020E0502030303020204" pitchFamily="34" charset="0"/>
                <a:ea typeface="+mn-lt"/>
                <a:cs typeface="+mn-lt"/>
              </a:rPr>
              <a:t>I</a:t>
            </a:r>
            <a:r>
              <a:rPr lang="en-US" sz="2400">
                <a:solidFill>
                  <a:srgbClr val="FF0000"/>
                </a:solidFill>
                <a:latin typeface="Candara" panose="020E0502030303020204" pitchFamily="34" charset="0"/>
                <a:ea typeface="+mn-lt"/>
                <a:cs typeface="+mn-lt"/>
              </a:rPr>
              <a:t>mmunization </a:t>
            </a:r>
            <a:r>
              <a:rPr lang="en-US" sz="2400" b="1">
                <a:solidFill>
                  <a:srgbClr val="FF0000"/>
                </a:solidFill>
                <a:latin typeface="Candara" panose="020E0502030303020204" pitchFamily="34" charset="0"/>
                <a:ea typeface="+mn-lt"/>
                <a:cs typeface="+mn-lt"/>
              </a:rPr>
              <a:t>S</a:t>
            </a:r>
            <a:r>
              <a:rPr lang="en-US" sz="2400">
                <a:solidFill>
                  <a:srgbClr val="FF0000"/>
                </a:solidFill>
                <a:latin typeface="Candara" panose="020E0502030303020204" pitchFamily="34" charset="0"/>
                <a:ea typeface="+mn-lt"/>
                <a:cs typeface="+mn-lt"/>
              </a:rPr>
              <a:t>tatus (</a:t>
            </a:r>
            <a:r>
              <a:rPr lang="en-US" sz="2400" b="1">
                <a:solidFill>
                  <a:srgbClr val="FF0000"/>
                </a:solidFill>
                <a:latin typeface="Candara" panose="020E0502030303020204" pitchFamily="34" charset="0"/>
              </a:rPr>
              <a:t>CIS</a:t>
            </a:r>
            <a:r>
              <a:rPr lang="en-US" sz="2400">
                <a:solidFill>
                  <a:srgbClr val="FF0000"/>
                </a:solidFill>
                <a:latin typeface="Candara" panose="020E0502030303020204" pitchFamily="34" charset="0"/>
              </a:rPr>
              <a:t>) or </a:t>
            </a:r>
            <a:r>
              <a:rPr lang="en-US" sz="2400" b="1">
                <a:solidFill>
                  <a:srgbClr val="FF0000"/>
                </a:solidFill>
                <a:latin typeface="Candara" panose="020E0502030303020204" pitchFamily="34" charset="0"/>
              </a:rPr>
              <a:t>C</a:t>
            </a:r>
            <a:r>
              <a:rPr lang="en-US" sz="2400">
                <a:solidFill>
                  <a:srgbClr val="FF0000"/>
                </a:solidFill>
                <a:latin typeface="Candara" panose="020E0502030303020204" pitchFamily="34" charset="0"/>
              </a:rPr>
              <a:t>ertificate </a:t>
            </a:r>
            <a:r>
              <a:rPr lang="en-US" sz="2400" b="1">
                <a:solidFill>
                  <a:srgbClr val="FF0000"/>
                </a:solidFill>
                <a:latin typeface="Candara" panose="020E0502030303020204" pitchFamily="34" charset="0"/>
              </a:rPr>
              <a:t>o</a:t>
            </a:r>
            <a:r>
              <a:rPr lang="en-US" sz="2400">
                <a:solidFill>
                  <a:srgbClr val="FF0000"/>
                </a:solidFill>
                <a:latin typeface="Candara" panose="020E0502030303020204" pitchFamily="34" charset="0"/>
              </a:rPr>
              <a:t>f </a:t>
            </a:r>
            <a:r>
              <a:rPr lang="en-US" sz="2400" b="1">
                <a:solidFill>
                  <a:srgbClr val="FF0000"/>
                </a:solidFill>
                <a:latin typeface="Candara" panose="020E0502030303020204" pitchFamily="34" charset="0"/>
              </a:rPr>
              <a:t>E</a:t>
            </a:r>
            <a:r>
              <a:rPr lang="en-US" sz="2400">
                <a:solidFill>
                  <a:srgbClr val="FF0000"/>
                </a:solidFill>
                <a:latin typeface="Candara" panose="020E0502030303020204" pitchFamily="34" charset="0"/>
              </a:rPr>
              <a:t>xemption (</a:t>
            </a:r>
            <a:r>
              <a:rPr lang="en-US" sz="2400" b="1">
                <a:solidFill>
                  <a:srgbClr val="FF0000"/>
                </a:solidFill>
                <a:latin typeface="Candara" panose="020E0502030303020204" pitchFamily="34" charset="0"/>
              </a:rPr>
              <a:t>COE</a:t>
            </a:r>
            <a:r>
              <a:rPr lang="en-US" sz="2400">
                <a:solidFill>
                  <a:srgbClr val="FF0000"/>
                </a:solidFill>
                <a:latin typeface="Candara" panose="020E0502030303020204" pitchFamily="34" charset="0"/>
              </a:rPr>
              <a:t>) on </a:t>
            </a:r>
            <a:r>
              <a:rPr lang="en-US" sz="2000">
                <a:solidFill>
                  <a:srgbClr val="FF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file at school </a:t>
            </a:r>
            <a:r>
              <a:rPr lang="en-US" sz="2000" b="1">
                <a:solidFill>
                  <a:srgbClr val="FF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before the first day of attendance</a:t>
            </a:r>
            <a:r>
              <a:rPr lang="en-US" sz="2000">
                <a:solidFill>
                  <a:srgbClr val="FF0000"/>
                </a:solidFill>
                <a:latin typeface="Candara" panose="020E0502030303020204" pitchFamily="34" charset="0"/>
                <a:cs typeface="Arial" panose="020B0604020202020204" pitchFamily="34" charset="0"/>
              </a:rPr>
              <a:t>.​</a:t>
            </a:r>
          </a:p>
          <a:p>
            <a:endParaRPr lang="en-US" sz="2400">
              <a:latin typeface="Candara" panose="020E0502030303020204" pitchFamily="34" charset="0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Candara" panose="020E0502030303020204" pitchFamily="34" charset="0"/>
                <a:ea typeface="+mn-lt"/>
                <a:cs typeface="+mn-lt"/>
              </a:rPr>
              <a:t>Medically verified by a health care provider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>
                <a:latin typeface="Candara" panose="020E0502030303020204" pitchFamily="34" charset="0"/>
                <a:cs typeface="Arial" panose="020B0604020202020204" pitchFamily="34" charset="0"/>
              </a:rPr>
              <a:t>A medically verified record can come directly from the </a:t>
            </a:r>
            <a:r>
              <a:rPr lang="en-US" b="1">
                <a:latin typeface="Candara" panose="020E0502030303020204" pitchFamily="34" charset="0"/>
                <a:cs typeface="Arial" panose="020B0604020202020204" pitchFamily="34" charset="0"/>
              </a:rPr>
              <a:t>W</a:t>
            </a:r>
            <a:r>
              <a:rPr lang="en-US">
                <a:latin typeface="Candara" panose="020E0502030303020204" pitchFamily="34" charset="0"/>
                <a:cs typeface="Arial" panose="020B0604020202020204" pitchFamily="34" charset="0"/>
              </a:rPr>
              <a:t>ashington </a:t>
            </a:r>
            <a:r>
              <a:rPr lang="en-US" b="1">
                <a:latin typeface="Candara" panose="020E0502030303020204" pitchFamily="34" charset="0"/>
                <a:cs typeface="Arial" panose="020B0604020202020204" pitchFamily="34" charset="0"/>
              </a:rPr>
              <a:t>S</a:t>
            </a:r>
            <a:r>
              <a:rPr lang="en-US">
                <a:latin typeface="Candara" panose="020E0502030303020204" pitchFamily="34" charset="0"/>
                <a:cs typeface="Arial" panose="020B0604020202020204" pitchFamily="34" charset="0"/>
              </a:rPr>
              <a:t>tate </a:t>
            </a:r>
            <a:r>
              <a:rPr lang="en-US" b="1">
                <a:latin typeface="Candara" panose="020E0502030303020204" pitchFamily="34" charset="0"/>
                <a:cs typeface="Arial" panose="020B0604020202020204" pitchFamily="34" charset="0"/>
              </a:rPr>
              <a:t>I</a:t>
            </a:r>
            <a:r>
              <a:rPr lang="en-US">
                <a:latin typeface="Candara" panose="020E0502030303020204" pitchFamily="34" charset="0"/>
                <a:cs typeface="Arial" panose="020B0604020202020204" pitchFamily="34" charset="0"/>
              </a:rPr>
              <a:t>mmunization </a:t>
            </a:r>
            <a:r>
              <a:rPr lang="en-US" b="1">
                <a:latin typeface="Candara" panose="020E0502030303020204" pitchFamily="34" charset="0"/>
                <a:cs typeface="Arial" panose="020B0604020202020204" pitchFamily="34" charset="0"/>
              </a:rPr>
              <a:t>I</a:t>
            </a:r>
            <a:r>
              <a:rPr lang="en-US">
                <a:latin typeface="Candara" panose="020E0502030303020204" pitchFamily="34" charset="0"/>
                <a:cs typeface="Arial" panose="020B0604020202020204" pitchFamily="34" charset="0"/>
              </a:rPr>
              <a:t>nformation </a:t>
            </a:r>
            <a:r>
              <a:rPr lang="en-US" b="1">
                <a:latin typeface="Candara" panose="020E0502030303020204" pitchFamily="34" charset="0"/>
                <a:cs typeface="Arial" panose="020B0604020202020204" pitchFamily="34" charset="0"/>
              </a:rPr>
              <a:t>S</a:t>
            </a:r>
            <a:r>
              <a:rPr lang="en-US">
                <a:latin typeface="Candara" panose="020E0502030303020204" pitchFamily="34" charset="0"/>
                <a:cs typeface="Arial" panose="020B0604020202020204" pitchFamily="34" charset="0"/>
              </a:rPr>
              <a:t>ystem (</a:t>
            </a:r>
            <a:r>
              <a:rPr lang="en-US" b="1">
                <a:latin typeface="Candara" panose="020E0502030303020204" pitchFamily="34" charset="0"/>
                <a:cs typeface="Arial" panose="020B0604020202020204" pitchFamily="34" charset="0"/>
              </a:rPr>
              <a:t>WAIIS</a:t>
            </a:r>
            <a:r>
              <a:rPr lang="en-US">
                <a:latin typeface="Candara" panose="020E0502030303020204" pitchFamily="34" charset="0"/>
                <a:cs typeface="Arial" panose="020B0604020202020204" pitchFamily="34" charset="0"/>
              </a:rPr>
              <a:t>).</a:t>
            </a:r>
            <a:r>
              <a:rPr lang="en-US">
                <a:latin typeface="Bookman Old Style" panose="02050604050505020204" pitchFamily="18" charset="0"/>
                <a:cs typeface="Arial" panose="020B0604020202020204" pitchFamily="34" charset="0"/>
              </a:rPr>
              <a:t> ​</a:t>
            </a:r>
          </a:p>
          <a:p>
            <a:pPr fontAlgn="base"/>
            <a:r>
              <a:rPr lang="en-US" sz="1400">
                <a:latin typeface="Bookman Old Style" panose="02050604050505020204" pitchFamily="18" charset="0"/>
                <a:cs typeface="Arial" panose="020B0604020202020204" pitchFamily="34" charset="0"/>
              </a:rPr>
              <a:t>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>
              <a:ea typeface="+mn-lt"/>
              <a:cs typeface="+mn-lt"/>
            </a:endParaRPr>
          </a:p>
          <a:p>
            <a:pPr marL="285750" indent="-285750">
              <a:buFont typeface="Symbol"/>
              <a:buChar char="•"/>
            </a:pPr>
            <a:endParaRPr lang="en-US" sz="1400">
              <a:ea typeface="+mn-lt"/>
              <a:cs typeface="+mn-lt"/>
            </a:endParaRPr>
          </a:p>
          <a:p>
            <a:endParaRPr lang="en-US" sz="2000" baseline="30000">
              <a:ea typeface="+mn-lt"/>
              <a:cs typeface="+mn-lt"/>
            </a:endParaRPr>
          </a:p>
          <a:p>
            <a:endParaRPr lang="en-US">
              <a:ea typeface="+mn-lt"/>
              <a:cs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DAA1FD-771D-4589-AAB7-CF195708709E}"/>
              </a:ext>
            </a:extLst>
          </p:cNvPr>
          <p:cNvSpPr txBox="1"/>
          <p:nvPr/>
        </p:nvSpPr>
        <p:spPr>
          <a:xfrm>
            <a:off x="6526149" y="2876187"/>
            <a:ext cx="4756798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>
                <a:latin typeface="Candara" panose="020E0502030303020204" pitchFamily="34" charset="0"/>
                <a:ea typeface="+mn-lt"/>
                <a:cs typeface="+mn-lt"/>
              </a:rPr>
              <a:t>Confidential Health information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latin typeface="Candara" panose="020E0502030303020204" pitchFamily="34" charset="0"/>
                <a:ea typeface="+mn-lt"/>
                <a:cs typeface="+mn-lt"/>
              </a:rPr>
              <a:t>Conditions that may impact a student's school day or first aid or emergency care</a:t>
            </a:r>
          </a:p>
          <a:p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42184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uiExpand="1" build="p"/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 fontScale="77500" lnSpcReduction="2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Candara" panose="020E0502030303020204" pitchFamily="34" charset="0"/>
              </a:rPr>
              <a:t>Children may begin school only if they have received all required immunizations they are due to receive as evidenced by medically verified immunization record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>
              <a:latin typeface="Candara" panose="020E0502030303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Candara" panose="020E0502030303020204" pitchFamily="34" charset="0"/>
              </a:rPr>
              <a:t>WAIIS – state immunization registry </a:t>
            </a:r>
            <a:endParaRPr lang="en-US" dirty="0">
              <a:latin typeface="Candara" panose="020E0502030303020204" pitchFamily="34" charset="0"/>
              <a:ea typeface="+mn-lt"/>
              <a:cs typeface="+mn-lt"/>
            </a:endParaRPr>
          </a:p>
          <a:p>
            <a:pPr marL="1200150" lvl="1" indent="-285750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Candara" panose="020E0502030303020204" pitchFamily="34" charset="0"/>
              </a:rPr>
              <a:t>consent for school nurse to enter is part of the supplemental enrollment questionnaire</a:t>
            </a:r>
          </a:p>
          <a:p>
            <a:r>
              <a:rPr lang="en-US" dirty="0">
                <a:latin typeface="Candara" panose="020E0502030303020204" pitchFamily="34" charset="0"/>
              </a:rPr>
              <a:t>ALL STUDENTS MUST BE COMPLIANT TO START KINDERGARTEN </a:t>
            </a:r>
          </a:p>
          <a:p>
            <a:r>
              <a:rPr lang="en-US" dirty="0">
                <a:latin typeface="Candara" panose="020E0502030303020204" pitchFamily="34" charset="0"/>
              </a:rPr>
              <a:t>“No Immunizations, No School”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672" y="2309336"/>
            <a:ext cx="3755366" cy="3291840"/>
          </a:xfrm>
        </p:spPr>
        <p:txBody>
          <a:bodyPr>
            <a:noAutofit/>
          </a:bodyPr>
          <a:lstStyle/>
          <a:p>
            <a:r>
              <a:rPr lang="en-US" sz="4400" b="1">
                <a:solidFill>
                  <a:schemeClr val="accent6"/>
                </a:solidFill>
                <a:latin typeface="Candara" panose="020E0502030303020204" pitchFamily="34" charset="0"/>
              </a:rPr>
              <a:t>Required Vaccines to start Kindergarten</a:t>
            </a:r>
          </a:p>
        </p:txBody>
      </p:sp>
    </p:spTree>
    <p:extLst>
      <p:ext uri="{BB962C8B-B14F-4D97-AF65-F5344CB8AC3E}">
        <p14:creationId xmlns:p14="http://schemas.microsoft.com/office/powerpoint/2010/main" val="374397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5355" y="571579"/>
            <a:ext cx="3197482" cy="3487150"/>
          </a:xfrm>
        </p:spPr>
        <p:txBody>
          <a:bodyPr>
            <a:normAutofit/>
          </a:bodyPr>
          <a:lstStyle/>
          <a:p>
            <a:pPr algn="r"/>
            <a:r>
              <a:rPr lang="en-US" b="1">
                <a:solidFill>
                  <a:schemeClr val="accent6"/>
                </a:solidFill>
                <a:latin typeface="Candara" panose="020E0502030303020204" pitchFamily="34" charset="0"/>
              </a:rPr>
              <a:t>Medically Verified Records</a:t>
            </a:r>
          </a:p>
        </p:txBody>
      </p:sp>
      <p:pic>
        <p:nvPicPr>
          <p:cNvPr id="6" name="Picture 6" descr=".png">
            <a:extLst>
              <a:ext uri="{FF2B5EF4-FFF2-40B4-BE49-F238E27FC236}">
                <a16:creationId xmlns:a16="http://schemas.microsoft.com/office/drawing/2014/main" id="{BDA261C6-34A8-4589-BCEF-0AA9409984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83118" y="3308855"/>
            <a:ext cx="3565501" cy="2553721"/>
          </a:xfrm>
        </p:spPr>
      </p:pic>
      <p:pic>
        <p:nvPicPr>
          <p:cNvPr id="7" name="Picture 8" descr=".png">
            <a:extLst>
              <a:ext uri="{FF2B5EF4-FFF2-40B4-BE49-F238E27FC236}">
                <a16:creationId xmlns:a16="http://schemas.microsoft.com/office/drawing/2014/main" id="{946FA8AB-2780-401E-9ECF-82B99ED946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2589" y="344547"/>
            <a:ext cx="2743199" cy="2323651"/>
          </a:xfrm>
          <a:prstGeom prst="rect">
            <a:avLst/>
          </a:prstGeom>
        </p:spPr>
      </p:pic>
      <p:pic>
        <p:nvPicPr>
          <p:cNvPr id="9" name="Picture 10" descr=".png">
            <a:extLst>
              <a:ext uri="{FF2B5EF4-FFF2-40B4-BE49-F238E27FC236}">
                <a16:creationId xmlns:a16="http://schemas.microsoft.com/office/drawing/2014/main" id="{714D30EE-B31F-44B6-9CED-9E1FDB2067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0721" y="369880"/>
            <a:ext cx="2743199" cy="2266287"/>
          </a:xfrm>
          <a:prstGeom prst="rect">
            <a:avLst/>
          </a:prstGeom>
        </p:spPr>
      </p:pic>
      <p:pic>
        <p:nvPicPr>
          <p:cNvPr id="11" name="Picture 12" descr=".png">
            <a:extLst>
              <a:ext uri="{FF2B5EF4-FFF2-40B4-BE49-F238E27FC236}">
                <a16:creationId xmlns:a16="http://schemas.microsoft.com/office/drawing/2014/main" id="{7B8CF08D-CA26-419F-A439-CAE80E8D7E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99545" y="3629830"/>
            <a:ext cx="2743199" cy="2232746"/>
          </a:xfrm>
          <a:prstGeom prst="rect">
            <a:avLst/>
          </a:prstGeom>
        </p:spPr>
      </p:pic>
      <p:pic>
        <p:nvPicPr>
          <p:cNvPr id="13" name="Picture 14" descr=".png">
            <a:extLst>
              <a:ext uri="{FF2B5EF4-FFF2-40B4-BE49-F238E27FC236}">
                <a16:creationId xmlns:a16="http://schemas.microsoft.com/office/drawing/2014/main" id="{AAEA713D-083A-404F-8ED5-CE72D738CF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4780" y="3431476"/>
            <a:ext cx="2743200" cy="2234762"/>
          </a:xfrm>
          <a:prstGeom prst="rect">
            <a:avLst/>
          </a:prstGeom>
        </p:spPr>
      </p:pic>
      <p:pic>
        <p:nvPicPr>
          <p:cNvPr id="16" name="Picture 16" descr=".png">
            <a:extLst>
              <a:ext uri="{FF2B5EF4-FFF2-40B4-BE49-F238E27FC236}">
                <a16:creationId xmlns:a16="http://schemas.microsoft.com/office/drawing/2014/main" id="{2888303D-5702-451A-8E8A-DAE102DC27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-1500000">
            <a:off x="7400165" y="2058958"/>
            <a:ext cx="2743199" cy="13070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86B66E-1A10-4925-A28F-3620A20F469D}"/>
              </a:ext>
            </a:extLst>
          </p:cNvPr>
          <p:cNvSpPr txBox="1"/>
          <p:nvPr/>
        </p:nvSpPr>
        <p:spPr>
          <a:xfrm>
            <a:off x="4348619" y="5768236"/>
            <a:ext cx="741958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 algn="l">
              <a:buFont typeface="Symbol,Sans-Serif"/>
              <a:buChar char="•"/>
            </a:pPr>
            <a:endParaRPr lang="en-US">
              <a:ea typeface="+mn-lt"/>
              <a:cs typeface="+mn-lt"/>
            </a:endParaRPr>
          </a:p>
          <a:p>
            <a:pPr marL="800100" indent="-342900">
              <a:buFont typeface="Arial,Sans-Serif"/>
              <a:buChar char="•"/>
            </a:pPr>
            <a:r>
              <a:rPr lang="en-US" b="1">
                <a:solidFill>
                  <a:schemeClr val="tx2"/>
                </a:solidFill>
                <a:latin typeface="Candara" panose="020E0502030303020204" pitchFamily="34" charset="0"/>
              </a:rPr>
              <a:t>Additional detail in "Immunization Update" link on school website</a:t>
            </a:r>
          </a:p>
        </p:txBody>
      </p:sp>
    </p:spTree>
    <p:extLst>
      <p:ext uri="{BB962C8B-B14F-4D97-AF65-F5344CB8AC3E}">
        <p14:creationId xmlns:p14="http://schemas.microsoft.com/office/powerpoint/2010/main" val="6281684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892" y="2009236"/>
            <a:ext cx="3439927" cy="2839528"/>
          </a:xfrm>
        </p:spPr>
        <p:txBody>
          <a:bodyPr>
            <a:normAutofit/>
          </a:bodyPr>
          <a:lstStyle/>
          <a:p>
            <a:pPr algn="r"/>
            <a:r>
              <a:rPr lang="en-US" sz="3700" b="1">
                <a:solidFill>
                  <a:schemeClr val="accent6"/>
                </a:solidFill>
                <a:latin typeface="Candara" panose="020E0502030303020204" pitchFamily="34" charset="0"/>
              </a:rPr>
              <a:t>Health Conditions Questionnaire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en-US" sz="2800" b="1">
                <a:latin typeface="Candara" panose="020E0502030303020204" pitchFamily="34" charset="0"/>
              </a:rPr>
              <a:t>General health concerns</a:t>
            </a:r>
          </a:p>
          <a:p>
            <a:pPr marL="0" indent="0">
              <a:buNone/>
            </a:pPr>
            <a:r>
              <a:rPr lang="en-US" sz="2800" b="1">
                <a:latin typeface="Candara" panose="020E0502030303020204" pitchFamily="34" charset="0"/>
              </a:rPr>
              <a:t>Life threatening</a:t>
            </a:r>
            <a:r>
              <a:rPr lang="en-US" sz="2800">
                <a:latin typeface="Candara" panose="020E0502030303020204" pitchFamily="34" charset="0"/>
              </a:rPr>
              <a:t>:</a:t>
            </a:r>
            <a:endParaRPr lang="en-US">
              <a:latin typeface="Candara" panose="020E0502030303020204" pitchFamily="34" charset="0"/>
            </a:endParaRPr>
          </a:p>
          <a:p>
            <a:r>
              <a:rPr lang="en-US" sz="2800"/>
              <a:t> </a:t>
            </a:r>
            <a:r>
              <a:rPr lang="en-US" sz="2800">
                <a:latin typeface="Candara" panose="020E0502030303020204" pitchFamily="34" charset="0"/>
              </a:rPr>
              <a:t>any health condition that will put a student in danger of death during the school day if a medication or treatment order and</a:t>
            </a:r>
            <a:r>
              <a:rPr lang="en-US" sz="2800">
                <a:latin typeface="Candara" panose="020E0502030303020204" pitchFamily="34" charset="0"/>
                <a:ea typeface="+mn-lt"/>
                <a:cs typeface="+mn-lt"/>
              </a:rPr>
              <a:t> emergency health plan developed by a school nurse are</a:t>
            </a:r>
            <a:r>
              <a:rPr lang="en-US" sz="2800">
                <a:latin typeface="Candara" panose="020E0502030303020204" pitchFamily="34" charset="0"/>
              </a:rPr>
              <a:t> not in place</a:t>
            </a:r>
            <a:endParaRPr lang="en-US">
              <a:latin typeface="Candara" panose="020E0502030303020204" pitchFamily="34" charset="0"/>
            </a:endParaRPr>
          </a:p>
          <a:p>
            <a:pPr lvl="1" indent="-342900"/>
            <a:r>
              <a:rPr lang="en-US" sz="2600">
                <a:latin typeface="Candara" panose="020E0502030303020204" pitchFamily="34" charset="0"/>
                <a:ea typeface="+mn-lt"/>
                <a:cs typeface="+mn-lt"/>
              </a:rPr>
              <a:t>Diabetes, Seizures, Asthma, Allergies requiring Epi-pens, </a:t>
            </a:r>
            <a:r>
              <a:rPr lang="en-US" sz="2600" err="1">
                <a:latin typeface="Candara" panose="020E0502030303020204" pitchFamily="34" charset="0"/>
                <a:ea typeface="+mn-lt"/>
                <a:cs typeface="+mn-lt"/>
              </a:rPr>
              <a:t>etc</a:t>
            </a:r>
            <a:endParaRPr lang="en-US" sz="2600">
              <a:latin typeface="Candara" panose="020E0502030303020204" pitchFamily="34" charset="0"/>
            </a:endParaRPr>
          </a:p>
          <a:p>
            <a:r>
              <a:rPr lang="en-US" sz="2600">
                <a:latin typeface="Candara" panose="020E0502030303020204" pitchFamily="34" charset="0"/>
              </a:rPr>
              <a:t>Appropriate forms will be sent to families after review of the Life-Threatening Health Conditions (yellow form in packet)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0CD904-4680-4E37-8898-8B2F91A356B7}"/>
              </a:ext>
            </a:extLst>
          </p:cNvPr>
          <p:cNvSpPr txBox="1"/>
          <p:nvPr/>
        </p:nvSpPr>
        <p:spPr>
          <a:xfrm>
            <a:off x="1620620" y="5380672"/>
            <a:ext cx="2743199" cy="120032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andara" panose="020E0502030303020204" pitchFamily="34" charset="0"/>
                <a:ea typeface="+mn-lt"/>
                <a:cs typeface="+mn-lt"/>
              </a:rPr>
              <a:t>Confidential Emergency Health Information (CEHI): Facilitates care and safety of students</a:t>
            </a:r>
            <a:endParaRPr lang="en-US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316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240" y="2615609"/>
            <a:ext cx="219456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ndara" panose="020E0502030303020204" pitchFamily="34" charset="0"/>
              </a:rPr>
              <a:t>Health or Immunization 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algn="ctr"/>
            <a:r>
              <a:rPr lang="en-US" dirty="0">
                <a:latin typeface="Candara" panose="020E0502030303020204" pitchFamily="34" charset="0"/>
              </a:rPr>
              <a:t>Abbi Hunter, BA, ADN, RN</a:t>
            </a:r>
          </a:p>
          <a:p>
            <a:pPr marL="0" indent="0" algn="ctr">
              <a:buNone/>
            </a:pPr>
            <a:r>
              <a:rPr lang="en-US" dirty="0">
                <a:latin typeface="Candara" panose="020E0502030303020204" pitchFamily="34" charset="0"/>
              </a:rPr>
              <a:t>School Nurse</a:t>
            </a:r>
          </a:p>
          <a:p>
            <a:pPr marL="0" indent="0" algn="ctr">
              <a:buNone/>
            </a:pPr>
            <a:r>
              <a:rPr lang="en-US" dirty="0">
                <a:latin typeface="Candara" panose="020E0502030303020204" pitchFamily="34" charset="0"/>
                <a:hlinkClick r:id="rId4"/>
              </a:rPr>
              <a:t>huntera@issaquah.wednet.edu</a:t>
            </a:r>
            <a:endParaRPr lang="en-US" dirty="0">
              <a:latin typeface="Candara" panose="020E0502030303020204" pitchFamily="34" charset="0"/>
            </a:endParaRPr>
          </a:p>
          <a:p>
            <a:pPr marL="0" indent="0" algn="ctr">
              <a:buNone/>
            </a:pPr>
            <a:r>
              <a:rPr lang="en-US" dirty="0">
                <a:latin typeface="Candara" panose="020E0502030303020204" pitchFamily="34" charset="0"/>
              </a:rPr>
              <a:t>425-837-7371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D9C2D8-13C2-4652-8BC6-6C924DD8CE0D}"/>
              </a:ext>
            </a:extLst>
          </p:cNvPr>
          <p:cNvSpPr txBox="1"/>
          <p:nvPr/>
        </p:nvSpPr>
        <p:spPr>
          <a:xfrm>
            <a:off x="6612976" y="5358808"/>
            <a:ext cx="1540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</a:rPr>
              <a:t>Abbi Hunter</a:t>
            </a:r>
          </a:p>
          <a:p>
            <a:pPr algn="ctr"/>
            <a:r>
              <a:rPr lang="en-US" dirty="0">
                <a:latin typeface="Candara" panose="020E0502030303020204" pitchFamily="34" charset="0"/>
              </a:rPr>
              <a:t>School Nurse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D72F53-AC80-4C80-B6A5-5D1C8A5CDC70}"/>
              </a:ext>
            </a:extLst>
          </p:cNvPr>
          <p:cNvSpPr txBox="1"/>
          <p:nvPr/>
        </p:nvSpPr>
        <p:spPr>
          <a:xfrm>
            <a:off x="9011249" y="5358809"/>
            <a:ext cx="2490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Candara" panose="020E0502030303020204" pitchFamily="34" charset="0"/>
              </a:rPr>
              <a:t>Ivy Rasquinha</a:t>
            </a:r>
          </a:p>
          <a:p>
            <a:pPr algn="ctr"/>
            <a:r>
              <a:rPr lang="en-US">
                <a:latin typeface="Candara" panose="020E0502030303020204" pitchFamily="34" charset="0"/>
              </a:rPr>
              <a:t>Health Room Specialist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77CEA0-BC82-48AA-A1E4-073343D026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4927" y="2615605"/>
            <a:ext cx="2194560" cy="27432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24538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E1AFA-5CC6-496F-BC10-E6F1E70F2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ndara" panose="020E0502030303020204" pitchFamily="34" charset="0"/>
              </a:rPr>
              <a:t>School Supports: Family Partnerships, BASC &amp; PTSA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F8EC74-126C-4EF4-9BFA-1B7DB79A3E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AutoShape 2" descr="https://usc-powerpoint.officeapps.live.com/pods/GetClipboardImage.ashx?Id=de776c25-c183-4881-a95d-8cbc2a636ad9&amp;DC=PUS7&amp;pkey=39a938a0-e45f-4394-af15-a4bf66c5ea88&amp;wdwaccluster=PUS7">
            <a:extLst>
              <a:ext uri="{FF2B5EF4-FFF2-40B4-BE49-F238E27FC236}">
                <a16:creationId xmlns:a16="http://schemas.microsoft.com/office/drawing/2014/main" id="{D7AD63FF-8778-4344-9002-58FBFF662D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561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9E47BAC-4B48-43ED-BE16-5E70165AF95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755545" y="3035301"/>
            <a:ext cx="6577012" cy="3500804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en-US" b="1">
                <a:latin typeface="Candara" panose="020E0502030303020204" pitchFamily="34" charset="0"/>
              </a:rPr>
              <a:t>The Family Liaison role:</a:t>
            </a:r>
            <a:endParaRPr lang="en-US">
              <a:latin typeface="Candara" panose="020E0502030303020204" pitchFamily="34" charset="0"/>
            </a:endParaRPr>
          </a:p>
          <a:p>
            <a:pPr lvl="1" fontAlgn="base"/>
            <a:r>
              <a:rPr lang="en-US">
                <a:latin typeface="Candara" panose="020E0502030303020204" pitchFamily="34" charset="0"/>
              </a:rPr>
              <a:t>Supports </a:t>
            </a:r>
            <a:r>
              <a:rPr lang="en-US" b="1">
                <a:latin typeface="Candara" panose="020E0502030303020204" pitchFamily="34" charset="0"/>
              </a:rPr>
              <a:t>families new to the Issaquah </a:t>
            </a:r>
            <a:r>
              <a:rPr lang="en-US">
                <a:latin typeface="Candara" panose="020E0502030303020204" pitchFamily="34" charset="0"/>
              </a:rPr>
              <a:t>School District ​</a:t>
            </a:r>
          </a:p>
          <a:p>
            <a:pPr lvl="1" fontAlgn="base"/>
            <a:r>
              <a:rPr lang="en-US">
                <a:latin typeface="Candara" panose="020E0502030303020204" pitchFamily="34" charset="0"/>
              </a:rPr>
              <a:t>Helps families </a:t>
            </a:r>
            <a:r>
              <a:rPr lang="en-US" b="1">
                <a:latin typeface="Candara" panose="020E0502030303020204" pitchFamily="34" charset="0"/>
              </a:rPr>
              <a:t>navigate the school system</a:t>
            </a:r>
            <a:r>
              <a:rPr lang="en-US">
                <a:latin typeface="Candara" panose="020E0502030303020204" pitchFamily="34" charset="0"/>
              </a:rPr>
              <a:t>​</a:t>
            </a:r>
          </a:p>
          <a:p>
            <a:pPr lvl="1" fontAlgn="base"/>
            <a:r>
              <a:rPr lang="en-US">
                <a:latin typeface="Candara" panose="020E0502030303020204" pitchFamily="34" charset="0"/>
              </a:rPr>
              <a:t>Helps new families with </a:t>
            </a:r>
            <a:r>
              <a:rPr lang="en-US" b="1">
                <a:latin typeface="Candara" panose="020E0502030303020204" pitchFamily="34" charset="0"/>
              </a:rPr>
              <a:t>registration process </a:t>
            </a:r>
            <a:r>
              <a:rPr lang="en-US">
                <a:latin typeface="Candara" panose="020E0502030303020204" pitchFamily="34" charset="0"/>
              </a:rPr>
              <a:t>or </a:t>
            </a:r>
            <a:r>
              <a:rPr lang="en-US" b="1">
                <a:latin typeface="Candara" panose="020E0502030303020204" pitchFamily="34" charset="0"/>
              </a:rPr>
              <a:t>enrollment verification </a:t>
            </a:r>
            <a:r>
              <a:rPr lang="en-US">
                <a:latin typeface="Candara" panose="020E0502030303020204" pitchFamily="34" charset="0"/>
              </a:rPr>
              <a:t>process (interpretation to complete forms or to answer questions)​</a:t>
            </a:r>
          </a:p>
          <a:p>
            <a:pPr lvl="1" fontAlgn="base"/>
            <a:r>
              <a:rPr lang="en-US">
                <a:latin typeface="Candara" panose="020E0502030303020204" pitchFamily="34" charset="0"/>
              </a:rPr>
              <a:t>Helps families find out about </a:t>
            </a:r>
            <a:r>
              <a:rPr lang="en-US" b="1">
                <a:latin typeface="Candara" panose="020E0502030303020204" pitchFamily="34" charset="0"/>
              </a:rPr>
              <a:t>academic and financial resources 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80F3A6-5C7D-4ED9-9AEF-426310468074}"/>
              </a:ext>
            </a:extLst>
          </p:cNvPr>
          <p:cNvSpPr txBox="1"/>
          <p:nvPr/>
        </p:nvSpPr>
        <p:spPr>
          <a:xfrm>
            <a:off x="5173682" y="1148203"/>
            <a:ext cx="60093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Candara" panose="020E0502030303020204" pitchFamily="34" charset="0"/>
              </a:rPr>
              <a:t>Wenli Mithal </a:t>
            </a:r>
          </a:p>
          <a:p>
            <a:r>
              <a:rPr lang="en-US" sz="2400" u="sng">
                <a:latin typeface="Candara" panose="020E0502030303020204" pitchFamily="34" charset="0"/>
                <a:hlinkClick r:id="rId3"/>
              </a:rPr>
              <a:t>mithalw@issaquah.wednet.edu</a:t>
            </a:r>
            <a:endParaRPr lang="en-US" sz="2400">
              <a:latin typeface="Candara" panose="020E0502030303020204" pitchFamily="34" charset="0"/>
            </a:endParaRPr>
          </a:p>
          <a:p>
            <a:r>
              <a:rPr lang="en-US" b="1">
                <a:latin typeface="Candara" panose="020E0502030303020204" pitchFamily="34" charset="0"/>
              </a:rPr>
              <a:t>Ph / </a:t>
            </a:r>
            <a:r>
              <a:rPr lang="zh-TW" altLang="en-US" b="1">
                <a:latin typeface="Candara" panose="020E0502030303020204" pitchFamily="34" charset="0"/>
              </a:rPr>
              <a:t>電話</a:t>
            </a:r>
            <a:r>
              <a:rPr lang="en-US" b="1">
                <a:latin typeface="Candara" panose="020E0502030303020204" pitchFamily="34" charset="0"/>
              </a:rPr>
              <a:t>: (425) 837-7106, </a:t>
            </a:r>
          </a:p>
          <a:p>
            <a:r>
              <a:rPr lang="en-US" b="1">
                <a:latin typeface="Candara" panose="020E0502030303020204" pitchFamily="34" charset="0"/>
              </a:rPr>
              <a:t>Text / </a:t>
            </a:r>
            <a:r>
              <a:rPr lang="zh-TW" altLang="en-US" b="1">
                <a:latin typeface="Candara" panose="020E0502030303020204" pitchFamily="34" charset="0"/>
              </a:rPr>
              <a:t>短信</a:t>
            </a:r>
            <a:r>
              <a:rPr lang="en-US" b="1">
                <a:latin typeface="Candara" panose="020E0502030303020204" pitchFamily="34" charset="0"/>
              </a:rPr>
              <a:t>: (978) 252-3686</a:t>
            </a:r>
          </a:p>
          <a:p>
            <a:r>
              <a:rPr lang="en-US" sz="2400" b="1">
                <a:latin typeface="Candara" panose="020E0502030303020204" pitchFamily="34" charset="0"/>
              </a:rPr>
              <a:t>English, </a:t>
            </a:r>
            <a:r>
              <a:rPr lang="zh-TW" altLang="en-US" sz="2000" b="1">
                <a:latin typeface="Candara" panose="020E0502030303020204" pitchFamily="34" charset="0"/>
              </a:rPr>
              <a:t>普通話</a:t>
            </a:r>
            <a:endParaRPr lang="en-US" altLang="zh-TW" sz="2000" b="1">
              <a:latin typeface="Candara" panose="020E0502030303020204" pitchFamily="34" charset="0"/>
            </a:endParaRPr>
          </a:p>
          <a:p>
            <a:endParaRPr lang="en-US" b="1">
              <a:solidFill>
                <a:srgbClr val="FF0000"/>
              </a:solidFill>
            </a:endParaRPr>
          </a:p>
          <a:p>
            <a:endParaRPr lang="en-US" sz="2000" i="1">
              <a:ea typeface="+mj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978D59C-1779-4261-BD8D-068EEDD8F0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555" y="1717829"/>
            <a:ext cx="1998435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3BB2F40-F47B-4FBC-B29D-FE2952C5B38C}"/>
              </a:ext>
            </a:extLst>
          </p:cNvPr>
          <p:cNvSpPr txBox="1"/>
          <p:nvPr/>
        </p:nvSpPr>
        <p:spPr>
          <a:xfrm>
            <a:off x="4755545" y="40207"/>
            <a:ext cx="532709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>
                <a:latin typeface="Candara" panose="020E0502030303020204" pitchFamily="34" charset="0"/>
              </a:rPr>
              <a:t>Family Liaison </a:t>
            </a:r>
          </a:p>
        </p:txBody>
      </p:sp>
      <p:sp>
        <p:nvSpPr>
          <p:cNvPr id="2" name="Rectangle 1"/>
          <p:cNvSpPr/>
          <p:nvPr/>
        </p:nvSpPr>
        <p:spPr>
          <a:xfrm>
            <a:off x="272143" y="5482835"/>
            <a:ext cx="49015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Candara" panose="020E0502030303020204" pitchFamily="34" charset="0"/>
              </a:rPr>
              <a:t>At Endeavour on Tuesday -  available any time. Please contact me if you need help with registration or answer questions.  </a:t>
            </a:r>
            <a:endParaRPr lang="en-US">
              <a:solidFill>
                <a:srgbClr val="FF0000"/>
              </a:solidFill>
              <a:latin typeface="Candara" panose="020E0502030303020204" pitchFamily="34" charset="0"/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F4C54557-EA3E-4B3E-BC2C-95E082096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9019" y="1753278"/>
            <a:ext cx="1562100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795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2885557-61DE-4D62-B63C-00EE6768A2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4372" y="0"/>
            <a:ext cx="5247409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0709939C-EE57-415C-B025-7A2D57955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>
                <a:latin typeface="Candara" panose="020E0502030303020204" pitchFamily="34" charset="0"/>
              </a:rPr>
              <a:t>Completing forms and communicating with the school</a:t>
            </a:r>
            <a:endParaRPr lang="en-US">
              <a:latin typeface="Candara" panose="020E0502030303020204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4B8A167-8643-46F2-884B-90A913797D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31976"/>
            <a:ext cx="3932237" cy="3037011"/>
          </a:xfrm>
        </p:spPr>
        <p:txBody>
          <a:bodyPr>
            <a:normAutofit/>
          </a:bodyPr>
          <a:lstStyle/>
          <a:p>
            <a:r>
              <a:rPr lang="en-US" sz="2800">
                <a:latin typeface="Candara" panose="020E0502030303020204" pitchFamily="34" charset="0"/>
              </a:rPr>
              <a:t>Please let any school staff know if you need help completing forms or if you have questions.</a:t>
            </a:r>
          </a:p>
        </p:txBody>
      </p:sp>
    </p:spTree>
    <p:extLst>
      <p:ext uri="{BB962C8B-B14F-4D97-AF65-F5344CB8AC3E}">
        <p14:creationId xmlns:p14="http://schemas.microsoft.com/office/powerpoint/2010/main" val="130495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6A1200-8326-4D27-BE8C-F591F2C1B3F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497936" y="421766"/>
            <a:ext cx="2404656" cy="25143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4D8DB66E-FC7F-48A5-A1C1-63442C2F07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3316" y="734920"/>
            <a:ext cx="518439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4400" b="0" i="0" u="none" strike="noStrike" cap="none" normalizeH="0" baseline="0">
                <a:ln>
                  <a:noFill/>
                </a:ln>
                <a:effectLst/>
                <a:latin typeface="Impact" panose="020B0806030902050204" pitchFamily="34" charset="0"/>
                <a:ea typeface="SimHei" panose="020B0503020204020204" pitchFamily="49" charset="-122"/>
                <a:cs typeface="Times New Roman" panose="02020603050405020304" pitchFamily="18" charset="0"/>
              </a:rPr>
              <a:t>SCHOOL AGE CARE</a:t>
            </a:r>
            <a:endParaRPr kumimoji="0" lang="en-US" altLang="ja-JP" sz="800" b="0" i="0" u="none" strike="noStrike" cap="none" normalizeH="0" baseline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ja-JP" sz="2800" b="0" i="0" u="none" strike="noStrike" cap="none" normalizeH="0" baseline="0">
                <a:ln>
                  <a:noFill/>
                </a:ln>
                <a:effectLst/>
                <a:latin typeface="Impact" panose="020B0806030902050204" pitchFamily="34" charset="0"/>
                <a:ea typeface="SimHei" panose="020B0503020204020204" pitchFamily="49" charset="-122"/>
                <a:cs typeface="Times New Roman" panose="02020603050405020304" pitchFamily="18" charset="0"/>
              </a:rPr>
              <a:t>SERVING K-5 STUDENTS</a:t>
            </a:r>
            <a:endParaRPr kumimoji="0" lang="en-US" altLang="ja-JP" sz="1800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DE07C1-235D-4209-B701-F58A12CBA669}"/>
              </a:ext>
            </a:extLst>
          </p:cNvPr>
          <p:cNvSpPr/>
          <p:nvPr/>
        </p:nvSpPr>
        <p:spPr>
          <a:xfrm>
            <a:off x="3263316" y="1966244"/>
            <a:ext cx="5184396" cy="4642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en-US" sz="1600">
                <a:solidFill>
                  <a:srgbClr val="002B38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The Before and After School Care Program (BASC) provides a positive environment for children to grow socially, emotionally, and intellectually under the guidance of our well-trained team. We offer diverse activities to meet the interests and skill levels of our participants, including STEM, cooperative games, community service learning, art, and cooking. </a:t>
            </a:r>
          </a:p>
          <a:p>
            <a:pPr>
              <a:lnSpc>
                <a:spcPct val="130000"/>
              </a:lnSpc>
              <a:spcAft>
                <a:spcPts val="800"/>
              </a:spcAft>
            </a:pPr>
            <a:r>
              <a:rPr lang="en-US" sz="1600">
                <a:solidFill>
                  <a:srgbClr val="002B38"/>
                </a:solidFill>
                <a:latin typeface="Arial" panose="020B0604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During out of school time, children will be able to access many areas of our schools, including the gym, playground, and multi-purpose room. In addition to our well stocked club rooms, we provide a designated homework time, morning and afternoon snacks, family nights, enrichment activities, school break care, and summer day camps.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C7C846-AFC8-4DDE-BA96-44D936DBF8A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8884132" y="4584323"/>
            <a:ext cx="2625090" cy="17811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3FFEEE1-8199-44C2-927A-656B883CCA1D}"/>
              </a:ext>
            </a:extLst>
          </p:cNvPr>
          <p:cNvSpPr/>
          <p:nvPr/>
        </p:nvSpPr>
        <p:spPr>
          <a:xfrm>
            <a:off x="506224" y="3059668"/>
            <a:ext cx="232067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>
                <a:solidFill>
                  <a:srgbClr val="00B0F0"/>
                </a:solidFill>
                <a:latin typeface="Impact" panose="020B0806030902050204" pitchFamily="34" charset="0"/>
                <a:ea typeface="SimHei" panose="020B0503020204020204" pitchFamily="49" charset="-122"/>
                <a:cs typeface="Times New Roman" panose="02020603050405020304" pitchFamily="18" charset="0"/>
              </a:rPr>
              <a:t>DAYS OF OPERATION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200" b="1">
                <a:latin typeface="Arial" panose="020B0604020202020204" pitchFamily="34" charset="0"/>
                <a:cs typeface="Arial" panose="020B0604020202020204" pitchFamily="34" charset="0"/>
              </a:rPr>
              <a:t>MONDAY – FRIDAY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1100" b="0" i="0" u="none" strike="noStrike" cap="none" normalizeH="0" baseline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0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School break services are available through a separate registration process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ja-JP" sz="10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10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>
                <a:solidFill>
                  <a:srgbClr val="00B0F0"/>
                </a:solidFill>
                <a:latin typeface="Impact" panose="020B0806030902050204" pitchFamily="34" charset="0"/>
                <a:ea typeface="SimHei" panose="020B0503020204020204" pitchFamily="49" charset="-122"/>
                <a:cs typeface="Times New Roman" panose="02020603050405020304" pitchFamily="18" charset="0"/>
              </a:rPr>
              <a:t>PROGRAM HOURS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200" b="1">
                <a:latin typeface="Arial" panose="020B0604020202020204" pitchFamily="34" charset="0"/>
                <a:cs typeface="Arial" panose="020B0604020202020204" pitchFamily="34" charset="0"/>
              </a:rPr>
              <a:t>6:30 AM – school start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200" b="1">
                <a:latin typeface="Arial" panose="020B0604020202020204" pitchFamily="34" charset="0"/>
                <a:cs typeface="Arial" panose="020B0604020202020204" pitchFamily="34" charset="0"/>
              </a:rPr>
              <a:t>School end – 6:30 PM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1100" b="0" i="0" u="none" strike="noStrike" cap="none" normalizeH="0" baseline="0">
              <a:ln>
                <a:noFill/>
              </a:ln>
              <a:solidFill>
                <a:srgbClr val="00B0F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ja-JP" sz="1000" b="0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There is no care provided during the school day for ½ day kindergarten students.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10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>
                <a:solidFill>
                  <a:srgbClr val="00B0F0"/>
                </a:solidFill>
                <a:latin typeface="Impact" panose="020B0806030902050204" pitchFamily="34" charset="0"/>
                <a:ea typeface="SimHei" panose="020B0503020204020204" pitchFamily="49" charset="-122"/>
                <a:cs typeface="Times New Roman" panose="02020603050405020304" pitchFamily="18" charset="0"/>
              </a:rPr>
              <a:t>LOCATIONS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200" b="1">
                <a:latin typeface="Arial" panose="020B0604020202020204" pitchFamily="34" charset="0"/>
                <a:cs typeface="Arial" panose="020B0604020202020204" pitchFamily="34" charset="0"/>
              </a:rPr>
              <a:t>All 16 Elementary Schools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ja-JP" sz="1000" b="0" i="1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0AF8CF-CCD3-4AAD-B3E3-4D81CC2511D3}"/>
              </a:ext>
            </a:extLst>
          </p:cNvPr>
          <p:cNvSpPr txBox="1"/>
          <p:nvPr/>
        </p:nvSpPr>
        <p:spPr>
          <a:xfrm>
            <a:off x="8884132" y="1678957"/>
            <a:ext cx="262509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>
                <a:solidFill>
                  <a:srgbClr val="00B0F0"/>
                </a:solidFill>
                <a:latin typeface="Impact" panose="020B0806030902050204" pitchFamily="34" charset="0"/>
                <a:ea typeface="SimHei" panose="020B0503020204020204" pitchFamily="49" charset="-122"/>
                <a:cs typeface="Times New Roman" panose="02020603050405020304" pitchFamily="18" charset="0"/>
              </a:rPr>
              <a:t>REGISTRATION INFORMATION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200" b="1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www.isd411.org</a:t>
            </a:r>
            <a:r>
              <a:rPr lang="en-US" altLang="ja-JP" sz="1200" b="1">
                <a:solidFill>
                  <a:srgbClr val="66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ja-JP" sz="1200" b="1">
              <a:solidFill>
                <a:srgbClr val="66FF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Programs and Services -&gt;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Before and After School Care -&gt;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200">
                <a:latin typeface="Arial" panose="020B0604020202020204" pitchFamily="34" charset="0"/>
                <a:cs typeface="Arial" panose="020B0604020202020204" pitchFamily="34" charset="0"/>
              </a:rPr>
              <a:t>Registration Information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ja-JP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>
                <a:solidFill>
                  <a:srgbClr val="00B0F0"/>
                </a:solidFill>
                <a:latin typeface="Impact" panose="020B0806030902050204" pitchFamily="34" charset="0"/>
                <a:ea typeface="SimHei" panose="020B0503020204020204" pitchFamily="49" charset="-122"/>
                <a:cs typeface="Times New Roman" panose="02020603050405020304" pitchFamily="18" charset="0"/>
              </a:rPr>
              <a:t>QUESTIONS?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ja-JP" sz="1000">
              <a:solidFill>
                <a:srgbClr val="00B0F0"/>
              </a:solidFill>
              <a:latin typeface="Impact" panose="020B0806030902050204" pitchFamily="34" charset="0"/>
              <a:ea typeface="SimHei" panose="020B0503020204020204" pitchFamily="49" charset="-122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200">
                <a:latin typeface="Arial" panose="020B0604020202020204" pitchFamily="34" charset="0"/>
                <a:ea typeface="SimHei" panose="020B0503020204020204" pitchFamily="49" charset="-122"/>
                <a:cs typeface="Arial" panose="020B0604020202020204" pitchFamily="34" charset="0"/>
              </a:rPr>
              <a:t>Email Michelle Morrison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1200">
                <a:solidFill>
                  <a:srgbClr val="00B0F0"/>
                </a:solidFill>
                <a:latin typeface="Arial" panose="020B0604020202020204" pitchFamily="34" charset="0"/>
                <a:ea typeface="SimHei" panose="020B0503020204020204" pitchFamily="49" charset="-122"/>
                <a:cs typeface="Arial" panose="020B0604020202020204" pitchFamily="34" charset="0"/>
                <a:hlinkClick r:id="rId6"/>
              </a:rPr>
              <a:t>morrisonm@Issaquah.wednet.edu</a:t>
            </a:r>
            <a:endParaRPr lang="en-US" altLang="ja-JP" sz="1200">
              <a:solidFill>
                <a:srgbClr val="00B0F0"/>
              </a:solidFill>
              <a:latin typeface="Arial" panose="020B0604020202020204" pitchFamily="34" charset="0"/>
              <a:ea typeface="SimHei" panose="020B0503020204020204" pitchFamily="49" charset="-122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ja-JP" sz="1200">
              <a:solidFill>
                <a:srgbClr val="00B0F0"/>
              </a:solidFill>
              <a:latin typeface="Arial" panose="020B0604020202020204" pitchFamily="34" charset="0"/>
              <a:ea typeface="SimHei" panose="020B0503020204020204" pitchFamily="49" charset="-122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ja-JP" sz="1200">
              <a:solidFill>
                <a:srgbClr val="00B0F0"/>
              </a:solidFill>
              <a:latin typeface="Arial" panose="020B0604020202020204" pitchFamily="34" charset="0"/>
              <a:ea typeface="SimHei" panose="020B0503020204020204" pitchFamily="49" charset="-122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ja-JP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6746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44AB7-1039-99FD-6338-D515389B6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998018"/>
            <a:ext cx="3981854" cy="2216513"/>
          </a:xfrm>
        </p:spPr>
        <p:txBody>
          <a:bodyPr>
            <a:normAutofit/>
          </a:bodyPr>
          <a:lstStyle/>
          <a:p>
            <a:r>
              <a:rPr lang="en-US">
                <a:cs typeface="Calibri Light"/>
              </a:rPr>
              <a:t>Endeavour PTSA Mission</a:t>
            </a:r>
            <a:endParaRPr lang="en-US"/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2CB4610-113F-A7F5-CB22-4B39BCFFC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031" y="1711017"/>
            <a:ext cx="5410969" cy="1717983"/>
          </a:xfrm>
          <a:custGeom>
            <a:avLst/>
            <a:gdLst/>
            <a:ahLst/>
            <a:cxnLst/>
            <a:rect l="l" t="t" r="r" b="b"/>
            <a:pathLst>
              <a:path w="10580201" h="2957472">
                <a:moveTo>
                  <a:pt x="88961" y="0"/>
                </a:moveTo>
                <a:lnTo>
                  <a:pt x="10491240" y="0"/>
                </a:lnTo>
                <a:cubicBezTo>
                  <a:pt x="10540372" y="0"/>
                  <a:pt x="10580201" y="39829"/>
                  <a:pt x="10580201" y="88961"/>
                </a:cubicBezTo>
                <a:lnTo>
                  <a:pt x="10580201" y="2868511"/>
                </a:lnTo>
                <a:cubicBezTo>
                  <a:pt x="10580201" y="2917643"/>
                  <a:pt x="10540372" y="2957472"/>
                  <a:pt x="10491240" y="2957472"/>
                </a:cubicBezTo>
                <a:lnTo>
                  <a:pt x="88961" y="2957472"/>
                </a:lnTo>
                <a:cubicBezTo>
                  <a:pt x="39829" y="2957472"/>
                  <a:pt x="0" y="2917643"/>
                  <a:pt x="0" y="2868511"/>
                </a:cubicBezTo>
                <a:lnTo>
                  <a:pt x="0" y="88961"/>
                </a:lnTo>
                <a:cubicBezTo>
                  <a:pt x="0" y="39829"/>
                  <a:pt x="39829" y="0"/>
                  <a:pt x="88961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D2EFD-8C2E-D3CE-D14F-FDBC972CA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0835" y="3998019"/>
            <a:ext cx="6382966" cy="221651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" i="1">
                <a:cs typeface="Calibri"/>
              </a:rPr>
              <a:t>Dedicated to providing </a:t>
            </a:r>
            <a:r>
              <a:rPr lang="en" b="1" i="1">
                <a:cs typeface="Calibri"/>
              </a:rPr>
              <a:t>enriched</a:t>
            </a:r>
            <a:r>
              <a:rPr lang="en" i="1">
                <a:cs typeface="Calibri"/>
              </a:rPr>
              <a:t> educational and social </a:t>
            </a:r>
            <a:r>
              <a:rPr lang="en" b="1" i="1">
                <a:cs typeface="Calibri"/>
              </a:rPr>
              <a:t>experiences</a:t>
            </a:r>
            <a:r>
              <a:rPr lang="en" i="1">
                <a:cs typeface="Calibri"/>
              </a:rPr>
              <a:t> by </a:t>
            </a:r>
            <a:r>
              <a:rPr lang="en" b="1" i="1">
                <a:cs typeface="Calibri"/>
              </a:rPr>
              <a:t>partnering</a:t>
            </a:r>
            <a:r>
              <a:rPr lang="en" i="1">
                <a:cs typeface="Calibri"/>
              </a:rPr>
              <a:t> with parents, staff, and students to </a:t>
            </a:r>
            <a:r>
              <a:rPr lang="en" b="1" i="1">
                <a:cs typeface="Calibri"/>
              </a:rPr>
              <a:t>support and inspire </a:t>
            </a:r>
            <a:r>
              <a:rPr lang="en" i="1">
                <a:cs typeface="Calibri"/>
              </a:rPr>
              <a:t>the children of our community.</a:t>
            </a:r>
            <a:endParaRPr lang="en-US">
              <a:cs typeface="Calibri" panose="020F050202020403020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B6802D-1D48-40F9-931E-4D5894E63C54}"/>
              </a:ext>
            </a:extLst>
          </p:cNvPr>
          <p:cNvSpPr/>
          <p:nvPr/>
        </p:nvSpPr>
        <p:spPr>
          <a:xfrm>
            <a:off x="4692635" y="3244334"/>
            <a:ext cx="2676182" cy="369332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en-US" dirty="0"/>
              <a:t>PTSA STEM Night: April 2</a:t>
            </a:r>
            <a:r>
              <a:rPr lang="en-US" baseline="30000" dirty="0"/>
              <a:t>nd</a:t>
            </a:r>
          </a:p>
        </p:txBody>
      </p:sp>
    </p:spTree>
    <p:extLst>
      <p:ext uri="{BB962C8B-B14F-4D97-AF65-F5344CB8AC3E}">
        <p14:creationId xmlns:p14="http://schemas.microsoft.com/office/powerpoint/2010/main" val="27108581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44AB7-1039-99FD-6338-D515389B6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2685175"/>
            <a:ext cx="2793134" cy="2201273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accent6"/>
                </a:solidFill>
                <a:cs typeface="Calibri Light"/>
              </a:rPr>
              <a:t>How to Get Involved:</a:t>
            </a:r>
            <a:endParaRPr lang="en-US">
              <a:solidFill>
                <a:schemeClr val="accent6"/>
              </a:solidFill>
              <a:ea typeface="Calibri"/>
              <a:cs typeface="Calibri Light"/>
            </a:endParaRPr>
          </a:p>
        </p:txBody>
      </p:sp>
      <p:pic>
        <p:nvPicPr>
          <p:cNvPr id="8" name="Picture 7" descr="A blue text with a star on it&#10;&#10;AI-generated content may be incorrect.">
            <a:extLst>
              <a:ext uri="{FF2B5EF4-FFF2-40B4-BE49-F238E27FC236}">
                <a16:creationId xmlns:a16="http://schemas.microsoft.com/office/drawing/2014/main" id="{E4570ABE-AB02-64E8-99B2-3A46E412ED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251" t="-13423" b="-1951"/>
          <a:stretch/>
        </p:blipFill>
        <p:spPr>
          <a:xfrm>
            <a:off x="554210" y="1938392"/>
            <a:ext cx="3541139" cy="1264743"/>
          </a:xfrm>
          <a:prstGeom prst="rect">
            <a:avLst/>
          </a:prstGeom>
        </p:spPr>
      </p:pic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7F26143C-3B3F-484C-1E9C-95D7CFF45687}"/>
              </a:ext>
            </a:extLst>
          </p:cNvPr>
          <p:cNvSpPr txBox="1">
            <a:spLocks/>
          </p:cNvSpPr>
          <p:nvPr/>
        </p:nvSpPr>
        <p:spPr>
          <a:xfrm>
            <a:off x="5236067" y="1686234"/>
            <a:ext cx="6959319" cy="517430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Font typeface="Wingdings,Sans-Serif" panose="05000000000000000000" pitchFamily="2" charset="2"/>
              <a:buChar char="v"/>
            </a:pPr>
            <a:r>
              <a:rPr lang="en-US" sz="2400" b="1">
                <a:solidFill>
                  <a:srgbClr val="000000"/>
                </a:solidFill>
                <a:latin typeface="Candara"/>
              </a:rPr>
              <a:t>Check out what we do: </a:t>
            </a:r>
            <a:r>
              <a:rPr lang="en-US" sz="2400" b="1">
                <a:solidFill>
                  <a:srgbClr val="000000"/>
                </a:solidFill>
                <a:latin typeface="Candara"/>
                <a:hlinkClick r:id="rId4"/>
              </a:rPr>
              <a:t>www.endeavourptsa.org</a:t>
            </a:r>
            <a:endParaRPr lang="en-US"/>
          </a:p>
          <a:p>
            <a:pPr>
              <a:buFont typeface="Wingdings,Sans-Serif" panose="05000000000000000000" pitchFamily="2" charset="2"/>
              <a:buChar char="v"/>
            </a:pPr>
            <a:endParaRPr lang="en-US" sz="1400" b="1">
              <a:solidFill>
                <a:srgbClr val="000000"/>
              </a:solidFill>
              <a:latin typeface="Candara"/>
            </a:endParaRPr>
          </a:p>
          <a:p>
            <a:pPr>
              <a:buFont typeface="Wingdings,Sans-Serif" panose="05000000000000000000" pitchFamily="2" charset="2"/>
              <a:buChar char="v"/>
            </a:pPr>
            <a:r>
              <a:rPr lang="en-US" sz="2400" b="1">
                <a:solidFill>
                  <a:srgbClr val="000000"/>
                </a:solidFill>
                <a:latin typeface="Candara"/>
              </a:rPr>
              <a:t>Follow us on social media:</a:t>
            </a:r>
            <a:endParaRPr lang="en-US">
              <a:solidFill>
                <a:srgbClr val="000000"/>
              </a:solidFill>
              <a:latin typeface="Calibri" panose="020F0502020204030204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000">
                <a:solidFill>
                  <a:srgbClr val="000000"/>
                </a:solidFill>
                <a:latin typeface="Candara"/>
              </a:rPr>
              <a:t>       </a:t>
            </a:r>
            <a:endParaRPr lang="en-US" sz="2400">
              <a:solidFill>
                <a:srgbClr val="000000"/>
              </a:solidFill>
              <a:latin typeface="Candara"/>
            </a:endParaRPr>
          </a:p>
          <a:p>
            <a:pPr marL="0" indent="0">
              <a:buNone/>
            </a:pPr>
            <a:r>
              <a:rPr lang="en-US" sz="2000">
                <a:solidFill>
                  <a:srgbClr val="000000"/>
                </a:solidFill>
                <a:latin typeface="Candara"/>
              </a:rPr>
              <a:t>       “Endeavour Elementary PTSA”</a:t>
            </a:r>
            <a:endParaRPr lang="en-US" sz="2400">
              <a:solidFill>
                <a:srgbClr val="000000"/>
              </a:solidFill>
              <a:latin typeface="Candara"/>
            </a:endParaRPr>
          </a:p>
          <a:p>
            <a:pPr>
              <a:buFont typeface="Wingdings,Sans-Serif" panose="05000000000000000000" pitchFamily="2" charset="2"/>
              <a:buChar char="v"/>
            </a:pPr>
            <a:endParaRPr lang="en-US" sz="2400">
              <a:solidFill>
                <a:srgbClr val="000000"/>
              </a:solidFill>
              <a:latin typeface="Candara"/>
            </a:endParaRPr>
          </a:p>
          <a:p>
            <a:pPr marL="0" indent="0">
              <a:buNone/>
            </a:pPr>
            <a:r>
              <a:rPr lang="en-US" sz="2000">
                <a:solidFill>
                  <a:srgbClr val="000000"/>
                </a:solidFill>
                <a:latin typeface="Candara"/>
              </a:rPr>
              <a:t>       </a:t>
            </a:r>
            <a:endParaRPr lang="en-US" sz="2400" b="1">
              <a:solidFill>
                <a:srgbClr val="000000"/>
              </a:solidFill>
              <a:latin typeface="Candara"/>
            </a:endParaRPr>
          </a:p>
          <a:p>
            <a:pPr marL="0" indent="0">
              <a:buNone/>
            </a:pPr>
            <a:r>
              <a:rPr lang="en-US" sz="2000">
                <a:solidFill>
                  <a:srgbClr val="000000"/>
                </a:solidFill>
                <a:latin typeface="Candara"/>
              </a:rPr>
              <a:t>       “</a:t>
            </a:r>
            <a:r>
              <a:rPr lang="en-US" sz="2000" err="1">
                <a:solidFill>
                  <a:srgbClr val="000000"/>
                </a:solidFill>
                <a:latin typeface="Candara"/>
              </a:rPr>
              <a:t>endeavourptsa</a:t>
            </a:r>
            <a:r>
              <a:rPr lang="en-US" sz="2000">
                <a:solidFill>
                  <a:srgbClr val="000000"/>
                </a:solidFill>
                <a:latin typeface="Candara"/>
              </a:rPr>
              <a:t>”</a:t>
            </a:r>
            <a:endParaRPr lang="en-US" sz="2400" b="1">
              <a:solidFill>
                <a:srgbClr val="000000"/>
              </a:solidFill>
              <a:latin typeface="Candara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2400" b="1">
              <a:solidFill>
                <a:srgbClr val="000000"/>
              </a:solidFill>
              <a:latin typeface="Candara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400" b="1">
                <a:solidFill>
                  <a:srgbClr val="000000"/>
                </a:solidFill>
                <a:latin typeface="Candara"/>
              </a:rPr>
              <a:t>This August, during EVP:</a:t>
            </a:r>
            <a:endParaRPr lang="en-US">
              <a:solidFill>
                <a:srgbClr val="000000"/>
              </a:solidFill>
              <a:latin typeface="Candara"/>
            </a:endParaRPr>
          </a:p>
          <a:p>
            <a:pPr lvl="1">
              <a:buFont typeface="Courier New" panose="05000000000000000000" pitchFamily="2" charset="2"/>
              <a:buChar char="o"/>
            </a:pPr>
            <a:r>
              <a:rPr lang="en-US" sz="2000">
                <a:solidFill>
                  <a:srgbClr val="000000"/>
                </a:solidFill>
                <a:latin typeface="Candara"/>
              </a:rPr>
              <a:t>Become</a:t>
            </a:r>
            <a:r>
              <a:rPr lang="en-US" sz="2000" i="0" u="none" strike="noStrike">
                <a:solidFill>
                  <a:srgbClr val="000000"/>
                </a:solidFill>
                <a:effectLst/>
                <a:latin typeface="Candara"/>
              </a:rPr>
              <a:t> a member</a:t>
            </a:r>
            <a:r>
              <a:rPr lang="en-US" sz="2000" b="0" i="0" u="none" strike="noStrike">
                <a:solidFill>
                  <a:srgbClr val="000000"/>
                </a:solidFill>
                <a:effectLst/>
                <a:latin typeface="Candara"/>
              </a:rPr>
              <a:t> </a:t>
            </a:r>
            <a:r>
              <a:rPr lang="en-US" sz="2000" b="0" i="0">
                <a:solidFill>
                  <a:srgbClr val="000000"/>
                </a:solidFill>
                <a:effectLst/>
                <a:latin typeface="Candara"/>
              </a:rPr>
              <a:t>​</a:t>
            </a:r>
            <a:r>
              <a:rPr lang="en-US" sz="2000">
                <a:solidFill>
                  <a:srgbClr val="000000"/>
                </a:solidFill>
                <a:latin typeface="Candara"/>
              </a:rPr>
              <a:t>– $25 fee per family/school year</a:t>
            </a:r>
            <a:endParaRPr lang="en-US" sz="2000">
              <a:latin typeface="Candara"/>
            </a:endParaRPr>
          </a:p>
          <a:p>
            <a:pPr lvl="1">
              <a:buFont typeface="Courier New" panose="05000000000000000000" pitchFamily="2" charset="2"/>
              <a:buChar char="o"/>
            </a:pPr>
            <a:r>
              <a:rPr lang="en-US" sz="2000">
                <a:solidFill>
                  <a:srgbClr val="000000"/>
                </a:solidFill>
                <a:latin typeface="Candara"/>
              </a:rPr>
              <a:t>Sign up to volunteer – we are 100% volunteer driven</a:t>
            </a:r>
          </a:p>
          <a:p>
            <a:pPr lvl="1">
              <a:buFont typeface="Courier New" panose="05000000000000000000" pitchFamily="2" charset="2"/>
              <a:buChar char="o"/>
            </a:pPr>
            <a:r>
              <a:rPr lang="en-US" sz="2000">
                <a:solidFill>
                  <a:srgbClr val="000000"/>
                </a:solidFill>
                <a:latin typeface="Candara"/>
              </a:rPr>
              <a:t>Make a donation – corporate sponsorships available</a:t>
            </a:r>
          </a:p>
          <a:p>
            <a:pPr algn="l">
              <a:buFont typeface="Wingdings" panose="05000000000000000000" pitchFamily="2" charset="2"/>
              <a:buChar char="v"/>
            </a:pPr>
            <a:endParaRPr lang="en-US" sz="2400" b="0" i="0">
              <a:solidFill>
                <a:srgbClr val="000000"/>
              </a:solidFill>
              <a:effectLst/>
              <a:latin typeface="Candara" panose="020E0502030303020204" pitchFamily="34" charset="0"/>
            </a:endParaRPr>
          </a:p>
          <a:p>
            <a:pPr marL="0" indent="0" fontAlgn="base">
              <a:buNone/>
            </a:pPr>
            <a:endParaRPr lang="en-US" sz="2400">
              <a:solidFill>
                <a:srgbClr val="000000"/>
              </a:solidFill>
              <a:latin typeface="Candara" panose="020E0502030303020204" pitchFamily="34" charset="0"/>
            </a:endParaRPr>
          </a:p>
          <a:p>
            <a:pPr marL="0" indent="0" algn="ctr" rtl="0" fontAlgn="base">
              <a:buNone/>
            </a:pPr>
            <a:endParaRPr lang="en-US" sz="2400" b="0" i="0">
              <a:solidFill>
                <a:srgbClr val="000000"/>
              </a:solidFill>
              <a:effectLst/>
              <a:latin typeface="Candara" panose="020E0502030303020204" pitchFamily="34" charset="0"/>
            </a:endParaRPr>
          </a:p>
          <a:p>
            <a:pPr algn="l" rtl="0" fontAlgn="base">
              <a:buFont typeface="Wingdings" panose="05000000000000000000" pitchFamily="2" charset="2"/>
              <a:buChar char="v"/>
            </a:pP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000"/>
          </a:p>
        </p:txBody>
      </p:sp>
      <p:pic>
        <p:nvPicPr>
          <p:cNvPr id="22" name="Picture 21" descr="A blue square with a white letter f&#10;&#10;AI-generated content may be incorrect.">
            <a:extLst>
              <a:ext uri="{FF2B5EF4-FFF2-40B4-BE49-F238E27FC236}">
                <a16:creationId xmlns:a16="http://schemas.microsoft.com/office/drawing/2014/main" id="{A3990208-C9C4-2003-E663-D899CB82A9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7977" y="2884491"/>
            <a:ext cx="1137836" cy="894203"/>
          </a:xfrm>
          <a:prstGeom prst="rect">
            <a:avLst/>
          </a:prstGeom>
        </p:spPr>
      </p:pic>
      <p:pic>
        <p:nvPicPr>
          <p:cNvPr id="24" name="Content Placeholder 11" descr="A logo of a social media company&#10;&#10;AI-generated content may be incorrect.">
            <a:extLst>
              <a:ext uri="{FF2B5EF4-FFF2-40B4-BE49-F238E27FC236}">
                <a16:creationId xmlns:a16="http://schemas.microsoft.com/office/drawing/2014/main" id="{DD4D45A7-1F12-F17A-398B-BD8EF356BF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1495" y="4045875"/>
            <a:ext cx="1120163" cy="829938"/>
          </a:xfrm>
          <a:prstGeom prst="rect">
            <a:avLst/>
          </a:prstGeom>
        </p:spPr>
      </p:pic>
      <p:pic>
        <p:nvPicPr>
          <p:cNvPr id="1026" name="Picture 2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7ED13D44-41CD-3ABB-171B-1D4F673D5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981" y="4340665"/>
            <a:ext cx="1742369" cy="2164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48212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2" y="1128609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chemeClr val="accent6"/>
                </a:solidFill>
                <a:latin typeface="Candara" panose="020E0502030303020204" pitchFamily="34" charset="0"/>
              </a:rPr>
              <a:t>After Registration – What Comes Next?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836611" y="2130569"/>
            <a:ext cx="5157787" cy="647205"/>
          </a:xfrm>
        </p:spPr>
        <p:txBody>
          <a:bodyPr/>
          <a:lstStyle/>
          <a:p>
            <a:r>
              <a:rPr lang="en-US"/>
              <a:t>Spring Kindergarten Screener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836610" y="2777774"/>
            <a:ext cx="5157787" cy="289434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latin typeface="Candara"/>
              </a:rPr>
              <a:t>In order to assist us in making appropriate classroom placement decisions, we will be assessing all incoming kindergarten students.  You will have an opportunity to schedule a time when you return your completed enrollment packet.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0000"/>
                </a:solidFill>
                <a:latin typeface="Candara"/>
              </a:rPr>
              <a:t>Testing Date – TBD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latin typeface="Candara"/>
              </a:rPr>
              <a:t>Sign up for </a:t>
            </a:r>
            <a:r>
              <a:rPr lang="en-US" sz="2000" u="sng" dirty="0">
                <a:latin typeface="Candara"/>
              </a:rPr>
              <a:t>15-minute assessment.</a:t>
            </a:r>
            <a:r>
              <a:rPr lang="en-US" sz="2000" dirty="0">
                <a:latin typeface="Candara"/>
              </a:rPr>
              <a:t> Email to follow.</a:t>
            </a:r>
            <a:r>
              <a:rPr lang="en-US" sz="2000" u="sng" dirty="0">
                <a:latin typeface="Candara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000" b="1" dirty="0">
                <a:latin typeface="Candara"/>
              </a:rPr>
              <a:t>“Show us what you know…”</a:t>
            </a:r>
          </a:p>
          <a:p>
            <a:pPr>
              <a:lnSpc>
                <a:spcPct val="120000"/>
              </a:lnSpc>
            </a:pPr>
            <a:endParaRPr lang="en-US" sz="1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8AF724-F5BE-4437-A279-2D09985561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3" y="2324015"/>
            <a:ext cx="5666913" cy="425018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461580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b="1">
                <a:solidFill>
                  <a:schemeClr val="accent6"/>
                </a:solidFill>
                <a:latin typeface="Candara"/>
              </a:rPr>
              <a:t>Things to practice so your student is ready for September</a:t>
            </a:r>
            <a:endParaRPr lang="en-US">
              <a:solidFill>
                <a:schemeClr val="accent6"/>
              </a:solidFill>
              <a:latin typeface="Candara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87DA69-CCB5-41DA-B88B-CFB8DFC9F6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18911"/>
            <a:ext cx="3932237" cy="3955256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>
                <a:latin typeface="Candara" panose="020E0502030303020204" pitchFamily="34" charset="0"/>
              </a:rPr>
              <a:t>Restroom</a:t>
            </a:r>
          </a:p>
          <a:p>
            <a:pPr marL="617220" lvl="1" indent="-342900">
              <a:buFont typeface="Arial" panose="020B0604020202020204" pitchFamily="34" charset="0"/>
              <a:buChar char="•"/>
            </a:pPr>
            <a:r>
              <a:rPr lang="en-US" sz="2600">
                <a:latin typeface="Candara" panose="020E0502030303020204" pitchFamily="34" charset="0"/>
              </a:rPr>
              <a:t>How to Use the Restroom Independently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>
                <a:latin typeface="Candara" panose="020E0502030303020204" pitchFamily="34" charset="0"/>
              </a:rPr>
              <a:t>Coats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600">
                <a:latin typeface="Candara" panose="020E0502030303020204" pitchFamily="34" charset="0"/>
              </a:rPr>
              <a:t>Putting on &amp; Zipping Up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>
                <a:latin typeface="Candara" panose="020E0502030303020204" pitchFamily="34" charset="0"/>
              </a:rPr>
              <a:t>Lunch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>
                <a:latin typeface="Candara" panose="020E0502030303020204" pitchFamily="34" charset="0"/>
              </a:rPr>
              <a:t>How to open containers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>
                <a:latin typeface="Candara" panose="020E0502030303020204" pitchFamily="34" charset="0"/>
              </a:rPr>
              <a:t>Backpacks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600">
                <a:latin typeface="Candara" panose="020E0502030303020204" pitchFamily="34" charset="0"/>
              </a:rPr>
              <a:t>Able to load, zip &amp; put 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>
                <a:latin typeface="Candara" panose="020E0502030303020204" pitchFamily="34" charset="0"/>
              </a:rPr>
              <a:t>Shoes</a:t>
            </a:r>
          </a:p>
          <a:p>
            <a:pPr marL="800100" lvl="1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600">
                <a:latin typeface="Candara" panose="020E0502030303020204" pitchFamily="34" charset="0"/>
              </a:rPr>
              <a:t>Be able to tie or Velcro on own</a:t>
            </a:r>
          </a:p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CAE189-7288-479F-8CDF-2268950E13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90"/>
          <a:stretch/>
        </p:blipFill>
        <p:spPr>
          <a:xfrm rot="5400000">
            <a:off x="6122864" y="1783095"/>
            <a:ext cx="4474068" cy="45277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427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63625" y="946271"/>
            <a:ext cx="10058400" cy="1609344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accent6"/>
                </a:solidFill>
                <a:latin typeface="Candara" panose="020E0502030303020204" pitchFamily="34" charset="0"/>
              </a:rPr>
              <a:t>Summer Events to look out for</a:t>
            </a:r>
          </a:p>
        </p:txBody>
      </p:sp>
      <p:graphicFrame>
        <p:nvGraphicFramePr>
          <p:cNvPr id="25" name="Content Placeholder 7">
            <a:extLst>
              <a:ext uri="{FF2B5EF4-FFF2-40B4-BE49-F238E27FC236}">
                <a16:creationId xmlns:a16="http://schemas.microsoft.com/office/drawing/2014/main" id="{3A9E956B-3473-4FAF-AB19-6935618B27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9291407"/>
              </p:ext>
            </p:extLst>
          </p:nvPr>
        </p:nvGraphicFramePr>
        <p:xfrm>
          <a:off x="1069975" y="2433015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478937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6350" y="1248112"/>
            <a:ext cx="3544035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3200">
                <a:latin typeface="Candara" panose="020E0502030303020204" pitchFamily="34" charset="0"/>
              </a:rPr>
              <a:t>Looking Ahead to the Fall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6351" y="3036162"/>
            <a:ext cx="3544034" cy="3136037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3800" i="1">
                <a:latin typeface="Candara" panose="020E0502030303020204" pitchFamily="34" charset="0"/>
              </a:rPr>
              <a:t>Washington Kindergarten Inventory of Developing Skills (WAKIDS) </a:t>
            </a:r>
            <a:r>
              <a:rPr lang="en-US" sz="3800">
                <a:latin typeface="Candara" panose="020E0502030303020204" pitchFamily="34" charset="0"/>
              </a:rPr>
              <a:t>is a required component of State-funded Full Day Kindergarten. It is a transition process that helps to ensure a successful start to kindergarten and beyond.</a:t>
            </a:r>
          </a:p>
          <a:p>
            <a:pPr marL="0" indent="0">
              <a:buNone/>
            </a:pPr>
            <a:endParaRPr lang="en-US" sz="160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112686"/>
              </p:ext>
            </p:extLst>
          </p:nvPr>
        </p:nvGraphicFramePr>
        <p:xfrm>
          <a:off x="633999" y="990552"/>
          <a:ext cx="6882269" cy="556601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390194">
                  <a:extLst>
                    <a:ext uri="{9D8B030D-6E8A-4147-A177-3AD203B41FA5}">
                      <a16:colId xmlns:a16="http://schemas.microsoft.com/office/drawing/2014/main" val="3789011437"/>
                    </a:ext>
                  </a:extLst>
                </a:gridCol>
                <a:gridCol w="3492075">
                  <a:extLst>
                    <a:ext uri="{9D8B030D-6E8A-4147-A177-3AD203B41FA5}">
                      <a16:colId xmlns:a16="http://schemas.microsoft.com/office/drawing/2014/main" val="1277622609"/>
                    </a:ext>
                  </a:extLst>
                </a:gridCol>
              </a:tblGrid>
              <a:tr h="96873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dirty="0">
                          <a:latin typeface="Candara" panose="020E0502030303020204" pitchFamily="34" charset="0"/>
                        </a:rPr>
                        <a:t>Family Connection Meeting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000" dirty="0">
                          <a:latin typeface="Candara"/>
                        </a:rPr>
                        <a:t>(Aug. 27</a:t>
                      </a:r>
                      <a:r>
                        <a:rPr lang="en-US" sz="2000" baseline="30000" dirty="0">
                          <a:latin typeface="Candara"/>
                        </a:rPr>
                        <a:t>th</a:t>
                      </a:r>
                      <a:r>
                        <a:rPr lang="en-US" sz="2000" dirty="0">
                          <a:latin typeface="Candara"/>
                        </a:rPr>
                        <a:t>-Aug. 31</a:t>
                      </a:r>
                      <a:r>
                        <a:rPr lang="en-US" sz="2000" baseline="30000" dirty="0">
                          <a:latin typeface="Candara"/>
                        </a:rPr>
                        <a:t>st</a:t>
                      </a:r>
                      <a:r>
                        <a:rPr lang="en-US" sz="2000" dirty="0">
                          <a:latin typeface="Candara"/>
                        </a:rPr>
                        <a:t>)</a:t>
                      </a:r>
                    </a:p>
                    <a:p>
                      <a:endParaRPr lang="en-US" sz="1800" dirty="0"/>
                    </a:p>
                  </a:txBody>
                  <a:tcPr marL="93148" marR="93148" marT="46574" marB="46574"/>
                </a:tc>
                <a:tc>
                  <a:txBody>
                    <a:bodyPr/>
                    <a:lstStyle/>
                    <a:p>
                      <a:r>
                        <a:rPr lang="en-US" sz="2100">
                          <a:latin typeface="Candara" panose="020E0502030303020204" pitchFamily="34" charset="0"/>
                        </a:rPr>
                        <a:t>Whole-Child</a:t>
                      </a:r>
                      <a:r>
                        <a:rPr lang="en-US" sz="2100" baseline="0">
                          <a:latin typeface="Candara" panose="020E0502030303020204" pitchFamily="34" charset="0"/>
                        </a:rPr>
                        <a:t> Assessment</a:t>
                      </a:r>
                    </a:p>
                    <a:p>
                      <a:r>
                        <a:rPr lang="en-US" sz="2000" baseline="0">
                          <a:latin typeface="Candara" panose="020E0502030303020204" pitchFamily="34" charset="0"/>
                        </a:rPr>
                        <a:t>(September and October)</a:t>
                      </a:r>
                      <a:endParaRPr lang="en-US" sz="2000">
                        <a:latin typeface="Candara" panose="020E0502030303020204" pitchFamily="34" charset="0"/>
                      </a:endParaRPr>
                    </a:p>
                    <a:p>
                      <a:endParaRPr lang="en-US" sz="1800"/>
                    </a:p>
                  </a:txBody>
                  <a:tcPr marL="93148" marR="93148" marT="46574" marB="46574"/>
                </a:tc>
                <a:extLst>
                  <a:ext uri="{0D108BD9-81ED-4DB2-BD59-A6C34878D82A}">
                    <a16:rowId xmlns:a16="http://schemas.microsoft.com/office/drawing/2014/main" val="3952702102"/>
                  </a:ext>
                </a:extLst>
              </a:tr>
              <a:tr h="3918420"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latin typeface="Candara" panose="020E0502030303020204" pitchFamily="34" charset="0"/>
                        </a:rPr>
                        <a:t>Classroom teacher meets with each kindergarten family (including student) </a:t>
                      </a:r>
                    </a:p>
                    <a:p>
                      <a:pPr marL="914400" lvl="2" indent="0">
                        <a:buFont typeface="Courier New" panose="02070309020205020404" pitchFamily="49" charset="0"/>
                        <a:buNone/>
                      </a:pPr>
                      <a:endParaRPr lang="en-US" sz="2000" dirty="0">
                        <a:latin typeface="Candara" panose="020E0502030303020204" pitchFamily="34" charset="0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latin typeface="Candara" panose="020E0502030303020204" pitchFamily="34" charset="0"/>
                        </a:rPr>
                        <a:t>Curriculum Night (for PARENTS</a:t>
                      </a:r>
                      <a:r>
                        <a:rPr lang="en-US" sz="2000" baseline="0" dirty="0">
                          <a:latin typeface="Candara" panose="020E0502030303020204" pitchFamily="34" charset="0"/>
                        </a:rPr>
                        <a:t>)</a:t>
                      </a:r>
                      <a:endParaRPr lang="en-US" sz="2000" dirty="0">
                        <a:latin typeface="Candara" panose="020E0502030303020204" pitchFamily="34" charset="0"/>
                      </a:endParaRPr>
                    </a:p>
                    <a:p>
                      <a:pPr marL="1200150" lvl="2" indent="-285750">
                        <a:buFont typeface="Courier New" panose="02070309020205020404" pitchFamily="49" charset="0"/>
                        <a:buChar char="o"/>
                      </a:pPr>
                      <a:r>
                        <a:rPr lang="en-US" sz="1800" dirty="0">
                          <a:latin typeface="Candara" panose="020E0502030303020204" pitchFamily="34" charset="0"/>
                        </a:rPr>
                        <a:t>TBD</a:t>
                      </a:r>
                      <a:r>
                        <a:rPr lang="en-US" sz="1800" baseline="0" dirty="0">
                          <a:latin typeface="Candara" panose="020E0502030303020204" pitchFamily="34" charset="0"/>
                        </a:rPr>
                        <a:t> – will be in September</a:t>
                      </a:r>
                    </a:p>
                    <a:p>
                      <a:pPr marL="914400" lvl="2" indent="0">
                        <a:buFont typeface="Courier New" panose="02070309020205020404" pitchFamily="49" charset="0"/>
                        <a:buNone/>
                      </a:pPr>
                      <a:endParaRPr lang="en-US" sz="1800" dirty="0">
                        <a:latin typeface="Candara" panose="020E0502030303020204" pitchFamily="34" charset="0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dirty="0">
                          <a:latin typeface="Candara" panose="020E0502030303020204" pitchFamily="34" charset="0"/>
                        </a:rPr>
                        <a:t>First day of school for kindergarteners</a:t>
                      </a:r>
                    </a:p>
                    <a:p>
                      <a:pPr marL="1200150" lvl="2" indent="-285750">
                        <a:buFont typeface="Courier New" panose="02070309020205020404" pitchFamily="49" charset="0"/>
                        <a:buChar char="o"/>
                      </a:pPr>
                      <a:r>
                        <a:rPr lang="en-US" sz="1800" b="1" dirty="0">
                          <a:latin typeface="Candara"/>
                        </a:rPr>
                        <a:t>September</a:t>
                      </a:r>
                      <a:r>
                        <a:rPr lang="en-US" sz="1800" b="1" baseline="0" dirty="0">
                          <a:latin typeface="Candara"/>
                        </a:rPr>
                        <a:t> 1</a:t>
                      </a:r>
                      <a:r>
                        <a:rPr lang="en-US" sz="1800" b="1" baseline="30000" dirty="0">
                          <a:latin typeface="Candara"/>
                        </a:rPr>
                        <a:t>st</a:t>
                      </a:r>
                      <a:r>
                        <a:rPr lang="en-US" sz="1800" b="1" baseline="0" dirty="0">
                          <a:latin typeface="Candara"/>
                        </a:rPr>
                        <a:t> </a:t>
                      </a:r>
                      <a:endParaRPr lang="en-US" sz="1800" b="1" dirty="0">
                        <a:latin typeface="Candara"/>
                      </a:endParaRPr>
                    </a:p>
                    <a:p>
                      <a:endParaRPr lang="en-US" sz="1800" dirty="0"/>
                    </a:p>
                  </a:txBody>
                  <a:tcPr marL="93148" marR="93148" marT="46574" marB="46574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Candara" panose="020E0502030303020204" pitchFamily="34" charset="0"/>
                        </a:rPr>
                        <a:t>Kindergarten teacher observes children during everyday classroom activities 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US" sz="1800" dirty="0">
                        <a:latin typeface="Candara" panose="020E0502030303020204" pitchFamily="34" charset="0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Candara" panose="020E0502030303020204" pitchFamily="34" charset="0"/>
                        </a:rPr>
                        <a:t>Helps teachers find out what each child knows and can do at the beginning of the year</a:t>
                      </a:r>
                    </a:p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endParaRPr lang="en-US" sz="1800" dirty="0">
                        <a:latin typeface="Candara" panose="020E0502030303020204" pitchFamily="34" charset="0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latin typeface="Candara" panose="020E0502030303020204" pitchFamily="34" charset="0"/>
                        </a:rPr>
                        <a:t>Inventory taken of each child’s developing skills in six areas</a:t>
                      </a:r>
                    </a:p>
                    <a:p>
                      <a:pPr marL="1200150" lvl="2" indent="-285750">
                        <a:buFont typeface="Courier New" panose="02070309020205020404" pitchFamily="49" charset="0"/>
                        <a:buChar char="o"/>
                      </a:pPr>
                      <a:r>
                        <a:rPr lang="en-US" sz="1600" dirty="0">
                          <a:latin typeface="Candara" panose="020E0502030303020204" pitchFamily="34" charset="0"/>
                        </a:rPr>
                        <a:t>Social-emotional</a:t>
                      </a:r>
                    </a:p>
                    <a:p>
                      <a:pPr marL="1200150" lvl="2" indent="-285750">
                        <a:buFont typeface="Courier New" panose="02070309020205020404" pitchFamily="49" charset="0"/>
                        <a:buChar char="o"/>
                      </a:pPr>
                      <a:r>
                        <a:rPr lang="en-US" sz="1600" dirty="0">
                          <a:latin typeface="Candara" panose="020E0502030303020204" pitchFamily="34" charset="0"/>
                        </a:rPr>
                        <a:t>Physical</a:t>
                      </a:r>
                    </a:p>
                    <a:p>
                      <a:pPr marL="1200150" lvl="2" indent="-285750">
                        <a:buFont typeface="Courier New" panose="02070309020205020404" pitchFamily="49" charset="0"/>
                        <a:buChar char="o"/>
                      </a:pPr>
                      <a:r>
                        <a:rPr lang="en-US" sz="1600" dirty="0">
                          <a:latin typeface="Candara" panose="020E0502030303020204" pitchFamily="34" charset="0"/>
                        </a:rPr>
                        <a:t>Cognitive </a:t>
                      </a:r>
                    </a:p>
                    <a:p>
                      <a:pPr marL="1200150" lvl="2" indent="-285750">
                        <a:buFont typeface="Courier New" panose="02070309020205020404" pitchFamily="49" charset="0"/>
                        <a:buChar char="o"/>
                      </a:pPr>
                      <a:r>
                        <a:rPr lang="en-US" sz="1600" dirty="0">
                          <a:latin typeface="Candara" panose="020E0502030303020204" pitchFamily="34" charset="0"/>
                        </a:rPr>
                        <a:t>Language</a:t>
                      </a:r>
                    </a:p>
                    <a:p>
                      <a:pPr marL="1200150" lvl="2" indent="-285750">
                        <a:buFont typeface="Courier New" panose="02070309020205020404" pitchFamily="49" charset="0"/>
                        <a:buChar char="o"/>
                      </a:pPr>
                      <a:r>
                        <a:rPr lang="en-US" sz="1600" dirty="0">
                          <a:latin typeface="Candara" panose="020E0502030303020204" pitchFamily="34" charset="0"/>
                        </a:rPr>
                        <a:t>Literacy </a:t>
                      </a:r>
                    </a:p>
                    <a:p>
                      <a:pPr marL="1200150" lvl="2" indent="-285750">
                        <a:buFont typeface="Courier New" panose="02070309020205020404" pitchFamily="49" charset="0"/>
                        <a:buChar char="o"/>
                      </a:pPr>
                      <a:r>
                        <a:rPr lang="en-US" sz="1600" dirty="0">
                          <a:latin typeface="Candara" panose="020E0502030303020204" pitchFamily="34" charset="0"/>
                        </a:rPr>
                        <a:t>Mathematics</a:t>
                      </a:r>
                    </a:p>
                    <a:p>
                      <a:endParaRPr lang="en-US" sz="1800" dirty="0"/>
                    </a:p>
                  </a:txBody>
                  <a:tcPr marL="93148" marR="93148" marT="46574" marB="46574"/>
                </a:tc>
                <a:extLst>
                  <a:ext uri="{0D108BD9-81ED-4DB2-BD59-A6C34878D82A}">
                    <a16:rowId xmlns:a16="http://schemas.microsoft.com/office/drawing/2014/main" val="16729881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07831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question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1" t="9091" r="5528"/>
          <a:stretch/>
        </p:blipFill>
        <p:spPr bwMode="auto">
          <a:xfrm>
            <a:off x="20" y="10"/>
            <a:ext cx="121919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051560" y="4355692"/>
            <a:ext cx="9085940" cy="147222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5000"/>
              </a:lnSpc>
            </a:pPr>
            <a:r>
              <a:rPr lang="en-US" sz="7400" b="1" kern="1200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  <a:latin typeface="+mj-lt"/>
                <a:ea typeface="+mj-ea"/>
                <a:cs typeface="+mj-cs"/>
              </a:rPr>
              <a:t>Any Questions</a:t>
            </a:r>
          </a:p>
        </p:txBody>
      </p:sp>
    </p:spTree>
    <p:extLst>
      <p:ext uri="{BB962C8B-B14F-4D97-AF65-F5344CB8AC3E}">
        <p14:creationId xmlns:p14="http://schemas.microsoft.com/office/powerpoint/2010/main" val="34587127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1DCAF-3E3D-4BDE-A9F8-11632BA9E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tx2"/>
                </a:solidFill>
                <a:latin typeface="Candara" panose="020E0502030303020204" pitchFamily="34" charset="0"/>
              </a:rPr>
              <a:t>Thank you for joining us tonight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35C2B8-66FF-4D9E-800C-24D65129B5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>
                <a:solidFill>
                  <a:schemeClr val="accent6"/>
                </a:solidFill>
                <a:latin typeface="Candara" panose="020E0502030303020204" pitchFamily="34" charset="0"/>
              </a:rPr>
              <a:t>We cannot wait to meet our newest Jaguars!</a:t>
            </a:r>
          </a:p>
        </p:txBody>
      </p:sp>
    </p:spTree>
    <p:extLst>
      <p:ext uri="{BB962C8B-B14F-4D97-AF65-F5344CB8AC3E}">
        <p14:creationId xmlns:p14="http://schemas.microsoft.com/office/powerpoint/2010/main" val="3930130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SD Brand Colors">
      <a:dk1>
        <a:sysClr val="windowText" lastClr="000000"/>
      </a:dk1>
      <a:lt1>
        <a:sysClr val="window" lastClr="FFFFFF"/>
      </a:lt1>
      <a:dk2>
        <a:srgbClr val="006F82"/>
      </a:dk2>
      <a:lt2>
        <a:srgbClr val="FFFFFF"/>
      </a:lt2>
      <a:accent1>
        <a:srgbClr val="EA8385"/>
      </a:accent1>
      <a:accent2>
        <a:srgbClr val="D8E5E9"/>
      </a:accent2>
      <a:accent3>
        <a:srgbClr val="0FA1B8"/>
      </a:accent3>
      <a:accent4>
        <a:srgbClr val="FFF9C2"/>
      </a:accent4>
      <a:accent5>
        <a:srgbClr val="006F82"/>
      </a:accent5>
      <a:accent6>
        <a:srgbClr val="859234"/>
      </a:accent6>
      <a:hlink>
        <a:srgbClr val="0FA1B8"/>
      </a:hlink>
      <a:folHlink>
        <a:srgbClr val="EA8385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BFC58226226A40802E54288CFDAAD7" ma:contentTypeVersion="18" ma:contentTypeDescription="Create a new document." ma:contentTypeScope="" ma:versionID="19d35292cd537d27409fd7479a21f1f6">
  <xsd:schema xmlns:xsd="http://www.w3.org/2001/XMLSchema" xmlns:xs="http://www.w3.org/2001/XMLSchema" xmlns:p="http://schemas.microsoft.com/office/2006/metadata/properties" xmlns:ns3="eb537101-3026-406b-9d62-5e5430229899" xmlns:ns4="23c7163b-b2b4-4beb-9229-7989c48faba0" targetNamespace="http://schemas.microsoft.com/office/2006/metadata/properties" ma:root="true" ma:fieldsID="dab8d6185eaa6a060b487be5f40c993b" ns3:_="" ns4:_="">
    <xsd:import namespace="eb537101-3026-406b-9d62-5e5430229899"/>
    <xsd:import namespace="23c7163b-b2b4-4beb-9229-7989c48faba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537101-3026-406b-9d62-5e54302298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c7163b-b2b4-4beb-9229-7989c48faba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b537101-3026-406b-9d62-5e543022989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5A50623-EFF1-4F1A-9E38-D06186E4C895}">
  <ds:schemaRefs>
    <ds:schemaRef ds:uri="23c7163b-b2b4-4beb-9229-7989c48faba0"/>
    <ds:schemaRef ds:uri="eb537101-3026-406b-9d62-5e543022989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039F18F-D50D-474B-B416-1497C9B0BBF0}">
  <ds:schemaRefs>
    <ds:schemaRef ds:uri="23c7163b-b2b4-4beb-9229-7989c48faba0"/>
    <ds:schemaRef ds:uri="eb537101-3026-406b-9d62-5e543022989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7D9BA29-C373-4BCE-AA5C-97961F89783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990</TotalTime>
  <Words>2124</Words>
  <Application>Microsoft Office PowerPoint</Application>
  <PresentationFormat>Widescreen</PresentationFormat>
  <Paragraphs>372</Paragraphs>
  <Slides>33</Slides>
  <Notes>33</Notes>
  <HiddenSlides>1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5" baseType="lpstr">
      <vt:lpstr>Arial</vt:lpstr>
      <vt:lpstr>Arial,Sans-Serif</vt:lpstr>
      <vt:lpstr>Bookman Old Style</vt:lpstr>
      <vt:lpstr>Calibri</vt:lpstr>
      <vt:lpstr>Candara</vt:lpstr>
      <vt:lpstr>Courier New</vt:lpstr>
      <vt:lpstr>Impact</vt:lpstr>
      <vt:lpstr>Symbol</vt:lpstr>
      <vt:lpstr>Symbol,Sans-Serif</vt:lpstr>
      <vt:lpstr>Wingdings</vt:lpstr>
      <vt:lpstr>Wingdings,Sans-Serif</vt:lpstr>
      <vt:lpstr>Office Theme</vt:lpstr>
      <vt:lpstr>Endeavour Kindergarten Information Night - 2026</vt:lpstr>
      <vt:lpstr>Tonight’s Agenda</vt:lpstr>
      <vt:lpstr>We are happy to meet you…</vt:lpstr>
      <vt:lpstr>Endeavour Kindergarten Team</vt:lpstr>
      <vt:lpstr>WE ARE JAGUARS!</vt:lpstr>
      <vt:lpstr>What to expect in Kindergarten to expect in Kindergarten</vt:lpstr>
      <vt:lpstr>What to expect in Kindergarten…</vt:lpstr>
      <vt:lpstr>Kindergarten: A Day in the Life</vt:lpstr>
      <vt:lpstr>As the year goes on…</vt:lpstr>
      <vt:lpstr>What do decodable books look like?</vt:lpstr>
      <vt:lpstr>It is Time to Enroll!</vt:lpstr>
      <vt:lpstr>Information Packets</vt:lpstr>
      <vt:lpstr>Online Enrollment</vt:lpstr>
      <vt:lpstr>Online Enrollment</vt:lpstr>
      <vt:lpstr>Online Enrollment</vt:lpstr>
      <vt:lpstr>Required Documents &amp;  Enrollment Reminders</vt:lpstr>
      <vt:lpstr>Welcome Ms. Abbi – School Nurse</vt:lpstr>
      <vt:lpstr>PowerPoint Presentation</vt:lpstr>
      <vt:lpstr>Medically Verified Records</vt:lpstr>
      <vt:lpstr>Health Conditions Questionnaire</vt:lpstr>
      <vt:lpstr>Health or Immunization Questions?</vt:lpstr>
      <vt:lpstr>School Supports: Family Partnerships, BASC &amp; PTSA</vt:lpstr>
      <vt:lpstr>PowerPoint Presentation</vt:lpstr>
      <vt:lpstr>Completing forms and communicating with the school</vt:lpstr>
      <vt:lpstr>PowerPoint Presentation</vt:lpstr>
      <vt:lpstr>Endeavour PTSA Mission</vt:lpstr>
      <vt:lpstr>How to Get Involved:</vt:lpstr>
      <vt:lpstr>After Registration – What Comes Next?</vt:lpstr>
      <vt:lpstr>Things to practice so your student is ready for September</vt:lpstr>
      <vt:lpstr>Summer Events to look out for</vt:lpstr>
      <vt:lpstr>Looking Ahead to the Fall</vt:lpstr>
      <vt:lpstr>Any Questions</vt:lpstr>
      <vt:lpstr>Thank you for joining us tonight</vt:lpstr>
    </vt:vector>
  </TitlesOfParts>
  <Company>Issaquah School District 411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Egan, Elizabeth    AD - Staff</dc:creator>
  <cp:lastModifiedBy>Skosky, Leah    EN - Staff</cp:lastModifiedBy>
  <cp:revision>26</cp:revision>
  <cp:lastPrinted>2024-01-25T23:30:13Z</cp:lastPrinted>
  <dcterms:created xsi:type="dcterms:W3CDTF">2017-09-22T22:11:17Z</dcterms:created>
  <dcterms:modified xsi:type="dcterms:W3CDTF">2026-02-05T21:35:35Z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0x01010006BFC58226226A40802E54288CFDAAD7</vt:lpwstr>
  </property>
</Properties>
</file>