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3A1724-3219-4DD4-B139-8D47881649C8}">
  <a:tblStyle styleId="{703A1724-3219-4DD4-B139-8D47881649C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b448b997b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b448b997b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b448b997b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b448b997b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448b997b7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b448b997b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b448b997b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b448b997b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b448b997b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b448b997b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b448b997b7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b448b997b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56f438f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056f438f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416ef0b9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c416ef0b9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c828ce53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c828ce53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a499761c12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a499761c12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56f438fa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056f438fa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056f438fa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056f438fa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355524" y="3598725"/>
            <a:ext cx="1665625" cy="14022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38761D"/>
                </a:solidFill>
              </a:rPr>
              <a:t>Pattonville </a:t>
            </a:r>
            <a:endParaRPr b="1" sz="34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38761D"/>
                </a:solidFill>
              </a:rPr>
              <a:t>District Wellness Committee </a:t>
            </a:r>
            <a:endParaRPr b="1" sz="580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4,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827875" y="196000"/>
            <a:ext cx="80742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38761D"/>
                </a:solidFill>
              </a:rPr>
              <a:t>Agenda</a:t>
            </a:r>
            <a:endParaRPr sz="37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 </a:t>
            </a:r>
            <a:endParaRPr sz="3700">
              <a:solidFill>
                <a:srgbClr val="38761D"/>
              </a:solidFill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1361425" y="1266325"/>
            <a:ext cx="5278800" cy="33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Welcome </a:t>
            </a:r>
            <a:endParaRPr sz="25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Introductions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Purpose of Committee 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Public Comment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High School PE/Health Update -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Anna Braswell, PE/Health Department Leader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663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School Highlights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Department is working hard at curriculum updates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few Personal Fitness students led the class in a fitness </a:t>
            </a:r>
            <a:r>
              <a:rPr lang="en"/>
              <a:t>activity</a:t>
            </a:r>
            <a:r>
              <a:rPr lang="en"/>
              <a:t> they planned for the class as part of their choice for a project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Unified PE students competed at their Special Olympic Bowling competition using the skills they have been practicing in class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Outdoor Adventure class took a field trip Ice Skating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Health class is preparing to begin their  “Stop the Bleed” training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Power Walking classes are focusing on pacing along with speed work preparing for timed walks.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Middle School</a:t>
            </a:r>
            <a:r>
              <a:rPr lang="en">
                <a:solidFill>
                  <a:srgbClr val="38761D"/>
                </a:solidFill>
              </a:rPr>
              <a:t> PE/Health Update -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Travis Williams</a:t>
            </a:r>
            <a:r>
              <a:rPr lang="en" sz="2155">
                <a:solidFill>
                  <a:srgbClr val="38761D"/>
                </a:solidFill>
              </a:rPr>
              <a:t>, Middle School PE/Health Lead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2840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Middle school staff have been working on curriculum updates.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Students have been designing 10-15 minute workouts and leading the classes in those workouts to begin class!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Students have been training for </a:t>
            </a:r>
            <a:r>
              <a:rPr lang="en"/>
              <a:t>their</a:t>
            </a:r>
            <a:r>
              <a:rPr lang="en"/>
              <a:t> physical fitness tests that will take place in the spring.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239425" y="119250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Elementary</a:t>
            </a:r>
            <a:r>
              <a:rPr lang="en">
                <a:solidFill>
                  <a:srgbClr val="38761D"/>
                </a:solidFill>
              </a:rPr>
              <a:t> PE/Health Update -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Denise Grimshaw</a:t>
            </a:r>
            <a:r>
              <a:rPr lang="en" sz="2155">
                <a:solidFill>
                  <a:srgbClr val="38761D"/>
                </a:solidFill>
              </a:rPr>
              <a:t>, Elementary  PE/Health Lead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99575" y="928525"/>
            <a:ext cx="8520600" cy="3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K-5 curriculum updates are in progress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Some of our schools have completed units such as Archery, which is always a great experience for the students!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Kids Heart Challenge has begun in </a:t>
            </a:r>
            <a:r>
              <a:rPr lang="en" sz="1600">
                <a:solidFill>
                  <a:srgbClr val="242424"/>
                </a:solidFill>
              </a:rPr>
              <a:t>conjunction</a:t>
            </a:r>
            <a:r>
              <a:rPr lang="en" sz="1600">
                <a:solidFill>
                  <a:srgbClr val="242424"/>
                </a:solidFill>
              </a:rPr>
              <a:t> with American Heart </a:t>
            </a:r>
            <a:r>
              <a:rPr lang="en" sz="1600">
                <a:solidFill>
                  <a:srgbClr val="242424"/>
                </a:solidFill>
              </a:rPr>
              <a:t>Association</a:t>
            </a:r>
            <a:r>
              <a:rPr lang="en" sz="1600">
                <a:solidFill>
                  <a:srgbClr val="242424"/>
                </a:solidFill>
              </a:rPr>
              <a:t> at some of our schools during our jump rope unit. 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Tumbling units are being done at several K-5 schools</a:t>
            </a:r>
            <a:endParaRPr sz="1600">
              <a:solidFill>
                <a:srgbClr val="242424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Health units are also going on during </a:t>
            </a:r>
            <a:r>
              <a:rPr lang="en" sz="1600">
                <a:solidFill>
                  <a:srgbClr val="242424"/>
                </a:solidFill>
              </a:rPr>
              <a:t>these</a:t>
            </a:r>
            <a:r>
              <a:rPr lang="en" sz="1600">
                <a:solidFill>
                  <a:srgbClr val="242424"/>
                </a:solidFill>
              </a:rPr>
              <a:t> colder months.</a:t>
            </a:r>
            <a:endParaRPr sz="1600">
              <a:solidFill>
                <a:srgbClr val="242424"/>
              </a:solidFill>
            </a:endParaRPr>
          </a:p>
          <a:p>
            <a:pPr indent="-330200" lvl="3" marL="18288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All schools are working on fitness concepts everyday to improve physical fitness. We find fun </a:t>
            </a:r>
            <a:r>
              <a:rPr lang="en" sz="1600">
                <a:solidFill>
                  <a:srgbClr val="242424"/>
                </a:solidFill>
              </a:rPr>
              <a:t>ways to count laps.  </a:t>
            </a:r>
            <a:endParaRPr sz="1600">
              <a:solidFill>
                <a:srgbClr val="242424"/>
              </a:solidFill>
            </a:endParaRPr>
          </a:p>
          <a:p>
            <a:pPr indent="-330200" lvl="3" marL="1828800" rtl="0" algn="l"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600"/>
              <a:buChar char="●"/>
            </a:pPr>
            <a:r>
              <a:rPr lang="en" sz="1600">
                <a:solidFill>
                  <a:srgbClr val="242424"/>
                </a:solidFill>
              </a:rPr>
              <a:t>Picture below has students counting laps with clothespins to make a turkey!</a:t>
            </a:r>
            <a:r>
              <a:rPr lang="en" sz="1600">
                <a:solidFill>
                  <a:srgbClr val="242424"/>
                </a:solidFill>
              </a:rPr>
              <a:t> </a:t>
            </a:r>
            <a:endParaRPr sz="1600">
              <a:solidFill>
                <a:srgbClr val="242424"/>
              </a:solidFill>
            </a:endParaRPr>
          </a:p>
          <a:p>
            <a:pPr indent="0" lvl="0" marL="18288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rgbClr val="242424"/>
              </a:solidFill>
            </a:endParaRPr>
          </a:p>
        </p:txBody>
      </p:sp>
      <p:pic>
        <p:nvPicPr>
          <p:cNvPr id="81" name="Google Shape;81;p17" title="arcgher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050" y="2854400"/>
            <a:ext cx="1469576" cy="1959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 title="IMG_0961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7700" y="3629950"/>
            <a:ext cx="958550" cy="12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239625"/>
            <a:ext cx="8520600" cy="9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Food Service update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5">
                <a:solidFill>
                  <a:srgbClr val="38761D"/>
                </a:solidFill>
              </a:rPr>
              <a:t>Audrey Westrich, Director of Food Service </a:t>
            </a:r>
            <a:endParaRPr sz="2155">
              <a:solidFill>
                <a:srgbClr val="38761D"/>
              </a:solidFill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3133050" y="1159300"/>
            <a:ext cx="5699400" cy="3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Food Service Professional Development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Organizing a Food Show to showcase K12 Products and Vendors to all Chartwells Food Service associates in the St. Louis area.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Sample new products!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Training from Chartwells Regional Support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Networking for Hourly Associates 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89" name="Google Shape;89;p18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{703A1724-3219-4DD4-B139-8D47881649C8}</a:tableStyleId>
              </a:tblPr>
              <a:tblGrid>
                <a:gridCol w="3810000"/>
                <a:gridCol w="638175"/>
              </a:tblGrid>
              <a:tr h="3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0" name="Google Shape;90;p18"/>
          <p:cNvSpPr txBox="1"/>
          <p:nvPr/>
        </p:nvSpPr>
        <p:spPr>
          <a:xfrm>
            <a:off x="4439125" y="3199100"/>
            <a:ext cx="570600" cy="2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525"/>
            <a:ext cx="2828250" cy="3601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/>
        </p:nvSpPr>
        <p:spPr>
          <a:xfrm>
            <a:off x="5859400" y="1714500"/>
            <a:ext cx="2781300" cy="16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7" name="Google Shape;97;p19"/>
          <p:cNvSpPr txBox="1"/>
          <p:nvPr>
            <p:ph type="title"/>
          </p:nvPr>
        </p:nvSpPr>
        <p:spPr>
          <a:xfrm>
            <a:off x="916400" y="320475"/>
            <a:ext cx="79158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Staff Wellness update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8761D"/>
                </a:solidFill>
              </a:rPr>
              <a:t> </a:t>
            </a:r>
            <a:endParaRPr sz="21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>
                <a:solidFill>
                  <a:srgbClr val="38761D"/>
                </a:solidFill>
              </a:rPr>
              <a:t> 	</a:t>
            </a:r>
            <a:endParaRPr sz="2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</a:rPr>
              <a:t>	</a:t>
            </a:r>
            <a:endParaRPr sz="2000">
              <a:solidFill>
                <a:srgbClr val="38761D"/>
              </a:solidFill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573575"/>
            <a:ext cx="1645102" cy="123382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6861450" y="3991750"/>
            <a:ext cx="14682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0" name="Google Shape;100;p19" title="Screenshot 2026-02-03 at 8.43.19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7501" y="1122675"/>
            <a:ext cx="2314576" cy="299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 title="Screenshot 2026-02-03 at 8.43.3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5750" y="1229525"/>
            <a:ext cx="2236670" cy="288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/>
        </p:nvSpPr>
        <p:spPr>
          <a:xfrm>
            <a:off x="5859400" y="1714500"/>
            <a:ext cx="2781300" cy="16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7" name="Google Shape;107;p20"/>
          <p:cNvSpPr txBox="1"/>
          <p:nvPr>
            <p:ph type="title"/>
          </p:nvPr>
        </p:nvSpPr>
        <p:spPr>
          <a:xfrm>
            <a:off x="916400" y="320475"/>
            <a:ext cx="7915800" cy="8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Staff Wellness update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8761D"/>
                </a:solidFill>
              </a:rPr>
              <a:t> </a:t>
            </a:r>
            <a:endParaRPr sz="21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77">
                <a:solidFill>
                  <a:srgbClr val="38761D"/>
                </a:solidFill>
              </a:rPr>
              <a:t> 	</a:t>
            </a:r>
            <a:endParaRPr sz="2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38761D"/>
                </a:solidFill>
              </a:rPr>
              <a:t>	</a:t>
            </a:r>
            <a:endParaRPr sz="2000">
              <a:solidFill>
                <a:srgbClr val="38761D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573575"/>
            <a:ext cx="1645102" cy="123382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6861450" y="3991750"/>
            <a:ext cx="14682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0" name="Google Shape;110;p20"/>
          <p:cNvSpPr txBox="1"/>
          <p:nvPr/>
        </p:nvSpPr>
        <p:spPr>
          <a:xfrm>
            <a:off x="1977400" y="1417325"/>
            <a:ext cx="580200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</a:rPr>
              <a:t>Wellness Captains Meeting today </a:t>
            </a:r>
            <a:endParaRPr sz="24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</a:rPr>
              <a:t>	Training by Dr Eric Armbecht</a:t>
            </a:r>
            <a:endParaRPr sz="24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</a:rPr>
              <a:t>	Reviewed Nutrition PD Day on Feb 6</a:t>
            </a:r>
            <a:endParaRPr sz="24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</a:rPr>
              <a:t>	Brain storm May wellbeing month</a:t>
            </a:r>
            <a:endParaRPr sz="24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8761D"/>
                </a:solidFill>
              </a:rPr>
              <a:t>	Focuses for 2026-27 school year</a:t>
            </a:r>
            <a:endParaRPr sz="24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/>
        </p:nvSpPr>
        <p:spPr>
          <a:xfrm>
            <a:off x="5859400" y="2278200"/>
            <a:ext cx="2781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6" name="Google Shape;116;p21"/>
          <p:cNvSpPr txBox="1"/>
          <p:nvPr>
            <p:ph type="title"/>
          </p:nvPr>
        </p:nvSpPr>
        <p:spPr>
          <a:xfrm>
            <a:off x="916400" y="533400"/>
            <a:ext cx="7915800" cy="8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K-8 Athletics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8761D"/>
                </a:solidFill>
              </a:rPr>
              <a:t>	 	</a:t>
            </a:r>
            <a:endParaRPr sz="2100">
              <a:solidFill>
                <a:srgbClr val="38761D"/>
              </a:solidFill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826499"/>
            <a:ext cx="1307873" cy="980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1437025" y="1417625"/>
            <a:ext cx="7446000" cy="34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Collaboration with high school athletics </a:t>
            </a:r>
            <a:endParaRPr b="1" sz="2000">
              <a:solidFill>
                <a:schemeClr val="dk2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2"/>
                </a:solidFill>
              </a:rPr>
              <a:t>Middle School teams to High School games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2"/>
                </a:solidFill>
              </a:rPr>
              <a:t>Host Middle School Instructional League (MSIL) games and meets with the high school teams</a:t>
            </a:r>
            <a:endParaRPr sz="20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2000">
                <a:solidFill>
                  <a:schemeClr val="dk2"/>
                </a:solidFill>
              </a:rPr>
              <a:t>Track and Field at Heights</a:t>
            </a:r>
            <a:endParaRPr sz="2000">
              <a:solidFill>
                <a:schemeClr val="dk2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2000">
                <a:solidFill>
                  <a:schemeClr val="dk2"/>
                </a:solidFill>
              </a:rPr>
              <a:t>Volleyball at Heights </a:t>
            </a:r>
            <a:endParaRPr sz="2000">
              <a:solidFill>
                <a:schemeClr val="dk2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○"/>
            </a:pPr>
            <a:r>
              <a:rPr lang="en" sz="2000">
                <a:solidFill>
                  <a:schemeClr val="dk2"/>
                </a:solidFill>
              </a:rPr>
              <a:t>Cross Country at Tiemeyer Park</a:t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/>
        </p:nvSpPr>
        <p:spPr>
          <a:xfrm>
            <a:off x="5859400" y="2278200"/>
            <a:ext cx="2781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4" name="Google Shape;124;p22"/>
          <p:cNvSpPr txBox="1"/>
          <p:nvPr>
            <p:ph type="title"/>
          </p:nvPr>
        </p:nvSpPr>
        <p:spPr>
          <a:xfrm>
            <a:off x="916400" y="533400"/>
            <a:ext cx="7915800" cy="8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K-8 Athletics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8761D"/>
                </a:solidFill>
              </a:rPr>
              <a:t>	 	</a:t>
            </a:r>
            <a:endParaRPr sz="2100">
              <a:solidFill>
                <a:srgbClr val="38761D"/>
              </a:solidFill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699800" y="1374600"/>
            <a:ext cx="68850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Spring Sports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Middle School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      Boys and Girls Track and Field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      Girls Field Hockey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      Boys Volleyball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Elementary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      Boys and Girls Kickball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      </a:t>
            </a:r>
            <a:r>
              <a:rPr lang="en" sz="1800">
                <a:solidFill>
                  <a:schemeClr val="dk2"/>
                </a:solidFill>
              </a:rPr>
              <a:t>Boys and Girls Track and Field 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/>
        </p:nvSpPr>
        <p:spPr>
          <a:xfrm>
            <a:off x="5859400" y="2278200"/>
            <a:ext cx="2781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31" name="Google Shape;131;p23"/>
          <p:cNvSpPr txBox="1"/>
          <p:nvPr>
            <p:ph type="title"/>
          </p:nvPr>
        </p:nvSpPr>
        <p:spPr>
          <a:xfrm>
            <a:off x="916400" y="533400"/>
            <a:ext cx="7915800" cy="8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>
                <a:solidFill>
                  <a:srgbClr val="38761D"/>
                </a:solidFill>
              </a:rPr>
              <a:t>MO Healthy Schools/CDC Grant </a:t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030"/>
              <a:buFont typeface="Arial"/>
              <a:buNone/>
            </a:pPr>
            <a:r>
              <a:rPr lang="en" sz="2155">
                <a:solidFill>
                  <a:srgbClr val="38761D"/>
                </a:solidFill>
              </a:rPr>
              <a:t>JoAnn Greenwell, Director of Community and Staff Engagement </a:t>
            </a:r>
            <a:endParaRPr sz="2155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</a:rPr>
              <a:t>Ongoing </a:t>
            </a:r>
            <a:r>
              <a:rPr b="1" lang="en" sz="1700">
                <a:solidFill>
                  <a:schemeClr val="dk2"/>
                </a:solidFill>
              </a:rPr>
              <a:t>incentives</a:t>
            </a:r>
            <a:r>
              <a:rPr b="1" lang="en" sz="1700">
                <a:solidFill>
                  <a:schemeClr val="dk2"/>
                </a:solidFill>
              </a:rPr>
              <a:t> </a:t>
            </a:r>
            <a:endParaRPr sz="17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K-12 Physical Education and Health Curriculum revisions 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	Staff attended MOShape conference </a:t>
            </a:r>
            <a:br>
              <a:rPr lang="en" sz="1700">
                <a:solidFill>
                  <a:schemeClr val="dk2"/>
                </a:solidFill>
              </a:rPr>
            </a:br>
            <a:r>
              <a:rPr lang="en" sz="1700">
                <a:solidFill>
                  <a:schemeClr val="dk2"/>
                </a:solidFill>
              </a:rPr>
              <a:t>	Focus on areas where we struggle to fill teams</a:t>
            </a:r>
            <a:br>
              <a:rPr lang="en" sz="1700">
                <a:solidFill>
                  <a:schemeClr val="dk2"/>
                </a:solidFill>
              </a:rPr>
            </a:br>
            <a:endParaRPr sz="17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Assisted health services - Nurses manual revised this summer </a:t>
            </a:r>
            <a:br>
              <a:rPr lang="en" sz="1700">
                <a:solidFill>
                  <a:schemeClr val="dk2"/>
                </a:solidFill>
              </a:rPr>
            </a:br>
            <a:endParaRPr sz="17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7647"/>
              <a:buFont typeface="Arial"/>
              <a:buChar char="○"/>
            </a:pPr>
            <a:r>
              <a:rPr lang="en" sz="1700">
                <a:solidFill>
                  <a:schemeClr val="dk2"/>
                </a:solidFill>
              </a:rPr>
              <a:t>Supplies and materials for greenhouse and culinary class at the high school</a:t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861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t/>
            </a:r>
            <a:endParaRPr sz="2100"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0" y="3826499"/>
            <a:ext cx="1307873" cy="98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Questions?</a:t>
            </a:r>
            <a:endParaRPr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Next meeting </a:t>
            </a:r>
            <a:endParaRPr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761D"/>
                </a:solidFill>
              </a:rPr>
              <a:t>May 13, 2026  </a:t>
            </a:r>
            <a:endParaRPr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