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 LT Pro"/>
        <a:ea typeface="Avenir Next LT Pro"/>
        <a:cs typeface="Avenir Next LT Pro"/>
        <a:sym typeface="Avenir Next LT Pro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 LT Pro"/>
        <a:ea typeface="Avenir Next LT Pro"/>
        <a:cs typeface="Avenir Next LT Pro"/>
        <a:sym typeface="Avenir Next LT Pro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 LT Pro"/>
        <a:ea typeface="Avenir Next LT Pro"/>
        <a:cs typeface="Avenir Next LT Pro"/>
        <a:sym typeface="Avenir Next LT Pro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 LT Pro"/>
        <a:ea typeface="Avenir Next LT Pro"/>
        <a:cs typeface="Avenir Next LT Pro"/>
        <a:sym typeface="Avenir Next LT Pro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 LT Pro"/>
        <a:ea typeface="Avenir Next LT Pro"/>
        <a:cs typeface="Avenir Next LT Pro"/>
        <a:sym typeface="Avenir Next LT Pro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 LT Pro"/>
        <a:ea typeface="Avenir Next LT Pro"/>
        <a:cs typeface="Avenir Next LT Pro"/>
        <a:sym typeface="Avenir Next LT Pro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 LT Pro"/>
        <a:ea typeface="Avenir Next LT Pro"/>
        <a:cs typeface="Avenir Next LT Pro"/>
        <a:sym typeface="Avenir Next LT Pro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 LT Pro"/>
        <a:ea typeface="Avenir Next LT Pro"/>
        <a:cs typeface="Avenir Next LT Pro"/>
        <a:sym typeface="Avenir Next LT Pro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 LT Pro"/>
        <a:ea typeface="Avenir Next LT Pro"/>
        <a:cs typeface="Avenir Next LT Pro"/>
        <a:sym typeface="Avenir Next LT Pro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B8D830-F524-4FDD-A8FD-6AA3C0C92A4C}" v="1" dt="2023-08-21T20:32:13.980"/>
    <p1510:client id="{CEA0D785-2885-49B3-972D-6AB6BFA73821}" v="5" dt="2023-08-21T21:53:24.7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LT Pro"/>
          <a:ea typeface="Avenir Next LT Pro"/>
          <a:cs typeface="Avenir Next LT Pro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BF9"/>
          </a:solidFill>
        </a:fill>
      </a:tcStyle>
    </a:wholeTbl>
    <a:band2H>
      <a:tcTxStyle/>
      <a:tcStyle>
        <a:tcBdr/>
        <a:fill>
          <a:solidFill>
            <a:srgbClr val="E8EEFC"/>
          </a:solidFill>
        </a:fill>
      </a:tcStyle>
    </a:band2H>
    <a:firstCol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Col>
    <a:la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lastRow>
    <a:fir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Next LT Pro"/>
          <a:ea typeface="Avenir Next LT Pro"/>
          <a:cs typeface="Avenir Next LT Pro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D5D1"/>
          </a:solidFill>
        </a:fill>
      </a:tcStyle>
    </a:wholeTbl>
    <a:band2H>
      <a:tcTxStyle/>
      <a:tcStyle>
        <a:tcBdr/>
        <a:fill>
          <a:solidFill>
            <a:srgbClr val="FCEBEA"/>
          </a:solidFill>
        </a:fill>
      </a:tcStyle>
    </a:band2H>
    <a:firstCol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LT Pro"/>
          <a:ea typeface="Avenir Next LT Pro"/>
          <a:cs typeface="Avenir Next LT Pro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F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LT Pro"/>
          <a:ea typeface="Avenir Next LT Pro"/>
          <a:cs typeface="Avenir Next LT Pro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CCA"/>
          </a:solidFill>
        </a:fill>
      </a:tcStyle>
    </a:wholeTbl>
    <a:band2H>
      <a:tcTxStyle/>
      <a:tcStyle>
        <a:tcBdr/>
        <a:fill>
          <a:solidFill>
            <a:srgbClr val="FFEEE7"/>
          </a:solidFill>
        </a:fill>
      </a:tcStyle>
    </a:band2H>
    <a:firstCol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LT Pro"/>
          <a:ea typeface="Avenir Next LT Pro"/>
          <a:cs typeface="Avenir Next LT Pro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Next LT Pro"/>
          <a:ea typeface="Avenir Next LT Pro"/>
          <a:cs typeface="Avenir Next LT Pro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LT Pro"/>
          <a:ea typeface="Avenir Next LT Pro"/>
          <a:cs typeface="Avenir Next LT Pro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venir Next LT Pro"/>
          <a:ea typeface="Avenir Next LT Pro"/>
          <a:cs typeface="Avenir Next LT Pro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4"/>
    <p:restoredTop sz="94675"/>
  </p:normalViewPr>
  <p:slideViewPr>
    <p:cSldViewPr snapToGrid="0">
      <p:cViewPr varScale="1">
        <p:scale>
          <a:sx n="105" d="100"/>
          <a:sy n="105" d="100"/>
        </p:scale>
        <p:origin x="20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/>
          <p:cNvSpPr/>
          <p:nvPr/>
        </p:nvSpPr>
        <p:spPr>
          <a:xfrm>
            <a:off x="4000500" y="1087403"/>
            <a:ext cx="8191500" cy="5770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98" y="0"/>
                </a:moveTo>
                <a:cubicBezTo>
                  <a:pt x="16139" y="0"/>
                  <a:pt x="19020" y="1571"/>
                  <a:pt x="21267" y="4187"/>
                </a:cubicBezTo>
                <a:lnTo>
                  <a:pt x="21600" y="4594"/>
                </a:lnTo>
                <a:lnTo>
                  <a:pt x="21600" y="21600"/>
                </a:lnTo>
                <a:lnTo>
                  <a:pt x="210" y="21600"/>
                </a:lnTo>
                <a:lnTo>
                  <a:pt x="150" y="21127"/>
                </a:lnTo>
                <a:cubicBezTo>
                  <a:pt x="51" y="20216"/>
                  <a:pt x="0" y="19284"/>
                  <a:pt x="0" y="18335"/>
                </a:cubicBezTo>
                <a:cubicBezTo>
                  <a:pt x="0" y="8209"/>
                  <a:pt x="5820" y="0"/>
                  <a:pt x="1299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" name="Straight Connector 11"/>
          <p:cNvSpPr/>
          <p:nvPr/>
        </p:nvSpPr>
        <p:spPr>
          <a:xfrm flipH="1">
            <a:off x="406240" y="183933"/>
            <a:ext cx="1" cy="1597709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" name="Freeform: Shape 13"/>
          <p:cNvSpPr/>
          <p:nvPr/>
        </p:nvSpPr>
        <p:spPr>
          <a:xfrm>
            <a:off x="5292347" y="1"/>
            <a:ext cx="2279743" cy="12677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14" y="0"/>
                </a:lnTo>
                <a:lnTo>
                  <a:pt x="1314" y="18370"/>
                </a:lnTo>
                <a:lnTo>
                  <a:pt x="18975" y="0"/>
                </a:lnTo>
                <a:lnTo>
                  <a:pt x="21600" y="0"/>
                </a:lnTo>
                <a:lnTo>
                  <a:pt x="986" y="21442"/>
                </a:lnTo>
                <a:cubicBezTo>
                  <a:pt x="886" y="21545"/>
                  <a:pt x="772" y="21600"/>
                  <a:pt x="657" y="21600"/>
                </a:cubicBezTo>
                <a:cubicBezTo>
                  <a:pt x="294" y="21600"/>
                  <a:pt x="0" y="21071"/>
                  <a:pt x="0" y="2041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6" name="Freeform: Shape 15"/>
          <p:cNvSpPr/>
          <p:nvPr/>
        </p:nvSpPr>
        <p:spPr>
          <a:xfrm>
            <a:off x="10208694" y="1"/>
            <a:ext cx="1135067" cy="477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568" y="760"/>
                </a:lnTo>
                <a:cubicBezTo>
                  <a:pt x="20543" y="12654"/>
                  <a:pt x="16111" y="21600"/>
                  <a:pt x="10800" y="21600"/>
                </a:cubicBezTo>
                <a:cubicBezTo>
                  <a:pt x="5489" y="21600"/>
                  <a:pt x="1057" y="12654"/>
                  <a:pt x="32" y="7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7" name="Oval 17"/>
          <p:cNvSpPr/>
          <p:nvPr/>
        </p:nvSpPr>
        <p:spPr>
          <a:xfrm>
            <a:off x="1569043" y="514897"/>
            <a:ext cx="2393353" cy="232842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8" name="Freeform: Shape 19"/>
          <p:cNvSpPr/>
          <p:nvPr/>
        </p:nvSpPr>
        <p:spPr>
          <a:xfrm flipH="1">
            <a:off x="0" y="2949739"/>
            <a:ext cx="1186452" cy="1771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7" y="0"/>
                </a:moveTo>
                <a:lnTo>
                  <a:pt x="21600" y="0"/>
                </a:lnTo>
                <a:lnTo>
                  <a:pt x="21600" y="1510"/>
                </a:lnTo>
                <a:lnTo>
                  <a:pt x="2254" y="1510"/>
                </a:lnTo>
                <a:lnTo>
                  <a:pt x="2254" y="20090"/>
                </a:lnTo>
                <a:lnTo>
                  <a:pt x="21600" y="20090"/>
                </a:lnTo>
                <a:lnTo>
                  <a:pt x="21600" y="21600"/>
                </a:lnTo>
                <a:lnTo>
                  <a:pt x="1127" y="21600"/>
                </a:lnTo>
                <a:cubicBezTo>
                  <a:pt x="505" y="21600"/>
                  <a:pt x="0" y="21262"/>
                  <a:pt x="0" y="20845"/>
                </a:cubicBezTo>
                <a:lnTo>
                  <a:pt x="0" y="755"/>
                </a:lnTo>
                <a:cubicBezTo>
                  <a:pt x="0" y="338"/>
                  <a:pt x="505" y="0"/>
                  <a:pt x="112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9" name="Arc 21"/>
          <p:cNvSpPr/>
          <p:nvPr/>
        </p:nvSpPr>
        <p:spPr>
          <a:xfrm rot="16200000">
            <a:off x="1539682" y="4203427"/>
            <a:ext cx="2041718" cy="2041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ln w="127000" cap="rnd">
            <a:solidFill>
              <a:schemeClr val="accent4"/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5093208" y="2743200"/>
            <a:ext cx="6592825" cy="2386584"/>
          </a:xfrm>
          <a:prstGeom prst="rect">
            <a:avLst/>
          </a:prstGeom>
        </p:spPr>
        <p:txBody>
          <a:bodyPr anchor="b"/>
          <a:lstStyle>
            <a:lvl1pPr algn="r">
              <a:defRPr sz="60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093208" y="5221223"/>
            <a:ext cx="6592825" cy="996697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457200" algn="r">
              <a:buSzTx/>
              <a:buFontTx/>
              <a:buNone/>
              <a:defRPr sz="2400">
                <a:solidFill>
                  <a:srgbClr val="FFFFFF"/>
                </a:solidFill>
              </a:defRPr>
            </a:lvl2pPr>
            <a:lvl3pPr marL="0" indent="914400" algn="r">
              <a:buSzTx/>
              <a:buFontTx/>
              <a:buNone/>
              <a:defRPr sz="2400">
                <a:solidFill>
                  <a:srgbClr val="FFFFFF"/>
                </a:solidFill>
              </a:defRPr>
            </a:lvl3pPr>
            <a:lvl4pPr marL="0" indent="1371600" algn="r">
              <a:buSzTx/>
              <a:buFontTx/>
              <a:buNone/>
              <a:defRPr sz="2400">
                <a:solidFill>
                  <a:srgbClr val="FFFFFF"/>
                </a:solidFill>
              </a:defRPr>
            </a:lvl4pPr>
            <a:lvl5pPr marL="0" indent="1828800" algn="r">
              <a:buSzTx/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9"/>
          <p:cNvSpPr/>
          <p:nvPr/>
        </p:nvSpPr>
        <p:spPr>
          <a:xfrm>
            <a:off x="489188" y="1119030"/>
            <a:ext cx="4619940" cy="461994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0" name="Arc 11"/>
          <p:cNvSpPr/>
          <p:nvPr/>
        </p:nvSpPr>
        <p:spPr>
          <a:xfrm rot="19809111">
            <a:off x="9735982" y="660555"/>
            <a:ext cx="1659892" cy="2234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9" h="20833" extrusionOk="0">
                <a:moveTo>
                  <a:pt x="0" y="88"/>
                </a:moveTo>
                <a:lnTo>
                  <a:pt x="0" y="88"/>
                </a:lnTo>
                <a:cubicBezTo>
                  <a:pt x="10507" y="-767"/>
                  <a:pt x="19976" y="4739"/>
                  <a:pt x="21150" y="12385"/>
                </a:cubicBezTo>
                <a:cubicBezTo>
                  <a:pt x="21600" y="15315"/>
                  <a:pt x="20762" y="18272"/>
                  <a:pt x="18756" y="20833"/>
                </a:cubicBezTo>
              </a:path>
            </a:pathLst>
          </a:custGeom>
          <a:ln w="127000" cap="rnd">
            <a:solidFill>
              <a:schemeClr val="accent4"/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1" name="Oval 13"/>
          <p:cNvSpPr/>
          <p:nvPr/>
        </p:nvSpPr>
        <p:spPr>
          <a:xfrm>
            <a:off x="910048" y="4780991"/>
            <a:ext cx="546101" cy="54610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1170432" y="1399032"/>
            <a:ext cx="3236977" cy="406908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788152" y="1527047"/>
            <a:ext cx="5111497" cy="3931922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</a:lvl1pPr>
            <a:lvl2pPr marL="266700">
              <a:buFontTx/>
            </a:lvl2pPr>
            <a:lvl3pPr marL="548639">
              <a:buFontTx/>
            </a:lvl3pPr>
            <a:lvl4pPr marL="0" indent="1371600">
              <a:buSzTx/>
              <a:buFontTx/>
              <a:buNone/>
            </a:lvl4pPr>
            <a:lvl5pPr>
              <a:buFont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2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21"/>
          <p:cNvSpPr>
            <a:spLocks noGrp="1"/>
          </p:cNvSpPr>
          <p:nvPr>
            <p:ph type="pic" sz="quarter" idx="21"/>
          </p:nvPr>
        </p:nvSpPr>
        <p:spPr>
          <a:xfrm>
            <a:off x="7200479" y="1150210"/>
            <a:ext cx="2207046" cy="220417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2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8444631" y="2579683"/>
            <a:ext cx="3096808" cy="3096807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539495" y="365124"/>
            <a:ext cx="5806442" cy="132588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39495" y="1825625"/>
            <a:ext cx="5806442" cy="43525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SzTx/>
              <a:buFontTx/>
              <a:buNone/>
              <a:defRPr sz="2400"/>
            </a:lvl1pPr>
            <a:lvl2pPr marL="274319" indent="-274319">
              <a:lnSpc>
                <a:spcPct val="110000"/>
              </a:lnSpc>
              <a:buFontTx/>
              <a:defRPr sz="2400"/>
            </a:lvl2pPr>
            <a:lvl3pPr marL="533400" indent="-304800">
              <a:lnSpc>
                <a:spcPct val="110000"/>
              </a:lnSpc>
              <a:buFontTx/>
              <a:defRPr sz="2400"/>
            </a:lvl3pPr>
            <a:lvl4pPr marL="800100" indent="-342900">
              <a:lnSpc>
                <a:spcPct val="110000"/>
              </a:lnSpc>
              <a:buFontTx/>
              <a:defRPr sz="2400"/>
            </a:lvl4pPr>
            <a:lvl5pPr marL="2133600" indent="-304800">
              <a:lnSpc>
                <a:spcPct val="110000"/>
              </a:lnSpc>
              <a:buFontTx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6" name="Oval 9"/>
          <p:cNvSpPr/>
          <p:nvPr/>
        </p:nvSpPr>
        <p:spPr>
          <a:xfrm>
            <a:off x="10249620" y="1555067"/>
            <a:ext cx="819305" cy="79707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7" name="Rectangle 11"/>
          <p:cNvSpPr/>
          <p:nvPr/>
        </p:nvSpPr>
        <p:spPr>
          <a:xfrm>
            <a:off x="7590088" y="4034392"/>
            <a:ext cx="876705" cy="876705"/>
          </a:xfrm>
          <a:prstGeom prst="rect">
            <a:avLst/>
          </a:prstGeom>
          <a:ln w="127000">
            <a:solidFill>
              <a:schemeClr val="accent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val 6"/>
          <p:cNvSpPr/>
          <p:nvPr/>
        </p:nvSpPr>
        <p:spPr>
          <a:xfrm>
            <a:off x="2815928" y="148928"/>
            <a:ext cx="6560144" cy="656014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55" name="Arc 7"/>
          <p:cNvSpPr/>
          <p:nvPr/>
        </p:nvSpPr>
        <p:spPr>
          <a:xfrm rot="9222429" flipV="1">
            <a:off x="1900746" y="906095"/>
            <a:ext cx="3085935" cy="1961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254" y="0"/>
                  <a:pt x="17672" y="8419"/>
                  <a:pt x="21600" y="21600"/>
                </a:cubicBezTo>
              </a:path>
            </a:pathLst>
          </a:custGeom>
          <a:ln w="127000" cap="rnd">
            <a:solidFill>
              <a:schemeClr val="accent4">
                <a:alpha val="95000"/>
              </a:schemeClr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56" name="Oval 13"/>
          <p:cNvSpPr/>
          <p:nvPr/>
        </p:nvSpPr>
        <p:spPr>
          <a:xfrm>
            <a:off x="8165417" y="5241988"/>
            <a:ext cx="759405" cy="738803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3319271" y="1380744"/>
            <a:ext cx="5559553" cy="2514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319271" y="4078223"/>
            <a:ext cx="5559553" cy="153619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45720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2pPr>
            <a:lvl3pPr marL="0" indent="91440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3pPr>
            <a:lvl4pPr marL="0" indent="137160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4pPr>
            <a:lvl5pPr marL="0" indent="1828800" algn="ctr">
              <a:buSzTx/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539495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idx="1"/>
          </p:nvPr>
        </p:nvSpPr>
        <p:spPr>
          <a:xfrm>
            <a:off x="1179575" y="1911095"/>
            <a:ext cx="9829801" cy="385974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Freeform: Shape 6"/>
          <p:cNvSpPr/>
          <p:nvPr/>
        </p:nvSpPr>
        <p:spPr>
          <a:xfrm>
            <a:off x="10494433" y="2"/>
            <a:ext cx="849329" cy="357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568" y="760"/>
                </a:lnTo>
                <a:cubicBezTo>
                  <a:pt x="20543" y="12654"/>
                  <a:pt x="16111" y="21600"/>
                  <a:pt x="10800" y="21600"/>
                </a:cubicBezTo>
                <a:cubicBezTo>
                  <a:pt x="5489" y="21600"/>
                  <a:pt x="1057" y="12654"/>
                  <a:pt x="32" y="7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70" name="Freeform: Shape 7"/>
          <p:cNvSpPr/>
          <p:nvPr/>
        </p:nvSpPr>
        <p:spPr>
          <a:xfrm flipH="1">
            <a:off x="123535" y="5717904"/>
            <a:ext cx="1771611" cy="1140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4" h="21593" extrusionOk="0">
                <a:moveTo>
                  <a:pt x="18992" y="14452"/>
                </a:moveTo>
                <a:cubicBezTo>
                  <a:pt x="19281" y="14400"/>
                  <a:pt x="19575" y="14607"/>
                  <a:pt x="19737" y="15016"/>
                </a:cubicBezTo>
                <a:cubicBezTo>
                  <a:pt x="20142" y="16100"/>
                  <a:pt x="20502" y="17222"/>
                  <a:pt x="20816" y="18374"/>
                </a:cubicBezTo>
                <a:lnTo>
                  <a:pt x="21544" y="21593"/>
                </a:lnTo>
                <a:lnTo>
                  <a:pt x="19910" y="21593"/>
                </a:lnTo>
                <a:lnTo>
                  <a:pt x="19394" y="19313"/>
                </a:lnTo>
                <a:cubicBezTo>
                  <a:pt x="19105" y="18253"/>
                  <a:pt x="18774" y="17221"/>
                  <a:pt x="18402" y="16224"/>
                </a:cubicBezTo>
                <a:cubicBezTo>
                  <a:pt x="18197" y="15641"/>
                  <a:pt x="18335" y="14910"/>
                  <a:pt x="18709" y="14591"/>
                </a:cubicBezTo>
                <a:cubicBezTo>
                  <a:pt x="18799" y="14515"/>
                  <a:pt x="18895" y="14469"/>
                  <a:pt x="18992" y="14452"/>
                </a:cubicBezTo>
                <a:close/>
                <a:moveTo>
                  <a:pt x="11351" y="3055"/>
                </a:moveTo>
                <a:cubicBezTo>
                  <a:pt x="11452" y="3065"/>
                  <a:pt x="11552" y="3107"/>
                  <a:pt x="11647" y="3181"/>
                </a:cubicBezTo>
                <a:cubicBezTo>
                  <a:pt x="13087" y="4305"/>
                  <a:pt x="14432" y="5702"/>
                  <a:pt x="15651" y="7341"/>
                </a:cubicBezTo>
                <a:cubicBezTo>
                  <a:pt x="15974" y="7774"/>
                  <a:pt x="16010" y="8532"/>
                  <a:pt x="15733" y="9036"/>
                </a:cubicBezTo>
                <a:cubicBezTo>
                  <a:pt x="15586" y="9302"/>
                  <a:pt x="15371" y="9455"/>
                  <a:pt x="15146" y="9454"/>
                </a:cubicBezTo>
                <a:lnTo>
                  <a:pt x="15142" y="9454"/>
                </a:lnTo>
                <a:cubicBezTo>
                  <a:pt x="14957" y="9457"/>
                  <a:pt x="14778" y="9355"/>
                  <a:pt x="14637" y="9169"/>
                </a:cubicBezTo>
                <a:cubicBezTo>
                  <a:pt x="13515" y="7657"/>
                  <a:pt x="12278" y="6368"/>
                  <a:pt x="10952" y="5332"/>
                </a:cubicBezTo>
                <a:cubicBezTo>
                  <a:pt x="10571" y="5033"/>
                  <a:pt x="10418" y="4309"/>
                  <a:pt x="10610" y="3715"/>
                </a:cubicBezTo>
                <a:cubicBezTo>
                  <a:pt x="10753" y="3270"/>
                  <a:pt x="11051" y="3024"/>
                  <a:pt x="11351" y="3055"/>
                </a:cubicBezTo>
                <a:close/>
                <a:moveTo>
                  <a:pt x="3116" y="1"/>
                </a:moveTo>
                <a:cubicBezTo>
                  <a:pt x="3920" y="8"/>
                  <a:pt x="4723" y="93"/>
                  <a:pt x="5521" y="255"/>
                </a:cubicBezTo>
                <a:cubicBezTo>
                  <a:pt x="5944" y="336"/>
                  <a:pt x="6245" y="936"/>
                  <a:pt x="6193" y="1594"/>
                </a:cubicBezTo>
                <a:cubicBezTo>
                  <a:pt x="6145" y="2200"/>
                  <a:pt x="5813" y="2653"/>
                  <a:pt x="5421" y="2649"/>
                </a:cubicBezTo>
                <a:cubicBezTo>
                  <a:pt x="5387" y="2650"/>
                  <a:pt x="5353" y="2647"/>
                  <a:pt x="5320" y="2640"/>
                </a:cubicBezTo>
                <a:cubicBezTo>
                  <a:pt x="3850" y="2341"/>
                  <a:pt x="2362" y="2327"/>
                  <a:pt x="890" y="2599"/>
                </a:cubicBezTo>
                <a:cubicBezTo>
                  <a:pt x="468" y="2700"/>
                  <a:pt x="74" y="2249"/>
                  <a:pt x="9" y="1592"/>
                </a:cubicBezTo>
                <a:cubicBezTo>
                  <a:pt x="-56" y="936"/>
                  <a:pt x="233" y="321"/>
                  <a:pt x="655" y="220"/>
                </a:cubicBezTo>
                <a:cubicBezTo>
                  <a:pt x="673" y="216"/>
                  <a:pt x="691" y="212"/>
                  <a:pt x="709" y="210"/>
                </a:cubicBezTo>
                <a:cubicBezTo>
                  <a:pt x="1509" y="63"/>
                  <a:pt x="2313" y="-7"/>
                  <a:pt x="3116" y="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9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911095"/>
            <a:ext cx="10515600" cy="385974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icture Placeholder 5"/>
          <p:cNvSpPr>
            <a:spLocks noGrp="1"/>
          </p:cNvSpPr>
          <p:nvPr>
            <p:ph type="pic" idx="21"/>
          </p:nvPr>
        </p:nvSpPr>
        <p:spPr>
          <a:xfrm>
            <a:off x="0" y="1"/>
            <a:ext cx="12192000" cy="68580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xfrm>
            <a:off x="3111500" y="370600"/>
            <a:ext cx="5923842" cy="5923842"/>
          </a:xfrm>
          <a:prstGeom prst="rect">
            <a:avLst/>
          </a:prstGeom>
          <a:solidFill>
            <a:srgbClr val="FFFFFF">
              <a:alpha val="95000"/>
            </a:srgbClr>
          </a:solidFill>
        </p:spPr>
        <p:txBody>
          <a:bodyPr anchor="b"/>
          <a:lstStyle>
            <a:lvl1pPr algn="ctr">
              <a:defRPr sz="4000"/>
            </a:lvl1pPr>
          </a:lstStyle>
          <a:p>
            <a:r>
              <a:t>Title Text</a:t>
            </a:r>
          </a:p>
        </p:txBody>
      </p:sp>
      <p:sp>
        <p:nvSpPr>
          <p:cNvPr id="8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75303" y="4379976"/>
            <a:ext cx="5038345" cy="71323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3291842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453128" y="1681163"/>
            <a:ext cx="32918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19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065007" y="1681163"/>
            <a:ext cx="32918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with 2 medium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7901258" y="2727729"/>
            <a:ext cx="4290741" cy="413027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7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6261608" y="-1"/>
            <a:ext cx="3519313" cy="300791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8" name="Oval 9"/>
          <p:cNvSpPr/>
          <p:nvPr/>
        </p:nvSpPr>
        <p:spPr>
          <a:xfrm>
            <a:off x="10420569" y="1364732"/>
            <a:ext cx="947489" cy="92178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9" name="Arc 11"/>
          <p:cNvSpPr/>
          <p:nvPr/>
        </p:nvSpPr>
        <p:spPr>
          <a:xfrm rot="4759070" flipV="1">
            <a:off x="5896042" y="1918749"/>
            <a:ext cx="1820521" cy="1157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254" y="0"/>
                  <a:pt x="17673" y="8419"/>
                  <a:pt x="21600" y="21600"/>
                </a:cubicBezTo>
              </a:path>
            </a:pathLst>
          </a:custGeom>
          <a:ln w="127000" cap="rnd">
            <a:solidFill>
              <a:schemeClr val="accent4"/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841247" y="365759"/>
            <a:ext cx="5120642" cy="132588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41247" y="1828800"/>
            <a:ext cx="5093210" cy="435254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228600" indent="-228600">
              <a:buFontTx/>
              <a:defRPr sz="2400"/>
            </a:lvl2pPr>
            <a:lvl3pPr marL="502919" indent="-274319">
              <a:buFontTx/>
              <a:defRPr sz="2400"/>
            </a:lvl3pPr>
            <a:lvl4pPr marL="762000" indent="-304800">
              <a:buFontTx/>
              <a:defRPr sz="2400"/>
            </a:lvl4pPr>
            <a:lvl5pPr marL="2133600" indent="-304800">
              <a:buFontTx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Oval 9"/>
          <p:cNvSpPr/>
          <p:nvPr/>
        </p:nvSpPr>
        <p:spPr>
          <a:xfrm>
            <a:off x="707392" y="847599"/>
            <a:ext cx="4619940" cy="461994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0" name="Freeform: Shape 11"/>
          <p:cNvSpPr/>
          <p:nvPr/>
        </p:nvSpPr>
        <p:spPr>
          <a:xfrm flipH="1">
            <a:off x="530529" y="-1"/>
            <a:ext cx="1155142" cy="591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" y="0"/>
                </a:moveTo>
                <a:lnTo>
                  <a:pt x="21575" y="0"/>
                </a:lnTo>
                <a:lnTo>
                  <a:pt x="21600" y="491"/>
                </a:lnTo>
                <a:cubicBezTo>
                  <a:pt x="21600" y="12149"/>
                  <a:pt x="16765" y="21600"/>
                  <a:pt x="10800" y="21600"/>
                </a:cubicBezTo>
                <a:cubicBezTo>
                  <a:pt x="4835" y="21600"/>
                  <a:pt x="0" y="12149"/>
                  <a:pt x="0" y="4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1" name="Freeform: Shape 13"/>
          <p:cNvSpPr/>
          <p:nvPr/>
        </p:nvSpPr>
        <p:spPr>
          <a:xfrm flipH="1">
            <a:off x="3961510" y="-1"/>
            <a:ext cx="1737402" cy="959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39" y="0"/>
                </a:lnTo>
                <a:lnTo>
                  <a:pt x="1539" y="17790"/>
                </a:lnTo>
                <a:lnTo>
                  <a:pt x="18525" y="0"/>
                </a:lnTo>
                <a:lnTo>
                  <a:pt x="21600" y="0"/>
                </a:lnTo>
                <a:lnTo>
                  <a:pt x="1155" y="21413"/>
                </a:lnTo>
                <a:cubicBezTo>
                  <a:pt x="1038" y="21536"/>
                  <a:pt x="905" y="21600"/>
                  <a:pt x="770" y="21600"/>
                </a:cubicBezTo>
                <a:cubicBezTo>
                  <a:pt x="345" y="21600"/>
                  <a:pt x="0" y="20976"/>
                  <a:pt x="0" y="2020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2" name="Freeform: Shape 15"/>
          <p:cNvSpPr/>
          <p:nvPr/>
        </p:nvSpPr>
        <p:spPr>
          <a:xfrm flipH="1">
            <a:off x="0" y="2936831"/>
            <a:ext cx="159742" cy="552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19181" y="21221"/>
                </a:lnTo>
                <a:cubicBezTo>
                  <a:pt x="7608" y="18962"/>
                  <a:pt x="0" y="15138"/>
                  <a:pt x="0" y="10800"/>
                </a:cubicBezTo>
                <a:cubicBezTo>
                  <a:pt x="0" y="6462"/>
                  <a:pt x="7608" y="2638"/>
                  <a:pt x="19181" y="37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3" name="Freeform: Shape 17"/>
          <p:cNvSpPr/>
          <p:nvPr/>
        </p:nvSpPr>
        <p:spPr>
          <a:xfrm flipH="1">
            <a:off x="0" y="5835648"/>
            <a:ext cx="1548181" cy="10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4" y="0"/>
                </a:moveTo>
                <a:lnTo>
                  <a:pt x="21600" y="0"/>
                </a:lnTo>
                <a:lnTo>
                  <a:pt x="21600" y="2616"/>
                </a:lnTo>
                <a:lnTo>
                  <a:pt x="1728" y="2616"/>
                </a:lnTo>
                <a:lnTo>
                  <a:pt x="1728" y="21600"/>
                </a:lnTo>
                <a:lnTo>
                  <a:pt x="0" y="21600"/>
                </a:lnTo>
                <a:lnTo>
                  <a:pt x="0" y="1308"/>
                </a:lnTo>
                <a:cubicBezTo>
                  <a:pt x="0" y="586"/>
                  <a:pt x="387" y="0"/>
                  <a:pt x="86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4" name="Freeform: Shape 19"/>
          <p:cNvSpPr/>
          <p:nvPr/>
        </p:nvSpPr>
        <p:spPr>
          <a:xfrm flipH="1">
            <a:off x="3405056" y="5717904"/>
            <a:ext cx="1771610" cy="1140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4" h="21593" extrusionOk="0">
                <a:moveTo>
                  <a:pt x="18992" y="14452"/>
                </a:moveTo>
                <a:cubicBezTo>
                  <a:pt x="19281" y="14400"/>
                  <a:pt x="19575" y="14607"/>
                  <a:pt x="19737" y="15016"/>
                </a:cubicBezTo>
                <a:cubicBezTo>
                  <a:pt x="20142" y="16100"/>
                  <a:pt x="20502" y="17222"/>
                  <a:pt x="20816" y="18374"/>
                </a:cubicBezTo>
                <a:lnTo>
                  <a:pt x="21544" y="21593"/>
                </a:lnTo>
                <a:lnTo>
                  <a:pt x="19910" y="21593"/>
                </a:lnTo>
                <a:lnTo>
                  <a:pt x="19394" y="19313"/>
                </a:lnTo>
                <a:cubicBezTo>
                  <a:pt x="19105" y="18253"/>
                  <a:pt x="18774" y="17221"/>
                  <a:pt x="18402" y="16224"/>
                </a:cubicBezTo>
                <a:cubicBezTo>
                  <a:pt x="18197" y="15641"/>
                  <a:pt x="18335" y="14910"/>
                  <a:pt x="18709" y="14591"/>
                </a:cubicBezTo>
                <a:cubicBezTo>
                  <a:pt x="18799" y="14515"/>
                  <a:pt x="18895" y="14469"/>
                  <a:pt x="18992" y="14452"/>
                </a:cubicBezTo>
                <a:close/>
                <a:moveTo>
                  <a:pt x="11351" y="3055"/>
                </a:moveTo>
                <a:cubicBezTo>
                  <a:pt x="11452" y="3065"/>
                  <a:pt x="11552" y="3107"/>
                  <a:pt x="11647" y="3181"/>
                </a:cubicBezTo>
                <a:cubicBezTo>
                  <a:pt x="13087" y="4305"/>
                  <a:pt x="14432" y="5702"/>
                  <a:pt x="15651" y="7341"/>
                </a:cubicBezTo>
                <a:cubicBezTo>
                  <a:pt x="15974" y="7774"/>
                  <a:pt x="16010" y="8532"/>
                  <a:pt x="15733" y="9036"/>
                </a:cubicBezTo>
                <a:cubicBezTo>
                  <a:pt x="15586" y="9302"/>
                  <a:pt x="15371" y="9455"/>
                  <a:pt x="15146" y="9454"/>
                </a:cubicBezTo>
                <a:lnTo>
                  <a:pt x="15142" y="9454"/>
                </a:lnTo>
                <a:cubicBezTo>
                  <a:pt x="14957" y="9457"/>
                  <a:pt x="14778" y="9355"/>
                  <a:pt x="14637" y="9169"/>
                </a:cubicBezTo>
                <a:cubicBezTo>
                  <a:pt x="13515" y="7657"/>
                  <a:pt x="12278" y="6368"/>
                  <a:pt x="10952" y="5332"/>
                </a:cubicBezTo>
                <a:cubicBezTo>
                  <a:pt x="10571" y="5033"/>
                  <a:pt x="10418" y="4309"/>
                  <a:pt x="10610" y="3715"/>
                </a:cubicBezTo>
                <a:cubicBezTo>
                  <a:pt x="10753" y="3270"/>
                  <a:pt x="11051" y="3024"/>
                  <a:pt x="11351" y="3055"/>
                </a:cubicBezTo>
                <a:close/>
                <a:moveTo>
                  <a:pt x="3116" y="1"/>
                </a:moveTo>
                <a:cubicBezTo>
                  <a:pt x="3920" y="8"/>
                  <a:pt x="4723" y="93"/>
                  <a:pt x="5521" y="255"/>
                </a:cubicBezTo>
                <a:cubicBezTo>
                  <a:pt x="5944" y="336"/>
                  <a:pt x="6245" y="936"/>
                  <a:pt x="6193" y="1594"/>
                </a:cubicBezTo>
                <a:cubicBezTo>
                  <a:pt x="6145" y="2200"/>
                  <a:pt x="5813" y="2653"/>
                  <a:pt x="5421" y="2649"/>
                </a:cubicBezTo>
                <a:cubicBezTo>
                  <a:pt x="5387" y="2650"/>
                  <a:pt x="5353" y="2647"/>
                  <a:pt x="5320" y="2640"/>
                </a:cubicBezTo>
                <a:cubicBezTo>
                  <a:pt x="3850" y="2341"/>
                  <a:pt x="2362" y="2327"/>
                  <a:pt x="890" y="2599"/>
                </a:cubicBezTo>
                <a:cubicBezTo>
                  <a:pt x="468" y="2700"/>
                  <a:pt x="74" y="2249"/>
                  <a:pt x="9" y="1592"/>
                </a:cubicBezTo>
                <a:cubicBezTo>
                  <a:pt x="-56" y="936"/>
                  <a:pt x="233" y="321"/>
                  <a:pt x="655" y="220"/>
                </a:cubicBezTo>
                <a:cubicBezTo>
                  <a:pt x="673" y="216"/>
                  <a:pt x="691" y="212"/>
                  <a:pt x="709" y="210"/>
                </a:cubicBezTo>
                <a:cubicBezTo>
                  <a:pt x="1509" y="63"/>
                  <a:pt x="2313" y="-7"/>
                  <a:pt x="3116" y="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5" name="Freeform: Shape 21"/>
          <p:cNvSpPr/>
          <p:nvPr/>
        </p:nvSpPr>
        <p:spPr>
          <a:xfrm flipH="1">
            <a:off x="4132972" y="6258755"/>
            <a:ext cx="1565941" cy="599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5420" y="0"/>
                  <a:pt x="19384" y="7141"/>
                  <a:pt x="21077" y="17319"/>
                </a:cubicBezTo>
                <a:lnTo>
                  <a:pt x="21600" y="21600"/>
                </a:lnTo>
                <a:lnTo>
                  <a:pt x="0" y="21600"/>
                </a:lnTo>
                <a:lnTo>
                  <a:pt x="523" y="17319"/>
                </a:lnTo>
                <a:cubicBezTo>
                  <a:pt x="2216" y="7141"/>
                  <a:pt x="6180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6" name="Title Text"/>
          <p:cNvSpPr txBox="1">
            <a:spLocks noGrp="1"/>
          </p:cNvSpPr>
          <p:nvPr>
            <p:ph type="title"/>
          </p:nvPr>
        </p:nvSpPr>
        <p:spPr>
          <a:xfrm>
            <a:off x="1389888" y="1234439"/>
            <a:ext cx="3236977" cy="406908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3193" y="6404292"/>
            <a:ext cx="273656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65976" y="2551176"/>
            <a:ext cx="4709160" cy="175564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304800" indent="-304800">
              <a:buFontTx/>
              <a:defRPr sz="2400"/>
            </a:lvl2pPr>
            <a:lvl3pPr marL="533400" indent="-304800">
              <a:buFontTx/>
              <a:defRPr sz="2400"/>
            </a:lvl3pPr>
            <a:lvl4pPr marL="1676400" indent="-304800">
              <a:buFontTx/>
              <a:defRPr sz="2400"/>
            </a:lvl4pPr>
            <a:lvl5pPr marL="2133600" indent="-304800">
              <a:buFontTx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7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Freeform: Shape 4"/>
          <p:cNvSpPr/>
          <p:nvPr/>
        </p:nvSpPr>
        <p:spPr>
          <a:xfrm rot="16200000">
            <a:off x="-388933" y="4841194"/>
            <a:ext cx="1737401" cy="959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39" y="0"/>
                </a:lnTo>
                <a:lnTo>
                  <a:pt x="1539" y="17790"/>
                </a:lnTo>
                <a:lnTo>
                  <a:pt x="18525" y="0"/>
                </a:lnTo>
                <a:lnTo>
                  <a:pt x="21600" y="0"/>
                </a:lnTo>
                <a:lnTo>
                  <a:pt x="1155" y="21413"/>
                </a:lnTo>
                <a:cubicBezTo>
                  <a:pt x="1038" y="21536"/>
                  <a:pt x="905" y="21600"/>
                  <a:pt x="770" y="21600"/>
                </a:cubicBezTo>
                <a:cubicBezTo>
                  <a:pt x="345" y="21600"/>
                  <a:pt x="0" y="20976"/>
                  <a:pt x="0" y="2020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" name="Freeform: Shape 5"/>
          <p:cNvSpPr/>
          <p:nvPr/>
        </p:nvSpPr>
        <p:spPr>
          <a:xfrm>
            <a:off x="10494433" y="2"/>
            <a:ext cx="849329" cy="357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568" y="760"/>
                </a:lnTo>
                <a:cubicBezTo>
                  <a:pt x="20543" y="12654"/>
                  <a:pt x="16111" y="21600"/>
                  <a:pt x="10800" y="21600"/>
                </a:cubicBezTo>
                <a:cubicBezTo>
                  <a:pt x="5489" y="21600"/>
                  <a:pt x="1057" y="12654"/>
                  <a:pt x="32" y="7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venir Next LT Pro"/>
          <a:ea typeface="Avenir Next LT Pro"/>
          <a:cs typeface="Avenir Next LT Pro"/>
          <a:sym typeface="Avenir Next LT Pro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LT Pro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LT Pro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LT Pro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LT Pro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LT Pro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LT Pro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LT Pro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LT Pro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LT Pr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/>
              <a:t>Mind, Body, and Beyond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err="1"/>
              <a:t>Mr</a:t>
            </a:r>
            <a:r>
              <a:rPr lang="en-US" dirty="0"/>
              <a:t> Severino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Welcome! What's On Your Mind?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Mental health is more than just the absence of mental illness.</a:t>
            </a:r>
          </a:p>
          <a:p>
            <a:r>
              <a:rPr sz="2000"/>
              <a:t>It's our emotional, psychological, and social well-being.</a:t>
            </a:r>
          </a:p>
          <a:p>
            <a:r>
              <a:rPr sz="2000"/>
              <a:t>It affects how we think, feel, and act.</a:t>
            </a:r>
          </a:p>
          <a:p>
            <a:r>
              <a:rPr sz="2000"/>
              <a:t>It influences how we handle stress, relate to others, and make choices.</a:t>
            </a:r>
          </a:p>
          <a:p>
            <a:r>
              <a:rPr sz="2000"/>
              <a:t>Mental health is crucial at every stage of life.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The Holistic View: The Big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Holistic means looking at the *whole* person, not just one part.</a:t>
            </a:r>
          </a:p>
          <a:p>
            <a:r>
              <a:rPr sz="2000"/>
              <a:t>Your mental health is deeply interconnected with all aspects of your life.</a:t>
            </a:r>
          </a:p>
          <a:p>
            <a:r>
              <a:rPr sz="2000"/>
              <a:t>We'll explore five key dimensions:</a:t>
            </a:r>
          </a:p>
          <a:p>
            <a:pPr lvl="1"/>
            <a:r>
              <a:rPr sz="1800"/>
              <a:t>Physical Health</a:t>
            </a:r>
          </a:p>
          <a:p>
            <a:pPr lvl="1"/>
            <a:r>
              <a:rPr sz="1800"/>
              <a:t>Emotional Health</a:t>
            </a:r>
          </a:p>
          <a:p>
            <a:pPr lvl="1"/>
            <a:r>
              <a:rPr sz="1800"/>
              <a:t>Social Health</a:t>
            </a:r>
          </a:p>
          <a:p>
            <a:pPr lvl="1"/>
            <a:r>
              <a:rPr sz="1800"/>
              <a:t>Intellectual/Mental Health</a:t>
            </a:r>
          </a:p>
          <a:p>
            <a:pPr lvl="1"/>
            <a:r>
              <a:rPr sz="1800"/>
              <a:t>Environmental/Spiritual Health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Dimension 1: Physical Health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 dirty="0"/>
              <a:t>Sleep: Essential for brain function, mood regulation, and stress management.</a:t>
            </a:r>
          </a:p>
          <a:p>
            <a:r>
              <a:rPr sz="2000" dirty="0"/>
              <a:t>Nutrition: What you eat impacts your energy levels and brain chemistry.</a:t>
            </a:r>
          </a:p>
          <a:p>
            <a:r>
              <a:rPr sz="2000" dirty="0"/>
              <a:t>Physical Activity: Exercise releases endorphins, natural mood boosters.</a:t>
            </a:r>
          </a:p>
          <a:p>
            <a:r>
              <a:rPr sz="2000" dirty="0"/>
              <a:t>Hydration: Dehydration can lead to fatigue and irritability.</a:t>
            </a:r>
          </a:p>
          <a:p>
            <a:endParaRPr lang="en-US" sz="2000" dirty="0"/>
          </a:p>
          <a:p>
            <a:r>
              <a:rPr lang="en-US" sz="2000" b="1" dirty="0"/>
              <a:t>Interactive Question</a:t>
            </a:r>
            <a:r>
              <a:rPr sz="2000" b="1" dirty="0"/>
              <a:t>: What's one small change you could make this week to boost your physical health?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Dimension 2: Emotional Health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 dirty="0"/>
              <a:t>Recognizing and understanding your emotions (happiness, sadness, anger, fear).</a:t>
            </a:r>
          </a:p>
          <a:p>
            <a:r>
              <a:rPr sz="2000" dirty="0"/>
              <a:t>Expressing emotions in healthy ways, rather than bottling them up.</a:t>
            </a:r>
          </a:p>
          <a:p>
            <a:r>
              <a:rPr sz="2000" dirty="0"/>
              <a:t>Developing resilience: bouncing back from challenges and setbacks.</a:t>
            </a:r>
          </a:p>
          <a:p>
            <a:r>
              <a:rPr sz="2000" dirty="0"/>
              <a:t>Practicing self-compassion: treating yourself with kindness, especially during tough times.</a:t>
            </a:r>
            <a:endParaRPr lang="en-US" sz="2000" dirty="0"/>
          </a:p>
          <a:p>
            <a:endParaRPr lang="en-US" sz="2000" b="1" dirty="0"/>
          </a:p>
          <a:p>
            <a:r>
              <a:rPr sz="2000" b="1" dirty="0"/>
              <a:t>Interactive Question: If you're feeling frustrated, what's one healthy way you could express that feeling?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Dimension 3: Social Health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 dirty="0"/>
              <a:t>Building and maintaining healthy relationships (family, friends, mentors).</a:t>
            </a:r>
          </a:p>
          <a:p>
            <a:r>
              <a:rPr sz="2000" dirty="0"/>
              <a:t>Feeling a sense of belonging and support from others.</a:t>
            </a:r>
          </a:p>
          <a:p>
            <a:r>
              <a:rPr sz="2000" dirty="0"/>
              <a:t>Developing effective communication skills.</a:t>
            </a:r>
          </a:p>
          <a:p>
            <a:r>
              <a:rPr sz="2000" dirty="0"/>
              <a:t>Learning to set healthy boundaries in relationships.</a:t>
            </a:r>
          </a:p>
          <a:p>
            <a:endParaRPr lang="en-US" sz="2000" dirty="0"/>
          </a:p>
          <a:p>
            <a:r>
              <a:rPr sz="2000" b="1" dirty="0">
                <a:solidFill>
                  <a:schemeClr val="tx1"/>
                </a:solidFill>
              </a:rPr>
              <a:t>Interactive Question: Think of someone who supports you. What makes that relationship feel strong?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Dimension 4: Intellectual/Mental Health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 dirty="0"/>
              <a:t>Engaging your mind: learning new things, solving problems, and being curious.</a:t>
            </a:r>
          </a:p>
          <a:p>
            <a:r>
              <a:rPr sz="2000" dirty="0"/>
              <a:t>Challenging negative or unhelpful thought patterns.</a:t>
            </a:r>
          </a:p>
          <a:p>
            <a:r>
              <a:rPr sz="2000" dirty="0"/>
              <a:t>Practicing mindfulness and staying present.</a:t>
            </a:r>
          </a:p>
          <a:p>
            <a:r>
              <a:rPr sz="2000" dirty="0"/>
              <a:t>Setting realistic goals and working towards them.</a:t>
            </a:r>
            <a:endParaRPr lang="en-US" sz="2000" dirty="0"/>
          </a:p>
          <a:p>
            <a:endParaRPr lang="en-US" sz="2000" b="1" dirty="0"/>
          </a:p>
          <a:p>
            <a:r>
              <a:rPr sz="2000" b="1" dirty="0"/>
              <a:t>Interactive Question: What's something new you've learned recently or are curious about learning?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Dimension 5: Environmental/Spiritual Health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 dirty="0"/>
              <a:t>Environment: Your surroundings can impact your mood and stress levels.</a:t>
            </a:r>
          </a:p>
          <a:p>
            <a:r>
              <a:rPr sz="2000" dirty="0"/>
              <a:t>Create a calm, organized personal space. Spend time in nature.</a:t>
            </a:r>
          </a:p>
          <a:p>
            <a:r>
              <a:rPr sz="2000" dirty="0"/>
              <a:t>Spiritual Health (Broadly Defined): Finding meaning and purpose in life.</a:t>
            </a:r>
          </a:p>
          <a:p>
            <a:r>
              <a:rPr sz="2000" dirty="0"/>
              <a:t>Connecting with your values, practicing gratitude, and engaging in activities that feel soulful or inspiring.</a:t>
            </a:r>
          </a:p>
          <a:p>
            <a:endParaRPr lang="en-US" sz="2000" dirty="0"/>
          </a:p>
          <a:p>
            <a:r>
              <a:rPr sz="2000" b="1" dirty="0"/>
              <a:t>Interactive Question: How does spending time outdoors make you feel?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The Interconnected Web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Imagine these dimensions as threads in a tapestry.</a:t>
            </a:r>
          </a:p>
          <a:p>
            <a:r>
              <a:rPr sz="2000"/>
              <a:t>When one thread is weak, it can affect the entire pattern.</a:t>
            </a:r>
          </a:p>
          <a:p>
            <a:r>
              <a:rPr sz="2000"/>
              <a:t>Example: Lack of sleep (physical) can lead to irritability (emotional) and difficulty concentrating (intellectual).</a:t>
            </a:r>
          </a:p>
          <a:p>
            <a:r>
              <a:rPr sz="2000"/>
              <a:t>Example: Strong social connections (social) can help you cope with stress (emotional &amp; intellectual).</a:t>
            </a:r>
          </a:p>
          <a:p>
            <a:r>
              <a:rPr sz="2000"/>
              <a:t>Focusing on one area can often positively impact others!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Common Challenges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Stress: Pressure from school, activities, social life, and future plans.</a:t>
            </a:r>
          </a:p>
          <a:p>
            <a:r>
              <a:rPr sz="2000"/>
              <a:t>Anxiety: Worry, nervousness, or unease, often about uncertain outcomes.</a:t>
            </a:r>
          </a:p>
          <a:p>
            <a:r>
              <a:rPr sz="2000"/>
              <a:t>Depression: Persistent feelings of sadness, loss of interest, or low energy.</a:t>
            </a:r>
          </a:p>
          <a:p>
            <a:r>
              <a:rPr sz="2000"/>
              <a:t>Social Media Pressures: Comparison, cyberbullying, unrealistic expectations.</a:t>
            </a:r>
          </a:p>
          <a:p>
            <a:r>
              <a:rPr sz="2000"/>
              <a:t>These are common, and you are not alone in experiencing them.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Holistic Strategies for Well-being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Mindfulness &amp; Deep Breathing: Calms the nervous system.</a:t>
            </a:r>
          </a:p>
          <a:p>
            <a:r>
              <a:rPr sz="2000"/>
              <a:t>Journaling: A safe space to process thoughts and feelings.</a:t>
            </a:r>
          </a:p>
          <a:p>
            <a:r>
              <a:rPr sz="2000"/>
              <a:t>Creative Expression: Art, music, writing, dance – let it out!</a:t>
            </a:r>
          </a:p>
          <a:p>
            <a:r>
              <a:rPr sz="2000"/>
              <a:t>Spend Time in Nature: Grounding and restorative.</a:t>
            </a:r>
          </a:p>
          <a:p>
            <a:r>
              <a:rPr sz="2000"/>
              <a:t>Movement: Find physical activities you enjoy (walking, sports, dancing).</a:t>
            </a:r>
          </a:p>
          <a:p>
            <a:r>
              <a:rPr sz="2000"/>
              <a:t>Connect with Loved Ones: Share your thoughts and feelings.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When to Seek Support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If you feel persistently sad, anxious, or overwhelmed.</a:t>
            </a:r>
          </a:p>
          <a:p>
            <a:r>
              <a:rPr sz="2000"/>
              <a:t>If your feelings are interfering with school, friendships, or daily activities.</a:t>
            </a:r>
          </a:p>
          <a:p>
            <a:r>
              <a:rPr sz="2000"/>
              <a:t>If you're having trouble sleeping or eating.</a:t>
            </a:r>
          </a:p>
          <a:p>
            <a:r>
              <a:rPr sz="2000"/>
              <a:t>If you feel hopeless or have thoughts of harming yourself.</a:t>
            </a:r>
          </a:p>
          <a:p>
            <a:r>
              <a:rPr sz="2000"/>
              <a:t>Talking to a trusted adult is a brave first step.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Interactive Activity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Take 2 minutes to jot down ONE thing you can do THIS WEEK to support your:</a:t>
            </a:r>
          </a:p>
          <a:p>
            <a:pPr lvl="1"/>
            <a:r>
              <a:rPr sz="1800"/>
              <a:t>Physical Health</a:t>
            </a:r>
          </a:p>
          <a:p>
            <a:pPr lvl="1"/>
            <a:r>
              <a:rPr sz="1800"/>
              <a:t>Emotional Health</a:t>
            </a:r>
          </a:p>
          <a:p>
            <a:pPr lvl="1"/>
            <a:r>
              <a:rPr sz="1800"/>
              <a:t>Social Health</a:t>
            </a:r>
          </a:p>
          <a:p>
            <a:r>
              <a:rPr sz="2000"/>
              <a:t>Consider how they connect! (e.g., a walk with a friend supports physical, social, and emotional health!)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Key Takeaways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Mental health is just as important as physical health.</a:t>
            </a:r>
          </a:p>
          <a:p>
            <a:r>
              <a:rPr sz="2000"/>
              <a:t>A holistic approach considers all aspects of your life: physical, emotional, social, intellectual, and environmental/spiritual.</a:t>
            </a:r>
          </a:p>
          <a:p>
            <a:r>
              <a:rPr sz="2000"/>
              <a:t>Small, consistent actions in any dimension can make a big difference.</a:t>
            </a:r>
          </a:p>
          <a:p>
            <a:r>
              <a:rPr sz="2000"/>
              <a:t>You are not alone, and seeking support is a sign of strength.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Work Cited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sz="2000"/>
              <a:t>American Psychological Association. (n.d.). What is mental health?. Retrieved from [https://www.apa.org/topics/resilience/mental-health](https://www.apa.org/topics/resilience/mental-health)</a:t>
            </a:r>
          </a:p>
          <a:p>
            <a:r>
              <a:rPr sz="2000"/>
              <a:t>Centers for Disease Control and Prevention. (2023, October 12). What is mental health?. Retrieved from [https://www.cdc.gov/mentalhealth/basics/mental-health-definition.html](https://www.cdc.gov/mentalhealth/basics/mental-health-definition.html)</a:t>
            </a:r>
          </a:p>
          <a:p>
            <a:r>
              <a:rPr sz="2000"/>
              <a:t>Gale, R. P. (2021). Holistic Health. In S. J. Tracy (Ed.), *The Gale Encyclopedia of Public Health* (3rd ed.). Gale.</a:t>
            </a:r>
          </a:p>
          <a:p>
            <a:r>
              <a:rPr sz="2000"/>
              <a:t>Mayo Clinic Staff. (2022, December 21). Stress management. Mayo Clinic. Retrieved from [https://www.mayoclinic.org/healthy-lifestyle/stress-management/in-depth/stress-management/art-20044151](https://www.mayoclinic.org/healthy-lifestyle/stress-management/in-depth/stress-management/art-20044151)</a:t>
            </a:r>
          </a:p>
          <a:p>
            <a:r>
              <a:rPr sz="2000"/>
              <a:t>National Alliance on Mental Illness. (n.d.). Mental Health Conditions. Retrieved from [https://www.nami.org/About-Mental-Illness/Mental-Health-Conditions](https://www.nami.org/About-Mental-Illness/Mental-Health-Conditions)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Additional Resources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Your School Counselor: Your first point of contact for support and referrals.</a:t>
            </a:r>
          </a:p>
          <a:p>
            <a:r>
              <a:rPr sz="2000"/>
              <a:t>Crisis Text Line: Text HOME to 741741 for free, 24/7 crisis support.</a:t>
            </a:r>
          </a:p>
          <a:p>
            <a:r>
              <a:rPr sz="2000"/>
              <a:t>National Alliance on Mental Illness (NAMI): nami.org - Information, support groups, and advocacy.</a:t>
            </a:r>
          </a:p>
          <a:p>
            <a:r>
              <a:rPr sz="2000"/>
              <a:t>The Jed Foundation: jedfoundation.org - Resources for teens and young adults on mental health and suicide prevention.</a:t>
            </a:r>
          </a:p>
          <a:p>
            <a:r>
              <a:rPr sz="2000"/>
              <a:t>Child Mind Institute: childmind.org - Information on child and adolescent mental health.</a:t>
            </a:r>
          </a:p>
          <a:p>
            <a:r>
              <a:rPr sz="2000"/>
              <a:t>Headspace (App/Website): Offers guided meditations and mindfulness exercises.</a:t>
            </a:r>
          </a:p>
          <a:p>
            <a:r>
              <a:rPr sz="2000"/>
              <a:t>Your Doctor: Can provide guidance and referrals to mental health professionals.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Thank You!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2000"/>
              <a:t>Remember to be kind to yourself and others.</a:t>
            </a:r>
          </a:p>
          <a:p>
            <a:r>
              <a:rPr sz="2000"/>
              <a:t>Continue to explore what works best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VTI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0000FF"/>
      </a:hlink>
      <a:folHlink>
        <a:srgbClr val="FF00FF"/>
      </a:folHlink>
    </a:clrScheme>
    <a:fontScheme name="ShapesVTI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ShapesVT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LT Pro"/>
            <a:ea typeface="Avenir Next LT Pro"/>
            <a:cs typeface="Avenir Next LT Pro"/>
            <a:sym typeface="Avenir Next LT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LT Pro"/>
            <a:ea typeface="Avenir Next LT Pro"/>
            <a:cs typeface="Avenir Next LT Pro"/>
            <a:sym typeface="Avenir Next LT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hapesVTI">
  <a:themeElements>
    <a:clrScheme name="ShapesVTI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0000FF"/>
      </a:hlink>
      <a:folHlink>
        <a:srgbClr val="FF00FF"/>
      </a:folHlink>
    </a:clrScheme>
    <a:fontScheme name="ShapesVTI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ShapesVT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LT Pro"/>
            <a:ea typeface="Avenir Next LT Pro"/>
            <a:cs typeface="Avenir Next LT Pro"/>
            <a:sym typeface="Avenir Next LT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LT Pro"/>
            <a:ea typeface="Avenir Next LT Pro"/>
            <a:cs typeface="Avenir Next LT Pro"/>
            <a:sym typeface="Avenir Next LT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1217</Words>
  <Application>Microsoft Macintosh PowerPoint</Application>
  <PresentationFormat>Widescreen</PresentationFormat>
  <Paragraphs>105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Avenir Next LT Pro</vt:lpstr>
      <vt:lpstr>Calibri</vt:lpstr>
      <vt:lpstr>Tw Cen MT</vt:lpstr>
      <vt:lpstr>ShapesVTI</vt:lpstr>
      <vt:lpstr>Mind, Body, and Beyond</vt:lpstr>
      <vt:lpstr>Welcome! What's On Your Mind?</vt:lpstr>
      <vt:lpstr>The Holistic View: The Big Picture</vt:lpstr>
      <vt:lpstr>Dimension 1: Physical Health</vt:lpstr>
      <vt:lpstr>Dimension 2: Emotional Health</vt:lpstr>
      <vt:lpstr>Dimension 3: Social Health</vt:lpstr>
      <vt:lpstr>Dimension 4: Intellectual/Mental Health</vt:lpstr>
      <vt:lpstr>Dimension 5: Environmental/Spiritual Health</vt:lpstr>
      <vt:lpstr>The Interconnected Web</vt:lpstr>
      <vt:lpstr>Common Challenges</vt:lpstr>
      <vt:lpstr>Holistic Strategies for Well-being</vt:lpstr>
      <vt:lpstr>When to Seek Support</vt:lpstr>
      <vt:lpstr>Interactive Activity</vt:lpstr>
      <vt:lpstr>Key Takeaways</vt:lpstr>
      <vt:lpstr>Work Cited</vt:lpstr>
      <vt:lpstr>Additional Resources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6</cp:revision>
  <dcterms:modified xsi:type="dcterms:W3CDTF">2025-12-10T17:10:49Z</dcterms:modified>
</cp:coreProperties>
</file>