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71" r:id="rId2"/>
    <p:sldId id="355" r:id="rId3"/>
    <p:sldId id="258" r:id="rId4"/>
    <p:sldId id="332" r:id="rId5"/>
    <p:sldId id="282" r:id="rId6"/>
    <p:sldId id="330" r:id="rId7"/>
    <p:sldId id="283" r:id="rId8"/>
    <p:sldId id="284" r:id="rId9"/>
    <p:sldId id="291" r:id="rId10"/>
    <p:sldId id="352" r:id="rId11"/>
    <p:sldId id="350" r:id="rId12"/>
    <p:sldId id="351"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07" r:id="rId27"/>
    <p:sldId id="308" r:id="rId28"/>
    <p:sldId id="309" r:id="rId29"/>
    <p:sldId id="266" r:id="rId30"/>
    <p:sldId id="267" r:id="rId31"/>
    <p:sldId id="310" r:id="rId32"/>
    <p:sldId id="311" r:id="rId33"/>
    <p:sldId id="313" r:id="rId34"/>
    <p:sldId id="312" r:id="rId3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94741" autoAdjust="0"/>
  </p:normalViewPr>
  <p:slideViewPr>
    <p:cSldViewPr>
      <p:cViewPr varScale="1">
        <p:scale>
          <a:sx n="97" d="100"/>
          <a:sy n="97" d="100"/>
        </p:scale>
        <p:origin x="336" y="192"/>
      </p:cViewPr>
      <p:guideLst>
        <p:guide orient="horz" pos="2160"/>
        <p:guide pos="2880"/>
      </p:guideLst>
    </p:cSldViewPr>
  </p:slideViewPr>
  <p:outlineViewPr>
    <p:cViewPr>
      <p:scale>
        <a:sx n="33" d="100"/>
        <a:sy n="33" d="100"/>
      </p:scale>
      <p:origin x="-24"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12329" cy="462120"/>
          </a:xfrm>
          <a:prstGeom prst="rect">
            <a:avLst/>
          </a:prstGeom>
        </p:spPr>
        <p:txBody>
          <a:bodyPr vert="horz" lIns="90763" tIns="45382" rIns="90763" bIns="45382" rtlCol="0"/>
          <a:lstStyle>
            <a:lvl1pPr algn="l">
              <a:defRPr sz="1200"/>
            </a:lvl1pPr>
          </a:lstStyle>
          <a:p>
            <a:endParaRPr lang="en-US"/>
          </a:p>
        </p:txBody>
      </p:sp>
      <p:sp>
        <p:nvSpPr>
          <p:cNvPr id="3" name="Date Placeholder 2"/>
          <p:cNvSpPr>
            <a:spLocks noGrp="1"/>
          </p:cNvSpPr>
          <p:nvPr>
            <p:ph type="dt" idx="1"/>
          </p:nvPr>
        </p:nvSpPr>
        <p:spPr>
          <a:xfrm>
            <a:off x="3936173" y="0"/>
            <a:ext cx="3012329" cy="462120"/>
          </a:xfrm>
          <a:prstGeom prst="rect">
            <a:avLst/>
          </a:prstGeom>
        </p:spPr>
        <p:txBody>
          <a:bodyPr vert="horz" lIns="90763" tIns="45382" rIns="90763" bIns="45382" rtlCol="0"/>
          <a:lstStyle>
            <a:lvl1pPr algn="r">
              <a:defRPr sz="1200"/>
            </a:lvl1pPr>
          </a:lstStyle>
          <a:p>
            <a:fld id="{EC786772-7746-4EC4-8122-EDEDF6FA6827}" type="datetimeFigureOut">
              <a:rPr lang="en-US" smtClean="0"/>
              <a:pPr/>
              <a:t>2/10/2026</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0763" tIns="45382" rIns="90763" bIns="45382" rtlCol="0" anchor="ctr"/>
          <a:lstStyle/>
          <a:p>
            <a:endParaRPr lang="en-US"/>
          </a:p>
        </p:txBody>
      </p:sp>
      <p:sp>
        <p:nvSpPr>
          <p:cNvPr id="5" name="Notes Placeholder 4"/>
          <p:cNvSpPr>
            <a:spLocks noGrp="1"/>
          </p:cNvSpPr>
          <p:nvPr>
            <p:ph type="body" sz="quarter" idx="3"/>
          </p:nvPr>
        </p:nvSpPr>
        <p:spPr>
          <a:xfrm>
            <a:off x="695638" y="4387768"/>
            <a:ext cx="5558801" cy="4155919"/>
          </a:xfrm>
          <a:prstGeom prst="rect">
            <a:avLst/>
          </a:prstGeom>
        </p:spPr>
        <p:txBody>
          <a:bodyPr vert="horz" lIns="90763" tIns="45382" rIns="90763" bIns="453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7"/>
            <a:ext cx="3012329" cy="462120"/>
          </a:xfrm>
          <a:prstGeom prst="rect">
            <a:avLst/>
          </a:prstGeom>
        </p:spPr>
        <p:txBody>
          <a:bodyPr vert="horz" lIns="90763" tIns="45382" rIns="90763" bIns="45382" rtlCol="0" anchor="b"/>
          <a:lstStyle>
            <a:lvl1pPr algn="l">
              <a:defRPr sz="1200"/>
            </a:lvl1pPr>
          </a:lstStyle>
          <a:p>
            <a:endParaRPr lang="en-US"/>
          </a:p>
        </p:txBody>
      </p:sp>
      <p:sp>
        <p:nvSpPr>
          <p:cNvPr id="7" name="Slide Number Placeholder 6"/>
          <p:cNvSpPr>
            <a:spLocks noGrp="1"/>
          </p:cNvSpPr>
          <p:nvPr>
            <p:ph type="sldNum" sz="quarter" idx="5"/>
          </p:nvPr>
        </p:nvSpPr>
        <p:spPr>
          <a:xfrm>
            <a:off x="3936173" y="8772377"/>
            <a:ext cx="3012329" cy="462120"/>
          </a:xfrm>
          <a:prstGeom prst="rect">
            <a:avLst/>
          </a:prstGeom>
        </p:spPr>
        <p:txBody>
          <a:bodyPr vert="horz" lIns="90763" tIns="45382" rIns="90763" bIns="45382" rtlCol="0" anchor="b"/>
          <a:lstStyle>
            <a:lvl1pPr algn="r">
              <a:defRPr sz="1200"/>
            </a:lvl1pPr>
          </a:lstStyle>
          <a:p>
            <a:fld id="{D82DC3F5-9DB5-4A10-881F-D3A5C6E013C5}" type="slidenum">
              <a:rPr lang="en-US" smtClean="0"/>
              <a:pPr/>
              <a:t>‹#›</a:t>
            </a:fld>
            <a:endParaRPr lang="en-US"/>
          </a:p>
        </p:txBody>
      </p:sp>
    </p:spTree>
    <p:extLst>
      <p:ext uri="{BB962C8B-B14F-4D97-AF65-F5344CB8AC3E}">
        <p14:creationId xmlns:p14="http://schemas.microsoft.com/office/powerpoint/2010/main" val="2284915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2DC3F5-9DB5-4A10-881F-D3A5C6E013C5}" type="slidenum">
              <a:rPr lang="en-US" smtClean="0"/>
              <a:pPr/>
              <a:t>1</a:t>
            </a:fld>
            <a:endParaRPr lang="en-US"/>
          </a:p>
        </p:txBody>
      </p:sp>
    </p:spTree>
    <p:extLst>
      <p:ext uri="{BB962C8B-B14F-4D97-AF65-F5344CB8AC3E}">
        <p14:creationId xmlns:p14="http://schemas.microsoft.com/office/powerpoint/2010/main" val="4177563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94A27-5423-504C-DFD3-ACBE14214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05A997-4ECB-A912-C687-0B9A855F33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EDFFB-0C33-71C2-08F5-26DD6D99B1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4D22C7-350D-2D44-A9E1-ECA0F2706784}"/>
              </a:ext>
            </a:extLst>
          </p:cNvPr>
          <p:cNvSpPr>
            <a:spLocks noGrp="1"/>
          </p:cNvSpPr>
          <p:nvPr>
            <p:ph type="sldNum" sz="quarter" idx="10"/>
          </p:nvPr>
        </p:nvSpPr>
        <p:spPr/>
        <p:txBody>
          <a:bodyPr/>
          <a:lstStyle/>
          <a:p>
            <a:fld id="{F0AFE711-5DC4-474C-880B-157B6BBCFBBF}" type="slidenum">
              <a:rPr lang="en-US" smtClean="0"/>
              <a:t>2</a:t>
            </a:fld>
            <a:endParaRPr lang="en-US"/>
          </a:p>
        </p:txBody>
      </p:sp>
    </p:spTree>
    <p:extLst>
      <p:ext uri="{BB962C8B-B14F-4D97-AF65-F5344CB8AC3E}">
        <p14:creationId xmlns:p14="http://schemas.microsoft.com/office/powerpoint/2010/main" val="58010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4</a:t>
            </a:fld>
            <a:endParaRPr lang="en-US"/>
          </a:p>
        </p:txBody>
      </p:sp>
    </p:spTree>
    <p:extLst>
      <p:ext uri="{BB962C8B-B14F-4D97-AF65-F5344CB8AC3E}">
        <p14:creationId xmlns:p14="http://schemas.microsoft.com/office/powerpoint/2010/main" val="724155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5</a:t>
            </a:fld>
            <a:endParaRPr lang="en-US"/>
          </a:p>
        </p:txBody>
      </p:sp>
    </p:spTree>
    <p:extLst>
      <p:ext uri="{BB962C8B-B14F-4D97-AF65-F5344CB8AC3E}">
        <p14:creationId xmlns:p14="http://schemas.microsoft.com/office/powerpoint/2010/main" val="18844019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6</a:t>
            </a:fld>
            <a:endParaRPr lang="en-US"/>
          </a:p>
        </p:txBody>
      </p:sp>
    </p:spTree>
    <p:extLst>
      <p:ext uri="{BB962C8B-B14F-4D97-AF65-F5344CB8AC3E}">
        <p14:creationId xmlns:p14="http://schemas.microsoft.com/office/powerpoint/2010/main" val="495756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7</a:t>
            </a:fld>
            <a:endParaRPr lang="en-US"/>
          </a:p>
        </p:txBody>
      </p:sp>
    </p:spTree>
    <p:extLst>
      <p:ext uri="{BB962C8B-B14F-4D97-AF65-F5344CB8AC3E}">
        <p14:creationId xmlns:p14="http://schemas.microsoft.com/office/powerpoint/2010/main" val="1599551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8</a:t>
            </a:fld>
            <a:endParaRPr lang="en-US"/>
          </a:p>
        </p:txBody>
      </p:sp>
    </p:spTree>
    <p:extLst>
      <p:ext uri="{BB962C8B-B14F-4D97-AF65-F5344CB8AC3E}">
        <p14:creationId xmlns:p14="http://schemas.microsoft.com/office/powerpoint/2010/main" val="4095948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9</a:t>
            </a:fld>
            <a:endParaRPr lang="en-US"/>
          </a:p>
        </p:txBody>
      </p:sp>
    </p:spTree>
    <p:extLst>
      <p:ext uri="{BB962C8B-B14F-4D97-AF65-F5344CB8AC3E}">
        <p14:creationId xmlns:p14="http://schemas.microsoft.com/office/powerpoint/2010/main" val="127984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10</a:t>
            </a:fld>
            <a:endParaRPr lang="en-US"/>
          </a:p>
        </p:txBody>
      </p:sp>
    </p:spTree>
    <p:extLst>
      <p:ext uri="{BB962C8B-B14F-4D97-AF65-F5344CB8AC3E}">
        <p14:creationId xmlns:p14="http://schemas.microsoft.com/office/powerpoint/2010/main" val="1267821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11</a:t>
            </a:fld>
            <a:endParaRPr lang="en-US"/>
          </a:p>
        </p:txBody>
      </p:sp>
    </p:spTree>
    <p:extLst>
      <p:ext uri="{BB962C8B-B14F-4D97-AF65-F5344CB8AC3E}">
        <p14:creationId xmlns:p14="http://schemas.microsoft.com/office/powerpoint/2010/main" val="3405866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12</a:t>
            </a:fld>
            <a:endParaRPr lang="en-US"/>
          </a:p>
        </p:txBody>
      </p:sp>
    </p:spTree>
    <p:extLst>
      <p:ext uri="{BB962C8B-B14F-4D97-AF65-F5344CB8AC3E}">
        <p14:creationId xmlns:p14="http://schemas.microsoft.com/office/powerpoint/2010/main" val="4100801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13</a:t>
            </a:fld>
            <a:endParaRPr lang="en-US"/>
          </a:p>
        </p:txBody>
      </p:sp>
    </p:spTree>
    <p:extLst>
      <p:ext uri="{BB962C8B-B14F-4D97-AF65-F5344CB8AC3E}">
        <p14:creationId xmlns:p14="http://schemas.microsoft.com/office/powerpoint/2010/main" val="2093993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14</a:t>
            </a:fld>
            <a:endParaRPr lang="en-US"/>
          </a:p>
        </p:txBody>
      </p:sp>
    </p:spTree>
    <p:extLst>
      <p:ext uri="{BB962C8B-B14F-4D97-AF65-F5344CB8AC3E}">
        <p14:creationId xmlns:p14="http://schemas.microsoft.com/office/powerpoint/2010/main" val="4130590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15</a:t>
            </a:fld>
            <a:endParaRPr lang="en-US"/>
          </a:p>
        </p:txBody>
      </p:sp>
    </p:spTree>
    <p:extLst>
      <p:ext uri="{BB962C8B-B14F-4D97-AF65-F5344CB8AC3E}">
        <p14:creationId xmlns:p14="http://schemas.microsoft.com/office/powerpoint/2010/main" val="1677547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16</a:t>
            </a:fld>
            <a:endParaRPr lang="en-US"/>
          </a:p>
        </p:txBody>
      </p:sp>
    </p:spTree>
    <p:extLst>
      <p:ext uri="{BB962C8B-B14F-4D97-AF65-F5344CB8AC3E}">
        <p14:creationId xmlns:p14="http://schemas.microsoft.com/office/powerpoint/2010/main" val="1888291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17</a:t>
            </a:fld>
            <a:endParaRPr lang="en-US"/>
          </a:p>
        </p:txBody>
      </p:sp>
    </p:spTree>
    <p:extLst>
      <p:ext uri="{BB962C8B-B14F-4D97-AF65-F5344CB8AC3E}">
        <p14:creationId xmlns:p14="http://schemas.microsoft.com/office/powerpoint/2010/main" val="3410926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18</a:t>
            </a:fld>
            <a:endParaRPr lang="en-US"/>
          </a:p>
        </p:txBody>
      </p:sp>
    </p:spTree>
    <p:extLst>
      <p:ext uri="{BB962C8B-B14F-4D97-AF65-F5344CB8AC3E}">
        <p14:creationId xmlns:p14="http://schemas.microsoft.com/office/powerpoint/2010/main" val="1409306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19</a:t>
            </a:fld>
            <a:endParaRPr lang="en-US"/>
          </a:p>
        </p:txBody>
      </p:sp>
    </p:spTree>
    <p:extLst>
      <p:ext uri="{BB962C8B-B14F-4D97-AF65-F5344CB8AC3E}">
        <p14:creationId xmlns:p14="http://schemas.microsoft.com/office/powerpoint/2010/main" val="18496331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20</a:t>
            </a:fld>
            <a:endParaRPr lang="en-US"/>
          </a:p>
        </p:txBody>
      </p:sp>
    </p:spTree>
    <p:extLst>
      <p:ext uri="{BB962C8B-B14F-4D97-AF65-F5344CB8AC3E}">
        <p14:creationId xmlns:p14="http://schemas.microsoft.com/office/powerpoint/2010/main" val="3847226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21</a:t>
            </a:fld>
            <a:endParaRPr lang="en-US"/>
          </a:p>
        </p:txBody>
      </p:sp>
    </p:spTree>
    <p:extLst>
      <p:ext uri="{BB962C8B-B14F-4D97-AF65-F5344CB8AC3E}">
        <p14:creationId xmlns:p14="http://schemas.microsoft.com/office/powerpoint/2010/main" val="970011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22</a:t>
            </a:fld>
            <a:endParaRPr lang="en-US"/>
          </a:p>
        </p:txBody>
      </p:sp>
    </p:spTree>
    <p:extLst>
      <p:ext uri="{BB962C8B-B14F-4D97-AF65-F5344CB8AC3E}">
        <p14:creationId xmlns:p14="http://schemas.microsoft.com/office/powerpoint/2010/main" val="1561629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23</a:t>
            </a:fld>
            <a:endParaRPr lang="en-US"/>
          </a:p>
        </p:txBody>
      </p:sp>
    </p:spTree>
    <p:extLst>
      <p:ext uri="{BB962C8B-B14F-4D97-AF65-F5344CB8AC3E}">
        <p14:creationId xmlns:p14="http://schemas.microsoft.com/office/powerpoint/2010/main" val="65626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24</a:t>
            </a:fld>
            <a:endParaRPr lang="en-US"/>
          </a:p>
        </p:txBody>
      </p:sp>
    </p:spTree>
    <p:extLst>
      <p:ext uri="{BB962C8B-B14F-4D97-AF65-F5344CB8AC3E}">
        <p14:creationId xmlns:p14="http://schemas.microsoft.com/office/powerpoint/2010/main" val="1544298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25</a:t>
            </a:fld>
            <a:endParaRPr lang="en-US"/>
          </a:p>
        </p:txBody>
      </p:sp>
    </p:spTree>
    <p:extLst>
      <p:ext uri="{BB962C8B-B14F-4D97-AF65-F5344CB8AC3E}">
        <p14:creationId xmlns:p14="http://schemas.microsoft.com/office/powerpoint/2010/main" val="2411827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26</a:t>
            </a:fld>
            <a:endParaRPr lang="en-US"/>
          </a:p>
        </p:txBody>
      </p:sp>
    </p:spTree>
    <p:extLst>
      <p:ext uri="{BB962C8B-B14F-4D97-AF65-F5344CB8AC3E}">
        <p14:creationId xmlns:p14="http://schemas.microsoft.com/office/powerpoint/2010/main" val="2003261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27</a:t>
            </a:fld>
            <a:endParaRPr lang="en-US"/>
          </a:p>
        </p:txBody>
      </p:sp>
    </p:spTree>
    <p:extLst>
      <p:ext uri="{BB962C8B-B14F-4D97-AF65-F5344CB8AC3E}">
        <p14:creationId xmlns:p14="http://schemas.microsoft.com/office/powerpoint/2010/main" val="7775431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28</a:t>
            </a:fld>
            <a:endParaRPr lang="en-US"/>
          </a:p>
        </p:txBody>
      </p:sp>
    </p:spTree>
    <p:extLst>
      <p:ext uri="{BB962C8B-B14F-4D97-AF65-F5344CB8AC3E}">
        <p14:creationId xmlns:p14="http://schemas.microsoft.com/office/powerpoint/2010/main" val="3231835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29</a:t>
            </a:fld>
            <a:endParaRPr lang="en-US"/>
          </a:p>
        </p:txBody>
      </p:sp>
    </p:spTree>
    <p:extLst>
      <p:ext uri="{BB962C8B-B14F-4D97-AF65-F5344CB8AC3E}">
        <p14:creationId xmlns:p14="http://schemas.microsoft.com/office/powerpoint/2010/main" val="27577133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30</a:t>
            </a:fld>
            <a:endParaRPr lang="en-US"/>
          </a:p>
        </p:txBody>
      </p:sp>
    </p:spTree>
    <p:extLst>
      <p:ext uri="{BB962C8B-B14F-4D97-AF65-F5344CB8AC3E}">
        <p14:creationId xmlns:p14="http://schemas.microsoft.com/office/powerpoint/2010/main" val="12879678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31</a:t>
            </a:fld>
            <a:endParaRPr lang="en-US"/>
          </a:p>
        </p:txBody>
      </p:sp>
    </p:spTree>
    <p:extLst>
      <p:ext uri="{BB962C8B-B14F-4D97-AF65-F5344CB8AC3E}">
        <p14:creationId xmlns:p14="http://schemas.microsoft.com/office/powerpoint/2010/main" val="22061948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32</a:t>
            </a:fld>
            <a:endParaRPr lang="en-US"/>
          </a:p>
        </p:txBody>
      </p:sp>
    </p:spTree>
    <p:extLst>
      <p:ext uri="{BB962C8B-B14F-4D97-AF65-F5344CB8AC3E}">
        <p14:creationId xmlns:p14="http://schemas.microsoft.com/office/powerpoint/2010/main" val="19131272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33</a:t>
            </a:fld>
            <a:endParaRPr lang="en-US"/>
          </a:p>
        </p:txBody>
      </p:sp>
    </p:spTree>
    <p:extLst>
      <p:ext uri="{BB962C8B-B14F-4D97-AF65-F5344CB8AC3E}">
        <p14:creationId xmlns:p14="http://schemas.microsoft.com/office/powerpoint/2010/main" val="16386566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2DC3F5-9DB5-4A10-881F-D3A5C6E013C5}" type="slidenum">
              <a:rPr lang="en-US" smtClean="0"/>
              <a:pPr/>
              <a:t>34</a:t>
            </a:fld>
            <a:endParaRPr lang="en-US"/>
          </a:p>
        </p:txBody>
      </p:sp>
    </p:spTree>
    <p:extLst>
      <p:ext uri="{BB962C8B-B14F-4D97-AF65-F5344CB8AC3E}">
        <p14:creationId xmlns:p14="http://schemas.microsoft.com/office/powerpoint/2010/main" val="2318584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F415866-5B53-4DB3-823A-86D2BC354B18}"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4020949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415866-5B53-4DB3-823A-86D2BC354B18}"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1098161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415866-5B53-4DB3-823A-86D2BC354B18}"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3196335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F415866-5B53-4DB3-823A-86D2BC354B18}"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2955379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F415866-5B53-4DB3-823A-86D2BC354B18}" type="datetimeFigureOut">
              <a:rPr lang="en-US" smtClean="0"/>
              <a:pPr/>
              <a:t>2/10/2026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3778904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415866-5B53-4DB3-823A-86D2BC354B18}" type="datetimeFigureOut">
              <a:rPr lang="en-US" smtClean="0"/>
              <a:pPr/>
              <a:t>2/10/2026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181373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15866-5B53-4DB3-823A-86D2BC354B18}" type="datetimeFigureOut">
              <a:rPr lang="en-US" smtClean="0"/>
              <a:pPr/>
              <a:t>2/10/2026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209641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415866-5B53-4DB3-823A-86D2BC354B18}"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715517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415866-5B53-4DB3-823A-86D2BC354B18}" type="datetimeFigureOut">
              <a:rPr lang="en-US" smtClean="0"/>
              <a:pPr/>
              <a:t>2/10/2026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106667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415866-5B53-4DB3-823A-86D2BC354B18}"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3356021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F415866-5B53-4DB3-823A-86D2BC354B18}" type="datetimeFigureOut">
              <a:rPr lang="en-US" smtClean="0"/>
              <a:pPr/>
              <a:t>2/10/2026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D8A248-6EAF-492F-B2CF-FDA9CF17EB42}" type="slidenum">
              <a:rPr lang="en-US" smtClean="0"/>
              <a:pPr/>
              <a:t>‹#›</a:t>
            </a:fld>
            <a:endParaRPr lang="en-US"/>
          </a:p>
        </p:txBody>
      </p:sp>
    </p:spTree>
    <p:extLst>
      <p:ext uri="{BB962C8B-B14F-4D97-AF65-F5344CB8AC3E}">
        <p14:creationId xmlns:p14="http://schemas.microsoft.com/office/powerpoint/2010/main" val="2180578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66" name="Title Text"/>
          <p:cNvSpPr txBox="1">
            <a:spLocks noGrp="1"/>
          </p:cNvSpPr>
          <p:nvPr>
            <p:ph type="title"/>
          </p:nvPr>
        </p:nvSpPr>
        <p:spPr>
          <a:xfrm>
            <a:off x="971552" y="982132"/>
            <a:ext cx="7200898" cy="1303868"/>
          </a:xfrm>
          <a:prstGeom prst="rect">
            <a:avLst/>
          </a:prstGeom>
        </p:spPr>
        <p:txBody>
          <a:bodyPr/>
          <a:lstStyle/>
          <a:p>
            <a:r>
              <a:t>Title Text</a:t>
            </a:r>
          </a:p>
        </p:txBody>
      </p:sp>
      <p:sp>
        <p:nvSpPr>
          <p:cNvPr id="67" name="Body Level One…"/>
          <p:cNvSpPr txBox="1">
            <a:spLocks noGrp="1"/>
          </p:cNvSpPr>
          <p:nvPr>
            <p:ph type="body" sz="quarter" idx="1"/>
          </p:nvPr>
        </p:nvSpPr>
        <p:spPr>
          <a:xfrm>
            <a:off x="971550" y="2658534"/>
            <a:ext cx="3538728" cy="576263"/>
          </a:xfrm>
          <a:prstGeom prst="rect">
            <a:avLst/>
          </a:prstGeom>
        </p:spPr>
        <p:txBody>
          <a:bodyPr anchor="b"/>
          <a:lstStyle>
            <a:lvl1pPr marL="0" indent="0">
              <a:buClrTx/>
              <a:buSzTx/>
              <a:buFontTx/>
              <a:buNone/>
              <a:defRPr sz="2100">
                <a:solidFill>
                  <a:schemeClr val="accent1"/>
                </a:solidFill>
              </a:defRPr>
            </a:lvl1pPr>
            <a:lvl2pPr marL="0" indent="342900">
              <a:buClrTx/>
              <a:buSzTx/>
              <a:buFontTx/>
              <a:buNone/>
              <a:defRPr sz="2100">
                <a:solidFill>
                  <a:schemeClr val="accent1"/>
                </a:solidFill>
              </a:defRPr>
            </a:lvl2pPr>
            <a:lvl3pPr marL="0" indent="685800">
              <a:buClrTx/>
              <a:buSzTx/>
              <a:buFontTx/>
              <a:buNone/>
              <a:defRPr sz="2100">
                <a:solidFill>
                  <a:schemeClr val="accent1"/>
                </a:solidFill>
              </a:defRPr>
            </a:lvl3pPr>
            <a:lvl4pPr marL="0" indent="1028700">
              <a:buClrTx/>
              <a:buSzTx/>
              <a:buFontTx/>
              <a:buNone/>
              <a:defRPr sz="2100">
                <a:solidFill>
                  <a:schemeClr val="accent1"/>
                </a:solidFill>
              </a:defRPr>
            </a:lvl4pPr>
            <a:lvl5pPr marL="0" indent="1371600">
              <a:buClrTx/>
              <a:buSzTx/>
              <a:buFontTx/>
              <a:buNone/>
              <a:defRPr sz="210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68" name="Text Placeholder 4"/>
          <p:cNvSpPr>
            <a:spLocks noGrp="1"/>
          </p:cNvSpPr>
          <p:nvPr>
            <p:ph type="body" sz="quarter" idx="21"/>
          </p:nvPr>
        </p:nvSpPr>
        <p:spPr>
          <a:xfrm>
            <a:off x="4635503" y="2658534"/>
            <a:ext cx="3538729" cy="576263"/>
          </a:xfrm>
          <a:prstGeom prst="rect">
            <a:avLst/>
          </a:prstGeom>
        </p:spPr>
        <p:txBody>
          <a:bodyPr anchor="b"/>
          <a:lstStyle>
            <a:lvl1pPr marL="0" indent="0">
              <a:buClrTx/>
              <a:buSzTx/>
              <a:buFontTx/>
              <a:buNone/>
              <a:defRPr sz="2800">
                <a:solidFill>
                  <a:schemeClr val="accent1"/>
                </a:solidFill>
              </a:defRPr>
            </a:lvl1pPr>
          </a:lstStyle>
          <a:p>
            <a:pPr marL="0" indent="0">
              <a:buClrTx/>
              <a:buSzTx/>
              <a:buFontTx/>
              <a:buNone/>
              <a:defRPr sz="2800">
                <a:solidFill>
                  <a:schemeClr val="accent1"/>
                </a:solidFill>
              </a:defRPr>
            </a:pPr>
            <a:endParaRPr/>
          </a:p>
        </p:txBody>
      </p:sp>
      <p:sp>
        <p:nvSpPr>
          <p:cNvPr id="69" name="Straight Connector 17"/>
          <p:cNvSpPr/>
          <p:nvPr/>
        </p:nvSpPr>
        <p:spPr>
          <a:xfrm>
            <a:off x="1047127" y="2421466"/>
            <a:ext cx="7055474" cy="1"/>
          </a:xfrm>
          <a:prstGeom prst="line">
            <a:avLst/>
          </a:prstGeom>
          <a:ln w="15875">
            <a:solidFill>
              <a:schemeClr val="accent1"/>
            </a:solidFill>
          </a:ln>
        </p:spPr>
        <p:txBody>
          <a:bodyPr lIns="34289" rIns="34289"/>
          <a:lstStyle/>
          <a:p>
            <a:endParaRPr sz="1350"/>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8609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56" name="Straight Connector 7"/>
          <p:cNvSpPr/>
          <p:nvPr/>
        </p:nvSpPr>
        <p:spPr>
          <a:xfrm>
            <a:off x="1047127" y="2421466"/>
            <a:ext cx="7055474" cy="1"/>
          </a:xfrm>
          <a:prstGeom prst="line">
            <a:avLst/>
          </a:prstGeom>
          <a:ln w="15875">
            <a:solidFill>
              <a:schemeClr val="accent1"/>
            </a:solidFill>
          </a:ln>
        </p:spPr>
        <p:txBody>
          <a:bodyPr lIns="34289" rIns="34289"/>
          <a:lstStyle/>
          <a:p>
            <a:endParaRPr sz="1350"/>
          </a:p>
        </p:txBody>
      </p:sp>
      <p:sp>
        <p:nvSpPr>
          <p:cNvPr id="57" name="Title Text"/>
          <p:cNvSpPr txBox="1">
            <a:spLocks noGrp="1"/>
          </p:cNvSpPr>
          <p:nvPr>
            <p:ph type="title"/>
          </p:nvPr>
        </p:nvSpPr>
        <p:spPr>
          <a:xfrm>
            <a:off x="971552" y="982132"/>
            <a:ext cx="7200898" cy="1303868"/>
          </a:xfrm>
          <a:prstGeom prst="rect">
            <a:avLst/>
          </a:prstGeom>
        </p:spPr>
        <p:txBody>
          <a:bodyPr/>
          <a:lstStyle/>
          <a:p>
            <a:r>
              <a:t>Title Text</a:t>
            </a:r>
          </a:p>
        </p:txBody>
      </p:sp>
      <p:sp>
        <p:nvSpPr>
          <p:cNvPr id="58" name="Body Level One…"/>
          <p:cNvSpPr txBox="1">
            <a:spLocks noGrp="1"/>
          </p:cNvSpPr>
          <p:nvPr>
            <p:ph type="body" sz="quarter" idx="1"/>
          </p:nvPr>
        </p:nvSpPr>
        <p:spPr>
          <a:xfrm>
            <a:off x="973835" y="2560321"/>
            <a:ext cx="3538729" cy="331012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4378679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415866-5B53-4DB3-823A-86D2BC354B18}" type="datetimeFigureOut">
              <a:rPr lang="en-US" smtClean="0"/>
              <a:pPr/>
              <a:t>2/10/2026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D8A248-6EAF-492F-B2CF-FDA9CF17EB42}" type="slidenum">
              <a:rPr lang="en-US" smtClean="0"/>
              <a:pPr/>
              <a:t>‹#›</a:t>
            </a:fld>
            <a:endParaRPr lang="en-US"/>
          </a:p>
        </p:txBody>
      </p:sp>
    </p:spTree>
    <p:extLst>
      <p:ext uri="{BB962C8B-B14F-4D97-AF65-F5344CB8AC3E}">
        <p14:creationId xmlns:p14="http://schemas.microsoft.com/office/powerpoint/2010/main" val="39861420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arinIsazaL@issaquah.wednet.edu" TargetMode="External"/><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https://www.isd411.org/programs-services/equity"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orms.office.com/r/r7WXbjdUQV" TargetMode="External"/><Relationship Id="rId7"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hyperlink" Target="mailto:gilmourl@issaquah.wednet.ed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nam12.safelinks.protection.outlook.com/?url=https%3A%2F%2Fdoh.wa.gov%2Fyou-and-your-family%2Fimmunization%2Faccess-your-familys-immunization-information&amp;data=05%7C02%7CHeintzJ%40issaquah.wednet.edu%7C120385d66ecf402dd7f808dd5c1cbb99%7C351870f24eec4c75805a4db4f811aea1%7C0%7C0%7C638768000677440585%7CUnknown%7CTWFpbGZsb3d8eyJFbXB0eU1hcGkiOnRydWUsIlYiOiIwLjAuMDAwMCIsIlAiOiJXaW4zMiIsIkFOIjoiTWFpbCIsIldUIjoyfQ%3D%3D%7C0%7C%7C%7C&amp;sdata=83seOy89BAPfiOUlm%2BnAWpCaqW%2FSWg0qMZ0vTk98w80%3D&amp;reserved=0"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hyperlink" Target="https://myirmobile.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s://pixabay.com/en/child-girl-young-happy-smiling-463560/"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withinreachwa.org/"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hyperlink" Target="https://kingcounty.gov/en/dept/dph/health-safety/health-centers-programs-services/access-outreach-program/community-health-access-progra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hyperlink" Target="mailto:morrisonm@Issaquah.wednet.edu" TargetMode="External"/><Relationship Id="rId5" Type="http://schemas.openxmlformats.org/officeDocument/2006/relationships/hyperlink" Target="http://www.isd411.org/" TargetMode="Externa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26.jpe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 Id="rId9" Type="http://schemas.openxmlformats.org/officeDocument/2006/relationships/image" Target="../media/image4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23B2A33-B807-B140-896C-14C19AC3E2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1762784"/>
            <a:ext cx="1828800" cy="1820372"/>
          </a:xfrm>
          <a:prstGeom prst="rect">
            <a:avLst/>
          </a:prstGeom>
        </p:spPr>
      </p:pic>
      <p:sp>
        <p:nvSpPr>
          <p:cNvPr id="2" name="Title 1"/>
          <p:cNvSpPr>
            <a:spLocks noGrp="1"/>
          </p:cNvSpPr>
          <p:nvPr>
            <p:ph type="ctrTitle"/>
          </p:nvPr>
        </p:nvSpPr>
        <p:spPr>
          <a:xfrm>
            <a:off x="723900" y="304800"/>
            <a:ext cx="7772400" cy="1470025"/>
          </a:xfrm>
        </p:spPr>
        <p:txBody>
          <a:bodyPr>
            <a:normAutofit fontScale="90000"/>
          </a:bodyPr>
          <a:lstStyle/>
          <a:p>
            <a:r>
              <a:rPr lang="en-US" sz="3600" b="1" dirty="0">
                <a:solidFill>
                  <a:srgbClr val="006600"/>
                </a:solidFill>
                <a:latin typeface="Maiandra GD" pitchFamily="34" charset="0"/>
              </a:rPr>
              <a:t>Parent Orientation for Kindergarteners 2026-2027</a:t>
            </a:r>
            <a:br>
              <a:rPr lang="en-US" sz="3600" b="1" dirty="0">
                <a:solidFill>
                  <a:srgbClr val="006600"/>
                </a:solidFill>
                <a:latin typeface="Maiandra GD" pitchFamily="34" charset="0"/>
              </a:rPr>
            </a:br>
            <a:r>
              <a:rPr lang="en-US" sz="3600" b="1" dirty="0">
                <a:solidFill>
                  <a:srgbClr val="006600"/>
                </a:solidFill>
                <a:latin typeface="Maiandra GD" pitchFamily="34" charset="0"/>
              </a:rPr>
              <a:t>January 27, 6:00 pm</a:t>
            </a:r>
          </a:p>
        </p:txBody>
      </p:sp>
      <p:sp>
        <p:nvSpPr>
          <p:cNvPr id="3" name="Subtitle 2"/>
          <p:cNvSpPr>
            <a:spLocks noGrp="1"/>
          </p:cNvSpPr>
          <p:nvPr>
            <p:ph type="subTitle" idx="1"/>
          </p:nvPr>
        </p:nvSpPr>
        <p:spPr>
          <a:xfrm>
            <a:off x="723900" y="3048000"/>
            <a:ext cx="7772400" cy="4114800"/>
          </a:xfrm>
        </p:spPr>
        <p:txBody>
          <a:bodyPr>
            <a:normAutofit/>
          </a:bodyPr>
          <a:lstStyle/>
          <a:p>
            <a:pPr algn="l">
              <a:lnSpc>
                <a:spcPct val="150000"/>
              </a:lnSpc>
            </a:pPr>
            <a:endParaRPr lang="en-US" sz="1800" dirty="0">
              <a:solidFill>
                <a:schemeClr val="tx1"/>
              </a:solidFill>
            </a:endParaRPr>
          </a:p>
          <a:p>
            <a:pPr marL="342900" indent="-342900" algn="l">
              <a:lnSpc>
                <a:spcPct val="150000"/>
              </a:lnSpc>
              <a:buFont typeface="Wingdings" pitchFamily="2" charset="2"/>
              <a:buChar char="Ø"/>
            </a:pPr>
            <a:r>
              <a:rPr lang="en-US" sz="1800" dirty="0">
                <a:solidFill>
                  <a:schemeClr val="tx1"/>
                </a:solidFill>
              </a:rPr>
              <a:t>Welcome to Newcastle Elementary		Dr. Tod Wood, Principal</a:t>
            </a:r>
          </a:p>
          <a:p>
            <a:pPr marL="342900" indent="-342900" algn="l">
              <a:lnSpc>
                <a:spcPct val="150000"/>
              </a:lnSpc>
              <a:buFont typeface="Wingdings" pitchFamily="2" charset="2"/>
              <a:buChar char="Ø"/>
            </a:pPr>
            <a:r>
              <a:rPr lang="en-US" sz="1800" dirty="0">
                <a:solidFill>
                  <a:schemeClr val="tx1"/>
                </a:solidFill>
              </a:rPr>
              <a:t>Family Liaison				Lina Marin</a:t>
            </a:r>
          </a:p>
          <a:p>
            <a:pPr marL="342900" indent="-342900" algn="l">
              <a:lnSpc>
                <a:spcPct val="150000"/>
              </a:lnSpc>
              <a:buFont typeface="Wingdings" pitchFamily="2" charset="2"/>
              <a:buChar char="Ø"/>
            </a:pPr>
            <a:r>
              <a:rPr lang="en-US" sz="1800" dirty="0">
                <a:solidFill>
                  <a:schemeClr val="tx1"/>
                </a:solidFill>
              </a:rPr>
              <a:t>Newcastle PTSA				Fiorella </a:t>
            </a:r>
            <a:r>
              <a:rPr lang="en-US" sz="1800" dirty="0" err="1">
                <a:solidFill>
                  <a:schemeClr val="tx1"/>
                </a:solidFill>
              </a:rPr>
              <a:t>Tapiarene</a:t>
            </a:r>
            <a:endParaRPr lang="en-US" sz="1800" dirty="0">
              <a:solidFill>
                <a:schemeClr val="tx1"/>
              </a:solidFill>
            </a:endParaRPr>
          </a:p>
          <a:p>
            <a:pPr marL="342900" indent="-342900" algn="l">
              <a:lnSpc>
                <a:spcPct val="150000"/>
              </a:lnSpc>
              <a:buFont typeface="Wingdings" pitchFamily="2" charset="2"/>
              <a:buChar char="Ø"/>
            </a:pPr>
            <a:r>
              <a:rPr lang="en-US" sz="1800" dirty="0">
                <a:solidFill>
                  <a:schemeClr val="tx1"/>
                </a:solidFill>
              </a:rPr>
              <a:t>Registration Materials\Timeline		Pam Stucky, Registrar</a:t>
            </a:r>
          </a:p>
          <a:p>
            <a:pPr marL="342900" indent="-342900" algn="l">
              <a:lnSpc>
                <a:spcPct val="150000"/>
              </a:lnSpc>
              <a:buFont typeface="Wingdings" pitchFamily="2" charset="2"/>
              <a:buChar char="Ø"/>
            </a:pPr>
            <a:r>
              <a:rPr lang="en-US" sz="1800" dirty="0">
                <a:solidFill>
                  <a:schemeClr val="tx1"/>
                </a:solidFill>
              </a:rPr>
              <a:t>Immunizations\Health Forms		Jamie Heintz, Nurse</a:t>
            </a:r>
          </a:p>
          <a:p>
            <a:pPr marL="342900" indent="-342900" algn="l">
              <a:lnSpc>
                <a:spcPct val="150000"/>
              </a:lnSpc>
              <a:buFont typeface="Wingdings" pitchFamily="2" charset="2"/>
              <a:buChar char="Ø"/>
            </a:pPr>
            <a:r>
              <a:rPr lang="en-US" sz="1800" dirty="0">
                <a:solidFill>
                  <a:schemeClr val="tx1"/>
                </a:solidFill>
              </a:rPr>
              <a:t>A Day in the Life of a Kinder Student!	Kinder Teachers</a:t>
            </a:r>
          </a:p>
          <a:p>
            <a:pPr marL="342900" indent="-342900" algn="l">
              <a:lnSpc>
                <a:spcPct val="150000"/>
              </a:lnSpc>
              <a:buFont typeface="Wingdings" pitchFamily="2" charset="2"/>
              <a:buChar char="Ø"/>
            </a:pPr>
            <a:r>
              <a:rPr lang="en-US" sz="1800" dirty="0">
                <a:solidFill>
                  <a:schemeClr val="tx1"/>
                </a:solidFill>
              </a:rPr>
              <a:t>Q &amp; A					</a:t>
            </a:r>
          </a:p>
          <a:p>
            <a:pPr algn="l"/>
            <a:r>
              <a:rPr lang="en-US" sz="1800" dirty="0">
                <a:solidFill>
                  <a:schemeClr val="tx1"/>
                </a:solidFill>
              </a:rPr>
              <a:t>				</a:t>
            </a:r>
          </a:p>
        </p:txBody>
      </p:sp>
    </p:spTree>
    <p:extLst>
      <p:ext uri="{BB962C8B-B14F-4D97-AF65-F5344CB8AC3E}">
        <p14:creationId xmlns:p14="http://schemas.microsoft.com/office/powerpoint/2010/main" val="4130771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FDD19-90D8-5FAB-2886-4169B7EE19D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F926ED0-B96B-7453-0B77-3AAC24FA5863}"/>
              </a:ext>
            </a:extLst>
          </p:cNvPr>
          <p:cNvSpPr>
            <a:spLocks noGrp="1"/>
          </p:cNvSpPr>
          <p:nvPr>
            <p:ph type="subTitle" idx="1"/>
          </p:nvPr>
        </p:nvSpPr>
        <p:spPr>
          <a:xfrm>
            <a:off x="3642694" y="3128090"/>
            <a:ext cx="5386469" cy="2685998"/>
          </a:xfrm>
        </p:spPr>
        <p:txBody>
          <a:bodyPr>
            <a:normAutofit fontScale="85000" lnSpcReduction="10000"/>
          </a:bodyPr>
          <a:lstStyle/>
          <a:p>
            <a:pPr algn="l"/>
            <a:endParaRPr lang="en-US" sz="2100" b="1" dirty="0">
              <a:latin typeface="Arial" panose="020B0604020202020204" pitchFamily="34" charset="0"/>
              <a:cs typeface="Arial" panose="020B0604020202020204" pitchFamily="34" charset="0"/>
            </a:endParaRPr>
          </a:p>
          <a:p>
            <a:pPr algn="l"/>
            <a:r>
              <a:rPr lang="en-US" sz="2100" b="1" dirty="0">
                <a:solidFill>
                  <a:schemeClr val="tx1"/>
                </a:solidFill>
                <a:latin typeface="Arial" panose="020B0604020202020204" pitchFamily="34" charset="0"/>
                <a:cs typeface="Arial" panose="020B0604020202020204" pitchFamily="34" charset="0"/>
              </a:rPr>
              <a:t>How can I help you?</a:t>
            </a:r>
            <a:endParaRPr lang="en-US" sz="2100" b="1" dirty="0">
              <a:solidFill>
                <a:schemeClr val="tx1"/>
              </a:solidFill>
            </a:endParaRPr>
          </a:p>
          <a:p>
            <a:pPr marL="257175" indent="-257175" algn="l">
              <a:buFont typeface="Arial" panose="020B0604020202020204" pitchFamily="34" charset="0"/>
              <a:buChar char="•"/>
            </a:pPr>
            <a:r>
              <a:rPr lang="en-US" sz="1950" dirty="0">
                <a:solidFill>
                  <a:schemeClr val="tx1"/>
                </a:solidFill>
                <a:latin typeface="Abadi" panose="020B0604020104020204" pitchFamily="34" charset="0"/>
              </a:rPr>
              <a:t>Help families understand school systems, policies, and procedures.</a:t>
            </a:r>
          </a:p>
          <a:p>
            <a:pPr marL="257175" indent="-257175" algn="l">
              <a:buFont typeface="Arial" panose="020B0604020202020204" pitchFamily="34" charset="0"/>
              <a:buChar char="•"/>
            </a:pPr>
            <a:r>
              <a:rPr lang="en-US" sz="1950" dirty="0">
                <a:solidFill>
                  <a:schemeClr val="tx1"/>
                </a:solidFill>
                <a:latin typeface="Abadi" panose="020B0604020104020204" pitchFamily="34" charset="0"/>
              </a:rPr>
              <a:t>Understand and use school tools such as Family Access, Canvas and Clever as you support your child.</a:t>
            </a:r>
          </a:p>
          <a:p>
            <a:pPr marL="257175" indent="-257175" algn="l">
              <a:buFont typeface="Arial" panose="020B0604020202020204" pitchFamily="34" charset="0"/>
              <a:buChar char="•"/>
            </a:pPr>
            <a:r>
              <a:rPr lang="en-US" sz="1950" dirty="0">
                <a:solidFill>
                  <a:schemeClr val="tx1"/>
                </a:solidFill>
                <a:latin typeface="Abadi" panose="020B0604020104020204" pitchFamily="34" charset="0"/>
                <a:cs typeface="Arial" panose="020B0604020202020204" pitchFamily="34" charset="0"/>
              </a:rPr>
              <a:t>Navigate the school district website and resources.</a:t>
            </a:r>
          </a:p>
          <a:p>
            <a:pPr marL="257175" indent="-257175" algn="l">
              <a:buFont typeface="Arial" panose="020B0604020202020204" pitchFamily="34" charset="0"/>
              <a:buChar char="•"/>
            </a:pPr>
            <a:r>
              <a:rPr lang="en-US" sz="1950" dirty="0">
                <a:solidFill>
                  <a:schemeClr val="tx1"/>
                </a:solidFill>
                <a:latin typeface="Abadi" panose="020B0604020104020204" pitchFamily="34" charset="0"/>
                <a:cs typeface="Arial" panose="020B0604020202020204" pitchFamily="34" charset="0"/>
              </a:rPr>
              <a:t>Support you in connecting with school and district staff. </a:t>
            </a:r>
          </a:p>
          <a:p>
            <a:pPr algn="l"/>
            <a:endParaRPr lang="en-US" sz="2100" dirty="0">
              <a:latin typeface="Abadi" panose="020B0604020104020204" pitchFamily="34" charset="0"/>
              <a:cs typeface="Arial" panose="020B0604020202020204" pitchFamily="34" charset="0"/>
            </a:endParaRPr>
          </a:p>
          <a:p>
            <a:pPr algn="l">
              <a:lnSpc>
                <a:spcPct val="120000"/>
              </a:lnSpc>
              <a:spcBef>
                <a:spcPts val="0"/>
              </a:spcBef>
            </a:pPr>
            <a:endParaRPr lang="en-US" sz="4350" dirty="0"/>
          </a:p>
          <a:p>
            <a:pPr algn="l"/>
            <a:endParaRPr lang="en-US" dirty="0"/>
          </a:p>
        </p:txBody>
      </p:sp>
      <p:sp>
        <p:nvSpPr>
          <p:cNvPr id="2" name="TextBox 1">
            <a:extLst>
              <a:ext uri="{FF2B5EF4-FFF2-40B4-BE49-F238E27FC236}">
                <a16:creationId xmlns:a16="http://schemas.microsoft.com/office/drawing/2014/main" id="{6BDC7892-4D98-84B3-FB73-41938DF47B43}"/>
              </a:ext>
            </a:extLst>
          </p:cNvPr>
          <p:cNvSpPr txBox="1"/>
          <p:nvPr/>
        </p:nvSpPr>
        <p:spPr>
          <a:xfrm>
            <a:off x="167973" y="3205877"/>
            <a:ext cx="3130399" cy="1431161"/>
          </a:xfrm>
          <a:prstGeom prst="rect">
            <a:avLst/>
          </a:prstGeom>
          <a:noFill/>
          <a:ln w="57150">
            <a:solidFill>
              <a:schemeClr val="tx1"/>
            </a:solidFill>
          </a:ln>
        </p:spPr>
        <p:txBody>
          <a:bodyPr wrap="square" rtlCol="0">
            <a:spAutoFit/>
          </a:bodyPr>
          <a:lstStyle/>
          <a:p>
            <a:r>
              <a:rPr lang="en-US" b="1" dirty="0">
                <a:latin typeface="Abadi" panose="020B0604020104020204" pitchFamily="34" charset="0"/>
              </a:rPr>
              <a:t>Feel free to contact me.</a:t>
            </a:r>
          </a:p>
          <a:p>
            <a:r>
              <a:rPr lang="en-US" sz="1500" b="1" dirty="0">
                <a:hlinkClick r:id="rId3"/>
              </a:rPr>
              <a:t>MarinIsazaL@issaquah.wednet.edu</a:t>
            </a:r>
            <a:endParaRPr lang="en-US" sz="1500" b="1" dirty="0"/>
          </a:p>
          <a:p>
            <a:r>
              <a:rPr lang="en-US" sz="1350" dirty="0">
                <a:latin typeface="Abadi" panose="020B0604020104020204" pitchFamily="34" charset="0"/>
              </a:rPr>
              <a:t>Office: (425) 837-7008 </a:t>
            </a:r>
          </a:p>
          <a:p>
            <a:r>
              <a:rPr lang="en-US" sz="1350" dirty="0">
                <a:latin typeface="Abadi" panose="020B0604020104020204" pitchFamily="34" charset="0"/>
              </a:rPr>
              <a:t>Cell: 425 651-9245</a:t>
            </a:r>
          </a:p>
          <a:p>
            <a:r>
              <a:rPr lang="en-US" sz="1350" dirty="0">
                <a:latin typeface="Abadi" panose="020B0604020104020204" pitchFamily="34" charset="0"/>
              </a:rPr>
              <a:t>Text: 252 563 3498</a:t>
            </a:r>
          </a:p>
          <a:p>
            <a:r>
              <a:rPr lang="en-US" sz="1350" dirty="0">
                <a:latin typeface="Abadi" panose="020B0604020104020204" pitchFamily="34" charset="0"/>
              </a:rPr>
              <a:t>Languages spoken: English, Spanish.</a:t>
            </a:r>
          </a:p>
        </p:txBody>
      </p:sp>
      <p:sp>
        <p:nvSpPr>
          <p:cNvPr id="5" name="Rectangle 4">
            <a:extLst>
              <a:ext uri="{FF2B5EF4-FFF2-40B4-BE49-F238E27FC236}">
                <a16:creationId xmlns:a16="http://schemas.microsoft.com/office/drawing/2014/main" id="{CA563C4B-F28D-3091-3AB7-4EFA259E977D}"/>
              </a:ext>
            </a:extLst>
          </p:cNvPr>
          <p:cNvSpPr/>
          <p:nvPr/>
        </p:nvSpPr>
        <p:spPr>
          <a:xfrm>
            <a:off x="3124425" y="1741900"/>
            <a:ext cx="4463423" cy="1546577"/>
          </a:xfrm>
          <a:prstGeom prst="rect">
            <a:avLst/>
          </a:prstGeom>
        </p:spPr>
        <p:txBody>
          <a:bodyPr wrap="square">
            <a:spAutoFit/>
          </a:bodyPr>
          <a:lstStyle/>
          <a:p>
            <a:r>
              <a:rPr lang="en-US" sz="1350" dirty="0">
                <a:solidFill>
                  <a:srgbClr val="0070C0"/>
                </a:solidFill>
                <a:latin typeface="Arial" panose="020B0604020202020204" pitchFamily="34" charset="0"/>
                <a:cs typeface="Arial" panose="020B0604020202020204" pitchFamily="34" charset="0"/>
              </a:rPr>
              <a:t>I am part of the ISD Equity, Belonging and Family Partnership Department.  We host information sessions for families with a wide variety of topics throughout the school year. </a:t>
            </a:r>
            <a:r>
              <a:rPr lang="en-US" sz="1350" dirty="0">
                <a:hlinkClick r:id="rId4"/>
              </a:rPr>
              <a:t>Family Partnerships - Issaquah School District 411</a:t>
            </a:r>
            <a:r>
              <a:rPr lang="en-US" sz="1350" dirty="0"/>
              <a:t> </a:t>
            </a:r>
            <a:endParaRPr lang="en-US" sz="1350" dirty="0">
              <a:solidFill>
                <a:srgbClr val="0070C0"/>
              </a:solidFill>
              <a:latin typeface="Arial" panose="020B0604020202020204" pitchFamily="34" charset="0"/>
              <a:cs typeface="Arial" panose="020B0604020202020204" pitchFamily="34" charset="0"/>
            </a:endParaRPr>
          </a:p>
          <a:p>
            <a:r>
              <a:rPr lang="en-US" sz="1350" dirty="0">
                <a:solidFill>
                  <a:srgbClr val="0070C0"/>
                </a:solidFill>
                <a:latin typeface="Arial" panose="020B0604020202020204" pitchFamily="34" charset="0"/>
                <a:cs typeface="Arial" panose="020B0604020202020204" pitchFamily="34" charset="0"/>
              </a:rPr>
              <a:t>If you need interpretation, we arrange to host these sessions in your preferred language.</a:t>
            </a:r>
          </a:p>
        </p:txBody>
      </p:sp>
      <p:sp>
        <p:nvSpPr>
          <p:cNvPr id="6" name="TextBox 5">
            <a:extLst>
              <a:ext uri="{FF2B5EF4-FFF2-40B4-BE49-F238E27FC236}">
                <a16:creationId xmlns:a16="http://schemas.microsoft.com/office/drawing/2014/main" id="{43F70984-5780-8A74-B7B4-87CB848C86F5}"/>
              </a:ext>
            </a:extLst>
          </p:cNvPr>
          <p:cNvSpPr txBox="1"/>
          <p:nvPr/>
        </p:nvSpPr>
        <p:spPr>
          <a:xfrm>
            <a:off x="81644" y="4867870"/>
            <a:ext cx="3216728" cy="923330"/>
          </a:xfrm>
          <a:prstGeom prst="rect">
            <a:avLst/>
          </a:prstGeom>
          <a:noFill/>
        </p:spPr>
        <p:txBody>
          <a:bodyPr wrap="square" rtlCol="0">
            <a:spAutoFit/>
          </a:bodyPr>
          <a:lstStyle/>
          <a:p>
            <a:r>
              <a:rPr lang="en-US" sz="1350" b="1" dirty="0"/>
              <a:t>Schools I support:</a:t>
            </a:r>
          </a:p>
          <a:p>
            <a:r>
              <a:rPr lang="en-US" sz="1350" dirty="0"/>
              <a:t>Apollo, Briarwood, Cougar Ridge, Grand Ridge, Maple Hills, Newcastle,</a:t>
            </a:r>
          </a:p>
          <a:p>
            <a:r>
              <a:rPr lang="en-US" sz="1350" dirty="0"/>
              <a:t>Cougar Mountain, Maywood, and Liberty</a:t>
            </a:r>
          </a:p>
        </p:txBody>
      </p:sp>
      <p:pic>
        <p:nvPicPr>
          <p:cNvPr id="7" name="Picture 6" descr="cultural-and-family-partnerships">
            <a:extLst>
              <a:ext uri="{FF2B5EF4-FFF2-40B4-BE49-F238E27FC236}">
                <a16:creationId xmlns:a16="http://schemas.microsoft.com/office/drawing/2014/main" id="{675CC7D1-397C-E67E-B1C8-BF08895414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563" y="1343990"/>
            <a:ext cx="1451840" cy="143828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Box 3">
            <a:extLst>
              <a:ext uri="{FF2B5EF4-FFF2-40B4-BE49-F238E27FC236}">
                <a16:creationId xmlns:a16="http://schemas.microsoft.com/office/drawing/2014/main" id="{1EFDF702-79A2-B45E-54A2-F0D1227DC3A6}"/>
              </a:ext>
            </a:extLst>
          </p:cNvPr>
          <p:cNvSpPr txBox="1"/>
          <p:nvPr/>
        </p:nvSpPr>
        <p:spPr>
          <a:xfrm>
            <a:off x="3124424" y="1024835"/>
            <a:ext cx="5904738" cy="946413"/>
          </a:xfrm>
          <a:prstGeom prst="rect">
            <a:avLst/>
          </a:prstGeom>
          <a:noFill/>
        </p:spPr>
        <p:txBody>
          <a:bodyPr wrap="square" rtlCol="0">
            <a:spAutoFit/>
          </a:bodyPr>
          <a:lstStyle/>
          <a:p>
            <a:r>
              <a:rPr lang="en-US" sz="2100" b="1" dirty="0">
                <a:solidFill>
                  <a:srgbClr val="0070C0"/>
                </a:solidFill>
                <a:latin typeface="Arial" panose="020B0604020202020204" pitchFamily="34" charset="0"/>
                <a:cs typeface="Arial" panose="020B0604020202020204" pitchFamily="34" charset="0"/>
              </a:rPr>
              <a:t>Welcome Families, </a:t>
            </a:r>
          </a:p>
          <a:p>
            <a:r>
              <a:rPr lang="en-US" sz="2100" b="1" dirty="0">
                <a:solidFill>
                  <a:srgbClr val="0070C0"/>
                </a:solidFill>
                <a:latin typeface="Arial" panose="020B0604020202020204" pitchFamily="34" charset="0"/>
                <a:cs typeface="Arial" panose="020B0604020202020204" pitchFamily="34" charset="0"/>
              </a:rPr>
              <a:t>My name is Lina Marin, your Family Liaison.</a:t>
            </a:r>
          </a:p>
          <a:p>
            <a:endParaRPr lang="en-US" sz="1350" dirty="0"/>
          </a:p>
        </p:txBody>
      </p:sp>
      <p:pic>
        <p:nvPicPr>
          <p:cNvPr id="10" name="Picture 9">
            <a:extLst>
              <a:ext uri="{FF2B5EF4-FFF2-40B4-BE49-F238E27FC236}">
                <a16:creationId xmlns:a16="http://schemas.microsoft.com/office/drawing/2014/main" id="{0ED84C2D-4C92-B2B0-7C1F-0E4B7C89CF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01308" y="1090422"/>
            <a:ext cx="1423116" cy="1897488"/>
          </a:xfrm>
          <a:prstGeom prst="rect">
            <a:avLst/>
          </a:prstGeom>
        </p:spPr>
      </p:pic>
      <p:pic>
        <p:nvPicPr>
          <p:cNvPr id="1026" name="Picture 2">
            <a:extLst>
              <a:ext uri="{FF2B5EF4-FFF2-40B4-BE49-F238E27FC236}">
                <a16:creationId xmlns:a16="http://schemas.microsoft.com/office/drawing/2014/main" id="{0E0A4216-2157-EEE7-B52F-874FE78532C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74103" y="1741900"/>
            <a:ext cx="1588254" cy="16201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286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Welcome To Kindergarten Clipa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6920" y="926397"/>
            <a:ext cx="4335066" cy="1188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
        <p:nvSpPr>
          <p:cNvPr id="3" name="Content Placeholder 2"/>
          <p:cNvSpPr>
            <a:spLocks noGrp="1"/>
          </p:cNvSpPr>
          <p:nvPr>
            <p:ph idx="1"/>
          </p:nvPr>
        </p:nvSpPr>
        <p:spPr>
          <a:xfrm>
            <a:off x="276417" y="2114642"/>
            <a:ext cx="8250128" cy="4062745"/>
          </a:xfrm>
        </p:spPr>
        <p:txBody>
          <a:bodyPr vert="horz" lIns="68580" tIns="34290" rIns="68580" bIns="34290" rtlCol="0" anchor="t">
            <a:normAutofit/>
          </a:bodyPr>
          <a:lstStyle/>
          <a:p>
            <a:pPr marL="0" indent="0">
              <a:buNone/>
            </a:pPr>
            <a:r>
              <a:rPr lang="en-US" sz="1500" b="1" dirty="0"/>
              <a:t>When: </a:t>
            </a:r>
            <a:r>
              <a:rPr lang="en-US" sz="1500" dirty="0"/>
              <a:t>Monday, March 9, 2026 from 6:30 to 8:00 p.m. </a:t>
            </a:r>
            <a:r>
              <a:rPr lang="en-US" sz="1500" u="sng" dirty="0">
                <a:solidFill>
                  <a:srgbClr val="0563C1"/>
                </a:solidFill>
                <a:latin typeface="Times New Roman" panose="02020603050405020304" pitchFamily="18" charset="0"/>
                <a:ea typeface="Times New Roman" panose="02020603050405020304" pitchFamily="18" charset="0"/>
                <a:hlinkClick r:id="rId3"/>
              </a:rPr>
              <a:t>Register here</a:t>
            </a:r>
            <a:endParaRPr lang="en-US" sz="1500" u="sng" dirty="0">
              <a:solidFill>
                <a:srgbClr val="0563C1"/>
              </a:solidFill>
              <a:latin typeface="Times New Roman" panose="02020603050405020304" pitchFamily="18" charset="0"/>
              <a:ea typeface="Times New Roman" panose="02020603050405020304" pitchFamily="18" charset="0"/>
            </a:endParaRPr>
          </a:p>
          <a:p>
            <a:pPr marL="0" indent="0">
              <a:buNone/>
            </a:pPr>
            <a:r>
              <a:rPr lang="en-US" sz="1500" b="1" dirty="0"/>
              <a:t>Where: </a:t>
            </a:r>
            <a:r>
              <a:rPr lang="en-US" sz="1500" dirty="0"/>
              <a:t>Zoom – Presentations in English, </a:t>
            </a:r>
            <a:r>
              <a:rPr lang="en-US" sz="1500" dirty="0" err="1"/>
              <a:t>Español</a:t>
            </a:r>
            <a:r>
              <a:rPr lang="en-US" sz="1500" dirty="0"/>
              <a:t>, and </a:t>
            </a:r>
            <a:r>
              <a:rPr lang="zh-TW" altLang="en-US" sz="1500" dirty="0">
                <a:ea typeface="新細明體"/>
              </a:rPr>
              <a:t>普通話</a:t>
            </a:r>
            <a:r>
              <a:rPr lang="en-US" altLang="zh-TW" sz="1500" dirty="0">
                <a:ea typeface="新細明體"/>
              </a:rPr>
              <a:t>  </a:t>
            </a:r>
          </a:p>
          <a:p>
            <a:pPr marL="0" indent="0">
              <a:buNone/>
            </a:pPr>
            <a:r>
              <a:rPr lang="en-US" sz="1500" b="1" dirty="0"/>
              <a:t>Who:</a:t>
            </a:r>
            <a:r>
              <a:rPr lang="en-US" sz="1500" dirty="0"/>
              <a:t> All incoming Kindergarten families are invited to learn more about the Issaquah School District’s Kindergarten program. While everyone is welcome, this session will be especially helpful for families who are new to the U.S. public school system.</a:t>
            </a:r>
          </a:p>
          <a:p>
            <a:pPr marL="0" indent="0">
              <a:buNone/>
            </a:pPr>
            <a:r>
              <a:rPr lang="en-US" sz="1500" b="1" dirty="0"/>
              <a:t>What:</a:t>
            </a:r>
            <a:r>
              <a:rPr lang="en-US" sz="1500" dirty="0"/>
              <a:t> Information will include:</a:t>
            </a:r>
          </a:p>
          <a:p>
            <a:pPr marL="411480" lvl="1" indent="0">
              <a:spcBef>
                <a:spcPts val="0"/>
              </a:spcBef>
            </a:pPr>
            <a:r>
              <a:rPr lang="en-US" sz="1500" dirty="0"/>
              <a:t>Kindergarten Preparedness</a:t>
            </a:r>
          </a:p>
          <a:p>
            <a:pPr marL="411480" lvl="1" indent="0">
              <a:spcBef>
                <a:spcPts val="0"/>
              </a:spcBef>
            </a:pPr>
            <a:r>
              <a:rPr lang="en-US" sz="1500" dirty="0"/>
              <a:t>General school day schedule (lunch and recess)</a:t>
            </a:r>
          </a:p>
          <a:p>
            <a:pPr marL="411480" lvl="1" indent="0">
              <a:spcBef>
                <a:spcPts val="0"/>
              </a:spcBef>
            </a:pPr>
            <a:r>
              <a:rPr lang="en-US" sz="1500" dirty="0"/>
              <a:t>Classroom general information</a:t>
            </a:r>
          </a:p>
          <a:p>
            <a:pPr marL="411480" lvl="1" indent="0">
              <a:spcBef>
                <a:spcPts val="0"/>
              </a:spcBef>
            </a:pPr>
            <a:r>
              <a:rPr lang="en-US" sz="1500" dirty="0"/>
              <a:t>Transportation</a:t>
            </a:r>
          </a:p>
          <a:p>
            <a:pPr marL="411480" lvl="1" indent="0">
              <a:spcBef>
                <a:spcPts val="0"/>
              </a:spcBef>
            </a:pPr>
            <a:r>
              <a:rPr lang="en-US" sz="1500" dirty="0"/>
              <a:t>Immunization</a:t>
            </a:r>
          </a:p>
          <a:p>
            <a:pPr marL="411480" lvl="1" indent="0">
              <a:spcBef>
                <a:spcPts val="0"/>
              </a:spcBef>
            </a:pPr>
            <a:r>
              <a:rPr lang="en-US" sz="1500" dirty="0"/>
              <a:t>On-Site Before- and After-School Care Program</a:t>
            </a:r>
          </a:p>
          <a:p>
            <a:pPr marL="411480" lvl="1" indent="0">
              <a:spcBef>
                <a:spcPts val="0"/>
              </a:spcBef>
            </a:pPr>
            <a:r>
              <a:rPr lang="en-US" sz="1500" dirty="0"/>
              <a:t>Differences between school systems in the U.S. vs. some other countries</a:t>
            </a:r>
          </a:p>
          <a:p>
            <a:pPr marL="0" indent="0">
              <a:spcBef>
                <a:spcPts val="0"/>
              </a:spcBef>
              <a:buNone/>
            </a:pPr>
            <a:r>
              <a:rPr lang="en-US" sz="1050" dirty="0">
                <a:solidFill>
                  <a:schemeClr val="accent5">
                    <a:lumMod val="50000"/>
                  </a:schemeClr>
                </a:solidFill>
              </a:rPr>
              <a:t>Hosted by the </a:t>
            </a:r>
            <a:r>
              <a:rPr lang="en-US" sz="1050" b="1" dirty="0">
                <a:solidFill>
                  <a:schemeClr val="accent5">
                    <a:lumMod val="50000"/>
                  </a:schemeClr>
                </a:solidFill>
              </a:rPr>
              <a:t>Issaquah School District Family Partnership Team</a:t>
            </a:r>
            <a:r>
              <a:rPr lang="en-US" sz="1050" dirty="0">
                <a:solidFill>
                  <a:schemeClr val="accent5">
                    <a:lumMod val="50000"/>
                  </a:schemeClr>
                </a:solidFill>
              </a:rPr>
              <a:t>, we warmly welcome you to our community and look forward to supporting you as you navigate our schools. </a:t>
            </a:r>
          </a:p>
          <a:p>
            <a:pPr marL="0" indent="0">
              <a:spcBef>
                <a:spcPts val="0"/>
              </a:spcBef>
              <a:buNone/>
            </a:pPr>
            <a:r>
              <a:rPr lang="en-US" sz="1050" dirty="0">
                <a:solidFill>
                  <a:schemeClr val="accent5">
                    <a:lumMod val="50000"/>
                  </a:schemeClr>
                </a:solidFill>
              </a:rPr>
              <a:t>If you have any questions or need interpretation in another language at the event (</a:t>
            </a:r>
            <a:r>
              <a:rPr lang="ko-KR" altLang="en-US" sz="1050" dirty="0">
                <a:solidFill>
                  <a:schemeClr val="accent5">
                    <a:lumMod val="50000"/>
                  </a:schemeClr>
                </a:solidFill>
              </a:rPr>
              <a:t>한국어</a:t>
            </a:r>
            <a:r>
              <a:rPr lang="en-US" altLang="ko-KR" sz="1050" dirty="0">
                <a:solidFill>
                  <a:schemeClr val="accent5">
                    <a:lumMod val="50000"/>
                  </a:schemeClr>
                </a:solidFill>
              </a:rPr>
              <a:t>, </a:t>
            </a:r>
            <a:r>
              <a:rPr lang="ko-KR" altLang="en-US" sz="1050" dirty="0">
                <a:solidFill>
                  <a:schemeClr val="accent5">
                    <a:lumMod val="50000"/>
                  </a:schemeClr>
                </a:solidFill>
              </a:rPr>
              <a:t>日本語</a:t>
            </a:r>
            <a:r>
              <a:rPr lang="en-US" altLang="ko-KR" sz="1050" dirty="0">
                <a:solidFill>
                  <a:schemeClr val="accent5">
                    <a:lumMod val="50000"/>
                  </a:schemeClr>
                </a:solidFill>
              </a:rPr>
              <a:t>, </a:t>
            </a:r>
            <a:r>
              <a:rPr lang="az-Cyrl-AZ" sz="1050" dirty="0">
                <a:solidFill>
                  <a:schemeClr val="accent5">
                    <a:lumMod val="50000"/>
                  </a:schemeClr>
                </a:solidFill>
              </a:rPr>
              <a:t>Русский, </a:t>
            </a:r>
            <a:r>
              <a:rPr lang="en-US" sz="1050" dirty="0">
                <a:solidFill>
                  <a:schemeClr val="accent5">
                    <a:lumMod val="50000"/>
                  </a:schemeClr>
                </a:solidFill>
              </a:rPr>
              <a:t>or </a:t>
            </a:r>
            <a:r>
              <a:rPr lang="en-US" sz="1050" dirty="0" err="1">
                <a:solidFill>
                  <a:schemeClr val="accent5">
                    <a:lumMod val="50000"/>
                  </a:schemeClr>
                </a:solidFill>
              </a:rPr>
              <a:t>Tiếng</a:t>
            </a:r>
            <a:r>
              <a:rPr lang="en-US" sz="1050" dirty="0">
                <a:solidFill>
                  <a:schemeClr val="accent5">
                    <a:lumMod val="50000"/>
                  </a:schemeClr>
                </a:solidFill>
              </a:rPr>
              <a:t> </a:t>
            </a:r>
            <a:r>
              <a:rPr lang="en-US" sz="1050" dirty="0" err="1">
                <a:solidFill>
                  <a:schemeClr val="accent5">
                    <a:lumMod val="50000"/>
                  </a:schemeClr>
                </a:solidFill>
              </a:rPr>
              <a:t>Việt</a:t>
            </a:r>
            <a:r>
              <a:rPr lang="en-US" sz="1050" dirty="0">
                <a:solidFill>
                  <a:schemeClr val="accent5">
                    <a:lumMod val="50000"/>
                  </a:schemeClr>
                </a:solidFill>
              </a:rPr>
              <a:t>), please contact Lorna Gilmour at </a:t>
            </a:r>
            <a:r>
              <a:rPr lang="en-US" sz="1050" dirty="0">
                <a:solidFill>
                  <a:srgbClr val="0563C1"/>
                </a:solidFill>
                <a:hlinkClick r:id="rId4">
                  <a:extLst>
                    <a:ext uri="{A12FA001-AC4F-418D-AE19-62706E023703}">
                      <ahyp:hlinkClr xmlns:ahyp="http://schemas.microsoft.com/office/drawing/2018/hyperlinkcolor" val="tx"/>
                    </a:ext>
                  </a:extLst>
                </a:hlinkClick>
              </a:rPr>
              <a:t>gilmourl@issaquah.wednet.</a:t>
            </a:r>
            <a:r>
              <a:rPr lang="en-US" sz="1050" dirty="0">
                <a:solidFill>
                  <a:schemeClr val="accent5">
                    <a:lumMod val="50000"/>
                  </a:schemeClr>
                </a:solidFill>
                <a:hlinkClick r:id="rId4">
                  <a:extLst>
                    <a:ext uri="{A12FA001-AC4F-418D-AE19-62706E023703}">
                      <ahyp:hlinkClr xmlns:ahyp="http://schemas.microsoft.com/office/drawing/2018/hyperlinkcolor" val="tx"/>
                    </a:ext>
                  </a:extLst>
                </a:hlinkClick>
              </a:rPr>
              <a:t>edu</a:t>
            </a:r>
            <a:r>
              <a:rPr lang="en-US" sz="1050" dirty="0">
                <a:solidFill>
                  <a:schemeClr val="accent5">
                    <a:lumMod val="50000"/>
                  </a:schemeClr>
                </a:solidFill>
              </a:rPr>
              <a:t>. </a:t>
            </a:r>
            <a:endParaRPr lang="en-US" sz="1050" dirty="0">
              <a:solidFill>
                <a:schemeClr val="accent5">
                  <a:lumMod val="50000"/>
                </a:schemeClr>
              </a:solidFill>
              <a:cs typeface="Calibri"/>
            </a:endParaRPr>
          </a:p>
          <a:p>
            <a:pPr marL="0" indent="0">
              <a:buNone/>
            </a:pPr>
            <a:endParaRPr lang="en-US" b="1" dirty="0"/>
          </a:p>
          <a:p>
            <a:endParaRPr lang="en-US" dirty="0"/>
          </a:p>
          <a:p>
            <a:pPr marL="0" indent="0">
              <a:buNone/>
            </a:pPr>
            <a:endParaRPr lang="en-US" dirty="0"/>
          </a:p>
          <a:p>
            <a:endParaRPr lang="en-US" dirty="0"/>
          </a:p>
        </p:txBody>
      </p:sp>
      <p:pic>
        <p:nvPicPr>
          <p:cNvPr id="1029" name="Picture 5" descr="Image result for kindergarten free clip ar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97614" y="3327631"/>
            <a:ext cx="3219521" cy="1735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pic>
        <p:nvPicPr>
          <p:cNvPr id="1030" name="Picture 6" descr="cultural-and-family-partnershi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091" y="926397"/>
            <a:ext cx="1052513" cy="1065610"/>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 name="Picture 4">
            <a:extLst>
              <a:ext uri="{FF2B5EF4-FFF2-40B4-BE49-F238E27FC236}">
                <a16:creationId xmlns:a16="http://schemas.microsoft.com/office/drawing/2014/main" id="{DB3DEDA8-DD60-61A0-CC79-63D9C6ED2DBB}"/>
              </a:ext>
            </a:extLst>
          </p:cNvPr>
          <p:cNvPicPr>
            <a:picLocks noChangeAspect="1"/>
          </p:cNvPicPr>
          <p:nvPr/>
        </p:nvPicPr>
        <p:blipFill>
          <a:blip r:embed="rId7"/>
          <a:stretch>
            <a:fillRect/>
          </a:stretch>
        </p:blipFill>
        <p:spPr>
          <a:xfrm>
            <a:off x="7071303" y="1064068"/>
            <a:ext cx="1507607" cy="1518692"/>
          </a:xfrm>
          <a:prstGeom prst="rect">
            <a:avLst/>
          </a:prstGeom>
        </p:spPr>
      </p:pic>
    </p:spTree>
    <p:extLst>
      <p:ext uri="{BB962C8B-B14F-4D97-AF65-F5344CB8AC3E}">
        <p14:creationId xmlns:p14="http://schemas.microsoft.com/office/powerpoint/2010/main" val="4054725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3F97C-9FB6-5BCE-0F4A-9EFE9EC81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0F75E-D1A7-59D2-09A7-440E35F11DED}"/>
              </a:ext>
            </a:extLst>
          </p:cNvPr>
          <p:cNvSpPr>
            <a:spLocks noGrp="1"/>
          </p:cNvSpPr>
          <p:nvPr>
            <p:ph type="title"/>
          </p:nvPr>
        </p:nvSpPr>
        <p:spPr>
          <a:xfrm>
            <a:off x="457200" y="228600"/>
            <a:ext cx="8229600" cy="1219200"/>
          </a:xfrm>
        </p:spPr>
        <p:txBody>
          <a:bodyPr>
            <a:normAutofit fontScale="90000"/>
          </a:bodyPr>
          <a:lstStyle/>
          <a:p>
            <a:br>
              <a:rPr lang="en-US" dirty="0">
                <a:solidFill>
                  <a:schemeClr val="tx2"/>
                </a:solidFill>
                <a:latin typeface="Maiandra GD" pitchFamily="34" charset="0"/>
              </a:rPr>
            </a:br>
            <a:endParaRPr lang="en-US" dirty="0">
              <a:solidFill>
                <a:schemeClr val="tx2"/>
              </a:solidFill>
              <a:latin typeface="Maiandra GD" pitchFamily="34" charset="0"/>
            </a:endParaRPr>
          </a:p>
        </p:txBody>
      </p:sp>
      <p:pic>
        <p:nvPicPr>
          <p:cNvPr id="3" name="Picture 2">
            <a:extLst>
              <a:ext uri="{FF2B5EF4-FFF2-40B4-BE49-F238E27FC236}">
                <a16:creationId xmlns:a16="http://schemas.microsoft.com/office/drawing/2014/main" id="{D7F61ACE-CB52-5329-DDA4-36285EAD3A69}"/>
              </a:ext>
            </a:extLst>
          </p:cNvPr>
          <p:cNvPicPr>
            <a:picLocks noChangeAspect="1"/>
          </p:cNvPicPr>
          <p:nvPr/>
        </p:nvPicPr>
        <p:blipFill>
          <a:blip r:embed="rId3"/>
          <a:stretch>
            <a:fillRect/>
          </a:stretch>
        </p:blipFill>
        <p:spPr>
          <a:xfrm>
            <a:off x="33866" y="762000"/>
            <a:ext cx="9076267" cy="5105400"/>
          </a:xfrm>
          <a:prstGeom prst="rect">
            <a:avLst/>
          </a:prstGeom>
        </p:spPr>
      </p:pic>
    </p:spTree>
    <p:extLst>
      <p:ext uri="{BB962C8B-B14F-4D97-AF65-F5344CB8AC3E}">
        <p14:creationId xmlns:p14="http://schemas.microsoft.com/office/powerpoint/2010/main" val="1152275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219200"/>
          </a:xfrm>
        </p:spPr>
        <p:txBody>
          <a:bodyPr>
            <a:normAutofit fontScale="90000"/>
          </a:bodyPr>
          <a:lstStyle/>
          <a:p>
            <a:br>
              <a:rPr lang="en-US" dirty="0">
                <a:solidFill>
                  <a:schemeClr val="tx2"/>
                </a:solidFill>
                <a:latin typeface="Maiandra GD" pitchFamily="34" charset="0"/>
              </a:rPr>
            </a:br>
            <a:endParaRPr lang="en-US" dirty="0">
              <a:solidFill>
                <a:schemeClr val="tx2"/>
              </a:solidFill>
              <a:latin typeface="Maiandra GD" pitchFamily="34" charset="0"/>
            </a:endParaRPr>
          </a:p>
        </p:txBody>
      </p:sp>
      <p:pic>
        <p:nvPicPr>
          <p:cNvPr id="4" name="Picture 3">
            <a:extLst>
              <a:ext uri="{FF2B5EF4-FFF2-40B4-BE49-F238E27FC236}">
                <a16:creationId xmlns:a16="http://schemas.microsoft.com/office/drawing/2014/main" id="{836E791A-2A42-70EA-9519-D82205064529}"/>
              </a:ext>
            </a:extLst>
          </p:cNvPr>
          <p:cNvPicPr>
            <a:picLocks noChangeAspect="1"/>
          </p:cNvPicPr>
          <p:nvPr/>
        </p:nvPicPr>
        <p:blipFill>
          <a:blip r:embed="rId3"/>
          <a:stretch>
            <a:fillRect/>
          </a:stretch>
        </p:blipFill>
        <p:spPr>
          <a:xfrm>
            <a:off x="0" y="857250"/>
            <a:ext cx="9144000" cy="5143500"/>
          </a:xfrm>
          <a:prstGeom prst="rect">
            <a:avLst/>
          </a:prstGeom>
        </p:spPr>
      </p:pic>
    </p:spTree>
    <p:extLst>
      <p:ext uri="{BB962C8B-B14F-4D97-AF65-F5344CB8AC3E}">
        <p14:creationId xmlns:p14="http://schemas.microsoft.com/office/powerpoint/2010/main" val="762329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DCA17-89AC-26C3-B8E6-75C46A13A4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2D223-3076-13AE-659D-4F33CAAD17F7}"/>
              </a:ext>
            </a:extLst>
          </p:cNvPr>
          <p:cNvSpPr>
            <a:spLocks noGrp="1"/>
          </p:cNvSpPr>
          <p:nvPr>
            <p:ph type="title"/>
          </p:nvPr>
        </p:nvSpPr>
        <p:spPr>
          <a:xfrm>
            <a:off x="1485900" y="1028700"/>
            <a:ext cx="6172200" cy="914400"/>
          </a:xfrm>
        </p:spPr>
        <p:txBody>
          <a:bodyPr>
            <a:normAutofit fontScale="90000"/>
          </a:bodyPr>
          <a:lstStyle/>
          <a:p>
            <a:br>
              <a:rPr lang="en-US" dirty="0">
                <a:solidFill>
                  <a:schemeClr val="tx2"/>
                </a:solidFill>
                <a:latin typeface="Maiandra GD" pitchFamily="34" charset="0"/>
              </a:rPr>
            </a:br>
            <a:endParaRPr lang="en-US" dirty="0">
              <a:solidFill>
                <a:schemeClr val="tx2"/>
              </a:solidFill>
              <a:latin typeface="Maiandra GD" pitchFamily="34" charset="0"/>
            </a:endParaRPr>
          </a:p>
        </p:txBody>
      </p:sp>
      <p:sp>
        <p:nvSpPr>
          <p:cNvPr id="3" name="Content Placeholder 2">
            <a:extLst>
              <a:ext uri="{FF2B5EF4-FFF2-40B4-BE49-F238E27FC236}">
                <a16:creationId xmlns:a16="http://schemas.microsoft.com/office/drawing/2014/main" id="{41B4C814-684B-207C-69EC-3C0B8D07F1C7}"/>
              </a:ext>
            </a:extLst>
          </p:cNvPr>
          <p:cNvSpPr>
            <a:spLocks noGrp="1"/>
          </p:cNvSpPr>
          <p:nvPr>
            <p:ph idx="1"/>
          </p:nvPr>
        </p:nvSpPr>
        <p:spPr>
          <a:xfrm>
            <a:off x="1485900" y="2571750"/>
            <a:ext cx="6172200" cy="3200400"/>
          </a:xfrm>
        </p:spPr>
        <p:txBody>
          <a:bodyPr vert="horz" lIns="68580" tIns="34290" rIns="68580" bIns="34290" rtlCol="0" anchor="t">
            <a:normAutofit fontScale="77500" lnSpcReduction="20000"/>
          </a:bodyPr>
          <a:lstStyle/>
          <a:p>
            <a:pPr marL="0" indent="0">
              <a:buNone/>
            </a:pPr>
            <a:r>
              <a:rPr lang="en-US" b="1" u="sng" dirty="0">
                <a:solidFill>
                  <a:srgbClr val="006600"/>
                </a:solidFill>
                <a:latin typeface="Maiandra GD" pitchFamily="34" charset="0"/>
              </a:rPr>
              <a:t>Qualifications for Kindergarten Registration</a:t>
            </a:r>
          </a:p>
          <a:p>
            <a:r>
              <a:rPr lang="en-US" dirty="0">
                <a:latin typeface="Maiandra GD"/>
              </a:rPr>
              <a:t>Your child must be 5 by August 31, 2026.</a:t>
            </a:r>
          </a:p>
          <a:p>
            <a:r>
              <a:rPr lang="en-US" dirty="0">
                <a:latin typeface="Maiandra GD" pitchFamily="34" charset="0"/>
              </a:rPr>
              <a:t>Live in Newcastle Attendance Area.</a:t>
            </a:r>
          </a:p>
          <a:p>
            <a:r>
              <a:rPr lang="en-US" dirty="0">
                <a:latin typeface="Maiandra GD" pitchFamily="34" charset="0"/>
              </a:rPr>
              <a:t>Complete the online registration process.</a:t>
            </a:r>
          </a:p>
          <a:p>
            <a:r>
              <a:rPr lang="en-US" dirty="0">
                <a:latin typeface="Maiandra GD" pitchFamily="34" charset="0"/>
              </a:rPr>
              <a:t>Provide required documents as requested following registration.</a:t>
            </a:r>
          </a:p>
        </p:txBody>
      </p:sp>
      <p:pic>
        <p:nvPicPr>
          <p:cNvPr id="5" name="Picture 4">
            <a:extLst>
              <a:ext uri="{FF2B5EF4-FFF2-40B4-BE49-F238E27FC236}">
                <a16:creationId xmlns:a16="http://schemas.microsoft.com/office/drawing/2014/main" id="{AFD8B467-AD2C-B6B4-5438-9CD70FED0A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50" y="1028701"/>
            <a:ext cx="1971675" cy="1307306"/>
          </a:xfrm>
          <a:prstGeom prst="rect">
            <a:avLst/>
          </a:prstGeom>
        </p:spPr>
      </p:pic>
    </p:spTree>
    <p:extLst>
      <p:ext uri="{BB962C8B-B14F-4D97-AF65-F5344CB8AC3E}">
        <p14:creationId xmlns:p14="http://schemas.microsoft.com/office/powerpoint/2010/main" val="863024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28700"/>
            <a:ext cx="6172200" cy="914400"/>
          </a:xfrm>
        </p:spPr>
        <p:txBody>
          <a:bodyPr>
            <a:normAutofit fontScale="90000"/>
          </a:bodyPr>
          <a:lstStyle/>
          <a:p>
            <a:br>
              <a:rPr lang="en-US" dirty="0">
                <a:solidFill>
                  <a:schemeClr val="tx2"/>
                </a:solidFill>
                <a:latin typeface="Maiandra GD" pitchFamily="34" charset="0"/>
              </a:rPr>
            </a:br>
            <a:endParaRPr lang="en-US" dirty="0">
              <a:solidFill>
                <a:schemeClr val="tx2"/>
              </a:solidFill>
              <a:latin typeface="Maiandra GD" pitchFamily="34" charset="0"/>
            </a:endParaRPr>
          </a:p>
        </p:txBody>
      </p:sp>
      <p:sp>
        <p:nvSpPr>
          <p:cNvPr id="3" name="Content Placeholder 2"/>
          <p:cNvSpPr>
            <a:spLocks noGrp="1"/>
          </p:cNvSpPr>
          <p:nvPr>
            <p:ph idx="1"/>
          </p:nvPr>
        </p:nvSpPr>
        <p:spPr>
          <a:xfrm>
            <a:off x="1371600" y="2571750"/>
            <a:ext cx="6457950" cy="3200400"/>
          </a:xfrm>
        </p:spPr>
        <p:txBody>
          <a:bodyPr vert="horz" lIns="68580" tIns="34290" rIns="68580" bIns="34290" rtlCol="0" anchor="t">
            <a:normAutofit fontScale="55000" lnSpcReduction="20000"/>
          </a:bodyPr>
          <a:lstStyle/>
          <a:p>
            <a:pPr marL="0" indent="0">
              <a:buNone/>
            </a:pPr>
            <a:r>
              <a:rPr lang="en-US" b="1" u="sng" dirty="0">
                <a:solidFill>
                  <a:srgbClr val="006600"/>
                </a:solidFill>
                <a:latin typeface="Maiandra GD" pitchFamily="34" charset="0"/>
              </a:rPr>
              <a:t>Documents Required to Complete Online Registration</a:t>
            </a:r>
          </a:p>
          <a:p>
            <a:r>
              <a:rPr lang="en-US" dirty="0">
                <a:latin typeface="Maiandra GD"/>
              </a:rPr>
              <a:t>Birth Certificate, Passport, Adoption Record, or Hospital Record</a:t>
            </a:r>
          </a:p>
          <a:p>
            <a:r>
              <a:rPr lang="en-US" dirty="0">
                <a:latin typeface="Maiandra GD"/>
              </a:rPr>
              <a:t>Parent/Guardian Picture ID</a:t>
            </a:r>
          </a:p>
          <a:p>
            <a:r>
              <a:rPr lang="en-US" dirty="0">
                <a:latin typeface="Maiandra GD"/>
              </a:rPr>
              <a:t>Record of Immunizations</a:t>
            </a:r>
          </a:p>
          <a:p>
            <a:pPr marL="0" indent="0">
              <a:buNone/>
            </a:pPr>
            <a:r>
              <a:rPr lang="en-US" b="1" u="sng" dirty="0">
                <a:solidFill>
                  <a:srgbClr val="006600"/>
                </a:solidFill>
                <a:latin typeface="Maiandra GD"/>
              </a:rPr>
              <a:t>Residency Documents Required to Complete Online Registration (</a:t>
            </a:r>
            <a:r>
              <a:rPr lang="en-US" b="1" u="sng" dirty="0">
                <a:solidFill>
                  <a:srgbClr val="FF0000"/>
                </a:solidFill>
                <a:latin typeface="Maiandra GD"/>
              </a:rPr>
              <a:t>one </a:t>
            </a:r>
            <a:r>
              <a:rPr lang="en-US" b="1" u="sng" dirty="0">
                <a:solidFill>
                  <a:srgbClr val="006600"/>
                </a:solidFill>
                <a:latin typeface="Maiandra GD"/>
              </a:rPr>
              <a:t>of the following):</a:t>
            </a:r>
            <a:endParaRPr lang="en-US" dirty="0">
              <a:latin typeface="Maiandra GD"/>
            </a:endParaRPr>
          </a:p>
          <a:p>
            <a:r>
              <a:rPr lang="en-US" dirty="0">
                <a:latin typeface="Maiandra GD"/>
              </a:rPr>
              <a:t>Purchase Agreement or Unexpired Lease Agreement</a:t>
            </a:r>
          </a:p>
          <a:p>
            <a:r>
              <a:rPr lang="en-US" dirty="0">
                <a:latin typeface="Maiandra GD"/>
              </a:rPr>
              <a:t>Property Tax Statement</a:t>
            </a:r>
          </a:p>
          <a:p>
            <a:r>
              <a:rPr lang="en-US" dirty="0">
                <a:latin typeface="Maiandra GD"/>
              </a:rPr>
              <a:t>Homeowner's or Renter's Insurance Policy</a:t>
            </a:r>
          </a:p>
          <a:p>
            <a:r>
              <a:rPr lang="en-US" dirty="0">
                <a:latin typeface="Maiandra GD"/>
              </a:rPr>
              <a:t>Mortgage Statement</a:t>
            </a:r>
          </a:p>
          <a:p>
            <a:r>
              <a:rPr lang="en-US" dirty="0">
                <a:latin typeface="Maiandra GD"/>
              </a:rPr>
              <a:t>Current Utility Bill</a:t>
            </a:r>
            <a:endParaRPr lang="en-US" dirty="0">
              <a:latin typeface="Maiandra GD" pitchFamily="34" charset="0"/>
            </a:endParaRPr>
          </a:p>
          <a:p>
            <a:endParaRPr lang="en-US" dirty="0">
              <a:latin typeface="Maiandra GD" pitchFamily="34" charset="0"/>
            </a:endParaRPr>
          </a:p>
          <a:p>
            <a:pPr marL="0" indent="0">
              <a:buNone/>
            </a:pPr>
            <a:endParaRPr lang="en-US" dirty="0">
              <a:latin typeface="Maiandra GD"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50" y="1028701"/>
            <a:ext cx="1971675" cy="1307306"/>
          </a:xfrm>
          <a:prstGeom prst="rect">
            <a:avLst/>
          </a:prstGeom>
        </p:spPr>
      </p:pic>
    </p:spTree>
    <p:extLst>
      <p:ext uri="{BB962C8B-B14F-4D97-AF65-F5344CB8AC3E}">
        <p14:creationId xmlns:p14="http://schemas.microsoft.com/office/powerpoint/2010/main" val="290598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900" y="1028700"/>
            <a:ext cx="6172200" cy="914400"/>
          </a:xfrm>
        </p:spPr>
        <p:txBody>
          <a:bodyPr>
            <a:normAutofit fontScale="90000"/>
          </a:bodyPr>
          <a:lstStyle/>
          <a:p>
            <a:br>
              <a:rPr lang="en-US" dirty="0">
                <a:solidFill>
                  <a:schemeClr val="tx2"/>
                </a:solidFill>
                <a:latin typeface="Maiandra GD" pitchFamily="34" charset="0"/>
              </a:rPr>
            </a:br>
            <a:endParaRPr lang="en-US" dirty="0">
              <a:solidFill>
                <a:schemeClr val="tx2"/>
              </a:solidFill>
              <a:latin typeface="Maiandra GD" pitchFamily="34" charset="0"/>
            </a:endParaRPr>
          </a:p>
        </p:txBody>
      </p:sp>
      <p:sp>
        <p:nvSpPr>
          <p:cNvPr id="3" name="Content Placeholder 2"/>
          <p:cNvSpPr>
            <a:spLocks noGrp="1"/>
          </p:cNvSpPr>
          <p:nvPr>
            <p:ph idx="1"/>
          </p:nvPr>
        </p:nvSpPr>
        <p:spPr>
          <a:xfrm>
            <a:off x="1485900" y="2571750"/>
            <a:ext cx="6172200" cy="3200400"/>
          </a:xfrm>
        </p:spPr>
        <p:txBody>
          <a:bodyPr>
            <a:normAutofit fontScale="77500" lnSpcReduction="20000"/>
          </a:bodyPr>
          <a:lstStyle/>
          <a:p>
            <a:pPr marL="0" indent="0">
              <a:buNone/>
            </a:pPr>
            <a:r>
              <a:rPr lang="en-US" b="1" u="sng" dirty="0">
                <a:solidFill>
                  <a:srgbClr val="006600"/>
                </a:solidFill>
                <a:latin typeface="Maiandra GD" pitchFamily="34" charset="0"/>
              </a:rPr>
              <a:t>Your Next Steps…</a:t>
            </a:r>
          </a:p>
          <a:p>
            <a:pPr marL="0" indent="0">
              <a:buNone/>
            </a:pPr>
            <a:r>
              <a:rPr lang="en-US" dirty="0">
                <a:latin typeface="Maiandra GD" pitchFamily="34" charset="0"/>
              </a:rPr>
              <a:t>Once your online application is approved, Pam will contact you with a timeline to pick up your </a:t>
            </a:r>
            <a:r>
              <a:rPr lang="en-US" i="1" dirty="0">
                <a:latin typeface="Maiandra GD" pitchFamily="34" charset="0"/>
              </a:rPr>
              <a:t>Kindergarten Information Packet</a:t>
            </a:r>
            <a:r>
              <a:rPr lang="en-US" dirty="0">
                <a:latin typeface="Maiandra GD" pitchFamily="34" charset="0"/>
              </a:rPr>
              <a:t>.</a:t>
            </a:r>
          </a:p>
          <a:p>
            <a:pPr marL="0" indent="0">
              <a:buNone/>
            </a:pPr>
            <a:endParaRPr lang="en-US" dirty="0">
              <a:latin typeface="Maiandra GD" pitchFamily="34" charset="0"/>
            </a:endParaRPr>
          </a:p>
          <a:p>
            <a:pPr marL="0" indent="0">
              <a:buNone/>
            </a:pPr>
            <a:r>
              <a:rPr lang="en-US" dirty="0">
                <a:latin typeface="Maiandra GD" pitchFamily="34" charset="0"/>
              </a:rPr>
              <a:t>This packet includes additional materials that are required and will need to be completed and returned to the office.</a:t>
            </a:r>
          </a:p>
          <a:p>
            <a:endParaRPr lang="en-US" dirty="0">
              <a:latin typeface="Maiandra GD"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850" y="1028701"/>
            <a:ext cx="1971675" cy="1307306"/>
          </a:xfrm>
          <a:prstGeom prst="rect">
            <a:avLst/>
          </a:prstGeom>
        </p:spPr>
      </p:pic>
    </p:spTree>
    <p:extLst>
      <p:ext uri="{BB962C8B-B14F-4D97-AF65-F5344CB8AC3E}">
        <p14:creationId xmlns:p14="http://schemas.microsoft.com/office/powerpoint/2010/main" val="4166333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F9F2CD5A-B4DC-E1CB-E832-B3DF8D1E47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103196"/>
            <a:ext cx="9144000" cy="49377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415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95E023-B71A-D9E5-1876-5F633CC07ACB}"/>
            </a:ext>
          </a:extLst>
        </p:cNvPr>
        <p:cNvGrpSpPr/>
        <p:nvPr/>
      </p:nvGrpSpPr>
      <p:grpSpPr>
        <a:xfrm>
          <a:off x="0" y="0"/>
          <a:ext cx="0" cy="0"/>
          <a:chOff x="0" y="0"/>
          <a:chExt cx="0" cy="0"/>
        </a:xfrm>
      </p:grpSpPr>
      <p:sp>
        <p:nvSpPr>
          <p:cNvPr id="2055" name="Rectangle 2054">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7" name="Freeform: Shape 2056">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1" name="Rectangle 206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3" name="Freeform: Shape 2062">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65" name="Isosceles Triangle 2064">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2FA53774-B3CF-9ABD-947C-86E9E016569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060650"/>
            <a:ext cx="9173470" cy="527474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67" name="Isosceles Triangle 2066">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3386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85975" y="1008604"/>
            <a:ext cx="4629150" cy="362996"/>
          </a:xfrm>
        </p:spPr>
        <p:txBody>
          <a:bodyPr>
            <a:normAutofit/>
          </a:bodyPr>
          <a:lstStyle/>
          <a:p>
            <a:r>
              <a:rPr lang="en-US" sz="1575" b="1" dirty="0">
                <a:solidFill>
                  <a:srgbClr val="006600"/>
                </a:solidFill>
                <a:latin typeface="Maiandra GD" pitchFamily="34" charset="0"/>
              </a:rPr>
              <a:t>Timeline of Events and Highlights</a:t>
            </a:r>
          </a:p>
        </p:txBody>
      </p:sp>
      <p:sp>
        <p:nvSpPr>
          <p:cNvPr id="3" name="Content Placeholder 2"/>
          <p:cNvSpPr>
            <a:spLocks noGrp="1"/>
          </p:cNvSpPr>
          <p:nvPr>
            <p:ph idx="1"/>
          </p:nvPr>
        </p:nvSpPr>
        <p:spPr>
          <a:xfrm>
            <a:off x="228600" y="1371601"/>
            <a:ext cx="8915400" cy="4477796"/>
          </a:xfrm>
        </p:spPr>
        <p:txBody>
          <a:bodyPr vert="horz" lIns="68580" tIns="34290" rIns="68580" bIns="34290" rtlCol="0" anchor="t">
            <a:noAutofit/>
          </a:bodyPr>
          <a:lstStyle/>
          <a:p>
            <a:pPr marL="0" indent="0">
              <a:buNone/>
            </a:pPr>
            <a:r>
              <a:rPr lang="en-US" sz="2000" dirty="0">
                <a:latin typeface="Maiandra GD"/>
              </a:rPr>
              <a:t> </a:t>
            </a:r>
            <a:r>
              <a:rPr lang="en-US" sz="2000" b="1" dirty="0">
                <a:latin typeface="Maiandra GD"/>
              </a:rPr>
              <a:t>February 2: </a:t>
            </a:r>
            <a:r>
              <a:rPr lang="en-US" sz="2000" dirty="0">
                <a:latin typeface="Maiandra GD"/>
              </a:rPr>
              <a:t>Kindergarten registration portal opens- please do not complete an application before then</a:t>
            </a:r>
          </a:p>
          <a:p>
            <a:pPr marL="0" indent="0">
              <a:buNone/>
            </a:pPr>
            <a:endParaRPr lang="en-US" sz="1000" dirty="0">
              <a:latin typeface="Maiandra GD"/>
            </a:endParaRPr>
          </a:p>
          <a:p>
            <a:pPr marL="0" indent="0">
              <a:buNone/>
            </a:pPr>
            <a:r>
              <a:rPr lang="en-US" sz="2000" b="1" dirty="0">
                <a:latin typeface="Maiandra GD"/>
              </a:rPr>
              <a:t>February 27:</a:t>
            </a:r>
            <a:r>
              <a:rPr lang="en-US" sz="2000" dirty="0">
                <a:latin typeface="Maiandra GD"/>
              </a:rPr>
              <a:t> Deadline to complete online registration and provide additional documents</a:t>
            </a:r>
          </a:p>
          <a:p>
            <a:pPr marL="0" indent="0">
              <a:buNone/>
            </a:pPr>
            <a:endParaRPr lang="en-US" sz="1000" dirty="0">
              <a:latin typeface="Maiandra GD" pitchFamily="34" charset="0"/>
            </a:endParaRPr>
          </a:p>
          <a:p>
            <a:pPr marL="0" indent="0">
              <a:buNone/>
            </a:pPr>
            <a:r>
              <a:rPr lang="en-US" sz="2000" b="1" dirty="0">
                <a:latin typeface="Maiandra GD"/>
              </a:rPr>
              <a:t>March/April:  </a:t>
            </a:r>
            <a:r>
              <a:rPr lang="en-US" sz="2000" dirty="0">
                <a:latin typeface="Maiandra GD"/>
              </a:rPr>
              <a:t>Pre-Kinder Assessment Appointments (we will contact you and you will accompany your student to this appointment)</a:t>
            </a:r>
          </a:p>
          <a:p>
            <a:pPr marL="0" indent="0">
              <a:buNone/>
            </a:pPr>
            <a:endParaRPr lang="en-US" sz="1000" dirty="0">
              <a:latin typeface="Maiandra GD" pitchFamily="34" charset="0"/>
            </a:endParaRPr>
          </a:p>
          <a:p>
            <a:pPr marL="0" indent="0">
              <a:buNone/>
            </a:pPr>
            <a:r>
              <a:rPr lang="en-US" sz="2000" b="1" dirty="0">
                <a:latin typeface="Maiandra GD"/>
              </a:rPr>
              <a:t>August 11:</a:t>
            </a:r>
            <a:r>
              <a:rPr lang="en-US" sz="2000" dirty="0">
                <a:latin typeface="Maiandra GD"/>
              </a:rPr>
              <a:t> Kindergarten Bus Ride-Along (see packet to register)</a:t>
            </a:r>
          </a:p>
          <a:p>
            <a:pPr marL="0" indent="0">
              <a:buNone/>
            </a:pPr>
            <a:endParaRPr lang="en-US" sz="1000" dirty="0">
              <a:latin typeface="Maiandra GD" pitchFamily="34" charset="0"/>
            </a:endParaRPr>
          </a:p>
          <a:p>
            <a:pPr marL="0" indent="0">
              <a:buNone/>
            </a:pPr>
            <a:r>
              <a:rPr lang="en-US" sz="2000" b="1" dirty="0">
                <a:latin typeface="Maiandra GD"/>
              </a:rPr>
              <a:t>August 27, 28, &amp; 31: </a:t>
            </a:r>
            <a:r>
              <a:rPr lang="en-US" sz="2000" dirty="0">
                <a:latin typeface="Maiandra GD"/>
              </a:rPr>
              <a:t>Kindergarten Family Connection Meetings </a:t>
            </a:r>
            <a:r>
              <a:rPr lang="en-US" sz="2000" b="1" dirty="0">
                <a:latin typeface="Maiandra GD"/>
              </a:rPr>
              <a:t>(REQUIRED)</a:t>
            </a:r>
          </a:p>
          <a:p>
            <a:pPr marL="0" indent="0">
              <a:buNone/>
            </a:pPr>
            <a:endParaRPr lang="en-US" sz="1000" dirty="0">
              <a:latin typeface="Maiandra GD" pitchFamily="34" charset="0"/>
            </a:endParaRPr>
          </a:p>
          <a:p>
            <a:pPr marL="0" indent="0">
              <a:buNone/>
            </a:pPr>
            <a:r>
              <a:rPr lang="en-US" sz="2000" b="1" dirty="0">
                <a:latin typeface="Maiandra GD"/>
              </a:rPr>
              <a:t>September 1: </a:t>
            </a:r>
            <a:r>
              <a:rPr lang="en-US" sz="2000" dirty="0">
                <a:latin typeface="Maiandra GD"/>
              </a:rPr>
              <a:t>First day of class for Kindergarten Students (grades 1-5 begin on August 27, 2026)</a:t>
            </a:r>
          </a:p>
          <a:p>
            <a:pPr marL="0" indent="0">
              <a:buNone/>
            </a:pPr>
            <a:endParaRPr lang="en-US" sz="2000" dirty="0">
              <a:latin typeface="Maiandra GD"/>
            </a:endParaRPr>
          </a:p>
          <a:p>
            <a:pPr marL="0" indent="0">
              <a:buNone/>
            </a:pPr>
            <a:r>
              <a:rPr lang="en-US" sz="2000" b="1" dirty="0">
                <a:solidFill>
                  <a:srgbClr val="006600"/>
                </a:solidFill>
                <a:latin typeface="Maiandra GD" pitchFamily="34" charset="0"/>
              </a:rPr>
              <a:t>Any Questions? Please contact Pam Stucky at 425.837.5802 or email her at </a:t>
            </a:r>
            <a:r>
              <a:rPr lang="en-US" sz="2000" b="1" dirty="0" err="1">
                <a:solidFill>
                  <a:srgbClr val="006600"/>
                </a:solidFill>
                <a:latin typeface="Maiandra GD" pitchFamily="34" charset="0"/>
              </a:rPr>
              <a:t>stuckyp@issaquah.wednet.edu</a:t>
            </a:r>
            <a:endParaRPr lang="en-US" sz="2000" b="1" dirty="0">
              <a:solidFill>
                <a:srgbClr val="006600"/>
              </a:solidFill>
              <a:latin typeface="Maiandra GD"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1906" y="228600"/>
            <a:ext cx="1157288" cy="780004"/>
          </a:xfrm>
          <a:prstGeom prst="rect">
            <a:avLst/>
          </a:prstGeom>
        </p:spPr>
      </p:pic>
    </p:spTree>
    <p:extLst>
      <p:ext uri="{BB962C8B-B14F-4D97-AF65-F5344CB8AC3E}">
        <p14:creationId xmlns:p14="http://schemas.microsoft.com/office/powerpoint/2010/main" val="10615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1690688"/>
            <a:ext cx="6172200" cy="857250"/>
          </a:xfrm>
        </p:spPr>
        <p:txBody>
          <a:bodyPr>
            <a:normAutofit/>
          </a:bodyPr>
          <a:lstStyle/>
          <a:p>
            <a:r>
              <a:rPr lang="en-US" sz="2100" dirty="0">
                <a:solidFill>
                  <a:srgbClr val="FF0000"/>
                </a:solidFill>
                <a:latin typeface="Maiandra GD" pitchFamily="34" charset="0"/>
              </a:rPr>
              <a:t>HEALTH CONDITIONS QUESTIONNAIRE</a:t>
            </a:r>
          </a:p>
        </p:txBody>
      </p:sp>
      <p:sp>
        <p:nvSpPr>
          <p:cNvPr id="3" name="Content Placeholder 2"/>
          <p:cNvSpPr>
            <a:spLocks noGrp="1"/>
          </p:cNvSpPr>
          <p:nvPr>
            <p:ph idx="1"/>
          </p:nvPr>
        </p:nvSpPr>
        <p:spPr>
          <a:xfrm>
            <a:off x="419100" y="2878590"/>
            <a:ext cx="8077200" cy="3460297"/>
          </a:xfrm>
        </p:spPr>
        <p:txBody>
          <a:bodyPr>
            <a:noAutofit/>
          </a:bodyPr>
          <a:lstStyle/>
          <a:p>
            <a:r>
              <a:rPr lang="en-US" sz="2000" dirty="0">
                <a:latin typeface="Maiandra GD" pitchFamily="34" charset="0"/>
              </a:rPr>
              <a:t>If your child has any health condition that could be considered life-threatening such as asthma, food allergies, seizures, diabetes……</a:t>
            </a:r>
          </a:p>
          <a:p>
            <a:endParaRPr lang="en-US" sz="2000" dirty="0">
              <a:latin typeface="Maiandra GD" pitchFamily="34" charset="0"/>
            </a:endParaRPr>
          </a:p>
          <a:p>
            <a:r>
              <a:rPr lang="en-US" sz="2000" dirty="0">
                <a:latin typeface="Maiandra GD" pitchFamily="34" charset="0"/>
              </a:rPr>
              <a:t>According to the law, your child must have an emergency health plan, which includes medication orders from your child’s health care provider in place before he/she can attend school. </a:t>
            </a:r>
          </a:p>
          <a:p>
            <a:endParaRPr lang="en-US" sz="2000" dirty="0">
              <a:latin typeface="Maiandra GD" pitchFamily="34" charset="0"/>
            </a:endParaRPr>
          </a:p>
          <a:p>
            <a:r>
              <a:rPr lang="en-US" sz="2000" dirty="0">
                <a:latin typeface="Maiandra GD" pitchFamily="34" charset="0"/>
              </a:rPr>
              <a:t>Forms will be sent to family after review of questionnaire by Nurse.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519113"/>
            <a:ext cx="2200275" cy="11715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43000" y="1699022"/>
            <a:ext cx="6138949" cy="2085108"/>
          </a:xfrm>
        </p:spPr>
        <p:txBody>
          <a:bodyPr>
            <a:normAutofit fontScale="90000"/>
          </a:bodyPr>
          <a:lstStyle/>
          <a:p>
            <a:r>
              <a:rPr lang="en-US" sz="2700" dirty="0">
                <a:latin typeface="Arial"/>
                <a:cs typeface="Arial"/>
              </a:rPr>
              <a:t>                    </a:t>
            </a:r>
            <a:br>
              <a:rPr lang="en-US" sz="2700" dirty="0">
                <a:latin typeface="Arial"/>
                <a:cs typeface="Arial"/>
              </a:rPr>
            </a:br>
            <a:r>
              <a:rPr lang="en-US" sz="3300" b="1" dirty="0">
                <a:solidFill>
                  <a:srgbClr val="006F82"/>
                </a:solidFill>
                <a:latin typeface="Arial"/>
                <a:cs typeface="Arial"/>
              </a:rPr>
              <a:t>Immunizations &amp; </a:t>
            </a:r>
            <a:br>
              <a:rPr lang="en-US" sz="3300" b="1" dirty="0">
                <a:solidFill>
                  <a:srgbClr val="006F82"/>
                </a:solidFill>
                <a:latin typeface="Arial"/>
                <a:cs typeface="Arial"/>
              </a:rPr>
            </a:br>
            <a:r>
              <a:rPr lang="en-US" sz="3300" b="1" dirty="0">
                <a:solidFill>
                  <a:srgbClr val="006F82"/>
                </a:solidFill>
                <a:latin typeface="Arial"/>
                <a:cs typeface="Arial"/>
              </a:rPr>
              <a:t>Life-Threatening Health Conditions </a:t>
            </a:r>
            <a:br>
              <a:rPr lang="en-US" sz="3300" b="1" dirty="0">
                <a:solidFill>
                  <a:srgbClr val="006F82"/>
                </a:solidFill>
                <a:latin typeface="Arial"/>
                <a:cs typeface="Arial"/>
              </a:rPr>
            </a:br>
            <a:br>
              <a:rPr lang="en-US" sz="2700" b="1" dirty="0">
                <a:latin typeface="Arial"/>
                <a:cs typeface="Arial"/>
              </a:rPr>
            </a:br>
            <a:r>
              <a:rPr lang="en-US" sz="2700" dirty="0">
                <a:latin typeface="Arial"/>
                <a:cs typeface="Arial"/>
              </a:rPr>
              <a:t> </a:t>
            </a:r>
            <a:r>
              <a:rPr lang="en-US" sz="2700" i="1" dirty="0">
                <a:latin typeface="Arial"/>
                <a:cs typeface="Arial"/>
              </a:rPr>
              <a:t>Requirements for Incoming Students</a:t>
            </a:r>
            <a:r>
              <a:rPr lang="en-US" sz="2700" dirty="0">
                <a:latin typeface="Arial"/>
                <a:cs typeface="Arial"/>
              </a:rPr>
              <a:t> </a:t>
            </a:r>
          </a:p>
        </p:txBody>
      </p:sp>
      <p:sp>
        <p:nvSpPr>
          <p:cNvPr id="5" name="Subtitle 4"/>
          <p:cNvSpPr>
            <a:spLocks noGrp="1"/>
          </p:cNvSpPr>
          <p:nvPr>
            <p:ph type="subTitle" idx="1"/>
          </p:nvPr>
        </p:nvSpPr>
        <p:spPr>
          <a:xfrm>
            <a:off x="1296785" y="4043688"/>
            <a:ext cx="5673437" cy="756913"/>
          </a:xfrm>
        </p:spPr>
        <p:txBody>
          <a:bodyPr vert="horz" lIns="68580" tIns="34290" rIns="68580" bIns="34290" rtlCol="0" anchor="t">
            <a:normAutofit/>
          </a:bodyPr>
          <a:lstStyle/>
          <a:p>
            <a:pPr lvl="1" algn="l"/>
            <a:r>
              <a:rPr lang="en-US" sz="2700" dirty="0">
                <a:solidFill>
                  <a:schemeClr val="accent6">
                    <a:lumMod val="75000"/>
                  </a:schemeClr>
                </a:solidFill>
                <a:cs typeface="Calibri"/>
              </a:rPr>
              <a:t>                </a:t>
            </a:r>
            <a:r>
              <a:rPr lang="en-US" sz="3000" b="1" dirty="0">
                <a:solidFill>
                  <a:srgbClr val="006F82"/>
                </a:solidFill>
                <a:cs typeface="Calibri"/>
              </a:rPr>
              <a:t>2026-27 School Year</a:t>
            </a:r>
            <a:endParaRPr lang="en-US" sz="3000" b="1" dirty="0">
              <a:solidFill>
                <a:srgbClr val="006F82"/>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7363" y="5252445"/>
            <a:ext cx="1600206" cy="454058"/>
          </a:xfrm>
          <a:prstGeom prst="rect">
            <a:avLst/>
          </a:prstGeom>
        </p:spPr>
      </p:pic>
      <p:grpSp>
        <p:nvGrpSpPr>
          <p:cNvPr id="12" name="Group 11">
            <a:extLst>
              <a:ext uri="{FF2B5EF4-FFF2-40B4-BE49-F238E27FC236}">
                <a16:creationId xmlns:a16="http://schemas.microsoft.com/office/drawing/2014/main" id="{FB856BCC-B3DC-4403-9478-3984A62C1C3A}"/>
              </a:ext>
            </a:extLst>
          </p:cNvPr>
          <p:cNvGrpSpPr/>
          <p:nvPr/>
        </p:nvGrpSpPr>
        <p:grpSpPr>
          <a:xfrm>
            <a:off x="8434138" y="803109"/>
            <a:ext cx="833186" cy="5251784"/>
            <a:chOff x="11245516" y="-72188"/>
            <a:chExt cx="1110915" cy="7002378"/>
          </a:xfrm>
        </p:grpSpPr>
        <p:sp>
          <p:nvSpPr>
            <p:cNvPr id="13" name="Rectangle 12">
              <a:extLst>
                <a:ext uri="{FF2B5EF4-FFF2-40B4-BE49-F238E27FC236}">
                  <a16:creationId xmlns:a16="http://schemas.microsoft.com/office/drawing/2014/main" id="{0B5DD12C-B297-4CF8-AF3A-747B676E2C1E}"/>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5" name="Rectangle 14">
              <a:extLst>
                <a:ext uri="{FF2B5EF4-FFF2-40B4-BE49-F238E27FC236}">
                  <a16:creationId xmlns:a16="http://schemas.microsoft.com/office/drawing/2014/main" id="{C0A77DB6-66EB-4270-BCB9-9187F61D940A}"/>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1574924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a:bodyPr>
          <a:lstStyle/>
          <a:p>
            <a:pPr algn="ctr"/>
            <a:r>
              <a:rPr lang="en-US" sz="2700" b="1" dirty="0">
                <a:solidFill>
                  <a:srgbClr val="006F82"/>
                </a:solidFill>
                <a:latin typeface="Arial"/>
                <a:cs typeface="Arial"/>
              </a:rPr>
              <a:t>Proof of Immunization Required</a:t>
            </a:r>
          </a:p>
        </p:txBody>
      </p:sp>
      <p:sp>
        <p:nvSpPr>
          <p:cNvPr id="3" name="Content Placeholder 2"/>
          <p:cNvSpPr>
            <a:spLocks noGrp="1"/>
          </p:cNvSpPr>
          <p:nvPr>
            <p:ph sz="half" idx="1"/>
          </p:nvPr>
        </p:nvSpPr>
        <p:spPr>
          <a:xfrm>
            <a:off x="628650" y="2035969"/>
            <a:ext cx="7579143" cy="3227117"/>
          </a:xfrm>
        </p:spPr>
        <p:txBody>
          <a:bodyPr vert="horz" lIns="68580" tIns="34290" rIns="68580" bIns="34290" rtlCol="0" anchor="t">
            <a:normAutofit fontScale="25000" lnSpcReduction="20000"/>
          </a:bodyPr>
          <a:lstStyle/>
          <a:p>
            <a:pPr fontAlgn="base"/>
            <a:r>
              <a:rPr lang="en-US" sz="7200" dirty="0">
                <a:latin typeface="Arial"/>
                <a:cs typeface="Arial"/>
              </a:rPr>
              <a:t>New students need to provide a </a:t>
            </a:r>
            <a:r>
              <a:rPr lang="en-US" sz="7200" b="1" dirty="0">
                <a:latin typeface="Arial"/>
                <a:cs typeface="Arial"/>
              </a:rPr>
              <a:t>medically verified  immunization record </a:t>
            </a:r>
            <a:r>
              <a:rPr lang="en-US" sz="7200" dirty="0">
                <a:latin typeface="Arial"/>
                <a:cs typeface="Arial"/>
              </a:rPr>
              <a:t>at the time of registration. ​</a:t>
            </a:r>
          </a:p>
          <a:p>
            <a:pPr marL="0" indent="0" fontAlgn="base">
              <a:buNone/>
            </a:pPr>
            <a:r>
              <a:rPr lang="en-US" sz="7200" dirty="0">
                <a:latin typeface="Arial" panose="020B0604020202020204" pitchFamily="34" charset="0"/>
                <a:cs typeface="Arial" panose="020B0604020202020204" pitchFamily="34" charset="0"/>
              </a:rPr>
              <a:t>​</a:t>
            </a:r>
          </a:p>
          <a:p>
            <a:pPr fontAlgn="base"/>
            <a:r>
              <a:rPr lang="en-US" sz="7200" dirty="0">
                <a:latin typeface="Arial" panose="020B0604020202020204" pitchFamily="34" charset="0"/>
                <a:cs typeface="Arial" panose="020B0604020202020204" pitchFamily="34" charset="0"/>
              </a:rPr>
              <a:t>A medically verified record can come directly from:</a:t>
            </a:r>
            <a:br>
              <a:rPr lang="en-US" sz="7200" dirty="0">
                <a:latin typeface="Arial" panose="020B0604020202020204" pitchFamily="34" charset="0"/>
                <a:cs typeface="Arial" panose="020B0604020202020204" pitchFamily="34" charset="0"/>
              </a:rPr>
            </a:br>
            <a:endParaRPr lang="en-US" sz="7200" dirty="0">
              <a:latin typeface="Arial" panose="020B0604020202020204" pitchFamily="34" charset="0"/>
              <a:cs typeface="Arial" panose="020B0604020202020204" pitchFamily="34" charset="0"/>
            </a:endParaRPr>
          </a:p>
          <a:p>
            <a:pPr lvl="1" fontAlgn="base"/>
            <a:r>
              <a:rPr lang="en-US" sz="6900" dirty="0">
                <a:latin typeface="Arial" panose="020B0604020202020204" pitchFamily="34" charset="0"/>
                <a:cs typeface="Arial" panose="020B0604020202020204" pitchFamily="34" charset="0"/>
              </a:rPr>
              <a:t>The </a:t>
            </a:r>
            <a:r>
              <a:rPr lang="en-US" sz="6900" b="1" dirty="0">
                <a:latin typeface="Arial" panose="020B0604020202020204" pitchFamily="34" charset="0"/>
                <a:cs typeface="Arial" panose="020B0604020202020204" pitchFamily="34" charset="0"/>
              </a:rPr>
              <a:t>W</a:t>
            </a:r>
            <a:r>
              <a:rPr lang="en-US" sz="6900" dirty="0">
                <a:latin typeface="Arial" panose="020B0604020202020204" pitchFamily="34" charset="0"/>
                <a:cs typeface="Arial" panose="020B0604020202020204" pitchFamily="34" charset="0"/>
              </a:rPr>
              <a:t>ashington </a:t>
            </a:r>
            <a:r>
              <a:rPr lang="en-US" sz="6900" b="1" dirty="0">
                <a:latin typeface="Arial" panose="020B0604020202020204" pitchFamily="34" charset="0"/>
                <a:cs typeface="Arial" panose="020B0604020202020204" pitchFamily="34" charset="0"/>
              </a:rPr>
              <a:t>S</a:t>
            </a:r>
            <a:r>
              <a:rPr lang="en-US" sz="6900" dirty="0">
                <a:latin typeface="Arial" panose="020B0604020202020204" pitchFamily="34" charset="0"/>
                <a:cs typeface="Arial" panose="020B0604020202020204" pitchFamily="34" charset="0"/>
              </a:rPr>
              <a:t>tate </a:t>
            </a:r>
            <a:r>
              <a:rPr lang="en-US" sz="6900" b="1" dirty="0">
                <a:latin typeface="Arial" panose="020B0604020202020204" pitchFamily="34" charset="0"/>
                <a:cs typeface="Arial" panose="020B0604020202020204" pitchFamily="34" charset="0"/>
              </a:rPr>
              <a:t>I</a:t>
            </a:r>
            <a:r>
              <a:rPr lang="en-US" sz="6900" dirty="0">
                <a:latin typeface="Arial" panose="020B0604020202020204" pitchFamily="34" charset="0"/>
                <a:cs typeface="Arial" panose="020B0604020202020204" pitchFamily="34" charset="0"/>
              </a:rPr>
              <a:t>mmunization </a:t>
            </a:r>
            <a:r>
              <a:rPr lang="en-US" sz="6900" b="1" dirty="0">
                <a:latin typeface="Arial" panose="020B0604020202020204" pitchFamily="34" charset="0"/>
                <a:cs typeface="Arial" panose="020B0604020202020204" pitchFamily="34" charset="0"/>
              </a:rPr>
              <a:t>I</a:t>
            </a:r>
            <a:r>
              <a:rPr lang="en-US" sz="6900" dirty="0">
                <a:latin typeface="Arial" panose="020B0604020202020204" pitchFamily="34" charset="0"/>
                <a:cs typeface="Arial" panose="020B0604020202020204" pitchFamily="34" charset="0"/>
              </a:rPr>
              <a:t>nformation </a:t>
            </a:r>
            <a:r>
              <a:rPr lang="en-US" sz="6900" b="1" dirty="0">
                <a:latin typeface="Arial" panose="020B0604020202020204" pitchFamily="34" charset="0"/>
                <a:cs typeface="Arial" panose="020B0604020202020204" pitchFamily="34" charset="0"/>
              </a:rPr>
              <a:t>S</a:t>
            </a:r>
            <a:r>
              <a:rPr lang="en-US" sz="6900" dirty="0">
                <a:latin typeface="Arial" panose="020B0604020202020204" pitchFamily="34" charset="0"/>
                <a:cs typeface="Arial" panose="020B0604020202020204" pitchFamily="34" charset="0"/>
              </a:rPr>
              <a:t>ystem (</a:t>
            </a:r>
            <a:r>
              <a:rPr lang="en-US" sz="6900" b="1" dirty="0">
                <a:latin typeface="Arial" panose="020B0604020202020204" pitchFamily="34" charset="0"/>
                <a:cs typeface="Arial" panose="020B0604020202020204" pitchFamily="34" charset="0"/>
              </a:rPr>
              <a:t>WAIIS</a:t>
            </a:r>
            <a:r>
              <a:rPr lang="en-US" sz="6900" dirty="0">
                <a:latin typeface="Arial" panose="020B0604020202020204" pitchFamily="34" charset="0"/>
                <a:cs typeface="Arial" panose="020B0604020202020204" pitchFamily="34" charset="0"/>
              </a:rPr>
              <a:t>). ​</a:t>
            </a:r>
          </a:p>
          <a:p>
            <a:pPr lvl="1" fontAlgn="base"/>
            <a:r>
              <a:rPr lang="en-US" sz="6900" dirty="0">
                <a:latin typeface="Arial" panose="020B0604020202020204" pitchFamily="34" charset="0"/>
                <a:cs typeface="Arial" panose="020B0604020202020204" pitchFamily="34" charset="0"/>
              </a:rPr>
              <a:t>A medical clinic or office where immunizations were given</a:t>
            </a:r>
          </a:p>
          <a:p>
            <a:pPr lvl="1" fontAlgn="base"/>
            <a:r>
              <a:rPr lang="en-US" sz="6900" dirty="0">
                <a:latin typeface="Arial" panose="020B0604020202020204" pitchFamily="34" charset="0"/>
                <a:cs typeface="Arial" panose="020B0604020202020204" pitchFamily="34" charset="0"/>
              </a:rPr>
              <a:t>Pharmacy records of immunizations given</a:t>
            </a:r>
          </a:p>
          <a:p>
            <a:pPr lvl="1" fontAlgn="base"/>
            <a:r>
              <a:rPr lang="en-US" sz="6900" dirty="0">
                <a:latin typeface="Arial" panose="020B0604020202020204" pitchFamily="34" charset="0"/>
                <a:cs typeface="Arial" panose="020B0604020202020204" pitchFamily="34" charset="0"/>
              </a:rPr>
              <a:t>Another state’s or country’s formal immunization database</a:t>
            </a:r>
          </a:p>
          <a:p>
            <a:pPr lvl="1" fontAlgn="base"/>
            <a:r>
              <a:rPr lang="en-US" sz="6900" dirty="0">
                <a:latin typeface="Arial" panose="020B0604020202020204" pitchFamily="34" charset="0"/>
                <a:cs typeface="Arial" panose="020B0604020202020204" pitchFamily="34" charset="0"/>
              </a:rPr>
              <a:t>Immunizations verified by the State Dept.</a:t>
            </a:r>
          </a:p>
          <a:p>
            <a:pPr lvl="1" fontAlgn="base"/>
            <a:endParaRPr lang="en-US" sz="6900" dirty="0">
              <a:latin typeface="Arial" panose="020B0604020202020204" pitchFamily="34" charset="0"/>
              <a:cs typeface="Arial" panose="020B0604020202020204" pitchFamily="34" charset="0"/>
            </a:endParaRPr>
          </a:p>
          <a:p>
            <a:pPr marL="0" indent="0" fontAlgn="base">
              <a:buNone/>
            </a:pPr>
            <a:endParaRPr lang="en-US" sz="72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3994076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F5DA6-1319-443A-881C-14E7C609DD71}"/>
              </a:ext>
            </a:extLst>
          </p:cNvPr>
          <p:cNvSpPr>
            <a:spLocks noGrp="1"/>
          </p:cNvSpPr>
          <p:nvPr>
            <p:ph type="title"/>
          </p:nvPr>
        </p:nvSpPr>
        <p:spPr/>
        <p:txBody>
          <a:bodyPr>
            <a:normAutofit/>
          </a:bodyPr>
          <a:lstStyle/>
          <a:p>
            <a:pPr algn="ctr"/>
            <a:r>
              <a:rPr lang="en-US" sz="2700" b="1" dirty="0">
                <a:solidFill>
                  <a:srgbClr val="006F82"/>
                </a:solidFill>
                <a:latin typeface="Arial"/>
                <a:cs typeface="Arial"/>
              </a:rPr>
              <a:t>CIS or WAIIS Documentation​</a:t>
            </a:r>
          </a:p>
        </p:txBody>
      </p:sp>
      <p:sp>
        <p:nvSpPr>
          <p:cNvPr id="3" name="Content Placeholder 2">
            <a:extLst>
              <a:ext uri="{FF2B5EF4-FFF2-40B4-BE49-F238E27FC236}">
                <a16:creationId xmlns:a16="http://schemas.microsoft.com/office/drawing/2014/main" id="{CD602400-B720-4E45-B3DD-43A618B1B448}"/>
              </a:ext>
            </a:extLst>
          </p:cNvPr>
          <p:cNvSpPr>
            <a:spLocks noGrp="1"/>
          </p:cNvSpPr>
          <p:nvPr>
            <p:ph sz="half" idx="1"/>
          </p:nvPr>
        </p:nvSpPr>
        <p:spPr>
          <a:xfrm>
            <a:off x="324364" y="1950823"/>
            <a:ext cx="4190486" cy="3539150"/>
          </a:xfrm>
        </p:spPr>
        <p:txBody>
          <a:bodyPr vert="horz" lIns="68580" tIns="34290" rIns="68580" bIns="34290" rtlCol="0" anchor="t">
            <a:normAutofit lnSpcReduction="10000"/>
          </a:bodyPr>
          <a:lstStyle/>
          <a:p>
            <a:pPr fontAlgn="base"/>
            <a:r>
              <a:rPr lang="en-US" sz="1950" dirty="0">
                <a:latin typeface="Arial"/>
                <a:cs typeface="Arial"/>
              </a:rPr>
              <a:t>A completed Certificate of Immunization Status (CIS) printed directly from the Washington State Immunization Information System (WAIIS) ​</a:t>
            </a:r>
          </a:p>
          <a:p>
            <a:pPr fontAlgn="base"/>
            <a:r>
              <a:rPr lang="en-US" sz="1950" dirty="0">
                <a:latin typeface="Arial"/>
                <a:cs typeface="Arial"/>
              </a:rPr>
              <a:t>A physical copy of the State CIS form </a:t>
            </a:r>
            <a:r>
              <a:rPr lang="en-US" sz="1950" b="1" dirty="0">
                <a:latin typeface="Arial"/>
                <a:cs typeface="Arial"/>
              </a:rPr>
              <a:t>with a healthcare provider signature.</a:t>
            </a:r>
            <a:r>
              <a:rPr lang="en-US" sz="1950" dirty="0">
                <a:latin typeface="Arial"/>
                <a:cs typeface="Arial"/>
              </a:rPr>
              <a:t> ​</a:t>
            </a:r>
          </a:p>
          <a:p>
            <a:r>
              <a:rPr lang="en-US" sz="1950" dirty="0">
                <a:latin typeface="Arial"/>
                <a:ea typeface="+mn-lt"/>
                <a:cs typeface="+mn-lt"/>
              </a:rPr>
              <a:t>A CIS printed from </a:t>
            </a:r>
            <a:r>
              <a:rPr lang="en-US" sz="1950" dirty="0" err="1">
                <a:latin typeface="Arial"/>
                <a:ea typeface="+mn-lt"/>
                <a:cs typeface="+mn-lt"/>
              </a:rPr>
              <a:t>MyIR</a:t>
            </a:r>
            <a:r>
              <a:rPr lang="en-US" sz="1950" dirty="0">
                <a:latin typeface="Arial"/>
                <a:ea typeface="+mn-lt"/>
                <a:cs typeface="+mn-lt"/>
              </a:rPr>
              <a:t>.</a:t>
            </a:r>
            <a:r>
              <a:rPr lang="en-US" sz="1950" dirty="0">
                <a:latin typeface="Arial"/>
                <a:cs typeface="Calibri"/>
              </a:rPr>
              <a:t> </a:t>
            </a:r>
            <a:endParaRPr lang="en-US" sz="1950" dirty="0">
              <a:latin typeface="Arial" panose="020B0604020202020204" pitchFamily="34" charset="0"/>
              <a:cs typeface="Calibri"/>
            </a:endParaRPr>
          </a:p>
          <a:p>
            <a:pPr marL="0" indent="0">
              <a:buNone/>
            </a:pPr>
            <a:r>
              <a:rPr lang="en-US" sz="1350" u="sng" dirty="0">
                <a:solidFill>
                  <a:srgbClr val="000000"/>
                </a:solidFill>
                <a:latin typeface="Calibri" panose="020F0502020204030204" pitchFamily="34" charset="0"/>
                <a:ea typeface="Calibri" panose="020F0502020204030204" pitchFamily="34" charset="0"/>
                <a:hlinkClick r:id="rId3"/>
              </a:rPr>
              <a:t> Access your Family's Immunization Information | Washington State Department of Health</a:t>
            </a:r>
            <a:endParaRPr lang="en-US" sz="1350" u="sng" dirty="0">
              <a:solidFill>
                <a:srgbClr val="000000"/>
              </a:solidFill>
              <a:latin typeface="Calibri" panose="020F0502020204030204" pitchFamily="34" charset="0"/>
              <a:ea typeface="Calibri" panose="020F0502020204030204" pitchFamily="34" charset="0"/>
            </a:endParaRPr>
          </a:p>
          <a:p>
            <a:pPr marL="0" indent="0">
              <a:buNone/>
            </a:pPr>
            <a:r>
              <a:rPr lang="en-US" sz="1500" dirty="0">
                <a:solidFill>
                  <a:srgbClr val="932A6E"/>
                </a:solidFill>
                <a:latin typeface="Open Sans" panose="020B0606030504020204" pitchFamily="34" charset="0"/>
                <a:hlinkClick r:id="rId4"/>
              </a:rPr>
              <a:t>MyIRmobile.com</a:t>
            </a:r>
            <a:r>
              <a:rPr lang="en-US" sz="1500" dirty="0">
                <a:solidFill>
                  <a:srgbClr val="3B3B3B"/>
                </a:solidFill>
                <a:latin typeface="Open Sans" panose="020B0606030504020204" pitchFamily="34" charset="0"/>
              </a:rPr>
              <a:t> </a:t>
            </a:r>
            <a:endParaRPr lang="en-US" sz="2400" dirty="0">
              <a:latin typeface="Calibri" panose="020F0502020204030204" pitchFamily="34" charset="0"/>
              <a:ea typeface="Calibri" panose="020F0502020204030204" pitchFamily="34" charset="0"/>
            </a:endParaRPr>
          </a:p>
          <a:p>
            <a:pPr marL="0" indent="0">
              <a:buNone/>
            </a:pPr>
            <a:endParaRPr lang="en-US" sz="1950" dirty="0">
              <a:latin typeface="Arial" panose="020B0604020202020204" pitchFamily="34" charset="0"/>
              <a:cs typeface="Arial" panose="020B0604020202020204" pitchFamily="34" charset="0"/>
            </a:endParaRPr>
          </a:p>
          <a:p>
            <a:pPr marL="0" indent="0">
              <a:buNone/>
            </a:pPr>
            <a:endParaRPr lang="en-US" dirty="0">
              <a:cs typeface="Calibri" panose="020F0502020204030204"/>
            </a:endParaRPr>
          </a:p>
        </p:txBody>
      </p:sp>
      <p:pic>
        <p:nvPicPr>
          <p:cNvPr id="7" name="Content Placeholder 6">
            <a:extLst>
              <a:ext uri="{FF2B5EF4-FFF2-40B4-BE49-F238E27FC236}">
                <a16:creationId xmlns:a16="http://schemas.microsoft.com/office/drawing/2014/main" id="{E5D2526E-2001-4D42-ABB2-A2FF99609960}"/>
              </a:ext>
            </a:extLst>
          </p:cNvPr>
          <p:cNvPicPr>
            <a:picLocks noGrp="1" noChangeAspect="1"/>
          </p:cNvPicPr>
          <p:nvPr>
            <p:ph sz="half" idx="2"/>
          </p:nvPr>
        </p:nvPicPr>
        <p:blipFill>
          <a:blip r:embed="rId5"/>
          <a:stretch>
            <a:fillRect/>
          </a:stretch>
        </p:blipFill>
        <p:spPr>
          <a:xfrm>
            <a:off x="4779606" y="2226469"/>
            <a:ext cx="3422003" cy="2607010"/>
          </a:xfrm>
          <a:prstGeom prst="rect">
            <a:avLst/>
          </a:prstGeom>
        </p:spPr>
      </p:pic>
    </p:spTree>
    <p:extLst>
      <p:ext uri="{BB962C8B-B14F-4D97-AF65-F5344CB8AC3E}">
        <p14:creationId xmlns:p14="http://schemas.microsoft.com/office/powerpoint/2010/main" val="3938658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a:bodyPr>
          <a:lstStyle/>
          <a:p>
            <a:pPr algn="ctr"/>
            <a:r>
              <a:rPr lang="en-US" sz="2700" b="1" dirty="0">
                <a:solidFill>
                  <a:srgbClr val="006F82"/>
                </a:solidFill>
                <a:latin typeface="Arial"/>
                <a:cs typeface="Arial"/>
              </a:rPr>
              <a:t>Required Immunizations for K-6 Students</a:t>
            </a:r>
          </a:p>
        </p:txBody>
      </p:sp>
      <p:sp>
        <p:nvSpPr>
          <p:cNvPr id="3" name="Content Placeholder 2"/>
          <p:cNvSpPr>
            <a:spLocks noGrp="1"/>
          </p:cNvSpPr>
          <p:nvPr>
            <p:ph sz="half" idx="1"/>
          </p:nvPr>
        </p:nvSpPr>
        <p:spPr>
          <a:xfrm>
            <a:off x="628650" y="2226469"/>
            <a:ext cx="7579143" cy="2733550"/>
          </a:xfrm>
        </p:spPr>
        <p:txBody>
          <a:bodyPr>
            <a:normAutofit/>
          </a:bodyPr>
          <a:lstStyle/>
          <a:p>
            <a:pPr fontAlgn="base"/>
            <a:r>
              <a:rPr lang="en-US" sz="1950" dirty="0">
                <a:latin typeface="Arial" panose="020B0604020202020204" pitchFamily="34" charset="0"/>
                <a:cs typeface="Arial" panose="020B0604020202020204" pitchFamily="34" charset="0"/>
              </a:rPr>
              <a:t>5 doses of DTaP (diphtheria, tetanus &amp; pertussis) given in the appropriate time frames​</a:t>
            </a:r>
          </a:p>
          <a:p>
            <a:pPr lvl="1" fontAlgn="base"/>
            <a:r>
              <a:rPr lang="en-US" sz="1650" dirty="0">
                <a:latin typeface="Arial" panose="020B0604020202020204" pitchFamily="34" charset="0"/>
                <a:cs typeface="Arial" panose="020B0604020202020204" pitchFamily="34" charset="0"/>
              </a:rPr>
              <a:t>1 Tdap for students 7th grade and above</a:t>
            </a:r>
          </a:p>
          <a:p>
            <a:pPr fontAlgn="base"/>
            <a:r>
              <a:rPr lang="en-US" sz="1950" dirty="0">
                <a:latin typeface="Arial" panose="020B0604020202020204" pitchFamily="34" charset="0"/>
                <a:cs typeface="Arial" panose="020B0604020202020204" pitchFamily="34" charset="0"/>
              </a:rPr>
              <a:t>3 doses of Hepatitis B, given in the appropriate time frames</a:t>
            </a:r>
          </a:p>
          <a:p>
            <a:pPr fontAlgn="base"/>
            <a:r>
              <a:rPr lang="en-US" sz="1950" dirty="0">
                <a:latin typeface="Arial" panose="020B0604020202020204" pitchFamily="34" charset="0"/>
                <a:cs typeface="Arial" panose="020B0604020202020204" pitchFamily="34" charset="0"/>
              </a:rPr>
              <a:t>4 doses of polio (IPV) given in a specific time frames​</a:t>
            </a:r>
          </a:p>
          <a:p>
            <a:pPr fontAlgn="base"/>
            <a:r>
              <a:rPr lang="en-US" sz="1950" dirty="0">
                <a:latin typeface="Arial" panose="020B0604020202020204" pitchFamily="34" charset="0"/>
                <a:cs typeface="Arial" panose="020B0604020202020204" pitchFamily="34" charset="0"/>
              </a:rPr>
              <a:t>​2 doses of MMR (measles, mumps and rubella) given in the appropriate time frames​</a:t>
            </a:r>
          </a:p>
          <a:p>
            <a:pPr fontAlgn="base"/>
            <a:r>
              <a:rPr lang="en-US" sz="1950" dirty="0">
                <a:latin typeface="Arial" panose="020B0604020202020204" pitchFamily="34" charset="0"/>
                <a:cs typeface="Arial" panose="020B0604020202020204" pitchFamily="34" charset="0"/>
              </a:rPr>
              <a:t>2 doses of varicella given in the appropriate time frames</a:t>
            </a:r>
          </a:p>
          <a:p>
            <a:pPr fontAlgn="base"/>
            <a:endParaRPr lang="en-US" sz="1950" dirty="0">
              <a:latin typeface="Arial" panose="020B0604020202020204" pitchFamily="34" charset="0"/>
              <a:cs typeface="Arial" panose="020B0604020202020204" pitchFamily="34" charset="0"/>
            </a:endParaRPr>
          </a:p>
          <a:p>
            <a:pPr fontAlgn="base"/>
            <a:endParaRPr lang="en-US" sz="195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1453755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a:bodyPr>
          <a:lstStyle/>
          <a:p>
            <a:pPr algn="ctr"/>
            <a:r>
              <a:rPr lang="en-US" sz="2700" b="1" dirty="0">
                <a:solidFill>
                  <a:srgbClr val="006F82"/>
                </a:solidFill>
                <a:latin typeface="Arial"/>
                <a:cs typeface="Arial"/>
              </a:rPr>
              <a:t>Missing Doses</a:t>
            </a:r>
          </a:p>
        </p:txBody>
      </p:sp>
      <p:sp>
        <p:nvSpPr>
          <p:cNvPr id="3" name="Content Placeholder 2"/>
          <p:cNvSpPr>
            <a:spLocks noGrp="1"/>
          </p:cNvSpPr>
          <p:nvPr>
            <p:ph sz="half" idx="1"/>
          </p:nvPr>
        </p:nvSpPr>
        <p:spPr>
          <a:xfrm>
            <a:off x="628650" y="2226469"/>
            <a:ext cx="7579143" cy="2733550"/>
          </a:xfrm>
        </p:spPr>
        <p:txBody>
          <a:bodyPr>
            <a:normAutofit lnSpcReduction="10000"/>
          </a:bodyPr>
          <a:lstStyle/>
          <a:p>
            <a:pPr marL="0" indent="0">
              <a:buNone/>
            </a:pP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If students are missing doses, they will need to get </a:t>
            </a:r>
            <a:r>
              <a:rPr lang="en-US" sz="1800" b="1" dirty="0">
                <a:latin typeface="Arial" panose="020B0604020202020204" pitchFamily="34" charset="0"/>
                <a:cs typeface="Arial" panose="020B0604020202020204" pitchFamily="34" charset="0"/>
              </a:rPr>
              <a:t>all the doses they are eligible</a:t>
            </a:r>
            <a:r>
              <a:rPr lang="en-US" sz="1800" dirty="0">
                <a:latin typeface="Arial" panose="020B0604020202020204" pitchFamily="34" charset="0"/>
                <a:cs typeface="Arial" panose="020B0604020202020204" pitchFamily="34" charset="0"/>
              </a:rPr>
              <a:t> to receive </a:t>
            </a:r>
            <a:r>
              <a:rPr lang="en-US" sz="1800" b="1" dirty="0">
                <a:latin typeface="Arial" panose="020B0604020202020204" pitchFamily="34" charset="0"/>
                <a:cs typeface="Arial" panose="020B0604020202020204" pitchFamily="34" charset="0"/>
              </a:rPr>
              <a:t>before</a:t>
            </a:r>
            <a:r>
              <a:rPr lang="en-US" sz="1800" dirty="0">
                <a:latin typeface="Arial" panose="020B0604020202020204" pitchFamily="34" charset="0"/>
                <a:cs typeface="Arial" panose="020B0604020202020204" pitchFamily="34" charset="0"/>
              </a:rPr>
              <a:t> starting school.  </a:t>
            </a:r>
          </a:p>
          <a:p>
            <a:r>
              <a:rPr lang="en-US" sz="1800" dirty="0">
                <a:latin typeface="Arial" panose="020B0604020202020204" pitchFamily="34" charset="0"/>
                <a:cs typeface="Arial" panose="020B0604020202020204" pitchFamily="34" charset="0"/>
              </a:rPr>
              <a:t>They can then attend school in a </a:t>
            </a:r>
            <a:r>
              <a:rPr lang="en-US" sz="1800" b="1" dirty="0">
                <a:latin typeface="Arial" panose="020B0604020202020204" pitchFamily="34" charset="0"/>
                <a:cs typeface="Arial" panose="020B0604020202020204" pitchFamily="34" charset="0"/>
              </a:rPr>
              <a:t>Conditional Status </a:t>
            </a:r>
            <a:r>
              <a:rPr lang="en-US" sz="1800" dirty="0">
                <a:latin typeface="Arial" panose="020B0604020202020204" pitchFamily="34" charset="0"/>
                <a:cs typeface="Arial" panose="020B0604020202020204" pitchFamily="34" charset="0"/>
              </a:rPr>
              <a:t>until the minimum valid date of the next vaccine is reached. </a:t>
            </a:r>
          </a:p>
          <a:p>
            <a:r>
              <a:rPr lang="en-US" sz="1800" dirty="0">
                <a:latin typeface="Arial" panose="020B0604020202020204" pitchFamily="34" charset="0"/>
                <a:cs typeface="Arial" panose="020B0604020202020204" pitchFamily="34" charset="0"/>
              </a:rPr>
              <a:t>They then have 30 calendar days to turn in documentation of having received the dose. </a:t>
            </a:r>
          </a:p>
          <a:p>
            <a:r>
              <a:rPr lang="en-US" sz="1800" dirty="0">
                <a:latin typeface="Arial" panose="020B0604020202020204" pitchFamily="34" charset="0"/>
                <a:cs typeface="Arial" panose="020B0604020202020204" pitchFamily="34" charset="0"/>
              </a:rPr>
              <a:t>This continues on until all vaccines have been administered and documented.</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136756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a:bodyPr>
          <a:lstStyle/>
          <a:p>
            <a:pPr algn="ctr"/>
            <a:r>
              <a:rPr lang="en-US" sz="2700" b="1" dirty="0">
                <a:solidFill>
                  <a:srgbClr val="006F82"/>
                </a:solidFill>
                <a:latin typeface="Arial"/>
                <a:cs typeface="Arial"/>
              </a:rPr>
              <a:t>Example</a:t>
            </a:r>
            <a:r>
              <a:rPr lang="en-US" sz="2850" b="1" dirty="0">
                <a:solidFill>
                  <a:srgbClr val="006F82"/>
                </a:solidFill>
                <a:latin typeface="Arial"/>
                <a:cs typeface="Arial"/>
              </a:rPr>
              <a:t>	</a:t>
            </a:r>
          </a:p>
        </p:txBody>
      </p:sp>
      <p:sp>
        <p:nvSpPr>
          <p:cNvPr id="3" name="Content Placeholder 2"/>
          <p:cNvSpPr>
            <a:spLocks noGrp="1"/>
          </p:cNvSpPr>
          <p:nvPr>
            <p:ph sz="half" idx="1"/>
          </p:nvPr>
        </p:nvSpPr>
        <p:spPr>
          <a:xfrm>
            <a:off x="628650" y="2226469"/>
            <a:ext cx="7579143" cy="2733550"/>
          </a:xfrm>
        </p:spPr>
        <p:txBody>
          <a:bodyPr vert="horz" lIns="68580" tIns="34290" rIns="68580" bIns="34290" rtlCol="0" anchor="t">
            <a:normAutofit fontScale="92500" lnSpcReduction="10000"/>
          </a:bodyPr>
          <a:lstStyle/>
          <a:p>
            <a:pPr fontAlgn="base"/>
            <a:r>
              <a:rPr lang="en-US" sz="1800" dirty="0">
                <a:latin typeface="Arial"/>
                <a:cs typeface="Arial"/>
              </a:rPr>
              <a:t>If a child has all their immunizations except the 2-dose MMR series, and they get dose 1 of MMR the day before school starts (and it is documented with the school that day) the child can enter school because…​</a:t>
            </a:r>
          </a:p>
          <a:p>
            <a:pPr lvl="1" fontAlgn="base"/>
            <a:endParaRPr lang="en-US" sz="1500" dirty="0">
              <a:latin typeface="Arial"/>
              <a:cs typeface="Arial"/>
            </a:endParaRPr>
          </a:p>
          <a:p>
            <a:pPr lvl="1"/>
            <a:r>
              <a:rPr lang="en-US" dirty="0">
                <a:latin typeface="Arial"/>
                <a:cs typeface="Arial"/>
              </a:rPr>
              <a:t>Dose 2 of the MMR cannot be given until 28 days after the first dose. ​</a:t>
            </a:r>
            <a:endParaRPr lang="en-US" dirty="0"/>
          </a:p>
          <a:p>
            <a:pPr lvl="1" fontAlgn="base"/>
            <a:r>
              <a:rPr lang="en-US" dirty="0">
                <a:latin typeface="Arial"/>
                <a:cs typeface="Arial"/>
              </a:rPr>
              <a:t>Beginning on day 29 after the first dose, the child has 30 days to get MMR dose #2. </a:t>
            </a:r>
            <a:r>
              <a:rPr lang="en-US" sz="1500" dirty="0">
                <a:latin typeface="Arial"/>
                <a:cs typeface="Arial"/>
              </a:rPr>
              <a:t>  </a:t>
            </a:r>
          </a:p>
          <a:p>
            <a:pPr marL="0" indent="0" fontAlgn="base">
              <a:buNone/>
            </a:pPr>
            <a:endParaRPr lang="en-US" sz="195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3502330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C0C90-E3D3-406D-B456-1EF5589168FB}"/>
              </a:ext>
            </a:extLst>
          </p:cNvPr>
          <p:cNvSpPr>
            <a:spLocks noGrp="1"/>
          </p:cNvSpPr>
          <p:nvPr>
            <p:ph type="title"/>
          </p:nvPr>
        </p:nvSpPr>
        <p:spPr/>
        <p:txBody>
          <a:bodyPr/>
          <a:lstStyle/>
          <a:p>
            <a:r>
              <a:rPr lang="en-US" sz="2700" b="1" dirty="0">
                <a:solidFill>
                  <a:srgbClr val="006F82"/>
                </a:solidFill>
                <a:latin typeface="Arial"/>
                <a:cs typeface="Arial"/>
              </a:rPr>
              <a:t>     Exemptions</a:t>
            </a:r>
          </a:p>
        </p:txBody>
      </p:sp>
      <p:sp>
        <p:nvSpPr>
          <p:cNvPr id="3" name="Content Placeholder 2">
            <a:extLst>
              <a:ext uri="{FF2B5EF4-FFF2-40B4-BE49-F238E27FC236}">
                <a16:creationId xmlns:a16="http://schemas.microsoft.com/office/drawing/2014/main" id="{96D0473A-1CF1-4769-B5B3-FBDA2460C67C}"/>
              </a:ext>
            </a:extLst>
          </p:cNvPr>
          <p:cNvSpPr>
            <a:spLocks noGrp="1"/>
          </p:cNvSpPr>
          <p:nvPr>
            <p:ph sz="half" idx="1"/>
          </p:nvPr>
        </p:nvSpPr>
        <p:spPr/>
        <p:txBody>
          <a:bodyPr vert="horz" lIns="68580" tIns="34290" rIns="68580" bIns="34290" rtlCol="0" anchor="t">
            <a:normAutofit fontScale="92500" lnSpcReduction="10000"/>
          </a:bodyPr>
          <a:lstStyle/>
          <a:p>
            <a:pPr marL="0" indent="0">
              <a:buNone/>
            </a:pPr>
            <a:r>
              <a:rPr lang="en-US" dirty="0"/>
              <a:t>Parent and Child’s Provider signatures</a:t>
            </a:r>
          </a:p>
          <a:p>
            <a:pPr lvl="1"/>
            <a:r>
              <a:rPr lang="en-US" dirty="0"/>
              <a:t>Medical Exemption</a:t>
            </a:r>
          </a:p>
          <a:p>
            <a:pPr lvl="1"/>
            <a:r>
              <a:rPr lang="en-US" dirty="0"/>
              <a:t>Philosophical/Personal Exemption</a:t>
            </a:r>
          </a:p>
          <a:p>
            <a:pPr lvl="2">
              <a:buFont typeface="Wingdings" panose="020B0604020202020204" pitchFamily="34" charset="0"/>
              <a:buChar char="§"/>
            </a:pPr>
            <a:r>
              <a:rPr lang="en-US" dirty="0">
                <a:ea typeface="Calibri"/>
                <a:cs typeface="Calibri"/>
              </a:rPr>
              <a:t>Except MMR</a:t>
            </a:r>
          </a:p>
          <a:p>
            <a:pPr lvl="1"/>
            <a:r>
              <a:rPr lang="en-US" dirty="0"/>
              <a:t>Religious Exemption</a:t>
            </a:r>
            <a:br>
              <a:rPr lang="en-US" dirty="0"/>
            </a:br>
            <a:endParaRPr lang="en-US" dirty="0"/>
          </a:p>
          <a:p>
            <a:pPr marL="0" indent="0">
              <a:buNone/>
            </a:pPr>
            <a:r>
              <a:rPr lang="en-US" dirty="0"/>
              <a:t>Religion restricting care from medical professional</a:t>
            </a:r>
          </a:p>
          <a:p>
            <a:pPr lvl="1"/>
            <a:r>
              <a:rPr lang="en-US" dirty="0"/>
              <a:t>Religious Membership Exemption</a:t>
            </a:r>
          </a:p>
        </p:txBody>
      </p:sp>
      <p:graphicFrame>
        <p:nvGraphicFramePr>
          <p:cNvPr id="5" name="Object 4">
            <a:extLst>
              <a:ext uri="{FF2B5EF4-FFF2-40B4-BE49-F238E27FC236}">
                <a16:creationId xmlns:a16="http://schemas.microsoft.com/office/drawing/2014/main" id="{D552D7D6-430A-4188-A096-592C6E14BAAA}"/>
              </a:ext>
            </a:extLst>
          </p:cNvPr>
          <p:cNvGraphicFramePr>
            <a:graphicFrameLocks noChangeAspect="1"/>
          </p:cNvGraphicFramePr>
          <p:nvPr/>
        </p:nvGraphicFramePr>
        <p:xfrm>
          <a:off x="4375309" y="1131094"/>
          <a:ext cx="3754538" cy="4859400"/>
        </p:xfrm>
        <a:graphic>
          <a:graphicData uri="http://schemas.openxmlformats.org/presentationml/2006/ole">
            <mc:AlternateContent xmlns:mc="http://schemas.openxmlformats.org/markup-compatibility/2006">
              <mc:Choice xmlns:v="urn:schemas-microsoft-com:vml" Requires="v">
                <p:oleObj name="Acrobat Document" r:id="rId3" imgW="5829075" imgH="7543506" progId="Acrobat.Document.DC">
                  <p:embed/>
                </p:oleObj>
              </mc:Choice>
              <mc:Fallback>
                <p:oleObj name="Acrobat Document" r:id="rId3" imgW="5829075" imgH="7543506" progId="Acrobat.Document.DC">
                  <p:embed/>
                  <p:pic>
                    <p:nvPicPr>
                      <p:cNvPr id="5" name="Object 4">
                        <a:extLst>
                          <a:ext uri="{FF2B5EF4-FFF2-40B4-BE49-F238E27FC236}">
                            <a16:creationId xmlns:a16="http://schemas.microsoft.com/office/drawing/2014/main" id="{D552D7D6-430A-4188-A096-592C6E14BAAA}"/>
                          </a:ext>
                        </a:extLst>
                      </p:cNvPr>
                      <p:cNvPicPr/>
                      <p:nvPr/>
                    </p:nvPicPr>
                    <p:blipFill>
                      <a:blip r:embed="rId4"/>
                      <a:stretch>
                        <a:fillRect/>
                      </a:stretch>
                    </p:blipFill>
                    <p:spPr>
                      <a:xfrm>
                        <a:off x="4375309" y="1131094"/>
                        <a:ext cx="3754538" cy="4859400"/>
                      </a:xfrm>
                      <a:prstGeom prst="rect">
                        <a:avLst/>
                      </a:prstGeom>
                    </p:spPr>
                  </p:pic>
                </p:oleObj>
              </mc:Fallback>
            </mc:AlternateContent>
          </a:graphicData>
        </a:graphic>
      </p:graphicFrame>
    </p:spTree>
    <p:extLst>
      <p:ext uri="{BB962C8B-B14F-4D97-AF65-F5344CB8AC3E}">
        <p14:creationId xmlns:p14="http://schemas.microsoft.com/office/powerpoint/2010/main" val="3527745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3B794-26D0-449F-895F-CADFB4809900}"/>
              </a:ext>
            </a:extLst>
          </p:cNvPr>
          <p:cNvSpPr>
            <a:spLocks noGrp="1"/>
          </p:cNvSpPr>
          <p:nvPr>
            <p:ph type="title"/>
          </p:nvPr>
        </p:nvSpPr>
        <p:spPr/>
        <p:txBody>
          <a:bodyPr>
            <a:normAutofit/>
          </a:bodyPr>
          <a:lstStyle/>
          <a:p>
            <a:pPr algn="ctr"/>
            <a:r>
              <a:rPr lang="en-US" sz="2700" b="1" dirty="0">
                <a:solidFill>
                  <a:srgbClr val="006F82"/>
                </a:solidFill>
                <a:latin typeface="Arial"/>
                <a:cs typeface="Arial"/>
              </a:rPr>
              <a:t>Is My Kindergartener Too Young?</a:t>
            </a:r>
          </a:p>
        </p:txBody>
      </p:sp>
      <p:sp>
        <p:nvSpPr>
          <p:cNvPr id="3" name="Content Placeholder 2">
            <a:extLst>
              <a:ext uri="{FF2B5EF4-FFF2-40B4-BE49-F238E27FC236}">
                <a16:creationId xmlns:a16="http://schemas.microsoft.com/office/drawing/2014/main" id="{0B7D94A8-1DC0-476B-90D5-E90E9551E346}"/>
              </a:ext>
            </a:extLst>
          </p:cNvPr>
          <p:cNvSpPr>
            <a:spLocks noGrp="1"/>
          </p:cNvSpPr>
          <p:nvPr>
            <p:ph sz="half" idx="1"/>
          </p:nvPr>
        </p:nvSpPr>
        <p:spPr/>
        <p:txBody>
          <a:bodyPr vert="horz" lIns="68580" tIns="34290" rIns="68580" bIns="34290" rtlCol="0" anchor="t">
            <a:normAutofit/>
          </a:bodyPr>
          <a:lstStyle/>
          <a:p>
            <a:pPr marL="0" indent="0">
              <a:buNone/>
            </a:pPr>
            <a:endParaRPr lang="en-US" dirty="0"/>
          </a:p>
          <a:p>
            <a:pPr marL="0" indent="0">
              <a:buNone/>
            </a:pPr>
            <a:endParaRPr lang="en-US" dirty="0"/>
          </a:p>
          <a:p>
            <a:pPr marL="0" indent="0">
              <a:buNone/>
            </a:pPr>
            <a:r>
              <a:rPr lang="en-US" sz="1800" dirty="0">
                <a:latin typeface="Arial"/>
                <a:cs typeface="Arial"/>
              </a:rPr>
              <a:t>Children can receive their school immunizations at age 4.  Contact your healthcare provider to schedule your appointment. </a:t>
            </a:r>
            <a:r>
              <a:rPr lang="en-US" dirty="0"/>
              <a:t> ​</a:t>
            </a:r>
          </a:p>
        </p:txBody>
      </p:sp>
      <p:pic>
        <p:nvPicPr>
          <p:cNvPr id="6" name="Content Placeholder 5">
            <a:extLst>
              <a:ext uri="{FF2B5EF4-FFF2-40B4-BE49-F238E27FC236}">
                <a16:creationId xmlns:a16="http://schemas.microsoft.com/office/drawing/2014/main" id="{BAE941DB-7DA0-49F8-8E73-C3F39186D9D7}"/>
              </a:ext>
            </a:extLst>
          </p:cNvPr>
          <p:cNvPicPr>
            <a:picLocks noGrp="1" noChangeAspect="1"/>
          </p:cNvPicPr>
          <p:nvPr>
            <p:ph sz="half" idx="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629150" y="2562821"/>
            <a:ext cx="3886200" cy="2590800"/>
          </a:xfrm>
        </p:spPr>
      </p:pic>
    </p:spTree>
    <p:extLst>
      <p:ext uri="{BB962C8B-B14F-4D97-AF65-F5344CB8AC3E}">
        <p14:creationId xmlns:p14="http://schemas.microsoft.com/office/powerpoint/2010/main" val="3487865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131094"/>
            <a:ext cx="8343900" cy="994172"/>
          </a:xfrm>
        </p:spPr>
        <p:txBody>
          <a:bodyPr>
            <a:normAutofit/>
          </a:bodyPr>
          <a:lstStyle/>
          <a:p>
            <a:pPr algn="ctr"/>
            <a:r>
              <a:rPr lang="en-US" sz="2700" b="1" dirty="0">
                <a:solidFill>
                  <a:srgbClr val="006F82"/>
                </a:solidFill>
                <a:latin typeface="Arial"/>
                <a:cs typeface="Arial"/>
              </a:rPr>
              <a:t>Where Can I Get My Child Immunized?</a:t>
            </a:r>
            <a:r>
              <a:rPr lang="en-US" sz="2850" dirty="0">
                <a:latin typeface="Arial"/>
                <a:cs typeface="Arial"/>
              </a:rPr>
              <a:t>	</a:t>
            </a:r>
          </a:p>
        </p:txBody>
      </p:sp>
      <p:sp>
        <p:nvSpPr>
          <p:cNvPr id="3" name="Content Placeholder 2"/>
          <p:cNvSpPr>
            <a:spLocks noGrp="1"/>
          </p:cNvSpPr>
          <p:nvPr>
            <p:ph sz="half" idx="1"/>
          </p:nvPr>
        </p:nvSpPr>
        <p:spPr>
          <a:xfrm>
            <a:off x="628650" y="1904654"/>
            <a:ext cx="7579143" cy="3812348"/>
          </a:xfrm>
        </p:spPr>
        <p:txBody>
          <a:bodyPr vert="horz" lIns="68580" tIns="34290" rIns="68580" bIns="34290" rtlCol="0" anchor="t">
            <a:normAutofit fontScale="92500" lnSpcReduction="20000"/>
          </a:bodyPr>
          <a:lstStyle/>
          <a:p>
            <a:pPr fontAlgn="base">
              <a:lnSpc>
                <a:spcPct val="110000"/>
              </a:lnSpc>
            </a:pPr>
            <a:r>
              <a:rPr lang="en-US" sz="1950" b="1" dirty="0">
                <a:latin typeface="Arial"/>
                <a:cs typeface="Arial"/>
              </a:rPr>
              <a:t>Your child’s healthcare provider​</a:t>
            </a:r>
          </a:p>
          <a:p>
            <a:pPr marL="0" indent="0" fontAlgn="base">
              <a:lnSpc>
                <a:spcPct val="110000"/>
              </a:lnSpc>
              <a:buNone/>
            </a:pPr>
            <a:endParaRPr lang="en-US" sz="1950" b="1" dirty="0">
              <a:latin typeface="Arial" panose="020B0604020202020204" pitchFamily="34" charset="0"/>
              <a:cs typeface="Arial" panose="020B0604020202020204" pitchFamily="34" charset="0"/>
            </a:endParaRPr>
          </a:p>
          <a:p>
            <a:pPr fontAlgn="base">
              <a:lnSpc>
                <a:spcPct val="110000"/>
              </a:lnSpc>
            </a:pPr>
            <a:r>
              <a:rPr lang="en-US" sz="1950" b="1" dirty="0" err="1">
                <a:latin typeface="Arial"/>
                <a:cs typeface="Arial"/>
              </a:rPr>
              <a:t>WithinReach</a:t>
            </a:r>
            <a:r>
              <a:rPr lang="en-US" sz="1950" b="1" dirty="0">
                <a:latin typeface="Arial"/>
                <a:cs typeface="Arial"/>
              </a:rPr>
              <a:t>, Family Health Hotline:  </a:t>
            </a:r>
          </a:p>
          <a:p>
            <a:pPr marL="0" indent="0">
              <a:lnSpc>
                <a:spcPct val="110000"/>
              </a:lnSpc>
              <a:buNone/>
            </a:pPr>
            <a:r>
              <a:rPr lang="en-US" sz="1950" b="1" dirty="0">
                <a:latin typeface="Arial"/>
                <a:cs typeface="Arial"/>
              </a:rPr>
              <a:t>	800-322-2588​</a:t>
            </a:r>
            <a:endParaRPr lang="en-US" sz="1950" dirty="0">
              <a:cs typeface="Calibri" panose="020F0502020204030204"/>
            </a:endParaRPr>
          </a:p>
          <a:p>
            <a:pPr marL="0" indent="0" fontAlgn="base">
              <a:lnSpc>
                <a:spcPct val="110000"/>
              </a:lnSpc>
              <a:buNone/>
            </a:pPr>
            <a:r>
              <a:rPr lang="en-US" sz="1950" dirty="0">
                <a:latin typeface="Arial"/>
                <a:cs typeface="Arial"/>
              </a:rPr>
              <a:t> 	</a:t>
            </a:r>
            <a:r>
              <a:rPr lang="en-US" sz="1950" u="sng" dirty="0">
                <a:latin typeface="Arial"/>
                <a:cs typeface="Arial"/>
                <a:hlinkClick r:id="rId3"/>
              </a:rPr>
              <a:t>http://www.withinreachwa.org/</a:t>
            </a:r>
            <a:r>
              <a:rPr lang="en-US" sz="1950" dirty="0">
                <a:latin typeface="Arial"/>
                <a:cs typeface="Arial"/>
              </a:rPr>
              <a:t>​</a:t>
            </a:r>
          </a:p>
          <a:p>
            <a:pPr marL="0" indent="0" fontAlgn="base">
              <a:lnSpc>
                <a:spcPct val="110000"/>
              </a:lnSpc>
              <a:buNone/>
            </a:pPr>
            <a:endParaRPr lang="en-US" sz="1950" dirty="0">
              <a:latin typeface="Arial"/>
              <a:cs typeface="Arial"/>
            </a:endParaRPr>
          </a:p>
          <a:p>
            <a:pPr fontAlgn="base">
              <a:lnSpc>
                <a:spcPct val="110000"/>
              </a:lnSpc>
            </a:pPr>
            <a:r>
              <a:rPr lang="en-US" sz="1950" b="1" dirty="0">
                <a:latin typeface="Arial"/>
                <a:cs typeface="Arial"/>
              </a:rPr>
              <a:t>Community Health Access Program:  </a:t>
            </a:r>
          </a:p>
          <a:p>
            <a:pPr marL="0" indent="0">
              <a:lnSpc>
                <a:spcPct val="110000"/>
              </a:lnSpc>
              <a:buNone/>
            </a:pPr>
            <a:r>
              <a:rPr lang="en-US" sz="1950" b="1" dirty="0">
                <a:latin typeface="Arial"/>
                <a:cs typeface="Arial"/>
              </a:rPr>
              <a:t>	206-284-0331 or 800-756-5437​</a:t>
            </a:r>
          </a:p>
          <a:p>
            <a:pPr marL="0" indent="0">
              <a:lnSpc>
                <a:spcPct val="110000"/>
              </a:lnSpc>
              <a:buNone/>
            </a:pPr>
            <a:r>
              <a:rPr lang="en-US" sz="1950" b="1" dirty="0">
                <a:latin typeface="Arial"/>
                <a:cs typeface="Arial"/>
              </a:rPr>
              <a:t>	</a:t>
            </a:r>
            <a:r>
              <a:rPr lang="en-US" sz="1950" b="1" dirty="0">
                <a:latin typeface="Arial"/>
                <a:cs typeface="Arial"/>
                <a:hlinkClick r:id="rId4"/>
              </a:rPr>
              <a:t>https://kingcounty.gov/en/dept/dph/health-safety/health-centers-programs-services/access-outreach-program/community-health-access-program</a:t>
            </a:r>
            <a:endParaRPr lang="en-US" sz="1950" b="1" dirty="0">
              <a:latin typeface="Arial"/>
              <a:cs typeface="Arial"/>
            </a:endParaRPr>
          </a:p>
          <a:p>
            <a:pPr>
              <a:lnSpc>
                <a:spcPct val="110000"/>
              </a:lnSpc>
            </a:pPr>
            <a:r>
              <a:rPr lang="en-US" sz="1950" b="1" dirty="0">
                <a:latin typeface="Arial"/>
                <a:cs typeface="Arial"/>
              </a:rPr>
              <a:t>Your school nurse is a resource for you if you need assistance</a:t>
            </a:r>
          </a:p>
          <a:p>
            <a:pPr marL="0" indent="0">
              <a:buNone/>
            </a:pPr>
            <a:endParaRPr lang="en-US" b="1" dirty="0">
              <a:latin typeface="Arial"/>
              <a:cs typeface="Arial"/>
            </a:endParaRPr>
          </a:p>
          <a:p>
            <a:pPr marL="0" indent="0">
              <a:buNone/>
            </a:pPr>
            <a:endParaRPr lang="en-US" dirty="0">
              <a:cs typeface="Calibri" panose="020F0502020204030204"/>
            </a:endParaRPr>
          </a:p>
          <a:p>
            <a:pPr marL="0" indent="0" fontAlgn="base">
              <a:buNone/>
            </a:pPr>
            <a:endParaRPr lang="en-US" sz="1950" dirty="0"/>
          </a:p>
          <a:p>
            <a:pPr marL="0" indent="0" fontAlgn="base">
              <a:buNone/>
            </a:pPr>
            <a:endParaRPr lang="en-US" sz="195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7587" y="548997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3479803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a:bodyPr>
          <a:lstStyle/>
          <a:p>
            <a:r>
              <a:rPr lang="en-US" sz="2700" b="1" dirty="0">
                <a:solidFill>
                  <a:srgbClr val="006F82"/>
                </a:solidFill>
                <a:latin typeface="Arial"/>
                <a:cs typeface="Arial"/>
              </a:rPr>
              <a:t>SUMMARY of IMMUNIZATION INFORMATION</a:t>
            </a:r>
          </a:p>
        </p:txBody>
      </p:sp>
      <p:sp>
        <p:nvSpPr>
          <p:cNvPr id="3" name="Content Placeholder 2"/>
          <p:cNvSpPr>
            <a:spLocks noGrp="1"/>
          </p:cNvSpPr>
          <p:nvPr>
            <p:ph sz="half" idx="1"/>
          </p:nvPr>
        </p:nvSpPr>
        <p:spPr>
          <a:xfrm>
            <a:off x="671945" y="2287082"/>
            <a:ext cx="7579143" cy="3201141"/>
          </a:xfrm>
        </p:spPr>
        <p:txBody>
          <a:bodyPr vert="horz" lIns="68580" tIns="34290" rIns="68580" bIns="34290" rtlCol="0" anchor="t">
            <a:normAutofit lnSpcReduction="10000"/>
          </a:bodyPr>
          <a:lstStyle/>
          <a:p>
            <a:pPr fontAlgn="base"/>
            <a:r>
              <a:rPr lang="en-US" sz="1800" dirty="0">
                <a:latin typeface="Arial"/>
                <a:cs typeface="Arial"/>
              </a:rPr>
              <a:t>Washington State Law states that your student may register for school, </a:t>
            </a:r>
            <a:r>
              <a:rPr lang="en-US" sz="1800" b="1" dirty="0">
                <a:latin typeface="Arial"/>
                <a:cs typeface="Arial"/>
              </a:rPr>
              <a:t>but MAY NOT attend school until provider-verified immunizations</a:t>
            </a:r>
            <a:r>
              <a:rPr lang="en-US" sz="1800" dirty="0">
                <a:latin typeface="Arial"/>
                <a:cs typeface="Arial"/>
              </a:rPr>
              <a:t> have been received and validated by the school nurse. ​</a:t>
            </a:r>
          </a:p>
          <a:p>
            <a:pPr marL="0" indent="0">
              <a:buNone/>
            </a:pPr>
            <a:endParaRPr lang="en-US" sz="1800" dirty="0">
              <a:latin typeface="Arial"/>
              <a:cs typeface="Arial"/>
            </a:endParaRPr>
          </a:p>
          <a:p>
            <a:pPr fontAlgn="base"/>
            <a:r>
              <a:rPr lang="en-US" sz="1800" dirty="0">
                <a:latin typeface="Arial"/>
                <a:cs typeface="Arial"/>
              </a:rPr>
              <a:t>The child must have all immunizations they are eligible to receive prior to starting school.</a:t>
            </a:r>
          </a:p>
          <a:p>
            <a:endParaRPr lang="en-US" sz="1800" dirty="0">
              <a:latin typeface="Arial"/>
              <a:cs typeface="Arial"/>
            </a:endParaRPr>
          </a:p>
          <a:p>
            <a:pPr fontAlgn="base"/>
            <a:r>
              <a:rPr lang="en-US" sz="1800" dirty="0">
                <a:latin typeface="Arial"/>
                <a:cs typeface="Arial"/>
              </a:rPr>
              <a:t>Or there is a </a:t>
            </a:r>
            <a:r>
              <a:rPr lang="en-US" sz="1800" b="1" dirty="0">
                <a:latin typeface="Arial"/>
                <a:cs typeface="Arial"/>
              </a:rPr>
              <a:t>Certificate of Exemption</a:t>
            </a:r>
            <a:r>
              <a:rPr lang="en-US" sz="1800" dirty="0">
                <a:latin typeface="Arial"/>
                <a:cs typeface="Arial"/>
              </a:rPr>
              <a:t> on file signed by the parent AND the licensed healthcare provider.  </a:t>
            </a:r>
          </a:p>
          <a:p>
            <a:pPr marL="0" indent="0" fontAlgn="base">
              <a:buNone/>
            </a:pPr>
            <a:r>
              <a:rPr lang="en-US" sz="1800" dirty="0">
                <a:latin typeface="Arial"/>
                <a:cs typeface="Arial"/>
              </a:rPr>
              <a:t>​</a:t>
            </a:r>
          </a:p>
          <a:p>
            <a:pPr marL="0" indent="0" fontAlgn="base">
              <a:buNone/>
            </a:pPr>
            <a:endParaRPr lang="en-US" sz="1950" dirty="0"/>
          </a:p>
          <a:p>
            <a:pPr marL="0" indent="0" fontAlgn="base">
              <a:buNone/>
            </a:pPr>
            <a:endParaRPr lang="en-US" sz="195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1090583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fontScale="90000"/>
          </a:bodyPr>
          <a:lstStyle/>
          <a:p>
            <a:pPr algn="ctr"/>
            <a:r>
              <a:rPr lang="en-US" sz="2700" b="1" dirty="0">
                <a:solidFill>
                  <a:srgbClr val="006F82"/>
                </a:solidFill>
                <a:latin typeface="Arial"/>
                <a:cs typeface="Arial"/>
              </a:rPr>
              <a:t>Notify the School if your Child has a Life-Threatening Health Condition such as:</a:t>
            </a:r>
            <a:r>
              <a:rPr lang="en-US" sz="2700" b="1" dirty="0">
                <a:latin typeface="Arial"/>
                <a:cs typeface="Arial"/>
              </a:rPr>
              <a:t> </a:t>
            </a:r>
            <a:r>
              <a:rPr lang="en-US" dirty="0"/>
              <a:t> </a:t>
            </a:r>
            <a:endParaRPr lang="en-US" sz="2850" dirty="0">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516428" y="2529393"/>
            <a:ext cx="7579143" cy="2733550"/>
          </a:xfrm>
        </p:spPr>
        <p:txBody>
          <a:bodyPr vert="horz" lIns="68580" tIns="34290" rIns="68580" bIns="34290" rtlCol="0" anchor="t">
            <a:normAutofit fontScale="92500" lnSpcReduction="20000"/>
          </a:bodyPr>
          <a:lstStyle/>
          <a:p>
            <a:pPr fontAlgn="base"/>
            <a:r>
              <a:rPr lang="en-US" sz="2550" dirty="0">
                <a:latin typeface="Arial"/>
                <a:cs typeface="Arial"/>
              </a:rPr>
              <a:t>Allergy requiring an </a:t>
            </a:r>
            <a:r>
              <a:rPr lang="en-US" sz="2550" dirty="0" err="1">
                <a:latin typeface="Arial"/>
                <a:cs typeface="Arial"/>
              </a:rPr>
              <a:t>Epipen</a:t>
            </a:r>
            <a:r>
              <a:rPr lang="en-US" sz="2550" dirty="0">
                <a:latin typeface="Arial"/>
                <a:cs typeface="Arial"/>
              </a:rPr>
              <a:t>™</a:t>
            </a:r>
          </a:p>
          <a:p>
            <a:pPr fontAlgn="base"/>
            <a:r>
              <a:rPr lang="en-US" sz="2550" dirty="0">
                <a:latin typeface="Arial"/>
                <a:cs typeface="Arial"/>
              </a:rPr>
              <a:t>Insulin-dependent Diabetes​</a:t>
            </a:r>
          </a:p>
          <a:p>
            <a:pPr fontAlgn="base"/>
            <a:r>
              <a:rPr lang="en-US" sz="2550" dirty="0">
                <a:latin typeface="Arial"/>
                <a:cs typeface="Arial"/>
              </a:rPr>
              <a:t>Severe Asthma​</a:t>
            </a:r>
          </a:p>
          <a:p>
            <a:pPr fontAlgn="base"/>
            <a:r>
              <a:rPr lang="en-US" sz="2550" dirty="0">
                <a:latin typeface="Arial"/>
                <a:cs typeface="Arial"/>
              </a:rPr>
              <a:t>A Seizure disorder​</a:t>
            </a:r>
          </a:p>
          <a:p>
            <a:pPr fontAlgn="base"/>
            <a:r>
              <a:rPr lang="en-US" sz="2550" dirty="0">
                <a:latin typeface="Arial"/>
                <a:cs typeface="Arial"/>
              </a:rPr>
              <a:t>A Cardiac condition​</a:t>
            </a:r>
          </a:p>
          <a:p>
            <a:pPr fontAlgn="base"/>
            <a:r>
              <a:rPr lang="en-US" sz="2550" dirty="0">
                <a:latin typeface="Arial"/>
                <a:cs typeface="Arial"/>
              </a:rPr>
              <a:t>Adrenal Insufficiency​</a:t>
            </a:r>
          </a:p>
          <a:p>
            <a:pPr fontAlgn="base"/>
            <a:r>
              <a:rPr lang="en-US" sz="2550" dirty="0">
                <a:latin typeface="Arial"/>
                <a:cs typeface="Arial"/>
              </a:rPr>
              <a:t>Other conditions</a:t>
            </a:r>
            <a:endParaRPr lang="en-US" sz="1950" dirty="0"/>
          </a:p>
          <a:p>
            <a:pPr marL="0" indent="0" fontAlgn="base">
              <a:buNone/>
            </a:pPr>
            <a:endParaRPr lang="en-US" sz="195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3993802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1" y="1131094"/>
            <a:ext cx="7715249" cy="994172"/>
          </a:xfrm>
        </p:spPr>
        <p:txBody>
          <a:bodyPr>
            <a:normAutofit/>
          </a:bodyPr>
          <a:lstStyle/>
          <a:p>
            <a:pPr algn="ctr"/>
            <a:r>
              <a:rPr lang="en-US" sz="2700" b="1" dirty="0">
                <a:solidFill>
                  <a:srgbClr val="006F82"/>
                </a:solidFill>
                <a:latin typeface="Arial"/>
                <a:cs typeface="Arial"/>
              </a:rPr>
              <a:t>Why does the school need to know? </a:t>
            </a:r>
            <a:endParaRPr lang="en-US" sz="2850" dirty="0">
              <a:solidFill>
                <a:srgbClr val="006F82"/>
              </a:solidFill>
              <a:latin typeface="Arial" panose="020B0604020202020204" pitchFamily="34" charset="0"/>
              <a:cs typeface="Arial" panose="020B0604020202020204" pitchFamily="34" charset="0"/>
            </a:endParaRPr>
          </a:p>
        </p:txBody>
      </p:sp>
      <p:sp>
        <p:nvSpPr>
          <p:cNvPr id="3" name="Content Placeholder 2"/>
          <p:cNvSpPr>
            <a:spLocks noGrp="1"/>
          </p:cNvSpPr>
          <p:nvPr>
            <p:ph sz="half" idx="1"/>
          </p:nvPr>
        </p:nvSpPr>
        <p:spPr>
          <a:xfrm>
            <a:off x="628650" y="2226469"/>
            <a:ext cx="7579143" cy="2733550"/>
          </a:xfrm>
        </p:spPr>
        <p:txBody>
          <a:bodyPr vert="horz" lIns="68580" tIns="34290" rIns="68580" bIns="34290" rtlCol="0" anchor="t">
            <a:normAutofit fontScale="92500" lnSpcReduction="10000"/>
          </a:bodyPr>
          <a:lstStyle/>
          <a:p>
            <a:pPr fontAlgn="base"/>
            <a:r>
              <a:rPr lang="en-US" sz="1800" dirty="0">
                <a:latin typeface="Arial"/>
                <a:cs typeface="Arial"/>
              </a:rPr>
              <a:t>If your child has a life-threatening condition, </a:t>
            </a:r>
            <a:r>
              <a:rPr lang="en-US" sz="1800" b="1" dirty="0">
                <a:latin typeface="Arial"/>
                <a:cs typeface="Arial"/>
              </a:rPr>
              <a:t>WA state law </a:t>
            </a:r>
            <a:r>
              <a:rPr lang="en-US" sz="1800" dirty="0">
                <a:latin typeface="Arial"/>
                <a:cs typeface="Arial"/>
              </a:rPr>
              <a:t>says there must be an </a:t>
            </a:r>
            <a:r>
              <a:rPr lang="en-US" sz="1800" b="1" dirty="0">
                <a:latin typeface="Arial"/>
                <a:cs typeface="Arial"/>
              </a:rPr>
              <a:t>emergency care plan and any associated medication </a:t>
            </a:r>
            <a:r>
              <a:rPr lang="en-US" sz="1800" dirty="0">
                <a:latin typeface="Arial"/>
                <a:cs typeface="Arial"/>
              </a:rPr>
              <a:t>in place in the school building </a:t>
            </a:r>
            <a:r>
              <a:rPr lang="en-US" sz="1800" b="1" dirty="0">
                <a:latin typeface="Arial"/>
                <a:cs typeface="Arial"/>
              </a:rPr>
              <a:t>before the child can attend school</a:t>
            </a:r>
            <a:r>
              <a:rPr lang="en-US" sz="1800" dirty="0">
                <a:latin typeface="Arial"/>
                <a:cs typeface="Arial"/>
              </a:rPr>
              <a:t>. </a:t>
            </a:r>
            <a:endParaRPr lang="en-US" dirty="0">
              <a:latin typeface="Arial"/>
              <a:cs typeface="Arial"/>
            </a:endParaRPr>
          </a:p>
          <a:p>
            <a:pPr marL="0" indent="0">
              <a:buNone/>
            </a:pPr>
            <a:r>
              <a:rPr lang="en-US" sz="1800" dirty="0">
                <a:latin typeface="Arial"/>
                <a:cs typeface="Arial"/>
              </a:rPr>
              <a:t> ​</a:t>
            </a:r>
            <a:endParaRPr lang="en-US" dirty="0">
              <a:latin typeface="Arial"/>
              <a:cs typeface="Arial"/>
            </a:endParaRPr>
          </a:p>
          <a:p>
            <a:pPr fontAlgn="base"/>
            <a:r>
              <a:rPr lang="en-US" sz="1800" dirty="0">
                <a:latin typeface="Arial" panose="020B0604020202020204" pitchFamily="34" charset="0"/>
                <a:cs typeface="Arial" panose="020B0604020202020204" pitchFamily="34" charset="0"/>
              </a:rPr>
              <a:t>This is to keep the student safe in the event they experience a medical emergency during the school day. ​</a:t>
            </a:r>
          </a:p>
          <a:p>
            <a:pPr marL="0" indent="0">
              <a:buNone/>
            </a:pPr>
            <a:endParaRPr lang="en-US" sz="1800" dirty="0">
              <a:latin typeface="Arial"/>
              <a:cs typeface="Arial"/>
            </a:endParaRPr>
          </a:p>
          <a:p>
            <a:pPr fontAlgn="base"/>
            <a:r>
              <a:rPr lang="en-US" sz="1800" dirty="0">
                <a:latin typeface="Arial" panose="020B0604020202020204" pitchFamily="34" charset="0"/>
                <a:cs typeface="Arial" panose="020B0604020202020204" pitchFamily="34" charset="0"/>
              </a:rPr>
              <a:t> If your child has a life-threatening condition, let the school nurse know:</a:t>
            </a:r>
          </a:p>
          <a:p>
            <a:pPr lvl="1" fontAlgn="base"/>
            <a:r>
              <a:rPr lang="en-US" sz="1650" dirty="0">
                <a:latin typeface="Arial" panose="020B0604020202020204" pitchFamily="34" charset="0"/>
                <a:cs typeface="Arial" panose="020B0604020202020204" pitchFamily="34" charset="0"/>
              </a:rPr>
              <a:t>School Care Plan signed by provider, parent and RN</a:t>
            </a:r>
          </a:p>
          <a:p>
            <a:pPr lvl="1" fontAlgn="base"/>
            <a:r>
              <a:rPr lang="en-US" sz="1650" dirty="0">
                <a:latin typeface="Arial" panose="020B0604020202020204" pitchFamily="34" charset="0"/>
                <a:cs typeface="Arial" panose="020B0604020202020204" pitchFamily="34" charset="0"/>
              </a:rPr>
              <a:t>Medication prescribed by provider with ISD paperwork</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7587" y="5262943"/>
            <a:ext cx="1600206" cy="454058"/>
          </a:xfrm>
          <a:prstGeom prst="rect">
            <a:avLst/>
          </a:prstGeom>
        </p:spPr>
      </p:pic>
      <p:grpSp>
        <p:nvGrpSpPr>
          <p:cNvPr id="8" name="Group 7">
            <a:extLst>
              <a:ext uri="{FF2B5EF4-FFF2-40B4-BE49-F238E27FC236}">
                <a16:creationId xmlns:a16="http://schemas.microsoft.com/office/drawing/2014/main" id="{C4ED3F06-7D82-4F65-BC15-F877A336B41E}"/>
              </a:ext>
            </a:extLst>
          </p:cNvPr>
          <p:cNvGrpSpPr/>
          <p:nvPr/>
        </p:nvGrpSpPr>
        <p:grpSpPr>
          <a:xfrm>
            <a:off x="8434138" y="803109"/>
            <a:ext cx="833186" cy="5251784"/>
            <a:chOff x="11245516" y="-72188"/>
            <a:chExt cx="1110915" cy="7002378"/>
          </a:xfrm>
        </p:grpSpPr>
        <p:sp>
          <p:nvSpPr>
            <p:cNvPr id="9" name="Rectangle 8">
              <a:extLst>
                <a:ext uri="{FF2B5EF4-FFF2-40B4-BE49-F238E27FC236}">
                  <a16:creationId xmlns:a16="http://schemas.microsoft.com/office/drawing/2014/main" id="{78BC6B50-6D4C-4377-B589-3E538FF7A884}"/>
                </a:ext>
              </a:extLst>
            </p:cNvPr>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Rectangle 9">
              <a:extLst>
                <a:ext uri="{FF2B5EF4-FFF2-40B4-BE49-F238E27FC236}">
                  <a16:creationId xmlns:a16="http://schemas.microsoft.com/office/drawing/2014/main" id="{E2417950-C523-45A3-B169-FB95595BB843}"/>
                </a:ext>
              </a:extLst>
            </p:cNvPr>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3843529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228725" y="2614072"/>
            <a:ext cx="5807869" cy="2268097"/>
          </a:xfrm>
        </p:spPr>
        <p:txBody>
          <a:bodyPr vert="horz" lIns="68580" tIns="34290" rIns="68580" bIns="34290" rtlCol="0" anchor="t">
            <a:normAutofit fontScale="77500" lnSpcReduction="20000"/>
          </a:bodyPr>
          <a:lstStyle/>
          <a:p>
            <a:r>
              <a:rPr lang="en-US" sz="4200" b="1" dirty="0">
                <a:solidFill>
                  <a:srgbClr val="006F82"/>
                </a:solidFill>
                <a:cs typeface="Calibri"/>
              </a:rPr>
              <a:t>Questions?</a:t>
            </a:r>
          </a:p>
          <a:p>
            <a:endParaRPr lang="en-US" sz="3000" b="1" dirty="0">
              <a:solidFill>
                <a:srgbClr val="006F82"/>
              </a:solidFill>
              <a:cs typeface="Calibri"/>
            </a:endParaRPr>
          </a:p>
          <a:p>
            <a:r>
              <a:rPr lang="en-US" sz="3000" b="1" u="sng" dirty="0">
                <a:solidFill>
                  <a:srgbClr val="EA8371"/>
                </a:solidFill>
                <a:cs typeface="Calibri"/>
              </a:rPr>
              <a:t>Nurse Contact Info:</a:t>
            </a:r>
          </a:p>
          <a:p>
            <a:r>
              <a:rPr lang="en-US" sz="3000" b="1" dirty="0">
                <a:solidFill>
                  <a:srgbClr val="006F82"/>
                </a:solidFill>
                <a:cs typeface="Calibri"/>
              </a:rPr>
              <a:t>Jamie Heintz, RN </a:t>
            </a:r>
          </a:p>
          <a:p>
            <a:r>
              <a:rPr lang="en-US" sz="3000" b="1" dirty="0">
                <a:solidFill>
                  <a:srgbClr val="006F82"/>
                </a:solidFill>
                <a:cs typeface="Calibri"/>
              </a:rPr>
              <a:t>Office: 425-837-5808</a:t>
            </a:r>
          </a:p>
          <a:p>
            <a:r>
              <a:rPr lang="en-US" sz="3000" b="1" dirty="0">
                <a:solidFill>
                  <a:srgbClr val="006F82"/>
                </a:solidFill>
                <a:cs typeface="Calibri"/>
              </a:rPr>
              <a:t>Email: heintzj@issaquah.wednet.edu</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6257" y="1023197"/>
            <a:ext cx="3514601" cy="997268"/>
          </a:xfrm>
          <a:prstGeom prst="rect">
            <a:avLst/>
          </a:prstGeom>
        </p:spPr>
      </p:pic>
      <p:grpSp>
        <p:nvGrpSpPr>
          <p:cNvPr id="9" name="Group 8"/>
          <p:cNvGrpSpPr/>
          <p:nvPr/>
        </p:nvGrpSpPr>
        <p:grpSpPr>
          <a:xfrm>
            <a:off x="8434138" y="803109"/>
            <a:ext cx="833186" cy="5251784"/>
            <a:chOff x="11245516" y="-72188"/>
            <a:chExt cx="1110915" cy="7002378"/>
          </a:xfrm>
        </p:grpSpPr>
        <p:sp>
          <p:nvSpPr>
            <p:cNvPr id="11" name="Rectangle 10"/>
            <p:cNvSpPr/>
            <p:nvPr/>
          </p:nvSpPr>
          <p:spPr>
            <a:xfrm>
              <a:off x="11245516" y="-72188"/>
              <a:ext cx="1002631" cy="7002378"/>
            </a:xfrm>
            <a:prstGeom prst="rect">
              <a:avLst/>
            </a:prstGeom>
            <a:solidFill>
              <a:srgbClr val="EA8371"/>
            </a:solidFill>
            <a:ln>
              <a:solidFill>
                <a:srgbClr val="EA83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2" name="Rectangle 11"/>
            <p:cNvSpPr/>
            <p:nvPr/>
          </p:nvSpPr>
          <p:spPr>
            <a:xfrm>
              <a:off x="11353800" y="-72188"/>
              <a:ext cx="1002631" cy="7002378"/>
            </a:xfrm>
            <a:prstGeom prst="rect">
              <a:avLst/>
            </a:prstGeom>
            <a:solidFill>
              <a:srgbClr val="006F82"/>
            </a:solidFill>
            <a:ln>
              <a:solidFill>
                <a:srgbClr val="006F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grpSp>
    </p:spTree>
    <p:extLst>
      <p:ext uri="{BB962C8B-B14F-4D97-AF65-F5344CB8AC3E}">
        <p14:creationId xmlns:p14="http://schemas.microsoft.com/office/powerpoint/2010/main" val="15091813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6A1200-8326-4D27-BE8C-F591F2C1B3FE}"/>
              </a:ext>
            </a:extLst>
          </p:cNvPr>
          <p:cNvPicPr/>
          <p:nvPr/>
        </p:nvPicPr>
        <p:blipFill>
          <a:blip r:embed="rId3"/>
          <a:stretch>
            <a:fillRect/>
          </a:stretch>
        </p:blipFill>
        <p:spPr bwMode="auto">
          <a:xfrm>
            <a:off x="373452" y="1173574"/>
            <a:ext cx="1803492" cy="1885787"/>
          </a:xfrm>
          <a:prstGeom prst="rect">
            <a:avLst/>
          </a:prstGeom>
          <a:ln>
            <a:noFill/>
          </a:ln>
          <a:extLst>
            <a:ext uri="{53640926-AAD7-44D8-BBD7-CCE9431645EC}">
              <a14:shadowObscured xmlns:a14="http://schemas.microsoft.com/office/drawing/2010/main"/>
            </a:ext>
          </a:extLst>
        </p:spPr>
      </p:pic>
      <p:sp>
        <p:nvSpPr>
          <p:cNvPr id="5" name="Rectangle 1">
            <a:extLst>
              <a:ext uri="{FF2B5EF4-FFF2-40B4-BE49-F238E27FC236}">
                <a16:creationId xmlns:a16="http://schemas.microsoft.com/office/drawing/2014/main" id="{4D8DB66E-FC7F-48A5-A1C1-63442C2F073B}"/>
              </a:ext>
            </a:extLst>
          </p:cNvPr>
          <p:cNvSpPr>
            <a:spLocks noChangeArrowheads="1"/>
          </p:cNvSpPr>
          <p:nvPr/>
        </p:nvSpPr>
        <p:spPr bwMode="auto">
          <a:xfrm>
            <a:off x="2447489" y="1216221"/>
            <a:ext cx="3888297" cy="900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en-US" altLang="ja-JP" sz="3300" dirty="0">
                <a:solidFill>
                  <a:srgbClr val="00B0F0"/>
                </a:solidFill>
                <a:latin typeface="Impact" panose="020B0806030902050204" pitchFamily="34" charset="0"/>
                <a:ea typeface="SimHei" panose="020B0503020204020204" pitchFamily="49" charset="-122"/>
                <a:cs typeface="Times New Roman" panose="02020603050405020304" pitchFamily="18" charset="0"/>
              </a:rPr>
              <a:t>SCHOOL AGE CARE</a:t>
            </a:r>
            <a:endParaRPr lang="en-US" altLang="ja-JP" sz="600" dirty="0"/>
          </a:p>
          <a:p>
            <a:pPr defTabSz="685800" eaLnBrk="0" fontAlgn="base" hangingPunct="0">
              <a:spcBef>
                <a:spcPct val="0"/>
              </a:spcBef>
              <a:spcAft>
                <a:spcPct val="0"/>
              </a:spcAft>
            </a:pPr>
            <a:r>
              <a:rPr lang="en-US" altLang="ja-JP" sz="2100" dirty="0">
                <a:solidFill>
                  <a:srgbClr val="FFCC66"/>
                </a:solidFill>
                <a:latin typeface="Impact" panose="020B0806030902050204" pitchFamily="34" charset="0"/>
                <a:ea typeface="SimHei" panose="020B0503020204020204" pitchFamily="49" charset="-122"/>
                <a:cs typeface="Times New Roman" panose="02020603050405020304" pitchFamily="18" charset="0"/>
              </a:rPr>
              <a:t>SERVING K-5 STUDENTS</a:t>
            </a:r>
            <a:endParaRPr lang="en-US" altLang="ja-JP" sz="1350" dirty="0">
              <a:latin typeface="Arial" panose="020B0604020202020204" pitchFamily="34" charset="0"/>
            </a:endParaRPr>
          </a:p>
        </p:txBody>
      </p:sp>
      <p:sp>
        <p:nvSpPr>
          <p:cNvPr id="6" name="Rectangle 5">
            <a:extLst>
              <a:ext uri="{FF2B5EF4-FFF2-40B4-BE49-F238E27FC236}">
                <a16:creationId xmlns:a16="http://schemas.microsoft.com/office/drawing/2014/main" id="{F6DE07C1-235D-4209-B701-F58A12CBA669}"/>
              </a:ext>
            </a:extLst>
          </p:cNvPr>
          <p:cNvSpPr/>
          <p:nvPr/>
        </p:nvSpPr>
        <p:spPr>
          <a:xfrm>
            <a:off x="2447488" y="2117338"/>
            <a:ext cx="3888297" cy="3505190"/>
          </a:xfrm>
          <a:prstGeom prst="rect">
            <a:avLst/>
          </a:prstGeom>
        </p:spPr>
        <p:txBody>
          <a:bodyPr wrap="square">
            <a:spAutoFit/>
          </a:bodyPr>
          <a:lstStyle/>
          <a:p>
            <a:pPr>
              <a:lnSpc>
                <a:spcPct val="130000"/>
              </a:lnSpc>
              <a:spcAft>
                <a:spcPts val="600"/>
              </a:spcAft>
            </a:pPr>
            <a:r>
              <a:rPr lang="en-US" sz="1200" dirty="0">
                <a:solidFill>
                  <a:srgbClr val="002B38"/>
                </a:solidFill>
                <a:latin typeface="Arial" panose="020B0604020202020204" pitchFamily="34" charset="0"/>
                <a:ea typeface="SimSun" panose="02010600030101010101" pitchFamily="2" charset="-122"/>
                <a:cs typeface="Times New Roman" panose="02020603050405020304" pitchFamily="18" charset="0"/>
              </a:rPr>
              <a:t>The Before and After School Care Program (BASC) provides a positive environment for children to grow socially, emotionally, and intellectually under the guidance of our well-trained team. We offer diverse activities to meet the interests and skill levels of our participants, including STEM, cooperative games, community service learning, art, and cooking. </a:t>
            </a:r>
          </a:p>
          <a:p>
            <a:pPr>
              <a:lnSpc>
                <a:spcPct val="130000"/>
              </a:lnSpc>
              <a:spcAft>
                <a:spcPts val="600"/>
              </a:spcAft>
            </a:pPr>
            <a:r>
              <a:rPr lang="en-US" sz="1200" dirty="0">
                <a:solidFill>
                  <a:srgbClr val="002B38"/>
                </a:solidFill>
                <a:latin typeface="Arial" panose="020B0604020202020204" pitchFamily="34" charset="0"/>
                <a:ea typeface="SimSun" panose="02010600030101010101" pitchFamily="2" charset="-122"/>
                <a:cs typeface="Times New Roman" panose="02020603050405020304" pitchFamily="18" charset="0"/>
              </a:rPr>
              <a:t>During out of school time, children will be able to access many areas of our schools, including the gym, playground, and multi-purpose room. In addition to our well stocked club rooms, we provide a designated homework time, morning and afternoon snacks, family nights, enrichment activities, school break care, and summer day camps. </a:t>
            </a:r>
          </a:p>
        </p:txBody>
      </p:sp>
      <p:pic>
        <p:nvPicPr>
          <p:cNvPr id="7" name="Picture 6">
            <a:extLst>
              <a:ext uri="{FF2B5EF4-FFF2-40B4-BE49-F238E27FC236}">
                <a16:creationId xmlns:a16="http://schemas.microsoft.com/office/drawing/2014/main" id="{3EC7C846-AFC8-4DDE-BA96-44D936DBF8A0}"/>
              </a:ext>
            </a:extLst>
          </p:cNvPr>
          <p:cNvPicPr/>
          <p:nvPr/>
        </p:nvPicPr>
        <p:blipFill>
          <a:blip r:embed="rId4"/>
          <a:stretch>
            <a:fillRect/>
          </a:stretch>
        </p:blipFill>
        <p:spPr>
          <a:xfrm>
            <a:off x="6663099" y="4295493"/>
            <a:ext cx="1968818" cy="1335881"/>
          </a:xfrm>
          <a:prstGeom prst="rect">
            <a:avLst/>
          </a:prstGeom>
        </p:spPr>
      </p:pic>
      <p:sp>
        <p:nvSpPr>
          <p:cNvPr id="9" name="Rectangle 8">
            <a:extLst>
              <a:ext uri="{FF2B5EF4-FFF2-40B4-BE49-F238E27FC236}">
                <a16:creationId xmlns:a16="http://schemas.microsoft.com/office/drawing/2014/main" id="{D3FFEEE1-8199-44C2-927A-656B883CCA1D}"/>
              </a:ext>
            </a:extLst>
          </p:cNvPr>
          <p:cNvSpPr/>
          <p:nvPr/>
        </p:nvSpPr>
        <p:spPr>
          <a:xfrm>
            <a:off x="379668" y="3152001"/>
            <a:ext cx="1740506" cy="2677656"/>
          </a:xfrm>
          <a:prstGeom prst="rect">
            <a:avLst/>
          </a:prstGeom>
        </p:spPr>
        <p:txBody>
          <a:bodyPr wrap="square">
            <a:spAutoFit/>
          </a:bodyPr>
          <a:lstStyle/>
          <a:p>
            <a:pPr lvl="0" eaLnBrk="0" fontAlgn="base" hangingPunct="0">
              <a:spcBef>
                <a:spcPct val="0"/>
              </a:spcBef>
              <a:spcAft>
                <a:spcPct val="0"/>
              </a:spcAft>
            </a:pPr>
            <a:r>
              <a:rPr lang="en-US" altLang="ja-JP" sz="1350" dirty="0">
                <a:solidFill>
                  <a:srgbClr val="00B0F0"/>
                </a:solidFill>
                <a:latin typeface="Impact" panose="020B0806030902050204" pitchFamily="34" charset="0"/>
                <a:ea typeface="SimHei" panose="020B0503020204020204" pitchFamily="49" charset="-122"/>
                <a:cs typeface="Times New Roman" panose="02020603050405020304" pitchFamily="18" charset="0"/>
              </a:rPr>
              <a:t>DAYS OF OPERATION</a:t>
            </a:r>
          </a:p>
          <a:p>
            <a:pPr lvl="0" eaLnBrk="0" fontAlgn="base" hangingPunct="0">
              <a:spcBef>
                <a:spcPct val="0"/>
              </a:spcBef>
              <a:spcAft>
                <a:spcPct val="0"/>
              </a:spcAft>
            </a:pPr>
            <a:r>
              <a:rPr lang="en-US" altLang="ja-JP" sz="900" b="1" dirty="0">
                <a:solidFill>
                  <a:srgbClr val="FFCC66"/>
                </a:solidFill>
                <a:latin typeface="Arial" panose="020B0604020202020204" pitchFamily="34" charset="0"/>
                <a:cs typeface="Arial" panose="020B0604020202020204" pitchFamily="34" charset="0"/>
              </a:rPr>
              <a:t>MONDAY – FRIDAY</a:t>
            </a:r>
          </a:p>
          <a:p>
            <a:pPr lvl="0" eaLnBrk="0" fontAlgn="base" hangingPunct="0">
              <a:spcBef>
                <a:spcPct val="0"/>
              </a:spcBef>
              <a:spcAft>
                <a:spcPct val="0"/>
              </a:spcAft>
            </a:pPr>
            <a:endParaRPr lang="en-US" altLang="ja-JP" sz="825" dirty="0">
              <a:solidFill>
                <a:srgbClr val="00B0F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altLang="ja-JP" sz="750" i="1" dirty="0">
                <a:latin typeface="Arial" panose="020B0604020202020204" pitchFamily="34" charset="0"/>
                <a:cs typeface="Arial" panose="020B0604020202020204" pitchFamily="34" charset="0"/>
              </a:rPr>
              <a:t>School break services are available through a separate registration process</a:t>
            </a:r>
          </a:p>
          <a:p>
            <a:pPr lvl="0" eaLnBrk="0" fontAlgn="base" hangingPunct="0">
              <a:spcBef>
                <a:spcPct val="0"/>
              </a:spcBef>
              <a:spcAft>
                <a:spcPct val="0"/>
              </a:spcAft>
            </a:pPr>
            <a:endParaRPr lang="en-US" altLang="ja-JP" sz="750" i="1" dirty="0">
              <a:latin typeface="Arial" panose="020B0604020202020204" pitchFamily="34" charset="0"/>
              <a:cs typeface="Arial" panose="020B0604020202020204" pitchFamily="34" charset="0"/>
            </a:endParaRPr>
          </a:p>
          <a:p>
            <a:pPr lvl="0" eaLnBrk="0" fontAlgn="base" hangingPunct="0">
              <a:spcBef>
                <a:spcPct val="0"/>
              </a:spcBef>
              <a:spcAft>
                <a:spcPct val="0"/>
              </a:spcAft>
            </a:pPr>
            <a:endParaRPr lang="en-US" altLang="ja-JP" sz="750" i="1"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altLang="ja-JP" sz="1350" dirty="0">
                <a:solidFill>
                  <a:srgbClr val="00B0F0"/>
                </a:solidFill>
                <a:latin typeface="Impact" panose="020B0806030902050204" pitchFamily="34" charset="0"/>
                <a:ea typeface="SimHei" panose="020B0503020204020204" pitchFamily="49" charset="-122"/>
                <a:cs typeface="Times New Roman" panose="02020603050405020304" pitchFamily="18" charset="0"/>
              </a:rPr>
              <a:t>PROGRAM HOURS</a:t>
            </a:r>
          </a:p>
          <a:p>
            <a:pPr lvl="0" eaLnBrk="0" fontAlgn="base" hangingPunct="0">
              <a:spcBef>
                <a:spcPct val="0"/>
              </a:spcBef>
              <a:spcAft>
                <a:spcPct val="0"/>
              </a:spcAft>
            </a:pPr>
            <a:r>
              <a:rPr lang="en-US" altLang="ja-JP" sz="900" b="1" dirty="0">
                <a:solidFill>
                  <a:srgbClr val="FFCC66"/>
                </a:solidFill>
                <a:latin typeface="Arial" panose="020B0604020202020204" pitchFamily="34" charset="0"/>
                <a:cs typeface="Arial" panose="020B0604020202020204" pitchFamily="34" charset="0"/>
              </a:rPr>
              <a:t>6:30 AM – school start</a:t>
            </a:r>
          </a:p>
          <a:p>
            <a:pPr lvl="0" eaLnBrk="0" fontAlgn="base" hangingPunct="0">
              <a:spcBef>
                <a:spcPct val="0"/>
              </a:spcBef>
              <a:spcAft>
                <a:spcPct val="0"/>
              </a:spcAft>
            </a:pPr>
            <a:r>
              <a:rPr lang="en-US" altLang="ja-JP" sz="900" b="1" dirty="0">
                <a:solidFill>
                  <a:srgbClr val="FFCC66"/>
                </a:solidFill>
                <a:latin typeface="Arial" panose="020B0604020202020204" pitchFamily="34" charset="0"/>
                <a:cs typeface="Arial" panose="020B0604020202020204" pitchFamily="34" charset="0"/>
              </a:rPr>
              <a:t>School end – 6:30 PM </a:t>
            </a:r>
          </a:p>
          <a:p>
            <a:pPr lvl="0" eaLnBrk="0" fontAlgn="base" hangingPunct="0">
              <a:spcBef>
                <a:spcPct val="0"/>
              </a:spcBef>
              <a:spcAft>
                <a:spcPct val="0"/>
              </a:spcAft>
            </a:pPr>
            <a:endParaRPr lang="en-US" altLang="ja-JP" sz="825" dirty="0">
              <a:solidFill>
                <a:srgbClr val="00B0F0"/>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altLang="ja-JP" sz="750" i="1" dirty="0">
                <a:latin typeface="Arial" panose="020B0604020202020204" pitchFamily="34" charset="0"/>
                <a:cs typeface="Arial" panose="020B0604020202020204" pitchFamily="34" charset="0"/>
              </a:rPr>
              <a:t>There is no care provided during the school day for ½ day kindergarten students.</a:t>
            </a:r>
          </a:p>
          <a:p>
            <a:pPr lvl="0" eaLnBrk="0" fontAlgn="base" hangingPunct="0">
              <a:spcBef>
                <a:spcPct val="0"/>
              </a:spcBef>
              <a:spcAft>
                <a:spcPct val="0"/>
              </a:spcAft>
            </a:pPr>
            <a:endParaRPr lang="en-US" altLang="ja-JP" sz="750" i="1"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altLang="ja-JP" sz="1350" dirty="0">
                <a:solidFill>
                  <a:srgbClr val="00B0F0"/>
                </a:solidFill>
                <a:latin typeface="Impact" panose="020B0806030902050204" pitchFamily="34" charset="0"/>
                <a:ea typeface="SimHei" panose="020B0503020204020204" pitchFamily="49" charset="-122"/>
                <a:cs typeface="Times New Roman" panose="02020603050405020304" pitchFamily="18" charset="0"/>
              </a:rPr>
              <a:t>LOCATIONS</a:t>
            </a:r>
          </a:p>
          <a:p>
            <a:pPr lvl="0" eaLnBrk="0" fontAlgn="base" hangingPunct="0">
              <a:spcBef>
                <a:spcPct val="0"/>
              </a:spcBef>
              <a:spcAft>
                <a:spcPct val="0"/>
              </a:spcAft>
            </a:pPr>
            <a:r>
              <a:rPr lang="en-US" altLang="ja-JP" sz="900" b="1" dirty="0">
                <a:solidFill>
                  <a:srgbClr val="FFCC66"/>
                </a:solidFill>
                <a:latin typeface="Arial" panose="020B0604020202020204" pitchFamily="34" charset="0"/>
                <a:cs typeface="Arial" panose="020B0604020202020204" pitchFamily="34" charset="0"/>
              </a:rPr>
              <a:t>All 16 Elementary Schools </a:t>
            </a:r>
          </a:p>
          <a:p>
            <a:pPr lvl="0" eaLnBrk="0" fontAlgn="base" hangingPunct="0">
              <a:spcBef>
                <a:spcPct val="0"/>
              </a:spcBef>
              <a:spcAft>
                <a:spcPct val="0"/>
              </a:spcAft>
            </a:pPr>
            <a:endParaRPr lang="en-US" altLang="ja-JP" sz="750" i="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2E0AF8CF-CCD3-4AAD-B3E3-4D81CC2511D3}"/>
              </a:ext>
            </a:extLst>
          </p:cNvPr>
          <p:cNvSpPr txBox="1"/>
          <p:nvPr/>
        </p:nvSpPr>
        <p:spPr>
          <a:xfrm>
            <a:off x="6663099" y="1523762"/>
            <a:ext cx="1968818" cy="2492990"/>
          </a:xfrm>
          <a:prstGeom prst="rect">
            <a:avLst/>
          </a:prstGeom>
          <a:noFill/>
        </p:spPr>
        <p:txBody>
          <a:bodyPr wrap="square" rtlCol="0">
            <a:spAutoFit/>
          </a:bodyPr>
          <a:lstStyle/>
          <a:p>
            <a:pPr lvl="0" eaLnBrk="0" fontAlgn="base" hangingPunct="0">
              <a:spcBef>
                <a:spcPct val="0"/>
              </a:spcBef>
              <a:spcAft>
                <a:spcPct val="0"/>
              </a:spcAft>
            </a:pPr>
            <a:r>
              <a:rPr lang="en-US" altLang="ja-JP" sz="1350" dirty="0">
                <a:solidFill>
                  <a:srgbClr val="00B0F0"/>
                </a:solidFill>
                <a:latin typeface="Impact" panose="020B0806030902050204" pitchFamily="34" charset="0"/>
                <a:ea typeface="SimHei" panose="020B0503020204020204" pitchFamily="49" charset="-122"/>
                <a:cs typeface="Times New Roman" panose="02020603050405020304" pitchFamily="18" charset="0"/>
              </a:rPr>
              <a:t>REGISTRATION INFORMATION</a:t>
            </a:r>
          </a:p>
          <a:p>
            <a:pPr lvl="0" eaLnBrk="0" fontAlgn="base" hangingPunct="0">
              <a:spcBef>
                <a:spcPct val="0"/>
              </a:spcBef>
              <a:spcAft>
                <a:spcPct val="0"/>
              </a:spcAft>
            </a:pPr>
            <a:r>
              <a:rPr lang="en-US" altLang="ja-JP" sz="900" b="1" dirty="0">
                <a:solidFill>
                  <a:srgbClr val="66FF66"/>
                </a:solidFill>
                <a:latin typeface="Arial" panose="020B0604020202020204" pitchFamily="34" charset="0"/>
                <a:cs typeface="Arial" panose="020B0604020202020204" pitchFamily="34" charset="0"/>
                <a:hlinkClick r:id="rId5"/>
              </a:rPr>
              <a:t>www.isd411.org</a:t>
            </a:r>
            <a:r>
              <a:rPr lang="en-US" altLang="ja-JP" sz="900" b="1" dirty="0">
                <a:solidFill>
                  <a:srgbClr val="66FF66"/>
                </a:solidFill>
                <a:latin typeface="Arial" panose="020B0604020202020204" pitchFamily="34" charset="0"/>
                <a:cs typeface="Arial" panose="020B0604020202020204" pitchFamily="34" charset="0"/>
              </a:rPr>
              <a:t> </a:t>
            </a:r>
          </a:p>
          <a:p>
            <a:pPr lvl="0" eaLnBrk="0" fontAlgn="base" hangingPunct="0">
              <a:spcBef>
                <a:spcPct val="0"/>
              </a:spcBef>
              <a:spcAft>
                <a:spcPct val="0"/>
              </a:spcAft>
            </a:pPr>
            <a:endParaRPr lang="en-US" altLang="ja-JP" sz="900" b="1" dirty="0">
              <a:solidFill>
                <a:srgbClr val="66FF66"/>
              </a:solidFill>
              <a:latin typeface="Arial" panose="020B0604020202020204" pitchFamily="34" charset="0"/>
              <a:cs typeface="Arial" panose="020B0604020202020204" pitchFamily="34" charset="0"/>
            </a:endParaRPr>
          </a:p>
          <a:p>
            <a:pPr lvl="0" eaLnBrk="0" fontAlgn="base" hangingPunct="0">
              <a:spcBef>
                <a:spcPct val="0"/>
              </a:spcBef>
              <a:spcAft>
                <a:spcPct val="0"/>
              </a:spcAft>
            </a:pPr>
            <a:r>
              <a:rPr lang="en-US" altLang="ja-JP" sz="900" dirty="0">
                <a:latin typeface="Arial" panose="020B0604020202020204" pitchFamily="34" charset="0"/>
                <a:cs typeface="Arial" panose="020B0604020202020204" pitchFamily="34" charset="0"/>
              </a:rPr>
              <a:t>Programs and Services -&gt; </a:t>
            </a:r>
          </a:p>
          <a:p>
            <a:pPr lvl="0" eaLnBrk="0" fontAlgn="base" hangingPunct="0">
              <a:spcBef>
                <a:spcPct val="0"/>
              </a:spcBef>
              <a:spcAft>
                <a:spcPct val="0"/>
              </a:spcAft>
            </a:pPr>
            <a:r>
              <a:rPr lang="en-US" altLang="ja-JP" sz="900" dirty="0">
                <a:latin typeface="Arial" panose="020B0604020202020204" pitchFamily="34" charset="0"/>
                <a:cs typeface="Arial" panose="020B0604020202020204" pitchFamily="34" charset="0"/>
              </a:rPr>
              <a:t>Before and After School Care -&gt;</a:t>
            </a:r>
          </a:p>
          <a:p>
            <a:pPr lvl="0" eaLnBrk="0" fontAlgn="base" hangingPunct="0">
              <a:spcBef>
                <a:spcPct val="0"/>
              </a:spcBef>
              <a:spcAft>
                <a:spcPct val="0"/>
              </a:spcAft>
            </a:pPr>
            <a:r>
              <a:rPr lang="en-US" altLang="ja-JP" sz="900" dirty="0">
                <a:latin typeface="Arial" panose="020B0604020202020204" pitchFamily="34" charset="0"/>
                <a:cs typeface="Arial" panose="020B0604020202020204" pitchFamily="34" charset="0"/>
              </a:rPr>
              <a:t>Registration Information </a:t>
            </a:r>
          </a:p>
          <a:p>
            <a:pPr lvl="0" eaLnBrk="0" fontAlgn="base" hangingPunct="0">
              <a:spcBef>
                <a:spcPct val="0"/>
              </a:spcBef>
              <a:spcAft>
                <a:spcPct val="0"/>
              </a:spcAft>
            </a:pPr>
            <a:endParaRPr lang="en-US" altLang="ja-JP" sz="900" dirty="0">
              <a:latin typeface="Arial" panose="020B0604020202020204" pitchFamily="34" charset="0"/>
              <a:cs typeface="Arial" panose="020B0604020202020204" pitchFamily="34" charset="0"/>
            </a:endParaRPr>
          </a:p>
          <a:p>
            <a:pPr eaLnBrk="0" fontAlgn="base" hangingPunct="0">
              <a:spcBef>
                <a:spcPct val="0"/>
              </a:spcBef>
              <a:spcAft>
                <a:spcPct val="0"/>
              </a:spcAft>
            </a:pPr>
            <a:r>
              <a:rPr lang="en-US" altLang="ja-JP" sz="1350" dirty="0">
                <a:solidFill>
                  <a:srgbClr val="00B0F0"/>
                </a:solidFill>
                <a:latin typeface="Impact" panose="020B0806030902050204" pitchFamily="34" charset="0"/>
                <a:ea typeface="SimHei" panose="020B0503020204020204" pitchFamily="49" charset="-122"/>
                <a:cs typeface="Times New Roman" panose="02020603050405020304" pitchFamily="18" charset="0"/>
              </a:rPr>
              <a:t>QUESTIONS?</a:t>
            </a:r>
          </a:p>
          <a:p>
            <a:pPr eaLnBrk="0" fontAlgn="base" hangingPunct="0">
              <a:spcBef>
                <a:spcPct val="0"/>
              </a:spcBef>
              <a:spcAft>
                <a:spcPct val="0"/>
              </a:spcAft>
            </a:pPr>
            <a:endParaRPr lang="en-US" altLang="ja-JP" sz="750" dirty="0">
              <a:solidFill>
                <a:srgbClr val="00B0F0"/>
              </a:solidFill>
              <a:latin typeface="Impact" panose="020B0806030902050204" pitchFamily="34" charset="0"/>
              <a:ea typeface="SimHei" panose="020B0503020204020204" pitchFamily="49" charset="-122"/>
              <a:cs typeface="Times New Roman" panose="02020603050405020304" pitchFamily="18" charset="0"/>
            </a:endParaRPr>
          </a:p>
          <a:p>
            <a:pPr eaLnBrk="0" fontAlgn="base" hangingPunct="0">
              <a:spcBef>
                <a:spcPct val="0"/>
              </a:spcBef>
              <a:spcAft>
                <a:spcPct val="0"/>
              </a:spcAft>
            </a:pPr>
            <a:r>
              <a:rPr lang="en-US" altLang="ja-JP" sz="900" dirty="0">
                <a:latin typeface="Arial" panose="020B0604020202020204" pitchFamily="34" charset="0"/>
                <a:ea typeface="SimHei" panose="020B0503020204020204" pitchFamily="49" charset="-122"/>
                <a:cs typeface="Arial" panose="020B0604020202020204" pitchFamily="34" charset="0"/>
              </a:rPr>
              <a:t>Email Michelle Morrison </a:t>
            </a:r>
          </a:p>
          <a:p>
            <a:pPr eaLnBrk="0" fontAlgn="base" hangingPunct="0">
              <a:spcBef>
                <a:spcPct val="0"/>
              </a:spcBef>
              <a:spcAft>
                <a:spcPct val="0"/>
              </a:spcAft>
            </a:pPr>
            <a:r>
              <a:rPr lang="en-US" altLang="ja-JP" sz="900" dirty="0">
                <a:solidFill>
                  <a:srgbClr val="00B0F0"/>
                </a:solidFill>
                <a:latin typeface="Arial" panose="020B0604020202020204" pitchFamily="34" charset="0"/>
                <a:ea typeface="SimHei" panose="020B0503020204020204" pitchFamily="49" charset="-122"/>
                <a:cs typeface="Arial" panose="020B0604020202020204" pitchFamily="34" charset="0"/>
                <a:hlinkClick r:id="rId6"/>
              </a:rPr>
              <a:t>morrisonm@Issaquah.wednet.edu</a:t>
            </a:r>
            <a:endParaRPr lang="en-US" altLang="ja-JP" sz="900" dirty="0">
              <a:solidFill>
                <a:srgbClr val="00B0F0"/>
              </a:solidFill>
              <a:latin typeface="Arial" panose="020B0604020202020204" pitchFamily="34" charset="0"/>
              <a:ea typeface="SimHei" panose="020B0503020204020204" pitchFamily="49" charset="-122"/>
              <a:cs typeface="Arial" panose="020B0604020202020204" pitchFamily="34" charset="0"/>
            </a:endParaRPr>
          </a:p>
          <a:p>
            <a:pPr eaLnBrk="0" fontAlgn="base" hangingPunct="0">
              <a:spcBef>
                <a:spcPct val="0"/>
              </a:spcBef>
              <a:spcAft>
                <a:spcPct val="0"/>
              </a:spcAft>
            </a:pPr>
            <a:endParaRPr lang="en-US" altLang="ja-JP" sz="900" dirty="0">
              <a:solidFill>
                <a:srgbClr val="00B0F0"/>
              </a:solidFill>
              <a:latin typeface="Arial" panose="020B0604020202020204" pitchFamily="34" charset="0"/>
              <a:ea typeface="SimHei" panose="020B0503020204020204" pitchFamily="49" charset="-122"/>
              <a:cs typeface="Arial" panose="020B0604020202020204" pitchFamily="34" charset="0"/>
            </a:endParaRPr>
          </a:p>
          <a:p>
            <a:pPr eaLnBrk="0" fontAlgn="base" hangingPunct="0">
              <a:spcBef>
                <a:spcPct val="0"/>
              </a:spcBef>
              <a:spcAft>
                <a:spcPct val="0"/>
              </a:spcAft>
            </a:pPr>
            <a:endParaRPr lang="en-US" altLang="ja-JP" sz="900" dirty="0">
              <a:solidFill>
                <a:srgbClr val="00B0F0"/>
              </a:solidFill>
              <a:latin typeface="Arial" panose="020B0604020202020204" pitchFamily="34" charset="0"/>
              <a:ea typeface="SimHei" panose="020B0503020204020204" pitchFamily="49" charset="-122"/>
              <a:cs typeface="Arial" panose="020B0604020202020204" pitchFamily="34" charset="0"/>
            </a:endParaRPr>
          </a:p>
          <a:p>
            <a:pPr eaLnBrk="0" fontAlgn="base" hangingPunct="0">
              <a:spcBef>
                <a:spcPct val="0"/>
              </a:spcBef>
              <a:spcAft>
                <a:spcPct val="0"/>
              </a:spcAft>
            </a:pPr>
            <a:endParaRPr lang="en-US" altLang="ja-JP" sz="900" dirty="0">
              <a:solidFill>
                <a:srgbClr val="00B0F0"/>
              </a:solidFill>
              <a:latin typeface="Arial" panose="020B0604020202020204" pitchFamily="34" charset="0"/>
              <a:ea typeface="SimHei" panose="020B0503020204020204" pitchFamily="49" charset="-122"/>
              <a:cs typeface="Arial" panose="020B0604020202020204" pitchFamily="34" charset="0"/>
            </a:endParaRPr>
          </a:p>
          <a:p>
            <a:pPr lvl="0" eaLnBrk="0" fontAlgn="base" hangingPunct="0">
              <a:spcBef>
                <a:spcPct val="0"/>
              </a:spcBef>
              <a:spcAft>
                <a:spcPct val="0"/>
              </a:spcAft>
            </a:pPr>
            <a:endParaRPr lang="en-US" altLang="ja-JP" sz="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5970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Title 1"/>
          <p:cNvSpPr txBox="1">
            <a:spLocks noGrp="1"/>
          </p:cNvSpPr>
          <p:nvPr>
            <p:ph type="ctrTitle"/>
          </p:nvPr>
        </p:nvSpPr>
        <p:spPr>
          <a:xfrm>
            <a:off x="2019299" y="2260598"/>
            <a:ext cx="5111752" cy="783144"/>
          </a:xfrm>
          <a:prstGeom prst="rect">
            <a:avLst/>
          </a:prstGeom>
        </p:spPr>
        <p:txBody>
          <a:bodyPr>
            <a:normAutofit fontScale="90000"/>
          </a:bodyPr>
          <a:lstStyle>
            <a:lvl1pPr defTabSz="416052">
              <a:defRPr sz="4914">
                <a:latin typeface="AGMondayBunday"/>
                <a:ea typeface="AGMondayBunday"/>
                <a:cs typeface="AGMondayBunday"/>
                <a:sym typeface="AGMondayBunday"/>
              </a:defRPr>
            </a:lvl1pPr>
          </a:lstStyle>
          <a:p>
            <a:r>
              <a:rPr dirty="0"/>
              <a:t>Kindergarten </a:t>
            </a:r>
            <a:r>
              <a:rPr lang="en-US" dirty="0"/>
              <a:t>Teachers</a:t>
            </a:r>
            <a:endParaRPr dirty="0"/>
          </a:p>
        </p:txBody>
      </p:sp>
      <p:sp>
        <p:nvSpPr>
          <p:cNvPr id="340" name="Subtitle 2"/>
          <p:cNvSpPr txBox="1">
            <a:spLocks noGrp="1"/>
          </p:cNvSpPr>
          <p:nvPr>
            <p:ph type="subTitle" sz="quarter" idx="1"/>
          </p:nvPr>
        </p:nvSpPr>
        <p:spPr>
          <a:xfrm>
            <a:off x="1859973" y="3600449"/>
            <a:ext cx="5424054" cy="2495551"/>
          </a:xfrm>
          <a:prstGeom prst="rect">
            <a:avLst/>
          </a:prstGeom>
        </p:spPr>
        <p:txBody>
          <a:bodyPr>
            <a:normAutofit lnSpcReduction="10000"/>
          </a:bodyPr>
          <a:lstStyle/>
          <a:p>
            <a:pPr defTabSz="277748">
              <a:lnSpc>
                <a:spcPct val="144000"/>
              </a:lnSpc>
              <a:spcBef>
                <a:spcPts val="300"/>
              </a:spcBef>
              <a:defRPr sz="2430">
                <a:latin typeface="Apple Casual"/>
                <a:ea typeface="Apple Casual"/>
                <a:cs typeface="Apple Casual"/>
                <a:sym typeface="Apple Casual"/>
              </a:defRPr>
            </a:pPr>
            <a:r>
              <a:rPr lang="en-US" sz="2700" dirty="0"/>
              <a:t>Ms. Aja</a:t>
            </a:r>
          </a:p>
          <a:p>
            <a:pPr defTabSz="277748">
              <a:lnSpc>
                <a:spcPct val="144000"/>
              </a:lnSpc>
              <a:spcBef>
                <a:spcPts val="300"/>
              </a:spcBef>
              <a:defRPr sz="2430">
                <a:latin typeface="Apple Casual"/>
                <a:ea typeface="Apple Casual"/>
                <a:cs typeface="Apple Casual"/>
                <a:sym typeface="Apple Casual"/>
              </a:defRPr>
            </a:pPr>
            <a:r>
              <a:rPr sz="2700" dirty="0"/>
              <a:t>Ms. </a:t>
            </a:r>
            <a:r>
              <a:rPr lang="en-US" sz="2700" dirty="0"/>
              <a:t>Afman</a:t>
            </a:r>
          </a:p>
          <a:p>
            <a:pPr defTabSz="277748">
              <a:lnSpc>
                <a:spcPct val="144000"/>
              </a:lnSpc>
              <a:spcBef>
                <a:spcPts val="300"/>
              </a:spcBef>
              <a:defRPr sz="2430">
                <a:latin typeface="Apple Casual"/>
                <a:ea typeface="Apple Casual"/>
                <a:cs typeface="Apple Casual"/>
                <a:sym typeface="Apple Casual"/>
              </a:defRPr>
            </a:pPr>
            <a:r>
              <a:rPr lang="en-US" sz="2700" dirty="0"/>
              <a:t>Ms. Henne</a:t>
            </a:r>
          </a:p>
          <a:p>
            <a:pPr defTabSz="277748">
              <a:lnSpc>
                <a:spcPct val="144000"/>
              </a:lnSpc>
              <a:spcBef>
                <a:spcPts val="300"/>
              </a:spcBef>
              <a:defRPr sz="2430">
                <a:latin typeface="Apple Casual"/>
                <a:ea typeface="Apple Casual"/>
                <a:cs typeface="Apple Casual"/>
                <a:sym typeface="Apple Casual"/>
              </a:defRPr>
            </a:pPr>
            <a:r>
              <a:rPr sz="2700" dirty="0"/>
              <a:t>Mrs. </a:t>
            </a:r>
            <a:r>
              <a:rPr lang="en-US" sz="2700" dirty="0"/>
              <a:t>Miller</a:t>
            </a:r>
            <a:endParaRPr sz="27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Title 1"/>
          <p:cNvSpPr txBox="1">
            <a:spLocks noGrp="1"/>
          </p:cNvSpPr>
          <p:nvPr>
            <p:ph type="title"/>
          </p:nvPr>
        </p:nvSpPr>
        <p:spPr>
          <a:xfrm>
            <a:off x="971551" y="1593849"/>
            <a:ext cx="7200899" cy="977901"/>
          </a:xfrm>
          <a:prstGeom prst="rect">
            <a:avLst/>
          </a:prstGeom>
        </p:spPr>
        <p:txBody>
          <a:bodyPr/>
          <a:lstStyle>
            <a:lvl1pPr>
              <a:defRPr>
                <a:latin typeface="AGMondayBunday"/>
                <a:ea typeface="AGMondayBunday"/>
                <a:cs typeface="AGMondayBunday"/>
                <a:sym typeface="AGMondayBunday"/>
              </a:defRPr>
            </a:lvl1pPr>
          </a:lstStyle>
          <a:p>
            <a:r>
              <a:rPr dirty="0"/>
              <a:t>First Days of K</a:t>
            </a:r>
          </a:p>
        </p:txBody>
      </p:sp>
      <p:sp>
        <p:nvSpPr>
          <p:cNvPr id="397" name="Content Placeholder 2"/>
          <p:cNvSpPr txBox="1">
            <a:spLocks noGrp="1"/>
          </p:cNvSpPr>
          <p:nvPr>
            <p:ph type="body" sz="half" idx="1"/>
          </p:nvPr>
        </p:nvSpPr>
        <p:spPr>
          <a:xfrm>
            <a:off x="971550" y="2774948"/>
            <a:ext cx="7200898" cy="2489204"/>
          </a:xfrm>
          <a:prstGeom prst="rect">
            <a:avLst/>
          </a:prstGeom>
        </p:spPr>
        <p:txBody>
          <a:bodyPr>
            <a:normAutofit fontScale="85000" lnSpcReduction="10000"/>
          </a:bodyPr>
          <a:lstStyle/>
          <a:p>
            <a:pPr>
              <a:defRPr sz="2800">
                <a:latin typeface="Apple Casual"/>
                <a:ea typeface="Apple Casual"/>
                <a:cs typeface="Apple Casual"/>
                <a:sym typeface="Apple Casual"/>
              </a:defRPr>
            </a:pPr>
            <a:r>
              <a:t>EVP (Enrollment Verification Process) – August</a:t>
            </a:r>
          </a:p>
          <a:p>
            <a:pPr>
              <a:defRPr sz="2800">
                <a:latin typeface="Apple Casual"/>
                <a:ea typeface="Apple Casual"/>
                <a:cs typeface="Apple Casual"/>
                <a:sym typeface="Apple Casual"/>
              </a:defRPr>
            </a:pPr>
            <a:r>
              <a:t>Meet the Teacher</a:t>
            </a:r>
          </a:p>
          <a:p>
            <a:pPr>
              <a:defRPr sz="2800">
                <a:latin typeface="Apple Casual"/>
                <a:ea typeface="Apple Casual"/>
                <a:cs typeface="Apple Casual"/>
                <a:sym typeface="Apple Casual"/>
              </a:defRPr>
            </a:pPr>
            <a:r>
              <a:t>Curriculum Night</a:t>
            </a:r>
          </a:p>
          <a:p>
            <a:pPr>
              <a:defRPr sz="2800">
                <a:latin typeface="Apple Casual"/>
                <a:ea typeface="Apple Casual"/>
                <a:cs typeface="Apple Casual"/>
                <a:sym typeface="Apple Casual"/>
              </a:defRPr>
            </a:pPr>
            <a:r>
              <a:t>Family Connection Conferences &amp; Assessment</a:t>
            </a:r>
          </a:p>
          <a:p>
            <a:pPr marL="557213" lvl="1" indent="-214313">
              <a:defRPr sz="2800">
                <a:latin typeface="Apple Casual"/>
                <a:ea typeface="Apple Casual"/>
                <a:cs typeface="Apple Casual"/>
                <a:sym typeface="Apple Casual"/>
              </a:defRPr>
            </a:pPr>
            <a:r>
              <a:t>WA Kids</a:t>
            </a:r>
          </a:p>
          <a:p>
            <a:pPr marL="557213" lvl="1" indent="-214313">
              <a:defRPr sz="2800">
                <a:latin typeface="Apple Casual"/>
                <a:ea typeface="Apple Casual"/>
                <a:cs typeface="Apple Casual"/>
                <a:sym typeface="Apple Casual"/>
              </a:defRPr>
            </a:pPr>
            <a:r>
              <a:t>Scheduling will happen over the summer</a:t>
            </a:r>
          </a:p>
        </p:txBody>
      </p:sp>
      <p:grpSp>
        <p:nvGrpSpPr>
          <p:cNvPr id="400" name="Picture 3"/>
          <p:cNvGrpSpPr/>
          <p:nvPr/>
        </p:nvGrpSpPr>
        <p:grpSpPr>
          <a:xfrm>
            <a:off x="304800" y="182398"/>
            <a:ext cx="1946182" cy="2407757"/>
            <a:chOff x="0" y="0"/>
            <a:chExt cx="2594908" cy="3210341"/>
          </a:xfrm>
        </p:grpSpPr>
        <p:sp>
          <p:nvSpPr>
            <p:cNvPr id="398" name="Rectangle"/>
            <p:cNvSpPr/>
            <p:nvPr/>
          </p:nvSpPr>
          <p:spPr>
            <a:xfrm rot="4894730">
              <a:off x="-163047" y="509794"/>
              <a:ext cx="2921003" cy="2190753"/>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399" name="image12.jpeg" descr="image12.jpeg"/>
            <p:cNvPicPr>
              <a:picLocks noChangeAspect="1"/>
            </p:cNvPicPr>
            <p:nvPr/>
          </p:nvPicPr>
          <p:blipFill>
            <a:blip r:embed="rId3"/>
            <a:stretch>
              <a:fillRect/>
            </a:stretch>
          </p:blipFill>
          <p:spPr>
            <a:xfrm rot="4894730">
              <a:off x="-163047" y="509794"/>
              <a:ext cx="2921003" cy="2190753"/>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03" name="Picture 4"/>
          <p:cNvGrpSpPr/>
          <p:nvPr/>
        </p:nvGrpSpPr>
        <p:grpSpPr>
          <a:xfrm>
            <a:off x="6691238" y="453253"/>
            <a:ext cx="2299915" cy="1866049"/>
            <a:chOff x="0" y="0"/>
            <a:chExt cx="3066552" cy="2488063"/>
          </a:xfrm>
        </p:grpSpPr>
        <p:sp>
          <p:nvSpPr>
            <p:cNvPr id="401" name="Rectangle"/>
            <p:cNvSpPr/>
            <p:nvPr/>
          </p:nvSpPr>
          <p:spPr>
            <a:xfrm rot="534435">
              <a:off x="144523" y="202467"/>
              <a:ext cx="2777507" cy="2083130"/>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02" name="image13.jpeg" descr="image13.jpeg"/>
            <p:cNvPicPr>
              <a:picLocks noChangeAspect="1"/>
            </p:cNvPicPr>
            <p:nvPr/>
          </p:nvPicPr>
          <p:blipFill>
            <a:blip r:embed="rId4"/>
            <a:stretch>
              <a:fillRect/>
            </a:stretch>
          </p:blipFill>
          <p:spPr>
            <a:xfrm rot="534435">
              <a:off x="144523" y="202467"/>
              <a:ext cx="2777507" cy="2083130"/>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 name="Title 1"/>
          <p:cNvSpPr txBox="1">
            <a:spLocks noGrp="1"/>
          </p:cNvSpPr>
          <p:nvPr>
            <p:ph type="title"/>
          </p:nvPr>
        </p:nvSpPr>
        <p:spPr>
          <a:xfrm>
            <a:off x="971551" y="1593849"/>
            <a:ext cx="7200899" cy="977901"/>
          </a:xfrm>
          <a:prstGeom prst="rect">
            <a:avLst/>
          </a:prstGeom>
        </p:spPr>
        <p:txBody>
          <a:bodyPr/>
          <a:lstStyle>
            <a:lvl1pPr>
              <a:defRPr>
                <a:latin typeface="AGMondayBunday"/>
                <a:ea typeface="AGMondayBunday"/>
                <a:cs typeface="AGMondayBunday"/>
                <a:sym typeface="AGMondayBunday"/>
              </a:defRPr>
            </a:lvl1pPr>
          </a:lstStyle>
          <a:p>
            <a:r>
              <a:t>Day to Day in K</a:t>
            </a:r>
          </a:p>
        </p:txBody>
      </p:sp>
      <p:sp>
        <p:nvSpPr>
          <p:cNvPr id="406" name="Text Placeholder 2"/>
          <p:cNvSpPr txBox="1">
            <a:spLocks noGrp="1"/>
          </p:cNvSpPr>
          <p:nvPr>
            <p:ph type="body" sz="quarter" idx="1"/>
          </p:nvPr>
        </p:nvSpPr>
        <p:spPr>
          <a:xfrm>
            <a:off x="971549" y="2851150"/>
            <a:ext cx="3538730" cy="432197"/>
          </a:xfrm>
          <a:prstGeom prst="rect">
            <a:avLst/>
          </a:prstGeom>
        </p:spPr>
        <p:txBody>
          <a:bodyPr>
            <a:normAutofit fontScale="77500" lnSpcReduction="20000"/>
          </a:bodyPr>
          <a:lstStyle>
            <a:lvl1pPr defTabSz="361188">
              <a:spcBef>
                <a:spcPts val="400"/>
              </a:spcBef>
              <a:defRPr sz="3160">
                <a:latin typeface="Apple Casual"/>
                <a:ea typeface="Apple Casual"/>
                <a:cs typeface="Apple Casual"/>
                <a:sym typeface="Apple Casual"/>
              </a:defRPr>
            </a:lvl1pPr>
          </a:lstStyle>
          <a:p>
            <a:r>
              <a:t>Morning</a:t>
            </a:r>
          </a:p>
        </p:txBody>
      </p:sp>
      <p:sp>
        <p:nvSpPr>
          <p:cNvPr id="407" name="Content Placeholder 3"/>
          <p:cNvSpPr txBox="1"/>
          <p:nvPr/>
        </p:nvSpPr>
        <p:spPr>
          <a:xfrm>
            <a:off x="971549" y="3289696"/>
            <a:ext cx="3538730" cy="19744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a:bodyPr>
          <a:lstStyle/>
          <a:p>
            <a:pPr marL="173593" indent="-173593" defTabSz="277748">
              <a:lnSpc>
                <a:spcPct val="90000"/>
              </a:lnSpc>
              <a:spcBef>
                <a:spcPts val="300"/>
              </a:spcBef>
              <a:buClr>
                <a:schemeClr val="accent1"/>
              </a:buClr>
              <a:buSzPct val="115000"/>
              <a:buFont typeface="Arial"/>
              <a:buChar char="•"/>
              <a:defRPr sz="2673">
                <a:solidFill>
                  <a:srgbClr val="262626"/>
                </a:solidFill>
                <a:latin typeface="Apple Casual"/>
                <a:ea typeface="Apple Casual"/>
                <a:cs typeface="Apple Casual"/>
                <a:sym typeface="Apple Casual"/>
              </a:defRPr>
            </a:pPr>
            <a:r>
              <a:rPr sz="2005"/>
              <a:t>Morning Work</a:t>
            </a:r>
          </a:p>
          <a:p>
            <a:pPr marL="173593" indent="-173593" defTabSz="277748">
              <a:lnSpc>
                <a:spcPct val="90000"/>
              </a:lnSpc>
              <a:spcBef>
                <a:spcPts val="300"/>
              </a:spcBef>
              <a:buClr>
                <a:schemeClr val="accent1"/>
              </a:buClr>
              <a:buSzPct val="115000"/>
              <a:buFont typeface="Arial"/>
              <a:buChar char="•"/>
              <a:defRPr sz="2673">
                <a:solidFill>
                  <a:srgbClr val="262626"/>
                </a:solidFill>
                <a:latin typeface="Apple Casual"/>
                <a:ea typeface="Apple Casual"/>
                <a:cs typeface="Apple Casual"/>
                <a:sym typeface="Apple Casual"/>
              </a:defRPr>
            </a:pPr>
            <a:r>
              <a:rPr sz="2005"/>
              <a:t>Reading Block</a:t>
            </a:r>
          </a:p>
          <a:p>
            <a:pPr marL="173593" indent="-173593" defTabSz="277748">
              <a:lnSpc>
                <a:spcPct val="90000"/>
              </a:lnSpc>
              <a:spcBef>
                <a:spcPts val="300"/>
              </a:spcBef>
              <a:buClr>
                <a:schemeClr val="accent1"/>
              </a:buClr>
              <a:buSzPct val="115000"/>
              <a:buFont typeface="Arial"/>
              <a:buChar char="•"/>
              <a:defRPr sz="2673">
                <a:solidFill>
                  <a:srgbClr val="262626"/>
                </a:solidFill>
                <a:latin typeface="Apple Casual"/>
                <a:ea typeface="Apple Casual"/>
                <a:cs typeface="Apple Casual"/>
                <a:sym typeface="Apple Casual"/>
              </a:defRPr>
            </a:pPr>
            <a:r>
              <a:rPr sz="2005"/>
              <a:t>Morning Recess</a:t>
            </a:r>
          </a:p>
          <a:p>
            <a:pPr marL="173593" indent="-173593" defTabSz="277748">
              <a:lnSpc>
                <a:spcPct val="90000"/>
              </a:lnSpc>
              <a:spcBef>
                <a:spcPts val="300"/>
              </a:spcBef>
              <a:buClr>
                <a:schemeClr val="accent1"/>
              </a:buClr>
              <a:buSzPct val="115000"/>
              <a:buFont typeface="Arial"/>
              <a:buChar char="•"/>
              <a:defRPr sz="2673">
                <a:solidFill>
                  <a:srgbClr val="262626"/>
                </a:solidFill>
                <a:latin typeface="Apple Casual"/>
                <a:ea typeface="Apple Casual"/>
                <a:cs typeface="Apple Casual"/>
                <a:sym typeface="Apple Casual"/>
              </a:defRPr>
            </a:pPr>
            <a:r>
              <a:rPr sz="2005"/>
              <a:t>Snack</a:t>
            </a:r>
          </a:p>
          <a:p>
            <a:pPr marL="173593" indent="-173593" defTabSz="277748">
              <a:lnSpc>
                <a:spcPct val="90000"/>
              </a:lnSpc>
              <a:spcBef>
                <a:spcPts val="300"/>
              </a:spcBef>
              <a:buClr>
                <a:schemeClr val="accent1"/>
              </a:buClr>
              <a:buSzPct val="115000"/>
              <a:buFont typeface="Arial"/>
              <a:buChar char="•"/>
              <a:defRPr sz="2673">
                <a:solidFill>
                  <a:srgbClr val="262626"/>
                </a:solidFill>
                <a:latin typeface="Apple Casual"/>
                <a:ea typeface="Apple Casual"/>
                <a:cs typeface="Apple Casual"/>
                <a:sym typeface="Apple Casual"/>
              </a:defRPr>
            </a:pPr>
            <a:r>
              <a:rPr sz="2005"/>
              <a:t>Math Block</a:t>
            </a:r>
          </a:p>
          <a:p>
            <a:pPr marL="173593" indent="-173593" defTabSz="277748">
              <a:lnSpc>
                <a:spcPct val="90000"/>
              </a:lnSpc>
              <a:spcBef>
                <a:spcPts val="300"/>
              </a:spcBef>
              <a:buClr>
                <a:schemeClr val="accent1"/>
              </a:buClr>
              <a:buSzPct val="115000"/>
              <a:buFont typeface="Arial"/>
              <a:buChar char="•"/>
              <a:defRPr sz="2673">
                <a:solidFill>
                  <a:srgbClr val="262626"/>
                </a:solidFill>
                <a:latin typeface="Apple Casual"/>
                <a:ea typeface="Apple Casual"/>
                <a:cs typeface="Apple Casual"/>
                <a:sym typeface="Apple Casual"/>
              </a:defRPr>
            </a:pPr>
            <a:r>
              <a:rPr sz="2005"/>
              <a:t>Writing Block</a:t>
            </a:r>
          </a:p>
        </p:txBody>
      </p:sp>
      <p:sp>
        <p:nvSpPr>
          <p:cNvPr id="408" name="Text Placeholder 4"/>
          <p:cNvSpPr>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defTabSz="361188">
              <a:spcBef>
                <a:spcPts val="400"/>
              </a:spcBef>
              <a:buClrTx/>
              <a:buSzTx/>
              <a:buFontTx/>
              <a:buNone/>
              <a:defRPr sz="3160">
                <a:solidFill>
                  <a:schemeClr val="accent1"/>
                </a:solidFill>
                <a:latin typeface="Apple Casual"/>
                <a:ea typeface="Apple Casual"/>
                <a:cs typeface="Apple Casual"/>
                <a:sym typeface="Apple Casual"/>
              </a:defRPr>
            </a:lvl1pPr>
          </a:lstStyle>
          <a:p>
            <a:r>
              <a:t>Afternoon</a:t>
            </a:r>
          </a:p>
        </p:txBody>
      </p:sp>
      <p:sp>
        <p:nvSpPr>
          <p:cNvPr id="409" name="Content Placeholder 5"/>
          <p:cNvSpPr txBox="1"/>
          <p:nvPr/>
        </p:nvSpPr>
        <p:spPr>
          <a:xfrm>
            <a:off x="4460270" y="3289696"/>
            <a:ext cx="4003529" cy="22700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rIns="34289">
            <a:normAutofit/>
          </a:bodyPr>
          <a:lstStyle/>
          <a:p>
            <a:pPr marL="162878" indent="-162878" defTabSz="260604">
              <a:lnSpc>
                <a:spcPct val="90000"/>
              </a:lnSpc>
              <a:spcBef>
                <a:spcPts val="300"/>
              </a:spcBef>
              <a:buClr>
                <a:schemeClr val="accent1"/>
              </a:buClr>
              <a:buSzPct val="115000"/>
              <a:buFont typeface="Arial"/>
              <a:buChar char="•"/>
              <a:defRPr sz="2660">
                <a:solidFill>
                  <a:srgbClr val="262626"/>
                </a:solidFill>
                <a:latin typeface="Apple Casual"/>
                <a:ea typeface="Apple Casual"/>
                <a:cs typeface="Apple Casual"/>
                <a:sym typeface="Apple Casual"/>
              </a:defRPr>
            </a:pPr>
            <a:r>
              <a:rPr sz="1995" dirty="0"/>
              <a:t>Lunch and Recess</a:t>
            </a:r>
          </a:p>
          <a:p>
            <a:pPr marL="162878" indent="-162878" defTabSz="260604">
              <a:lnSpc>
                <a:spcPct val="90000"/>
              </a:lnSpc>
              <a:spcBef>
                <a:spcPts val="300"/>
              </a:spcBef>
              <a:buClr>
                <a:schemeClr val="accent1"/>
              </a:buClr>
              <a:buSzPct val="115000"/>
              <a:buFont typeface="Arial"/>
              <a:buChar char="•"/>
              <a:defRPr sz="2660">
                <a:solidFill>
                  <a:srgbClr val="262626"/>
                </a:solidFill>
                <a:latin typeface="Apple Casual"/>
                <a:ea typeface="Apple Casual"/>
                <a:cs typeface="Apple Casual"/>
                <a:sym typeface="Apple Casual"/>
              </a:defRPr>
            </a:pPr>
            <a:r>
              <a:rPr sz="1995" dirty="0"/>
              <a:t>Handwriting</a:t>
            </a:r>
          </a:p>
          <a:p>
            <a:pPr marL="162878" indent="-162878" defTabSz="260604">
              <a:lnSpc>
                <a:spcPct val="90000"/>
              </a:lnSpc>
              <a:spcBef>
                <a:spcPts val="300"/>
              </a:spcBef>
              <a:buClr>
                <a:schemeClr val="accent1"/>
              </a:buClr>
              <a:buSzPct val="115000"/>
              <a:buFont typeface="Arial"/>
              <a:buChar char="•"/>
              <a:defRPr sz="2660">
                <a:solidFill>
                  <a:srgbClr val="262626"/>
                </a:solidFill>
                <a:latin typeface="Apple Casual"/>
                <a:ea typeface="Apple Casual"/>
                <a:cs typeface="Apple Casual"/>
                <a:sym typeface="Apple Casual"/>
              </a:defRPr>
            </a:pPr>
            <a:r>
              <a:rPr sz="1995" dirty="0"/>
              <a:t>Second Step/Social Emotional Learning</a:t>
            </a:r>
          </a:p>
          <a:p>
            <a:pPr marL="162878" indent="-162878" defTabSz="260604">
              <a:lnSpc>
                <a:spcPct val="90000"/>
              </a:lnSpc>
              <a:spcBef>
                <a:spcPts val="300"/>
              </a:spcBef>
              <a:buClr>
                <a:schemeClr val="accent1"/>
              </a:buClr>
              <a:buSzPct val="115000"/>
              <a:buFont typeface="Arial"/>
              <a:buChar char="•"/>
              <a:defRPr sz="2660">
                <a:solidFill>
                  <a:srgbClr val="262626"/>
                </a:solidFill>
                <a:latin typeface="Apple Casual"/>
                <a:ea typeface="Apple Casual"/>
                <a:cs typeface="Apple Casual"/>
                <a:sym typeface="Apple Casual"/>
              </a:defRPr>
            </a:pPr>
            <a:r>
              <a:rPr sz="1995" dirty="0"/>
              <a:t>Purposeful Play</a:t>
            </a:r>
          </a:p>
          <a:p>
            <a:pPr marL="162878" indent="-162878" defTabSz="260604">
              <a:lnSpc>
                <a:spcPct val="90000"/>
              </a:lnSpc>
              <a:spcBef>
                <a:spcPts val="300"/>
              </a:spcBef>
              <a:buClr>
                <a:schemeClr val="accent1"/>
              </a:buClr>
              <a:buSzPct val="115000"/>
              <a:buFont typeface="Arial"/>
              <a:buChar char="•"/>
              <a:defRPr sz="2660">
                <a:solidFill>
                  <a:srgbClr val="262626"/>
                </a:solidFill>
                <a:latin typeface="Apple Casual"/>
                <a:ea typeface="Apple Casual"/>
                <a:cs typeface="Apple Casual"/>
                <a:sym typeface="Apple Casual"/>
              </a:defRPr>
            </a:pPr>
            <a:r>
              <a:rPr sz="1995" dirty="0"/>
              <a:t>Specialists</a:t>
            </a:r>
          </a:p>
        </p:txBody>
      </p:sp>
      <p:grpSp>
        <p:nvGrpSpPr>
          <p:cNvPr id="412" name="Picture 6"/>
          <p:cNvGrpSpPr/>
          <p:nvPr/>
        </p:nvGrpSpPr>
        <p:grpSpPr>
          <a:xfrm>
            <a:off x="120992" y="558837"/>
            <a:ext cx="2415353" cy="1994000"/>
            <a:chOff x="0" y="0"/>
            <a:chExt cx="3220470" cy="2658665"/>
          </a:xfrm>
        </p:grpSpPr>
        <p:sp>
          <p:nvSpPr>
            <p:cNvPr id="410" name="Rectangle"/>
            <p:cNvSpPr/>
            <p:nvPr/>
          </p:nvSpPr>
          <p:spPr>
            <a:xfrm rot="20926745">
              <a:off x="181237" y="257584"/>
              <a:ext cx="2857996" cy="2143497"/>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11" name="image14.jpeg" descr="image14.jpeg"/>
            <p:cNvPicPr>
              <a:picLocks noChangeAspect="1"/>
            </p:cNvPicPr>
            <p:nvPr/>
          </p:nvPicPr>
          <p:blipFill>
            <a:blip r:embed="rId3"/>
            <a:stretch>
              <a:fillRect/>
            </a:stretch>
          </p:blipFill>
          <p:spPr>
            <a:xfrm rot="20926745">
              <a:off x="181237" y="257584"/>
              <a:ext cx="2857996" cy="214349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15" name="Picture 7"/>
          <p:cNvGrpSpPr/>
          <p:nvPr/>
        </p:nvGrpSpPr>
        <p:grpSpPr>
          <a:xfrm>
            <a:off x="2895600" y="3874132"/>
            <a:ext cx="1461472" cy="1828539"/>
            <a:chOff x="0" y="0"/>
            <a:chExt cx="1948627" cy="2438050"/>
          </a:xfrm>
        </p:grpSpPr>
        <p:sp>
          <p:nvSpPr>
            <p:cNvPr id="413" name="Rectangle"/>
            <p:cNvSpPr/>
            <p:nvPr/>
          </p:nvSpPr>
          <p:spPr>
            <a:xfrm rot="5843994">
              <a:off x="-146249" y="382062"/>
              <a:ext cx="2241126" cy="1673927"/>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14" name="image15.jpeg" descr="image15.jpeg"/>
            <p:cNvPicPr>
              <a:picLocks noChangeAspect="1"/>
            </p:cNvPicPr>
            <p:nvPr/>
          </p:nvPicPr>
          <p:blipFill>
            <a:blip r:embed="rId4"/>
            <a:stretch>
              <a:fillRect/>
            </a:stretch>
          </p:blipFill>
          <p:spPr>
            <a:xfrm rot="5843994">
              <a:off x="-146249" y="382062"/>
              <a:ext cx="2241126" cy="1673927"/>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18" name="Picture 8"/>
          <p:cNvGrpSpPr/>
          <p:nvPr/>
        </p:nvGrpSpPr>
        <p:grpSpPr>
          <a:xfrm>
            <a:off x="6543631" y="291467"/>
            <a:ext cx="2003784" cy="1357519"/>
            <a:chOff x="0" y="0"/>
            <a:chExt cx="2671710" cy="1810024"/>
          </a:xfrm>
        </p:grpSpPr>
        <p:sp>
          <p:nvSpPr>
            <p:cNvPr id="416" name="Rectangle"/>
            <p:cNvSpPr/>
            <p:nvPr/>
          </p:nvSpPr>
          <p:spPr>
            <a:xfrm>
              <a:off x="0" y="0"/>
              <a:ext cx="2671711" cy="1810025"/>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17" name="image16.jpeg" descr="image16.jpeg"/>
            <p:cNvPicPr>
              <a:picLocks noChangeAspect="1"/>
            </p:cNvPicPr>
            <p:nvPr/>
          </p:nvPicPr>
          <p:blipFill>
            <a:blip r:embed="rId5"/>
            <a:srcRect t="19459" b="12793"/>
            <a:stretch>
              <a:fillRect/>
            </a:stretch>
          </p:blipFill>
          <p:spPr>
            <a:xfrm>
              <a:off x="0" y="0"/>
              <a:ext cx="2671711" cy="1810025"/>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mc:AlternateContent xmlns:mc="http://schemas.openxmlformats.org/markup-compatibility/2006" xmlns:p14="http://schemas.microsoft.com/office/powerpoint/2010/main">
    <mc:Choice Requires="p14">
      <p:transition spd="med">
        <p:push dir="r"/>
      </p:transition>
    </mc:Choice>
    <mc:Fallback xmlns:a14="http://schemas.microsoft.com/office/drawing/2010/main" xmlns:m="http://schemas.openxmlformats.org/officeDocument/2006/math" xmlns="">
      <p:transition spd="fast">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Title 1"/>
          <p:cNvSpPr txBox="1">
            <a:spLocks noGrp="1"/>
          </p:cNvSpPr>
          <p:nvPr>
            <p:ph type="title"/>
          </p:nvPr>
        </p:nvSpPr>
        <p:spPr>
          <a:xfrm>
            <a:off x="971551" y="1593849"/>
            <a:ext cx="7200899" cy="977901"/>
          </a:xfrm>
          <a:prstGeom prst="rect">
            <a:avLst/>
          </a:prstGeom>
        </p:spPr>
        <p:txBody>
          <a:bodyPr/>
          <a:lstStyle>
            <a:lvl1pPr>
              <a:defRPr>
                <a:latin typeface="AGMondayBunday"/>
                <a:ea typeface="AGMondayBunday"/>
                <a:cs typeface="AGMondayBunday"/>
                <a:sym typeface="AGMondayBunday"/>
              </a:defRPr>
            </a:lvl1pPr>
          </a:lstStyle>
          <a:p>
            <a:r>
              <a:t>Purposeful Play</a:t>
            </a:r>
          </a:p>
        </p:txBody>
      </p:sp>
      <p:sp>
        <p:nvSpPr>
          <p:cNvPr id="421" name="Content Placeholder 2"/>
          <p:cNvSpPr txBox="1">
            <a:spLocks noGrp="1"/>
          </p:cNvSpPr>
          <p:nvPr>
            <p:ph type="body" sz="half" idx="1"/>
          </p:nvPr>
        </p:nvSpPr>
        <p:spPr>
          <a:xfrm>
            <a:off x="2365771" y="2774949"/>
            <a:ext cx="4412459" cy="2482598"/>
          </a:xfrm>
          <a:prstGeom prst="rect">
            <a:avLst/>
          </a:prstGeom>
        </p:spPr>
        <p:txBody>
          <a:bodyPr/>
          <a:lstStyle/>
          <a:p>
            <a:pPr>
              <a:defRPr sz="3000">
                <a:latin typeface="Apple Casual"/>
                <a:ea typeface="Apple Casual"/>
                <a:cs typeface="Apple Casual"/>
                <a:sym typeface="Apple Casual"/>
              </a:defRPr>
            </a:pPr>
            <a:r>
              <a:t>Choice</a:t>
            </a:r>
          </a:p>
          <a:p>
            <a:pPr>
              <a:defRPr sz="3000">
                <a:latin typeface="Apple Casual"/>
                <a:ea typeface="Apple Casual"/>
                <a:cs typeface="Apple Casual"/>
                <a:sym typeface="Apple Casual"/>
              </a:defRPr>
            </a:pPr>
            <a:r>
              <a:t>Social development</a:t>
            </a:r>
          </a:p>
          <a:p>
            <a:pPr>
              <a:defRPr sz="3000">
                <a:latin typeface="Apple Casual"/>
                <a:ea typeface="Apple Casual"/>
                <a:cs typeface="Apple Casual"/>
                <a:sym typeface="Apple Casual"/>
              </a:defRPr>
            </a:pPr>
            <a:r>
              <a:t>Problem solving</a:t>
            </a:r>
          </a:p>
          <a:p>
            <a:pPr>
              <a:defRPr sz="3000">
                <a:latin typeface="Apple Casual"/>
                <a:ea typeface="Apple Casual"/>
                <a:cs typeface="Apple Casual"/>
                <a:sym typeface="Apple Casual"/>
              </a:defRPr>
            </a:pPr>
            <a:r>
              <a:t>Building motor skills</a:t>
            </a:r>
          </a:p>
        </p:txBody>
      </p:sp>
      <p:grpSp>
        <p:nvGrpSpPr>
          <p:cNvPr id="424" name="Picture 3"/>
          <p:cNvGrpSpPr/>
          <p:nvPr/>
        </p:nvGrpSpPr>
        <p:grpSpPr>
          <a:xfrm>
            <a:off x="6970984" y="1036425"/>
            <a:ext cx="1782315" cy="2254288"/>
            <a:chOff x="0" y="0"/>
            <a:chExt cx="2376418" cy="3005716"/>
          </a:xfrm>
        </p:grpSpPr>
        <p:sp>
          <p:nvSpPr>
            <p:cNvPr id="422" name="Rectangle"/>
            <p:cNvSpPr/>
            <p:nvPr/>
          </p:nvSpPr>
          <p:spPr>
            <a:xfrm rot="5742056">
              <a:off x="-216915" y="449015"/>
              <a:ext cx="2810248" cy="2107686"/>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23" name="image17.jpeg" descr="image17.jpeg"/>
            <p:cNvPicPr>
              <a:picLocks noChangeAspect="1"/>
            </p:cNvPicPr>
            <p:nvPr/>
          </p:nvPicPr>
          <p:blipFill>
            <a:blip r:embed="rId3"/>
            <a:stretch>
              <a:fillRect/>
            </a:stretch>
          </p:blipFill>
          <p:spPr>
            <a:xfrm rot="5742056">
              <a:off x="-216915" y="449015"/>
              <a:ext cx="2810248" cy="2107686"/>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27" name="Picture 5"/>
          <p:cNvGrpSpPr/>
          <p:nvPr/>
        </p:nvGrpSpPr>
        <p:grpSpPr>
          <a:xfrm>
            <a:off x="7226176" y="4910979"/>
            <a:ext cx="1365610" cy="1365610"/>
            <a:chOff x="0" y="0"/>
            <a:chExt cx="1820811" cy="1820811"/>
          </a:xfrm>
        </p:grpSpPr>
        <p:sp>
          <p:nvSpPr>
            <p:cNvPr id="425" name="Square"/>
            <p:cNvSpPr/>
            <p:nvPr/>
          </p:nvSpPr>
          <p:spPr>
            <a:xfrm>
              <a:off x="0" y="0"/>
              <a:ext cx="1820812" cy="1820812"/>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26" name="image18.jpeg" descr="image18.jpeg"/>
            <p:cNvPicPr>
              <a:picLocks noChangeAspect="1"/>
            </p:cNvPicPr>
            <p:nvPr/>
          </p:nvPicPr>
          <p:blipFill>
            <a:blip r:embed="rId4"/>
            <a:stretch>
              <a:fillRect/>
            </a:stretch>
          </p:blipFill>
          <p:spPr>
            <a:xfrm>
              <a:off x="0" y="0"/>
              <a:ext cx="1820812" cy="1820812"/>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30" name="Picture 6"/>
          <p:cNvGrpSpPr/>
          <p:nvPr/>
        </p:nvGrpSpPr>
        <p:grpSpPr>
          <a:xfrm>
            <a:off x="153294" y="1159189"/>
            <a:ext cx="1847218" cy="1847218"/>
            <a:chOff x="0" y="0"/>
            <a:chExt cx="2462956" cy="2462956"/>
          </a:xfrm>
        </p:grpSpPr>
        <p:sp>
          <p:nvSpPr>
            <p:cNvPr id="428" name="Square"/>
            <p:cNvSpPr/>
            <p:nvPr/>
          </p:nvSpPr>
          <p:spPr>
            <a:xfrm rot="21294128">
              <a:off x="96372" y="96372"/>
              <a:ext cx="2270212" cy="2270212"/>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29" name="image19.jpeg" descr="image19.jpeg"/>
            <p:cNvPicPr>
              <a:picLocks noChangeAspect="1"/>
            </p:cNvPicPr>
            <p:nvPr/>
          </p:nvPicPr>
          <p:blipFill>
            <a:blip r:embed="rId5"/>
            <a:stretch>
              <a:fillRect/>
            </a:stretch>
          </p:blipFill>
          <p:spPr>
            <a:xfrm rot="21294128">
              <a:off x="96372" y="96372"/>
              <a:ext cx="2270212" cy="2270212"/>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33" name="Picture 7"/>
          <p:cNvGrpSpPr/>
          <p:nvPr/>
        </p:nvGrpSpPr>
        <p:grpSpPr>
          <a:xfrm>
            <a:off x="6629400" y="3516247"/>
            <a:ext cx="1433665" cy="1029111"/>
            <a:chOff x="0" y="0"/>
            <a:chExt cx="1911551" cy="1372146"/>
          </a:xfrm>
        </p:grpSpPr>
        <p:sp>
          <p:nvSpPr>
            <p:cNvPr id="431" name="Rectangle"/>
            <p:cNvSpPr/>
            <p:nvPr/>
          </p:nvSpPr>
          <p:spPr>
            <a:xfrm>
              <a:off x="0" y="0"/>
              <a:ext cx="1911552" cy="1372146"/>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32" name="image20.jpeg" descr="image20.jpeg"/>
            <p:cNvPicPr>
              <a:picLocks noChangeAspect="1"/>
            </p:cNvPicPr>
            <p:nvPr/>
          </p:nvPicPr>
          <p:blipFill>
            <a:blip r:embed="rId6"/>
            <a:srcRect t="20884" b="7403"/>
            <a:stretch>
              <a:fillRect/>
            </a:stretch>
          </p:blipFill>
          <p:spPr>
            <a:xfrm>
              <a:off x="0" y="-1"/>
              <a:ext cx="1911552" cy="1372148"/>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36" name="Picture 8"/>
          <p:cNvGrpSpPr/>
          <p:nvPr/>
        </p:nvGrpSpPr>
        <p:grpSpPr>
          <a:xfrm>
            <a:off x="603358" y="4402034"/>
            <a:ext cx="1314466" cy="985850"/>
            <a:chOff x="0" y="0"/>
            <a:chExt cx="1752620" cy="1314465"/>
          </a:xfrm>
        </p:grpSpPr>
        <p:sp>
          <p:nvSpPr>
            <p:cNvPr id="434" name="Rectangle"/>
            <p:cNvSpPr/>
            <p:nvPr/>
          </p:nvSpPr>
          <p:spPr>
            <a:xfrm>
              <a:off x="0" y="0"/>
              <a:ext cx="1752621" cy="1314466"/>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35" name="image21.jpeg" descr="image21.jpeg"/>
            <p:cNvPicPr>
              <a:picLocks noChangeAspect="1"/>
            </p:cNvPicPr>
            <p:nvPr/>
          </p:nvPicPr>
          <p:blipFill>
            <a:blip r:embed="rId7"/>
            <a:stretch>
              <a:fillRect/>
            </a:stretch>
          </p:blipFill>
          <p:spPr>
            <a:xfrm>
              <a:off x="0" y="0"/>
              <a:ext cx="1752621" cy="1314466"/>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grpSp>
        <p:nvGrpSpPr>
          <p:cNvPr id="439" name="Picture 9"/>
          <p:cNvGrpSpPr/>
          <p:nvPr/>
        </p:nvGrpSpPr>
        <p:grpSpPr>
          <a:xfrm>
            <a:off x="2283083" y="4917242"/>
            <a:ext cx="1248168" cy="1249388"/>
            <a:chOff x="0" y="0"/>
            <a:chExt cx="1664223" cy="1665849"/>
          </a:xfrm>
        </p:grpSpPr>
        <p:sp>
          <p:nvSpPr>
            <p:cNvPr id="437" name="Square"/>
            <p:cNvSpPr/>
            <p:nvPr/>
          </p:nvSpPr>
          <p:spPr>
            <a:xfrm>
              <a:off x="0" y="0"/>
              <a:ext cx="1664224" cy="1665850"/>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38" name="image22.jpeg" descr="image22.jpeg"/>
            <p:cNvPicPr>
              <a:picLocks noChangeAspect="1"/>
            </p:cNvPicPr>
            <p:nvPr/>
          </p:nvPicPr>
          <p:blipFill>
            <a:blip r:embed="rId8"/>
            <a:stretch>
              <a:fillRect/>
            </a:stretch>
          </p:blipFill>
          <p:spPr>
            <a:xfrm>
              <a:off x="0" y="0"/>
              <a:ext cx="1664224" cy="1665850"/>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 name="Title 1"/>
          <p:cNvSpPr txBox="1">
            <a:spLocks noGrp="1"/>
          </p:cNvSpPr>
          <p:nvPr>
            <p:ph type="title"/>
          </p:nvPr>
        </p:nvSpPr>
        <p:spPr>
          <a:xfrm>
            <a:off x="971551" y="1593849"/>
            <a:ext cx="7200899" cy="977901"/>
          </a:xfrm>
          <a:prstGeom prst="rect">
            <a:avLst/>
          </a:prstGeom>
        </p:spPr>
        <p:txBody>
          <a:bodyPr/>
          <a:lstStyle>
            <a:lvl1pPr>
              <a:defRPr>
                <a:latin typeface="AGMondayBunday"/>
                <a:ea typeface="AGMondayBunday"/>
                <a:cs typeface="AGMondayBunday"/>
                <a:sym typeface="AGMondayBunday"/>
              </a:defRPr>
            </a:lvl1pPr>
          </a:lstStyle>
          <a:p>
            <a:r>
              <a:t>What REALLY Matters</a:t>
            </a:r>
          </a:p>
        </p:txBody>
      </p:sp>
      <p:sp>
        <p:nvSpPr>
          <p:cNvPr id="442" name="Content Placeholder 2"/>
          <p:cNvSpPr txBox="1">
            <a:spLocks noGrp="1"/>
          </p:cNvSpPr>
          <p:nvPr>
            <p:ph type="body" sz="half" idx="1"/>
          </p:nvPr>
        </p:nvSpPr>
        <p:spPr>
          <a:xfrm>
            <a:off x="971550" y="2774948"/>
            <a:ext cx="7200898" cy="2489204"/>
          </a:xfrm>
          <a:prstGeom prst="rect">
            <a:avLst/>
          </a:prstGeom>
        </p:spPr>
        <p:txBody>
          <a:bodyPr>
            <a:normAutofit fontScale="77500" lnSpcReduction="20000"/>
          </a:bodyPr>
          <a:lstStyle/>
          <a:p>
            <a:pPr>
              <a:defRPr sz="3000">
                <a:latin typeface="Apple Casual"/>
                <a:ea typeface="Apple Casual"/>
                <a:cs typeface="Apple Casual"/>
                <a:sym typeface="Apple Casual"/>
              </a:defRPr>
            </a:pPr>
            <a:r>
              <a:t>Growth Mindset</a:t>
            </a:r>
          </a:p>
          <a:p>
            <a:pPr>
              <a:defRPr sz="3000">
                <a:latin typeface="Apple Casual"/>
                <a:ea typeface="Apple Casual"/>
                <a:cs typeface="Apple Casual"/>
                <a:sym typeface="Apple Casual"/>
              </a:defRPr>
            </a:pPr>
            <a:r>
              <a:t>Social Skills</a:t>
            </a:r>
          </a:p>
          <a:p>
            <a:pPr>
              <a:defRPr sz="3000">
                <a:latin typeface="Apple Casual"/>
                <a:ea typeface="Apple Casual"/>
                <a:cs typeface="Apple Casual"/>
                <a:sym typeface="Apple Casual"/>
              </a:defRPr>
            </a:pPr>
            <a:r>
              <a:t>Self-regulation</a:t>
            </a:r>
          </a:p>
          <a:p>
            <a:pPr>
              <a:defRPr sz="3000">
                <a:latin typeface="Apple Casual"/>
                <a:ea typeface="Apple Casual"/>
                <a:cs typeface="Apple Casual"/>
                <a:sym typeface="Apple Casual"/>
              </a:defRPr>
            </a:pPr>
            <a:r>
              <a:t>Independence</a:t>
            </a:r>
          </a:p>
          <a:p>
            <a:pPr>
              <a:defRPr sz="3000">
                <a:latin typeface="Apple Casual"/>
                <a:ea typeface="Apple Casual"/>
                <a:cs typeface="Apple Casual"/>
                <a:sym typeface="Apple Casual"/>
              </a:defRPr>
            </a:pPr>
            <a:r>
              <a:t>Following Classroom and School Expectations</a:t>
            </a:r>
          </a:p>
          <a:p>
            <a:pPr>
              <a:defRPr sz="3000">
                <a:latin typeface="Apple Casual"/>
                <a:ea typeface="Apple Casual"/>
                <a:cs typeface="Apple Casual"/>
                <a:sym typeface="Apple Casual"/>
              </a:defRPr>
            </a:pPr>
            <a:r>
              <a:t>Playful Learning vs. Formal Teaching</a:t>
            </a:r>
          </a:p>
        </p:txBody>
      </p:sp>
      <p:grpSp>
        <p:nvGrpSpPr>
          <p:cNvPr id="445" name="Picture 3"/>
          <p:cNvGrpSpPr/>
          <p:nvPr/>
        </p:nvGrpSpPr>
        <p:grpSpPr>
          <a:xfrm>
            <a:off x="152400" y="132992"/>
            <a:ext cx="2138622" cy="1697747"/>
            <a:chOff x="0" y="0"/>
            <a:chExt cx="2851495" cy="2263661"/>
          </a:xfrm>
        </p:grpSpPr>
        <p:sp>
          <p:nvSpPr>
            <p:cNvPr id="443" name="Rectangle"/>
            <p:cNvSpPr/>
            <p:nvPr/>
          </p:nvSpPr>
          <p:spPr>
            <a:xfrm rot="21228876">
              <a:off x="99455" y="137111"/>
              <a:ext cx="2652585" cy="1989439"/>
            </a:xfrm>
            <a:prstGeom prst="rect">
              <a:avLst/>
            </a:prstGeom>
            <a:solidFill>
              <a:srgbClr val="EDEDED"/>
            </a:solidFill>
            <a:ln w="12700" cap="flat">
              <a:noFill/>
              <a:miter lim="400000"/>
            </a:ln>
            <a:effectLst/>
          </p:spPr>
          <p:txBody>
            <a:bodyPr wrap="square" lIns="34289" tIns="34289" rIns="34289" bIns="34289" numCol="1" anchor="ctr">
              <a:noAutofit/>
            </a:bodyPr>
            <a:lstStyle/>
            <a:p>
              <a:endParaRPr sz="1350"/>
            </a:p>
          </p:txBody>
        </p:sp>
        <p:pic>
          <p:nvPicPr>
            <p:cNvPr id="444" name="image23.jpeg" descr="image23.jpeg"/>
            <p:cNvPicPr>
              <a:picLocks noChangeAspect="1"/>
            </p:cNvPicPr>
            <p:nvPr/>
          </p:nvPicPr>
          <p:blipFill>
            <a:blip r:embed="rId3"/>
            <a:stretch>
              <a:fillRect/>
            </a:stretch>
          </p:blipFill>
          <p:spPr>
            <a:xfrm rot="21228876">
              <a:off x="99455" y="137111"/>
              <a:ext cx="2652585" cy="1989439"/>
            </a:xfrm>
            <a:prstGeom prst="rect">
              <a:avLst/>
            </a:prstGeom>
            <a:ln w="88900" cap="sq">
              <a:solidFill>
                <a:srgbClr val="FFFFFF"/>
              </a:solidFill>
              <a:prstDash val="solid"/>
              <a:miter lim="800000"/>
            </a:ln>
            <a:effectLst>
              <a:outerShdw blurRad="50800" dist="18000" dir="5400000" rotWithShape="0">
                <a:srgbClr val="000000">
                  <a:alpha val="40000"/>
                </a:srgbClr>
              </a:outerShdw>
            </a:effectLst>
          </p:spPr>
        </p:pic>
      </p:grpSp>
      <p:pic>
        <p:nvPicPr>
          <p:cNvPr id="446" name="Picture 4" descr="Picture 4"/>
          <p:cNvPicPr>
            <a:picLocks noChangeAspect="1"/>
          </p:cNvPicPr>
          <p:nvPr/>
        </p:nvPicPr>
        <p:blipFill>
          <a:blip r:embed="rId4"/>
          <a:stretch>
            <a:fillRect/>
          </a:stretch>
        </p:blipFill>
        <p:spPr>
          <a:xfrm>
            <a:off x="7437405" y="1233722"/>
            <a:ext cx="1470085" cy="1901352"/>
          </a:xfrm>
          <a:prstGeom prst="rect">
            <a:avLst/>
          </a:prstGeom>
          <a:ln w="12700">
            <a:miter lim="400000"/>
          </a:ln>
        </p:spPr>
      </p:pic>
      <p:pic>
        <p:nvPicPr>
          <p:cNvPr id="447" name="Picture 5" descr="Picture 5"/>
          <p:cNvPicPr>
            <a:picLocks noChangeAspect="1"/>
          </p:cNvPicPr>
          <p:nvPr/>
        </p:nvPicPr>
        <p:blipFill>
          <a:blip r:embed="rId5"/>
          <a:stretch>
            <a:fillRect/>
          </a:stretch>
        </p:blipFill>
        <p:spPr>
          <a:xfrm>
            <a:off x="7459326" y="3637024"/>
            <a:ext cx="1494112" cy="1917815"/>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push dir="r"/>
      </p:transition>
    </mc:Choice>
    <mc:Fallback xmlns:a14="http://schemas.microsoft.com/office/drawing/2010/main" xmlns:m="http://schemas.openxmlformats.org/officeDocument/2006/math" xmlns="">
      <p:transition spd="fast">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 name="Title 1"/>
          <p:cNvSpPr txBox="1">
            <a:spLocks noGrp="1"/>
          </p:cNvSpPr>
          <p:nvPr>
            <p:ph type="title"/>
          </p:nvPr>
        </p:nvSpPr>
        <p:spPr>
          <a:xfrm>
            <a:off x="971551" y="1593849"/>
            <a:ext cx="7200899" cy="977901"/>
          </a:xfrm>
          <a:prstGeom prst="rect">
            <a:avLst/>
          </a:prstGeom>
        </p:spPr>
        <p:txBody>
          <a:bodyPr>
            <a:normAutofit fontScale="90000"/>
          </a:bodyPr>
          <a:lstStyle>
            <a:lvl1pPr>
              <a:defRPr sz="3900">
                <a:latin typeface="AGMondayBunday"/>
                <a:ea typeface="AGMondayBunday"/>
                <a:cs typeface="AGMondayBunday"/>
                <a:sym typeface="AGMondayBunday"/>
              </a:defRPr>
            </a:lvl1pPr>
          </a:lstStyle>
          <a:p>
            <a:r>
              <a:t>What are Kindergarteners Learning?</a:t>
            </a:r>
          </a:p>
        </p:txBody>
      </p:sp>
      <p:sp>
        <p:nvSpPr>
          <p:cNvPr id="450" name="Content Placeholder 2"/>
          <p:cNvSpPr txBox="1">
            <a:spLocks noGrp="1"/>
          </p:cNvSpPr>
          <p:nvPr>
            <p:ph type="body" idx="1"/>
          </p:nvPr>
        </p:nvSpPr>
        <p:spPr>
          <a:xfrm>
            <a:off x="971551" y="2692010"/>
            <a:ext cx="7200899" cy="2751379"/>
          </a:xfrm>
          <a:prstGeom prst="rect">
            <a:avLst/>
          </a:prstGeom>
        </p:spPr>
        <p:txBody>
          <a:bodyPr>
            <a:normAutofit fontScale="85000" lnSpcReduction="20000"/>
          </a:bodyPr>
          <a:lstStyle/>
          <a:p>
            <a:pPr marL="0" indent="0" algn="ctr">
              <a:buNone/>
              <a:defRPr sz="3400">
                <a:latin typeface="Apple Casual"/>
                <a:ea typeface="Apple Casual"/>
                <a:cs typeface="Apple Casual"/>
                <a:sym typeface="Apple Casual"/>
              </a:defRPr>
            </a:pPr>
            <a:r>
              <a:t>Social Emotional</a:t>
            </a:r>
          </a:p>
          <a:p>
            <a:pPr marL="0" indent="0" algn="ctr">
              <a:buNone/>
              <a:defRPr sz="3400">
                <a:latin typeface="Apple Casual"/>
                <a:ea typeface="Apple Casual"/>
                <a:cs typeface="Apple Casual"/>
                <a:sym typeface="Apple Casual"/>
              </a:defRPr>
            </a:pPr>
            <a:r>
              <a:t>Academic</a:t>
            </a:r>
          </a:p>
          <a:p>
            <a:pPr marL="0" indent="0" algn="ctr">
              <a:buNone/>
              <a:defRPr sz="3400">
                <a:latin typeface="Apple Casual"/>
                <a:ea typeface="Apple Casual"/>
                <a:cs typeface="Apple Casual"/>
                <a:sym typeface="Apple Casual"/>
              </a:defRPr>
            </a:pPr>
            <a:r>
              <a:t>Learning Habits</a:t>
            </a:r>
          </a:p>
          <a:p>
            <a:pPr marL="0" indent="0" algn="ctr">
              <a:buNone/>
              <a:defRPr sz="3400">
                <a:latin typeface="Apple Casual"/>
                <a:ea typeface="Apple Casual"/>
                <a:cs typeface="Apple Casual"/>
                <a:sym typeface="Apple Casual"/>
              </a:defRPr>
            </a:pPr>
            <a:r>
              <a:t>Thinking Skills</a:t>
            </a:r>
          </a:p>
          <a:p>
            <a:pPr marL="0" indent="0" algn="ctr">
              <a:buNone/>
              <a:defRPr sz="3400">
                <a:latin typeface="Apple Casual"/>
                <a:ea typeface="Apple Casual"/>
                <a:cs typeface="Apple Casual"/>
                <a:sym typeface="Apple Casual"/>
              </a:defRPr>
            </a:pPr>
            <a:r>
              <a:t>Routines, Self-Regulation</a:t>
            </a:r>
          </a:p>
          <a:p>
            <a:pPr marL="0" indent="0" algn="ctr">
              <a:buNone/>
              <a:defRPr sz="3400">
                <a:latin typeface="Apple Casual"/>
                <a:ea typeface="Apple Casual"/>
                <a:cs typeface="Apple Casual"/>
                <a:sym typeface="Apple Casual"/>
              </a:defRPr>
            </a:pPr>
            <a:r>
              <a:t>Engagement</a:t>
            </a:r>
          </a:p>
        </p:txBody>
      </p:sp>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5" name="Picture 9" descr="Picture 9"/>
          <p:cNvPicPr>
            <a:picLocks noChangeAspect="1"/>
          </p:cNvPicPr>
          <p:nvPr/>
        </p:nvPicPr>
        <p:blipFill>
          <a:blip r:embed="rId3"/>
          <a:srcRect r="16030" b="9534"/>
          <a:stretch>
            <a:fillRect/>
          </a:stretch>
        </p:blipFill>
        <p:spPr>
          <a:xfrm>
            <a:off x="3016274" y="2774949"/>
            <a:ext cx="1543947" cy="1665011"/>
          </a:xfrm>
          <a:prstGeom prst="rect">
            <a:avLst/>
          </a:prstGeom>
          <a:ln w="12700">
            <a:miter lim="400000"/>
          </a:ln>
        </p:spPr>
      </p:pic>
      <p:pic>
        <p:nvPicPr>
          <p:cNvPr id="456" name="Picture 5" descr="Picture 5"/>
          <p:cNvPicPr>
            <a:picLocks noChangeAspect="1"/>
          </p:cNvPicPr>
          <p:nvPr/>
        </p:nvPicPr>
        <p:blipFill>
          <a:blip r:embed="rId4"/>
          <a:stretch>
            <a:fillRect/>
          </a:stretch>
        </p:blipFill>
        <p:spPr>
          <a:xfrm>
            <a:off x="4775695" y="2774948"/>
            <a:ext cx="2007974" cy="1505981"/>
          </a:xfrm>
          <a:prstGeom prst="rect">
            <a:avLst/>
          </a:prstGeom>
          <a:ln w="12700">
            <a:miter lim="400000"/>
          </a:ln>
        </p:spPr>
      </p:pic>
      <p:sp>
        <p:nvSpPr>
          <p:cNvPr id="457" name="Title 1"/>
          <p:cNvSpPr txBox="1">
            <a:spLocks noGrp="1"/>
          </p:cNvSpPr>
          <p:nvPr>
            <p:ph type="title"/>
          </p:nvPr>
        </p:nvSpPr>
        <p:spPr>
          <a:xfrm>
            <a:off x="988343" y="457201"/>
            <a:ext cx="7200899" cy="2018920"/>
          </a:xfrm>
          <a:prstGeom prst="rect">
            <a:avLst/>
          </a:prstGeom>
        </p:spPr>
        <p:txBody>
          <a:bodyPr/>
          <a:lstStyle>
            <a:lvl1pPr>
              <a:defRPr>
                <a:latin typeface="AGMondayBunday"/>
                <a:ea typeface="AGMondayBunday"/>
                <a:cs typeface="AGMondayBunday"/>
                <a:sym typeface="AGMondayBunday"/>
              </a:defRPr>
            </a:lvl1pPr>
          </a:lstStyle>
          <a:p>
            <a:r>
              <a:rPr dirty="0"/>
              <a:t>Thank you!</a:t>
            </a:r>
          </a:p>
        </p:txBody>
      </p:sp>
      <p:pic>
        <p:nvPicPr>
          <p:cNvPr id="459" name="Picture 3" descr="Picture 3"/>
          <p:cNvPicPr>
            <a:picLocks noChangeAspect="1"/>
          </p:cNvPicPr>
          <p:nvPr/>
        </p:nvPicPr>
        <p:blipFill>
          <a:blip r:embed="rId5"/>
          <a:stretch>
            <a:fillRect/>
          </a:stretch>
        </p:blipFill>
        <p:spPr>
          <a:xfrm>
            <a:off x="7081387" y="2774949"/>
            <a:ext cx="1388780" cy="1390136"/>
          </a:xfrm>
          <a:prstGeom prst="rect">
            <a:avLst/>
          </a:prstGeom>
          <a:ln w="12700">
            <a:miter lim="400000"/>
          </a:ln>
        </p:spPr>
      </p:pic>
      <p:pic>
        <p:nvPicPr>
          <p:cNvPr id="460" name="Picture 4" descr="Picture 4"/>
          <p:cNvPicPr>
            <a:picLocks noChangeAspect="1"/>
          </p:cNvPicPr>
          <p:nvPr/>
        </p:nvPicPr>
        <p:blipFill>
          <a:blip r:embed="rId6"/>
          <a:stretch>
            <a:fillRect/>
          </a:stretch>
        </p:blipFill>
        <p:spPr>
          <a:xfrm>
            <a:off x="6553200" y="4496586"/>
            <a:ext cx="1423550" cy="1424939"/>
          </a:xfrm>
          <a:prstGeom prst="rect">
            <a:avLst/>
          </a:prstGeom>
          <a:ln w="12700">
            <a:miter lim="400000"/>
          </a:ln>
        </p:spPr>
      </p:pic>
      <p:pic>
        <p:nvPicPr>
          <p:cNvPr id="461" name="Picture 6" descr="Picture 6"/>
          <p:cNvPicPr>
            <a:picLocks noChangeAspect="1"/>
          </p:cNvPicPr>
          <p:nvPr/>
        </p:nvPicPr>
        <p:blipFill>
          <a:blip r:embed="rId7"/>
          <a:stretch>
            <a:fillRect/>
          </a:stretch>
        </p:blipFill>
        <p:spPr>
          <a:xfrm>
            <a:off x="1009220" y="4496586"/>
            <a:ext cx="1419344" cy="1420730"/>
          </a:xfrm>
          <a:prstGeom prst="rect">
            <a:avLst/>
          </a:prstGeom>
          <a:ln w="12700">
            <a:miter lim="400000"/>
          </a:ln>
        </p:spPr>
      </p:pic>
      <p:pic>
        <p:nvPicPr>
          <p:cNvPr id="462" name="Picture 8" descr="Picture 8"/>
          <p:cNvPicPr>
            <a:picLocks noChangeAspect="1"/>
          </p:cNvPicPr>
          <p:nvPr/>
        </p:nvPicPr>
        <p:blipFill>
          <a:blip r:embed="rId8"/>
          <a:srcRect t="17658" b="28289"/>
          <a:stretch>
            <a:fillRect/>
          </a:stretch>
        </p:blipFill>
        <p:spPr>
          <a:xfrm>
            <a:off x="2879993" y="4549627"/>
            <a:ext cx="3384014" cy="1371898"/>
          </a:xfrm>
          <a:prstGeom prst="rect">
            <a:avLst/>
          </a:prstGeom>
          <a:ln w="12700">
            <a:miter lim="400000"/>
          </a:ln>
        </p:spPr>
      </p:pic>
      <p:pic>
        <p:nvPicPr>
          <p:cNvPr id="463" name="Picture 10" descr="Picture 10"/>
          <p:cNvPicPr>
            <a:picLocks noChangeAspect="1"/>
          </p:cNvPicPr>
          <p:nvPr/>
        </p:nvPicPr>
        <p:blipFill>
          <a:blip r:embed="rId9"/>
          <a:stretch>
            <a:fillRect/>
          </a:stretch>
        </p:blipFill>
        <p:spPr>
          <a:xfrm>
            <a:off x="1119910" y="2788677"/>
            <a:ext cx="1407707" cy="140908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med">
        <p:push/>
      </p:transition>
    </mc:Choice>
    <mc:Fallback xmlns:a14="http://schemas.microsoft.com/office/drawing/2010/main" xmlns:m="http://schemas.openxmlformats.org/officeDocument/2006/math" xmlns="">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 name="Title 1"/>
          <p:cNvSpPr txBox="1">
            <a:spLocks noGrp="1"/>
          </p:cNvSpPr>
          <p:nvPr>
            <p:ph type="ctrTitle"/>
          </p:nvPr>
        </p:nvSpPr>
        <p:spPr>
          <a:xfrm>
            <a:off x="2019299" y="2260597"/>
            <a:ext cx="5111752" cy="1136651"/>
          </a:xfrm>
          <a:prstGeom prst="rect">
            <a:avLst/>
          </a:prstGeom>
        </p:spPr>
        <p:txBody>
          <a:bodyPr/>
          <a:lstStyle>
            <a:lvl1pPr>
              <a:defRPr>
                <a:latin typeface="AGMondayBunday"/>
                <a:ea typeface="AGMondayBunday"/>
                <a:cs typeface="AGMondayBunday"/>
                <a:sym typeface="AGMondayBunday"/>
              </a:defRPr>
            </a:lvl1pPr>
          </a:lstStyle>
          <a:p>
            <a:r>
              <a:t>Q &amp; A</a:t>
            </a:r>
          </a:p>
        </p:txBody>
      </p:sp>
      <p:sp>
        <p:nvSpPr>
          <p:cNvPr id="453" name="Subtitle 2"/>
          <p:cNvSpPr txBox="1">
            <a:spLocks noGrp="1"/>
          </p:cNvSpPr>
          <p:nvPr>
            <p:ph type="subTitle" sz="quarter" idx="1"/>
          </p:nvPr>
        </p:nvSpPr>
        <p:spPr>
          <a:xfrm>
            <a:off x="2016124" y="3600449"/>
            <a:ext cx="5111753" cy="990602"/>
          </a:xfrm>
          <a:prstGeom prst="rect">
            <a:avLst/>
          </a:prstGeom>
        </p:spPr>
        <p:txBody>
          <a:bodyPr>
            <a:normAutofit lnSpcReduction="10000"/>
          </a:bodyPr>
          <a:lstStyle>
            <a:lvl1pPr>
              <a:defRPr sz="3000">
                <a:latin typeface="Apple Casual"/>
                <a:ea typeface="Apple Casual"/>
                <a:cs typeface="Apple Casual"/>
                <a:sym typeface="Apple Casual"/>
              </a:defRPr>
            </a:lvl1pPr>
          </a:lstStyle>
          <a:p>
            <a:r>
              <a:t>What else do you want to know?</a:t>
            </a:r>
          </a:p>
        </p:txBody>
      </p:sp>
    </p:spTree>
  </p:cSld>
  <p:clrMapOvr>
    <a:masterClrMapping/>
  </p:clrMapOvr>
  <mc:AlternateContent xmlns:mc="http://schemas.openxmlformats.org/markup-compatibility/2006" xmlns:p14="http://schemas.microsoft.com/office/powerpoint/2010/main">
    <mc:Choice Requires="p14">
      <p:transition spd="med">
        <p:push dir="r"/>
      </p:transition>
    </mc:Choice>
    <mc:Fallback xmlns:a14="http://schemas.microsoft.com/office/drawing/2010/main" xmlns:m="http://schemas.openxmlformats.org/officeDocument/2006/math" xmlns="">
      <p:transition spd="fast">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27363</TotalTime>
  <Words>1902</Words>
  <Application>Microsoft Office PowerPoint</Application>
  <PresentationFormat>On-screen Show (4:3)</PresentationFormat>
  <Paragraphs>292</Paragraphs>
  <Slides>34</Slides>
  <Notes>33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Parent Orientation for Kindergarteners 2026-2027 January 27, 6:00 pm</vt:lpstr>
      <vt:lpstr>PowerPoint Presentation</vt:lpstr>
      <vt:lpstr>PowerPoint Presentation</vt:lpstr>
      <vt:lpstr> </vt:lpstr>
      <vt:lpstr> </vt:lpstr>
      <vt:lpstr> </vt:lpstr>
      <vt:lpstr> </vt:lpstr>
      <vt:lpstr> </vt:lpstr>
      <vt:lpstr>PowerPoint Presentation</vt:lpstr>
      <vt:lpstr>PowerPoint Presentation</vt:lpstr>
      <vt:lpstr>Timeline of Events and Highlights</vt:lpstr>
      <vt:lpstr>HEALTH CONDITIONS QUESTIONNAIRE</vt:lpstr>
      <vt:lpstr>                     Immunizations &amp;  Life-Threatening Health Conditions    Requirements for Incoming Students </vt:lpstr>
      <vt:lpstr>Proof of Immunization Required</vt:lpstr>
      <vt:lpstr>CIS or WAIIS Documentation​</vt:lpstr>
      <vt:lpstr>Required Immunizations for K-6 Students</vt:lpstr>
      <vt:lpstr>Missing Doses</vt:lpstr>
      <vt:lpstr>Example </vt:lpstr>
      <vt:lpstr>     Exemptions</vt:lpstr>
      <vt:lpstr>Is My Kindergartener Too Young?</vt:lpstr>
      <vt:lpstr>Where Can I Get My Child Immunized? </vt:lpstr>
      <vt:lpstr>SUMMARY of IMMUNIZATION INFORMATION</vt:lpstr>
      <vt:lpstr>Notify the School if your Child has a Life-Threatening Health Condition such as:  </vt:lpstr>
      <vt:lpstr>Why does the school need to know? </vt:lpstr>
      <vt:lpstr>PowerPoint Presentation</vt:lpstr>
      <vt:lpstr>PowerPoint Presentation</vt:lpstr>
      <vt:lpstr>Kindergarten Teachers</vt:lpstr>
      <vt:lpstr>First Days of K</vt:lpstr>
      <vt:lpstr>Day to Day in K</vt:lpstr>
      <vt:lpstr>Purposeful Play</vt:lpstr>
      <vt:lpstr>What REALLY Matters</vt:lpstr>
      <vt:lpstr>What are Kindergarteners Learning?</vt:lpstr>
      <vt:lpstr>Thank you!</vt:lpstr>
      <vt:lpstr>Q &amp; A</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Orientation for Kindergarteners 2011-12, February 16, 6:00 pm</dc:title>
  <dc:creator>Lina</dc:creator>
  <cp:lastModifiedBy>Tod Wood</cp:lastModifiedBy>
  <cp:revision>193</cp:revision>
  <cp:lastPrinted>2026-01-27T15:44:53Z</cp:lastPrinted>
  <dcterms:created xsi:type="dcterms:W3CDTF">2011-02-13T19:11:00Z</dcterms:created>
  <dcterms:modified xsi:type="dcterms:W3CDTF">2026-02-10T22:43:49Z</dcterms:modified>
</cp:coreProperties>
</file>