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Roboto"/>
      <p:regular r:id="rId28"/>
      <p:bold r:id="rId29"/>
      <p:italic r:id="rId30"/>
      <p:boldItalic r:id="rId31"/>
    </p:embeddedFont>
    <p:embeddedFont>
      <p:font typeface="Fjalla On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FjallaOn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0b107874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0b10787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b520994b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b520994b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1233387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41233387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291435e6f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291435e6f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b4b1a78a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b4b1a78a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f0c80aaa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f0c80aaa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0f7744e02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0f7744e02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1146072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1146072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e21abdf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0e21abdf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f0c80aaaf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f0c80aaaf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b858abdbd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b858abdbd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b858abdbd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b858abdbd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b858abdbd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b858abdbd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b858abdbd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b858abdbd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b858abdbd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b858abdbd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b858abdbd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b858abdbd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b858abdbd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b858abdbd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858abdbdb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b858abdbdb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b858abdbd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b858abdbd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bce178d8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bce178d8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10b107874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10b107874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2804c82cf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2804c82cf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625" y="1239850"/>
            <a:ext cx="3471625" cy="166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66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lTU42ovPcb0v2hqLCmgIfzxRYeLiiR94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file/d/1RJAZtBhaa07QdiEEDvwiZhJ_NpdPXH4F/view" TargetMode="External"/><Relationship Id="rId5" Type="http://schemas.openxmlformats.org/officeDocument/2006/relationships/hyperlink" Target="https://ohs.owassops.org/academics/counseling-office/distinguished-graduate-application#:~:text=Recognition%20as%20a%20DISTINGUISHED%20GRADUATE,meet%20the%204x4%20graduation%20requirements." TargetMode="External"/><Relationship Id="rId6" Type="http://schemas.openxmlformats.org/officeDocument/2006/relationships/hyperlink" Target="http://drive.google.com/file/d/1UeMrWpph1RvUm3QDYtUCvOvcHFv0KRlx/view" TargetMode="External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anva.com/design/DAF7d0bLqZA/39qYVGfnS_AV-oLFtIK3-A/view?utm_content=DAF7d0bLqZA&amp;utm_campaign=designshare&amp;utm_medium=link&amp;utm_source=editor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drive.google.com/file/d/1DYU8UQN00biBRQ0In4bw2SCtVEX_LNSh/view" TargetMode="External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forms/d/e/1FAIpQLSfOGBiUFHwsqUK4AlCvnuvbCfRM2PKZ8BD1Hl46y2D3aw94ng/viewform?usp=header" TargetMode="External"/><Relationship Id="rId4" Type="http://schemas.openxmlformats.org/officeDocument/2006/relationships/image" Target="../media/image3.png"/><Relationship Id="rId10" Type="http://schemas.openxmlformats.org/officeDocument/2006/relationships/image" Target="../media/image1.png"/><Relationship Id="rId9" Type="http://schemas.openxmlformats.org/officeDocument/2006/relationships/hyperlink" Target="http://drive.google.com/file/d/1WDV0cEIFS4sxeZqHnYzI_NXSgKRzyARU/view" TargetMode="External"/><Relationship Id="rId5" Type="http://schemas.openxmlformats.org/officeDocument/2006/relationships/hyperlink" Target="https://www.owassops.org/departments/instructional-services/secondary-course-guide" TargetMode="External"/><Relationship Id="rId6" Type="http://schemas.openxmlformats.org/officeDocument/2006/relationships/hyperlink" Target="https://ohs.owassops.org/academics/counseling-office/fine-arts-requirement" TargetMode="External"/><Relationship Id="rId7" Type="http://schemas.openxmlformats.org/officeDocument/2006/relationships/hyperlink" Target="https://docs.google.com/document/d/1DGCLJhMTn3C95GibyRfJsW-5ZjSzrXKWYkoLYRnyi5U/edit?usp=sharing" TargetMode="External"/><Relationship Id="rId8" Type="http://schemas.openxmlformats.org/officeDocument/2006/relationships/hyperlink" Target="https://docs.google.com/document/d/1ltZfbvRkUeW21jPbHMMyOTHfWH_uVV30KG4dWoDAz40/edit?usp=shar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ohs.owassops.org/academics/counseling-office/personal-financial-literacy-requirement" TargetMode="External"/><Relationship Id="rId4" Type="http://schemas.openxmlformats.org/officeDocument/2006/relationships/hyperlink" Target="https://www.owassops.org/departments/instructional-services/individual-career-academic-plan-icap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://drive.google.com/file/d/15wC3fJPuFoCW7KZORETsKMVUp2INld4t/view" TargetMode="External"/><Relationship Id="rId7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rive.google.com/file/d/1RJAZtBhaa07QdiEEDvwiZhJ_NpdPXH4F/view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ohs.owassops.org/academics/counseling-office/distinguished-graduate-application#:~:text=Recognition%20as%20a%20DISTINGUISHED%20GRADUATE,meet%20the%204x4%20graduation%20requirements." TargetMode="External"/><Relationship Id="rId6" Type="http://schemas.openxmlformats.org/officeDocument/2006/relationships/hyperlink" Target="http://drive.google.com/file/d/1jP35vDocpckTxVybR1djmxW_E3dPo84Q/view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hyperlink" Target="https://forms.gle/o76vLfhxHxuVK5Lr8" TargetMode="External"/><Relationship Id="rId5" Type="http://schemas.openxmlformats.org/officeDocument/2006/relationships/hyperlink" Target="http://drive.google.com/file/d/1re48z2iPyNUoSb6k-uCM67RiBTTgW-40/view" TargetMode="External"/><Relationship Id="rId6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eb3.ncaa.org/ecwr3/" TargetMode="External"/><Relationship Id="rId4" Type="http://schemas.openxmlformats.org/officeDocument/2006/relationships/hyperlink" Target="https://www.okhighered.org/okpromise/" TargetMode="External"/><Relationship Id="rId5" Type="http://schemas.openxmlformats.org/officeDocument/2006/relationships/hyperlink" Target="https://tulsatech.edu/full-time-programs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://drive.google.com/file/d/1fJLsNAGznRB3FQ6uqDiPAXW3ZZvawLQE/view" TargetMode="External"/><Relationship Id="rId8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hyperlink" Target="https://youtu.be/ZuG5XSF9mMw" TargetMode="External"/><Relationship Id="rId6" Type="http://schemas.openxmlformats.org/officeDocument/2006/relationships/hyperlink" Target="https://tulsatech.edu/admissions-and-financial-aid/apply/" TargetMode="External"/><Relationship Id="rId7" Type="http://schemas.openxmlformats.org/officeDocument/2006/relationships/hyperlink" Target="http://drive.google.com/file/d/14Q4c8bUAPJlApgFRtkw5hpIQcIWALyJd/view" TargetMode="External"/><Relationship Id="rId8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drive.google.com/file/d/16e9nM6EvQ0IpQt1E1A6kqXPE2MG7pTdd/view?ts=65c54800" TargetMode="External"/><Relationship Id="rId4" Type="http://schemas.openxmlformats.org/officeDocument/2006/relationships/hyperlink" Target="https://drive.google.com/file/d/1-ALwhZ3nRtvh_lUJPD7LhDkZXeau4tQe/view?usp=sharing" TargetMode="External"/><Relationship Id="rId5" Type="http://schemas.openxmlformats.org/officeDocument/2006/relationships/hyperlink" Target="http://drive.google.com/file/d/16e9p8HuHsgDqTa2OxSNzfmrhBcWUhenI/view" TargetMode="External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hyperlink" Target="http://drive.google.com/file/d/1y7tPs8iHRdtZGCpe1Q0wLv13PeQ0lJeV/view" TargetMode="External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hyperlink" Target="https://www.owassops.org/departments/instructional-services/secondary-course-guide" TargetMode="External"/><Relationship Id="rId5" Type="http://schemas.openxmlformats.org/officeDocument/2006/relationships/hyperlink" Target="http://drive.google.com/file/d/14Uz4FSY4rtvDdIb91KHhsYyNm8TXs7px/view" TargetMode="External"/><Relationship Id="rId6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hyperlink" Target="http://drive.google.com/file/d/1_OIO6SEJVT4DSiUn-V_3z_cj4_ZGWxj_/view" TargetMode="External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hyperlink" Target="https://www.canva.com/design/DAF7d0bLqZA/39qYVGfnS_AV-oLFtIK3-A/view?utm_content=DAF7d0bLqZA&amp;utm_campaign=designshare&amp;utm_medium=link&amp;utm_source=editor" TargetMode="External"/><Relationship Id="rId5" Type="http://schemas.openxmlformats.org/officeDocument/2006/relationships/hyperlink" Target="http://drive.google.com/file/d/1jQNF7uND3TCYvcGUilQnM4Yp17q7D7vg/view" TargetMode="External"/><Relationship Id="rId6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hyperlink" Target="http://drive.google.com/file/d/1VtlEqtL7wkRIOKf7SiZFzJ9JpU3gIv4f/view" TargetMode="External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hyperlink" Target="http://drive.google.com/file/d/1besgWbsB91UlZpHDCwxlZj7i3kj3xcjt/view" TargetMode="External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hyperlink" Target="http://drive.google.com/file/d/1TjXSn-UM5nXYYNHQkqVW88MlHKI_YjoT/view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www.owassops.org/departments/instructional-services/secondary-course-guide" TargetMode="External"/><Relationship Id="rId7" Type="http://schemas.openxmlformats.org/officeDocument/2006/relationships/hyperlink" Target="https://docs.google.com/forms/d/e/1FAIpQLSfOGBiUFHwsqUK4AlCvnuvbCfRM2PKZ8BD1Hl46y2D3aw94ng/viewform?usp=header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hyperlink" Target="http://drive.google.com/file/d/15Cjs541Yu6pnjgjxjY3UUj4oLJbvOBpe/view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www.owassops.org/departments/instructional-services/secondary-course-guide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hyperlink" Target="http://drive.google.com/file/d/1ykIfq9erM4qLCb3X7oyTJrjaDJ-BvAlR/view" TargetMode="External"/><Relationship Id="rId5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hyperlink" Target="http://drive.google.com/file/d/1fAb2KNe4SKVxr78vhEL9fM6I4p56XZhr/view" TargetMode="External"/><Relationship Id="rId5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n7MmSwIKXZY68Ayfl4XrGFt3LBoOIEyK/view" TargetMode="External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forms.gle/2qPjpMQFmxWSMpLt7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://drive.google.com/file/d/18J4q6e2q22sXWKF_56ssTdVbzVUiv5ID/view" TargetMode="External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460950" y="513000"/>
            <a:ext cx="8222100" cy="7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Fjalla One"/>
                <a:ea typeface="Fjalla One"/>
                <a:cs typeface="Fjalla One"/>
                <a:sym typeface="Fjalla One"/>
              </a:rPr>
              <a:t>OHS ENROLLMENT 2026-2027</a:t>
            </a:r>
            <a:endParaRPr sz="57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5975" y="3939375"/>
            <a:ext cx="1254250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OHS ADMINISTRATORS</a:t>
            </a:r>
            <a:endParaRPr sz="36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TIFFANI COOPER - PRINCIPAL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AUSTIN HIGGS </a:t>
            </a: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- A-G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GINA OSBURN - H-O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KRISTI VRSKA - P-Z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KEVIN DOTSON - ACTIVITIES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683150" y="1861800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OHS COUNSELORS</a:t>
            </a:r>
            <a:endParaRPr sz="43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KASSIE DYSON - A-G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EMILY DRAKE - H-O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JAYME RISENHOOVER - P-Z</a:t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2" name="Google Shape;72;p13" title="ALL SLIDE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6725" y="4292700"/>
            <a:ext cx="547600" cy="5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Fjalla One"/>
                <a:ea typeface="Fjalla One"/>
                <a:cs typeface="Fjalla One"/>
                <a:sym typeface="Fjalla One"/>
              </a:rPr>
              <a:t>GRADUATION TRACKS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6225" y="3076800"/>
            <a:ext cx="1254250" cy="12542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673750" y="914075"/>
            <a:ext cx="7217100" cy="29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b="1" lang="en" sz="2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 TRACKS TO GRADUATION:</a:t>
            </a:r>
            <a:endParaRPr b="1" sz="20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COLLEGE PREP TRACK (OK PROMISE REQUIREMENT) - DEFAULT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Roboto"/>
              <a:buChar char="●"/>
            </a:pPr>
            <a:r>
              <a:rPr lang="en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4X4 - PATH TO</a:t>
            </a:r>
            <a:r>
              <a:rPr lang="en" sz="17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7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DISTINGUISHED GRAD</a:t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p14" title="ALL SLIDE 2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05150" y="4185550"/>
            <a:ext cx="602700" cy="6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OF 2029 GRADUATION REQUIREMENTS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28775" y="1044425"/>
            <a:ext cx="7422300" cy="3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ENGLISH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(4 CREDITS)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</a:t>
            </a: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 I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II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III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ENGLISH IV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MATH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1" lang="en" sz="2000" u="sng">
                <a:solidFill>
                  <a:schemeClr val="hlink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  <a:hlinkClick r:id="rId3"/>
              </a:rPr>
              <a:t>3 CREDITS IN HIGH SCHOOL</a:t>
            </a:r>
            <a:r>
              <a:rPr b="1" lang="en" sz="20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, ALGEBRA I AND ABOVE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ALGEBRA I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GEOMETRY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ALGEBRA II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Calibri"/>
              <a:buChar char="●"/>
            </a:pPr>
            <a:r>
              <a:rPr b="1" lang="en" sz="9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4TH MATH OPTIONS (PRE-CALCULUS/PRE-CALCULUS PREP, STATISTICS, ALGEBRA III)</a:t>
            </a:r>
            <a:endParaRPr b="1" sz="29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SCIENCE</a:t>
            </a: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PHYSICAL SCIENCE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BIOLOGY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3RD SCIENCE (CHEMISTRY ENCOURAGED)</a:t>
            </a:r>
            <a:endParaRPr b="1"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900">
                <a:latin typeface="Calibri"/>
                <a:ea typeface="Calibri"/>
                <a:cs typeface="Calibri"/>
                <a:sym typeface="Calibri"/>
              </a:rPr>
              <a:t>HISTORY </a:t>
            </a: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64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OKLAHOMA HISTORY/US GOVERNMENT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HISTORY (WORLD HISTORY, AP WORLD, AP EUROPEAN, AP HUMAN GEOGRAPHY), 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US HISTORY</a:t>
            </a:r>
            <a:endParaRPr b="1"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6414600" y="3189675"/>
            <a:ext cx="2031000" cy="96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23 CREDITS ARE REQUIRED FOR GRADUATION</a:t>
            </a:r>
            <a:endParaRPr b="1"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5375" y="809050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 title="ALL SLIDE 3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45600" y="4460275"/>
            <a:ext cx="418500" cy="41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88350" y="251275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ELECTIVES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88350" y="4557125"/>
            <a:ext cx="896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SOME ELECTIVES REQUIRE AN </a:t>
            </a: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APPLICATION</a:t>
            </a: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OR TRYOUT BEFORE YOU CAN BE PLACED IN THE CLASS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0475" y="1111050"/>
            <a:ext cx="1637400" cy="1637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 txBox="1"/>
          <p:nvPr/>
        </p:nvSpPr>
        <p:spPr>
          <a:xfrm>
            <a:off x="6118975" y="3148600"/>
            <a:ext cx="2289600" cy="1046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FIND A FULL LIST OF ELECTIVES AND COURSE DESCRIPTIONS AT THIS </a:t>
            </a: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LINK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528325" y="812100"/>
            <a:ext cx="5228700" cy="35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700">
                <a:latin typeface="Calibri"/>
                <a:ea typeface="Calibri"/>
                <a:cs typeface="Calibri"/>
                <a:sym typeface="Calibri"/>
              </a:rPr>
              <a:t>REQUIRED ELECTIVES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2 FOREIGN LANGUAGE OR COMPUTER CREDITS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 FINE ARTS CREDIT OR </a:t>
            </a: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ONLINE COMPETENCY COURSE</a:t>
            </a:r>
            <a:endParaRPr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Calibri"/>
              <a:buChar char="○"/>
            </a:pPr>
            <a:r>
              <a:rPr lang="en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FINE ARTS COURSE LIST</a:t>
            </a:r>
            <a:endParaRPr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PERSONAL FINANCIAL LITERACY (PFL)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PFL COURSE LIST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i="1" sz="1100" u="sng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700">
                <a:latin typeface="Calibri"/>
                <a:ea typeface="Calibri"/>
                <a:cs typeface="Calibri"/>
                <a:sym typeface="Calibri"/>
              </a:rPr>
              <a:t>OTHER ELECTIVES</a:t>
            </a:r>
            <a:endParaRPr b="1" sz="27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AGRICULTURAL EDUCATION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FAMILY AND CONSUMER SCIENCE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HEALTH AND FITNESS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TECHNOLOGY AND BUSINESS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SERVICE LEARNING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COMPETITIVE ATHLETICS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6" title="Slide 4.mp3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70275" y="7387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Fjalla One"/>
                <a:ea typeface="Fjalla One"/>
                <a:cs typeface="Fjalla One"/>
                <a:sym typeface="Fjalla One"/>
              </a:rPr>
              <a:t>ADDITIONAL GRADUATION REQUIREMENTS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841000" y="1311200"/>
            <a:ext cx="69384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YOU MUST COMPLETE THE FOLLOWING COMPETENCIES: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NATURALIZATION TEST (given in 8th grade)</a:t>
            </a:r>
            <a:endParaRPr b="1"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PERSONAL FINANCIAL LITERACY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(PFL) in *10th-12th Grade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CPR INSTRUCTION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INDIVIDUAL CAREER ACADEMIC PLAN (ICAP)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ACT, US HISTORY, AND SCIENCE STATE TESTS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COMPLETE THE FREE APPLICATION FOR FEDERAL STUDENT AID (FAFSA) - </a:t>
            </a: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SENIOR YEAR ONLY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9550" y="3660525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 title="Slide 5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443300" y="4395750"/>
            <a:ext cx="387350" cy="38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98250" y="16580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CREDIT CHECK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2347900" y="683388"/>
            <a:ext cx="5692800" cy="13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4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CREDIT CHECK FORM</a:t>
            </a:r>
            <a:endParaRPr b="1"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8056" y="4268313"/>
            <a:ext cx="875175" cy="87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/>
        </p:nvSpPr>
        <p:spPr>
          <a:xfrm>
            <a:off x="2808400" y="2114913"/>
            <a:ext cx="4906500" cy="1477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EACH SEMESTER OF A CLASS CAN EARN 0.5 CREDIT. ONE WHOLE YEAR OF A CLASS CAN EARN 1 WHOLE CREDIT</a:t>
            </a:r>
            <a:endParaRPr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IF A GRADE OF </a:t>
            </a:r>
            <a:r>
              <a:rPr b="1"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OR </a:t>
            </a:r>
            <a:r>
              <a:rPr b="1"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NC</a:t>
            </a:r>
            <a:r>
              <a:rPr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IS RECEIVED, NO CREDIT IS GIVEN (0 CREDIT) FOR THAT SEMESTER.</a:t>
            </a:r>
            <a:endParaRPr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YOU WILL NEED TO SPEAK WITH YOUR OHS COUNSELOR ABOUT MAKING UP THAT CREDIT.</a:t>
            </a:r>
            <a:endParaRPr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1971100" y="4055775"/>
            <a:ext cx="6581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ALL OHS STUDENTS ARE AUTOMATICALLY PLACED ON THE OKLAHOMA COLLEGE PREP WORK READY PLAN.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oboto"/>
                <a:ea typeface="Roboto"/>
                <a:cs typeface="Roboto"/>
                <a:sym typeface="Roboto"/>
              </a:rPr>
              <a:t>EMAIL YOUR COUNSELOR TO CHANGE GRADUATION TRACKS.</a:t>
            </a:r>
            <a:endParaRPr sz="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latin typeface="Roboto"/>
                <a:ea typeface="Roboto"/>
                <a:cs typeface="Roboto"/>
                <a:sym typeface="Roboto"/>
              </a:rPr>
              <a:t>4X4 IS THE PATH TO </a:t>
            </a:r>
            <a:r>
              <a:rPr b="1" i="1" lang="en" sz="11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DISTINGUISHED GRADUATE</a:t>
            </a:r>
            <a:r>
              <a:rPr b="1" i="1"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1" i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7" name="Google Shape;117;p18" title="Credit Check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76000" y="836225"/>
            <a:ext cx="596050" cy="5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5075" y="836225"/>
            <a:ext cx="1499600" cy="416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158700" y="1756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ICAP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573025" y="765450"/>
            <a:ext cx="6288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latin typeface="Roboto"/>
                <a:ea typeface="Roboto"/>
                <a:cs typeface="Roboto"/>
                <a:sym typeface="Roboto"/>
              </a:rPr>
              <a:t>PLEASE COMPLETE THE FOLLOWING STEPS:</a:t>
            </a:r>
            <a:endParaRPr b="1" sz="23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5" name="Google Shape;1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21" y="3631575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 txBox="1"/>
          <p:nvPr/>
        </p:nvSpPr>
        <p:spPr>
          <a:xfrm>
            <a:off x="919650" y="1139400"/>
            <a:ext cx="7304700" cy="29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AutoNum type="arabicPeriod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PLACE YOUR TRANSCRIPT AND CREDIT CHECK IN YOUR BACKPACK TO TAKE HOME AND SHARE WITH YOUR PARENTS/GUARDIANS.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2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THESE ARE CONFIDENTIAL DOCUMENTS. </a:t>
            </a:r>
            <a:endParaRPr sz="22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AutoNum type="arabicPeriod"/>
            </a:pPr>
            <a:r>
              <a:rPr lang="en" sz="22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CLICK THE LINK BELOW TO COMPLETE AN ICAP GRADUATION REQUIREMENT</a:t>
            </a:r>
            <a:endParaRPr sz="22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-425450" lvl="0" marL="45720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Char char="●"/>
            </a:pPr>
            <a:r>
              <a:rPr b="1" lang="en" sz="2000" u="sng">
                <a:solidFill>
                  <a:schemeClr val="dk1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ICAP</a:t>
            </a:r>
            <a:endParaRPr b="1"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19" title="Slide 7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7772" y="42933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Thinking Ahead?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76500" y="978375"/>
            <a:ext cx="8991000" cy="40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NCAA?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b="1"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CREATE AN ACCOUNT</a:t>
            </a:r>
            <a:r>
              <a:rPr lang="en" sz="16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AND TALK TO YOUR COUNSELOR </a:t>
            </a:r>
            <a:r>
              <a:rPr i="1" lang="en" sz="1600" u="sng">
                <a:latin typeface="Roboto"/>
                <a:ea typeface="Roboto"/>
                <a:cs typeface="Roboto"/>
                <a:sym typeface="Roboto"/>
              </a:rPr>
              <a:t>FRESHMAN</a:t>
            </a:r>
            <a:r>
              <a:rPr lang="en" sz="16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YEAR!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TAKE WORLD LANGUAGE, </a:t>
            </a:r>
            <a:r>
              <a:rPr lang="en" sz="16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COMPUTER TECHNOLOGY DOES NOT COUNT.</a:t>
            </a:r>
            <a:endParaRPr sz="1600"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OKLAHOMA’S PROMISE?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APPLY </a:t>
            </a:r>
            <a:r>
              <a:rPr b="1"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Other Tulsa Tech programs?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b="1" lang="en" sz="16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LOOK AT PROGRAMS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AND TALK TO MS. COTTLE SOPHOMORE YEAR!</a:t>
            </a:r>
            <a:endParaRPr sz="16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TCC/Concurrent Enrollment? 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TALK TO MRS. SEWELL or MS. MARTIN AT THE END OF YOUR SOPHOMORE YEAR!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This is for 11th and 12th grade students and more information will be given during pre-enrollment your 10th grade year.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4" name="Google Shape;13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63875" y="2324075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0" title="Slide 8 - 10th grade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88050" y="9783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TULSA TECH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250" y="4084000"/>
            <a:ext cx="1746989" cy="51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4625" y="2832325"/>
            <a:ext cx="1301225" cy="13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 txBox="1"/>
          <p:nvPr/>
        </p:nvSpPr>
        <p:spPr>
          <a:xfrm>
            <a:off x="3369000" y="4084000"/>
            <a:ext cx="38688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MS. COTTLE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mary.cottle@tulsatech.edu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262800" y="777825"/>
            <a:ext cx="86184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TULSA TECH OFFERS A 2 YEAR ENGINEERING PROGRAM FOR FRESHMEN AND SOPHOMORES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INTRO TO ENGINEERING (FRESHMEN)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PRINCIPLES OF ENGINEERING (SOPHOMORES)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COURSE COUNTS AS ONE COMPUTER CREDIT PER YEAR AND TAKES PLACE AT OWASSO HIGH SCHOOL </a:t>
            </a:r>
            <a:r>
              <a:rPr i="1" lang="en" sz="600">
                <a:latin typeface="Roboto"/>
                <a:ea typeface="Roboto"/>
                <a:cs typeface="Roboto"/>
                <a:sym typeface="Roboto"/>
              </a:rPr>
              <a:t>(DOES NOT INVOLVE TRAVELING TO A TULSA TECH CAMPUS)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FOUNDATIONS OF ENGINEERING VIDEO</a:t>
            </a:r>
            <a:endParaRPr sz="1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STUDENTS THAT PLAN TO ATTEND TULSA TECH IN THEIR JUNIOR YEAR MUST </a:t>
            </a:r>
            <a:r>
              <a:rPr lang="en" sz="15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APPLY</a:t>
            </a:r>
            <a:r>
              <a:rPr lang="en" sz="1500">
                <a:latin typeface="Roboto"/>
                <a:ea typeface="Roboto"/>
                <a:cs typeface="Roboto"/>
                <a:sym typeface="Roboto"/>
              </a:rPr>
              <a:t> DURING THEIR SOPHOMORE YEAR.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" name="Google Shape;145;p21" title="Tulsa Tech Engineering Program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40075" y="4507400"/>
            <a:ext cx="384775" cy="38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Fjalla One"/>
                <a:ea typeface="Fjalla One"/>
                <a:cs typeface="Fjalla One"/>
                <a:sym typeface="Fjalla One"/>
              </a:rPr>
              <a:t>4 YEAR PLANS </a:t>
            </a:r>
            <a:endParaRPr sz="27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51" name="Google Shape;151;p22"/>
          <p:cNvSpPr txBox="1"/>
          <p:nvPr/>
        </p:nvSpPr>
        <p:spPr>
          <a:xfrm>
            <a:off x="1121700" y="2396650"/>
            <a:ext cx="69006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EXAMPLE 4 YEAR PLANS</a:t>
            </a:r>
            <a:r>
              <a:rPr lang="en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			</a:t>
            </a:r>
            <a:r>
              <a:rPr lang="en" sz="2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YOUR 4 YEAR PLAN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2485650" y="1205175"/>
            <a:ext cx="4172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PLAN YOUR FUTURE</a:t>
            </a:r>
            <a:endParaRPr sz="2600" u="sng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3" name="Google Shape;153;p22" title="DOTSON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3500" y="41251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8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59" name="Google Shape;15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125" y="1570925"/>
            <a:ext cx="6907099" cy="33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 txBox="1"/>
          <p:nvPr/>
        </p:nvSpPr>
        <p:spPr>
          <a:xfrm>
            <a:off x="953125" y="864138"/>
            <a:ext cx="682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CLASS REGISTRATION ON THE LEFT.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23"/>
          <p:cNvSpPr/>
          <p:nvPr/>
        </p:nvSpPr>
        <p:spPr>
          <a:xfrm>
            <a:off x="1092750" y="27032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" name="Google Shape;162;p23" title="Stone Canyon Elementary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1940" y="4536625"/>
            <a:ext cx="375060" cy="375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7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422600" y="864150"/>
            <a:ext cx="735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THE PENCIL AND PAPER ICON.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9" name="Google Shape;1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88" y="1325838"/>
            <a:ext cx="7886078" cy="340813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/>
          <p:nvPr/>
        </p:nvSpPr>
        <p:spPr>
          <a:xfrm>
            <a:off x="7778000" y="166792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6788225" y="1650225"/>
            <a:ext cx="695400" cy="347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1360925" y="175837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24"/>
          <p:cNvSpPr/>
          <p:nvPr/>
        </p:nvSpPr>
        <p:spPr>
          <a:xfrm>
            <a:off x="1360925" y="217692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24"/>
          <p:cNvSpPr/>
          <p:nvPr/>
        </p:nvSpPr>
        <p:spPr>
          <a:xfrm>
            <a:off x="1360925" y="2571350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24"/>
          <p:cNvSpPr/>
          <p:nvPr/>
        </p:nvSpPr>
        <p:spPr>
          <a:xfrm>
            <a:off x="1360925" y="296577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24"/>
          <p:cNvSpPr/>
          <p:nvPr/>
        </p:nvSpPr>
        <p:spPr>
          <a:xfrm>
            <a:off x="1360925" y="3360200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>
            <a:off x="6444875" y="817650"/>
            <a:ext cx="229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COURSE GUIDE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8" name="Google Shape;178;p24" title="9th Slide 12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67650" y="43908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422600" y="864150"/>
            <a:ext cx="7355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ENGLISH SELECTION.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5" name="Google Shape;18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300" y="1685650"/>
            <a:ext cx="7965450" cy="303033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5"/>
          <p:cNvSpPr/>
          <p:nvPr/>
        </p:nvSpPr>
        <p:spPr>
          <a:xfrm>
            <a:off x="6701650" y="387807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1602225" y="3307400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5"/>
          <p:cNvSpPr/>
          <p:nvPr/>
        </p:nvSpPr>
        <p:spPr>
          <a:xfrm>
            <a:off x="1602225" y="234952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9" name="Google Shape;189;p25" title="English Slid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2725" y="43811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95" name="Google Shape;195;p26"/>
          <p:cNvSpPr txBox="1"/>
          <p:nvPr/>
        </p:nvSpPr>
        <p:spPr>
          <a:xfrm>
            <a:off x="422600" y="864150"/>
            <a:ext cx="7355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MATH SELECTION.  				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ORDER OF MATH CLASSES: ALGEBRA I, GEOMETRY, ALGEBRA II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6" name="Google Shape;19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575" y="1969075"/>
            <a:ext cx="8286851" cy="26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6"/>
          <p:cNvSpPr/>
          <p:nvPr/>
        </p:nvSpPr>
        <p:spPr>
          <a:xfrm>
            <a:off x="6742725" y="388637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1490575" y="3422350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26"/>
          <p:cNvSpPr/>
          <p:nvPr/>
        </p:nvSpPr>
        <p:spPr>
          <a:xfrm>
            <a:off x="1441275" y="227922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6"/>
          <p:cNvSpPr txBox="1"/>
          <p:nvPr/>
        </p:nvSpPr>
        <p:spPr>
          <a:xfrm>
            <a:off x="3477200" y="4640850"/>
            <a:ext cx="213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MATH PATHS</a:t>
            </a: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1" name="Google Shape;201;p26" title="MATH SLIDE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21526" y="45283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422638" y="679350"/>
            <a:ext cx="8106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SCIENCE SELECTION.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SCIENCE REQUIREMENTS: A PHYSICAL SCIENCE, BIOLOGY, SCIENCE ELECTIVE.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YOU ARE ON THE 4X4 TRACK, YOU ARE ENCOURAGED TO TAKE CHEMISTRY.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600" y="1755450"/>
            <a:ext cx="8106075" cy="278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/>
          <p:nvPr/>
        </p:nvSpPr>
        <p:spPr>
          <a:xfrm>
            <a:off x="7276775" y="399312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27"/>
          <p:cNvSpPr/>
          <p:nvPr/>
        </p:nvSpPr>
        <p:spPr>
          <a:xfrm>
            <a:off x="1811050" y="3438563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7"/>
          <p:cNvSpPr/>
          <p:nvPr/>
        </p:nvSpPr>
        <p:spPr>
          <a:xfrm>
            <a:off x="1755300" y="1963113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2" name="Google Shape;212;p27" title="2030 Scienc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695725"/>
            <a:ext cx="295375" cy="2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18" name="Google Shape;218;p28"/>
          <p:cNvSpPr txBox="1"/>
          <p:nvPr/>
        </p:nvSpPr>
        <p:spPr>
          <a:xfrm>
            <a:off x="422600" y="864150"/>
            <a:ext cx="80175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SOCIAL STUDIES SELECTION.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SOCIAL STUDIES PATH: OK HIST/US GOV, HISTORY ELECTIVE, US HISTORY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9" name="Google Shape;2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275" y="1962625"/>
            <a:ext cx="7736298" cy="258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/>
          <p:nvPr/>
        </p:nvSpPr>
        <p:spPr>
          <a:xfrm>
            <a:off x="1761750" y="3438563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28"/>
          <p:cNvSpPr/>
          <p:nvPr/>
        </p:nvSpPr>
        <p:spPr>
          <a:xfrm>
            <a:off x="6824875" y="4011525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1681350" y="1963113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3" name="Google Shape;223;p28" title="SS SLID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4975" y="4551500"/>
            <a:ext cx="462675" cy="4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29" name="Google Shape;229;p29"/>
          <p:cNvSpPr txBox="1"/>
          <p:nvPr/>
        </p:nvSpPr>
        <p:spPr>
          <a:xfrm>
            <a:off x="422600" y="864150"/>
            <a:ext cx="735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ELECTIVE SELECTIONS. (YOU WILL SELECT 2 CREDITS)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0" name="Google Shape;23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913" y="1979025"/>
            <a:ext cx="6721174" cy="302025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9"/>
          <p:cNvSpPr/>
          <p:nvPr/>
        </p:nvSpPr>
        <p:spPr>
          <a:xfrm>
            <a:off x="6142925" y="43815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" name="Google Shape;232;p29"/>
          <p:cNvSpPr/>
          <p:nvPr/>
        </p:nvSpPr>
        <p:spPr>
          <a:xfrm>
            <a:off x="1589200" y="2571738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29"/>
          <p:cNvSpPr/>
          <p:nvPr/>
        </p:nvSpPr>
        <p:spPr>
          <a:xfrm>
            <a:off x="1589200" y="2185200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29"/>
          <p:cNvSpPr/>
          <p:nvPr/>
        </p:nvSpPr>
        <p:spPr>
          <a:xfrm>
            <a:off x="2943125" y="4124650"/>
            <a:ext cx="788700" cy="394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5" name="Google Shape;235;p29" title="ELECTIVE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67650" y="451915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/>
        </p:nvSpPr>
        <p:spPr>
          <a:xfrm>
            <a:off x="7048675" y="2654400"/>
            <a:ext cx="179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COURSE GUIDE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7048675" y="3369525"/>
            <a:ext cx="1795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APPLICATION ONLY CLASSES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422600" y="864150"/>
            <a:ext cx="7355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MAKE YOUR ALTERNATE SELECTIONS. (YOU WILL SELECT 2 CREDITS)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BLUE OKAY BUTTON TO SAVE.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4" name="Google Shape;24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675" y="1618350"/>
            <a:ext cx="7743451" cy="326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0"/>
          <p:cNvSpPr/>
          <p:nvPr/>
        </p:nvSpPr>
        <p:spPr>
          <a:xfrm>
            <a:off x="7114575" y="42829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1347475" y="2263838"/>
            <a:ext cx="263100" cy="2586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7" name="Google Shape;247;p30" title="ALTERNAT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4651" y="44277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0"/>
          <p:cNvSpPr txBox="1"/>
          <p:nvPr/>
        </p:nvSpPr>
        <p:spPr>
          <a:xfrm>
            <a:off x="6665075" y="1224350"/>
            <a:ext cx="195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COURSE GUIDE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sz="22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462050" y="694800"/>
            <a:ext cx="7355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SUBMIT TO SAVE YOUR CLASS CHOICES.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YOU CAN MAKE EDITS TO YOUR CHOICES UNTIL MARCH 4TH, 2026.</a:t>
            </a:r>
            <a:endParaRPr sz="1600">
              <a:solidFill>
                <a:schemeClr val="dk2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5" name="Google Shape;25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175" y="1447650"/>
            <a:ext cx="7180270" cy="3093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1"/>
          <p:cNvSpPr/>
          <p:nvPr/>
        </p:nvSpPr>
        <p:spPr>
          <a:xfrm>
            <a:off x="7358925" y="4291200"/>
            <a:ext cx="575100" cy="312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1484175" y="184832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1500675" y="2214375"/>
            <a:ext cx="106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31"/>
          <p:cNvSpPr/>
          <p:nvPr/>
        </p:nvSpPr>
        <p:spPr>
          <a:xfrm>
            <a:off x="1484175" y="258042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1"/>
          <p:cNvSpPr/>
          <p:nvPr/>
        </p:nvSpPr>
        <p:spPr>
          <a:xfrm>
            <a:off x="1484175" y="294647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p31"/>
          <p:cNvSpPr/>
          <p:nvPr/>
        </p:nvSpPr>
        <p:spPr>
          <a:xfrm>
            <a:off x="1484175" y="3312525"/>
            <a:ext cx="139800" cy="131400"/>
          </a:xfrm>
          <a:prstGeom prst="decagon">
            <a:avLst>
              <a:gd fmla="val 105146" name="vf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p31"/>
          <p:cNvSpPr/>
          <p:nvPr/>
        </p:nvSpPr>
        <p:spPr>
          <a:xfrm rot="-5400000">
            <a:off x="5773125" y="1716775"/>
            <a:ext cx="788700" cy="394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3" name="Google Shape;263;p31" title="ALL SLIDE 25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6425" y="7714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0125" y="140350"/>
            <a:ext cx="3753725" cy="480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2" title="Nav Your Fut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9375" y="43148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CONTACT INFORMATION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75" name="Google Shape;275;p33"/>
          <p:cNvSpPr txBox="1"/>
          <p:nvPr/>
        </p:nvSpPr>
        <p:spPr>
          <a:xfrm>
            <a:off x="1427700" y="819850"/>
            <a:ext cx="62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Roboto"/>
                <a:ea typeface="Roboto"/>
                <a:cs typeface="Roboto"/>
                <a:sym typeface="Roboto"/>
              </a:rPr>
              <a:t>PLEASE CONTACT WITH ANY ENROLLMENT QUESTIONS!</a:t>
            </a:r>
            <a:endParaRPr b="1" sz="18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21" y="3631575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3"/>
          <p:cNvSpPr txBox="1"/>
          <p:nvPr/>
        </p:nvSpPr>
        <p:spPr>
          <a:xfrm>
            <a:off x="936750" y="1560175"/>
            <a:ext cx="7270500" cy="27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KASSIE DYSON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(A-G)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kassie.stoutdyson@owassops.org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EMILY DRAKE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(H-O)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emily.drake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JAYME RISENHOOVER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(P-Z)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jayme.risenhoover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33" title="Counselor Contact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9422" y="44718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Fjalla One"/>
                <a:ea typeface="Fjalla One"/>
                <a:cs typeface="Fjalla One"/>
                <a:sym typeface="Fjalla One"/>
              </a:rPr>
              <a:t>DID YOU KNOW?</a:t>
            </a:r>
            <a:endParaRPr sz="40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84" name="Google Shape;284;p34"/>
          <p:cNvSpPr txBox="1"/>
          <p:nvPr/>
        </p:nvSpPr>
        <p:spPr>
          <a:xfrm>
            <a:off x="452075" y="1007950"/>
            <a:ext cx="8222700" cy="42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We have resources for you if: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and your family live with another family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are staying with someone other than your legal guardian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are temporarily not living in your home 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need food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need school supplies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</a:t>
            </a: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need</a:t>
            </a: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 a coat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Fjalla One"/>
              <a:buChar char="●"/>
            </a:pPr>
            <a:r>
              <a:rPr lang="en" sz="25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You want counseling </a:t>
            </a:r>
            <a:endParaRPr sz="25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 this </a:t>
            </a:r>
            <a:r>
              <a:rPr b="1" lang="en" sz="18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CONFIDENTIAL FORM</a:t>
            </a:r>
            <a:r>
              <a:rPr b="1"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to alert your counselor of your need(s).</a:t>
            </a:r>
            <a:endParaRPr b="1"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5" name="Google Shape;28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7121" y="3389400"/>
            <a:ext cx="1297400" cy="12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4" title="DID YOU KNOW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1850" y="4330025"/>
            <a:ext cx="473000" cy="47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