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y="5143500" cx="9144000"/>
  <p:notesSz cx="6858000" cy="9144000"/>
  <p:embeddedFontLst>
    <p:embeddedFont>
      <p:font typeface="Roboto"/>
      <p:regular r:id="rId33"/>
      <p:bold r:id="rId34"/>
      <p:italic r:id="rId35"/>
      <p:boldItalic r:id="rId36"/>
    </p:embeddedFont>
    <p:embeddedFont>
      <p:font typeface="Fjalla One"/>
      <p:regular r:id="rId37"/>
    </p:embeddedFont>
    <p:embeddedFont>
      <p:font typeface="Century Gothic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A1A14F8-A9F9-43E8-AA0A-E9087865A9E9}">
  <a:tblStyle styleId="{EA1A14F8-A9F9-43E8-AA0A-E9087865A9E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italic.fntdata"/><Relationship Id="rId20" Type="http://schemas.openxmlformats.org/officeDocument/2006/relationships/slide" Target="slides/slide14.xml"/><Relationship Id="rId41" Type="http://schemas.openxmlformats.org/officeDocument/2006/relationships/font" Target="fonts/CenturyGothic-boldItalic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Roboto-regular.fntdata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Roboto-italic.fntdata"/><Relationship Id="rId12" Type="http://schemas.openxmlformats.org/officeDocument/2006/relationships/slide" Target="slides/slide6.xml"/><Relationship Id="rId34" Type="http://schemas.openxmlformats.org/officeDocument/2006/relationships/font" Target="fonts/Roboto-bold.fntdata"/><Relationship Id="rId15" Type="http://schemas.openxmlformats.org/officeDocument/2006/relationships/slide" Target="slides/slide9.xml"/><Relationship Id="rId37" Type="http://schemas.openxmlformats.org/officeDocument/2006/relationships/font" Target="fonts/FjallaOne-regular.fntdata"/><Relationship Id="rId14" Type="http://schemas.openxmlformats.org/officeDocument/2006/relationships/slide" Target="slides/slide8.xml"/><Relationship Id="rId36" Type="http://schemas.openxmlformats.org/officeDocument/2006/relationships/font" Target="fonts/Roboto-boldItalic.fntdata"/><Relationship Id="rId17" Type="http://schemas.openxmlformats.org/officeDocument/2006/relationships/slide" Target="slides/slide11.xml"/><Relationship Id="rId39" Type="http://schemas.openxmlformats.org/officeDocument/2006/relationships/font" Target="fonts/CenturyGothic-bold.fntdata"/><Relationship Id="rId16" Type="http://schemas.openxmlformats.org/officeDocument/2006/relationships/slide" Target="slides/slide10.xml"/><Relationship Id="rId38" Type="http://schemas.openxmlformats.org/officeDocument/2006/relationships/font" Target="fonts/CenturyGothic-regular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ohs.owassops.org/apps/pages/index.jsp?uREC_ID=1423976&amp;type=d&amp;pREC_ID=2060977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ohs.owassops.org/apps/pages/index.jsp?uREC_ID=1423976&amp;type=d&amp;pREC_ID=2060977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10b107874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10b107874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DONE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b50f8a1cd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2b50f8a1cd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DONE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41233387f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41233387f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DONE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b3acaae2fd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b3acaae2fd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DONE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b218ef3d6f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b218ef3d6f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DONE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b218ef3d6f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b218ef3d6f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DONE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b7ea13ee10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b7ea13ee10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 Steps for Dual Enrollment: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https://ohs.owassops.org/apps/pages/index.jsp?uREC_ID=1423976&amp;type=d&amp;pREC_ID=2060977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DONE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2b29652d0f_2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2b29652d0f_2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 Steps for Dual Enrollment: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https://ohs.owassops.org/apps/pages/index.jsp?uREC_ID=1423976&amp;type=d&amp;pREC_ID=2060977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DONE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0e21abdf3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0e21abdf3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DONE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b7ea13ee10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b7ea13ee10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DONE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10b1078741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10b1078741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DONE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0f7744e021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0f7744e021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DONE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111460727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111460727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DONE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b7675bbb8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2b7675bbb8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b8695ba87f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2b8695ba87f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b8695ba87f_1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2b8695ba87f_1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b8695ba87f_1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2b8695ba87f_1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b8695ba87f_1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2b8695ba87f_1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b8695ba87f_1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2b8695ba87f_1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b8695ba87f_1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2b8695ba87f_1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b8695ba87f_1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2b8695ba87f_1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2b8695ba87f_1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2b8695ba87f_1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2b8695ba87f_1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2b8695ba87f_1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2b5de1443a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2b5de1443a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DONE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110b1078741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110b1078741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DONE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2804a75be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2804a75be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DONE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5" name="Google Shape;15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625" y="1239850"/>
            <a:ext cx="3471625" cy="166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1" name="Google Shape;41;p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Google Shape;42;p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0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7" name="Google Shape;57;p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rgbClr val="660000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hyperlink" Target="http://drive.google.com/file/d/1lTU42ovPcb0v2hqLCmgIfzxRYeLiiR94/view" TargetMode="External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hyperlink" Target="https://drive.google.com/file/d/1RJAZtBhaa07QdiEEDvwiZhJ_NpdPXH4F/view?usp=sharing" TargetMode="External"/><Relationship Id="rId5" Type="http://schemas.openxmlformats.org/officeDocument/2006/relationships/hyperlink" Target="https://ohs.owassops.org/academics/counseling-office/distinguished-graduate-application" TargetMode="External"/><Relationship Id="rId6" Type="http://schemas.openxmlformats.org/officeDocument/2006/relationships/hyperlink" Target="http://drive.google.com/file/d/1UeMrWpph1RvUm3QDYtUCvOvcHFv0KRlx/view" TargetMode="External"/><Relationship Id="rId7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canva.com/design/DAF7d0bLqZA/39qYVGfnS_AV-oLFtIK3-A/view?utm_content=DAF7d0bLqZA&amp;utm_campaign=designshare&amp;utm_medium=link&amp;utm_source=editor" TargetMode="External"/><Relationship Id="rId4" Type="http://schemas.openxmlformats.org/officeDocument/2006/relationships/hyperlink" Target="http://drive.google.com/file/d/1DYU8UQN00biBRQ0In4bw2SCtVEX_LNSh/view" TargetMode="External"/><Relationship Id="rId5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docs.google.com/forms/d/e/1FAIpQLSfOGBiUFHwsqUK4AlCvnuvbCfRM2PKZ8BD1Hl46y2D3aw94ng/viewform" TargetMode="External"/><Relationship Id="rId4" Type="http://schemas.openxmlformats.org/officeDocument/2006/relationships/hyperlink" Target="https://docs.google.com/forms/d/e/1FAIpQLSfOGBiUFHwsqUK4AlCvnuvbCfRM2PKZ8BD1Hl46y2D3aw94ng/viewform" TargetMode="External"/><Relationship Id="rId11" Type="http://schemas.openxmlformats.org/officeDocument/2006/relationships/hyperlink" Target="http://drive.google.com/file/d/1WDV0cEIFS4sxeZqHnYzI_NXSgKRzyARU/view" TargetMode="External"/><Relationship Id="rId10" Type="http://schemas.openxmlformats.org/officeDocument/2006/relationships/hyperlink" Target="https://docs.google.com/document/d/1ltZfbvRkUeW21jPbHMMyOTHfWH_uVV30KG4dWoDAz40/edit?usp=sharing" TargetMode="External"/><Relationship Id="rId12" Type="http://schemas.openxmlformats.org/officeDocument/2006/relationships/image" Target="../media/image2.png"/><Relationship Id="rId9" Type="http://schemas.openxmlformats.org/officeDocument/2006/relationships/hyperlink" Target="https://ohs.owassops.org/academics/counseling-office/personal-financial-literacy-requirement" TargetMode="External"/><Relationship Id="rId5" Type="http://schemas.openxmlformats.org/officeDocument/2006/relationships/image" Target="../media/image3.png"/><Relationship Id="rId6" Type="http://schemas.openxmlformats.org/officeDocument/2006/relationships/hyperlink" Target="https://www.owassops.org/departments/instructional-services/secondary-course-guide" TargetMode="External"/><Relationship Id="rId7" Type="http://schemas.openxmlformats.org/officeDocument/2006/relationships/hyperlink" Target="https://docs.google.com/forms/d/e/1FAIpQLSdS3bPD3tYxXBCZUhoabvnw6bDcSs5ul-sX-kzJqLcJKaFVmg/viewform" TargetMode="External"/><Relationship Id="rId8" Type="http://schemas.openxmlformats.org/officeDocument/2006/relationships/hyperlink" Target="https://docs.google.com/document/d/1DGCLJhMTn3C95GibyRfJsW-5ZjSzrXKWYkoLYRnyi5U/edit?usp=sharing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hyperlink" Target="https://ohs.owassops.org/academics/counseling-office/personal-financial-literacy-requirement" TargetMode="External"/><Relationship Id="rId5" Type="http://schemas.openxmlformats.org/officeDocument/2006/relationships/hyperlink" Target="https://ohs.owassops.org/academics/college-and-career-counseling/icap-individual-academic-career-planning" TargetMode="External"/><Relationship Id="rId6" Type="http://schemas.openxmlformats.org/officeDocument/2006/relationships/hyperlink" Target="https://studentaid.gov/h/apply-for-aid/fafsa" TargetMode="External"/><Relationship Id="rId7" Type="http://schemas.openxmlformats.org/officeDocument/2006/relationships/hyperlink" Target="http://drive.google.com/file/d/15wC3fJPuFoCW7KZORETsKMVUp2INld4t/view" TargetMode="External"/><Relationship Id="rId8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hyperlink" Target="https://www.tulsacc.edu/admission/apply" TargetMode="External"/><Relationship Id="rId5" Type="http://schemas.openxmlformats.org/officeDocument/2006/relationships/hyperlink" Target="http://drive.google.com/file/d/1UkoWRjtAN9nBr3nl5scZWJDZgfmyPiPJ/view" TargetMode="External"/><Relationship Id="rId6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tulsacc.edu/admission/apply" TargetMode="External"/><Relationship Id="rId4" Type="http://schemas.openxmlformats.org/officeDocument/2006/relationships/hyperlink" Target="https://ohs.owassops.org/academics/college-and-career-counseling/concurrent-enrollment" TargetMode="External"/><Relationship Id="rId5" Type="http://schemas.openxmlformats.org/officeDocument/2006/relationships/hyperlink" Target="http://drive.google.com/file/d/1wwU3HUREdqBspGx1uUPsykWsQ4j9zdMJ/view" TargetMode="External"/><Relationship Id="rId6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hyperlink" Target="https://tulsatech.edu/full-time-programs/" TargetMode="External"/><Relationship Id="rId6" Type="http://schemas.openxmlformats.org/officeDocument/2006/relationships/hyperlink" Target="https://tulsatech.edu/admissions-and-financial-aid/apply/" TargetMode="External"/><Relationship Id="rId7" Type="http://schemas.openxmlformats.org/officeDocument/2006/relationships/hyperlink" Target="http://drive.google.com/file/d/1MKlnMY3jutBuIMq2iyWIuWeSB1gjS5kv/view" TargetMode="External"/><Relationship Id="rId8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drive.google.com/file/d/1-NucYpGLY4s4Ho1UDmVDcXw9n2NY4znS/view" TargetMode="External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drive.google.com/file/d/1RJAZtBhaa07QdiEEDvwiZhJ_NpdPXH4F/view?usp=sharing" TargetMode="External"/><Relationship Id="rId4" Type="http://schemas.openxmlformats.org/officeDocument/2006/relationships/image" Target="../media/image3.png"/><Relationship Id="rId5" Type="http://schemas.openxmlformats.org/officeDocument/2006/relationships/hyperlink" Target="https://ohs.owassops.org/academics/counseling-office/distinguished-graduate-application" TargetMode="External"/><Relationship Id="rId6" Type="http://schemas.openxmlformats.org/officeDocument/2006/relationships/image" Target="../media/image13.png"/><Relationship Id="rId7" Type="http://schemas.openxmlformats.org/officeDocument/2006/relationships/hyperlink" Target="http://drive.google.com/file/d/1jP35vDocpckTxVybR1djmxW_E3dPo84Q/view" TargetMode="External"/><Relationship Id="rId8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hyperlink" Target="https://forms.gle/2GAFcbzLUbNmE1bo6" TargetMode="External"/><Relationship Id="rId5" Type="http://schemas.openxmlformats.org/officeDocument/2006/relationships/hyperlink" Target="https://forms.gle/2GAFcbzLUbNmE1bo6" TargetMode="External"/><Relationship Id="rId6" Type="http://schemas.openxmlformats.org/officeDocument/2006/relationships/hyperlink" Target="http://drive.google.com/file/d/1re48z2iPyNUoSb6k-uCM67RiBTTgW-40/view" TargetMode="External"/><Relationship Id="rId7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eb3.ncaa.org/ecwr3/" TargetMode="External"/><Relationship Id="rId4" Type="http://schemas.openxmlformats.org/officeDocument/2006/relationships/hyperlink" Target="https://secure.okcollegestart.org/applications/Oklahoma_Promise/apply.html" TargetMode="External"/><Relationship Id="rId9" Type="http://schemas.openxmlformats.org/officeDocument/2006/relationships/image" Target="../media/image2.png"/><Relationship Id="rId5" Type="http://schemas.openxmlformats.org/officeDocument/2006/relationships/hyperlink" Target="https://secure.okcollegestart.org/applications/Oklahoma_Promise/apply.html" TargetMode="External"/><Relationship Id="rId6" Type="http://schemas.openxmlformats.org/officeDocument/2006/relationships/hyperlink" Target="https://ohs.owassops.org/academics/counseling-office/transcript-request" TargetMode="External"/><Relationship Id="rId7" Type="http://schemas.openxmlformats.org/officeDocument/2006/relationships/image" Target="../media/image3.png"/><Relationship Id="rId8" Type="http://schemas.openxmlformats.org/officeDocument/2006/relationships/hyperlink" Target="http://drive.google.com/file/d/1d3iBZG_0YEwrNZ_eGLMcySgwq6K5ccnB/view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hyperlink" Target="https://drive.google.com/file/d/16e9nM6EvQ0IpQt1E1A6kqXPE2MG7pTdd/view?usp=sharing" TargetMode="External"/><Relationship Id="rId5" Type="http://schemas.openxmlformats.org/officeDocument/2006/relationships/hyperlink" Target="https://drive.google.com/file/d/1-ALwhZ3nRtvh_lUJPD7LhDkZXeau4tQe/view?usp=sharing" TargetMode="External"/><Relationship Id="rId6" Type="http://schemas.openxmlformats.org/officeDocument/2006/relationships/hyperlink" Target="https://drive.google.com/file/d/1-ALwhZ3nRtvh_lUJPD7LhDkZXeau4tQe/view?usp=sharing" TargetMode="External"/><Relationship Id="rId7" Type="http://schemas.openxmlformats.org/officeDocument/2006/relationships/hyperlink" Target="http://drive.google.com/file/d/16e9p8HuHsgDqTa2OxSNzfmrhBcWUhenI/view" TargetMode="External"/><Relationship Id="rId8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Relationship Id="rId4" Type="http://schemas.openxmlformats.org/officeDocument/2006/relationships/hyperlink" Target="http://drive.google.com/file/d/1y7tPs8iHRdtZGCpe1Q0wLv13PeQ0lJeV/view" TargetMode="External"/><Relationship Id="rId5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Relationship Id="rId4" Type="http://schemas.openxmlformats.org/officeDocument/2006/relationships/hyperlink" Target="http://drive.google.com/file/d/15dSX4YB0i_zhYgL2dKCmAvFv4OX6MhXS/view" TargetMode="External"/><Relationship Id="rId5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png"/><Relationship Id="rId4" Type="http://schemas.openxmlformats.org/officeDocument/2006/relationships/hyperlink" Target="http://drive.google.com/file/d/1_OIO6SEJVT4DSiUn-V_3z_cj4_ZGWxj_/view" TargetMode="External"/><Relationship Id="rId5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png"/><Relationship Id="rId4" Type="http://schemas.openxmlformats.org/officeDocument/2006/relationships/hyperlink" Target="https://www.canva.com/design/DAF7d0bLqZA/39qYVGfnS_AV-oLFtIK3-A/view?utm_content=DAF7d0bLqZA&amp;utm_campaign=designshare&amp;utm_medium=link&amp;utm_source=editor" TargetMode="External"/><Relationship Id="rId5" Type="http://schemas.openxmlformats.org/officeDocument/2006/relationships/hyperlink" Target="http://drive.google.com/file/d/1jQNF7uND3TCYvcGUilQnM4Yp17q7D7vg/view" TargetMode="External"/><Relationship Id="rId6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://drive.google.com/file/d/124hrVofWfsn__YFB_LcnOwIY85Smo-by/view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8.png"/><Relationship Id="rId6" Type="http://schemas.openxmlformats.org/officeDocument/2006/relationships/image" Target="../media/image1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://drive.google.com/file/d/1u2rqXi5gqguoPAU308RpAije6uC-BsEZ/view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1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://drive.google.com/file/d/1TjXSn-UM5nXYYNHQkqVW88MlHKI_YjoT/view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16.png"/><Relationship Id="rId6" Type="http://schemas.openxmlformats.org/officeDocument/2006/relationships/hyperlink" Target="https://www.owassops.org/departments/instructional-services/secondary-course-guide" TargetMode="External"/><Relationship Id="rId7" Type="http://schemas.openxmlformats.org/officeDocument/2006/relationships/hyperlink" Target="https://docs.google.com/forms/d/e/1FAIpQLSfOGBiUFHwsqUK4AlCvnuvbCfRM2PKZ8BD1Hl46y2D3aw94ng/viewform?usp=header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://drive.google.com/file/d/15Cjs541Yu6pnjgjxjY3UUj4oLJbvOBpe/view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12.png"/><Relationship Id="rId6" Type="http://schemas.openxmlformats.org/officeDocument/2006/relationships/hyperlink" Target="https://www.owassops.org/departments/instructional-services/secondary-course-guide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://drive.google.com/file/d/1ykIfq9erM4qLCb3X7oyTJrjaDJ-BvAlR/view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18.png"/><Relationship Id="rId6" Type="http://schemas.openxmlformats.org/officeDocument/2006/relationships/image" Target="../media/image1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png"/><Relationship Id="rId4" Type="http://schemas.openxmlformats.org/officeDocument/2006/relationships/hyperlink" Target="http://drive.google.com/file/d/1fAb2KNe4SKVxr78vhEL9fM6I4p56XZhr/view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1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.png"/><Relationship Id="rId4" Type="http://schemas.openxmlformats.org/officeDocument/2006/relationships/hyperlink" Target="http://drive.google.com/file/d/1n7MmSwIKXZY68Ayfl4XrGFt3LBoOIEyK/view" TargetMode="External"/><Relationship Id="rId5" Type="http://schemas.openxmlformats.org/officeDocument/2006/relationships/image" Target="../media/image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.png"/><Relationship Id="rId4" Type="http://schemas.openxmlformats.org/officeDocument/2006/relationships/hyperlink" Target="https://docs.google.com/forms/d/e/1FAIpQLSdEdvMdeqMBGaVCSZW5ghjJxujW-aa_7_YIh5Uaz0wOoqnG1w/viewform?usp=header" TargetMode="External"/><Relationship Id="rId5" Type="http://schemas.openxmlformats.org/officeDocument/2006/relationships/hyperlink" Target="http://drive.google.com/file/d/18J4q6e2q22sXWKF_56ssTdVbzVUiv5ID/view" TargetMode="External"/><Relationship Id="rId6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title"/>
          </p:nvPr>
        </p:nvSpPr>
        <p:spPr>
          <a:xfrm>
            <a:off x="460950" y="513000"/>
            <a:ext cx="8222100" cy="76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700">
                <a:latin typeface="Fjalla One"/>
                <a:ea typeface="Fjalla One"/>
                <a:cs typeface="Fjalla One"/>
                <a:sym typeface="Fjalla One"/>
              </a:rPr>
              <a:t>OHS ENROLLMENT 2026-2027</a:t>
            </a:r>
            <a:endParaRPr sz="5700">
              <a:latin typeface="Fjalla One"/>
              <a:ea typeface="Fjalla One"/>
              <a:cs typeface="Fjalla One"/>
              <a:sym typeface="Fjalla One"/>
            </a:endParaRPr>
          </a:p>
        </p:txBody>
      </p:sp>
      <p:pic>
        <p:nvPicPr>
          <p:cNvPr id="69" name="Google Shape;6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2300" y="4291850"/>
            <a:ext cx="919100" cy="9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/>
        </p:nvSpPr>
        <p:spPr>
          <a:xfrm>
            <a:off x="287400" y="1930600"/>
            <a:ext cx="39999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737373"/>
                </a:solidFill>
                <a:latin typeface="Fjalla One"/>
                <a:ea typeface="Fjalla One"/>
                <a:cs typeface="Fjalla One"/>
                <a:sym typeface="Fjalla One"/>
              </a:rPr>
              <a:t>OHS ADMINISTRATORS</a:t>
            </a:r>
            <a:endParaRPr sz="3600">
              <a:solidFill>
                <a:srgbClr val="737373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737373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737373"/>
                </a:solidFill>
                <a:latin typeface="Fjalla One"/>
                <a:ea typeface="Fjalla One"/>
                <a:cs typeface="Fjalla One"/>
                <a:sym typeface="Fjalla One"/>
              </a:rPr>
              <a:t>TIFFANI COOPER - PRINCIPAL</a:t>
            </a:r>
            <a:endParaRPr sz="2500">
              <a:solidFill>
                <a:srgbClr val="737373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737373"/>
                </a:solidFill>
                <a:latin typeface="Fjalla One"/>
                <a:ea typeface="Fjalla One"/>
                <a:cs typeface="Fjalla One"/>
                <a:sym typeface="Fjalla One"/>
              </a:rPr>
              <a:t>DANIELLE PETTY - SENIORS</a:t>
            </a:r>
            <a:endParaRPr sz="2500">
              <a:solidFill>
                <a:srgbClr val="737373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737373"/>
                </a:solidFill>
                <a:latin typeface="Fjalla One"/>
                <a:ea typeface="Fjalla One"/>
                <a:cs typeface="Fjalla One"/>
                <a:sym typeface="Fjalla One"/>
              </a:rPr>
              <a:t>DYLAN CAHWEE - JUNIORS</a:t>
            </a:r>
            <a:endParaRPr sz="2500">
              <a:solidFill>
                <a:srgbClr val="737373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737373"/>
                </a:solidFill>
                <a:latin typeface="Fjalla One"/>
                <a:ea typeface="Fjalla One"/>
                <a:cs typeface="Fjalla One"/>
                <a:sym typeface="Fjalla One"/>
              </a:rPr>
              <a:t>KEVIN DOTSON - ACTIVITIES</a:t>
            </a:r>
            <a:endParaRPr sz="2500">
              <a:solidFill>
                <a:srgbClr val="737373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73737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4683150" y="1861800"/>
            <a:ext cx="39999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737373"/>
                </a:solidFill>
                <a:latin typeface="Fjalla One"/>
                <a:ea typeface="Fjalla One"/>
                <a:cs typeface="Fjalla One"/>
                <a:sym typeface="Fjalla One"/>
              </a:rPr>
              <a:t>OHS COUNSELORS</a:t>
            </a:r>
            <a:endParaRPr sz="4300">
              <a:solidFill>
                <a:srgbClr val="737373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737373"/>
                </a:solidFill>
                <a:latin typeface="Fjalla One"/>
                <a:ea typeface="Fjalla One"/>
                <a:cs typeface="Fjalla One"/>
                <a:sym typeface="Fjalla One"/>
              </a:rPr>
              <a:t>SALLY RANDOLPH</a:t>
            </a:r>
            <a:r>
              <a:rPr lang="en" sz="2500">
                <a:solidFill>
                  <a:srgbClr val="737373"/>
                </a:solidFill>
                <a:latin typeface="Fjalla One"/>
                <a:ea typeface="Fjalla One"/>
                <a:cs typeface="Fjalla One"/>
                <a:sym typeface="Fjalla One"/>
              </a:rPr>
              <a:t> - A-G</a:t>
            </a:r>
            <a:endParaRPr sz="2500">
              <a:solidFill>
                <a:srgbClr val="737373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737373"/>
                </a:solidFill>
                <a:latin typeface="Fjalla One"/>
                <a:ea typeface="Fjalla One"/>
                <a:cs typeface="Fjalla One"/>
                <a:sym typeface="Fjalla One"/>
              </a:rPr>
              <a:t>STEPHANIE CURFMAN - H-O</a:t>
            </a:r>
            <a:endParaRPr sz="2500">
              <a:solidFill>
                <a:srgbClr val="737373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737373"/>
                </a:solidFill>
                <a:latin typeface="Fjalla One"/>
                <a:ea typeface="Fjalla One"/>
                <a:cs typeface="Fjalla One"/>
                <a:sym typeface="Fjalla One"/>
              </a:rPr>
              <a:t>BECKY COPELAND - P-Z</a:t>
            </a:r>
            <a:endParaRPr sz="2500">
              <a:solidFill>
                <a:srgbClr val="737373"/>
              </a:solidFill>
              <a:latin typeface="Fjalla One"/>
              <a:ea typeface="Fjalla One"/>
              <a:cs typeface="Fjalla One"/>
              <a:sym typeface="Fjalla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737373"/>
                </a:solidFill>
                <a:latin typeface="Fjalla One"/>
                <a:ea typeface="Fjalla One"/>
                <a:cs typeface="Fjalla One"/>
                <a:sym typeface="Fjalla One"/>
              </a:rPr>
              <a:t>ADDISON SEWELL &amp; AIMEE MARTIN - COLLEGE AND CAREER</a:t>
            </a:r>
            <a:endParaRPr sz="1900">
              <a:solidFill>
                <a:srgbClr val="737373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pic>
        <p:nvPicPr>
          <p:cNvPr id="72" name="Google Shape;72;p13" title="ALL SLIDE 1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76750" y="4640800"/>
            <a:ext cx="373025" cy="37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4"/>
          <p:cNvSpPr txBox="1"/>
          <p:nvPr>
            <p:ph type="title"/>
          </p:nvPr>
        </p:nvSpPr>
        <p:spPr>
          <a:xfrm>
            <a:off x="62150" y="140675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Fjalla One"/>
                <a:ea typeface="Fjalla One"/>
                <a:cs typeface="Fjalla One"/>
                <a:sym typeface="Fjalla One"/>
              </a:rPr>
              <a:t>GRADUATION TRACKS</a:t>
            </a:r>
            <a:endParaRPr b="1" sz="3300">
              <a:latin typeface="Fjalla One"/>
              <a:ea typeface="Fjalla One"/>
              <a:cs typeface="Fjalla One"/>
              <a:sym typeface="Fjalla One"/>
            </a:endParaRPr>
          </a:p>
        </p:txBody>
      </p:sp>
      <p:pic>
        <p:nvPicPr>
          <p:cNvPr id="78" name="Google Shape;7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48050" y="2703875"/>
            <a:ext cx="2066700" cy="20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4"/>
          <p:cNvSpPr txBox="1"/>
          <p:nvPr/>
        </p:nvSpPr>
        <p:spPr>
          <a:xfrm>
            <a:off x="306725" y="898525"/>
            <a:ext cx="74307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 TRACKS TO GRADUATION:</a:t>
            </a:r>
            <a:endParaRPr b="1" sz="25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Roboto"/>
              <a:buChar char="●"/>
            </a:pPr>
            <a:r>
              <a:rPr b="1" lang="en" sz="2200">
                <a:latin typeface="Roboto"/>
                <a:ea typeface="Roboto"/>
                <a:cs typeface="Roboto"/>
                <a:sym typeface="Roboto"/>
              </a:rPr>
              <a:t>COLLEGE PREP TRACK</a:t>
            </a:r>
            <a:r>
              <a:rPr lang="en" sz="2200">
                <a:latin typeface="Roboto"/>
                <a:ea typeface="Roboto"/>
                <a:cs typeface="Roboto"/>
                <a:sym typeface="Roboto"/>
              </a:rPr>
              <a:t> (OK PROMISE REQUIREMENT) - DEFAULT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Roboto"/>
              <a:buChar char="●"/>
            </a:pPr>
            <a:r>
              <a:rPr b="1" lang="en" sz="2200">
                <a:latin typeface="Roboto"/>
                <a:ea typeface="Roboto"/>
                <a:cs typeface="Roboto"/>
                <a:sym typeface="Roboto"/>
              </a:rPr>
              <a:t>4X4</a:t>
            </a:r>
            <a:r>
              <a:rPr lang="en" sz="2200">
                <a:latin typeface="Roboto"/>
                <a:ea typeface="Roboto"/>
                <a:cs typeface="Roboto"/>
                <a:sym typeface="Roboto"/>
              </a:rPr>
              <a:t> - PATH TO </a:t>
            </a:r>
            <a:r>
              <a:rPr lang="en" sz="22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DISTINGUISHED GRAD</a:t>
            </a:r>
            <a:endParaRPr sz="23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0" name="Google Shape;80;p14" title="ALL SLIDE 2.mp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559125" y="4522000"/>
            <a:ext cx="399250" cy="39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/>
          <p:nvPr>
            <p:ph type="title"/>
          </p:nvPr>
        </p:nvSpPr>
        <p:spPr>
          <a:xfrm>
            <a:off x="98250" y="284150"/>
            <a:ext cx="8991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latin typeface="Fjalla One"/>
                <a:ea typeface="Fjalla One"/>
                <a:cs typeface="Fjalla One"/>
                <a:sym typeface="Fjalla One"/>
              </a:rPr>
              <a:t>CLASS OF 2027 &amp; 2028 GRADUATION REQUIREMENTS</a:t>
            </a:r>
            <a:endParaRPr b="1" sz="33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428775" y="999600"/>
            <a:ext cx="7422300" cy="36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2300">
                <a:latin typeface="Calibri"/>
                <a:ea typeface="Calibri"/>
                <a:cs typeface="Calibri"/>
                <a:sym typeface="Calibri"/>
              </a:rPr>
              <a:t>ENGLISH </a:t>
            </a:r>
            <a:r>
              <a:rPr b="1" lang="en" sz="2100">
                <a:latin typeface="Calibri"/>
                <a:ea typeface="Calibri"/>
                <a:cs typeface="Calibri"/>
                <a:sym typeface="Calibri"/>
              </a:rPr>
              <a:t>(4 CREDITS)</a:t>
            </a:r>
            <a:endParaRPr b="1" sz="21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spcBef>
                <a:spcPts val="640"/>
              </a:spcBef>
              <a:spcAft>
                <a:spcPts val="0"/>
              </a:spcAft>
              <a:buSzPts val="1000"/>
              <a:buFont typeface="Calibri"/>
              <a:buAutoNum type="arabicPeriod"/>
            </a:pPr>
            <a:r>
              <a:rPr b="1" lang="en" sz="1000">
                <a:latin typeface="Calibri"/>
                <a:ea typeface="Calibri"/>
                <a:cs typeface="Calibri"/>
                <a:sym typeface="Calibri"/>
              </a:rPr>
              <a:t>ENGLISH I</a:t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Calibri"/>
              <a:buAutoNum type="arabicPeriod"/>
            </a:pPr>
            <a:r>
              <a:rPr b="1" lang="en" sz="1000">
                <a:latin typeface="Calibri"/>
                <a:ea typeface="Calibri"/>
                <a:cs typeface="Calibri"/>
                <a:sym typeface="Calibri"/>
              </a:rPr>
              <a:t>ENGLISH II</a:t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Calibri"/>
              <a:buAutoNum type="arabicPeriod"/>
            </a:pPr>
            <a:r>
              <a:rPr b="1" lang="en" sz="1000">
                <a:latin typeface="Calibri"/>
                <a:ea typeface="Calibri"/>
                <a:cs typeface="Calibri"/>
                <a:sym typeface="Calibri"/>
              </a:rPr>
              <a:t>ENGLISH III</a:t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Calibri"/>
              <a:buAutoNum type="arabicPeriod"/>
            </a:pPr>
            <a:r>
              <a:rPr b="1" lang="en" sz="1000">
                <a:latin typeface="Calibri"/>
                <a:ea typeface="Calibri"/>
                <a:cs typeface="Calibri"/>
                <a:sym typeface="Calibri"/>
              </a:rPr>
              <a:t>ENGLISH IV</a:t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2300">
                <a:latin typeface="Calibri"/>
                <a:ea typeface="Calibri"/>
                <a:cs typeface="Calibri"/>
                <a:sym typeface="Calibri"/>
              </a:rPr>
              <a:t>MATH </a:t>
            </a:r>
            <a:r>
              <a:rPr b="1" lang="en" sz="2100"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1" i="1" lang="en" sz="2100" u="sng"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3 CREDITS IN HIGH SCHOOL</a:t>
            </a:r>
            <a:r>
              <a:rPr b="1" lang="en" sz="2100"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, ALGEBRA I AND ABOVE</a:t>
            </a:r>
            <a:r>
              <a:rPr b="1" lang="en" sz="2100">
                <a:latin typeface="Calibri"/>
                <a:ea typeface="Calibri"/>
                <a:cs typeface="Calibri"/>
                <a:sym typeface="Calibri"/>
              </a:rPr>
              <a:t>)</a:t>
            </a:r>
            <a:endParaRPr b="1" sz="21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spcBef>
                <a:spcPts val="640"/>
              </a:spcBef>
              <a:spcAft>
                <a:spcPts val="0"/>
              </a:spcAft>
              <a:buSzPts val="1000"/>
              <a:buFont typeface="Calibri"/>
              <a:buAutoNum type="arabicPeriod"/>
            </a:pPr>
            <a:r>
              <a:rPr b="1" lang="en" sz="1000">
                <a:latin typeface="Calibri"/>
                <a:ea typeface="Calibri"/>
                <a:cs typeface="Calibri"/>
                <a:sym typeface="Calibri"/>
              </a:rPr>
              <a:t>ALGEBRA I</a:t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Calibri"/>
              <a:buAutoNum type="arabicPeriod"/>
            </a:pPr>
            <a:r>
              <a:rPr b="1" lang="en" sz="1000">
                <a:latin typeface="Calibri"/>
                <a:ea typeface="Calibri"/>
                <a:cs typeface="Calibri"/>
                <a:sym typeface="Calibri"/>
              </a:rPr>
              <a:t>GEOMETRY</a:t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Calibri"/>
              <a:buAutoNum type="arabicPeriod"/>
            </a:pPr>
            <a:r>
              <a:rPr b="1" lang="en" sz="1000">
                <a:latin typeface="Calibri"/>
                <a:ea typeface="Calibri"/>
                <a:cs typeface="Calibri"/>
                <a:sym typeface="Calibri"/>
              </a:rPr>
              <a:t>ALGEBRA II, </a:t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Calibri"/>
              <a:buAutoNum type="arabicPeriod"/>
            </a:pPr>
            <a:r>
              <a:rPr b="1" lang="en" sz="1000">
                <a:latin typeface="Calibri"/>
                <a:ea typeface="Calibri"/>
                <a:cs typeface="Calibri"/>
                <a:sym typeface="Calibri"/>
              </a:rPr>
              <a:t>4TH MATH OPTIONS: PRE-CALCULUS/PRE-CALC PREP, CALCULUS, STATISTICS, ALGEBRA III</a:t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SzPts val="1000"/>
              <a:buFont typeface="Calibri"/>
              <a:buChar char="○"/>
            </a:pPr>
            <a:r>
              <a:rPr b="1" lang="en" sz="1000">
                <a:latin typeface="Calibri"/>
                <a:ea typeface="Calibri"/>
                <a:cs typeface="Calibri"/>
                <a:sym typeface="Calibri"/>
              </a:rPr>
              <a:t>USE THIS </a:t>
            </a:r>
            <a:r>
              <a:rPr b="1" lang="en" sz="1000" u="sng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</a:t>
            </a:r>
            <a:r>
              <a:rPr b="1" lang="en" sz="10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" sz="1000">
                <a:latin typeface="Calibri"/>
                <a:ea typeface="Calibri"/>
                <a:cs typeface="Calibri"/>
                <a:sym typeface="Calibri"/>
              </a:rPr>
              <a:t>TO SEE WHAT YOUR MATH PATH SHOULD LOOK LIKE</a:t>
            </a:r>
            <a:endParaRPr b="1" sz="1000">
              <a:solidFill>
                <a:srgbClr val="85200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2300">
                <a:latin typeface="Calibri"/>
                <a:ea typeface="Calibri"/>
                <a:cs typeface="Calibri"/>
                <a:sym typeface="Calibri"/>
              </a:rPr>
              <a:t>SCIENCE </a:t>
            </a:r>
            <a:r>
              <a:rPr b="1" lang="en" sz="2100">
                <a:latin typeface="Calibri"/>
                <a:ea typeface="Calibri"/>
                <a:cs typeface="Calibri"/>
                <a:sym typeface="Calibri"/>
              </a:rPr>
              <a:t>(3 CREDITS)</a:t>
            </a:r>
            <a:endParaRPr b="1" sz="21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spcBef>
                <a:spcPts val="640"/>
              </a:spcBef>
              <a:spcAft>
                <a:spcPts val="0"/>
              </a:spcAft>
              <a:buSzPts val="1000"/>
              <a:buFont typeface="Calibri"/>
              <a:buAutoNum type="arabicPeriod"/>
            </a:pPr>
            <a:r>
              <a:rPr b="1" lang="en" sz="1000">
                <a:latin typeface="Calibri"/>
                <a:ea typeface="Calibri"/>
                <a:cs typeface="Calibri"/>
                <a:sym typeface="Calibri"/>
              </a:rPr>
              <a:t>PHYSICAL SCIENCE (OR CHEMISTRY OR PHYSICS)</a:t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Calibri"/>
              <a:buAutoNum type="arabicPeriod"/>
            </a:pPr>
            <a:r>
              <a:rPr b="1" lang="en" sz="1000">
                <a:latin typeface="Calibri"/>
                <a:ea typeface="Calibri"/>
                <a:cs typeface="Calibri"/>
                <a:sym typeface="Calibri"/>
              </a:rPr>
              <a:t>BIOLOGY</a:t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Calibri"/>
              <a:buAutoNum type="arabicPeriod"/>
            </a:pPr>
            <a:r>
              <a:rPr b="1" lang="en" sz="1000">
                <a:latin typeface="Calibri"/>
                <a:ea typeface="Calibri"/>
                <a:cs typeface="Calibri"/>
                <a:sym typeface="Calibri"/>
              </a:rPr>
              <a:t>3RD LAB SCIENCE</a:t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2300">
                <a:latin typeface="Calibri"/>
                <a:ea typeface="Calibri"/>
                <a:cs typeface="Calibri"/>
                <a:sym typeface="Calibri"/>
              </a:rPr>
              <a:t>HISTORY </a:t>
            </a:r>
            <a:r>
              <a:rPr b="1" lang="en" sz="2100">
                <a:latin typeface="Calibri"/>
                <a:ea typeface="Calibri"/>
                <a:cs typeface="Calibri"/>
                <a:sym typeface="Calibri"/>
              </a:rPr>
              <a:t>(3 CREDITS)</a:t>
            </a:r>
            <a:endParaRPr b="1" sz="21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spcBef>
                <a:spcPts val="640"/>
              </a:spcBef>
              <a:spcAft>
                <a:spcPts val="0"/>
              </a:spcAft>
              <a:buSzPts val="1000"/>
              <a:buFont typeface="Calibri"/>
              <a:buAutoNum type="arabicPeriod"/>
            </a:pPr>
            <a:r>
              <a:rPr b="1" lang="en" sz="1000">
                <a:latin typeface="Calibri"/>
                <a:ea typeface="Calibri"/>
                <a:cs typeface="Calibri"/>
                <a:sym typeface="Calibri"/>
              </a:rPr>
              <a:t>OKLAHOMA HISTORY/US GOVERNMENT</a:t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Calibri"/>
              <a:buAutoNum type="arabicPeriod"/>
            </a:pPr>
            <a:r>
              <a:rPr b="1" lang="en" sz="1000">
                <a:latin typeface="Calibri"/>
                <a:ea typeface="Calibri"/>
                <a:cs typeface="Calibri"/>
                <a:sym typeface="Calibri"/>
              </a:rPr>
              <a:t>HISTORY (WORLD HISTORY, AP WORLD, AP EUROPEAN, AP HUMAN GEOGRAPHY)</a:t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Calibri"/>
              <a:buAutoNum type="arabicPeriod"/>
            </a:pPr>
            <a:r>
              <a:rPr b="1" lang="en" sz="1000">
                <a:latin typeface="Calibri"/>
                <a:ea typeface="Calibri"/>
                <a:cs typeface="Calibri"/>
                <a:sym typeface="Calibri"/>
              </a:rPr>
              <a:t>US HISTORY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5"/>
          <p:cNvSpPr txBox="1"/>
          <p:nvPr/>
        </p:nvSpPr>
        <p:spPr>
          <a:xfrm>
            <a:off x="6468975" y="2788100"/>
            <a:ext cx="1806000" cy="969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23 CREDITS ARE REQUIRED FOR GRADUATION</a:t>
            </a:r>
            <a:endParaRPr sz="17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8" name="Google Shape;88;p15" title="ALL SLIDE 3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15500" y="4529700"/>
            <a:ext cx="422550" cy="42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/>
          <p:nvPr>
            <p:ph type="title"/>
          </p:nvPr>
        </p:nvSpPr>
        <p:spPr>
          <a:xfrm>
            <a:off x="98250" y="284150"/>
            <a:ext cx="8826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ELECTIVES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94" name="Google Shape;94;p16"/>
          <p:cNvSpPr txBox="1"/>
          <p:nvPr/>
        </p:nvSpPr>
        <p:spPr>
          <a:xfrm>
            <a:off x="88350" y="4743300"/>
            <a:ext cx="896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***SOME ELECTIVES REQUIRE AN </a:t>
            </a:r>
            <a:r>
              <a:rPr lang="en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APPLICATION</a:t>
            </a:r>
            <a:r>
              <a:rPr lang="en">
                <a:solidFill>
                  <a:schemeClr val="hlink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4"/>
              </a:rPr>
              <a:t> </a:t>
            </a: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OR TRYOUT BEFORE YOU CAN BE PLACED IN THE CLASS</a:t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5" name="Google Shape;9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96001" y="1030450"/>
            <a:ext cx="1935525" cy="193555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6"/>
          <p:cNvSpPr txBox="1"/>
          <p:nvPr/>
        </p:nvSpPr>
        <p:spPr>
          <a:xfrm>
            <a:off x="6118975" y="3148600"/>
            <a:ext cx="2289600" cy="1046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FIND A FULL LIST OF ELECTIVES AND COURSE DESCRIPTIONS AT THIS </a:t>
            </a:r>
            <a:r>
              <a:rPr lang="en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</a:t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7" name="Google Shape;97;p16"/>
          <p:cNvSpPr txBox="1"/>
          <p:nvPr/>
        </p:nvSpPr>
        <p:spPr>
          <a:xfrm>
            <a:off x="347550" y="735425"/>
            <a:ext cx="5448300" cy="38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2600">
                <a:latin typeface="Calibri"/>
                <a:ea typeface="Calibri"/>
                <a:cs typeface="Calibri"/>
                <a:sym typeface="Calibri"/>
              </a:rPr>
              <a:t>REQUIRED ELECTIVES</a:t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64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2 FOREIGN LANGUAGE OR COMPUTER CREDITS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1 FINE ARTS CREDIT OR </a:t>
            </a:r>
            <a:r>
              <a:rPr lang="en" u="sng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ONLINE COMPETENCY COURSE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400"/>
              <a:buFont typeface="Calibri"/>
              <a:buChar char="○"/>
            </a:pPr>
            <a:r>
              <a:rPr lang="en" u="sng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FINE ARTS COURSE LIST</a:t>
            </a:r>
            <a:endParaRPr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1 COURSE EMBEDDED WITH PERSONAL FINANCIAL LITERACY (PFL) OR </a:t>
            </a:r>
            <a:r>
              <a:rPr lang="en" u="sng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ONLINE COMPETENCY COURSE</a:t>
            </a:r>
            <a:endParaRPr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400"/>
              <a:buFont typeface="Calibri"/>
              <a:buChar char="○"/>
            </a:pPr>
            <a:r>
              <a:rPr lang="en" u="sng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PFL COURSE LIST</a:t>
            </a:r>
            <a:endParaRPr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b="1" sz="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2600">
                <a:latin typeface="Calibri"/>
                <a:ea typeface="Calibri"/>
                <a:cs typeface="Calibri"/>
                <a:sym typeface="Calibri"/>
              </a:rPr>
              <a:t>OTHER ELECTIVES</a:t>
            </a:r>
            <a:endParaRPr b="1" sz="2600"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64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AGRICULTURAL EDUCATION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FAMILY AND CONSUMER SCIENCE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HEALTH AND FITNESS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TECHNOLOGY AND BUSINESS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SERVICE LEARNING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COMPETITIVE ATHLETICS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FINE ARTS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CCP - Internship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" name="Google Shape;98;p16" title="Slide 4.mp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560975" y="771650"/>
            <a:ext cx="430625" cy="43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/>
          <p:nvPr>
            <p:ph type="title"/>
          </p:nvPr>
        </p:nvSpPr>
        <p:spPr>
          <a:xfrm>
            <a:off x="98250" y="284150"/>
            <a:ext cx="8826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ADDITIONAL GRAD REQUIREMENTS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pic>
        <p:nvPicPr>
          <p:cNvPr id="104" name="Google Shape;10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9076" y="1603975"/>
            <a:ext cx="1935525" cy="193555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7"/>
          <p:cNvSpPr txBox="1"/>
          <p:nvPr/>
        </p:nvSpPr>
        <p:spPr>
          <a:xfrm>
            <a:off x="331975" y="1071550"/>
            <a:ext cx="5987100" cy="261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640"/>
              </a:spcBef>
              <a:spcAft>
                <a:spcPts val="0"/>
              </a:spcAft>
              <a:buSzPts val="2100"/>
              <a:buFont typeface="Calibri"/>
              <a:buChar char="●"/>
            </a:pPr>
            <a:r>
              <a:rPr lang="en" sz="2100">
                <a:latin typeface="Calibri"/>
                <a:ea typeface="Calibri"/>
                <a:cs typeface="Calibri"/>
                <a:sym typeface="Calibri"/>
              </a:rPr>
              <a:t>NATURALIZATION TEST - GIVEN IN 8TH GRADE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Calibri"/>
              <a:buChar char="●"/>
            </a:pPr>
            <a:r>
              <a:rPr lang="en" sz="2100" u="sng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PERSONAL FINANCIAL LITERACY (PFL)</a:t>
            </a:r>
            <a:endParaRPr sz="210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Calibri"/>
              <a:buChar char="●"/>
            </a:pPr>
            <a:r>
              <a:rPr lang="en" sz="2100">
                <a:latin typeface="Calibri"/>
                <a:ea typeface="Calibri"/>
                <a:cs typeface="Calibri"/>
                <a:sym typeface="Calibri"/>
              </a:rPr>
              <a:t>CPR INSTRUCTION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Calibri"/>
              <a:buChar char="●"/>
            </a:pPr>
            <a:r>
              <a:rPr lang="en" sz="2100" u="sng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INDIVIDUAL CAREER ACADEMIC PLAN (ICAP)</a:t>
            </a:r>
            <a:r>
              <a:rPr lang="en" sz="2100">
                <a:latin typeface="Calibri"/>
                <a:ea typeface="Calibri"/>
                <a:cs typeface="Calibri"/>
                <a:sym typeface="Calibri"/>
              </a:rPr>
              <a:t>	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Calibri"/>
              <a:buChar char="●"/>
            </a:pPr>
            <a:r>
              <a:rPr lang="en" sz="2100">
                <a:latin typeface="Calibri"/>
                <a:ea typeface="Calibri"/>
                <a:cs typeface="Calibri"/>
                <a:sym typeface="Calibri"/>
              </a:rPr>
              <a:t>ACT, US HISTORY, AND SCIENCE STATE TESTS - </a:t>
            </a:r>
            <a:r>
              <a:rPr b="1" lang="en" sz="2100">
                <a:latin typeface="Calibri"/>
                <a:ea typeface="Calibri"/>
                <a:cs typeface="Calibri"/>
                <a:sym typeface="Calibri"/>
              </a:rPr>
              <a:t>JUNIOR YEAR</a:t>
            </a:r>
            <a:endParaRPr b="1" sz="2100"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Calibri"/>
              <a:buChar char="●"/>
            </a:pPr>
            <a:r>
              <a:rPr lang="en" sz="2100">
                <a:latin typeface="Calibri"/>
                <a:ea typeface="Calibri"/>
                <a:cs typeface="Calibri"/>
                <a:sym typeface="Calibri"/>
              </a:rPr>
              <a:t>COMPLETE THE FREE APPLICATION FOR FEDERAL STUDENT AID </a:t>
            </a:r>
            <a:r>
              <a:rPr lang="en" sz="21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" sz="2100" u="sng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FAFSA</a:t>
            </a:r>
            <a:r>
              <a:rPr lang="en" sz="21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lang="en" sz="2100"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b="1" lang="en" sz="2100">
                <a:latin typeface="Calibri"/>
                <a:ea typeface="Calibri"/>
                <a:cs typeface="Calibri"/>
                <a:sym typeface="Calibri"/>
              </a:rPr>
              <a:t>SENIOR YEAR ONLY</a:t>
            </a:r>
            <a:endParaRPr b="1" sz="21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6" name="Google Shape;106;p17" title="Slide 5.mp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347600" y="44390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 txBox="1"/>
          <p:nvPr>
            <p:ph type="title"/>
          </p:nvPr>
        </p:nvSpPr>
        <p:spPr>
          <a:xfrm>
            <a:off x="98250" y="284150"/>
            <a:ext cx="8991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CONCURRENT ENROLLMENT/DUAL CREDIT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112" name="Google Shape;112;p18"/>
          <p:cNvSpPr txBox="1"/>
          <p:nvPr/>
        </p:nvSpPr>
        <p:spPr>
          <a:xfrm>
            <a:off x="428775" y="274875"/>
            <a:ext cx="8368200" cy="187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640"/>
              </a:spcBef>
              <a:spcAft>
                <a:spcPts val="0"/>
              </a:spcAft>
              <a:buSzPts val="1900"/>
              <a:buFont typeface="Calibri"/>
              <a:buChar char="●"/>
            </a:pP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EARN HIGH SCHOOL AND COLLEGE CREDIT AT TCC OR OTHER ACCREDITED UNIVERSITIES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Calibri"/>
              <a:buChar char="●"/>
            </a:pPr>
            <a:r>
              <a:rPr lang="en" sz="1900">
                <a:latin typeface="Calibri"/>
                <a:ea typeface="Calibri"/>
                <a:cs typeface="Calibri"/>
                <a:sym typeface="Calibri"/>
              </a:rPr>
              <a:t>CONCURRENT COURSES CAN FULFILL GRADUATION REQUIREMENTS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Calibri"/>
              <a:buChar char="●"/>
            </a:pPr>
            <a:r>
              <a:rPr b="1" lang="en" sz="1900">
                <a:latin typeface="Calibri"/>
                <a:ea typeface="Calibri"/>
                <a:cs typeface="Calibri"/>
                <a:sym typeface="Calibri"/>
              </a:rPr>
              <a:t>STUDENTS ARE ALLOWED 2 TRAVEL HOURS MAXIMUM ON THEIR SCHEDULE</a:t>
            </a:r>
            <a:endParaRPr b="1" sz="190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3" name="Google Shape;113;p18"/>
          <p:cNvGraphicFramePr/>
          <p:nvPr/>
        </p:nvGraphicFramePr>
        <p:xfrm>
          <a:off x="1025250" y="188036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{EA1A14F8-A9F9-43E8-AA0A-E9087865A9E9}</a:tableStyleId>
              </a:tblPr>
              <a:tblGrid>
                <a:gridCol w="3346750"/>
                <a:gridCol w="3346750"/>
              </a:tblGrid>
              <a:tr h="375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GRADUATION REQUIREMENT</a:t>
                      </a:r>
                      <a:endParaRPr b="1" sz="1200"/>
                    </a:p>
                  </a:txBody>
                  <a:tcPr marT="91425" marB="91425" marR="91425" marL="91425">
                    <a:lnL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CONCURRENT COURSE</a:t>
                      </a:r>
                      <a:endParaRPr b="1" sz="1200"/>
                    </a:p>
                  </a:txBody>
                  <a:tcPr marT="91425" marB="91425" marR="91425" marL="91425">
                    <a:lnL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5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ENGLISH III AND ENGLISH IV</a:t>
                      </a:r>
                      <a:endParaRPr sz="1200"/>
                    </a:p>
                  </a:txBody>
                  <a:tcPr marT="91425" marB="91425" marR="91425" marL="91425">
                    <a:lnL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COMPOSITION I AND II</a:t>
                      </a:r>
                      <a:endParaRPr sz="1200"/>
                    </a:p>
                  </a:txBody>
                  <a:tcPr marT="91425" marB="91425" marR="91425" marL="91425">
                    <a:lnL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5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US HISTORY</a:t>
                      </a:r>
                      <a:endParaRPr sz="1200"/>
                    </a:p>
                  </a:txBody>
                  <a:tcPr marT="91425" marB="91425" marR="91425" marL="91425">
                    <a:lnL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US HISTORY CIVIL WAR TO PRESENT</a:t>
                      </a:r>
                      <a:endParaRPr sz="1200"/>
                    </a:p>
                  </a:txBody>
                  <a:tcPr marT="91425" marB="91425" marR="91425" marL="91425">
                    <a:lnL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5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3RD LAB SCIENCE</a:t>
                      </a:r>
                      <a:endParaRPr sz="1200"/>
                    </a:p>
                  </a:txBody>
                  <a:tcPr marT="91425" marB="91425" marR="91425" marL="91425">
                    <a:lnL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BIOLOGY, CHEMISTRY, ETC.</a:t>
                      </a:r>
                      <a:endParaRPr sz="1200"/>
                    </a:p>
                  </a:txBody>
                  <a:tcPr marT="91425" marB="91425" marR="91425" marL="91425">
                    <a:lnL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5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FOREIGN LANGUAGE REQUIREMENTS</a:t>
                      </a:r>
                      <a:endParaRPr sz="1200"/>
                    </a:p>
                  </a:txBody>
                  <a:tcPr marT="91425" marB="91425" marR="91425" marL="91425">
                    <a:lnL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SPANISH, GERMAN, ASL, ETC.</a:t>
                      </a:r>
                      <a:endParaRPr sz="1200"/>
                    </a:p>
                  </a:txBody>
                  <a:tcPr marT="91425" marB="91425" marR="91425" marL="91425">
                    <a:lnL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8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4" name="Google Shape;114;p18"/>
          <p:cNvSpPr txBox="1"/>
          <p:nvPr/>
        </p:nvSpPr>
        <p:spPr>
          <a:xfrm>
            <a:off x="1991700" y="4220050"/>
            <a:ext cx="5801700" cy="831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EMAIL MRS. SEWELL AND MRS. MARTIN FOR MORE INFORMATION</a:t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addison.sewell@owassops.org</a:t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aimee.martin@owassops.org</a:t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5" name="Google Shape;11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3095" y="4140788"/>
            <a:ext cx="989799" cy="989813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8"/>
          <p:cNvSpPr txBox="1"/>
          <p:nvPr/>
        </p:nvSpPr>
        <p:spPr>
          <a:xfrm rot="-5400000">
            <a:off x="-189750" y="2549343"/>
            <a:ext cx="1891200" cy="538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Roboto"/>
                <a:ea typeface="Roboto"/>
                <a:cs typeface="Roboto"/>
                <a:sym typeface="Roboto"/>
              </a:rPr>
              <a:t>EXAMPLES</a:t>
            </a:r>
            <a:endParaRPr sz="2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7" name="Google Shape;117;p18"/>
          <p:cNvSpPr txBox="1"/>
          <p:nvPr/>
        </p:nvSpPr>
        <p:spPr>
          <a:xfrm>
            <a:off x="1093450" y="3837600"/>
            <a:ext cx="6557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HERE TO APPLY FOR TCC CONCURRENT ENROLLMENT</a:t>
            </a:r>
            <a:endParaRPr sz="18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8" name="Google Shape;118;p18" title="11-12 Slide 6.mp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35400" y="44071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9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CONCURRENT ENROLLMENT/DUAL CREDIT</a:t>
            </a:r>
            <a:endParaRPr/>
          </a:p>
        </p:txBody>
      </p:sp>
      <p:sp>
        <p:nvSpPr>
          <p:cNvPr id="124" name="Google Shape;124;p19"/>
          <p:cNvSpPr txBox="1"/>
          <p:nvPr/>
        </p:nvSpPr>
        <p:spPr>
          <a:xfrm>
            <a:off x="246300" y="753675"/>
            <a:ext cx="8651400" cy="35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42900" rtl="0" algn="ctr">
              <a:spcBef>
                <a:spcPts val="960"/>
              </a:spcBef>
              <a:spcAft>
                <a:spcPts val="0"/>
              </a:spcAft>
              <a:buNone/>
            </a:pPr>
            <a:r>
              <a:rPr b="1" lang="en" sz="2600">
                <a:latin typeface="Roboto"/>
                <a:ea typeface="Roboto"/>
                <a:cs typeface="Roboto"/>
                <a:sym typeface="Roboto"/>
              </a:rPr>
              <a:t>4 STEPS FOR DUAL ENROLLMENT</a:t>
            </a:r>
            <a:endParaRPr b="1" sz="2600">
              <a:latin typeface="Roboto"/>
              <a:ea typeface="Roboto"/>
              <a:cs typeface="Roboto"/>
              <a:sym typeface="Roboto"/>
            </a:endParaRPr>
          </a:p>
          <a:p>
            <a:pPr indent="0" lvl="0" marL="342900" rtl="0" algn="ctr">
              <a:spcBef>
                <a:spcPts val="960"/>
              </a:spcBef>
              <a:spcAft>
                <a:spcPts val="0"/>
              </a:spcAft>
              <a:buNone/>
            </a:pPr>
            <a:r>
              <a:t/>
            </a:r>
            <a:endParaRPr b="1" sz="100">
              <a:latin typeface="Roboto"/>
              <a:ea typeface="Roboto"/>
              <a:cs typeface="Roboto"/>
              <a:sym typeface="Roboto"/>
            </a:endParaRPr>
          </a:p>
          <a:p>
            <a:pPr indent="0" lvl="0" marL="342900" rtl="0" algn="l">
              <a:spcBef>
                <a:spcPts val="96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Step 1.</a:t>
            </a:r>
            <a:r>
              <a:rPr b="1" lang="en" sz="17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en" sz="17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Apply for Admissions to Tulsa Community College</a:t>
            </a:r>
            <a:r>
              <a:rPr b="1" lang="en" sz="1700">
                <a:latin typeface="Roboto"/>
                <a:ea typeface="Roboto"/>
                <a:cs typeface="Roboto"/>
                <a:sym typeface="Roboto"/>
              </a:rPr>
              <a:t> (TCC)  </a:t>
            </a:r>
            <a:r>
              <a:rPr b="1" lang="en" sz="17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(NOW)</a:t>
            </a:r>
            <a:endParaRPr b="1" sz="17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342900" rtl="0" algn="l">
              <a:spcBef>
                <a:spcPts val="96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Step 2.</a:t>
            </a:r>
            <a:r>
              <a:rPr b="1" lang="en" sz="1700">
                <a:latin typeface="Roboto"/>
                <a:ea typeface="Roboto"/>
                <a:cs typeface="Roboto"/>
                <a:sym typeface="Roboto"/>
              </a:rPr>
              <a:t> Check course enrollment requirements  </a:t>
            </a:r>
            <a:r>
              <a:rPr b="1" lang="en" sz="17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(NOW)</a:t>
            </a:r>
            <a:endParaRPr b="1" sz="1700">
              <a:latin typeface="Roboto"/>
              <a:ea typeface="Roboto"/>
              <a:cs typeface="Roboto"/>
              <a:sym typeface="Roboto"/>
            </a:endParaRPr>
          </a:p>
          <a:p>
            <a:pPr indent="0" lvl="0" marL="342900" rtl="0" algn="l">
              <a:spcBef>
                <a:spcPts val="96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Step 3:</a:t>
            </a:r>
            <a:r>
              <a:rPr b="1" lang="en" sz="1700">
                <a:latin typeface="Roboto"/>
                <a:ea typeface="Roboto"/>
                <a:cs typeface="Roboto"/>
                <a:sym typeface="Roboto"/>
              </a:rPr>
              <a:t> Complete course selection in the Dual Credit Enrollment Portal  </a:t>
            </a:r>
            <a:r>
              <a:rPr b="1" lang="en" sz="17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(MARCH)</a:t>
            </a:r>
            <a:endParaRPr b="1" sz="17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342900" rtl="0" algn="l">
              <a:spcBef>
                <a:spcPts val="96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Step 4.</a:t>
            </a:r>
            <a:r>
              <a:rPr b="1" lang="en" sz="19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en" sz="1700">
                <a:latin typeface="Roboto"/>
                <a:ea typeface="Roboto"/>
                <a:cs typeface="Roboto"/>
                <a:sym typeface="Roboto"/>
              </a:rPr>
              <a:t>Confirm your enrollm</a:t>
            </a:r>
            <a:r>
              <a:rPr b="1" lang="en" sz="1700">
                <a:latin typeface="Roboto"/>
                <a:ea typeface="Roboto"/>
                <a:cs typeface="Roboto"/>
                <a:sym typeface="Roboto"/>
              </a:rPr>
              <a:t>ent</a:t>
            </a:r>
            <a:endParaRPr b="1" sz="1700">
              <a:latin typeface="Roboto"/>
              <a:ea typeface="Roboto"/>
              <a:cs typeface="Roboto"/>
              <a:sym typeface="Roboto"/>
            </a:endParaRPr>
          </a:p>
          <a:p>
            <a:pPr indent="0" lvl="0" marL="342900" rtl="0" algn="l">
              <a:spcBef>
                <a:spcPts val="96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HERE FOR MORE INFORMATION</a:t>
            </a:r>
            <a:r>
              <a:rPr b="1" lang="en" sz="12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                                   </a:t>
            </a:r>
            <a:endParaRPr b="1" sz="12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96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Arial"/>
              <a:buNone/>
            </a:pPr>
            <a:r>
              <a:t/>
            </a:r>
            <a:endParaRPr sz="17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51459" lvl="0" marL="342900" rtl="0" algn="l">
              <a:spcBef>
                <a:spcPts val="96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Arial"/>
              <a:buNone/>
            </a:pPr>
            <a:r>
              <a:t/>
            </a:r>
            <a:endParaRPr sz="17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5" name="Google Shape;125;p19"/>
          <p:cNvSpPr txBox="1"/>
          <p:nvPr/>
        </p:nvSpPr>
        <p:spPr>
          <a:xfrm>
            <a:off x="98250" y="3851375"/>
            <a:ext cx="2136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 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6" name="Google Shape;126;p19"/>
          <p:cNvSpPr txBox="1"/>
          <p:nvPr/>
        </p:nvSpPr>
        <p:spPr>
          <a:xfrm>
            <a:off x="6628500" y="2888938"/>
            <a:ext cx="1812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oboto"/>
                <a:ea typeface="Roboto"/>
                <a:cs typeface="Roboto"/>
                <a:sym typeface="Roboto"/>
              </a:rPr>
              <a:t>*Students may be admitted using test scores and a 3-semester transcript. If using GPA, you will be able to enroll in June with a 4-semester transcript or Accuplacer.</a:t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7" name="Google Shape;127;p19"/>
          <p:cNvSpPr txBox="1"/>
          <p:nvPr/>
        </p:nvSpPr>
        <p:spPr>
          <a:xfrm>
            <a:off x="1671150" y="4227800"/>
            <a:ext cx="5801700" cy="831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EMAIL MRS. SEWELL AND MRS. MARTIN FOR MORE INFORMATION</a:t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addison.sewell@owassops.org</a:t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aimee.martin@owassops.org</a:t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8" name="Google Shape;128;p19"/>
          <p:cNvSpPr txBox="1"/>
          <p:nvPr/>
        </p:nvSpPr>
        <p:spPr>
          <a:xfrm>
            <a:off x="9743125" y="2323125"/>
            <a:ext cx="4475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9" name="Google Shape;129;p19" title="11-12 Slide 7.mp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74050" y="44631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CONCURRENT ENROLLMENT/DUAL CREDIT</a:t>
            </a:r>
            <a:endParaRPr/>
          </a:p>
        </p:txBody>
      </p:sp>
      <p:sp>
        <p:nvSpPr>
          <p:cNvPr id="135" name="Google Shape;135;p20"/>
          <p:cNvSpPr txBox="1"/>
          <p:nvPr/>
        </p:nvSpPr>
        <p:spPr>
          <a:xfrm>
            <a:off x="246300" y="753675"/>
            <a:ext cx="8651400" cy="22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42900" rtl="0" algn="l">
              <a:spcBef>
                <a:spcPts val="96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Roboto"/>
              <a:ea typeface="Roboto"/>
              <a:cs typeface="Roboto"/>
              <a:sym typeface="Roboto"/>
            </a:endParaRPr>
          </a:p>
          <a:p>
            <a:pPr indent="0" lvl="0" marL="342900" rtl="0" algn="l">
              <a:spcBef>
                <a:spcPts val="96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342900" rtl="0" algn="l">
              <a:spcBef>
                <a:spcPts val="96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                                                  </a:t>
            </a:r>
            <a:endParaRPr b="1" sz="12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96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Arial"/>
              <a:buNone/>
            </a:pPr>
            <a:r>
              <a:t/>
            </a:r>
            <a:endParaRPr sz="17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51459" lvl="0" marL="342900" rtl="0" algn="l">
              <a:spcBef>
                <a:spcPts val="960"/>
              </a:spcBef>
              <a:spcAft>
                <a:spcPts val="0"/>
              </a:spcAft>
              <a:buClr>
                <a:srgbClr val="000000"/>
              </a:buClr>
              <a:buSzPts val="1440"/>
              <a:buFont typeface="Arial"/>
              <a:buNone/>
            </a:pPr>
            <a:r>
              <a:t/>
            </a:r>
            <a:endParaRPr sz="17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6" name="Google Shape;136;p20"/>
          <p:cNvSpPr txBox="1"/>
          <p:nvPr/>
        </p:nvSpPr>
        <p:spPr>
          <a:xfrm>
            <a:off x="98250" y="3851375"/>
            <a:ext cx="2136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 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7" name="Google Shape;137;p20"/>
          <p:cNvSpPr txBox="1"/>
          <p:nvPr/>
        </p:nvSpPr>
        <p:spPr>
          <a:xfrm>
            <a:off x="6628500" y="2888938"/>
            <a:ext cx="1812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" name="Google Shape;138;p20"/>
          <p:cNvSpPr txBox="1"/>
          <p:nvPr/>
        </p:nvSpPr>
        <p:spPr>
          <a:xfrm>
            <a:off x="1610700" y="4227800"/>
            <a:ext cx="5801700" cy="831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EMAIL MRS. SEWELL AND MRS. MARTIN FOR MORE INFORMATION</a:t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addison.sewell@owassops.org</a:t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aimee.martin@owassops.org</a:t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9" name="Google Shape;139;p20"/>
          <p:cNvSpPr txBox="1"/>
          <p:nvPr/>
        </p:nvSpPr>
        <p:spPr>
          <a:xfrm>
            <a:off x="9743125" y="2323125"/>
            <a:ext cx="4475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0" name="Google Shape;14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1150" y="703175"/>
            <a:ext cx="4587325" cy="344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/>
          <p:nvPr>
            <p:ph type="title"/>
          </p:nvPr>
        </p:nvSpPr>
        <p:spPr>
          <a:xfrm>
            <a:off x="98250" y="284150"/>
            <a:ext cx="8826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TULSA TECH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146" name="Google Shape;146;p21"/>
          <p:cNvSpPr txBox="1"/>
          <p:nvPr/>
        </p:nvSpPr>
        <p:spPr>
          <a:xfrm>
            <a:off x="146275" y="713475"/>
            <a:ext cx="2731500" cy="7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" name="Google Shape;14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1475" y="4135575"/>
            <a:ext cx="1746989" cy="51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11125" y="2425800"/>
            <a:ext cx="1301225" cy="130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1"/>
          <p:cNvSpPr txBox="1"/>
          <p:nvPr/>
        </p:nvSpPr>
        <p:spPr>
          <a:xfrm>
            <a:off x="3369000" y="4084000"/>
            <a:ext cx="4183200" cy="615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EMAIL MRS. COTTLE FOR MORE INFORMATION</a:t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mary.cottle@tulsatech.edu</a:t>
            </a:r>
            <a:endParaRPr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" name="Google Shape;150;p21"/>
          <p:cNvSpPr txBox="1"/>
          <p:nvPr/>
        </p:nvSpPr>
        <p:spPr>
          <a:xfrm>
            <a:off x="262800" y="919275"/>
            <a:ext cx="86184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TULSA TECH OFFERS MULTIPLE </a:t>
            </a:r>
            <a:r>
              <a:rPr lang="en" sz="20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PROGRAMS</a:t>
            </a:r>
            <a:r>
              <a:rPr lang="en" sz="20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2000">
                <a:latin typeface="Roboto"/>
                <a:ea typeface="Roboto"/>
                <a:cs typeface="Roboto"/>
                <a:sym typeface="Roboto"/>
              </a:rPr>
              <a:t>FOR </a:t>
            </a:r>
            <a:r>
              <a:rPr b="1" lang="en" sz="2000">
                <a:latin typeface="Roboto"/>
                <a:ea typeface="Roboto"/>
                <a:cs typeface="Roboto"/>
                <a:sym typeface="Roboto"/>
              </a:rPr>
              <a:t>FREE</a:t>
            </a:r>
            <a:r>
              <a:rPr lang="en" sz="2000">
                <a:latin typeface="Roboto"/>
                <a:ea typeface="Roboto"/>
                <a:cs typeface="Roboto"/>
                <a:sym typeface="Roboto"/>
              </a:rPr>
              <a:t> FOR JUNIORS AND SENIORS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MOST COUNT AS ELECTIVE CREDITS, HOWEVER </a:t>
            </a:r>
            <a:r>
              <a:rPr lang="en" sz="2000" u="sng">
                <a:latin typeface="Roboto"/>
                <a:ea typeface="Roboto"/>
                <a:cs typeface="Roboto"/>
                <a:sym typeface="Roboto"/>
              </a:rPr>
              <a:t>SOME</a:t>
            </a:r>
            <a:r>
              <a:rPr lang="en" sz="2000">
                <a:latin typeface="Roboto"/>
                <a:ea typeface="Roboto"/>
                <a:cs typeface="Roboto"/>
                <a:sym typeface="Roboto"/>
              </a:rPr>
              <a:t> CAN COUNT AS A SCIENCE, MATH, OR COMPUTER CREDIT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WILL TAKE 3 HOURS OF YOUR DAILY SCHEDULE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b="1" lang="en" sz="2000">
                <a:latin typeface="Roboto"/>
                <a:ea typeface="Roboto"/>
                <a:cs typeface="Roboto"/>
                <a:sym typeface="Roboto"/>
              </a:rPr>
              <a:t>PRIORITY DEADLINE IS FEBRUARY 26, 2026</a:t>
            </a:r>
            <a:endParaRPr b="1"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lang="en" sz="20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APPLY ONLINE</a:t>
            </a:r>
            <a:endParaRPr sz="20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1" name="Google Shape;151;p21" title="11-12 Tech.mp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541350" y="4599625"/>
            <a:ext cx="383500" cy="38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2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CAREER CONNECTIONS PROGRAM (ELECTIVE)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157" name="Google Shape;157;p22"/>
          <p:cNvSpPr txBox="1"/>
          <p:nvPr/>
        </p:nvSpPr>
        <p:spPr>
          <a:xfrm>
            <a:off x="201600" y="691750"/>
            <a:ext cx="8686800" cy="47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98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Career Connections Program (CCP)?</a:t>
            </a:r>
            <a:endParaRPr b="1" sz="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entury Gothic"/>
              <a:buChar char="●"/>
            </a:pPr>
            <a:r>
              <a:rPr b="1" lang="en" sz="1600">
                <a:latin typeface="Century Gothic"/>
                <a:ea typeface="Century Gothic"/>
                <a:cs typeface="Century Gothic"/>
                <a:sym typeface="Century Gothic"/>
              </a:rPr>
              <a:t>Students either secure their own job or internship or we help place you with a business partner or within Owasso Public Schools (paid or unpaid)</a:t>
            </a:r>
            <a:endParaRPr b="1" sz="1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entury Gothic"/>
              <a:buChar char="●"/>
            </a:pPr>
            <a:r>
              <a:rPr b="1" lang="en" sz="1600">
                <a:latin typeface="Century Gothic"/>
                <a:ea typeface="Century Gothic"/>
                <a:cs typeface="Century Gothic"/>
                <a:sym typeface="Century Gothic"/>
              </a:rPr>
              <a:t>1 hour on your schedule (110 hrs semester) and 2 hours on your schedule (220 hrs semester)</a:t>
            </a:r>
            <a:endParaRPr b="1" sz="1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98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Program Requirements:</a:t>
            </a:r>
            <a:endParaRPr b="1" sz="600">
              <a:solidFill>
                <a:srgbClr val="98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entury Gothic"/>
              <a:buChar char="●"/>
            </a:pPr>
            <a:r>
              <a:rPr b="1" lang="en" sz="1600">
                <a:latin typeface="Century Gothic"/>
                <a:ea typeface="Century Gothic"/>
                <a:cs typeface="Century Gothic"/>
                <a:sym typeface="Century Gothic"/>
              </a:rPr>
              <a:t>Must be able to provide own transportation</a:t>
            </a:r>
            <a:endParaRPr b="1" sz="1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entury Gothic"/>
              <a:buChar char="●"/>
            </a:pPr>
            <a:r>
              <a:rPr b="1" lang="en" sz="1600">
                <a:latin typeface="Century Gothic"/>
                <a:ea typeface="Century Gothic"/>
                <a:cs typeface="Century Gothic"/>
                <a:sym typeface="Century Gothic"/>
              </a:rPr>
              <a:t>Must be credit sufficient for junior and senior years</a:t>
            </a:r>
            <a:endParaRPr b="1" sz="1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entury Gothic"/>
              <a:buChar char="●"/>
            </a:pPr>
            <a:r>
              <a:rPr b="1" lang="en" sz="1600">
                <a:latin typeface="Century Gothic"/>
                <a:ea typeface="Century Gothic"/>
                <a:cs typeface="Century Gothic"/>
                <a:sym typeface="Century Gothic"/>
              </a:rPr>
              <a:t>Maintain a 2.0 GPA/70% or better in each class</a:t>
            </a:r>
            <a:endParaRPr b="1" sz="1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entury Gothic"/>
              <a:buChar char="●"/>
            </a:pPr>
            <a:r>
              <a:rPr b="1" lang="en" sz="1600">
                <a:latin typeface="Century Gothic"/>
                <a:ea typeface="Century Gothic"/>
                <a:cs typeface="Century Gothic"/>
                <a:sym typeface="Century Gothic"/>
              </a:rPr>
              <a:t>Student employed by family will not be considered</a:t>
            </a:r>
            <a:endParaRPr b="1" sz="1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entury Gothic"/>
              <a:buChar char="●"/>
            </a:pPr>
            <a:r>
              <a:rPr b="1" lang="en" sz="1600">
                <a:latin typeface="Century Gothic"/>
                <a:ea typeface="Century Gothic"/>
                <a:cs typeface="Century Gothic"/>
                <a:sym typeface="Century Gothic"/>
              </a:rPr>
              <a:t>Maintain job/internship throughout the entirety of the school year</a:t>
            </a:r>
            <a:endParaRPr b="1" sz="1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Century Gothic"/>
              <a:buChar char="●"/>
            </a:pPr>
            <a:r>
              <a:rPr b="1" lang="en" sz="1600">
                <a:latin typeface="Century Gothic"/>
                <a:ea typeface="Century Gothic"/>
                <a:cs typeface="Century Gothic"/>
                <a:sym typeface="Century Gothic"/>
              </a:rPr>
              <a:t>Program paperwork AND in person orientation are required at the beginning of the semester to be released to your job/internship</a:t>
            </a:r>
            <a:endParaRPr b="1" sz="16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8" name="Google Shape;158;p22" title="CCP 11/12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04925" y="38660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3"/>
          <p:cNvSpPr txBox="1"/>
          <p:nvPr>
            <p:ph type="title"/>
          </p:nvPr>
        </p:nvSpPr>
        <p:spPr>
          <a:xfrm>
            <a:off x="98250" y="284150"/>
            <a:ext cx="8826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CREDIT CHECK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164" name="Google Shape;164;p23"/>
          <p:cNvSpPr txBox="1"/>
          <p:nvPr/>
        </p:nvSpPr>
        <p:spPr>
          <a:xfrm>
            <a:off x="2415250" y="284150"/>
            <a:ext cx="5692800" cy="136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4500" u="sng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CREDIT CHECK FORM</a:t>
            </a:r>
            <a:endParaRPr b="1" sz="450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5" name="Google Shape;16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21248" y="3642947"/>
            <a:ext cx="1109175" cy="110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3"/>
          <p:cNvSpPr txBox="1"/>
          <p:nvPr/>
        </p:nvSpPr>
        <p:spPr>
          <a:xfrm>
            <a:off x="2808400" y="1693477"/>
            <a:ext cx="4906500" cy="1369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EACH SEMESTER OF A CLASS CAN EARN 0.5 CREDIT. ONE WHOLE YEAR OF A CLASS CAN EARN 1 WHOLE CREDIT</a:t>
            </a:r>
            <a:endParaRPr sz="11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IF A GRADE OF </a:t>
            </a:r>
            <a:r>
              <a:rPr b="1" lang="en" sz="11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F</a:t>
            </a:r>
            <a:r>
              <a:rPr lang="en" sz="11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 OR </a:t>
            </a:r>
            <a:r>
              <a:rPr b="1" lang="en" sz="11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NC</a:t>
            </a:r>
            <a:r>
              <a:rPr lang="en" sz="11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 IS RECEIVED, NO CREDIT IS GIVEN (0 CREDIT) FOR THAT SEMESTER.</a:t>
            </a:r>
            <a:endParaRPr sz="11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YOU WILL NEED TO SPEAK WITH YOUR OHS COUNSELOR ABOUT MAKING UP THAT CREDIT.</a:t>
            </a:r>
            <a:endParaRPr sz="11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7" name="Google Shape;167;p23"/>
          <p:cNvSpPr txBox="1"/>
          <p:nvPr/>
        </p:nvSpPr>
        <p:spPr>
          <a:xfrm>
            <a:off x="1971100" y="3317919"/>
            <a:ext cx="65811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"/>
                <a:ea typeface="Roboto"/>
                <a:cs typeface="Roboto"/>
                <a:sym typeface="Roboto"/>
              </a:rPr>
              <a:t>ALL OHS STUDENTS ARE AUTOMATICALLY PLACED ON THE OKLAHOMA COLLEGE PREP WORK READY PLAN.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Roboto"/>
                <a:ea typeface="Roboto"/>
                <a:cs typeface="Roboto"/>
                <a:sym typeface="Roboto"/>
              </a:rPr>
              <a:t>EMAIL YOUR COUNSELOR TO CHANGE GRADUATION TRACKS.</a:t>
            </a:r>
            <a:endParaRPr sz="7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100">
                <a:latin typeface="Roboto"/>
                <a:ea typeface="Roboto"/>
                <a:cs typeface="Roboto"/>
                <a:sym typeface="Roboto"/>
              </a:rPr>
              <a:t>4X4 IS THE PATH TO </a:t>
            </a:r>
            <a:r>
              <a:rPr b="1" i="1" lang="en" sz="11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DISTINGUISHED GRADUATE</a:t>
            </a:r>
            <a:r>
              <a:rPr b="1" i="1" lang="en" sz="1100">
                <a:latin typeface="Roboto"/>
                <a:ea typeface="Roboto"/>
                <a:cs typeface="Roboto"/>
                <a:sym typeface="Roboto"/>
              </a:rPr>
              <a:t>.</a:t>
            </a:r>
            <a:endParaRPr b="1" i="1" sz="11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8" name="Google Shape;168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2301" y="654428"/>
            <a:ext cx="1308800" cy="4489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3" title="Credit Check.mp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552200" y="457305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4"/>
          <p:cNvSpPr txBox="1"/>
          <p:nvPr>
            <p:ph type="title"/>
          </p:nvPr>
        </p:nvSpPr>
        <p:spPr>
          <a:xfrm>
            <a:off x="98250" y="284150"/>
            <a:ext cx="8826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ENROLLMENT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175" name="Google Shape;175;p24"/>
          <p:cNvSpPr txBox="1"/>
          <p:nvPr/>
        </p:nvSpPr>
        <p:spPr>
          <a:xfrm>
            <a:off x="1427700" y="994618"/>
            <a:ext cx="62886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 u="sng">
                <a:latin typeface="Roboto"/>
                <a:ea typeface="Roboto"/>
                <a:cs typeface="Roboto"/>
                <a:sym typeface="Roboto"/>
              </a:rPr>
              <a:t>PLEASE COMPLETE THE FOLLOWING STEPS:</a:t>
            </a:r>
            <a:endParaRPr b="1" sz="2300" u="sng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6" name="Google Shape;17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8671" y="3654875"/>
            <a:ext cx="1297400" cy="129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4"/>
          <p:cNvSpPr txBox="1"/>
          <p:nvPr/>
        </p:nvSpPr>
        <p:spPr>
          <a:xfrm>
            <a:off x="859200" y="1526442"/>
            <a:ext cx="7304700" cy="23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64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PLACE YOUR TRANSCRIPT AND COMPLETED CREDIT CHECK IN YOUR BACKPACK TO TAKE HOME AND SHARE WITH YOUR PARENTS. </a:t>
            </a:r>
            <a:r>
              <a:rPr lang="en" sz="2200"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THESE ARE CONFIDENTIAL DOCUMENTS.</a:t>
            </a:r>
            <a:endParaRPr sz="2200"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00"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ctr">
              <a:spcBef>
                <a:spcPts val="64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CLICK THE LINK BELOW TO COMPLETE AN </a:t>
            </a:r>
            <a:r>
              <a:rPr lang="en" sz="2200">
                <a:latin typeface="Calibri"/>
                <a:ea typeface="Calibri"/>
                <a:cs typeface="Calibri"/>
                <a:sym typeface="Calibri"/>
              </a:rPr>
              <a:t>ICAP GRADUATION REQUIREMENT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b="1" sz="300"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ctr">
              <a:spcBef>
                <a:spcPts val="64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b="1" lang="en" sz="2200" u="sng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ICAP </a:t>
            </a:r>
            <a:r>
              <a:rPr b="1" lang="en" sz="2200" u="sng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GOOGLE FORM</a:t>
            </a:r>
            <a:endParaRPr sz="220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8" name="Google Shape;178;p24" title="Slide 7.mp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17200" y="4465842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5"/>
          <p:cNvSpPr txBox="1"/>
          <p:nvPr>
            <p:ph type="title"/>
          </p:nvPr>
        </p:nvSpPr>
        <p:spPr>
          <a:xfrm>
            <a:off x="98250" y="284150"/>
            <a:ext cx="8826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MORE TO THINK ABOUT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184" name="Google Shape;184;p25"/>
          <p:cNvSpPr txBox="1"/>
          <p:nvPr/>
        </p:nvSpPr>
        <p:spPr>
          <a:xfrm>
            <a:off x="410950" y="662025"/>
            <a:ext cx="8136900" cy="47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latin typeface="Roboto"/>
                <a:ea typeface="Roboto"/>
                <a:cs typeface="Roboto"/>
                <a:sym typeface="Roboto"/>
              </a:rPr>
              <a:t>NCAA?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CREATE AN ELIGIBILITY ACCOUNT </a:t>
            </a:r>
            <a:r>
              <a:rPr lang="en" sz="18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HERE</a:t>
            </a:r>
            <a:r>
              <a:rPr lang="en" sz="18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8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TAKE WORLD LANGUAGE, </a:t>
            </a:r>
            <a:r>
              <a:rPr lang="en" sz="1800"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COMPUTER TECHNOLOGY DOES NOT COUNT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latin typeface="Roboto"/>
                <a:ea typeface="Roboto"/>
                <a:cs typeface="Roboto"/>
                <a:sym typeface="Roboto"/>
              </a:rPr>
              <a:t>OKLAHOMA’S PROMISE?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APPLY </a:t>
            </a:r>
            <a:r>
              <a:rPr lang="en" sz="18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HERE</a:t>
            </a:r>
            <a:r>
              <a:rPr lang="en" sz="1800">
                <a:solidFill>
                  <a:schemeClr val="hlink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5"/>
              </a:rPr>
              <a:t> 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BY END OF 11TH GRADE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latin typeface="Roboto"/>
                <a:ea typeface="Roboto"/>
                <a:cs typeface="Roboto"/>
                <a:sym typeface="Roboto"/>
              </a:rPr>
              <a:t>SCHOLARSHIPS?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JOIN THE SCHOLARSHIP GOOGLE CLASSROOM: hwmnnz6h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latin typeface="Roboto"/>
                <a:ea typeface="Roboto"/>
                <a:cs typeface="Roboto"/>
                <a:sym typeface="Roboto"/>
              </a:rPr>
              <a:t>COLLEGE APPLICATIONS?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WORK WITH YOUR ASSIGNED COUNSELOR FOR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	RECOMMENDATION LETTERS, ETC.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USE </a:t>
            </a:r>
            <a:r>
              <a:rPr lang="en" sz="18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PARCHMENT</a:t>
            </a:r>
            <a:r>
              <a:rPr lang="en" sz="18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FOR TRANSCRIPT REQUESTS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85" name="Google Shape;185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93625" y="3552750"/>
            <a:ext cx="1301225" cy="130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5" title="11/12 More to Think About.mp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547850" y="4486225"/>
            <a:ext cx="367775" cy="36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6"/>
          <p:cNvSpPr txBox="1"/>
          <p:nvPr>
            <p:ph type="title"/>
          </p:nvPr>
        </p:nvSpPr>
        <p:spPr>
          <a:xfrm>
            <a:off x="98250" y="284150"/>
            <a:ext cx="8826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COURSE SELECTION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pic>
        <p:nvPicPr>
          <p:cNvPr id="192" name="Google Shape;19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3296" y="3504950"/>
            <a:ext cx="1297400" cy="129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6"/>
          <p:cNvSpPr txBox="1"/>
          <p:nvPr/>
        </p:nvSpPr>
        <p:spPr>
          <a:xfrm>
            <a:off x="1216050" y="1337000"/>
            <a:ext cx="67119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EXAMPLES OF 4 YEAR PLANS</a:t>
            </a:r>
            <a:endParaRPr sz="33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4" name="Google Shape;194;p26">
            <a:hlinkClick r:id="rId5"/>
          </p:cNvPr>
          <p:cNvSpPr txBox="1"/>
          <p:nvPr/>
        </p:nvSpPr>
        <p:spPr>
          <a:xfrm>
            <a:off x="2594250" y="2299575"/>
            <a:ext cx="39555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YOUR 4 YEAR PLAN</a:t>
            </a:r>
            <a:endParaRPr sz="33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95" name="Google Shape;195;p26" title="DOTSON.mp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467647" y="43451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7"/>
          <p:cNvSpPr txBox="1"/>
          <p:nvPr>
            <p:ph type="title"/>
          </p:nvPr>
        </p:nvSpPr>
        <p:spPr>
          <a:xfrm>
            <a:off x="52125" y="10860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CLASS REGISTRATION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201" name="Google Shape;201;p27"/>
          <p:cNvSpPr txBox="1"/>
          <p:nvPr/>
        </p:nvSpPr>
        <p:spPr>
          <a:xfrm>
            <a:off x="2156400" y="777625"/>
            <a:ext cx="4831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CLICK “CLASS REGISTRATION” ON THE LEFT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02" name="Google Shape;202;p27"/>
          <p:cNvGrpSpPr/>
          <p:nvPr/>
        </p:nvGrpSpPr>
        <p:grpSpPr>
          <a:xfrm>
            <a:off x="679839" y="1305653"/>
            <a:ext cx="7784301" cy="3606031"/>
            <a:chOff x="936700" y="1576675"/>
            <a:chExt cx="6907099" cy="3353200"/>
          </a:xfrm>
        </p:grpSpPr>
        <p:pic>
          <p:nvPicPr>
            <p:cNvPr id="203" name="Google Shape;203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936700" y="1576675"/>
              <a:ext cx="6907099" cy="3353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4" name="Google Shape;204;p27"/>
            <p:cNvSpPr/>
            <p:nvPr/>
          </p:nvSpPr>
          <p:spPr>
            <a:xfrm>
              <a:off x="936700" y="2760900"/>
              <a:ext cx="830400" cy="242100"/>
            </a:xfrm>
            <a:prstGeom prst="ellipse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205" name="Google Shape;205;p27" title="Stone Canyon Elementary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81940" y="4536625"/>
            <a:ext cx="375060" cy="3750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28"/>
          <p:cNvPicPr preferRelativeResize="0"/>
          <p:nvPr/>
        </p:nvPicPr>
        <p:blipFill rotWithShape="1">
          <a:blip r:embed="rId3">
            <a:alphaModFix/>
          </a:blip>
          <a:srcRect b="2191" l="11616" r="909" t="23508"/>
          <a:stretch/>
        </p:blipFill>
        <p:spPr>
          <a:xfrm>
            <a:off x="438550" y="1249425"/>
            <a:ext cx="8266900" cy="3689475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8"/>
          <p:cNvSpPr txBox="1"/>
          <p:nvPr>
            <p:ph type="title"/>
          </p:nvPr>
        </p:nvSpPr>
        <p:spPr>
          <a:xfrm>
            <a:off x="52125" y="10860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CLASS REGISTRATION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212" name="Google Shape;212;p28"/>
          <p:cNvSpPr txBox="1"/>
          <p:nvPr/>
        </p:nvSpPr>
        <p:spPr>
          <a:xfrm>
            <a:off x="936700" y="777625"/>
            <a:ext cx="7184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CLICK ON THE PENCIL AND PAPER ICON ON THE ENGLISH LINE.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3" name="Google Shape;213;p28"/>
          <p:cNvSpPr/>
          <p:nvPr/>
        </p:nvSpPr>
        <p:spPr>
          <a:xfrm>
            <a:off x="8210871" y="1183576"/>
            <a:ext cx="602700" cy="3159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4" name="Google Shape;214;p28"/>
          <p:cNvSpPr/>
          <p:nvPr/>
        </p:nvSpPr>
        <p:spPr>
          <a:xfrm rot="10800000">
            <a:off x="7267900" y="1128225"/>
            <a:ext cx="853200" cy="4266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15" name="Google Shape;215;p28" title="11th/12th Baker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53800" y="4736775"/>
            <a:ext cx="315900" cy="31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600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9"/>
          <p:cNvPicPr preferRelativeResize="0"/>
          <p:nvPr/>
        </p:nvPicPr>
        <p:blipFill rotWithShape="1">
          <a:blip r:embed="rId3">
            <a:alphaModFix/>
          </a:blip>
          <a:srcRect b="23606" l="16645" r="0" t="28080"/>
          <a:stretch/>
        </p:blipFill>
        <p:spPr>
          <a:xfrm>
            <a:off x="369624" y="1787025"/>
            <a:ext cx="8191600" cy="296104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9"/>
          <p:cNvSpPr txBox="1"/>
          <p:nvPr>
            <p:ph type="title"/>
          </p:nvPr>
        </p:nvSpPr>
        <p:spPr>
          <a:xfrm>
            <a:off x="52125" y="10860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CLASS REGISTRATION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222" name="Google Shape;222;p29"/>
          <p:cNvSpPr txBox="1"/>
          <p:nvPr/>
        </p:nvSpPr>
        <p:spPr>
          <a:xfrm>
            <a:off x="1936950" y="711300"/>
            <a:ext cx="5270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MAKE YOUR ENGLISH SELECTION. CLICK “OKAY”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3" name="Google Shape;223;p29"/>
          <p:cNvSpPr txBox="1"/>
          <p:nvPr/>
        </p:nvSpPr>
        <p:spPr>
          <a:xfrm>
            <a:off x="979800" y="1126075"/>
            <a:ext cx="7184400" cy="554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IF YOU PLAN TO TAKE CONCURRENT ENGLISH, YOU WILL SELECT “CONCURRENT ENROLLMENT.” PLEASE REMEMBER TO ALSO SELECT A “CONCURRENT TRAVEL” HOUR IN ELECTIVES.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4" name="Google Shape;224;p29"/>
          <p:cNvSpPr/>
          <p:nvPr/>
        </p:nvSpPr>
        <p:spPr>
          <a:xfrm>
            <a:off x="1428723" y="3563650"/>
            <a:ext cx="314100" cy="2583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5" name="Google Shape;225;p29"/>
          <p:cNvSpPr/>
          <p:nvPr/>
        </p:nvSpPr>
        <p:spPr>
          <a:xfrm>
            <a:off x="6969127" y="4019450"/>
            <a:ext cx="611400" cy="3204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6" name="Google Shape;226;p29" title="English Slide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62725" y="438112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30"/>
          <p:cNvPicPr preferRelativeResize="0"/>
          <p:nvPr/>
        </p:nvPicPr>
        <p:blipFill rotWithShape="1">
          <a:blip r:embed="rId3">
            <a:alphaModFix/>
          </a:blip>
          <a:srcRect b="17370" l="18627" r="4337" t="19601"/>
          <a:stretch/>
        </p:blipFill>
        <p:spPr>
          <a:xfrm>
            <a:off x="870200" y="2043425"/>
            <a:ext cx="7350075" cy="255620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0"/>
          <p:cNvSpPr txBox="1"/>
          <p:nvPr>
            <p:ph type="title"/>
          </p:nvPr>
        </p:nvSpPr>
        <p:spPr>
          <a:xfrm>
            <a:off x="52125" y="10860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CLASS REGISTRATION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233" name="Google Shape;233;p30"/>
          <p:cNvSpPr txBox="1"/>
          <p:nvPr/>
        </p:nvSpPr>
        <p:spPr>
          <a:xfrm>
            <a:off x="1869850" y="764038"/>
            <a:ext cx="5350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MAKE YOUR MATH SELECTION. CLICK “OKAY”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4" name="Google Shape;234;p30"/>
          <p:cNvSpPr/>
          <p:nvPr/>
        </p:nvSpPr>
        <p:spPr>
          <a:xfrm>
            <a:off x="1675698" y="3901375"/>
            <a:ext cx="314100" cy="2583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5" name="Google Shape;235;p30"/>
          <p:cNvSpPr txBox="1"/>
          <p:nvPr/>
        </p:nvSpPr>
        <p:spPr>
          <a:xfrm>
            <a:off x="7388450" y="4528300"/>
            <a:ext cx="1614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MATH PATHS</a:t>
            </a:r>
            <a:endParaRPr sz="18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36" name="Google Shape;236;p30" title="MATH SLIDE.mp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45851" y="407110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0"/>
          <p:cNvSpPr txBox="1"/>
          <p:nvPr/>
        </p:nvSpPr>
        <p:spPr>
          <a:xfrm>
            <a:off x="953038" y="1278463"/>
            <a:ext cx="7184400" cy="554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YOU CANNOT SELECT A CONCURRENT MATH, SO PLEASE BE SURE TO SELECT AN OHS MATH. IF YOU ENROLL IN TCC MATH, WE WILL UPDATE IT ON YOUR SCHEDULE.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1"/>
          <p:cNvSpPr txBox="1"/>
          <p:nvPr>
            <p:ph type="title"/>
          </p:nvPr>
        </p:nvSpPr>
        <p:spPr>
          <a:xfrm>
            <a:off x="52125" y="10860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CLASS REGISTRATION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243" name="Google Shape;243;p31"/>
          <p:cNvSpPr txBox="1"/>
          <p:nvPr/>
        </p:nvSpPr>
        <p:spPr>
          <a:xfrm>
            <a:off x="1936950" y="729425"/>
            <a:ext cx="5270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MAKE YOUR SCIENCE SELECTION. CLICK “OKAY”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4" name="Google Shape;244;p31"/>
          <p:cNvSpPr txBox="1"/>
          <p:nvPr/>
        </p:nvSpPr>
        <p:spPr>
          <a:xfrm>
            <a:off x="979800" y="1209275"/>
            <a:ext cx="7184400" cy="7080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Y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OU CANNOT SELECT A CONCURRENT SCIENCE, SO PLEASE BE SURE TO SELECT AN OHS SCIENCE. IF YOU ENROLL IN TCC SCIENCE, WE WILL UPDATE IT ON YOUR SCHEDULE.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 u="sng">
                <a:latin typeface="Roboto"/>
                <a:ea typeface="Roboto"/>
                <a:cs typeface="Roboto"/>
                <a:sym typeface="Roboto"/>
              </a:rPr>
              <a:t>IF YOU ARE ON THE 4X4 PLAN, YOU ARE ENCOURAGED TO TAKE CHEMISTRY.</a:t>
            </a:r>
            <a:endParaRPr i="1" sz="1000" u="sng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45" name="Google Shape;245;p31" title="SCIENCE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06300" y="4521175"/>
            <a:ext cx="461700" cy="461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6" name="Google Shape;246;p31"/>
          <p:cNvGrpSpPr/>
          <p:nvPr/>
        </p:nvGrpSpPr>
        <p:grpSpPr>
          <a:xfrm>
            <a:off x="1392125" y="1989575"/>
            <a:ext cx="6359726" cy="3080525"/>
            <a:chOff x="1392138" y="2011125"/>
            <a:chExt cx="6359726" cy="3080525"/>
          </a:xfrm>
        </p:grpSpPr>
        <p:pic>
          <p:nvPicPr>
            <p:cNvPr id="247" name="Google Shape;247;p31"/>
            <p:cNvPicPr preferRelativeResize="0"/>
            <p:nvPr/>
          </p:nvPicPr>
          <p:blipFill rotWithShape="1">
            <a:blip r:embed="rId5">
              <a:alphaModFix/>
            </a:blip>
            <a:srcRect b="11273" l="14886" r="0" t="19689"/>
            <a:stretch/>
          </p:blipFill>
          <p:spPr>
            <a:xfrm>
              <a:off x="1392138" y="2011125"/>
              <a:ext cx="6359726" cy="30805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8" name="Google Shape;248;p31"/>
            <p:cNvSpPr/>
            <p:nvPr/>
          </p:nvSpPr>
          <p:spPr>
            <a:xfrm>
              <a:off x="2455023" y="2684825"/>
              <a:ext cx="314100" cy="258300"/>
            </a:xfrm>
            <a:prstGeom prst="ellipse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pic>
          <p:nvPicPr>
            <p:cNvPr id="249" name="Google Shape;249;p31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512063" y="2728250"/>
              <a:ext cx="200025" cy="1714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2"/>
          <p:cNvSpPr txBox="1"/>
          <p:nvPr>
            <p:ph type="title"/>
          </p:nvPr>
        </p:nvSpPr>
        <p:spPr>
          <a:xfrm>
            <a:off x="52125" y="10860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CLASS REGISTRATION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255" name="Google Shape;255;p32"/>
          <p:cNvSpPr txBox="1"/>
          <p:nvPr/>
        </p:nvSpPr>
        <p:spPr>
          <a:xfrm>
            <a:off x="1750950" y="653650"/>
            <a:ext cx="5642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MAKE YOUR US HISTORY SELECTION. CLICK “OKAY”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56" name="Google Shape;256;p32" title="US HISTORY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39175" y="4562400"/>
            <a:ext cx="370975" cy="370975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32"/>
          <p:cNvSpPr txBox="1"/>
          <p:nvPr/>
        </p:nvSpPr>
        <p:spPr>
          <a:xfrm>
            <a:off x="979800" y="1126075"/>
            <a:ext cx="7184400" cy="554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IF YOU PLAN TO TAKE CONCURRENT HISTORY, YOU WILL SELECT “CONCURRENT ENROLLMENT.” PLEASE REMEMBER TO ALSO SELECT A “CONCURRENT TRAVEL” HOUR IN ELECTIVES.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58" name="Google Shape;258;p32"/>
          <p:cNvGrpSpPr/>
          <p:nvPr/>
        </p:nvGrpSpPr>
        <p:grpSpPr>
          <a:xfrm>
            <a:off x="1506875" y="1777175"/>
            <a:ext cx="6130249" cy="3221449"/>
            <a:chOff x="1506875" y="1777175"/>
            <a:chExt cx="6130249" cy="3221449"/>
          </a:xfrm>
        </p:grpSpPr>
        <p:pic>
          <p:nvPicPr>
            <p:cNvPr id="259" name="Google Shape;259;p32"/>
            <p:cNvPicPr preferRelativeResize="0"/>
            <p:nvPr/>
          </p:nvPicPr>
          <p:blipFill rotWithShape="1">
            <a:blip r:embed="rId5">
              <a:alphaModFix/>
            </a:blip>
            <a:srcRect b="14890" l="25876" r="0" t="21798"/>
            <a:stretch/>
          </p:blipFill>
          <p:spPr>
            <a:xfrm>
              <a:off x="1506875" y="1777175"/>
              <a:ext cx="6130249" cy="32214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0" name="Google Shape;260;p32"/>
            <p:cNvSpPr/>
            <p:nvPr/>
          </p:nvSpPr>
          <p:spPr>
            <a:xfrm>
              <a:off x="1829223" y="2963500"/>
              <a:ext cx="314100" cy="258300"/>
            </a:xfrm>
            <a:prstGeom prst="ellipse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1" name="Google Shape;261;p32"/>
            <p:cNvSpPr/>
            <p:nvPr/>
          </p:nvSpPr>
          <p:spPr>
            <a:xfrm>
              <a:off x="6724277" y="4587687"/>
              <a:ext cx="611400" cy="320400"/>
            </a:xfrm>
            <a:prstGeom prst="ellipse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3"/>
          <p:cNvSpPr txBox="1"/>
          <p:nvPr>
            <p:ph type="title"/>
          </p:nvPr>
        </p:nvSpPr>
        <p:spPr>
          <a:xfrm>
            <a:off x="52125" y="10860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CLASS REGISTRATION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267" name="Google Shape;267;p33"/>
          <p:cNvSpPr txBox="1"/>
          <p:nvPr/>
        </p:nvSpPr>
        <p:spPr>
          <a:xfrm>
            <a:off x="1778550" y="555650"/>
            <a:ext cx="558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MAKE YOUR ELECTIVE SELECTIONS. CLICK “OKAY”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8" name="Google Shape;268;p33"/>
          <p:cNvSpPr txBox="1"/>
          <p:nvPr/>
        </p:nvSpPr>
        <p:spPr>
          <a:xfrm>
            <a:off x="652650" y="939650"/>
            <a:ext cx="7838700" cy="602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SELECT </a:t>
            </a: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TWO 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ELECTIVE CREDITS.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IF YOU SELECTED ANY CONCURRENT COURSES FOR ENGLISH AND/OR US HISTORY, PLEASE BE SURE TO SELECT THAT SAME NUMBER OF TRAVEL HOURS HERE. EX: TWO CONCURRENT HOURS WOULD NEED TWO TRAVEL HOURS.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69" name="Google Shape;269;p33" title="ELECTIVES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05224" y="45195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3"/>
          <p:cNvPicPr preferRelativeResize="0"/>
          <p:nvPr/>
        </p:nvPicPr>
        <p:blipFill rotWithShape="1">
          <a:blip r:embed="rId5">
            <a:alphaModFix/>
          </a:blip>
          <a:srcRect b="8585" l="23710" r="0" t="20922"/>
          <a:stretch/>
        </p:blipFill>
        <p:spPr>
          <a:xfrm>
            <a:off x="1428825" y="1595450"/>
            <a:ext cx="6286351" cy="3501425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33"/>
          <p:cNvSpPr txBox="1"/>
          <p:nvPr/>
        </p:nvSpPr>
        <p:spPr>
          <a:xfrm>
            <a:off x="-19875" y="2379300"/>
            <a:ext cx="1488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COURSE GUIDE</a:t>
            </a:r>
            <a:endParaRPr sz="13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2" name="Google Shape;272;p33"/>
          <p:cNvSpPr txBox="1"/>
          <p:nvPr/>
        </p:nvSpPr>
        <p:spPr>
          <a:xfrm>
            <a:off x="-19875" y="3055650"/>
            <a:ext cx="1488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APPLICATION ONLY CLASSES</a:t>
            </a:r>
            <a:endParaRPr sz="13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4"/>
          <p:cNvSpPr txBox="1"/>
          <p:nvPr>
            <p:ph type="title"/>
          </p:nvPr>
        </p:nvSpPr>
        <p:spPr>
          <a:xfrm>
            <a:off x="52125" y="10860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CLASS REGISTRATION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278" name="Google Shape;278;p34"/>
          <p:cNvSpPr txBox="1"/>
          <p:nvPr/>
        </p:nvSpPr>
        <p:spPr>
          <a:xfrm>
            <a:off x="1689000" y="711300"/>
            <a:ext cx="5766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MAKE YOUR ALTERNATE SELECTIONS. CLICK “OKAY”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9" name="Google Shape;279;p34"/>
          <p:cNvSpPr txBox="1"/>
          <p:nvPr/>
        </p:nvSpPr>
        <p:spPr>
          <a:xfrm>
            <a:off x="2758650" y="1115350"/>
            <a:ext cx="3626700" cy="369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SELECT </a:t>
            </a:r>
            <a:r>
              <a:rPr b="1" lang="en" sz="1200">
                <a:latin typeface="Roboto"/>
                <a:ea typeface="Roboto"/>
                <a:cs typeface="Roboto"/>
                <a:sym typeface="Roboto"/>
              </a:rPr>
              <a:t>TWO 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ALTERNATE CREDITS.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80" name="Google Shape;280;p34" title="ALTERNATE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54651" y="44277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4"/>
          <p:cNvPicPr preferRelativeResize="0"/>
          <p:nvPr/>
        </p:nvPicPr>
        <p:blipFill rotWithShape="1">
          <a:blip r:embed="rId5">
            <a:alphaModFix/>
          </a:blip>
          <a:srcRect b="4005" l="22408" r="0" t="10231"/>
          <a:stretch/>
        </p:blipFill>
        <p:spPr>
          <a:xfrm>
            <a:off x="1473625" y="1582000"/>
            <a:ext cx="6117300" cy="336725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4"/>
          <p:cNvSpPr txBox="1"/>
          <p:nvPr/>
        </p:nvSpPr>
        <p:spPr>
          <a:xfrm>
            <a:off x="-19875" y="2379300"/>
            <a:ext cx="1488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COURSE GUIDE</a:t>
            </a:r>
            <a:endParaRPr sz="1300">
              <a:solidFill>
                <a:srgbClr val="98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5"/>
          <p:cNvSpPr txBox="1"/>
          <p:nvPr>
            <p:ph type="title"/>
          </p:nvPr>
        </p:nvSpPr>
        <p:spPr>
          <a:xfrm>
            <a:off x="52125" y="10860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CLASS REGISTRATION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288" name="Google Shape;288;p35"/>
          <p:cNvSpPr txBox="1"/>
          <p:nvPr/>
        </p:nvSpPr>
        <p:spPr>
          <a:xfrm>
            <a:off x="52125" y="653650"/>
            <a:ext cx="9003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WHEN ALL SELECTIONS HAVE BEEN MADE, CLICK “SUBMIT” IN THE BOTTOM RIGHT CORNER.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9" name="Google Shape;289;p35"/>
          <p:cNvSpPr txBox="1"/>
          <p:nvPr/>
        </p:nvSpPr>
        <p:spPr>
          <a:xfrm>
            <a:off x="1126600" y="1069200"/>
            <a:ext cx="7466700" cy="554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IF YOU DO NOT, SELECTIONS WILL NOT BE SAVED AND COUNSELORS WILL MAKE SELECTIONS FOR YOU.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200"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YOU CAN MAKE EDITS TO YOUR CHOICES UNTIL MARCH 4TH, 2026.</a:t>
            </a:r>
            <a:endParaRPr b="1" i="1" sz="1200">
              <a:highlight>
                <a:srgbClr val="FFFF00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90" name="Google Shape;290;p35" title="ALL SLIDE 25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93300" y="4506350"/>
            <a:ext cx="457200" cy="457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1" name="Google Shape;291;p35"/>
          <p:cNvGrpSpPr/>
          <p:nvPr/>
        </p:nvGrpSpPr>
        <p:grpSpPr>
          <a:xfrm>
            <a:off x="1997298" y="1742621"/>
            <a:ext cx="5196502" cy="3362054"/>
            <a:chOff x="1997298" y="1742621"/>
            <a:chExt cx="5196502" cy="3362054"/>
          </a:xfrm>
        </p:grpSpPr>
        <p:grpSp>
          <p:nvGrpSpPr>
            <p:cNvPr id="292" name="Google Shape;292;p35"/>
            <p:cNvGrpSpPr/>
            <p:nvPr/>
          </p:nvGrpSpPr>
          <p:grpSpPr>
            <a:xfrm>
              <a:off x="1997298" y="1742621"/>
              <a:ext cx="5149408" cy="3315548"/>
              <a:chOff x="1663325" y="1623300"/>
              <a:chExt cx="5274952" cy="3463075"/>
            </a:xfrm>
          </p:grpSpPr>
          <p:pic>
            <p:nvPicPr>
              <p:cNvPr id="293" name="Google Shape;293;p35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12914"/>
              <a:stretch/>
            </p:blipFill>
            <p:spPr>
              <a:xfrm>
                <a:off x="1663325" y="1623300"/>
                <a:ext cx="5274950" cy="34006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4" name="Google Shape;294;p35"/>
              <p:cNvPicPr preferRelativeResize="0"/>
              <p:nvPr/>
            </p:nvPicPr>
            <p:blipFill rotWithShape="1">
              <a:blip r:embed="rId6">
                <a:alphaModFix/>
              </a:blip>
              <a:srcRect b="0" l="32185" r="0" t="94039"/>
              <a:stretch/>
            </p:blipFill>
            <p:spPr>
              <a:xfrm>
                <a:off x="1709325" y="4894875"/>
                <a:ext cx="5228952" cy="1915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95" name="Google Shape;295;p35"/>
            <p:cNvSpPr/>
            <p:nvPr/>
          </p:nvSpPr>
          <p:spPr>
            <a:xfrm>
              <a:off x="6736601" y="4845175"/>
              <a:ext cx="457200" cy="259500"/>
            </a:xfrm>
            <a:prstGeom prst="ellipse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6"/>
          <p:cNvSpPr txBox="1"/>
          <p:nvPr>
            <p:ph type="title"/>
          </p:nvPr>
        </p:nvSpPr>
        <p:spPr>
          <a:xfrm>
            <a:off x="98250" y="284150"/>
            <a:ext cx="8826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NAVIGATE YOUR FUTURE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pic>
        <p:nvPicPr>
          <p:cNvPr id="301" name="Google Shape;30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4371" y="3779250"/>
            <a:ext cx="1297400" cy="129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36" title="Nav Your Future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19275" y="450107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88650" y="771650"/>
            <a:ext cx="2964373" cy="421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7"/>
          <p:cNvSpPr txBox="1"/>
          <p:nvPr>
            <p:ph type="title"/>
          </p:nvPr>
        </p:nvSpPr>
        <p:spPr>
          <a:xfrm>
            <a:off x="98250" y="284150"/>
            <a:ext cx="8826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CONTACT INFORMATION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309" name="Google Shape;309;p37"/>
          <p:cNvSpPr txBox="1"/>
          <p:nvPr/>
        </p:nvSpPr>
        <p:spPr>
          <a:xfrm>
            <a:off x="1427700" y="819850"/>
            <a:ext cx="628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latin typeface="Roboto"/>
                <a:ea typeface="Roboto"/>
                <a:cs typeface="Roboto"/>
                <a:sym typeface="Roboto"/>
              </a:rPr>
              <a:t>PLEASE CONTACT WITH ANY ENROLLMENT QUESTIONS!</a:t>
            </a:r>
            <a:endParaRPr b="1" sz="1800" u="sng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10" name="Google Shape;31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721" y="3631575"/>
            <a:ext cx="1297400" cy="129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7"/>
          <p:cNvSpPr txBox="1"/>
          <p:nvPr/>
        </p:nvSpPr>
        <p:spPr>
          <a:xfrm>
            <a:off x="936750" y="1560175"/>
            <a:ext cx="7270500" cy="27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SALLY RANDOLPH</a:t>
            </a: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1" lang="en" sz="3600">
                <a:latin typeface="Calibri"/>
                <a:ea typeface="Calibri"/>
                <a:cs typeface="Calibri"/>
                <a:sym typeface="Calibri"/>
              </a:rPr>
              <a:t>(A-G)</a:t>
            </a:r>
            <a:endParaRPr b="1" i="1" sz="3600"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sally.randolph</a:t>
            </a:r>
            <a:r>
              <a:rPr lang="en" sz="21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@owassops.org</a:t>
            </a:r>
            <a:endParaRPr sz="210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b="1" sz="100"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STEPHANIE CURFMAN </a:t>
            </a:r>
            <a:r>
              <a:rPr b="1" i="1" lang="en" sz="3600">
                <a:latin typeface="Calibri"/>
                <a:ea typeface="Calibri"/>
                <a:cs typeface="Calibri"/>
                <a:sym typeface="Calibri"/>
              </a:rPr>
              <a:t>(H-O)</a:t>
            </a:r>
            <a:endParaRPr b="1" i="1" sz="3600"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stephanie.curfman@owassops.org</a:t>
            </a:r>
            <a:endParaRPr sz="210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b="1" sz="100"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b="1" lang="en" sz="3600">
                <a:latin typeface="Calibri"/>
                <a:ea typeface="Calibri"/>
                <a:cs typeface="Calibri"/>
                <a:sym typeface="Calibri"/>
              </a:rPr>
              <a:t>BECKY COPELAND </a:t>
            </a:r>
            <a:r>
              <a:rPr b="1" i="1" lang="en" sz="3600">
                <a:latin typeface="Calibri"/>
                <a:ea typeface="Calibri"/>
                <a:cs typeface="Calibri"/>
                <a:sym typeface="Calibri"/>
              </a:rPr>
              <a:t>(P-Z)</a:t>
            </a:r>
            <a:endParaRPr b="1" i="1" sz="3600"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becky.copeland@owassops.org</a:t>
            </a:r>
            <a:endParaRPr sz="210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2" name="Google Shape;312;p37" title="Counselor Contacts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18072" y="44718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8"/>
          <p:cNvSpPr txBox="1"/>
          <p:nvPr>
            <p:ph type="title"/>
          </p:nvPr>
        </p:nvSpPr>
        <p:spPr>
          <a:xfrm>
            <a:off x="98250" y="284150"/>
            <a:ext cx="88266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Fjalla One"/>
                <a:ea typeface="Fjalla One"/>
                <a:cs typeface="Fjalla One"/>
                <a:sym typeface="Fjalla One"/>
              </a:rPr>
              <a:t>DID YOU KNOW…</a:t>
            </a:r>
            <a:endParaRPr b="1" sz="36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318" name="Google Shape;318;p38"/>
          <p:cNvSpPr txBox="1"/>
          <p:nvPr/>
        </p:nvSpPr>
        <p:spPr>
          <a:xfrm>
            <a:off x="410950" y="1058275"/>
            <a:ext cx="8136900" cy="22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latin typeface="Roboto"/>
                <a:ea typeface="Roboto"/>
                <a:cs typeface="Roboto"/>
                <a:sym typeface="Roboto"/>
              </a:rPr>
              <a:t>WE CAN HELP IF: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YOUR FAMILY LIVES WITH ANOTHER FAMILY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YOU ARE STAYING WITH SOMEONE OTHER THAN YOUR PARENTS/LEGAL GUARDIANS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YOU ARE NOT LIVING IN YOUR HOME (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TEMPORARILY OR LONG-TERM)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YOU NEED A COAT FOR THE WINTER, FOOD, SCHOOL SUPPLIES, ETC.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 sz="1800">
                <a:latin typeface="Roboto"/>
                <a:ea typeface="Roboto"/>
                <a:cs typeface="Roboto"/>
                <a:sym typeface="Roboto"/>
              </a:rPr>
              <a:t>YOU WANT COUNSELING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19" name="Google Shape;31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5775" y="3552750"/>
            <a:ext cx="1301225" cy="130125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38"/>
          <p:cNvSpPr txBox="1"/>
          <p:nvPr/>
        </p:nvSpPr>
        <p:spPr>
          <a:xfrm>
            <a:off x="410950" y="3833925"/>
            <a:ext cx="6557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USE THIS LINK</a:t>
            </a:r>
            <a:r>
              <a:rPr lang="en" sz="1800">
                <a:latin typeface="Roboto"/>
                <a:ea typeface="Roboto"/>
                <a:cs typeface="Roboto"/>
                <a:sym typeface="Roboto"/>
              </a:rPr>
              <a:t> TO CONFIDENTIALLY LET US KNOW IF YOU OR SOMEONE YOU KNOW NEEDS ANY OF THE ABOVE SERVICES.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21" name="Google Shape;321;p38" title="Help slide.mp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57000" y="4572825"/>
            <a:ext cx="466175" cy="46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