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Roboto"/>
      <p:regular r:id="rId30"/>
      <p:bold r:id="rId31"/>
      <p:italic r:id="rId32"/>
      <p:boldItalic r:id="rId33"/>
    </p:embeddedFont>
    <p:embeddedFont>
      <p:font typeface="Fjalla One"/>
      <p:regular r:id="rId34"/>
    </p:embeddedFont>
    <p:embeddedFont>
      <p:font typeface="Century Gothic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DA151DF-8944-4726-A28F-EC3A9779AF05}">
  <a:tblStyle styleId="{2DA151DF-8944-4726-A28F-EC3A9779AF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-bold.fntdata"/><Relationship Id="rId30" Type="http://schemas.openxmlformats.org/officeDocument/2006/relationships/font" Target="fonts/Roboto-regular.fntdata"/><Relationship Id="rId11" Type="http://schemas.openxmlformats.org/officeDocument/2006/relationships/slide" Target="slides/slide5.xml"/><Relationship Id="rId33" Type="http://schemas.openxmlformats.org/officeDocument/2006/relationships/font" Target="fonts/Roboto-boldItalic.fntdata"/><Relationship Id="rId10" Type="http://schemas.openxmlformats.org/officeDocument/2006/relationships/slide" Target="slides/slide4.xml"/><Relationship Id="rId32" Type="http://schemas.openxmlformats.org/officeDocument/2006/relationships/font" Target="fonts/Roboto-italic.fntdata"/><Relationship Id="rId13" Type="http://schemas.openxmlformats.org/officeDocument/2006/relationships/slide" Target="slides/slide7.xml"/><Relationship Id="rId35" Type="http://schemas.openxmlformats.org/officeDocument/2006/relationships/font" Target="fonts/CenturyGothic-regular.fntdata"/><Relationship Id="rId12" Type="http://schemas.openxmlformats.org/officeDocument/2006/relationships/slide" Target="slides/slide6.xml"/><Relationship Id="rId34" Type="http://schemas.openxmlformats.org/officeDocument/2006/relationships/font" Target="fonts/FjallaOne-regular.fntdata"/><Relationship Id="rId15" Type="http://schemas.openxmlformats.org/officeDocument/2006/relationships/slide" Target="slides/slide9.xml"/><Relationship Id="rId37" Type="http://schemas.openxmlformats.org/officeDocument/2006/relationships/font" Target="fonts/CenturyGothic-italic.fntdata"/><Relationship Id="rId14" Type="http://schemas.openxmlformats.org/officeDocument/2006/relationships/slide" Target="slides/slide8.xml"/><Relationship Id="rId36" Type="http://schemas.openxmlformats.org/officeDocument/2006/relationships/font" Target="fonts/CenturyGothic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CenturyGothic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hs.owassops.org/apps/pages/index.jsp?uREC_ID=1423976&amp;type=d&amp;pREC_ID=2060977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hs.owassops.org/apps/pages/index.jsp?uREC_ID=1423976&amp;type=d&amp;pREC_ID=2060977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0b107874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0b107874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b50f8a1c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b50f8a1c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1233387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41233387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b3acaae2f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b3acaae2f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b218ef3d6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b218ef3d6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b218ef3d6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b218ef3d6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b7ea13ee10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b7ea13ee10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Steps for Dual Enrollment: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https://ohs.owassops.org/apps/pages/index.jsp?uREC_ID=1423976&amp;type=d&amp;pREC_ID=2060977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DONE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b29652d0f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b29652d0f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Steps for Dual Enrollment: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https://ohs.owassops.org/apps/pages/index.jsp?uREC_ID=1423976&amp;type=d&amp;pREC_ID=2060977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DONE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0e21abdf3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0e21abdf3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DONE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7ea13ee1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b7ea13ee1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0b107874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0b107874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0f7744e02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0f7744e02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11146072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11146072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b7675bbb8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b7675bbb8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b8695ba87f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b8695ba87f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UPDATE SCREENSHOT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b8695ba87f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b8695ba87f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UPDATE SCREENSHOT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DYLAN’S RECORDING NEEDS TO BE ADDED, SCRIPT EMAILED TO HIM ON 2/5/25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b8695ba87f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b8695ba87f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UPDATE SCREENSHOT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b8695ba87f_1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b8695ba87f_1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UPDATE SCREENSHOT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8695ba87f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b8695ba87f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 SCREENSHOT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b8695ba87f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b8695ba87f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UPDATE SCREENSHOT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b5de1443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b5de1443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10b1078741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10b1078741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2804a75b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2804a75b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625" y="1239850"/>
            <a:ext cx="3471625" cy="166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66000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hyperlink" Target="http://drive.google.com/file/d/1lTU42ovPcb0v2hqLCmgIfzxRYeLiiR94/view" TargetMode="External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s://drive.google.com/file/d/1RJAZtBhaa07QdiEEDvwiZhJ_NpdPXH4F/view?usp=sharing" TargetMode="External"/><Relationship Id="rId5" Type="http://schemas.openxmlformats.org/officeDocument/2006/relationships/hyperlink" Target="https://ohs.owassops.org/academics/counseling-office/distinguished-graduate-application" TargetMode="External"/><Relationship Id="rId6" Type="http://schemas.openxmlformats.org/officeDocument/2006/relationships/hyperlink" Target="http://drive.google.com/file/d/1UeMrWpph1RvUm3QDYtUCvOvcHFv0KRlx/view" TargetMode="External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canva.com/design/DAF7d0bLqZA/39qYVGfnS_AV-oLFtIK3-A/view?utm_content=DAF7d0bLqZA&amp;utm_campaign=designshare&amp;utm_medium=link&amp;utm_source=editor" TargetMode="External"/><Relationship Id="rId4" Type="http://schemas.openxmlformats.org/officeDocument/2006/relationships/hyperlink" Target="http://drive.google.com/file/d/1DYU8UQN00biBRQ0In4bw2SCtVEX_LNSh/view" TargetMode="External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forms/d/e/1FAIpQLSfOGBiUFHwsqUK4AlCvnuvbCfRM2PKZ8BD1Hl46y2D3aw94ng/viewform" TargetMode="External"/><Relationship Id="rId4" Type="http://schemas.openxmlformats.org/officeDocument/2006/relationships/image" Target="../media/image4.png"/><Relationship Id="rId11" Type="http://schemas.openxmlformats.org/officeDocument/2006/relationships/image" Target="../media/image2.png"/><Relationship Id="rId10" Type="http://schemas.openxmlformats.org/officeDocument/2006/relationships/hyperlink" Target="http://drive.google.com/file/d/1WDV0cEIFS4sxeZqHnYzI_NXSgKRzyARU/view" TargetMode="External"/><Relationship Id="rId9" Type="http://schemas.openxmlformats.org/officeDocument/2006/relationships/hyperlink" Target="https://www.owassops.org/departments/instructional-services/secondary-course-guide" TargetMode="External"/><Relationship Id="rId5" Type="http://schemas.openxmlformats.org/officeDocument/2006/relationships/hyperlink" Target="https://docs.google.com/forms/d/e/1FAIpQLSdS3bPD3tYxXBCZUhoabvnw6bDcSs5ul-sX-kzJqLcJKaFVmg/viewform" TargetMode="External"/><Relationship Id="rId6" Type="http://schemas.openxmlformats.org/officeDocument/2006/relationships/hyperlink" Target="https://docs.google.com/document/d/1DGCLJhMTn3C95GibyRfJsW-5ZjSzrXKWYkoLYRnyi5U/edit?usp=sharing" TargetMode="External"/><Relationship Id="rId7" Type="http://schemas.openxmlformats.org/officeDocument/2006/relationships/hyperlink" Target="https://ohs.owassops.org/academics/counseling-office/personal-financial-literacy-requirement" TargetMode="External"/><Relationship Id="rId8" Type="http://schemas.openxmlformats.org/officeDocument/2006/relationships/hyperlink" Target="https://docs.google.com/document/d/1ltZfbvRkUeW21jPbHMMyOTHfWH_uVV30KG4dWoDAz40/edit?usp=sharin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hyperlink" Target="https://ohs.owassops.org/academics/counseling-office/personal-financial-literacy-requirement" TargetMode="External"/><Relationship Id="rId5" Type="http://schemas.openxmlformats.org/officeDocument/2006/relationships/hyperlink" Target="https://ohs.owassops.org/academics/college-and-career-counseling/icap-individual-academic-career-planning" TargetMode="External"/><Relationship Id="rId6" Type="http://schemas.openxmlformats.org/officeDocument/2006/relationships/hyperlink" Target="https://studentaid.gov/h/apply-for-aid/fafsa" TargetMode="External"/><Relationship Id="rId7" Type="http://schemas.openxmlformats.org/officeDocument/2006/relationships/hyperlink" Target="http://drive.google.com/file/d/15wC3fJPuFoCW7KZORETsKMVUp2INld4t/view" TargetMode="External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hyperlink" Target="https://www.tulsacc.edu/admission/apply" TargetMode="External"/><Relationship Id="rId5" Type="http://schemas.openxmlformats.org/officeDocument/2006/relationships/hyperlink" Target="http://drive.google.com/file/d/1UkoWRjtAN9nBr3nl5scZWJDZgfmyPiPJ/view" TargetMode="External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tulsacc.edu/admission/apply" TargetMode="External"/><Relationship Id="rId4" Type="http://schemas.openxmlformats.org/officeDocument/2006/relationships/hyperlink" Target="https://ohs.owassops.org/academics/college-and-career-counseling/concurrent-enrollment" TargetMode="External"/><Relationship Id="rId5" Type="http://schemas.openxmlformats.org/officeDocument/2006/relationships/hyperlink" Target="http://drive.google.com/file/d/1wwU3HUREdqBspGx1uUPsykWsQ4j9zdMJ/view" TargetMode="External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hyperlink" Target="https://tulsatech.edu/full-time-programs/" TargetMode="External"/><Relationship Id="rId6" Type="http://schemas.openxmlformats.org/officeDocument/2006/relationships/hyperlink" Target="https://tulsatech.edu/admissions-and-financial-aid/apply/" TargetMode="External"/><Relationship Id="rId7" Type="http://schemas.openxmlformats.org/officeDocument/2006/relationships/hyperlink" Target="http://drive.google.com/file/d/1MKlnMY3jutBuIMq2iyWIuWeSB1gjS5kv/view" TargetMode="External"/><Relationship Id="rId8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-NucYpGLY4s4Ho1UDmVDcXw9n2NY4znS/view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rive.google.com/file/d/1RJAZtBhaa07QdiEEDvwiZhJ_NpdPXH4F/view?usp=sharing" TargetMode="External"/><Relationship Id="rId4" Type="http://schemas.openxmlformats.org/officeDocument/2006/relationships/image" Target="../media/image4.png"/><Relationship Id="rId5" Type="http://schemas.openxmlformats.org/officeDocument/2006/relationships/hyperlink" Target="https://ohs.owassops.org/academics/counseling-office/distinguished-graduate-application" TargetMode="External"/><Relationship Id="rId6" Type="http://schemas.openxmlformats.org/officeDocument/2006/relationships/image" Target="../media/image7.png"/><Relationship Id="rId7" Type="http://schemas.openxmlformats.org/officeDocument/2006/relationships/hyperlink" Target="http://drive.google.com/file/d/1jP35vDocpckTxVybR1djmxW_E3dPo84Q/view" TargetMode="External"/><Relationship Id="rId8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hyperlink" Target="https://forms.gle/YbgFPbMrkv7Dm2fdA" TargetMode="External"/><Relationship Id="rId5" Type="http://schemas.openxmlformats.org/officeDocument/2006/relationships/hyperlink" Target="http://drive.google.com/file/d/1re48z2iPyNUoSb6k-uCM67RiBTTgW-40/view" TargetMode="External"/><Relationship Id="rId6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eb3.ncaa.org/ecwr3/" TargetMode="External"/><Relationship Id="rId4" Type="http://schemas.openxmlformats.org/officeDocument/2006/relationships/hyperlink" Target="https://secure.okcollegestart.org/applications/Oklahoma_Promise/apply.html" TargetMode="External"/><Relationship Id="rId5" Type="http://schemas.openxmlformats.org/officeDocument/2006/relationships/hyperlink" Target="https://ohs.owassops.org/academics/counseling-office/transcript-request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://drive.google.com/file/d/1d3iBZG_0YEwrNZ_eGLMcySgwq6K5ccnB/view" TargetMode="External"/><Relationship Id="rId8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hyperlink" Target="https://drive.google.com/file/d/16e9nM6EvQ0IpQt1E1A6kqXPE2MG7pTdd/view?usp=sharing" TargetMode="External"/><Relationship Id="rId5" Type="http://schemas.openxmlformats.org/officeDocument/2006/relationships/hyperlink" Target="https://drive.google.com/file/d/1-ALwhZ3nRtvh_lUJPD7LhDkZXeau4tQe/view?usp=sharing" TargetMode="External"/><Relationship Id="rId6" Type="http://schemas.openxmlformats.org/officeDocument/2006/relationships/hyperlink" Target="https://drive.google.com/file/d/1-ALwhZ3nRtvh_lUJPD7LhDkZXeau4tQe/view?usp=sharing" TargetMode="External"/><Relationship Id="rId7" Type="http://schemas.openxmlformats.org/officeDocument/2006/relationships/hyperlink" Target="http://drive.google.com/file/d/16e9p8HuHsgDqTa2OxSNzfmrhBcWUhenI/view" TargetMode="External"/><Relationship Id="rId8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drive.google.com/file/d/1y7tPs8iHRdtZGCpe1Q0wLv13PeQ0lJeV/view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hyperlink" Target="http://drive.google.com/file/d/15dSX4YB0i_zhYgL2dKCmAvFv4OX6MhXS/view" TargetMode="External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hyperlink" Target="http://drive.google.com/file/d/1_OIO6SEJVT4DSiUn-V_3z_cj4_ZGWxj_/view" TargetMode="External"/><Relationship Id="rId5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hyperlink" Target="http://drive.google.com/file/d/1f6QGjzbT_DTAx1AXTsQc8a8lCkWAoLsv/view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s://docs.google.com/forms/d/e/1FAIpQLSfOGBiUFHwsqUK4AlCvnuvbCfRM2PKZ8BD1Hl46y2D3aw94ng/viewform?usp=header" TargetMode="External"/><Relationship Id="rId7" Type="http://schemas.openxmlformats.org/officeDocument/2006/relationships/hyperlink" Target="https://www.owassops.org/departments/instructional-services/secondary-course-guide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drive.google.com/file/d/15Cjs541Yu6pnjgjxjY3UUj4oLJbvOBpe/view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hyperlink" Target="https://www.owassops.org/departments/instructional-services/secondary-course-guide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drive.google.com/file/d/1ykIfq9erM4qLCb3X7oyTJrjaDJ-BvAlR/view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hyperlink" Target="http://drive.google.com/file/d/1fAb2KNe4SKVxr78vhEL9fM6I4p56XZhr/view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hyperlink" Target="http://drive.google.com/file/d/1n7MmSwIKXZY68Ayfl4XrGFt3LBoOIEyK/view" TargetMode="External"/><Relationship Id="rId5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hyperlink" Target="https://docs.google.com/forms/d/e/1FAIpQLSdEdvMdeqMBGaVCSZW5ghjJxujW-aa_7_YIh5Uaz0wOoqnG1w/viewform?usp=header" TargetMode="External"/><Relationship Id="rId5" Type="http://schemas.openxmlformats.org/officeDocument/2006/relationships/hyperlink" Target="http://drive.google.com/file/d/18J4q6e2q22sXWKF_56ssTdVbzVUiv5ID/view" TargetMode="External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title"/>
          </p:nvPr>
        </p:nvSpPr>
        <p:spPr>
          <a:xfrm>
            <a:off x="460950" y="513000"/>
            <a:ext cx="8222100" cy="7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latin typeface="Fjalla One"/>
                <a:ea typeface="Fjalla One"/>
                <a:cs typeface="Fjalla One"/>
                <a:sym typeface="Fjalla One"/>
              </a:rPr>
              <a:t>OHS ENROLLMENT 2026-2027</a:t>
            </a:r>
            <a:endParaRPr sz="57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2300" y="4291850"/>
            <a:ext cx="919100" cy="9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287400" y="1930600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OHS ADMINISTRATORS</a:t>
            </a:r>
            <a:endParaRPr sz="36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TIFFANI COOPER - PRINCIPAL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DANIELLE PETTY - SENIORS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DYLAN CAHWEE - JUNIORS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KEVIN DOTSON - ACTIVITIES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1" name="Google Shape;71;p13" title="ALL SLIDE 1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6750" y="4640800"/>
            <a:ext cx="373025" cy="3730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 txBox="1"/>
          <p:nvPr/>
        </p:nvSpPr>
        <p:spPr>
          <a:xfrm>
            <a:off x="4683150" y="1861800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OHS COUNSELORS</a:t>
            </a:r>
            <a:endParaRPr sz="43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SALLY RANDOLPH - A-G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STEPHANIE CURFMAN - H-O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BECKY COPELAND - P-Z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ADDISON SEWELL &amp; AIMEE MARTIN - COLLEGE AND CAREER</a:t>
            </a:r>
            <a:endParaRPr sz="19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62150" y="140675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Fjalla One"/>
                <a:ea typeface="Fjalla One"/>
                <a:cs typeface="Fjalla One"/>
                <a:sym typeface="Fjalla One"/>
              </a:rPr>
              <a:t>GRADUATION TRACKS</a:t>
            </a:r>
            <a:endParaRPr b="1" sz="33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8050" y="2703875"/>
            <a:ext cx="2066700" cy="20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306725" y="898525"/>
            <a:ext cx="74307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 TRACKS TO GRADUATION:</a:t>
            </a:r>
            <a:endParaRPr b="1" sz="25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COLLEGE PREP TRACK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(OK PROMISE REQUIREMENT) - DEFAULT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4X4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- PATH TO </a:t>
            </a:r>
            <a:r>
              <a:rPr lang="en" sz="22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DISTINGUISHED GRAD</a:t>
            </a:r>
            <a:endParaRPr sz="2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0" name="Google Shape;80;p14" title="ALL SLIDE 2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59125" y="4522000"/>
            <a:ext cx="399250" cy="3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98250" y="284150"/>
            <a:ext cx="8991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Fjalla One"/>
                <a:ea typeface="Fjalla One"/>
                <a:cs typeface="Fjalla One"/>
                <a:sym typeface="Fjalla One"/>
              </a:rPr>
              <a:t>CLASS OF 2027 &amp; 2028 GRADUATION REQUIREMENTS</a:t>
            </a:r>
            <a:endParaRPr b="1" sz="33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428775" y="999600"/>
            <a:ext cx="7422300" cy="3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300">
                <a:latin typeface="Calibri"/>
                <a:ea typeface="Calibri"/>
                <a:cs typeface="Calibri"/>
                <a:sym typeface="Calibri"/>
              </a:rPr>
              <a:t>ENGLISH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(4 CREDITS)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64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ENGLISH 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ENGLISH II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ENGLISH III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ENGLISH IV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300">
                <a:latin typeface="Calibri"/>
                <a:ea typeface="Calibri"/>
                <a:cs typeface="Calibri"/>
                <a:sym typeface="Calibri"/>
              </a:rPr>
              <a:t>MATH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1" lang="en" sz="2100" u="sng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3 CREDITS IN HIGH SCHOOL</a:t>
            </a:r>
            <a:r>
              <a:rPr b="1" lang="en" sz="21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, ALGEBRA I AND ABOVE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)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64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ALGEBRA 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GEOMETRY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ALGEBRA II, 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4TH MATH OPTIONS: PRE-CALCULUS/PRE-CALC PREP, CALCULUS, STATISTICS, ALGEBRA III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○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USE THIS </a:t>
            </a:r>
            <a:r>
              <a:rPr b="1" lang="en" sz="10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r>
              <a:rPr b="1" lang="en" sz="10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TO SEE WHAT YOUR MATH PATH SHOULD LOOK LIKE</a:t>
            </a:r>
            <a:endParaRPr b="1" sz="1000">
              <a:solidFill>
                <a:srgbClr val="8520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300">
                <a:latin typeface="Calibri"/>
                <a:ea typeface="Calibri"/>
                <a:cs typeface="Calibri"/>
                <a:sym typeface="Calibri"/>
              </a:rPr>
              <a:t>SCIENCE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(3 CREDITS)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64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PHYSICAL SCIENCE (OR CHEMISTRY OR PHYSICS)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BIOLOGY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3RD LAB SCIENCE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300">
                <a:latin typeface="Calibri"/>
                <a:ea typeface="Calibri"/>
                <a:cs typeface="Calibri"/>
                <a:sym typeface="Calibri"/>
              </a:rPr>
              <a:t>HISTORY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(3 CREDITS)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64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OKLAHOMA HISTORY/US GOVERNMENT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HISTORY (WORLD HISTORY, AP WORLD, AP EUROPEAN, AP HUMAN GEOGRAPHY)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US HISTORY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6468975" y="2788100"/>
            <a:ext cx="1806000" cy="969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23 CREDITS ARE REQUIRED FOR GRADUATION</a:t>
            </a:r>
            <a:endParaRPr sz="17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8" name="Google Shape;88;p15" title="ALL SLIDE 3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15500" y="4529700"/>
            <a:ext cx="422550" cy="42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ELECTIVES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88350" y="4743300"/>
            <a:ext cx="896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***SOME ELECTIVES REQUIRE AN </a:t>
            </a:r>
            <a:r>
              <a:rPr lang="en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APPLICATION</a:t>
            </a: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OR TRYOUT BEFORE YOU CAN BE PLACED IN THE CLASS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6001" y="1030450"/>
            <a:ext cx="1935525" cy="19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347550" y="735425"/>
            <a:ext cx="5448300" cy="38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600">
                <a:latin typeface="Calibri"/>
                <a:ea typeface="Calibri"/>
                <a:cs typeface="Calibri"/>
                <a:sym typeface="Calibri"/>
              </a:rPr>
              <a:t>REQUIRED ELECTIVES</a:t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2 FOREIGN LANGUAGE OR COMPUTER CREDITS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 FINE ARTS CREDIT OR </a:t>
            </a:r>
            <a:r>
              <a:rPr lang="en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ONLINE COMPETENCY COURSE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400"/>
              <a:buFont typeface="Calibri"/>
              <a:buChar char="○"/>
            </a:pPr>
            <a:r>
              <a:rPr lang="en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FINE ARTS COURSE LIST</a:t>
            </a:r>
            <a:endParaRPr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 COURSE EMBEDDED WITH PERSONAL FINANCIAL LITERACY (PFL) OR </a:t>
            </a:r>
            <a:r>
              <a:rPr lang="en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ONLINE COMPETENCY COURSE</a:t>
            </a:r>
            <a:endParaRPr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400"/>
              <a:buFont typeface="Calibri"/>
              <a:buChar char="○"/>
            </a:pPr>
            <a:r>
              <a:rPr lang="en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PFL COURSE LIST</a:t>
            </a:r>
            <a:endParaRPr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600">
                <a:latin typeface="Calibri"/>
                <a:ea typeface="Calibri"/>
                <a:cs typeface="Calibri"/>
                <a:sym typeface="Calibri"/>
              </a:rPr>
              <a:t>OTHER ELECTIVES</a:t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AGRICULTURAL EDUCATION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FAMILY AND CONSUMER SCIENCE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HEALTH AND FITNESS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TECHNOLOGY AND BUSINESS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SERVICE LEARNING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COMPETITIVE ATHLETICS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CCP - Internship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6118975" y="3148600"/>
            <a:ext cx="2289600" cy="1046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FIND A FULL LIST OF ELECTIVES AND COURSE DESCRIPTIONS AT THIS </a:t>
            </a:r>
            <a:r>
              <a:rPr lang="en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16" title="Slide 4.mp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560975" y="771650"/>
            <a:ext cx="430625" cy="43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ADDITIONAL GRAD REQUIREMENTS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9076" y="1603975"/>
            <a:ext cx="1935525" cy="19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331975" y="1071550"/>
            <a:ext cx="5987100" cy="26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64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NATURALIZATION TEST - GIVEN IN 8TH GRADE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PERSONAL FINANCIAL LITERACY (PFL)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CPR INSTRUCTION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INDIVIDUAL CAREER ACADEMIC PLAN (ICAP)</a:t>
            </a: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	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ACT, US HISTORY, AND SCIENCE STATE TESTS -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JUNIOR YEAR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COMPLETE THE FREE APPLICATION FOR FEDERAL STUDENT AID </a:t>
            </a: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" sz="21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FAFSA</a:t>
            </a: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SENIOR YEAR ONLY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17" title="Slide 5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54600" y="44246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98250" y="284150"/>
            <a:ext cx="8991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CONCURRENT ENROLLMENT/DUAL CREDIT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graphicFrame>
        <p:nvGraphicFramePr>
          <p:cNvPr id="112" name="Google Shape;112;p18"/>
          <p:cNvGraphicFramePr/>
          <p:nvPr/>
        </p:nvGraphicFramePr>
        <p:xfrm>
          <a:off x="1025250" y="18803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{2DA151DF-8944-4726-A28F-EC3A9779AF05}</a:tableStyleId>
              </a:tblPr>
              <a:tblGrid>
                <a:gridCol w="3346750"/>
                <a:gridCol w="3346750"/>
              </a:tblGrid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GRADUATION REQUIREMENT</a:t>
                      </a:r>
                      <a:endParaRPr b="1"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CONCURRENT COURSE</a:t>
                      </a:r>
                      <a:endParaRPr b="1"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ENGLISH III AND ENGLISH IV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COMPOSITION I AND II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US HISTORY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US HISTORY CIVIL WAR TO PRESENT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3RD LAB SCIENCE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BIOLOGY, CHEMISTRY, ETC.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FOREIGN LANGUAGE REQUIREMENTS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SPANISH, GERMAN, ASL, ETC.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13" name="Google Shape;11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095" y="4140788"/>
            <a:ext cx="989799" cy="989813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 txBox="1"/>
          <p:nvPr/>
        </p:nvSpPr>
        <p:spPr>
          <a:xfrm rot="-5400000">
            <a:off x="-189750" y="2549343"/>
            <a:ext cx="1891200" cy="538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Roboto"/>
                <a:ea typeface="Roboto"/>
                <a:cs typeface="Roboto"/>
                <a:sym typeface="Roboto"/>
              </a:rPr>
              <a:t>EXAMPLES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1093450" y="3837600"/>
            <a:ext cx="655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 TO APPLY FOR TCC CONCURRENT ENROLLMENT</a:t>
            </a:r>
            <a:endParaRPr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>
            <a:off x="1991700" y="4220050"/>
            <a:ext cx="58017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MRS. SEWELL AND MRS. MARTIN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addison.sewell@owassops.org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aimee.martin@owassops.org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428775" y="274875"/>
            <a:ext cx="8540100" cy="18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640"/>
              </a:spcBef>
              <a:spcAft>
                <a:spcPts val="0"/>
              </a:spcAft>
              <a:buSzPts val="1900"/>
              <a:buFont typeface="Calibri"/>
              <a:buChar char="●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EARN HIGH SCHOOL AND COLLEGE CREDIT AT TCC OR OTHER ACCREDITED UNIVERSITIES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●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CONCURRENT COURSES CAN FULFILL GRADUATION REQUIREMENTS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●"/>
            </a:pPr>
            <a:r>
              <a:rPr b="1" lang="en" sz="1900">
                <a:latin typeface="Calibri"/>
                <a:ea typeface="Calibri"/>
                <a:cs typeface="Calibri"/>
                <a:sym typeface="Calibri"/>
              </a:rPr>
              <a:t>STUDENTS </a:t>
            </a:r>
            <a:r>
              <a:rPr b="1" lang="en" sz="1900">
                <a:latin typeface="Calibri"/>
                <a:ea typeface="Calibri"/>
                <a:cs typeface="Calibri"/>
                <a:sym typeface="Calibri"/>
              </a:rPr>
              <a:t>ARE ALLOWED 2 TRAVEL HOURS MAXIMUM ON THEIR SCHEDULE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18" title="11-12 Slide 6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41800" y="44071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CONCURRENT ENROLLMENT/DUAL CREDIT</a:t>
            </a:r>
            <a:endParaRPr/>
          </a:p>
        </p:txBody>
      </p:sp>
      <p:sp>
        <p:nvSpPr>
          <p:cNvPr id="124" name="Google Shape;124;p19"/>
          <p:cNvSpPr txBox="1"/>
          <p:nvPr/>
        </p:nvSpPr>
        <p:spPr>
          <a:xfrm>
            <a:off x="246300" y="753675"/>
            <a:ext cx="8651400" cy="3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42900" rtl="0" algn="ctr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2600">
                <a:latin typeface="Roboto"/>
                <a:ea typeface="Roboto"/>
                <a:cs typeface="Roboto"/>
                <a:sym typeface="Roboto"/>
              </a:rPr>
              <a:t>4 STEPS FOR DUAL ENROLLMENT</a:t>
            </a:r>
            <a:endParaRPr b="1" sz="26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ctr">
              <a:spcBef>
                <a:spcPts val="96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Step 1.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7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Apply for Admissions to Tulsa Community College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 (TCC)  </a:t>
            </a:r>
            <a:r>
              <a:rPr b="1"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(NOW)</a:t>
            </a:r>
            <a:endParaRPr b="1" sz="17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Step 2.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 Check course enrollment requirements  </a:t>
            </a:r>
            <a:r>
              <a:rPr b="1"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(NOW)</a:t>
            </a:r>
            <a:endParaRPr b="1"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Step 3: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 Complete course selection in the Dual Credit Enrollment Portal  </a:t>
            </a:r>
            <a:r>
              <a:rPr b="1"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(MARCH)</a:t>
            </a:r>
            <a:endParaRPr b="1" sz="17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Step 4.</a:t>
            </a:r>
            <a:r>
              <a:rPr b="1" lang="en" sz="19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Confirm your enrollment</a:t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     </a:t>
            </a: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 FOR MORE INFORMATION</a:t>
            </a:r>
            <a:endParaRPr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96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Arial"/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1459" lvl="0" marL="342900" rtl="0" algn="l">
              <a:spcBef>
                <a:spcPts val="96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Arial"/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98250" y="3851375"/>
            <a:ext cx="2136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 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6628500" y="2888938"/>
            <a:ext cx="1812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*Students may be admitted using test scores and a 3-semester transcript. If using GPA, you will be able to enroll in June with a 4-semester transcript or Accuplacer.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9743125" y="2323125"/>
            <a:ext cx="447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1671150" y="4227800"/>
            <a:ext cx="58017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MRS. SEWELL AND MRS. MARTIN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addison.sewell@owassops.org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aimee.martin@owassops.org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9" name="Google Shape;129;p19" title="11-12 Slide 7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02850" y="44427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CONCURRENT ENROLLMENT/DUAL CREDIT</a:t>
            </a:r>
            <a:endParaRPr/>
          </a:p>
        </p:txBody>
      </p:sp>
      <p:sp>
        <p:nvSpPr>
          <p:cNvPr id="135" name="Google Shape;135;p20"/>
          <p:cNvSpPr txBox="1"/>
          <p:nvPr/>
        </p:nvSpPr>
        <p:spPr>
          <a:xfrm>
            <a:off x="246300" y="753675"/>
            <a:ext cx="8651400" cy="22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                                                 </a:t>
            </a:r>
            <a:endParaRPr b="1" sz="12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96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Arial"/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1459" lvl="0" marL="342900" rtl="0" algn="l">
              <a:spcBef>
                <a:spcPts val="96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Arial"/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98250" y="3851375"/>
            <a:ext cx="2136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 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6628500" y="2888938"/>
            <a:ext cx="1812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9743125" y="2323125"/>
            <a:ext cx="447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150" y="703175"/>
            <a:ext cx="4587325" cy="344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/>
          <p:nvPr/>
        </p:nvSpPr>
        <p:spPr>
          <a:xfrm>
            <a:off x="1671150" y="4227800"/>
            <a:ext cx="58017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MRS. SEWELL AND MRS. MARTIN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addison.sewell@owassops.org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aimee.martin@owassops.org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TULSA TECH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146275" y="713475"/>
            <a:ext cx="27315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475" y="4135575"/>
            <a:ext cx="1746989" cy="51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1125" y="2425800"/>
            <a:ext cx="1301225" cy="130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3369000" y="4084000"/>
            <a:ext cx="41832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MRS. COTTLE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mary.cottle@tulsatech.edu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262800" y="919275"/>
            <a:ext cx="86184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TULSA TECH OFFERS MULTIPLE </a:t>
            </a:r>
            <a:r>
              <a:rPr lang="en" sz="20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PROGRAMS</a:t>
            </a:r>
            <a:r>
              <a:rPr lang="en" sz="2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FOR </a:t>
            </a: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FREE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FOR JUNIORS AND SENIORS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MOST COUNT AS ELECTIVE CREDITS, HOWEVER </a:t>
            </a:r>
            <a:r>
              <a:rPr lang="en" sz="2000" u="sng">
                <a:latin typeface="Roboto"/>
                <a:ea typeface="Roboto"/>
                <a:cs typeface="Roboto"/>
                <a:sym typeface="Roboto"/>
              </a:rPr>
              <a:t>SOME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CAN COUNT AS A SCIENCE, MATH, OR COMPUTER CREDIT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WILL TAKE 3 HOURS OF YOUR DAILY SCHEDULE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PRIORITY DEADLINE IS FEBRUARY 26, 2026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APPLY ONLINE</a:t>
            </a:r>
            <a:endParaRPr sz="2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1" name="Google Shape;151;p21" title="11-12 Tech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41350" y="4599625"/>
            <a:ext cx="383500" cy="38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CAREER CONNECTIONS PROGRAM (ELECTIVE)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201600" y="691750"/>
            <a:ext cx="8686800" cy="4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8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Career Connections Program (CCP)?</a:t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Students either secure their own job or internship or we help place you with a business partner or within Owasso Public Schools (paid or unpaid)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1 hour on your schedule (110 hrs semester) and 2 hours on your schedule (220 hrs semester)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8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Program Requirements:</a:t>
            </a:r>
            <a:endParaRPr b="1" sz="600">
              <a:solidFill>
                <a:srgbClr val="98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Must be able to provide own transportation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Must be credit sufficient for junior and senior years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Maintain a 2.0 GPA/70% or better in each class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Student employed by family will not be considered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Maintain job/internship throughout the entirety of the school year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Program paperwork is required at the beginning of the semester to be released to your job/internship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8" name="Google Shape;158;p22" title="CCP 11/12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4925" y="38660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CREDIT CHECK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2415250" y="284150"/>
            <a:ext cx="5692800" cy="13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45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CREDIT CHECK FORM</a:t>
            </a:r>
            <a:endParaRPr b="1" sz="45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2723" y="3594954"/>
            <a:ext cx="1161924" cy="116192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3"/>
          <p:cNvSpPr txBox="1"/>
          <p:nvPr/>
        </p:nvSpPr>
        <p:spPr>
          <a:xfrm>
            <a:off x="2808400" y="1693477"/>
            <a:ext cx="4906500" cy="1369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EACH SEMESTER OF A CLASS CAN EARN 0.5 CREDIT. ONE WHOLE YEAR OF A CLASS CAN EARN 1 WHOLE CREDIT</a:t>
            </a:r>
            <a:endParaRPr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IF A GRADE OF </a:t>
            </a:r>
            <a:r>
              <a:rPr b="1"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OR </a:t>
            </a:r>
            <a:r>
              <a:rPr b="1"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NC</a:t>
            </a: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IS RECEIVED, NO CREDIT IS GIVEN (0 CREDIT) FOR THAT SEMESTER.</a:t>
            </a:r>
            <a:endParaRPr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YOU WILL NEED TO SPEAK WITH YOUR OHS COUNSELOR ABOUT MAKING UP THAT CREDIT.</a:t>
            </a:r>
            <a:endParaRPr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1971100" y="3317923"/>
            <a:ext cx="6581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ALL OHS STUDENTS ARE AUTOMATICALLY PLACED ON THE OKLAHOMA COLLEGE PREP WORK READY PLAN.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oboto"/>
                <a:ea typeface="Roboto"/>
                <a:cs typeface="Roboto"/>
                <a:sym typeface="Roboto"/>
              </a:rPr>
              <a:t>EMAIL YOUR COUNSELOR TO CHANGE GRADUATION TRACKS.</a:t>
            </a:r>
            <a:endParaRPr sz="7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latin typeface="Roboto"/>
                <a:ea typeface="Roboto"/>
                <a:cs typeface="Roboto"/>
                <a:sym typeface="Roboto"/>
              </a:rPr>
              <a:t>4X4 IS THE PATH TO </a:t>
            </a:r>
            <a:r>
              <a:rPr b="1" i="1" lang="en" sz="11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DISTINGUISHED GRADUATE</a:t>
            </a:r>
            <a:r>
              <a:rPr b="1" i="1" lang="en" sz="1100">
                <a:latin typeface="Roboto"/>
                <a:ea typeface="Roboto"/>
                <a:cs typeface="Roboto"/>
                <a:sym typeface="Roboto"/>
              </a:rPr>
              <a:t>.</a:t>
            </a:r>
            <a:endParaRPr b="1" i="1"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301" y="654428"/>
            <a:ext cx="1308800" cy="4489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 title="Credit Check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03450" y="45274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ENROLLMENT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1427700" y="993622"/>
            <a:ext cx="6288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 u="sng">
                <a:latin typeface="Roboto"/>
                <a:ea typeface="Roboto"/>
                <a:cs typeface="Roboto"/>
                <a:sym typeface="Roboto"/>
              </a:rPr>
              <a:t>PLEASE COMPLETE THE FOLLOWING STEPS:</a:t>
            </a:r>
            <a:endParaRPr b="1" sz="2300" u="sng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6" name="Google Shape;17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8671" y="3654875"/>
            <a:ext cx="1297400" cy="12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 txBox="1"/>
          <p:nvPr/>
        </p:nvSpPr>
        <p:spPr>
          <a:xfrm>
            <a:off x="859200" y="1526442"/>
            <a:ext cx="7304700" cy="23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4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PLACE YOUR TRANSCRIPT AND COMPLETED CREDIT CHECK IN YOUR BACKPACK TO TAKE HOME AND SHARE WITH YOUR PARENTS. </a:t>
            </a:r>
            <a:r>
              <a:rPr lang="en" sz="22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THESE ARE CONFIDENTIAL DOCUMENTS.</a:t>
            </a:r>
            <a:endParaRPr sz="220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0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ctr">
              <a:spcBef>
                <a:spcPts val="64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CLICK THE LINK BELOW TO COMPLETE AN ICAP GRADUATION REQUIREMENT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3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b="1" lang="en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ICAP GOOGLE FORM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24" title="Slide 7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76950" y="4495092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MORE TO THINK ABOUT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84" name="Google Shape;184;p25"/>
          <p:cNvSpPr txBox="1"/>
          <p:nvPr/>
        </p:nvSpPr>
        <p:spPr>
          <a:xfrm>
            <a:off x="410950" y="662025"/>
            <a:ext cx="8136900" cy="4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NCAA?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CREATE AN ELIGIBILITY ACCOUNT </a:t>
            </a: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TAKE WORLD LANGUAGE, </a:t>
            </a:r>
            <a:r>
              <a:rPr lang="en" sz="18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COMPUTER TECHNOLOGY DOES NOT COUNT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OKLAHOMA’S PROMISE?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APPLY </a:t>
            </a: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BY END OF 11TH GRADE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SCHOLARSHIPS?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JOIN THE SCHOLARSHIP GOOGLE CLASSROOM: hwmnnz6h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COLLEGE APPLICATIONS?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WORK WITH YOUR ASSIGNED COUNSELOR FOR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	RECOMMENDATION LETTERS, ETC.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USE </a:t>
            </a: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PARCHMENT</a:t>
            </a:r>
            <a:r>
              <a:rPr lang="en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FOR TRANSCRIPT REQUESTS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5" name="Google Shape;18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3625" y="3552750"/>
            <a:ext cx="1301225" cy="13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 title="11/12 More to Think About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47850" y="4486225"/>
            <a:ext cx="367775" cy="36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COURSE SELECTION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92" name="Google Shape;19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3296" y="3504950"/>
            <a:ext cx="1297400" cy="12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 txBox="1"/>
          <p:nvPr/>
        </p:nvSpPr>
        <p:spPr>
          <a:xfrm>
            <a:off x="1216050" y="1337000"/>
            <a:ext cx="6711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EXAMPLES OF 4 YEAR PLANS</a:t>
            </a:r>
            <a:endParaRPr sz="3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26">
            <a:hlinkClick r:id="rId5"/>
          </p:cNvPr>
          <p:cNvSpPr txBox="1"/>
          <p:nvPr/>
        </p:nvSpPr>
        <p:spPr>
          <a:xfrm>
            <a:off x="2594250" y="2299575"/>
            <a:ext cx="39555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YOUR 4 YEAR PLAN</a:t>
            </a:r>
            <a:endParaRPr sz="3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5" name="Google Shape;195;p26" title="DOTSON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19497" y="42768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2156400" y="777625"/>
            <a:ext cx="483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CLICK “CLASS REGISTRATION” ON THE LEFT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2" name="Google Shape;202;p27" title="Stone Canyon Elementary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81940" y="4536625"/>
            <a:ext cx="375060" cy="3750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27"/>
          <p:cNvGrpSpPr/>
          <p:nvPr/>
        </p:nvGrpSpPr>
        <p:grpSpPr>
          <a:xfrm>
            <a:off x="679839" y="1305653"/>
            <a:ext cx="7784301" cy="3606031"/>
            <a:chOff x="936700" y="1576675"/>
            <a:chExt cx="6907099" cy="3353200"/>
          </a:xfrm>
        </p:grpSpPr>
        <p:pic>
          <p:nvPicPr>
            <p:cNvPr id="204" name="Google Shape;204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936700" y="1576675"/>
              <a:ext cx="6907099" cy="3353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p27"/>
            <p:cNvSpPr/>
            <p:nvPr/>
          </p:nvSpPr>
          <p:spPr>
            <a:xfrm>
              <a:off x="936700" y="2760900"/>
              <a:ext cx="830400" cy="2421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8"/>
          <p:cNvPicPr preferRelativeResize="0"/>
          <p:nvPr/>
        </p:nvPicPr>
        <p:blipFill rotWithShape="1">
          <a:blip r:embed="rId3">
            <a:alphaModFix/>
          </a:blip>
          <a:srcRect b="15456" l="11087" r="0" t="27676"/>
          <a:stretch/>
        </p:blipFill>
        <p:spPr>
          <a:xfrm>
            <a:off x="104912" y="1648050"/>
            <a:ext cx="8721025" cy="29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8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936700" y="777625"/>
            <a:ext cx="718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CLICK ON THE PENCIL AND PAPER ICON ON THE ENGLISH LINE.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8"/>
          <p:cNvSpPr/>
          <p:nvPr/>
        </p:nvSpPr>
        <p:spPr>
          <a:xfrm>
            <a:off x="8276021" y="1648051"/>
            <a:ext cx="602700" cy="3159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28"/>
          <p:cNvSpPr/>
          <p:nvPr/>
        </p:nvSpPr>
        <p:spPr>
          <a:xfrm rot="10800000">
            <a:off x="7422825" y="1592700"/>
            <a:ext cx="853200" cy="4266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5" name="Google Shape;215;p28" title="11th/12th Baker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41075" y="4559975"/>
            <a:ext cx="426600" cy="42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6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9"/>
          <p:cNvPicPr preferRelativeResize="0"/>
          <p:nvPr/>
        </p:nvPicPr>
        <p:blipFill rotWithShape="1">
          <a:blip r:embed="rId3">
            <a:alphaModFix/>
          </a:blip>
          <a:srcRect b="10253" l="27373" r="0" t="40378"/>
          <a:stretch/>
        </p:blipFill>
        <p:spPr>
          <a:xfrm>
            <a:off x="878625" y="1973500"/>
            <a:ext cx="7386750" cy="27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9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1936950" y="711300"/>
            <a:ext cx="5270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MAKE YOUR ENGLISH SELECTION. CLICK “OKAY”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979800" y="1126075"/>
            <a:ext cx="7184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IF YOU PLAN TO TAKE CONCURRENT ENGLISH, YOU WILL SELECT “CONCURRENT ENROLLMENT.” PLEASE REMEMBER TO ALSO SELECT A “CONCURRENT TRAVEL” HOUR IN ELECTIVES.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29"/>
          <p:cNvSpPr/>
          <p:nvPr/>
        </p:nvSpPr>
        <p:spPr>
          <a:xfrm>
            <a:off x="1250048" y="3423800"/>
            <a:ext cx="314100" cy="258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29"/>
          <p:cNvSpPr/>
          <p:nvPr/>
        </p:nvSpPr>
        <p:spPr>
          <a:xfrm>
            <a:off x="7466377" y="3965075"/>
            <a:ext cx="611400" cy="3204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6" name="Google Shape;226;p29" title="English Slid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2725" y="43811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32" name="Google Shape;232;p30"/>
          <p:cNvSpPr txBox="1"/>
          <p:nvPr/>
        </p:nvSpPr>
        <p:spPr>
          <a:xfrm>
            <a:off x="1468125" y="631850"/>
            <a:ext cx="620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MAKE YOUR OTHER COURSE SELECTIONS. CLICK “OKAY”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30"/>
          <p:cNvSpPr txBox="1"/>
          <p:nvPr/>
        </p:nvSpPr>
        <p:spPr>
          <a:xfrm>
            <a:off x="652650" y="1015850"/>
            <a:ext cx="7838700" cy="602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SELECT 5 CREDITS.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IF YOU SELECT ANY CONCURRENT COURSES, PLEASE BE SURE TO SELECT THAT SAME NUMBER OF TRAVEL HOURS HERE. EX: TWO CONCURRENT HOURS WOULD NEED TWO TRAVEL HOURS.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4" name="Google Shape;234;p30"/>
          <p:cNvPicPr preferRelativeResize="0"/>
          <p:nvPr/>
        </p:nvPicPr>
        <p:blipFill rotWithShape="1">
          <a:blip r:embed="rId3">
            <a:alphaModFix/>
          </a:blip>
          <a:srcRect b="0" l="26101" r="0" t="26340"/>
          <a:stretch/>
        </p:blipFill>
        <p:spPr>
          <a:xfrm>
            <a:off x="1468113" y="1719600"/>
            <a:ext cx="6207775" cy="3257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0" title="12TH GRADE COURSE SELECTIONS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91350" y="443745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0"/>
          <p:cNvSpPr txBox="1"/>
          <p:nvPr/>
        </p:nvSpPr>
        <p:spPr>
          <a:xfrm>
            <a:off x="-19875" y="3055650"/>
            <a:ext cx="1488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APPLICATION ONLY CLASSES</a:t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-19875" y="2379300"/>
            <a:ext cx="1488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COURSE GUIDE</a:t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43" name="Google Shape;243;p31"/>
          <p:cNvSpPr txBox="1"/>
          <p:nvPr/>
        </p:nvSpPr>
        <p:spPr>
          <a:xfrm>
            <a:off x="1689000" y="711300"/>
            <a:ext cx="576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MAKE YOUR ALTERNATE SELECTIONS. CLICK “OKAY”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31"/>
          <p:cNvSpPr txBox="1"/>
          <p:nvPr/>
        </p:nvSpPr>
        <p:spPr>
          <a:xfrm>
            <a:off x="2758650" y="1115350"/>
            <a:ext cx="3626700" cy="369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SELECT 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TWO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ALTERNATE CREDITS.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5" name="Google Shape;245;p31" title="ALTERNATE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4651" y="44277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1"/>
          <p:cNvPicPr preferRelativeResize="0"/>
          <p:nvPr/>
        </p:nvPicPr>
        <p:blipFill rotWithShape="1">
          <a:blip r:embed="rId5">
            <a:alphaModFix/>
          </a:blip>
          <a:srcRect b="4005" l="22408" r="0" t="10231"/>
          <a:stretch/>
        </p:blipFill>
        <p:spPr>
          <a:xfrm>
            <a:off x="1473625" y="1582000"/>
            <a:ext cx="6117300" cy="336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1"/>
          <p:cNvSpPr txBox="1"/>
          <p:nvPr/>
        </p:nvSpPr>
        <p:spPr>
          <a:xfrm>
            <a:off x="-19875" y="2379300"/>
            <a:ext cx="1488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COURSE GUIDE</a:t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2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53" name="Google Shape;253;p32"/>
          <p:cNvSpPr txBox="1"/>
          <p:nvPr/>
        </p:nvSpPr>
        <p:spPr>
          <a:xfrm>
            <a:off x="52125" y="653650"/>
            <a:ext cx="9003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WHEN ALL SELECTIONS HAVE BEEN MADE, CLICK “SUBMIT” IN THE BOTTOM RIGHT CORNER.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32"/>
          <p:cNvSpPr txBox="1"/>
          <p:nvPr/>
        </p:nvSpPr>
        <p:spPr>
          <a:xfrm>
            <a:off x="1126600" y="1069200"/>
            <a:ext cx="74667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IF YOU DO NOT, SELECTIONS WILL NOT BE SAVED AND COUNSELORS WILL MAKE SELECTIONS FOR YOU.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YOU CAN MAKE EDITS TO YOUR CHOICES UNTIL MARCH 4TH, 2026.</a:t>
            </a:r>
            <a:endParaRPr b="1" i="1" sz="1200"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5" name="Google Shape;255;p32" title="ALL SLIDE 25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3300" y="45063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8188" y="1764000"/>
            <a:ext cx="6787625" cy="3291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2"/>
          <p:cNvSpPr/>
          <p:nvPr/>
        </p:nvSpPr>
        <p:spPr>
          <a:xfrm>
            <a:off x="7473451" y="4825418"/>
            <a:ext cx="457200" cy="2595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3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NAVIGATE YOUR FUTURE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263" name="Google Shape;26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4371" y="3779250"/>
            <a:ext cx="1297400" cy="129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3" title="Nav Your Futur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19275" y="45010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88650" y="771650"/>
            <a:ext cx="2964373" cy="4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4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CONTACT INFORMATION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1427700" y="819850"/>
            <a:ext cx="62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latin typeface="Roboto"/>
                <a:ea typeface="Roboto"/>
                <a:cs typeface="Roboto"/>
                <a:sym typeface="Roboto"/>
              </a:rPr>
              <a:t>PLEASE CONTACT WITH ANY ENROLLMENT QUESTIONS!</a:t>
            </a:r>
            <a:endParaRPr b="1" sz="1800" u="sng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2" name="Google Shape;27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721" y="3631575"/>
            <a:ext cx="1297400" cy="129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4" title="Counselor Contacts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8072" y="44718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4"/>
          <p:cNvSpPr txBox="1"/>
          <p:nvPr/>
        </p:nvSpPr>
        <p:spPr>
          <a:xfrm>
            <a:off x="936750" y="1560175"/>
            <a:ext cx="7270500" cy="27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SALLY RANDOLPH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(A-G)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sally.randolph@owassops.org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STEPHANIE CURFMAN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(H-O)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stephanie.curfman@owassops.org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BECKY COPELAND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(P-Z)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becky.copeland@owassops.org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5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DID YOU KNOW…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80" name="Google Shape;280;p35"/>
          <p:cNvSpPr txBox="1"/>
          <p:nvPr/>
        </p:nvSpPr>
        <p:spPr>
          <a:xfrm>
            <a:off x="410950" y="1058275"/>
            <a:ext cx="81369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WE CAN HELP IF: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YOUR FAMILY LIVES WITH ANOTHER FAMILY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 ARE STAYING WITH SOMEONE OTHER THAN YOUR PARENTS/LEGAL GUARDIANS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 ARE NOT LIVING IN YOUR HOME (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TEMPORARILY OR LONG-TERM)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 NEED A COAT FOR THE WINTER, FOOD, SCHOOL SUPPLIES, ETC.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 WANT COUNSELING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1" name="Google Shape;28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5775" y="3552750"/>
            <a:ext cx="1301225" cy="130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5"/>
          <p:cNvSpPr txBox="1"/>
          <p:nvPr/>
        </p:nvSpPr>
        <p:spPr>
          <a:xfrm>
            <a:off x="410950" y="3833925"/>
            <a:ext cx="6557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USE THIS LINK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TO CONFIDENTIALLY LET US KNOW IF YOU OR SOMEONE YOU KNOW NEEDS ANY OF THE ABOVE SERVICES.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3" name="Google Shape;283;p35" title="Help slide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7000" y="4572825"/>
            <a:ext cx="466175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