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  <p:embeddedFont>
      <p:font typeface="Fjalla On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oboto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FjallaOne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10b107874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10b10787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291a85ad4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291a85ad4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291a85ad4e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291a85ad4e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bd28b564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bd28b564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91a85ad4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291a85ad4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4a9abe63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b4a9abe63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10b107874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10b107874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a221fdc9c_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a221fdc9c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ad3aff75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bad3aff75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b93c9191ba_0_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b93c9191ba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b93c9191b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b93c9191b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b93c9191ba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b93c9191ba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b93c9191ba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b93c9191ba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93c9191ba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b93c9191ba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93c9191ba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b93c9191ba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b93c9191ba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b93c9191ba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b93c9191ba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b93c9191ba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b93c9191ba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b93c9191ba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b93c9191ba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b93c9191ba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10b107874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10b107874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33cb79bf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33cb79bf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625" y="1239850"/>
            <a:ext cx="3471625" cy="166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0" name="Google Shape;70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" name="Google Shape;7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2" name="Google Shape;82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0" name="Google Shape;9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7" name="Google Shape;97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8" name="Google Shape;98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2" name="Google Shape;10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5" name="Google Shape;105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66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" name="Google Shape;6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a-pdNdglDNFfyZYqY3aMKrADf-YoxVwf/view" TargetMode="External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file/d/1tPXtyYUVrgYghIG0EpRI1BqKT0UZ-3tq/view?usp=drive_link" TargetMode="External"/><Relationship Id="rId5" Type="http://schemas.openxmlformats.org/officeDocument/2006/relationships/hyperlink" Target="https://ohs.owassops.org/academics/counseling-office/distinguished-graduate-application" TargetMode="External"/><Relationship Id="rId6" Type="http://schemas.openxmlformats.org/officeDocument/2006/relationships/image" Target="../media/image21.png"/><Relationship Id="rId7" Type="http://schemas.openxmlformats.org/officeDocument/2006/relationships/hyperlink" Target="http://drive.google.com/file/d/1lq5-wZZYlN9KBJu11YMI5AGIm_2Bi5f6/view" TargetMode="External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anva.com/design/DAHAeTViQZU/4fkUC0a26OkUrN4LNOMYzw/edit?utm_content=DAHAeTViQZU&amp;utm_campaign=designshare&amp;utm_medium=link2&amp;utm_source=sharebutton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drive.google.com/file/d/1-96Jip8a9ocEOb59WVLOJRD_psHJldoU/view" TargetMode="External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hyperlink" Target="http://drive.google.com/file/d/1FcWbosm_da8LHXvuFSBRgm84ijS6Y6ER/view" TargetMode="External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forms/d/e/1FAIpQLSfOGBiUFHwsqUK4AlCvnuvbCfRM2PKZ8BD1Hl46y2D3aw94ng/viewform?usp=header" TargetMode="External"/><Relationship Id="rId4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hyperlink" Target="http://drive.google.com/file/d/1Tk1PZBze5t9fA4WMA6UVTM1C9NOo9lsG/view" TargetMode="External"/><Relationship Id="rId9" Type="http://schemas.openxmlformats.org/officeDocument/2006/relationships/hyperlink" Target="https://drive.google.com/file/d/1EzAa1Xze0SjZYH2bvoeXTa68wszWGQnQ/view?usp=sharing" TargetMode="External"/><Relationship Id="rId5" Type="http://schemas.openxmlformats.org/officeDocument/2006/relationships/hyperlink" Target="https://www.flipsnack.com/OPSCourses/26_27-secondary-course-guide-revised" TargetMode="External"/><Relationship Id="rId6" Type="http://schemas.openxmlformats.org/officeDocument/2006/relationships/hyperlink" Target="https://drive.google.com/file/d/1U2Hcku5s7hOtyfsDqN9IaK5CkoTRXbgk/view?usp=sharing" TargetMode="External"/><Relationship Id="rId7" Type="http://schemas.openxmlformats.org/officeDocument/2006/relationships/hyperlink" Target="https://drive.google.com/file/d/1iRVJbykVG-iU3fXPp4mY6K_-AIK1N4An/view?usp=sharing" TargetMode="External"/><Relationship Id="rId8" Type="http://schemas.openxmlformats.org/officeDocument/2006/relationships/hyperlink" Target="https://drive.google.com/file/d/1l8zlF6C4npgzpJK9v40dfXNr8AsRnGz8/view?usp=shar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ohs.owassops.org/academics/counseling-office/personal-financial-literacy-requirement" TargetMode="External"/><Relationship Id="rId4" Type="http://schemas.openxmlformats.org/officeDocument/2006/relationships/hyperlink" Target="https://www.owassops.org/departments/instructional-services/individual-career-academic-plan-icap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://drive.google.com/file/d/15wC3fJPuFoCW7KZORETsKMVUp2INld4t/view" TargetMode="External"/><Relationship Id="rId7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tPXtyYUVrgYghIG0EpRI1BqKT0UZ-3tq/view?usp=sharing" TargetMode="External"/><Relationship Id="rId4" Type="http://schemas.openxmlformats.org/officeDocument/2006/relationships/hyperlink" Target="https://ohs.owassops.org/academics/counseling-office/distinguished-graduate-application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://drive.google.com/file/d/15Scg4HZ6k3xyT8gQAg_32X0l0sXe6ulJ/view" TargetMode="External"/><Relationship Id="rId7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eb3.ncaa.org/ecwr3/" TargetMode="External"/><Relationship Id="rId4" Type="http://schemas.openxmlformats.org/officeDocument/2006/relationships/hyperlink" Target="https://www.okhighered.org/okpromise/" TargetMode="External"/><Relationship Id="rId5" Type="http://schemas.openxmlformats.org/officeDocument/2006/relationships/hyperlink" Target="https://tulsatech.edu/full-time-programs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://drive.google.com/file/d/1fJLsNAGznRB3FQ6uqDiPAXW3ZZvawLQE/view" TargetMode="External"/><Relationship Id="rId8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hyperlink" Target="https://youtu.be/ZuG5XSF9mMw" TargetMode="External"/><Relationship Id="rId6" Type="http://schemas.openxmlformats.org/officeDocument/2006/relationships/hyperlink" Target="https://tulsatech.edu/admissions-and-financial-aid/apply/" TargetMode="External"/><Relationship Id="rId7" Type="http://schemas.openxmlformats.org/officeDocument/2006/relationships/hyperlink" Target="http://drive.google.com/file/d/1TQ9kzxr0_8dY_wEzpt4Fpc7yu01zXnqT/view" TargetMode="External"/><Relationship Id="rId8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rive.google.com/file/d/1-ALwhZ3nRtvh_lUJPD7LhDkZXeau4tQe/view?usp=sharing" TargetMode="External"/><Relationship Id="rId4" Type="http://schemas.openxmlformats.org/officeDocument/2006/relationships/hyperlink" Target="http://drive.google.com/file/d/16e9p8HuHsgDqTa2OxSNzfmrhBcWUhenI/view" TargetMode="External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hyperlink" Target="http://drive.google.com/file/d/1y7tPs8iHRdtZGCpe1Q0wLv13PeQ0lJeV/view" TargetMode="External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hyperlink" Target="https://www.flipsnack.com/OPSCourses/26_27-secondary-course-guide-revised" TargetMode="External"/><Relationship Id="rId5" Type="http://schemas.openxmlformats.org/officeDocument/2006/relationships/hyperlink" Target="http://drive.google.com/file/d/14Uz4FSY4rtvDdIb91KHhsYyNm8TXs7px/view" TargetMode="External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hyperlink" Target="http://drive.google.com/file/d/1_OIO6SEJVT4DSiUn-V_3z_cj4_ZGWxj_/view" TargetMode="External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hyperlink" Target="https://www.canva.com/design/DAHAeTViQZU/4fkUC0a26OkUrN4LNOMYzw/edit?utm_content=DAHAeTViQZU&amp;utm_campaign=designshare&amp;utm_medium=link2&amp;utm_source=sharebutton" TargetMode="External"/><Relationship Id="rId5" Type="http://schemas.openxmlformats.org/officeDocument/2006/relationships/hyperlink" Target="http://drive.google.com/file/d/1jQNF7uND3TCYvcGUilQnM4Yp17q7D7vg/view" TargetMode="External"/><Relationship Id="rId6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hyperlink" Target="http://drive.google.com/file/d/124hrVofWfsn__YFB_LcnOwIY85Smo-by/view" TargetMode="External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hyperlink" Target="http://drive.google.com/file/d/1besgWbsB91UlZpHDCwxlZj7i3kj3xcjt/view" TargetMode="External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hyperlink" Target="https://www.flipsnack.com/OPSCourses/26_27-secondary-course-guide-revised" TargetMode="External"/><Relationship Id="rId5" Type="http://schemas.openxmlformats.org/officeDocument/2006/relationships/hyperlink" Target="https://docs.google.com/forms/d/e/1FAIpQLSfOGBiUFHwsqUK4AlCvnuvbCfRM2PKZ8BD1Hl46y2D3aw94ng/viewform?usp=header" TargetMode="External"/><Relationship Id="rId6" Type="http://schemas.openxmlformats.org/officeDocument/2006/relationships/hyperlink" Target="http://drive.google.com/file/d/1VO0wuCO_JYdXPt4dQb2N8rEIvQzv9_Lf/view" TargetMode="External"/><Relationship Id="rId7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hyperlink" Target="http://drive.google.com/file/d/15Cjs541Yu6pnjgjxjY3UUj4oLJbvOBpe/view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s://www.flipsnack.com/OPSCourses/26_27-secondary-course-guide-revised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hyperlink" Target="http://drive.google.com/file/d/1ykIfq9erM4qLCb3X7oyTJrjaDJ-BvAlR/view" TargetMode="External"/><Relationship Id="rId5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0v1gzOw-lDkD0TP2-Tc0Us0PcZceKGbG/view" TargetMode="External"/><Relationship Id="rId5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type="title"/>
          </p:nvPr>
        </p:nvSpPr>
        <p:spPr>
          <a:xfrm>
            <a:off x="460950" y="513000"/>
            <a:ext cx="8222100" cy="7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Fjalla One"/>
                <a:ea typeface="Fjalla One"/>
                <a:cs typeface="Fjalla One"/>
                <a:sym typeface="Fjalla One"/>
              </a:rPr>
              <a:t>OHS ENROLLMENT 2026-2027</a:t>
            </a:r>
            <a:endParaRPr sz="57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14" name="Google Shape;114;p2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Fjalla One"/>
                <a:ea typeface="Fjalla One"/>
                <a:cs typeface="Fjalla One"/>
                <a:sym typeface="Fjalla One"/>
              </a:rPr>
              <a:t>OHS ADMINISTRATORS</a:t>
            </a:r>
            <a:endParaRPr sz="36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TIFFANI COOPER - PRINCIPAL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AUSTIN HIGGS - A-G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GINA OSBURN - H-O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KRISTI VRSKA - P-Z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KEVIN DOTSON - ACTIVITIES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975" y="3939375"/>
            <a:ext cx="1254250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5"/>
          <p:cNvSpPr txBox="1"/>
          <p:nvPr>
            <p:ph idx="2" type="body"/>
          </p:nvPr>
        </p:nvSpPr>
        <p:spPr>
          <a:xfrm>
            <a:off x="4683150" y="1861800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latin typeface="Fjalla One"/>
                <a:ea typeface="Fjalla One"/>
                <a:cs typeface="Fjalla One"/>
                <a:sym typeface="Fjalla One"/>
              </a:rPr>
              <a:t>OHS COUNSELORS</a:t>
            </a:r>
            <a:endParaRPr sz="43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KASSIE DYSON - A-G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EMILY DRAKE - H-O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Fjalla One"/>
                <a:ea typeface="Fjalla One"/>
                <a:cs typeface="Fjalla One"/>
                <a:sym typeface="Fjalla One"/>
              </a:rPr>
              <a:t>JAYME RISENHOOVER - P-Z</a:t>
            </a:r>
            <a:endParaRPr sz="25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17" name="Google Shape;117;p25" title="2030 Slide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2450" y="4385625"/>
            <a:ext cx="485975" cy="4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Fjalla One"/>
                <a:ea typeface="Fjalla One"/>
                <a:cs typeface="Fjalla One"/>
                <a:sym typeface="Fjalla One"/>
              </a:rPr>
              <a:t>GRADUATION TRACKS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23" name="Google Shape;1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6225" y="3076800"/>
            <a:ext cx="1254250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6"/>
          <p:cNvSpPr txBox="1"/>
          <p:nvPr/>
        </p:nvSpPr>
        <p:spPr>
          <a:xfrm>
            <a:off x="673750" y="914075"/>
            <a:ext cx="7217100" cy="21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2 TRACKS TO GRADUATION:</a:t>
            </a:r>
            <a:endParaRPr b="1" sz="2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STANDARD CURRICULUM REQUIREMENTS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en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State Requirements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4X4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- PATH TO</a:t>
            </a: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7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DISTINGUISHED GRAD</a:t>
            </a: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en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Owasso</a:t>
            </a:r>
            <a:endParaRPr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04100" y="2290825"/>
            <a:ext cx="2516549" cy="275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6" title="2030 Slide 2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67650" y="43310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OF 2030 GRADUATION REQUIREMENTS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32" name="Google Shape;132;p27"/>
          <p:cNvSpPr txBox="1"/>
          <p:nvPr/>
        </p:nvSpPr>
        <p:spPr>
          <a:xfrm>
            <a:off x="428775" y="1044425"/>
            <a:ext cx="7422300" cy="3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ENGLISH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(4 CREDITS)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II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III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IV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MATH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1" lang="en" sz="20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i="1" lang="en" sz="2000" u="sng">
                <a:solidFill>
                  <a:schemeClr val="hlink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 CREDITS IN HIGH SCHOOL</a:t>
            </a:r>
            <a:r>
              <a:rPr b="1" lang="en" sz="20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, ALGEBRA I AND ABOVE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ALGEBRA I - can be taken in 8th grade (will count toward the 4)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GEOMETRY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ALGEBRA II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4TH MATH of your choice  (PRE-CALCULUS/PRE-CALCULUS PREP, STATISTICS, ALGEBRA III, locally approved math course)</a:t>
            </a:r>
            <a:endParaRPr b="1"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SCIENCE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PHYSICAL SCIENCE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BIOLOGY,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3RD SCIENCE</a:t>
            </a:r>
            <a:endParaRPr b="1"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HISTORY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OKLAHOMA HISTORY/US GOVERNMENT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HISTORY (WORLD HISTORY, AP WORLD, AP EUROPEAN, AP HUMAN GEOGRAPHY),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US HISTORY</a:t>
            </a:r>
            <a:endParaRPr b="1"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6414600" y="3189675"/>
            <a:ext cx="2031000" cy="96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23 CREDITS ARE REQUIRED FOR GRADUATION</a:t>
            </a:r>
            <a:endParaRPr b="1"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4" name="Google Shape;13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5375" y="809050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7" title="2030 Slide 3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8650" y="4282325"/>
            <a:ext cx="636200" cy="63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DETERMINING YOUR PATHWAY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41" name="Google Shape;14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03" y="794992"/>
            <a:ext cx="8826600" cy="4098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8" title="2030 Slide 4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0675" y="43316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Pathway Credits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48" name="Google Shape;148;p29"/>
          <p:cNvSpPr txBox="1"/>
          <p:nvPr/>
        </p:nvSpPr>
        <p:spPr>
          <a:xfrm>
            <a:off x="88350" y="4557125"/>
            <a:ext cx="896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SOME ELECTIVES REQUIRE AN </a:t>
            </a: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APPLICATION</a:t>
            </a: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OR TRYOUT BEFORE YOU CAN BE PLACED IN THE CLASS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9" name="Google Shape;1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0475" y="1111050"/>
            <a:ext cx="1637400" cy="16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9"/>
          <p:cNvSpPr txBox="1"/>
          <p:nvPr/>
        </p:nvSpPr>
        <p:spPr>
          <a:xfrm>
            <a:off x="6118975" y="3148600"/>
            <a:ext cx="22896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FIND A FULL LIST OF ELECTIVES AND COURSE DESCRIPTIONS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9"/>
          <p:cNvSpPr txBox="1"/>
          <p:nvPr/>
        </p:nvSpPr>
        <p:spPr>
          <a:xfrm>
            <a:off x="528325" y="812100"/>
            <a:ext cx="5228700" cy="3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700">
                <a:latin typeface="Calibri"/>
                <a:ea typeface="Calibri"/>
                <a:cs typeface="Calibri"/>
                <a:sym typeface="Calibri"/>
              </a:rPr>
              <a:t>4 Pathways: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914400" rtl="0" algn="l">
              <a:spcBef>
                <a:spcPts val="64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b="1" i="1" lang="en" sz="13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Cultivating Resources class lists</a:t>
            </a:r>
            <a:endParaRPr b="1" i="1" sz="1300"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b="1" i="1" lang="en" sz="13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Caring for Communities class lists</a:t>
            </a:r>
            <a:endParaRPr b="1" i="1" sz="1300"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b="1" i="1" lang="en" sz="13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Building and Moving class lists</a:t>
            </a:r>
            <a:endParaRPr b="1" i="1" sz="1300"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SzPts val="1300"/>
              <a:buFont typeface="Calibri"/>
              <a:buAutoNum type="arabicPeriod"/>
            </a:pPr>
            <a:r>
              <a:rPr b="1" i="1" lang="en" sz="13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Creating and Experiencing class lists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6 Pathway Core Credits</a:t>
            </a:r>
            <a:r>
              <a:rPr b="1" lang="en" sz="2700"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b="1" lang="en" sz="1000"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must be direct or cross cutting</a:t>
            </a:r>
            <a:endParaRPr b="1" sz="1000">
              <a:highlight>
                <a:schemeClr val="accent4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200">
                <a:latin typeface="Calibri"/>
                <a:ea typeface="Calibri"/>
                <a:cs typeface="Calibri"/>
                <a:sym typeface="Calibri"/>
              </a:rPr>
              <a:t>3 Pathway Electives</a:t>
            </a:r>
            <a:r>
              <a:rPr b="1" lang="en" sz="2700"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spcBef>
                <a:spcPts val="640"/>
              </a:spcBef>
              <a:spcAft>
                <a:spcPts val="0"/>
              </a:spcAft>
              <a:buSzPts val="1100"/>
              <a:buFont typeface="Calibri"/>
              <a:buChar char="●"/>
            </a:pPr>
            <a:r>
              <a:rPr b="1" lang="en" sz="1100">
                <a:latin typeface="Calibri"/>
                <a:ea typeface="Calibri"/>
                <a:cs typeface="Calibri"/>
                <a:sym typeface="Calibri"/>
              </a:rPr>
              <a:t>any class of their choice</a:t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29" title="2030 Slide 5.mp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08575" y="40999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Fjalla One"/>
                <a:ea typeface="Fjalla One"/>
                <a:cs typeface="Fjalla One"/>
                <a:sym typeface="Fjalla One"/>
              </a:rPr>
              <a:t>ADDITIONAL GRADUATION REQUIREMENTS</a:t>
            </a:r>
            <a:endParaRPr sz="21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58" name="Google Shape;158;p30"/>
          <p:cNvSpPr txBox="1"/>
          <p:nvPr/>
        </p:nvSpPr>
        <p:spPr>
          <a:xfrm>
            <a:off x="841000" y="1311200"/>
            <a:ext cx="69384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YOU MUST COMPLETE THE FOLLOWING COMPETENCIES: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NATURALIZATION TEST (given in 8th grade)</a:t>
            </a:r>
            <a:endParaRPr b="1"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PERSONAL FINANCIAL LITERACY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(PFL) in </a:t>
            </a: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10th - 12th grade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CPR INSTRUCTION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INDIVIDUAL CAREER ACADEMIC PLAN (ICAP)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ACT, US HISTORY, AND SCIENCE STATE TESTS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COMPLETE THE FREE APPLICATION FOR FEDERAL STUDENT AID (FAFSA) - </a:t>
            </a: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SENIOR YEAR ONLY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9" name="Google Shape;15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8000" y="3435200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0" title="Slide 5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23950" y="43399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CREDIT CHECK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66" name="Google Shape;166;p31"/>
          <p:cNvSpPr txBox="1"/>
          <p:nvPr/>
        </p:nvSpPr>
        <p:spPr>
          <a:xfrm>
            <a:off x="556950" y="480050"/>
            <a:ext cx="8030100" cy="13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4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CREDIT CHECK FORM</a:t>
            </a:r>
            <a:endParaRPr b="1"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31"/>
          <p:cNvSpPr txBox="1"/>
          <p:nvPr/>
        </p:nvSpPr>
        <p:spPr>
          <a:xfrm>
            <a:off x="98250" y="3875300"/>
            <a:ext cx="89472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Roboto"/>
                <a:ea typeface="Roboto"/>
                <a:cs typeface="Roboto"/>
                <a:sym typeface="Roboto"/>
              </a:rPr>
              <a:t>ALL OHS STUDENTS ARE PLACED ON THE STANDARD CURRICULUM GRADUATION PLAN.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EMAIL YOUR COUNSELOR TO CHANGE GRADUATION TRACKS.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4X4 IS THE PATH TO</a:t>
            </a:r>
            <a:r>
              <a:rPr b="1" i="1" lang="en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1"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DISTINGUISHED GRADUATE</a:t>
            </a:r>
            <a:endParaRPr b="1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4239" y="2067550"/>
            <a:ext cx="1935525" cy="19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1"/>
          <p:cNvSpPr txBox="1"/>
          <p:nvPr/>
        </p:nvSpPr>
        <p:spPr>
          <a:xfrm>
            <a:off x="2250150" y="1516950"/>
            <a:ext cx="464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31"/>
          <p:cNvSpPr txBox="1"/>
          <p:nvPr/>
        </p:nvSpPr>
        <p:spPr>
          <a:xfrm>
            <a:off x="6890250" y="2067550"/>
            <a:ext cx="1806000" cy="1693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EACH SEMESTER OF A CLASS CAN EARN 0.5 CREDIT. ONE WHOLE YEAR OF A CLASS CAN EARN 1 WHOLE CREDIT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1" name="Google Shape;171;p31" title="2030 Slide 7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67650" y="44208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Thinking Ahead?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77" name="Google Shape;177;p32"/>
          <p:cNvSpPr txBox="1"/>
          <p:nvPr/>
        </p:nvSpPr>
        <p:spPr>
          <a:xfrm>
            <a:off x="76500" y="978375"/>
            <a:ext cx="89910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NCAA?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b="1"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CREATE AN ACCOUNT</a:t>
            </a:r>
            <a:r>
              <a:rPr lang="en" sz="16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AND TALK TO YOUR COUNSELOR </a:t>
            </a:r>
            <a:r>
              <a:rPr i="1" lang="en" sz="1600" u="sng">
                <a:latin typeface="Roboto"/>
                <a:ea typeface="Roboto"/>
                <a:cs typeface="Roboto"/>
                <a:sym typeface="Roboto"/>
              </a:rPr>
              <a:t>FRESHMAN</a:t>
            </a:r>
            <a:r>
              <a:rPr lang="en" sz="16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YEAR!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TAKE WORLD LANGUAGE, </a:t>
            </a:r>
            <a:r>
              <a:rPr lang="en" sz="16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COMPUTER TECHNOLOGY DOES NOT COUNT.</a:t>
            </a:r>
            <a:endParaRPr sz="1600"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OKLAHOMA’S PROMISE?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APPLY </a:t>
            </a:r>
            <a:r>
              <a:rPr b="1"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Other Tulsa Tech programs?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b="1"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LOOK AT PROGRAMS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AND TALK TO MS. COTTLE SOPHOMORE YEAR!</a:t>
            </a:r>
            <a:endParaRPr sz="16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TCC/Concurrent Enrollment?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TALK TO MRS. SEWELL or MRS. MARTIN AT THE END OF YOUR SOPHOMORE YEAR!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This is for 11th and 12th grade students and more information will be given during pre-enrollment your 10th grade year.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8" name="Google Shape;17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63875" y="2324075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2" title="Slide 8 - 10th grade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88050" y="9783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TULSA TECH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85" name="Google Shape;1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250" y="4084000"/>
            <a:ext cx="1746989" cy="51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4625" y="2832325"/>
            <a:ext cx="1301225" cy="13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3"/>
          <p:cNvSpPr txBox="1"/>
          <p:nvPr/>
        </p:nvSpPr>
        <p:spPr>
          <a:xfrm>
            <a:off x="3369000" y="4084000"/>
            <a:ext cx="38688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MS. COTTLE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mary.cottle@tulsatech.edu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3"/>
          <p:cNvSpPr txBox="1"/>
          <p:nvPr/>
        </p:nvSpPr>
        <p:spPr>
          <a:xfrm>
            <a:off x="262800" y="777825"/>
            <a:ext cx="86184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TULSA TECH OFFERS A 2 YEAR ENGINEERING PROGRAM FOR FRESHMEN AND SOPHOMORES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INTRO TO ENGINEERING (FRESHMEN)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PRINCIPLES OF ENGINEERING (SOPHOMORES)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FOUNDATIONS OF ENGINEERING VIDEO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STUDENTS THAT PLAN TO ATTEND TULSA TECH IN THEIR JUNIOR YEAR MUST </a:t>
            </a:r>
            <a:r>
              <a:rPr lang="en" sz="15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APPLY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DURING THEIR SOPHOMORE YEAR.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9" name="Google Shape;189;p33" title="2030 Slide 9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75175" y="44280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Fjalla One"/>
                <a:ea typeface="Fjalla One"/>
                <a:cs typeface="Fjalla One"/>
                <a:sym typeface="Fjalla One"/>
              </a:rPr>
              <a:t>4 YEAR PLANS</a:t>
            </a:r>
            <a:endParaRPr sz="27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95" name="Google Shape;195;p34"/>
          <p:cNvSpPr txBox="1"/>
          <p:nvPr/>
        </p:nvSpPr>
        <p:spPr>
          <a:xfrm>
            <a:off x="1121700" y="2396650"/>
            <a:ext cx="690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YOUR 4 YEAR PLAN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34"/>
          <p:cNvSpPr txBox="1"/>
          <p:nvPr/>
        </p:nvSpPr>
        <p:spPr>
          <a:xfrm>
            <a:off x="2485650" y="1205175"/>
            <a:ext cx="4172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PLAN YOUR FUTURE</a:t>
            </a:r>
            <a:endParaRPr sz="2600" u="sng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7" name="Google Shape;197;p34" title="DOTSON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900" y="4076225"/>
            <a:ext cx="549175" cy="5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8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203" name="Google Shape;2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125" y="1570925"/>
            <a:ext cx="6907099" cy="33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5"/>
          <p:cNvSpPr txBox="1"/>
          <p:nvPr/>
        </p:nvSpPr>
        <p:spPr>
          <a:xfrm>
            <a:off x="953125" y="864138"/>
            <a:ext cx="682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CLASS REGISTRATION ON THE LEFT.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35"/>
          <p:cNvSpPr/>
          <p:nvPr/>
        </p:nvSpPr>
        <p:spPr>
          <a:xfrm>
            <a:off x="1092750" y="27032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6" name="Google Shape;206;p35" title="Stone Canyon Elementary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1940" y="4536625"/>
            <a:ext cx="375060" cy="375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7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12" name="Google Shape;212;p36"/>
          <p:cNvSpPr txBox="1"/>
          <p:nvPr/>
        </p:nvSpPr>
        <p:spPr>
          <a:xfrm>
            <a:off x="422600" y="864150"/>
            <a:ext cx="735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THE PENCIL AND PAPER ICON.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3" name="Google Shape;21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88" y="1325838"/>
            <a:ext cx="7886078" cy="340813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6"/>
          <p:cNvSpPr/>
          <p:nvPr/>
        </p:nvSpPr>
        <p:spPr>
          <a:xfrm>
            <a:off x="7778000" y="166792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36"/>
          <p:cNvSpPr/>
          <p:nvPr/>
        </p:nvSpPr>
        <p:spPr>
          <a:xfrm>
            <a:off x="6917350" y="1650225"/>
            <a:ext cx="695400" cy="34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36"/>
          <p:cNvSpPr txBox="1"/>
          <p:nvPr/>
        </p:nvSpPr>
        <p:spPr>
          <a:xfrm>
            <a:off x="6444875" y="817650"/>
            <a:ext cx="229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COURSE GUIDE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7" name="Google Shape;217;p36" title="9th Slide 12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67650" y="43693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>
            <a:off x="422600" y="864150"/>
            <a:ext cx="735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ENGLISH SELECTION.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4" name="Google Shape;2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300" y="1685650"/>
            <a:ext cx="7965450" cy="303033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/>
          <p:nvPr/>
        </p:nvSpPr>
        <p:spPr>
          <a:xfrm>
            <a:off x="6701650" y="387807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37"/>
          <p:cNvSpPr/>
          <p:nvPr/>
        </p:nvSpPr>
        <p:spPr>
          <a:xfrm>
            <a:off x="1602225" y="3307400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7" name="Google Shape;227;p37" title="English Slid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2725" y="43811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33" name="Google Shape;233;p38"/>
          <p:cNvSpPr txBox="1"/>
          <p:nvPr/>
        </p:nvSpPr>
        <p:spPr>
          <a:xfrm>
            <a:off x="422600" y="864150"/>
            <a:ext cx="7758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MATH SELECTION.  				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ORDER OF MATH CLASSES: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ALGEBRA I, GEOMETRY, ALGEBRA II, &amp; A 4th MATH OF YOUR CHOICE.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575" y="2064450"/>
            <a:ext cx="8286851" cy="26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8"/>
          <p:cNvSpPr/>
          <p:nvPr/>
        </p:nvSpPr>
        <p:spPr>
          <a:xfrm>
            <a:off x="6742725" y="388637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38"/>
          <p:cNvSpPr/>
          <p:nvPr/>
        </p:nvSpPr>
        <p:spPr>
          <a:xfrm>
            <a:off x="1490575" y="3422350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38"/>
          <p:cNvSpPr txBox="1"/>
          <p:nvPr/>
        </p:nvSpPr>
        <p:spPr>
          <a:xfrm>
            <a:off x="3477200" y="4640850"/>
            <a:ext cx="213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MATH PATHS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8" name="Google Shape;238;p38" title="MATH SLIDE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21526" y="45283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44" name="Google Shape;244;p39"/>
          <p:cNvSpPr txBox="1"/>
          <p:nvPr/>
        </p:nvSpPr>
        <p:spPr>
          <a:xfrm>
            <a:off x="422600" y="864150"/>
            <a:ext cx="8106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SCIENCE SELECTION.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SCIENCE REQUIREMENTS: A PHYSICAL SCIENCE, BIOLOGY, SCIENCE ELECTIVE.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5" name="Google Shape;24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600" y="1755450"/>
            <a:ext cx="8106075" cy="278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9"/>
          <p:cNvSpPr/>
          <p:nvPr/>
        </p:nvSpPr>
        <p:spPr>
          <a:xfrm>
            <a:off x="7276775" y="399312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39"/>
          <p:cNvSpPr/>
          <p:nvPr/>
        </p:nvSpPr>
        <p:spPr>
          <a:xfrm>
            <a:off x="1811050" y="3438563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8" name="Google Shape;248;p39" title="SCIENC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2500" y="4687500"/>
            <a:ext cx="295375" cy="2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54" name="Google Shape;254;p40"/>
          <p:cNvSpPr txBox="1"/>
          <p:nvPr/>
        </p:nvSpPr>
        <p:spPr>
          <a:xfrm>
            <a:off x="422600" y="864150"/>
            <a:ext cx="801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SOCIAL STUDIES SELECTION.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SOCIAL STUDIES PATH: OK HIST/US GOV, HISTORY ELECTIVE, US HISTORY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5" name="Google Shape;2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275" y="1962625"/>
            <a:ext cx="7736298" cy="258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0"/>
          <p:cNvSpPr/>
          <p:nvPr/>
        </p:nvSpPr>
        <p:spPr>
          <a:xfrm>
            <a:off x="1761750" y="3438563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0"/>
          <p:cNvSpPr/>
          <p:nvPr/>
        </p:nvSpPr>
        <p:spPr>
          <a:xfrm>
            <a:off x="6824875" y="401152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8" name="Google Shape;258;p40" title="SS SLID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4975" y="4551500"/>
            <a:ext cx="462675" cy="4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64" name="Google Shape;264;p41"/>
          <p:cNvSpPr txBox="1"/>
          <p:nvPr/>
        </p:nvSpPr>
        <p:spPr>
          <a:xfrm>
            <a:off x="422600" y="864150"/>
            <a:ext cx="735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ELECTIVE SELECTIONS. (YOU WILL SELECT 2 CREDITS)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5" name="Google Shape;26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488" y="2056250"/>
            <a:ext cx="6721174" cy="302025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1"/>
          <p:cNvSpPr/>
          <p:nvPr/>
        </p:nvSpPr>
        <p:spPr>
          <a:xfrm>
            <a:off x="6142925" y="43815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41"/>
          <p:cNvSpPr/>
          <p:nvPr/>
        </p:nvSpPr>
        <p:spPr>
          <a:xfrm>
            <a:off x="1636875" y="2660288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41"/>
          <p:cNvSpPr/>
          <p:nvPr/>
        </p:nvSpPr>
        <p:spPr>
          <a:xfrm>
            <a:off x="2889325" y="4199975"/>
            <a:ext cx="788700" cy="394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822850" y="1572150"/>
            <a:ext cx="179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COURSE GUIDE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41"/>
          <p:cNvSpPr txBox="1"/>
          <p:nvPr/>
        </p:nvSpPr>
        <p:spPr>
          <a:xfrm>
            <a:off x="5755850" y="1379150"/>
            <a:ext cx="1795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APPLICATION ONLY CLASSES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1" name="Google Shape;271;p41" title="2030 Electives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32350" y="44298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77" name="Google Shape;277;p42"/>
          <p:cNvSpPr txBox="1"/>
          <p:nvPr/>
        </p:nvSpPr>
        <p:spPr>
          <a:xfrm>
            <a:off x="422600" y="864150"/>
            <a:ext cx="735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ALTERNATE SELECTIONS. (YOU WILL SELECT 2 CREDITS)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8" name="Google Shape;27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675" y="1618350"/>
            <a:ext cx="7743451" cy="326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2"/>
          <p:cNvSpPr/>
          <p:nvPr/>
        </p:nvSpPr>
        <p:spPr>
          <a:xfrm>
            <a:off x="7114575" y="42829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42"/>
          <p:cNvSpPr/>
          <p:nvPr/>
        </p:nvSpPr>
        <p:spPr>
          <a:xfrm>
            <a:off x="1347475" y="2263838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1" name="Google Shape;281;p42" title="ALTERNAT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4651" y="44277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2"/>
          <p:cNvSpPr txBox="1"/>
          <p:nvPr/>
        </p:nvSpPr>
        <p:spPr>
          <a:xfrm>
            <a:off x="6665075" y="1224350"/>
            <a:ext cx="195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COURSE GUIDE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88" name="Google Shape;288;p43"/>
          <p:cNvSpPr txBox="1"/>
          <p:nvPr/>
        </p:nvSpPr>
        <p:spPr>
          <a:xfrm>
            <a:off x="422600" y="864150"/>
            <a:ext cx="7355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SUBMIT TO SAVE YOUR CLASS CHOICES. </a:t>
            </a:r>
            <a:r>
              <a:rPr lang="en" sz="1600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You can edit until: </a:t>
            </a:r>
            <a:endParaRPr sz="1600">
              <a:solidFill>
                <a:schemeClr val="dk2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457200" lvl="0" marL="4572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MARCH 4th, 2026</a:t>
            </a:r>
            <a:endParaRPr sz="1600">
              <a:solidFill>
                <a:schemeClr val="dk2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9" name="Google Shape;28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175" y="1447650"/>
            <a:ext cx="7180270" cy="309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3"/>
          <p:cNvSpPr/>
          <p:nvPr/>
        </p:nvSpPr>
        <p:spPr>
          <a:xfrm>
            <a:off x="7358925" y="42912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43"/>
          <p:cNvSpPr/>
          <p:nvPr/>
        </p:nvSpPr>
        <p:spPr>
          <a:xfrm>
            <a:off x="6432025" y="4273500"/>
            <a:ext cx="695400" cy="34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2" name="Google Shape;292;p43" title="ALL SLIDE 25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6425" y="7714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3"/>
          <p:cNvSpPr/>
          <p:nvPr/>
        </p:nvSpPr>
        <p:spPr>
          <a:xfrm rot="-5400000">
            <a:off x="5728825" y="1797525"/>
            <a:ext cx="899100" cy="507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900"/>
                                        <p:tgtEl>
                                          <p:spTgt spid="2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4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CONTACT INFORMATION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99" name="Google Shape;299;p44"/>
          <p:cNvSpPr txBox="1"/>
          <p:nvPr/>
        </p:nvSpPr>
        <p:spPr>
          <a:xfrm>
            <a:off x="936750" y="1497063"/>
            <a:ext cx="7270500" cy="27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Kassie Dyson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(A-G)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kassie.stoutdyson@owassops.org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Emily Drake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(H-O)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emily.drake@owassops.org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Jayme Risenhoover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(P-Z)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jayme.risenhoover@owassops.org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44"/>
          <p:cNvSpPr txBox="1"/>
          <p:nvPr/>
        </p:nvSpPr>
        <p:spPr>
          <a:xfrm>
            <a:off x="1427700" y="819850"/>
            <a:ext cx="62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Roboto"/>
                <a:ea typeface="Roboto"/>
                <a:cs typeface="Roboto"/>
                <a:sym typeface="Roboto"/>
              </a:rPr>
              <a:t>PLEASE CONTACT WITH ANY ENROLLMENT QUESTIONS</a:t>
            </a:r>
            <a:endParaRPr b="1" sz="18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1" name="Google Shape;3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21" y="3631575"/>
            <a:ext cx="1297400" cy="12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4" title="SLIDE 10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7247" y="4380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B323D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3413" y="152400"/>
            <a:ext cx="3877163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