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58" r:id="rId4"/>
    <p:sldId id="264" r:id="rId5"/>
    <p:sldId id="265" r:id="rId6"/>
    <p:sldId id="263" r:id="rId7"/>
    <p:sldId id="267" r:id="rId8"/>
    <p:sldId id="266" r:id="rId9"/>
    <p:sldId id="259" r:id="rId10"/>
    <p:sldId id="260" r:id="rId11"/>
    <p:sldId id="275" r:id="rId12"/>
    <p:sldId id="270" r:id="rId13"/>
    <p:sldId id="276" r:id="rId14"/>
    <p:sldId id="272" r:id="rId15"/>
    <p:sldId id="273" r:id="rId16"/>
    <p:sldId id="274" r:id="rId17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3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66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FB444037-2F38-4E1A-8827-E65A9C69264C}" type="datetimeFigureOut">
              <a:rPr lang="en-US" smtClean="0"/>
              <a:pPr/>
              <a:t>9/1/2011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0FE8F572-E054-476A-9D96-A3690FEC982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D12983-D9B1-4F09-92C2-B07CF73DC53C}" type="datetimeFigureOut">
              <a:rPr lang="en-US" smtClean="0"/>
              <a:t>9/1/2011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4913" y="704850"/>
            <a:ext cx="4692650" cy="3519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459288"/>
            <a:ext cx="5683250" cy="4224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6988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2725" y="8916988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142130-8835-4623-B2E5-C99FA5A4106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Today we will be discussing what iron is, the role</a:t>
            </a:r>
            <a:r>
              <a:rPr lang="en-US" baseline="0" dirty="0" smtClean="0"/>
              <a:t> it plays in our bodies, what it means to be iron deficient, how iron deficiency can affect your health, and how you can make sure you are getting </a:t>
            </a:r>
            <a:r>
              <a:rPr lang="en-US" baseline="0" smtClean="0"/>
              <a:t>enough iron from your diet.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42130-8835-4623-B2E5-C99FA5A4106D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1A90AD5-DE06-4CFC-BC7C-C29BA3BC678D}" type="datetimeFigureOut">
              <a:rPr lang="en-US" smtClean="0"/>
              <a:pPr/>
              <a:t>9/1/2011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3AE2429-80E9-477A-B459-6239B99FE5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1A90AD5-DE06-4CFC-BC7C-C29BA3BC678D}" type="datetimeFigureOut">
              <a:rPr lang="en-US" smtClean="0"/>
              <a:pPr/>
              <a:t>9/1/2011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AE2429-80E9-477A-B459-6239B99FE5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1A90AD5-DE06-4CFC-BC7C-C29BA3BC678D}" type="datetimeFigureOut">
              <a:rPr lang="en-US" smtClean="0"/>
              <a:pPr/>
              <a:t>9/1/2011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AE2429-80E9-477A-B459-6239B99FE5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1A90AD5-DE06-4CFC-BC7C-C29BA3BC678D}" type="datetimeFigureOut">
              <a:rPr lang="en-US" smtClean="0"/>
              <a:pPr/>
              <a:t>9/1/2011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AE2429-80E9-477A-B459-6239B99FE5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1A90AD5-DE06-4CFC-BC7C-C29BA3BC678D}" type="datetimeFigureOut">
              <a:rPr lang="en-US" smtClean="0"/>
              <a:pPr/>
              <a:t>9/1/2011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AE2429-80E9-477A-B459-6239B99FE5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1A90AD5-DE06-4CFC-BC7C-C29BA3BC678D}" type="datetimeFigureOut">
              <a:rPr lang="en-US" smtClean="0"/>
              <a:pPr/>
              <a:t>9/1/2011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AE2429-80E9-477A-B459-6239B99FE5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1A90AD5-DE06-4CFC-BC7C-C29BA3BC678D}" type="datetimeFigureOut">
              <a:rPr lang="en-US" smtClean="0"/>
              <a:pPr/>
              <a:t>9/1/2011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AE2429-80E9-477A-B459-6239B99FE5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F1A90AD5-DE06-4CFC-BC7C-C29BA3BC678D}" type="datetimeFigureOut">
              <a:rPr lang="en-US" smtClean="0"/>
              <a:pPr/>
              <a:t>9/1/2011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AE2429-80E9-477A-B459-6239B99FE5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1A90AD5-DE06-4CFC-BC7C-C29BA3BC678D}" type="datetimeFigureOut">
              <a:rPr lang="en-US" smtClean="0"/>
              <a:pPr/>
              <a:t>9/1/2011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3AE2429-80E9-477A-B459-6239B99FE5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1A90AD5-DE06-4CFC-BC7C-C29BA3BC678D}" type="datetimeFigureOut">
              <a:rPr lang="en-US" smtClean="0"/>
              <a:pPr/>
              <a:t>9/1/2011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AE2429-80E9-477A-B459-6239B99FE5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1A90AD5-DE06-4CFC-BC7C-C29BA3BC678D}" type="datetimeFigureOut">
              <a:rPr lang="en-US" smtClean="0"/>
              <a:pPr/>
              <a:t>9/1/2011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AE2429-80E9-477A-B459-6239B99FE5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1A90AD5-DE06-4CFC-BC7C-C29BA3BC678D}" type="datetimeFigureOut">
              <a:rPr lang="en-US" smtClean="0"/>
              <a:pPr/>
              <a:t>9/1/2011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33AE2429-80E9-477A-B459-6239B99FE52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gi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838200"/>
            <a:ext cx="8229600" cy="2209800"/>
          </a:xfrm>
        </p:spPr>
        <p:txBody>
          <a:bodyPr>
            <a:normAutofit fontScale="90000"/>
          </a:bodyPr>
          <a:lstStyle/>
          <a:p>
            <a:r>
              <a:rPr lang="en-US" sz="6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urlz MT" pitchFamily="82" charset="0"/>
              </a:rPr>
              <a:t>Girl’s Health Focus:</a:t>
            </a:r>
            <a:r>
              <a:rPr lang="en-US" sz="6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urlz MT" pitchFamily="82" charset="0"/>
              </a:rPr>
              <a:t/>
            </a:r>
            <a:br>
              <a:rPr lang="en-US" sz="6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urlz MT" pitchFamily="82" charset="0"/>
              </a:rPr>
            </a:br>
            <a:r>
              <a:rPr lang="en-US" sz="6000" b="1" dirty="0" smtClean="0">
                <a:solidFill>
                  <a:schemeClr val="accent1">
                    <a:lumMod val="75000"/>
                  </a:schemeClr>
                </a:solidFill>
                <a:latin typeface="Curlz MT" pitchFamily="82" charset="0"/>
              </a:rPr>
              <a:t>Iron</a:t>
            </a:r>
            <a:r>
              <a:rPr lang="en-US" sz="6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urlz MT" pitchFamily="82" charset="0"/>
              </a:rPr>
              <a:t> 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urlz MT" pitchFamily="82" charset="0"/>
              </a:rPr>
              <a:t/>
            </a:r>
            <a:b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urlz MT" pitchFamily="82" charset="0"/>
              </a:rPr>
            </a:b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39938" name="Picture 2" descr="http://www.yourstrulydesigns.com/images/options/Stix/girls/small/g238-lg.jpg-sm.gif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82840" y="3093571"/>
            <a:ext cx="967815" cy="220984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124200" y="2743200"/>
            <a:ext cx="457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What is it and how does it affect me?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3048000" y="2743200"/>
            <a:ext cx="4419600" cy="381000"/>
          </a:xfrm>
          <a:prstGeom prst="wedgeRoundRectCallout">
            <a:avLst>
              <a:gd name="adj1" fmla="val -36742"/>
              <a:gd name="adj2" fmla="val 113409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600200" y="6211669"/>
            <a:ext cx="594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Amanda Haney, Dietetic Intern September 2011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Iron is a mineral found in the environment and inside our bodies. </a:t>
            </a:r>
          </a:p>
          <a:p>
            <a:pPr lvl="2"/>
            <a:r>
              <a:rPr lang="en-US" dirty="0" smtClean="0"/>
              <a:t>Iron is inside of foods we eat everyday</a:t>
            </a:r>
          </a:p>
          <a:p>
            <a:pPr lvl="2"/>
            <a:r>
              <a:rPr lang="en-US" dirty="0" smtClean="0"/>
              <a:t>Iron is also in our cells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FF0066"/>
                </a:solidFill>
                <a:latin typeface="Curlz MT" pitchFamily="82" charset="0"/>
              </a:rPr>
              <a:t>What is Iron?</a:t>
            </a:r>
            <a:endParaRPr lang="en-US" sz="5400" b="1" dirty="0">
              <a:solidFill>
                <a:srgbClr val="FF0066"/>
              </a:solidFill>
              <a:latin typeface="Curlz MT" pitchFamily="82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3352800"/>
            <a:ext cx="4681005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 descr="http://www.yourstrulydesigns.com/images/options/Stix/girls/small/g236-lg.jpg-sm.gif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828062">
            <a:off x="-230244" y="3667350"/>
            <a:ext cx="915894" cy="2249566"/>
          </a:xfrm>
          <a:prstGeom prst="rect">
            <a:avLst/>
          </a:prstGeom>
          <a:noFill/>
        </p:spPr>
      </p:pic>
      <p:sp>
        <p:nvSpPr>
          <p:cNvPr id="7" name="Rounded Rectangular Callout 6"/>
          <p:cNvSpPr/>
          <p:nvPr/>
        </p:nvSpPr>
        <p:spPr>
          <a:xfrm>
            <a:off x="914400" y="3429000"/>
            <a:ext cx="1600200" cy="1600200"/>
          </a:xfrm>
          <a:prstGeom prst="wedgeRoundRectCallout">
            <a:avLst>
              <a:gd name="adj1" fmla="val -60050"/>
              <a:gd name="adj2" fmla="val 28071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914400" y="3505200"/>
            <a:ext cx="17526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Ironman isn’t the only one with iron in his body!</a:t>
            </a:r>
            <a:endParaRPr lang="en-US" sz="20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0" y="1481328"/>
            <a:ext cx="4876800" cy="5148072"/>
          </a:xfrm>
        </p:spPr>
        <p:txBody>
          <a:bodyPr>
            <a:normAutofit/>
          </a:bodyPr>
          <a:lstStyle/>
          <a:p>
            <a:r>
              <a:rPr lang="en-US" sz="2600" dirty="0" smtClean="0"/>
              <a:t>Iron is part of two important cells in the body called </a:t>
            </a:r>
            <a:r>
              <a:rPr lang="en-US" sz="2600" b="1" i="1" dirty="0" smtClean="0">
                <a:solidFill>
                  <a:srgbClr val="FF0066"/>
                </a:solidFill>
              </a:rPr>
              <a:t>hemoglobin</a:t>
            </a:r>
            <a:r>
              <a:rPr lang="en-US" sz="2600" dirty="0" smtClean="0"/>
              <a:t> and </a:t>
            </a:r>
            <a:r>
              <a:rPr lang="en-US" sz="2600" b="1" i="1" dirty="0" err="1" smtClean="0">
                <a:solidFill>
                  <a:srgbClr val="FF0066"/>
                </a:solidFill>
              </a:rPr>
              <a:t>myoglobin</a:t>
            </a:r>
            <a:r>
              <a:rPr lang="en-US" sz="2600" dirty="0" smtClean="0"/>
              <a:t>. </a:t>
            </a:r>
          </a:p>
          <a:p>
            <a:pPr lvl="2"/>
            <a:r>
              <a:rPr lang="en-US" sz="2200" dirty="0" smtClean="0"/>
              <a:t>Hemoglobin carries oxygen from your lungs to the rest of the body. </a:t>
            </a:r>
          </a:p>
          <a:p>
            <a:pPr lvl="2"/>
            <a:r>
              <a:rPr lang="en-US" sz="2200" dirty="0" err="1" smtClean="0"/>
              <a:t>Myoglobin</a:t>
            </a:r>
            <a:r>
              <a:rPr lang="en-US" sz="2200" dirty="0" smtClean="0"/>
              <a:t> carries oxygen to the muscles. Our muscles can not work without oxygen.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FF0066"/>
                </a:solidFill>
                <a:latin typeface="Curlz MT" pitchFamily="82" charset="0"/>
              </a:rPr>
              <a:t>Why is it important?</a:t>
            </a:r>
            <a:endParaRPr lang="en-US" sz="5400" b="1" dirty="0">
              <a:solidFill>
                <a:srgbClr val="FF0066"/>
              </a:solidFill>
              <a:latin typeface="Curlz MT" pitchFamily="82" charset="0"/>
            </a:endParaRPr>
          </a:p>
        </p:txBody>
      </p:sp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89120" y="2401680"/>
            <a:ext cx="3965159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4191000" cy="4525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Iron deficiency is a medical term that means your body does not have enough iron. </a:t>
            </a:r>
          </a:p>
          <a:p>
            <a:pPr lvl="2"/>
            <a:r>
              <a:rPr lang="en-US" sz="2000" dirty="0" smtClean="0"/>
              <a:t>When your body is low on iron, </a:t>
            </a:r>
            <a:r>
              <a:rPr lang="en-US" sz="2000" dirty="0" smtClean="0">
                <a:solidFill>
                  <a:srgbClr val="FF0066"/>
                </a:solidFill>
              </a:rPr>
              <a:t>hemoglobin</a:t>
            </a:r>
            <a:r>
              <a:rPr lang="en-US" sz="2000" dirty="0" smtClean="0"/>
              <a:t> and </a:t>
            </a:r>
            <a:r>
              <a:rPr lang="en-US" sz="2000" dirty="0" err="1" smtClean="0">
                <a:solidFill>
                  <a:srgbClr val="FF0066"/>
                </a:solidFill>
              </a:rPr>
              <a:t>myoglobin</a:t>
            </a:r>
            <a:r>
              <a:rPr lang="en-US" sz="2000" dirty="0" smtClean="0"/>
              <a:t> cannot do their jobs.</a:t>
            </a:r>
          </a:p>
          <a:p>
            <a:pPr lvl="2"/>
            <a:endParaRPr lang="en-US" sz="2000" dirty="0" smtClean="0"/>
          </a:p>
          <a:p>
            <a:r>
              <a:rPr lang="en-US" sz="2400" dirty="0" smtClean="0"/>
              <a:t>Low iron can make you feel very tired and sick.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FF0066"/>
                </a:solidFill>
                <a:latin typeface="Curlz MT" pitchFamily="82" charset="0"/>
              </a:rPr>
              <a:t>What is Iron deficiency?</a:t>
            </a:r>
            <a:endParaRPr lang="en-US" sz="5400" b="1" dirty="0">
              <a:solidFill>
                <a:srgbClr val="FF0066"/>
              </a:solidFill>
              <a:latin typeface="Curlz MT" pitchFamily="82" charset="0"/>
            </a:endParaRPr>
          </a:p>
        </p:txBody>
      </p:sp>
      <p:pic>
        <p:nvPicPr>
          <p:cNvPr id="3379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1981200"/>
            <a:ext cx="4356961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can have one or more of these problems:</a:t>
            </a:r>
          </a:p>
          <a:p>
            <a:pPr>
              <a:buNone/>
            </a:pPr>
            <a:endParaRPr lang="en-US" dirty="0" smtClean="0"/>
          </a:p>
          <a:p>
            <a:pPr lvl="2"/>
            <a:r>
              <a:rPr lang="en-US" dirty="0" smtClean="0"/>
              <a:t>You feel tired</a:t>
            </a:r>
          </a:p>
          <a:p>
            <a:pPr lvl="2"/>
            <a:r>
              <a:rPr lang="en-US" dirty="0" smtClean="0"/>
              <a:t>You feel weak</a:t>
            </a:r>
          </a:p>
          <a:p>
            <a:pPr lvl="2"/>
            <a:r>
              <a:rPr lang="en-US" dirty="0" smtClean="0"/>
              <a:t>You are always cold</a:t>
            </a:r>
          </a:p>
          <a:p>
            <a:pPr lvl="2"/>
            <a:r>
              <a:rPr lang="en-US" dirty="0" smtClean="0"/>
              <a:t>You have headaches</a:t>
            </a:r>
          </a:p>
          <a:p>
            <a:pPr lvl="2"/>
            <a:r>
              <a:rPr lang="en-US" dirty="0" smtClean="0"/>
              <a:t>It is hard to concentrate</a:t>
            </a:r>
          </a:p>
          <a:p>
            <a:pPr lvl="2"/>
            <a:r>
              <a:rPr lang="en-US" dirty="0" smtClean="0"/>
              <a:t>You get sick often</a:t>
            </a:r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pPr lvl="2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FF0066"/>
                </a:solidFill>
                <a:latin typeface="Curlz MT" pitchFamily="82" charset="0"/>
              </a:rPr>
              <a:t>When you have low iron…</a:t>
            </a:r>
            <a:endParaRPr lang="en-US" sz="5400" b="1" dirty="0">
              <a:solidFill>
                <a:srgbClr val="FF0066"/>
              </a:solidFill>
              <a:latin typeface="Curlz MT" pitchFamily="82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 t="2667" r="8108"/>
          <a:stretch>
            <a:fillRect/>
          </a:stretch>
        </p:blipFill>
        <p:spPr bwMode="auto">
          <a:xfrm>
            <a:off x="4964482" y="2209800"/>
            <a:ext cx="3265118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Suzy Q feels very </a:t>
            </a:r>
            <a:r>
              <a:rPr lang="en-US" b="1" i="1" dirty="0" smtClean="0">
                <a:solidFill>
                  <a:srgbClr val="FF0066"/>
                </a:solidFill>
              </a:rPr>
              <a:t>tired</a:t>
            </a:r>
            <a:r>
              <a:rPr lang="en-US" dirty="0" smtClean="0"/>
              <a:t> at school and too </a:t>
            </a:r>
            <a:r>
              <a:rPr lang="en-US" b="1" i="1" dirty="0" smtClean="0">
                <a:solidFill>
                  <a:srgbClr val="FF0066"/>
                </a:solidFill>
              </a:rPr>
              <a:t>weak</a:t>
            </a:r>
            <a:r>
              <a:rPr lang="en-US" dirty="0" smtClean="0"/>
              <a:t> to play at recess. She is always </a:t>
            </a:r>
            <a:r>
              <a:rPr lang="en-US" b="1" i="1" dirty="0" smtClean="0">
                <a:solidFill>
                  <a:srgbClr val="FF0066"/>
                </a:solidFill>
              </a:rPr>
              <a:t>cold</a:t>
            </a:r>
            <a:r>
              <a:rPr lang="en-US" dirty="0" smtClean="0"/>
              <a:t> even when it is warm outside. It is hard for her to </a:t>
            </a:r>
            <a:r>
              <a:rPr lang="en-US" b="1" i="1" dirty="0" smtClean="0">
                <a:solidFill>
                  <a:srgbClr val="FF0066"/>
                </a:solidFill>
              </a:rPr>
              <a:t>concentrate</a:t>
            </a:r>
            <a:r>
              <a:rPr lang="en-US" dirty="0" smtClean="0"/>
              <a:t> in class, and she usually gets a </a:t>
            </a:r>
            <a:r>
              <a:rPr lang="en-US" b="1" i="1" dirty="0" smtClean="0">
                <a:solidFill>
                  <a:srgbClr val="FF0066"/>
                </a:solidFill>
              </a:rPr>
              <a:t>headache</a:t>
            </a:r>
            <a:r>
              <a:rPr lang="en-US" dirty="0" smtClean="0"/>
              <a:t> during the day.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2400" dirty="0" smtClean="0"/>
              <a:t>		    What could cause these problems for Suzy Q?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FF0066"/>
                </a:solidFill>
                <a:latin typeface="Curlz MT" pitchFamily="82" charset="0"/>
              </a:rPr>
              <a:t>Let’s </a:t>
            </a:r>
            <a:r>
              <a:rPr lang="en-US" sz="5400" dirty="0" smtClean="0">
                <a:solidFill>
                  <a:srgbClr val="FF0066"/>
                </a:solidFill>
                <a:latin typeface="Curlz MT" pitchFamily="82" charset="0"/>
              </a:rPr>
              <a:t>investigate</a:t>
            </a:r>
            <a:r>
              <a:rPr lang="en-US" sz="5400" b="1" dirty="0" smtClean="0">
                <a:solidFill>
                  <a:srgbClr val="FF0066"/>
                </a:solidFill>
                <a:latin typeface="Curlz MT" pitchFamily="82" charset="0"/>
              </a:rPr>
              <a:t>…</a:t>
            </a:r>
            <a:endParaRPr lang="en-US" sz="5400" b="1" dirty="0">
              <a:solidFill>
                <a:srgbClr val="FF0066"/>
              </a:solidFill>
              <a:latin typeface="Curlz MT" pitchFamily="82" charset="0"/>
            </a:endParaRPr>
          </a:p>
        </p:txBody>
      </p:sp>
      <p:pic>
        <p:nvPicPr>
          <p:cNvPr id="5" name="Picture 2" descr="http://www.yourstrulydesigns.com/images/options/Stix/girls/small/g234-lg.jpg-sm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174320">
            <a:off x="1805356" y="4656618"/>
            <a:ext cx="981075" cy="2149023"/>
          </a:xfrm>
          <a:prstGeom prst="rect">
            <a:avLst/>
          </a:prstGeom>
          <a:noFill/>
        </p:spPr>
      </p:pic>
      <p:sp>
        <p:nvSpPr>
          <p:cNvPr id="6" name="Rounded Rectangular Callout 5"/>
          <p:cNvSpPr/>
          <p:nvPr/>
        </p:nvSpPr>
        <p:spPr>
          <a:xfrm>
            <a:off x="1752600" y="3962400"/>
            <a:ext cx="6858000" cy="533400"/>
          </a:xfrm>
          <a:prstGeom prst="wedgeRoundRectCallout">
            <a:avLst>
              <a:gd name="adj1" fmla="val -36742"/>
              <a:gd name="adj2" fmla="val 113409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Suzy Q feels very </a:t>
            </a:r>
            <a:r>
              <a:rPr lang="en-US" b="1" i="1" dirty="0" smtClean="0">
                <a:solidFill>
                  <a:srgbClr val="FF0066"/>
                </a:solidFill>
              </a:rPr>
              <a:t>tired</a:t>
            </a:r>
            <a:r>
              <a:rPr lang="en-US" dirty="0" smtClean="0"/>
              <a:t> at school and too </a:t>
            </a:r>
            <a:r>
              <a:rPr lang="en-US" b="1" i="1" dirty="0" smtClean="0">
                <a:solidFill>
                  <a:srgbClr val="FF0066"/>
                </a:solidFill>
              </a:rPr>
              <a:t>weak</a:t>
            </a:r>
            <a:r>
              <a:rPr lang="en-US" dirty="0" smtClean="0"/>
              <a:t> to play at recess. She is always </a:t>
            </a:r>
            <a:r>
              <a:rPr lang="en-US" b="1" i="1" dirty="0" smtClean="0">
                <a:solidFill>
                  <a:srgbClr val="FF0066"/>
                </a:solidFill>
              </a:rPr>
              <a:t>cold</a:t>
            </a:r>
            <a:r>
              <a:rPr lang="en-US" dirty="0" smtClean="0"/>
              <a:t> even when it is warm outside. It is hard for her to </a:t>
            </a:r>
            <a:r>
              <a:rPr lang="en-US" b="1" i="1" dirty="0" smtClean="0">
                <a:solidFill>
                  <a:srgbClr val="FF0066"/>
                </a:solidFill>
              </a:rPr>
              <a:t>concentrate</a:t>
            </a:r>
            <a:r>
              <a:rPr lang="en-US" dirty="0" smtClean="0"/>
              <a:t> in class, and she usually gets a </a:t>
            </a:r>
            <a:r>
              <a:rPr lang="en-US" b="1" i="1" dirty="0" smtClean="0">
                <a:solidFill>
                  <a:srgbClr val="FF0066"/>
                </a:solidFill>
              </a:rPr>
              <a:t>headache</a:t>
            </a:r>
            <a:r>
              <a:rPr lang="en-US" dirty="0" smtClean="0"/>
              <a:t> during the day. </a:t>
            </a:r>
          </a:p>
          <a:p>
            <a:pPr>
              <a:buNone/>
            </a:pPr>
            <a:endParaRPr lang="en-US" dirty="0" smtClean="0"/>
          </a:p>
          <a:p>
            <a:pPr algn="ctr">
              <a:buNone/>
            </a:pPr>
            <a:r>
              <a:rPr lang="en-US" sz="4400" b="1" dirty="0" smtClean="0">
                <a:solidFill>
                  <a:srgbClr val="FF0066"/>
                </a:solidFill>
              </a:rPr>
              <a:t>Iron Deficiency or Low Iron</a:t>
            </a:r>
            <a:endParaRPr lang="en-US" sz="4400" b="1" dirty="0">
              <a:solidFill>
                <a:srgbClr val="FF006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FF0066"/>
                </a:solidFill>
                <a:latin typeface="Curlz MT" pitchFamily="82" charset="0"/>
              </a:rPr>
              <a:t>Let’s </a:t>
            </a:r>
            <a:r>
              <a:rPr lang="en-US" sz="5400" dirty="0" smtClean="0">
                <a:solidFill>
                  <a:srgbClr val="FF0066"/>
                </a:solidFill>
                <a:latin typeface="Curlz MT" pitchFamily="82" charset="0"/>
              </a:rPr>
              <a:t>investigate</a:t>
            </a:r>
            <a:r>
              <a:rPr lang="en-US" sz="5400" b="1" dirty="0" smtClean="0">
                <a:solidFill>
                  <a:srgbClr val="FF0066"/>
                </a:solidFill>
                <a:latin typeface="Curlz MT" pitchFamily="82" charset="0"/>
              </a:rPr>
              <a:t>…</a:t>
            </a:r>
            <a:endParaRPr lang="en-US" sz="5400" b="1" dirty="0">
              <a:solidFill>
                <a:srgbClr val="FF0066"/>
              </a:solidFill>
              <a:latin typeface="Curlz MT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FF0066"/>
                </a:solidFill>
                <a:latin typeface="Curlz MT" pitchFamily="82" charset="0"/>
              </a:rPr>
              <a:t>What if you have low iron?</a:t>
            </a:r>
            <a:endParaRPr lang="en-US" sz="5400" b="1" dirty="0">
              <a:solidFill>
                <a:srgbClr val="FF0066"/>
              </a:solidFill>
              <a:latin typeface="Curlz MT" pitchFamily="82" charset="0"/>
            </a:endParaRPr>
          </a:p>
        </p:txBody>
      </p:sp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828800"/>
            <a:ext cx="4643437" cy="3217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6800" y="1600200"/>
            <a:ext cx="3810000" cy="4538472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If you have iron deficiency (low iron) you can get more iron from the foods you eat.</a:t>
            </a:r>
          </a:p>
          <a:p>
            <a:endParaRPr lang="en-US" dirty="0"/>
          </a:p>
          <a:p>
            <a:r>
              <a:rPr lang="en-US" dirty="0" smtClean="0"/>
              <a:t>Iron is in many common foods. It is important to remember these foods so you can add them to your diet.</a:t>
            </a: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2743200"/>
            <a:ext cx="2176462" cy="1417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8600" y="1295400"/>
            <a:ext cx="4572000" cy="4343400"/>
          </a:xfrm>
        </p:spPr>
        <p:txBody>
          <a:bodyPr numCol="2">
            <a:normAutofit fontScale="92500"/>
          </a:bodyPr>
          <a:lstStyle/>
          <a:p>
            <a:pPr lvl="2"/>
            <a:r>
              <a:rPr lang="en-US" dirty="0" smtClean="0"/>
              <a:t>Baked potato</a:t>
            </a:r>
          </a:p>
          <a:p>
            <a:pPr lvl="2"/>
            <a:r>
              <a:rPr lang="en-US" dirty="0" smtClean="0"/>
              <a:t>Beans</a:t>
            </a:r>
          </a:p>
          <a:p>
            <a:pPr lvl="2"/>
            <a:r>
              <a:rPr lang="en-US" dirty="0" smtClean="0"/>
              <a:t>Peas</a:t>
            </a:r>
          </a:p>
          <a:p>
            <a:pPr lvl="2"/>
            <a:r>
              <a:rPr lang="en-US" dirty="0" smtClean="0"/>
              <a:t>Asparagus</a:t>
            </a:r>
          </a:p>
          <a:p>
            <a:pPr lvl="2"/>
            <a:r>
              <a:rPr lang="en-US" dirty="0" smtClean="0"/>
              <a:t>Chicken</a:t>
            </a:r>
          </a:p>
          <a:p>
            <a:pPr lvl="2"/>
            <a:r>
              <a:rPr lang="en-US" dirty="0" smtClean="0"/>
              <a:t>Steak</a:t>
            </a:r>
          </a:p>
          <a:p>
            <a:pPr lvl="2"/>
            <a:r>
              <a:rPr lang="en-US" dirty="0" smtClean="0"/>
              <a:t>Hamburger</a:t>
            </a:r>
          </a:p>
          <a:p>
            <a:pPr lvl="2"/>
            <a:r>
              <a:rPr lang="en-US" dirty="0" smtClean="0"/>
              <a:t>Tuna</a:t>
            </a:r>
          </a:p>
          <a:p>
            <a:pPr lvl="2"/>
            <a:r>
              <a:rPr lang="en-US" dirty="0" smtClean="0"/>
              <a:t>Fish</a:t>
            </a:r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Eggs </a:t>
            </a:r>
          </a:p>
          <a:p>
            <a:pPr lvl="2"/>
            <a:r>
              <a:rPr lang="en-US" dirty="0" smtClean="0"/>
              <a:t>Turkey</a:t>
            </a:r>
          </a:p>
          <a:p>
            <a:pPr lvl="2"/>
            <a:r>
              <a:rPr lang="en-US" dirty="0" smtClean="0"/>
              <a:t>Spinach</a:t>
            </a:r>
          </a:p>
          <a:p>
            <a:pPr lvl="2"/>
            <a:r>
              <a:rPr lang="en-US" dirty="0" smtClean="0"/>
              <a:t>Green leafy vegetables</a:t>
            </a:r>
          </a:p>
          <a:p>
            <a:pPr lvl="2"/>
            <a:r>
              <a:rPr lang="en-US" dirty="0" smtClean="0"/>
              <a:t>Raisins</a:t>
            </a:r>
          </a:p>
          <a:p>
            <a:pPr lvl="2"/>
            <a:r>
              <a:rPr lang="en-US" dirty="0" smtClean="0"/>
              <a:t>Peanut butter </a:t>
            </a:r>
          </a:p>
          <a:p>
            <a:pPr lvl="2"/>
            <a:r>
              <a:rPr lang="en-US" dirty="0" smtClean="0"/>
              <a:t>Oatmeal</a:t>
            </a:r>
          </a:p>
          <a:p>
            <a:pPr lvl="2"/>
            <a:r>
              <a:rPr lang="en-US" dirty="0" smtClean="0"/>
              <a:t>Apricots</a:t>
            </a:r>
          </a:p>
          <a:p>
            <a:pPr lvl="2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FF0066"/>
                </a:solidFill>
                <a:latin typeface="Curlz MT" pitchFamily="82" charset="0"/>
              </a:rPr>
              <a:t>Iron in your food</a:t>
            </a:r>
            <a:endParaRPr lang="en-US" sz="5400" b="1" dirty="0">
              <a:solidFill>
                <a:srgbClr val="FF0066"/>
              </a:solidFill>
              <a:latin typeface="Curlz MT" pitchFamily="82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4343400" y="4724400"/>
            <a:ext cx="4380164" cy="2359128"/>
            <a:chOff x="4267200" y="4449421"/>
            <a:chExt cx="4380164" cy="2359128"/>
          </a:xfrm>
        </p:grpSpPr>
        <p:sp>
          <p:nvSpPr>
            <p:cNvPr id="6" name="TextBox 5"/>
            <p:cNvSpPr txBox="1"/>
            <p:nvPr/>
          </p:nvSpPr>
          <p:spPr>
            <a:xfrm>
              <a:off x="4267200" y="4876800"/>
              <a:ext cx="36576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Eating these foods every day will help your body get the iron it needs!</a:t>
              </a:r>
            </a:p>
            <a:p>
              <a:endParaRPr lang="en-US" dirty="0"/>
            </a:p>
          </p:txBody>
        </p:sp>
        <p:pic>
          <p:nvPicPr>
            <p:cNvPr id="7" name="Picture 2" descr="http://www.yourstrulydesigns.com/images/options/Stix/girls/small/g210-lg.jpg-sm.gif.gi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393110">
              <a:off x="7645543" y="4449421"/>
              <a:ext cx="1001821" cy="2359128"/>
            </a:xfrm>
            <a:prstGeom prst="rect">
              <a:avLst/>
            </a:prstGeom>
            <a:noFill/>
          </p:spPr>
        </p:pic>
        <p:sp>
          <p:nvSpPr>
            <p:cNvPr id="8" name="Rounded Rectangular Callout 7"/>
            <p:cNvSpPr/>
            <p:nvPr/>
          </p:nvSpPr>
          <p:spPr>
            <a:xfrm rot="10800000">
              <a:off x="4267200" y="4876800"/>
              <a:ext cx="3429000" cy="914400"/>
            </a:xfrm>
            <a:prstGeom prst="wedgeRoundRectCallout">
              <a:avLst>
                <a:gd name="adj1" fmla="val -56944"/>
                <a:gd name="adj2" fmla="val 7781"/>
                <a:gd name="adj3" fmla="val 16667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rcRect t="23864"/>
          <a:stretch>
            <a:fillRect/>
          </a:stretch>
        </p:blipFill>
        <p:spPr bwMode="auto">
          <a:xfrm>
            <a:off x="315415" y="2286000"/>
            <a:ext cx="2122985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52453" y="1447800"/>
            <a:ext cx="2309973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52600" y="4343400"/>
            <a:ext cx="2485503" cy="153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2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Which breakfast has the most iron?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FF0066"/>
                </a:solidFill>
                <a:latin typeface="Curlz MT" pitchFamily="82" charset="0"/>
              </a:rPr>
              <a:t>Let’s investigate…</a:t>
            </a:r>
            <a:endParaRPr lang="en-US" sz="5400" b="1" dirty="0">
              <a:solidFill>
                <a:srgbClr val="FF0066"/>
              </a:solidFill>
              <a:latin typeface="Curlz MT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2209800"/>
            <a:ext cx="3505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Scrambled egg with bowl of oatmeal and raisins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257800" y="2209800"/>
            <a:ext cx="3124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2400" dirty="0" err="1" smtClean="0"/>
              <a:t>Poptart</a:t>
            </a:r>
            <a:r>
              <a:rPr lang="en-US" sz="2400" dirty="0" smtClean="0"/>
              <a:t> and orange juice</a:t>
            </a:r>
          </a:p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571346" y="5486400"/>
            <a:ext cx="6623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A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1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563620" y="5486400"/>
            <a:ext cx="5838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B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1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352800"/>
            <a:ext cx="3267075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3276600"/>
            <a:ext cx="345054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Which breakfast has the most iron?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FF0066"/>
                </a:solidFill>
                <a:latin typeface="Curlz MT" pitchFamily="82" charset="0"/>
              </a:rPr>
              <a:t>Let’s play detective…</a:t>
            </a:r>
            <a:endParaRPr lang="en-US" sz="5400" b="1" dirty="0">
              <a:solidFill>
                <a:srgbClr val="FF0066"/>
              </a:solidFill>
              <a:latin typeface="Curlz MT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2209800"/>
            <a:ext cx="3505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Scrambled egg with bowl of oatmeal and raisins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257800" y="2209800"/>
            <a:ext cx="3124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2400" dirty="0" err="1" smtClean="0"/>
              <a:t>Poptart</a:t>
            </a:r>
            <a:r>
              <a:rPr lang="en-US" sz="2400" dirty="0" smtClean="0"/>
              <a:t> and orange juice</a:t>
            </a:r>
          </a:p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571346" y="5486400"/>
            <a:ext cx="6623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A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1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563620" y="5486400"/>
            <a:ext cx="5838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B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1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352800"/>
            <a:ext cx="3267075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3276600"/>
            <a:ext cx="345054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Oval 9"/>
          <p:cNvSpPr/>
          <p:nvPr/>
        </p:nvSpPr>
        <p:spPr>
          <a:xfrm>
            <a:off x="990600" y="5029200"/>
            <a:ext cx="1828800" cy="1600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4038600" y="3505200"/>
            <a:ext cx="2743200" cy="3352800"/>
            <a:chOff x="4038600" y="3505200"/>
            <a:chExt cx="2743200" cy="3352800"/>
          </a:xfrm>
        </p:grpSpPr>
        <p:pic>
          <p:nvPicPr>
            <p:cNvPr id="29698" name="Picture 2" descr="http://www.yourstrulydesigns.com/images/options/Stix/girls/small/g243-lg.jpg-sm.gif.gi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038600" y="4572000"/>
              <a:ext cx="905194" cy="2286000"/>
            </a:xfrm>
            <a:prstGeom prst="rect">
              <a:avLst/>
            </a:prstGeom>
            <a:noFill/>
          </p:spPr>
        </p:pic>
        <p:sp>
          <p:nvSpPr>
            <p:cNvPr id="12" name="Rounded Rectangular Callout 11"/>
            <p:cNvSpPr/>
            <p:nvPr/>
          </p:nvSpPr>
          <p:spPr>
            <a:xfrm>
              <a:off x="4419600" y="3505200"/>
              <a:ext cx="2362200" cy="990600"/>
            </a:xfrm>
            <a:prstGeom prst="wedgeRoundRectCallout">
              <a:avLst>
                <a:gd name="adj1" fmla="val -32372"/>
                <a:gd name="adj2" fmla="val 83632"/>
                <a:gd name="adj3" fmla="val 1666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495800" y="3581400"/>
              <a:ext cx="22098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Eggs, oatmeal, and raisins are all high in iron!!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Which lunch has the most iron?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FF0066"/>
                </a:solidFill>
                <a:latin typeface="Curlz MT" pitchFamily="82" charset="0"/>
              </a:rPr>
              <a:t>Let’s play detective…</a:t>
            </a:r>
            <a:endParaRPr lang="en-US" sz="5400" b="1" dirty="0">
              <a:solidFill>
                <a:srgbClr val="FF0066"/>
              </a:solidFill>
              <a:latin typeface="Curlz MT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2209800"/>
            <a:ext cx="3505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Hamburger with ketchup, cheese, and pickles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34000" y="2286000"/>
            <a:ext cx="3124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2400" dirty="0" smtClean="0"/>
              <a:t>Taco with chicken, lettuce, beans, and rice</a:t>
            </a:r>
          </a:p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981200" y="5638800"/>
            <a:ext cx="6623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66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A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66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553200" y="5638800"/>
            <a:ext cx="5838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66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B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66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3352800"/>
            <a:ext cx="2409825" cy="234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3352800"/>
            <a:ext cx="2514601" cy="2385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Which lunch has the most iron?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FF0066"/>
                </a:solidFill>
                <a:latin typeface="Curlz MT" pitchFamily="82" charset="0"/>
              </a:rPr>
              <a:t>Let’s play detective…</a:t>
            </a:r>
            <a:endParaRPr lang="en-US" sz="5400" b="1" dirty="0">
              <a:solidFill>
                <a:srgbClr val="FF0066"/>
              </a:solidFill>
              <a:latin typeface="Curlz MT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2209800"/>
            <a:ext cx="3505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Hamburger with ketchup, cheese, and pickles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34000" y="2286000"/>
            <a:ext cx="3124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2400" dirty="0" smtClean="0"/>
              <a:t>Taco with chicken, lettuce, beans, and rice</a:t>
            </a:r>
          </a:p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981200" y="5638800"/>
            <a:ext cx="6623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66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A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66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553200" y="5638800"/>
            <a:ext cx="5838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66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B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66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3352800"/>
            <a:ext cx="2409825" cy="234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3352800"/>
            <a:ext cx="2514601" cy="2385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Oval 9"/>
          <p:cNvSpPr/>
          <p:nvPr/>
        </p:nvSpPr>
        <p:spPr>
          <a:xfrm>
            <a:off x="5943600" y="5029200"/>
            <a:ext cx="1828800" cy="1600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2" descr="http://www.yourstrulydesigns.com/images/options/Stix/girls/small/g243-lg.jpg-sm.gif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38600" y="4572000"/>
            <a:ext cx="905194" cy="2286000"/>
          </a:xfrm>
          <a:prstGeom prst="rect">
            <a:avLst/>
          </a:prstGeom>
          <a:noFill/>
        </p:spPr>
      </p:pic>
      <p:sp>
        <p:nvSpPr>
          <p:cNvPr id="13" name="Rounded Rectangular Callout 12"/>
          <p:cNvSpPr/>
          <p:nvPr/>
        </p:nvSpPr>
        <p:spPr>
          <a:xfrm>
            <a:off x="1828800" y="3657600"/>
            <a:ext cx="2514600" cy="990600"/>
          </a:xfrm>
          <a:prstGeom prst="wedgeRoundRectCallout">
            <a:avLst>
              <a:gd name="adj1" fmla="val 41926"/>
              <a:gd name="adj2" fmla="val 76188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28800" y="3657600"/>
            <a:ext cx="243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Chicken, beans, and brown rice are all high in iron!!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4191000" cy="4525963"/>
          </a:xfrm>
        </p:spPr>
        <p:txBody>
          <a:bodyPr/>
          <a:lstStyle/>
          <a:p>
            <a:r>
              <a:rPr lang="en-US" dirty="0" smtClean="0"/>
              <a:t>If you are 9-13 years old you need 8mg of Iron each day</a:t>
            </a:r>
          </a:p>
          <a:p>
            <a:endParaRPr lang="en-US" dirty="0"/>
          </a:p>
          <a:p>
            <a:r>
              <a:rPr lang="en-US" dirty="0" smtClean="0"/>
              <a:t>If you are 14-18 years old you need 15mg of Iron each day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FF0066"/>
                </a:solidFill>
                <a:latin typeface="Curlz MT" pitchFamily="82" charset="0"/>
              </a:rPr>
              <a:t>How much Iron do I need?</a:t>
            </a:r>
            <a:endParaRPr lang="en-US" sz="5400" b="1" dirty="0">
              <a:solidFill>
                <a:srgbClr val="FF0066"/>
              </a:solidFill>
              <a:latin typeface="Curlz MT" pitchFamily="82" charset="0"/>
            </a:endParaRPr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2057400"/>
            <a:ext cx="4281488" cy="2978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447800"/>
            <a:ext cx="4038600" cy="48006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Students, especially teenage girls, who have low iron score lower on tests.</a:t>
            </a:r>
          </a:p>
          <a:p>
            <a:pPr lvl="2"/>
            <a:r>
              <a:rPr lang="en-US" dirty="0" smtClean="0"/>
              <a:t>Getting the iron you need each day will help you think more clearly and do better in school!</a:t>
            </a:r>
          </a:p>
          <a:p>
            <a:r>
              <a:rPr lang="en-US" dirty="0" smtClean="0"/>
              <a:t>Low iron makes you tired, weak, and you may feel sick.</a:t>
            </a:r>
          </a:p>
          <a:p>
            <a:pPr lvl="2"/>
            <a:r>
              <a:rPr lang="en-US" dirty="0" smtClean="0"/>
              <a:t>Getting the iron you need each day will help you feel energized, strong, and help you stay healthy!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FF0066"/>
                </a:solidFill>
                <a:latin typeface="Curlz MT" pitchFamily="82" charset="0"/>
              </a:rPr>
              <a:t>Iron makes a healthier you!</a:t>
            </a:r>
            <a:endParaRPr lang="en-US" sz="5400" b="1" dirty="0">
              <a:solidFill>
                <a:srgbClr val="FF0066"/>
              </a:solidFill>
              <a:latin typeface="Curlz MT" pitchFamily="82" charset="0"/>
            </a:endParaRPr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 cstate="print"/>
          <a:srcRect t="4742"/>
          <a:stretch>
            <a:fillRect/>
          </a:stretch>
        </p:blipFill>
        <p:spPr bwMode="auto">
          <a:xfrm>
            <a:off x="685800" y="1524000"/>
            <a:ext cx="327660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will you feel if you have low iron?</a:t>
            </a:r>
          </a:p>
          <a:p>
            <a:endParaRPr lang="en-US" dirty="0" smtClean="0"/>
          </a:p>
          <a:p>
            <a:r>
              <a:rPr lang="en-US" dirty="0" smtClean="0"/>
              <a:t>Why is iron important for your body?</a:t>
            </a:r>
          </a:p>
          <a:p>
            <a:endParaRPr lang="en-US" dirty="0" smtClean="0"/>
          </a:p>
          <a:p>
            <a:r>
              <a:rPr lang="en-US" dirty="0" smtClean="0"/>
              <a:t>What foods have you eaten today that are high in iron?</a:t>
            </a:r>
          </a:p>
          <a:p>
            <a:endParaRPr lang="en-US" dirty="0" smtClean="0"/>
          </a:p>
          <a:p>
            <a:r>
              <a:rPr lang="en-US" dirty="0" smtClean="0"/>
              <a:t>What are some foods you like that are high in iron, and how can you add them to your diet?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solidFill>
                  <a:srgbClr val="FF0066"/>
                </a:solidFill>
                <a:latin typeface="Curlz MT" pitchFamily="82" charset="0"/>
              </a:rPr>
              <a:t>Discussion</a:t>
            </a:r>
            <a:endParaRPr lang="en-US" sz="5400" b="1" dirty="0">
              <a:solidFill>
                <a:srgbClr val="FF0066"/>
              </a:solidFill>
              <a:latin typeface="Curlz MT" pitchFamily="82" charset="0"/>
            </a:endParaRPr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747</TotalTime>
  <Words>736</Words>
  <Application>Microsoft Office PowerPoint</Application>
  <PresentationFormat>On-screen Show (4:3)</PresentationFormat>
  <Paragraphs>106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Concourse</vt:lpstr>
      <vt:lpstr>Girl’s Health Focus: Iron  </vt:lpstr>
      <vt:lpstr>What is Iron?</vt:lpstr>
      <vt:lpstr>Why is it important?</vt:lpstr>
      <vt:lpstr>What is Iron deficiency?</vt:lpstr>
      <vt:lpstr>When you have low iron…</vt:lpstr>
      <vt:lpstr>Let’s investigate…</vt:lpstr>
      <vt:lpstr>Let’s investigate…</vt:lpstr>
      <vt:lpstr>What if you have low iron?</vt:lpstr>
      <vt:lpstr>Iron in your food</vt:lpstr>
      <vt:lpstr>Let’s investigate…</vt:lpstr>
      <vt:lpstr>Let’s play detective…</vt:lpstr>
      <vt:lpstr>Let’s play detective…</vt:lpstr>
      <vt:lpstr>Let’s play detective…</vt:lpstr>
      <vt:lpstr>How much Iron do I need?</vt:lpstr>
      <vt:lpstr>Iron makes a healthier you!</vt:lpstr>
      <vt:lpstr>Discussion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Girl’s Health Focus:  Iron</dc:title>
  <dc:creator> </dc:creator>
  <cp:lastModifiedBy> </cp:lastModifiedBy>
  <cp:revision>13</cp:revision>
  <dcterms:created xsi:type="dcterms:W3CDTF">2011-08-24T18:06:29Z</dcterms:created>
  <dcterms:modified xsi:type="dcterms:W3CDTF">2011-09-01T22:48:30Z</dcterms:modified>
</cp:coreProperties>
</file>