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8288000" cy="10287000"/>
  <p:notesSz cx="6858000" cy="9144000"/>
  <p:embeddedFontLst>
    <p:embeddedFont>
      <p:font typeface="Roboto Condensed Bold" charset="1" panose="02000000000000000000"/>
      <p:regular r:id="rId45"/>
    </p:embeddedFont>
    <p:embeddedFont>
      <p:font typeface="Roboto Bold" charset="1" panose="02000000000000000000"/>
      <p:regular r:id="rId46"/>
    </p:embeddedFont>
    <p:embeddedFont>
      <p:font typeface="Roboto" charset="1" panose="02000000000000000000"/>
      <p:regular r:id="rId47"/>
    </p:embeddedFont>
    <p:embeddedFont>
      <p:font typeface="Garet" charset="1" panose="00000000000000000000"/>
      <p:regular r:id="rId48"/>
    </p:embeddedFont>
    <p:embeddedFont>
      <p:font typeface="Canva Sans" charset="1" panose="020B0503030501040103"/>
      <p:regular r:id="rId49"/>
    </p:embeddedFont>
    <p:embeddedFont>
      <p:font typeface="PT Sans" charset="1" panose="020B0503020203020204"/>
      <p:regular r:id="rId50"/>
    </p:embeddedFont>
    <p:embeddedFont>
      <p:font typeface="PT Sans Bold" charset="1" panose="020B0703020203020204"/>
      <p:regular r:id="rId51"/>
    </p:embeddedFont>
    <p:embeddedFont>
      <p:font typeface="PT Sans Italics" charset="1" panose="020B0503020203090204"/>
      <p:regular r:id="rId52"/>
    </p:embeddedFont>
    <p:embeddedFont>
      <p:font typeface="IBM Plex Sans Condensed" charset="1" panose="020B0506050203000203"/>
      <p:regular r:id="rId53"/>
    </p:embeddedFont>
    <p:embeddedFont>
      <p:font typeface="Montserrat" charset="1" panose="00000500000000000000"/>
      <p:regular r:id="rId54"/>
    </p:embeddedFont>
    <p:embeddedFont>
      <p:font typeface="TT Rounds Condensed" charset="1" panose="02000506030000020003"/>
      <p:regular r:id="rId55"/>
    </p:embeddedFont>
    <p:embeddedFont>
      <p:font typeface="Open Sans" charset="1" panose="020B0606030504020204"/>
      <p:regular r:id="rId56"/>
    </p:embeddedFont>
    <p:embeddedFont>
      <p:font typeface="IBM Plex Sans" charset="1" panose="020B0503050203000203"/>
      <p:regular r:id="rId57"/>
    </p:embeddedFont>
    <p:embeddedFont>
      <p:font typeface="Arimo" charset="1" panose="020B0604020202020204"/>
      <p:regular r:id="rId58"/>
    </p:embeddedFont>
    <p:embeddedFont>
      <p:font typeface="IBM Plex Sans Condensed Bold" charset="1" panose="020B0806050203000203"/>
      <p:regular r:id="rId59"/>
    </p:embeddedFont>
    <p:embeddedFont>
      <p:font typeface="Roboto Condensed" charset="1" panose="02000000000000000000"/>
      <p:regular r:id="rId60"/>
    </p:embeddedFont>
    <p:embeddedFont>
      <p:font typeface="Open Sauce Bold" charset="1" panose="00000800000000000000"/>
      <p:regular r:id="rId61"/>
    </p:embeddedFont>
    <p:embeddedFont>
      <p:font typeface="Evolventa" charset="1" panose="020B0502020202020204"/>
      <p:regular r:id="rId62"/>
    </p:embeddedFont>
    <p:embeddedFont>
      <p:font typeface="Evolventa Bold Italics" charset="1" panose="020B0702020202020204"/>
      <p:regular r:id="rId63"/>
    </p:embeddedFont>
    <p:embeddedFont>
      <p:font typeface="Evolventa Bold" charset="1" panose="020B0702020202020204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9.jpe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https://datacentral.esboces.org" TargetMode="External" Type="http://schemas.openxmlformats.org/officeDocument/2006/relationships/hyperlink"/><Relationship Id="rId6" Target="https://cbtsupport.nysed.gov/hc/en-us" TargetMode="External" Type="http://schemas.openxmlformats.org/officeDocument/2006/relationships/hyperlink"/><Relationship Id="rId7" Target="https://ny.nextera.questarai.com/admin/Accounts/Login?ReturnUrl=%2Fadmin%2FDashboard" TargetMode="External" Type="http://schemas.openxmlformats.org/officeDocument/2006/relationships/hyperlink"/><Relationship Id="rId8" Target="https://cbtsupport.nysed.gov/hc/en-us/articles/360004481031-How-do-I-reset-my-password-for-my-Nextera-Admin-account-" TargetMode="External" Type="http://schemas.openxmlformats.org/officeDocument/2006/relationships/hyperlink"/><Relationship Id="rId9" Target="mailto:cbtsupport@nysed.gov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svg" Type="http://schemas.openxmlformats.org/officeDocument/2006/relationships/image"/><Relationship Id="rId11" Target="../media/image26.png" Type="http://schemas.openxmlformats.org/officeDocument/2006/relationships/image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13" Target="../media/image37.png" Type="http://schemas.openxmlformats.org/officeDocument/2006/relationships/image"/><Relationship Id="rId14" Target="../media/image38.svg" Type="http://schemas.openxmlformats.org/officeDocument/2006/relationships/image"/><Relationship Id="rId2" Target="../media/image5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39.png" Type="http://schemas.openxmlformats.org/officeDocument/2006/relationships/image"/><Relationship Id="rId4" Target="../media/image40.svg" Type="http://schemas.openxmlformats.org/officeDocument/2006/relationships/image"/><Relationship Id="rId5" Target="../media/image41.png" Type="http://schemas.openxmlformats.org/officeDocument/2006/relationships/image"/><Relationship Id="rId6" Target="../media/image4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Relationship Id="rId5" Target="../media/image41.png" Type="http://schemas.openxmlformats.org/officeDocument/2006/relationships/image"/><Relationship Id="rId6" Target="../media/image4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svg" Type="http://schemas.openxmlformats.org/officeDocument/2006/relationships/image"/><Relationship Id="rId2" Target="../media/image48.jpe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51.jpe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Relationship Id="rId9" Target="../media/image5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svg" Type="http://schemas.openxmlformats.org/officeDocument/2006/relationships/image"/><Relationship Id="rId11" Target="../media/image66.jpeg" Type="http://schemas.openxmlformats.org/officeDocument/2006/relationships/image"/><Relationship Id="rId12" Target="../media/image67.png" Type="http://schemas.openxmlformats.org/officeDocument/2006/relationships/image"/><Relationship Id="rId13" Target="../media/image68.svg" Type="http://schemas.openxmlformats.org/officeDocument/2006/relationships/image"/><Relationship Id="rId14" Target="../media/image69.png" Type="http://schemas.openxmlformats.org/officeDocument/2006/relationships/image"/><Relationship Id="rId15" Target="../media/image70.png" Type="http://schemas.openxmlformats.org/officeDocument/2006/relationships/image"/><Relationship Id="rId16" Target="../media/image71.svg" Type="http://schemas.openxmlformats.org/officeDocument/2006/relationships/image"/><Relationship Id="rId17" Target="../media/image72.png" Type="http://schemas.openxmlformats.org/officeDocument/2006/relationships/image"/><Relationship Id="rId18" Target="../media/image73.svg" Type="http://schemas.openxmlformats.org/officeDocument/2006/relationships/image"/><Relationship Id="rId19" Target="../media/image74.png" Type="http://schemas.openxmlformats.org/officeDocument/2006/relationships/image"/><Relationship Id="rId2" Target="../media/image48.jpeg" Type="http://schemas.openxmlformats.org/officeDocument/2006/relationships/image"/><Relationship Id="rId20" Target="../media/image75.png" Type="http://schemas.openxmlformats.org/officeDocument/2006/relationships/image"/><Relationship Id="rId21" Target="../media/image76.svg" Type="http://schemas.openxmlformats.org/officeDocument/2006/relationships/image"/><Relationship Id="rId22" Target="../media/image77.png" Type="http://schemas.openxmlformats.org/officeDocument/2006/relationships/image"/><Relationship Id="rId23" Target="../media/image78.svg" Type="http://schemas.openxmlformats.org/officeDocument/2006/relationships/image"/><Relationship Id="rId24" Target="../media/image79.png" Type="http://schemas.openxmlformats.org/officeDocument/2006/relationships/image"/><Relationship Id="rId25" Target="../media/image80.sv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jpe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3.png" Type="http://schemas.openxmlformats.org/officeDocument/2006/relationships/image"/><Relationship Id="rId9" Target="../media/image6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8.svg" Type="http://schemas.openxmlformats.org/officeDocument/2006/relationships/image"/><Relationship Id="rId11" Target="../media/image89.jpeg" Type="http://schemas.openxmlformats.org/officeDocument/2006/relationships/image"/><Relationship Id="rId12" Target="../media/image90.png" Type="http://schemas.openxmlformats.org/officeDocument/2006/relationships/image"/><Relationship Id="rId13" Target="../media/image91.svg" Type="http://schemas.openxmlformats.org/officeDocument/2006/relationships/image"/><Relationship Id="rId14" Target="../media/image92.jpeg" Type="http://schemas.openxmlformats.org/officeDocument/2006/relationships/image"/><Relationship Id="rId2" Target="../media/image48.jpeg" Type="http://schemas.openxmlformats.org/officeDocument/2006/relationships/image"/><Relationship Id="rId3" Target="../media/image81.png" Type="http://schemas.openxmlformats.org/officeDocument/2006/relationships/image"/><Relationship Id="rId4" Target="../media/image82.svg" Type="http://schemas.openxmlformats.org/officeDocument/2006/relationships/image"/><Relationship Id="rId5" Target="../media/image83.jpeg" Type="http://schemas.openxmlformats.org/officeDocument/2006/relationships/image"/><Relationship Id="rId6" Target="../media/image84.png" Type="http://schemas.openxmlformats.org/officeDocument/2006/relationships/image"/><Relationship Id="rId7" Target="../media/image85.svg" Type="http://schemas.openxmlformats.org/officeDocument/2006/relationships/image"/><Relationship Id="rId8" Target="../media/image86.png" Type="http://schemas.openxmlformats.org/officeDocument/2006/relationships/image"/><Relationship Id="rId9" Target="../media/image8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https://cbtsupport.nysed.gov/hc/en-us/categories/201173603-Grades-3-8-ELA-Math-and-Grades-5-and-8-Science-Computer-Based-Testing" TargetMode="External" Type="http://schemas.openxmlformats.org/officeDocument/2006/relationships/hyperlink"/><Relationship Id="rId6" Target="https://cbtsupport.nysed.gov/hc/en-us/articles/115001411683-Learn-How-to-Add-New-Users-in-Nextera-Admin" TargetMode="External" Type="http://schemas.openxmlformats.org/officeDocument/2006/relationships/hyperlink"/><Relationship Id="rId7" Target="https://cbtsupport.nysed.gov/hc/en-us/articles/115002030266-Nextera-Admin-Roles-Responsibilities" TargetMode="External" Type="http://schemas.openxmlformats.org/officeDocument/2006/relationships/hyperlink"/><Relationship Id="rId8" Target="https://cbtsupport.nysed.gov/hc/en-us/article_attachments/30592312970509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81.png" Type="http://schemas.openxmlformats.org/officeDocument/2006/relationships/image"/><Relationship Id="rId4" Target="../media/image82.svg" Type="http://schemas.openxmlformats.org/officeDocument/2006/relationships/image"/><Relationship Id="rId5" Target="../media/image93.jpeg" Type="http://schemas.openxmlformats.org/officeDocument/2006/relationships/image"/><Relationship Id="rId6" Target="../media/image9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95.jpeg" Type="http://schemas.openxmlformats.org/officeDocument/2006/relationships/image"/><Relationship Id="rId4" Target="../media/image96.png" Type="http://schemas.openxmlformats.org/officeDocument/2006/relationships/image"/><Relationship Id="rId5" Target="../media/image97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98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99.png" Type="http://schemas.openxmlformats.org/officeDocument/2006/relationships/image"/><Relationship Id="rId4" Target="../media/image100.svg" Type="http://schemas.openxmlformats.org/officeDocument/2006/relationships/image"/><Relationship Id="rId5" Target="../media/image10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102.png" Type="http://schemas.openxmlformats.org/officeDocument/2006/relationships/image"/><Relationship Id="rId4" Target="../media/image103.svg" Type="http://schemas.openxmlformats.org/officeDocument/2006/relationships/image"/><Relationship Id="rId5" Target="../media/image10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Relationship Id="rId3" Target="../media/image105.jpeg" Type="http://schemas.openxmlformats.org/officeDocument/2006/relationships/image"/><Relationship Id="rId4" Target="../media/image106.png" Type="http://schemas.openxmlformats.org/officeDocument/2006/relationships/image"/><Relationship Id="rId5" Target="../media/image107.jpeg" Type="http://schemas.openxmlformats.org/officeDocument/2006/relationships/image"/><Relationship Id="rId6" Target="../media/image108.png" Type="http://schemas.openxmlformats.org/officeDocument/2006/relationships/image"/><Relationship Id="rId7" Target="../media/image109.svg" Type="http://schemas.openxmlformats.org/officeDocument/2006/relationships/image"/><Relationship Id="rId8" Target="../media/image110.png" Type="http://schemas.openxmlformats.org/officeDocument/2006/relationships/image"/><Relationship Id="rId9" Target="../media/image111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2.png" Type="http://schemas.openxmlformats.org/officeDocument/2006/relationships/image"/><Relationship Id="rId4" Target="../media/image113.svg" Type="http://schemas.openxmlformats.org/officeDocument/2006/relationships/image"/><Relationship Id="rId5" Target="../media/image11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2.png" Type="http://schemas.openxmlformats.org/officeDocument/2006/relationships/image"/><Relationship Id="rId4" Target="../media/image113.svg" Type="http://schemas.openxmlformats.org/officeDocument/2006/relationships/image"/><Relationship Id="rId5" Target="../media/image11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6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8.png" Type="http://schemas.openxmlformats.org/officeDocument/2006/relationships/image"/><Relationship Id="rId4" Target="../media/image117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19.jpeg" Type="http://schemas.openxmlformats.org/officeDocument/2006/relationships/image"/><Relationship Id="rId4" Target="../media/image120.png" Type="http://schemas.openxmlformats.org/officeDocument/2006/relationships/image"/><Relationship Id="rId5" Target="../media/image121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22.png" Type="http://schemas.openxmlformats.org/officeDocument/2006/relationships/image"/><Relationship Id="rId4" Target="../media/image123.svg" Type="http://schemas.openxmlformats.org/officeDocument/2006/relationships/image"/><Relationship Id="rId5" Target="../media/image124.png" Type="http://schemas.openxmlformats.org/officeDocument/2006/relationships/image"/><Relationship Id="rId6" Target="../media/image125.svg" Type="http://schemas.openxmlformats.org/officeDocument/2006/relationships/image"/><Relationship Id="rId7" Target="../media/image12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27.jpeg" Type="http://schemas.openxmlformats.org/officeDocument/2006/relationships/image"/><Relationship Id="rId4" Target="../media/image128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Relationship Id="rId7" Target="../media/image13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Relationship Id="rId7" Target="https://cbtsupport.nysed.gov/hc/en-us/article_attachments/22543049340557" TargetMode="External" Type="http://schemas.openxmlformats.org/officeDocument/2006/relationships/hyperlink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mailto:DWTShelp@ESBOCES.ORG" TargetMode="External" Type="http://schemas.openxmlformats.org/officeDocument/2006/relationships/hyperlink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Relationship Id="rId7" Target="mailto:dwtshelp@esboces.org" TargetMode="External" Type="http://schemas.openxmlformats.org/officeDocument/2006/relationships/hyperlink"/><Relationship Id="rId8" Target="https://datacentral.esboces.org/documentation" TargetMode="External" Type="http://schemas.openxmlformats.org/officeDocument/2006/relationships/hyperlink"/><Relationship Id="rId9" Target="mailto:dwtshelp@esboces.org" TargetMode="External" Type="http://schemas.openxmlformats.org/officeDocument/2006/relationships/hyperlink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130.png" Type="http://schemas.openxmlformats.org/officeDocument/2006/relationships/image"/><Relationship Id="rId4" Target="../media/image131.svg" Type="http://schemas.openxmlformats.org/officeDocument/2006/relationships/image"/><Relationship Id="rId5" Target="../media/image132.png" Type="http://schemas.openxmlformats.org/officeDocument/2006/relationships/image"/><Relationship Id="rId6" Target="../media/image133.svg" Type="http://schemas.openxmlformats.org/officeDocument/2006/relationships/image"/><Relationship Id="rId7" Target="mailto:dwtshelp@esboces.org" TargetMode="External" Type="http://schemas.openxmlformats.org/officeDocument/2006/relationships/hyperlink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https://cbtsupport.nysed.gov/hc/en-us/categories/201173603-Grades-3-8-ELA-Math-and-Grades-5-and-8-Science-Computer-Based-Testing" TargetMode="External" Type="http://schemas.openxmlformats.org/officeDocument/2006/relationships/hyperlink"/><Relationship Id="rId6" Target="http://datacentral.esboces.org" TargetMode="External" Type="http://schemas.openxmlformats.org/officeDocument/2006/relationships/hyperlink"/><Relationship Id="rId7" Target="https://datacentral.esboces.org/Services/District-Data-Coordinators/Informati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51216">
            <a:off x="-1537854" y="3584864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051216">
            <a:off x="11965130" y="-6321136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191509" y="-1231323"/>
            <a:ext cx="4520045" cy="4520045"/>
            <a:chOff x="-2540" y="-2540"/>
            <a:chExt cx="6355080" cy="6355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-5400000">
            <a:off x="11433773" y="1271820"/>
            <a:ext cx="5756922" cy="4979737"/>
          </a:xfrm>
          <a:custGeom>
            <a:avLst/>
            <a:gdLst/>
            <a:ahLst/>
            <a:cxnLst/>
            <a:rect r="r" b="b" t="t" l="l"/>
            <a:pathLst>
              <a:path h="4979737" w="5756922">
                <a:moveTo>
                  <a:pt x="0" y="0"/>
                </a:moveTo>
                <a:lnTo>
                  <a:pt x="5756922" y="0"/>
                </a:lnTo>
                <a:lnTo>
                  <a:pt x="5756922" y="4979737"/>
                </a:lnTo>
                <a:lnTo>
                  <a:pt x="0" y="4979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" r="0" b="-22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8663526" y="883227"/>
            <a:ext cx="7107382" cy="145473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8" id="8"/>
          <p:cNvSpPr/>
          <p:nvPr/>
        </p:nvSpPr>
        <p:spPr>
          <a:xfrm rot="0">
            <a:off x="15770908" y="4291804"/>
            <a:ext cx="154998" cy="234834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9" id="9"/>
          <p:cNvSpPr/>
          <p:nvPr/>
        </p:nvSpPr>
        <p:spPr>
          <a:xfrm rot="-5400000">
            <a:off x="13778345" y="5631873"/>
            <a:ext cx="7107382" cy="14547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0" id="10"/>
          <p:cNvGrpSpPr/>
          <p:nvPr/>
        </p:nvGrpSpPr>
        <p:grpSpPr>
          <a:xfrm rot="0">
            <a:off x="1028700" y="2979588"/>
            <a:ext cx="10336465" cy="6278712"/>
            <a:chOff x="0" y="0"/>
            <a:chExt cx="13781953" cy="837161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2368890"/>
              <a:ext cx="13781953" cy="50081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43"/>
                </a:lnSpc>
              </a:pPr>
              <a:r>
                <a:rPr lang="en-US" b="true" sz="7901" spc="474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CBT WORKSHOP #2:</a:t>
              </a:r>
            </a:p>
            <a:p>
              <a:pPr algn="l">
                <a:lnSpc>
                  <a:spcPts val="6976"/>
                </a:lnSpc>
              </a:pPr>
              <a:r>
                <a:rPr lang="en-US" b="true" sz="7501" spc="450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STUDENT AND EXAM MANAGEMENT IN THE NEXTERA CONSOLE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76200"/>
              <a:ext cx="13762923" cy="17255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b="true" sz="3799" spc="379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EASTERN SUFFOLK BOCES REGIONAL INFORMATION CENTER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7729843"/>
              <a:ext cx="13762912" cy="6417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800" spc="28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Presented by the Student Data Services Department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3999" cy="914400"/>
          </a:xfrm>
          <a:custGeom>
            <a:avLst/>
            <a:gdLst/>
            <a:ahLst/>
            <a:cxnLst/>
            <a:rect r="r" b="b" t="t" l="l"/>
            <a:pathLst>
              <a:path h="914400" w="9143999">
                <a:moveTo>
                  <a:pt x="0" y="0"/>
                </a:moveTo>
                <a:lnTo>
                  <a:pt x="9143999" y="0"/>
                </a:lnTo>
                <a:lnTo>
                  <a:pt x="9143999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9757" y="6312049"/>
            <a:ext cx="1832091" cy="466879"/>
          </a:xfrm>
          <a:custGeom>
            <a:avLst/>
            <a:gdLst/>
            <a:ahLst/>
            <a:cxnLst/>
            <a:rect r="r" b="b" t="t" l="l"/>
            <a:pathLst>
              <a:path h="466879" w="1832091">
                <a:moveTo>
                  <a:pt x="0" y="0"/>
                </a:moveTo>
                <a:lnTo>
                  <a:pt x="1832091" y="0"/>
                </a:lnTo>
                <a:lnTo>
                  <a:pt x="1832091" y="466879"/>
                </a:lnTo>
                <a:lnTo>
                  <a:pt x="0" y="466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" t="0" r="-5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143"/>
            <a:ext cx="18288000" cy="10277857"/>
          </a:xfrm>
          <a:custGeom>
            <a:avLst/>
            <a:gdLst/>
            <a:ahLst/>
            <a:cxnLst/>
            <a:rect r="r" b="b" t="t" l="l"/>
            <a:pathLst>
              <a:path h="10277857" w="18288000">
                <a:moveTo>
                  <a:pt x="0" y="0"/>
                </a:moveTo>
                <a:lnTo>
                  <a:pt x="18288000" y="0"/>
                </a:lnTo>
                <a:lnTo>
                  <a:pt x="18288000" y="10277857"/>
                </a:lnTo>
                <a:lnTo>
                  <a:pt x="0" y="10277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" t="-16622" r="0" b="-16622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8966" y="351075"/>
            <a:ext cx="17847719" cy="2219325"/>
            <a:chOff x="0" y="0"/>
            <a:chExt cx="4700634" cy="5845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700634" cy="584514"/>
            </a:xfrm>
            <a:custGeom>
              <a:avLst/>
              <a:gdLst/>
              <a:ahLst/>
              <a:cxnLst/>
              <a:rect r="r" b="b" t="t" l="l"/>
              <a:pathLst>
                <a:path h="584514" w="4700634">
                  <a:moveTo>
                    <a:pt x="0" y="0"/>
                  </a:moveTo>
                  <a:lnTo>
                    <a:pt x="4700634" y="0"/>
                  </a:lnTo>
                  <a:lnTo>
                    <a:pt x="4700634" y="584514"/>
                  </a:lnTo>
                  <a:lnTo>
                    <a:pt x="0" y="584514"/>
                  </a:lnTo>
                  <a:close/>
                </a:path>
              </a:pathLst>
            </a:custGeom>
            <a:ln w="95250" cap="sq">
              <a:solidFill>
                <a:srgbClr val="1468A2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28575"/>
              <a:ext cx="4700634" cy="5559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4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8966" y="3038569"/>
            <a:ext cx="17847719" cy="7248431"/>
            <a:chOff x="0" y="0"/>
            <a:chExt cx="4700634" cy="19090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00634" cy="1909052"/>
            </a:xfrm>
            <a:custGeom>
              <a:avLst/>
              <a:gdLst/>
              <a:ahLst/>
              <a:cxnLst/>
              <a:rect r="r" b="b" t="t" l="l"/>
              <a:pathLst>
                <a:path h="1909052" w="4700634">
                  <a:moveTo>
                    <a:pt x="0" y="0"/>
                  </a:moveTo>
                  <a:lnTo>
                    <a:pt x="4700634" y="0"/>
                  </a:lnTo>
                  <a:lnTo>
                    <a:pt x="4700634" y="1909052"/>
                  </a:lnTo>
                  <a:lnTo>
                    <a:pt x="0" y="1909052"/>
                  </a:lnTo>
                  <a:close/>
                </a:path>
              </a:pathLst>
            </a:custGeom>
            <a:ln w="95250" cap="sq">
              <a:solidFill>
                <a:srgbClr val="1468A2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4700634" cy="1851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4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6651074" y="2315115"/>
            <a:ext cx="1345611" cy="716598"/>
          </a:xfrm>
          <a:custGeom>
            <a:avLst/>
            <a:gdLst/>
            <a:ahLst/>
            <a:cxnLst/>
            <a:rect r="r" b="b" t="t" l="l"/>
            <a:pathLst>
              <a:path h="716598" w="1345611">
                <a:moveTo>
                  <a:pt x="0" y="0"/>
                </a:moveTo>
                <a:lnTo>
                  <a:pt x="1345612" y="0"/>
                </a:lnTo>
                <a:lnTo>
                  <a:pt x="1345612" y="716598"/>
                </a:lnTo>
                <a:lnTo>
                  <a:pt x="0" y="7165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39408" y="562515"/>
            <a:ext cx="1640073" cy="1542934"/>
          </a:xfrm>
          <a:custGeom>
            <a:avLst/>
            <a:gdLst/>
            <a:ahLst/>
            <a:cxnLst/>
            <a:rect r="r" b="b" t="t" l="l"/>
            <a:pathLst>
              <a:path h="1542934" w="1640073">
                <a:moveTo>
                  <a:pt x="0" y="0"/>
                </a:moveTo>
                <a:lnTo>
                  <a:pt x="1640073" y="0"/>
                </a:lnTo>
                <a:lnTo>
                  <a:pt x="1640073" y="1542934"/>
                </a:lnTo>
                <a:lnTo>
                  <a:pt x="0" y="1542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068939" y="562515"/>
            <a:ext cx="1601276" cy="1607077"/>
          </a:xfrm>
          <a:custGeom>
            <a:avLst/>
            <a:gdLst/>
            <a:ahLst/>
            <a:cxnLst/>
            <a:rect r="r" b="b" t="t" l="l"/>
            <a:pathLst>
              <a:path h="1607077" w="1601276">
                <a:moveTo>
                  <a:pt x="0" y="0"/>
                </a:moveTo>
                <a:lnTo>
                  <a:pt x="1601276" y="0"/>
                </a:lnTo>
                <a:lnTo>
                  <a:pt x="1601276" y="1607078"/>
                </a:lnTo>
                <a:lnTo>
                  <a:pt x="0" y="16070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193591" y="3106578"/>
            <a:ext cx="12713718" cy="7112412"/>
          </a:xfrm>
          <a:custGeom>
            <a:avLst/>
            <a:gdLst/>
            <a:ahLst/>
            <a:cxnLst/>
            <a:rect r="r" b="b" t="t" l="l"/>
            <a:pathLst>
              <a:path h="7112412" w="12713718">
                <a:moveTo>
                  <a:pt x="0" y="0"/>
                </a:moveTo>
                <a:lnTo>
                  <a:pt x="12713718" y="0"/>
                </a:lnTo>
                <a:lnTo>
                  <a:pt x="12713718" y="7112413"/>
                </a:lnTo>
                <a:lnTo>
                  <a:pt x="0" y="71124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39" t="0" r="-6939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197907" y="572040"/>
            <a:ext cx="12353493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5799" spc="-8">
                <a:solidFill>
                  <a:srgbClr val="0B1E3F"/>
                </a:solidFill>
                <a:latin typeface="Garet"/>
                <a:ea typeface="Garet"/>
                <a:cs typeface="Garet"/>
                <a:sym typeface="Garet"/>
              </a:rPr>
              <a:t>Using the Administrative features of the Nextera Console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48966" y="3106578"/>
            <a:ext cx="4859545" cy="7112412"/>
            <a:chOff x="0" y="0"/>
            <a:chExt cx="1279880" cy="187322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79880" cy="1873228"/>
            </a:xfrm>
            <a:custGeom>
              <a:avLst/>
              <a:gdLst/>
              <a:ahLst/>
              <a:cxnLst/>
              <a:rect r="r" b="b" t="t" l="l"/>
              <a:pathLst>
                <a:path h="1873228" w="1279880">
                  <a:moveTo>
                    <a:pt x="0" y="0"/>
                  </a:moveTo>
                  <a:lnTo>
                    <a:pt x="1279880" y="0"/>
                  </a:lnTo>
                  <a:lnTo>
                    <a:pt x="1279880" y="1873228"/>
                  </a:lnTo>
                  <a:lnTo>
                    <a:pt x="0" y="1873228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76200"/>
              <a:ext cx="1279880" cy="19494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466388" indent="-233194" lvl="1">
                <a:lnSpc>
                  <a:spcPts val="2700"/>
                </a:lnSpc>
                <a:spcBef>
                  <a:spcPct val="0"/>
                </a:spcBef>
                <a:buFont typeface="Arial"/>
                <a:buChar char="•"/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39408" y="3303576"/>
            <a:ext cx="4648822" cy="72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b="true" sz="2736" spc="27" u="sng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Agenda: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Welcome &amp; Introductions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Accessing Nextera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Users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Roles 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Account creation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Classes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Creating classes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Adding students 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Proctor Pins &amp; Session Codes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Students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Adding accommodations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Adding new students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Printing Log In Tickets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Simulation</a:t>
            </a:r>
          </a:p>
          <a:p>
            <a:pPr algn="l" marL="1098545" indent="-366182" lvl="2">
              <a:lnSpc>
                <a:spcPts val="3180"/>
              </a:lnSpc>
              <a:buFont typeface="Arial"/>
              <a:buChar char="⚬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Operational Exams</a:t>
            </a:r>
          </a:p>
          <a:p>
            <a:pPr algn="l" marL="549272" indent="-274636" lvl="1">
              <a:lnSpc>
                <a:spcPts val="3180"/>
              </a:lnSpc>
              <a:buFont typeface="Arial"/>
              <a:buChar char="•"/>
            </a:pPr>
            <a:r>
              <a:rPr lang="en-US" b="true" sz="2544" spc="25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Getting help</a:t>
            </a:r>
          </a:p>
          <a:p>
            <a:pPr algn="l">
              <a:lnSpc>
                <a:spcPts val="27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8640" y="1028700"/>
            <a:ext cx="5895119" cy="4736642"/>
          </a:xfrm>
          <a:custGeom>
            <a:avLst/>
            <a:gdLst/>
            <a:ahLst/>
            <a:cxnLst/>
            <a:rect r="r" b="b" t="t" l="l"/>
            <a:pathLst>
              <a:path h="4736642" w="5895119">
                <a:moveTo>
                  <a:pt x="0" y="0"/>
                </a:moveTo>
                <a:lnTo>
                  <a:pt x="5895119" y="0"/>
                </a:lnTo>
                <a:lnTo>
                  <a:pt x="5895119" y="4736642"/>
                </a:lnTo>
                <a:lnTo>
                  <a:pt x="0" y="4736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049" t="-403" r="-152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39505">
            <a:off x="1922909" y="3254209"/>
            <a:ext cx="2077808" cy="561008"/>
          </a:xfrm>
          <a:custGeom>
            <a:avLst/>
            <a:gdLst/>
            <a:ahLst/>
            <a:cxnLst/>
            <a:rect r="r" b="b" t="t" l="l"/>
            <a:pathLst>
              <a:path h="561008" w="2077808">
                <a:moveTo>
                  <a:pt x="0" y="0"/>
                </a:moveTo>
                <a:lnTo>
                  <a:pt x="2077808" y="0"/>
                </a:lnTo>
                <a:lnTo>
                  <a:pt x="2077808" y="561008"/>
                </a:lnTo>
                <a:lnTo>
                  <a:pt x="0" y="561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60444" y="5920300"/>
            <a:ext cx="6585706" cy="3935291"/>
          </a:xfrm>
          <a:custGeom>
            <a:avLst/>
            <a:gdLst/>
            <a:ahLst/>
            <a:cxnLst/>
            <a:rect r="r" b="b" t="t" l="l"/>
            <a:pathLst>
              <a:path h="3935291" w="6585706">
                <a:moveTo>
                  <a:pt x="0" y="0"/>
                </a:moveTo>
                <a:lnTo>
                  <a:pt x="6585706" y="0"/>
                </a:lnTo>
                <a:lnTo>
                  <a:pt x="6585706" y="3935291"/>
                </a:lnTo>
                <a:lnTo>
                  <a:pt x="0" y="3935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835174" y="1053324"/>
            <a:ext cx="10946389" cy="8768375"/>
            <a:chOff x="0" y="0"/>
            <a:chExt cx="14595185" cy="11691167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584775"/>
              <a:ext cx="14595185" cy="101063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65601" indent="-332800" lvl="1">
                <a:lnSpc>
                  <a:spcPts val="4316"/>
                </a:lnSpc>
                <a:buFont typeface="Arial"/>
                <a:buChar char="•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DataCentral Quick Links- </a:t>
              </a:r>
              <a:r>
                <a:rPr lang="en-US" sz="3082" spc="92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  <a:hlinkClick r:id="rId5" tooltip="https://datacentral.esboces.org"/>
                </a:rPr>
                <a:t>www.datacentral.esboces.org </a:t>
              </a:r>
            </a:p>
            <a:p>
              <a:pPr algn="l" marL="1331202" indent="-443734" lvl="2">
                <a:lnSpc>
                  <a:spcPts val="4316"/>
                </a:lnSpc>
                <a:buFont typeface="Arial"/>
                <a:buChar char="⚬"/>
              </a:pPr>
              <a:r>
                <a:rPr lang="en-US" sz="3082" spc="92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  <a:hlinkClick r:id="rId6" tooltip="https://cbtsupport.nysed.gov/hc/en-us"/>
                </a:rPr>
                <a:t>NYSED CBT Support Site</a:t>
              </a:r>
            </a:p>
            <a:p>
              <a:pPr algn="l" marL="1996802" indent="-499201" lvl="3">
                <a:lnSpc>
                  <a:spcPts val="4316"/>
                </a:lnSpc>
                <a:buFont typeface="Arial"/>
                <a:buChar char="￭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This site has everything and a search feature. </a:t>
              </a:r>
            </a:p>
            <a:p>
              <a:pPr algn="l" marL="1331202" indent="-443734" lvl="2">
                <a:lnSpc>
                  <a:spcPts val="4316"/>
                </a:lnSpc>
                <a:buFont typeface="Arial"/>
                <a:buChar char="⚬"/>
              </a:pPr>
              <a:r>
                <a:rPr lang="en-US" sz="3082" spc="92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  <a:hlinkClick r:id="rId7" tooltip="https://ny.nextera.questarai.com/admin/Accounts/Login?ReturnUrl=%2Fadmin%2FDashboard"/>
                </a:rPr>
                <a:t>Nextera Login Page</a:t>
              </a:r>
            </a:p>
            <a:p>
              <a:pPr algn="l" marL="1996802" indent="-499201" lvl="3">
                <a:lnSpc>
                  <a:spcPts val="4316"/>
                </a:lnSpc>
                <a:buFont typeface="Arial"/>
                <a:buChar char="￭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Access to the console and testing system</a:t>
              </a:r>
            </a:p>
            <a:p>
              <a:pPr algn="l" marL="1996802" indent="-499201" lvl="3">
                <a:lnSpc>
                  <a:spcPts val="4316"/>
                </a:lnSpc>
                <a:buFont typeface="Arial"/>
                <a:buChar char="￭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Supts &amp; Principals have default accounts </a:t>
              </a:r>
            </a:p>
            <a:p>
              <a:pPr algn="l" marL="2662403" indent="-532481" lvl="4">
                <a:lnSpc>
                  <a:spcPts val="4316"/>
                </a:lnSpc>
                <a:buFont typeface="Arial"/>
                <a:buChar char="•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Use the </a:t>
              </a:r>
              <a:r>
                <a:rPr lang="en-US" sz="3082" spc="92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  <a:hlinkClick r:id="rId8" tooltip="https://cbtsupport.nysed.gov/hc/en-us/articles/360004481031-How-do-I-reset-my-password-for-my-Nextera-Admin-account-"/>
                </a:rPr>
                <a:t>‘Forgot password’ </a:t>
              </a: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feature on the Nextera homepage</a:t>
              </a:r>
            </a:p>
            <a:p>
              <a:pPr algn="l" marL="3328004" indent="-554667" lvl="5">
                <a:lnSpc>
                  <a:spcPts val="4316"/>
                </a:lnSpc>
                <a:buFont typeface="Arial"/>
                <a:buChar char="⚬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The site will send a direct reset email</a:t>
              </a:r>
            </a:p>
            <a:p>
              <a:pPr algn="l" marL="2662403" indent="-532481" lvl="4">
                <a:lnSpc>
                  <a:spcPts val="4316"/>
                </a:lnSpc>
                <a:buFont typeface="Arial"/>
                <a:buChar char="•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Email Reset did not work?</a:t>
              </a:r>
            </a:p>
            <a:p>
              <a:pPr algn="l" marL="3328004" indent="-554667" lvl="5">
                <a:lnSpc>
                  <a:spcPts val="4316"/>
                </a:lnSpc>
                <a:buFont typeface="Arial"/>
                <a:buChar char="⚬"/>
              </a:pPr>
              <a:r>
                <a:rPr lang="en-US" sz="3082" spc="92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Account questions can be sent to </a:t>
              </a:r>
              <a:r>
                <a:rPr lang="en-US" sz="3082" spc="92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  <a:hlinkClick r:id="rId9" tooltip="mailto:cbtsupport@nysed.gov"/>
                </a:rPr>
                <a:t>cbtsupport@nysed.gov  </a:t>
              </a:r>
            </a:p>
            <a:p>
              <a:pPr algn="l">
                <a:lnSpc>
                  <a:spcPts val="4316"/>
                </a:lnSpc>
              </a:pPr>
            </a:p>
            <a:p>
              <a:pPr algn="l">
                <a:lnSpc>
                  <a:spcPts val="4316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7625"/>
              <a:ext cx="14573704" cy="8791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48"/>
                </a:lnSpc>
              </a:pPr>
              <a:r>
                <a:rPr lang="en-US" b="true" sz="4624" spc="323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SIGNING IN TO THE NEXTERA SYSTEM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9643361">
            <a:off x="5408170" y="8836027"/>
            <a:ext cx="2077808" cy="561008"/>
          </a:xfrm>
          <a:custGeom>
            <a:avLst/>
            <a:gdLst/>
            <a:ahLst/>
            <a:cxnLst/>
            <a:rect r="r" b="b" t="t" l="l"/>
            <a:pathLst>
              <a:path h="561008" w="2077808">
                <a:moveTo>
                  <a:pt x="0" y="0"/>
                </a:moveTo>
                <a:lnTo>
                  <a:pt x="2077808" y="0"/>
                </a:lnTo>
                <a:lnTo>
                  <a:pt x="2077808" y="561008"/>
                </a:lnTo>
                <a:lnTo>
                  <a:pt x="0" y="561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21028" y="-123825"/>
            <a:ext cx="12445945" cy="1152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59"/>
              </a:lnSpc>
            </a:pPr>
            <a:r>
              <a:rPr lang="en-US" sz="675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Accessing the Nextera System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805052" y="7653997"/>
            <a:ext cx="2351649" cy="2351649"/>
          </a:xfrm>
          <a:custGeom>
            <a:avLst/>
            <a:gdLst/>
            <a:ahLst/>
            <a:cxnLst/>
            <a:rect r="r" b="b" t="t" l="l"/>
            <a:pathLst>
              <a:path h="2351649" w="2351649">
                <a:moveTo>
                  <a:pt x="0" y="0"/>
                </a:moveTo>
                <a:lnTo>
                  <a:pt x="2351650" y="0"/>
                </a:lnTo>
                <a:lnTo>
                  <a:pt x="2351650" y="2351649"/>
                </a:lnTo>
                <a:lnTo>
                  <a:pt x="0" y="23516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05662" y="1531128"/>
            <a:ext cx="8282063" cy="5879464"/>
          </a:xfrm>
          <a:custGeom>
            <a:avLst/>
            <a:gdLst/>
            <a:ahLst/>
            <a:cxnLst/>
            <a:rect r="r" b="b" t="t" l="l"/>
            <a:pathLst>
              <a:path h="5879464" w="8282063">
                <a:moveTo>
                  <a:pt x="0" y="0"/>
                </a:moveTo>
                <a:lnTo>
                  <a:pt x="8282063" y="0"/>
                </a:lnTo>
                <a:lnTo>
                  <a:pt x="8282063" y="5879464"/>
                </a:lnTo>
                <a:lnTo>
                  <a:pt x="0" y="587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509" t="0" r="-803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634198" y="4148475"/>
            <a:ext cx="644769" cy="644769"/>
          </a:xfrm>
          <a:custGeom>
            <a:avLst/>
            <a:gdLst/>
            <a:ahLst/>
            <a:cxnLst/>
            <a:rect r="r" b="b" t="t" l="l"/>
            <a:pathLst>
              <a:path h="644769" w="644769">
                <a:moveTo>
                  <a:pt x="0" y="0"/>
                </a:moveTo>
                <a:lnTo>
                  <a:pt x="644769" y="0"/>
                </a:lnTo>
                <a:lnTo>
                  <a:pt x="644769" y="644770"/>
                </a:lnTo>
                <a:lnTo>
                  <a:pt x="0" y="6447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53976" y="4834127"/>
            <a:ext cx="624991" cy="624991"/>
          </a:xfrm>
          <a:custGeom>
            <a:avLst/>
            <a:gdLst/>
            <a:ahLst/>
            <a:cxnLst/>
            <a:rect r="r" b="b" t="t" l="l"/>
            <a:pathLst>
              <a:path h="624991" w="624991">
                <a:moveTo>
                  <a:pt x="0" y="0"/>
                </a:moveTo>
                <a:lnTo>
                  <a:pt x="624991" y="0"/>
                </a:lnTo>
                <a:lnTo>
                  <a:pt x="624991" y="624991"/>
                </a:lnTo>
                <a:lnTo>
                  <a:pt x="0" y="6249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53976" y="5497218"/>
            <a:ext cx="624991" cy="624991"/>
          </a:xfrm>
          <a:custGeom>
            <a:avLst/>
            <a:gdLst/>
            <a:ahLst/>
            <a:cxnLst/>
            <a:rect r="r" b="b" t="t" l="l"/>
            <a:pathLst>
              <a:path h="624991" w="624991">
                <a:moveTo>
                  <a:pt x="0" y="0"/>
                </a:moveTo>
                <a:lnTo>
                  <a:pt x="624991" y="0"/>
                </a:lnTo>
                <a:lnTo>
                  <a:pt x="624991" y="624991"/>
                </a:lnTo>
                <a:lnTo>
                  <a:pt x="0" y="6249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624819" y="6160309"/>
            <a:ext cx="643748" cy="643748"/>
          </a:xfrm>
          <a:custGeom>
            <a:avLst/>
            <a:gdLst/>
            <a:ahLst/>
            <a:cxnLst/>
            <a:rect r="r" b="b" t="t" l="l"/>
            <a:pathLst>
              <a:path h="643748" w="643748">
                <a:moveTo>
                  <a:pt x="0" y="0"/>
                </a:moveTo>
                <a:lnTo>
                  <a:pt x="643748" y="0"/>
                </a:lnTo>
                <a:lnTo>
                  <a:pt x="643748" y="643748"/>
                </a:lnTo>
                <a:lnTo>
                  <a:pt x="0" y="6437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827481"/>
            <a:ext cx="8561512" cy="6013292"/>
            <a:chOff x="0" y="0"/>
            <a:chExt cx="11415350" cy="8017722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1432349"/>
              <a:ext cx="11415350" cy="65853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04519" indent="-302260" lvl="1">
                <a:lnSpc>
                  <a:spcPts val="3919"/>
                </a:lnSpc>
                <a:buAutoNum type="arabicPeriod" startAt="1"/>
              </a:pPr>
              <a:r>
                <a:rPr lang="en-US" sz="2799" spc="8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Help - Contact information, Support Documentation, and live chat help feature</a:t>
              </a:r>
            </a:p>
            <a:p>
              <a:pPr algn="l" marL="604519" indent="-302260" lvl="1">
                <a:lnSpc>
                  <a:spcPts val="3919"/>
                </a:lnSpc>
                <a:buAutoNum type="arabicPeriod" startAt="1"/>
              </a:pPr>
              <a:r>
                <a:rPr lang="en-US" sz="2799" spc="8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Downloads - Access the Secure Browser file for installation on your machines</a:t>
              </a:r>
            </a:p>
            <a:p>
              <a:pPr algn="l" marL="604519" indent="-302260" lvl="1">
                <a:lnSpc>
                  <a:spcPts val="3919"/>
                </a:lnSpc>
                <a:buAutoNum type="arabicPeriod" startAt="1"/>
              </a:pPr>
              <a:r>
                <a:rPr lang="en-US" sz="2799" spc="8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System Scan - Checks that hardware is acceptable</a:t>
              </a:r>
            </a:p>
            <a:p>
              <a:pPr algn="l" marL="604519" indent="-302260" lvl="1">
                <a:lnSpc>
                  <a:spcPts val="3919"/>
                </a:lnSpc>
                <a:buAutoNum type="arabicPeriod" startAt="1"/>
              </a:pPr>
              <a:r>
                <a:rPr lang="en-US" sz="2799" spc="8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CBT Technology Readiness - Brings you to the questionnaire</a:t>
              </a:r>
            </a:p>
            <a:p>
              <a:pPr algn="l">
                <a:lnSpc>
                  <a:spcPts val="3919"/>
                </a:lnSpc>
              </a:pPr>
            </a:p>
            <a:p>
              <a:pPr algn="l">
                <a:lnSpc>
                  <a:spcPts val="3919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7625"/>
              <a:ext cx="11398549" cy="7941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94"/>
                </a:lnSpc>
              </a:pPr>
              <a:r>
                <a:rPr lang="en-US" b="true" sz="4200" spc="294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THE NEXTERA HELP TAB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921028" y="-123825"/>
            <a:ext cx="12445945" cy="1152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59"/>
              </a:lnSpc>
            </a:pPr>
            <a:r>
              <a:rPr lang="en-US" sz="675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Accessing the Nextera System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28700" y="7064198"/>
            <a:ext cx="2994955" cy="2985864"/>
          </a:xfrm>
          <a:custGeom>
            <a:avLst/>
            <a:gdLst/>
            <a:ahLst/>
            <a:cxnLst/>
            <a:rect r="r" b="b" t="t" l="l"/>
            <a:pathLst>
              <a:path h="2985864" w="2994955">
                <a:moveTo>
                  <a:pt x="0" y="0"/>
                </a:moveTo>
                <a:lnTo>
                  <a:pt x="2994955" y="0"/>
                </a:lnTo>
                <a:lnTo>
                  <a:pt x="2994955" y="2985864"/>
                </a:lnTo>
                <a:lnTo>
                  <a:pt x="0" y="2985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997" t="-2555" r="-1997" b="-1756"/>
            </a:stretch>
          </a:blipFill>
          <a:ln w="47625" cap="sq">
            <a:solidFill>
              <a:srgbClr val="1468A2"/>
            </a:solidFill>
            <a:prstDash val="solid"/>
            <a:miter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3999" cy="914400"/>
          </a:xfrm>
          <a:custGeom>
            <a:avLst/>
            <a:gdLst/>
            <a:ahLst/>
            <a:cxnLst/>
            <a:rect r="r" b="b" t="t" l="l"/>
            <a:pathLst>
              <a:path h="914400" w="9143999">
                <a:moveTo>
                  <a:pt x="0" y="0"/>
                </a:moveTo>
                <a:lnTo>
                  <a:pt x="9143999" y="0"/>
                </a:lnTo>
                <a:lnTo>
                  <a:pt x="9143999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9757" y="6312049"/>
            <a:ext cx="1832091" cy="466879"/>
          </a:xfrm>
          <a:custGeom>
            <a:avLst/>
            <a:gdLst/>
            <a:ahLst/>
            <a:cxnLst/>
            <a:rect r="r" b="b" t="t" l="l"/>
            <a:pathLst>
              <a:path h="466879" w="1832091">
                <a:moveTo>
                  <a:pt x="0" y="0"/>
                </a:moveTo>
                <a:lnTo>
                  <a:pt x="1832091" y="0"/>
                </a:lnTo>
                <a:lnTo>
                  <a:pt x="1832091" y="466879"/>
                </a:lnTo>
                <a:lnTo>
                  <a:pt x="0" y="466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" t="0" r="-5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143"/>
            <a:ext cx="18288000" cy="10277857"/>
          </a:xfrm>
          <a:custGeom>
            <a:avLst/>
            <a:gdLst/>
            <a:ahLst/>
            <a:cxnLst/>
            <a:rect r="r" b="b" t="t" l="l"/>
            <a:pathLst>
              <a:path h="10277857" w="18288000">
                <a:moveTo>
                  <a:pt x="0" y="0"/>
                </a:moveTo>
                <a:lnTo>
                  <a:pt x="18288000" y="0"/>
                </a:lnTo>
                <a:lnTo>
                  <a:pt x="18288000" y="10277857"/>
                </a:lnTo>
                <a:lnTo>
                  <a:pt x="0" y="10277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" t="-16622" r="0" b="-1662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06978" y="4281297"/>
            <a:ext cx="8474043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sz="5799" spc="-8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Nextera Admin User Roles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3466" y="33693"/>
            <a:ext cx="15161068" cy="1516107"/>
          </a:xfrm>
          <a:custGeom>
            <a:avLst/>
            <a:gdLst/>
            <a:ahLst/>
            <a:cxnLst/>
            <a:rect r="r" b="b" t="t" l="l"/>
            <a:pathLst>
              <a:path h="1516107" w="15161068">
                <a:moveTo>
                  <a:pt x="0" y="0"/>
                </a:moveTo>
                <a:lnTo>
                  <a:pt x="15161068" y="0"/>
                </a:lnTo>
                <a:lnTo>
                  <a:pt x="15161068" y="1516107"/>
                </a:lnTo>
                <a:lnTo>
                  <a:pt x="0" y="15161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16886" y="1929247"/>
            <a:ext cx="13483292" cy="8324060"/>
          </a:xfrm>
          <a:custGeom>
            <a:avLst/>
            <a:gdLst/>
            <a:ahLst/>
            <a:cxnLst/>
            <a:rect r="r" b="b" t="t" l="l"/>
            <a:pathLst>
              <a:path h="8324060" w="13483292">
                <a:moveTo>
                  <a:pt x="0" y="0"/>
                </a:moveTo>
                <a:lnTo>
                  <a:pt x="13483292" y="0"/>
                </a:lnTo>
                <a:lnTo>
                  <a:pt x="13483292" y="8324060"/>
                </a:lnTo>
                <a:lnTo>
                  <a:pt x="0" y="832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52073" y="579407"/>
            <a:ext cx="9616050" cy="85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5637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Nextera Admin User Roles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93007" y="2609438"/>
            <a:ext cx="1303431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Student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316252" y="2414401"/>
            <a:ext cx="2413137" cy="7054109"/>
          </a:xfrm>
          <a:custGeom>
            <a:avLst/>
            <a:gdLst/>
            <a:ahLst/>
            <a:cxnLst/>
            <a:rect r="r" b="b" t="t" l="l"/>
            <a:pathLst>
              <a:path h="7054109" w="2413137">
                <a:moveTo>
                  <a:pt x="0" y="0"/>
                </a:moveTo>
                <a:lnTo>
                  <a:pt x="2413137" y="0"/>
                </a:lnTo>
                <a:lnTo>
                  <a:pt x="2413137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98732" y="2610914"/>
            <a:ext cx="844387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2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Class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911320" y="2414401"/>
            <a:ext cx="2377340" cy="7054109"/>
          </a:xfrm>
          <a:custGeom>
            <a:avLst/>
            <a:gdLst/>
            <a:ahLst/>
            <a:cxnLst/>
            <a:rect r="r" b="b" t="t" l="l"/>
            <a:pathLst>
              <a:path h="7054109" w="2377340">
                <a:moveTo>
                  <a:pt x="0" y="0"/>
                </a:moveTo>
                <a:lnTo>
                  <a:pt x="2377340" y="0"/>
                </a:lnTo>
                <a:lnTo>
                  <a:pt x="2377340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542191" y="2609019"/>
            <a:ext cx="1112865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471014" y="2414401"/>
            <a:ext cx="2344702" cy="7054109"/>
          </a:xfrm>
          <a:custGeom>
            <a:avLst/>
            <a:gdLst/>
            <a:ahLst/>
            <a:cxnLst/>
            <a:rect r="r" b="b" t="t" l="l"/>
            <a:pathLst>
              <a:path h="7054109" w="2344702">
                <a:moveTo>
                  <a:pt x="0" y="0"/>
                </a:moveTo>
                <a:lnTo>
                  <a:pt x="2344701" y="0"/>
                </a:lnTo>
                <a:lnTo>
                  <a:pt x="2344701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049874" y="2607543"/>
            <a:ext cx="1184459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213915" y="2414401"/>
            <a:ext cx="12163391" cy="7054109"/>
          </a:xfrm>
          <a:custGeom>
            <a:avLst/>
            <a:gdLst/>
            <a:ahLst/>
            <a:cxnLst/>
            <a:rect r="r" b="b" t="t" l="l"/>
            <a:pathLst>
              <a:path h="7054109" w="12163391">
                <a:moveTo>
                  <a:pt x="0" y="0"/>
                </a:moveTo>
                <a:lnTo>
                  <a:pt x="12163391" y="0"/>
                </a:lnTo>
                <a:lnTo>
                  <a:pt x="12163391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617146" y="2609019"/>
            <a:ext cx="1141292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Region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213915" y="7973459"/>
            <a:ext cx="11271832" cy="1184459"/>
          </a:xfrm>
          <a:custGeom>
            <a:avLst/>
            <a:gdLst/>
            <a:ahLst/>
            <a:cxnLst/>
            <a:rect r="r" b="b" t="t" l="l"/>
            <a:pathLst>
              <a:path h="1184459" w="11271832">
                <a:moveTo>
                  <a:pt x="0" y="0"/>
                </a:moveTo>
                <a:lnTo>
                  <a:pt x="11271833" y="0"/>
                </a:lnTo>
                <a:lnTo>
                  <a:pt x="11271833" y="1184459"/>
                </a:lnTo>
                <a:lnTo>
                  <a:pt x="0" y="11844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47628" y="3821434"/>
            <a:ext cx="7886704" cy="49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sz="3866" spc="-48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Teacher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  <a:r>
              <a:rPr lang="en-US" sz="3866" spc="-16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 Level Users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  <a:r>
              <a:rPr lang="en-US" sz="3866" spc="-1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 Level Users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9666"/>
              </a:lnSpc>
            </a:pPr>
            <a:r>
              <a:rPr lang="en-US" sz="3866" spc="-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RIC User  State Level User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8763" y="0"/>
            <a:ext cx="15050474" cy="1505048"/>
          </a:xfrm>
          <a:custGeom>
            <a:avLst/>
            <a:gdLst/>
            <a:ahLst/>
            <a:cxnLst/>
            <a:rect r="r" b="b" t="t" l="l"/>
            <a:pathLst>
              <a:path h="1505048" w="15050474">
                <a:moveTo>
                  <a:pt x="0" y="0"/>
                </a:moveTo>
                <a:lnTo>
                  <a:pt x="15050474" y="0"/>
                </a:lnTo>
                <a:lnTo>
                  <a:pt x="15050474" y="1505048"/>
                </a:lnTo>
                <a:lnTo>
                  <a:pt x="0" y="1505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00888" y="532208"/>
            <a:ext cx="12826057" cy="856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5"/>
              </a:lnSpc>
            </a:pPr>
            <a:r>
              <a:rPr lang="en-US" sz="5596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District Level Roles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200715" y="1758397"/>
            <a:ext cx="13716836" cy="8528603"/>
          </a:xfrm>
          <a:custGeom>
            <a:avLst/>
            <a:gdLst/>
            <a:ahLst/>
            <a:cxnLst/>
            <a:rect r="r" b="b" t="t" l="l"/>
            <a:pathLst>
              <a:path h="8528603" w="13716836">
                <a:moveTo>
                  <a:pt x="0" y="0"/>
                </a:moveTo>
                <a:lnTo>
                  <a:pt x="13716836" y="0"/>
                </a:lnTo>
                <a:lnTo>
                  <a:pt x="13716836" y="8528603"/>
                </a:lnTo>
                <a:lnTo>
                  <a:pt x="0" y="8528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01050" y="2017389"/>
            <a:ext cx="6524921" cy="79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5267" spc="-7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 Level Users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266350" y="3145967"/>
            <a:ext cx="13587235" cy="6801977"/>
          </a:xfrm>
          <a:custGeom>
            <a:avLst/>
            <a:gdLst/>
            <a:ahLst/>
            <a:cxnLst/>
            <a:rect r="r" b="b" t="t" l="l"/>
            <a:pathLst>
              <a:path h="6801977" w="13587235">
                <a:moveTo>
                  <a:pt x="0" y="0"/>
                </a:moveTo>
                <a:lnTo>
                  <a:pt x="13587235" y="0"/>
                </a:lnTo>
                <a:lnTo>
                  <a:pt x="13587235" y="6801978"/>
                </a:lnTo>
                <a:lnTo>
                  <a:pt x="0" y="68019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46211" y="3569588"/>
            <a:ext cx="12580734" cy="593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Test Coordinator (DTC) </a:t>
            </a:r>
            <a:r>
              <a:rPr lang="en-US" sz="2962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Main point of contact at the district for  Questar and schools, ensures accuracy of all student data in system, manages  district-level accounts and sets up primary school level users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Superintendent (SUP) </a:t>
            </a: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Adviser to the DTC, ensures all student data is  correct in system, visibility to own district and school level information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4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Level User (DLU) </a:t>
            </a:r>
            <a:r>
              <a:rPr lang="en-US" sz="2962" spc="-4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Same permissions as DTC, assists in managing</a:t>
            </a:r>
          </a:p>
          <a:p>
            <a:pPr algn="l" marL="378352" indent="-189176" lvl="1">
              <a:lnSpc>
                <a:spcPts val="3555"/>
              </a:lnSpc>
            </a:pP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district-level users and students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Information Technology Coordinator (DITC) </a:t>
            </a: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Information  technology point-of-contact for district, can download the secure browser,  helps to troubleshoot, does not have access to students or classes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3414" y="0"/>
            <a:ext cx="15021171" cy="1502117"/>
          </a:xfrm>
          <a:custGeom>
            <a:avLst/>
            <a:gdLst/>
            <a:ahLst/>
            <a:cxnLst/>
            <a:rect r="r" b="b" t="t" l="l"/>
            <a:pathLst>
              <a:path h="1502117" w="15021171">
                <a:moveTo>
                  <a:pt x="0" y="0"/>
                </a:moveTo>
                <a:lnTo>
                  <a:pt x="15021172" y="0"/>
                </a:lnTo>
                <a:lnTo>
                  <a:pt x="15021172" y="1502117"/>
                </a:lnTo>
                <a:lnTo>
                  <a:pt x="0" y="1502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32029" y="16071"/>
            <a:ext cx="7394009" cy="854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2"/>
              </a:lnSpc>
            </a:pPr>
            <a:r>
              <a:rPr lang="en-US" sz="5585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School Level Roles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214233" y="1775002"/>
            <a:ext cx="13690130" cy="8511998"/>
          </a:xfrm>
          <a:custGeom>
            <a:avLst/>
            <a:gdLst/>
            <a:ahLst/>
            <a:cxnLst/>
            <a:rect r="r" b="b" t="t" l="l"/>
            <a:pathLst>
              <a:path h="8511998" w="13690130">
                <a:moveTo>
                  <a:pt x="0" y="0"/>
                </a:moveTo>
                <a:lnTo>
                  <a:pt x="13690130" y="0"/>
                </a:lnTo>
                <a:lnTo>
                  <a:pt x="13690130" y="8511998"/>
                </a:lnTo>
                <a:lnTo>
                  <a:pt x="0" y="85119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68979" y="2033909"/>
            <a:ext cx="6169666" cy="79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8"/>
              </a:lnSpc>
            </a:pPr>
            <a:r>
              <a:rPr lang="en-US" sz="5256" spc="-1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 Level Users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214233" y="3124926"/>
            <a:ext cx="13560781" cy="6788734"/>
          </a:xfrm>
          <a:custGeom>
            <a:avLst/>
            <a:gdLst/>
            <a:ahLst/>
            <a:cxnLst/>
            <a:rect r="r" b="b" t="t" l="l"/>
            <a:pathLst>
              <a:path h="6788734" w="13560781">
                <a:moveTo>
                  <a:pt x="0" y="0"/>
                </a:moveTo>
                <a:lnTo>
                  <a:pt x="13560781" y="0"/>
                </a:lnTo>
                <a:lnTo>
                  <a:pt x="13560781" y="6788734"/>
                </a:lnTo>
                <a:lnTo>
                  <a:pt x="0" y="67887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58667" y="3737905"/>
            <a:ext cx="12509299" cy="536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Principal (PRN)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Responsible for Technology Readiness, visibility to their  own school, classes, and students, can create school level users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School Test Coordinator (STC)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Handles test coordinator responsibilities</a:t>
            </a:r>
          </a:p>
          <a:p>
            <a:pPr algn="l" marL="377616" indent="-188808" lvl="1">
              <a:lnSpc>
                <a:spcPts val="3548"/>
              </a:lnSpc>
            </a:pP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at school level, manages users and students, schedules tests at school level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Building Level User (BLU)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Same permissions as STC, assists in  managing school-level users and students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just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School Information Technology Coordinator (SITC)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Information  technology point of contact for school, can download the secure browser,  helps to troubleshoot, does not have access to students or classes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0819" y="0"/>
            <a:ext cx="15586362" cy="1558636"/>
          </a:xfrm>
          <a:custGeom>
            <a:avLst/>
            <a:gdLst/>
            <a:ahLst/>
            <a:cxnLst/>
            <a:rect r="r" b="b" t="t" l="l"/>
            <a:pathLst>
              <a:path h="1558636" w="15586362">
                <a:moveTo>
                  <a:pt x="0" y="0"/>
                </a:moveTo>
                <a:lnTo>
                  <a:pt x="15586362" y="0"/>
                </a:lnTo>
                <a:lnTo>
                  <a:pt x="15586362" y="1558636"/>
                </a:lnTo>
                <a:lnTo>
                  <a:pt x="0" y="1558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13053" y="1466980"/>
            <a:ext cx="14027727" cy="8364682"/>
          </a:xfrm>
          <a:custGeom>
            <a:avLst/>
            <a:gdLst/>
            <a:ahLst/>
            <a:cxnLst/>
            <a:rect r="r" b="b" t="t" l="l"/>
            <a:pathLst>
              <a:path h="8364682" w="14027727">
                <a:moveTo>
                  <a:pt x="0" y="0"/>
                </a:moveTo>
                <a:lnTo>
                  <a:pt x="14027727" y="0"/>
                </a:lnTo>
                <a:lnTo>
                  <a:pt x="14027727" y="8364681"/>
                </a:lnTo>
                <a:lnTo>
                  <a:pt x="0" y="8364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64426" y="2679770"/>
            <a:ext cx="12070773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45"/>
              </a:lnSpc>
            </a:pPr>
            <a:r>
              <a:rPr lang="en-US" sz="5454" spc="-58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Teacher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Can access their class and student information in  Nextera Admin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Responsible for leading the test administration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Distributes login tickets and reads the directions from  the </a:t>
            </a:r>
            <a:r>
              <a:rPr lang="en-US" sz="4090" i="true" spc="-14">
                <a:solidFill>
                  <a:srgbClr val="000000"/>
                </a:solidFill>
                <a:latin typeface="PT Sans Italics"/>
                <a:ea typeface="PT Sans Italics"/>
                <a:cs typeface="PT Sans Italics"/>
                <a:sym typeface="PT Sans Italics"/>
              </a:rPr>
              <a:t>Teacher’s Directions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Has the Proctor PIN on-hand for students who may  need to pause the test</a:t>
            </a:r>
          </a:p>
          <a:p>
            <a:pPr algn="l" marL="515216" indent="-257608" lvl="1">
              <a:lnSpc>
                <a:spcPts val="4909"/>
              </a:lnSpc>
            </a:pP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Note: There is only one teacher per class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64353" y="551497"/>
            <a:ext cx="8989431" cy="88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4"/>
              </a:lnSpc>
            </a:pPr>
            <a:r>
              <a:rPr lang="en-US" sz="5795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Teacher Role (Not Required)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9144"/>
            <a:ext cx="18288000" cy="10277856"/>
          </a:xfrm>
          <a:custGeom>
            <a:avLst/>
            <a:gdLst/>
            <a:ahLst/>
            <a:cxnLst/>
            <a:rect r="r" b="b" t="t" l="l"/>
            <a:pathLst>
              <a:path h="10277856" w="18288000">
                <a:moveTo>
                  <a:pt x="0" y="0"/>
                </a:moveTo>
                <a:lnTo>
                  <a:pt x="18288000" y="0"/>
                </a:lnTo>
                <a:lnTo>
                  <a:pt x="18288000" y="10277856"/>
                </a:lnTo>
                <a:lnTo>
                  <a:pt x="0" y="10277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741" r="0" b="-1571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36474" y="2108609"/>
            <a:ext cx="12149581" cy="1689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66"/>
              </a:lnSpc>
            </a:pPr>
            <a:r>
              <a:rPr lang="en-US" sz="10261" spc="6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Nextera Accounts Tab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3639800" cy="1287780"/>
          </a:xfrm>
          <a:custGeom>
            <a:avLst/>
            <a:gdLst/>
            <a:ahLst/>
            <a:cxnLst/>
            <a:rect r="r" b="b" t="t" l="l"/>
            <a:pathLst>
              <a:path h="1287780" w="13639800">
                <a:moveTo>
                  <a:pt x="0" y="0"/>
                </a:moveTo>
                <a:lnTo>
                  <a:pt x="13639800" y="0"/>
                </a:lnTo>
                <a:lnTo>
                  <a:pt x="13639800" y="1287780"/>
                </a:lnTo>
                <a:lnTo>
                  <a:pt x="0" y="1287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91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875" y="1052703"/>
            <a:ext cx="17116425" cy="9012442"/>
          </a:xfrm>
          <a:custGeom>
            <a:avLst/>
            <a:gdLst/>
            <a:ahLst/>
            <a:cxnLst/>
            <a:rect r="r" b="b" t="t" l="l"/>
            <a:pathLst>
              <a:path h="9012442" w="17116425">
                <a:moveTo>
                  <a:pt x="0" y="0"/>
                </a:moveTo>
                <a:lnTo>
                  <a:pt x="17116425" y="0"/>
                </a:lnTo>
                <a:lnTo>
                  <a:pt x="17116425" y="9012442"/>
                </a:lnTo>
                <a:lnTo>
                  <a:pt x="0" y="90124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7901" y="1363980"/>
            <a:ext cx="15532198" cy="8076731"/>
          </a:xfrm>
          <a:custGeom>
            <a:avLst/>
            <a:gdLst/>
            <a:ahLst/>
            <a:cxnLst/>
            <a:rect r="r" b="b" t="t" l="l"/>
            <a:pathLst>
              <a:path h="8076731" w="15532198">
                <a:moveTo>
                  <a:pt x="0" y="0"/>
                </a:moveTo>
                <a:lnTo>
                  <a:pt x="15532198" y="0"/>
                </a:lnTo>
                <a:lnTo>
                  <a:pt x="15532198" y="8076731"/>
                </a:lnTo>
                <a:lnTo>
                  <a:pt x="0" y="80767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061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24497" y="2621280"/>
            <a:ext cx="465687" cy="921182"/>
          </a:xfrm>
          <a:custGeom>
            <a:avLst/>
            <a:gdLst/>
            <a:ahLst/>
            <a:cxnLst/>
            <a:rect r="r" b="b" t="t" l="l"/>
            <a:pathLst>
              <a:path h="921182" w="465687">
                <a:moveTo>
                  <a:pt x="0" y="0"/>
                </a:moveTo>
                <a:lnTo>
                  <a:pt x="465687" y="0"/>
                </a:lnTo>
                <a:lnTo>
                  <a:pt x="465687" y="921182"/>
                </a:lnTo>
                <a:lnTo>
                  <a:pt x="0" y="9211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725716" y="6827204"/>
            <a:ext cx="4323264" cy="1306754"/>
          </a:xfrm>
          <a:custGeom>
            <a:avLst/>
            <a:gdLst/>
            <a:ahLst/>
            <a:cxnLst/>
            <a:rect r="r" b="b" t="t" l="l"/>
            <a:pathLst>
              <a:path h="1306754" w="4323264">
                <a:moveTo>
                  <a:pt x="0" y="0"/>
                </a:moveTo>
                <a:lnTo>
                  <a:pt x="4323264" y="0"/>
                </a:lnTo>
                <a:lnTo>
                  <a:pt x="4323264" y="1306753"/>
                </a:lnTo>
                <a:lnTo>
                  <a:pt x="0" y="13067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352963" y="8406549"/>
            <a:ext cx="2694108" cy="933374"/>
          </a:xfrm>
          <a:custGeom>
            <a:avLst/>
            <a:gdLst/>
            <a:ahLst/>
            <a:cxnLst/>
            <a:rect r="r" b="b" t="t" l="l"/>
            <a:pathLst>
              <a:path h="933374" w="2694108">
                <a:moveTo>
                  <a:pt x="0" y="0"/>
                </a:moveTo>
                <a:lnTo>
                  <a:pt x="2694108" y="0"/>
                </a:lnTo>
                <a:lnTo>
                  <a:pt x="2694108" y="933373"/>
                </a:lnTo>
                <a:lnTo>
                  <a:pt x="0" y="9333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677155" y="5748033"/>
            <a:ext cx="1670133" cy="19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-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 TITLE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6716" y="283383"/>
            <a:ext cx="2193882" cy="721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1"/>
              </a:lnSpc>
            </a:pPr>
            <a:r>
              <a:rPr lang="en-US" sz="4415" spc="2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Accounts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93436" y="8499894"/>
            <a:ext cx="1562005" cy="301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spc="1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Click on View to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86199" y="7015526"/>
            <a:ext cx="2336149" cy="26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spc="1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Click on Reset to reset a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93436" y="7278416"/>
            <a:ext cx="1521676" cy="26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spc="1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user’s password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672703" y="8835135"/>
            <a:ext cx="1482738" cy="30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1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Edit an account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14400"/>
          </a:xfrm>
          <a:custGeom>
            <a:avLst/>
            <a:gdLst/>
            <a:ahLst/>
            <a:cxnLst/>
            <a:rect r="r" b="b" t="t" l="l"/>
            <a:pathLst>
              <a:path h="914400" w="9144000">
                <a:moveTo>
                  <a:pt x="0" y="0"/>
                </a:moveTo>
                <a:lnTo>
                  <a:pt x="9144000" y="0"/>
                </a:lnTo>
                <a:lnTo>
                  <a:pt x="91440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88490" y="3787640"/>
            <a:ext cx="864148" cy="364433"/>
          </a:xfrm>
          <a:custGeom>
            <a:avLst/>
            <a:gdLst/>
            <a:ahLst/>
            <a:cxnLst/>
            <a:rect r="r" b="b" t="t" l="l"/>
            <a:pathLst>
              <a:path h="364433" w="864148">
                <a:moveTo>
                  <a:pt x="0" y="0"/>
                </a:moveTo>
                <a:lnTo>
                  <a:pt x="864148" y="0"/>
                </a:lnTo>
                <a:lnTo>
                  <a:pt x="864148" y="364434"/>
                </a:lnTo>
                <a:lnTo>
                  <a:pt x="0" y="364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92840" y="1202394"/>
            <a:ext cx="9322086" cy="4421332"/>
          </a:xfrm>
          <a:custGeom>
            <a:avLst/>
            <a:gdLst/>
            <a:ahLst/>
            <a:cxnLst/>
            <a:rect r="r" b="b" t="t" l="l"/>
            <a:pathLst>
              <a:path h="4421332" w="9322086">
                <a:moveTo>
                  <a:pt x="0" y="0"/>
                </a:moveTo>
                <a:lnTo>
                  <a:pt x="9322086" y="0"/>
                </a:lnTo>
                <a:lnTo>
                  <a:pt x="9322086" y="4421333"/>
                </a:lnTo>
                <a:lnTo>
                  <a:pt x="0" y="44213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76986" y="1186430"/>
            <a:ext cx="9353794" cy="4453040"/>
          </a:xfrm>
          <a:custGeom>
            <a:avLst/>
            <a:gdLst/>
            <a:ahLst/>
            <a:cxnLst/>
            <a:rect r="r" b="b" t="t" l="l"/>
            <a:pathLst>
              <a:path h="4453040" w="9353794">
                <a:moveTo>
                  <a:pt x="0" y="0"/>
                </a:moveTo>
                <a:lnTo>
                  <a:pt x="9353794" y="0"/>
                </a:lnTo>
                <a:lnTo>
                  <a:pt x="9353794" y="4453040"/>
                </a:lnTo>
                <a:lnTo>
                  <a:pt x="0" y="4453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8792166" y="2168768"/>
            <a:ext cx="1151611" cy="715407"/>
            <a:chOff x="0" y="0"/>
            <a:chExt cx="922515" cy="5730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2528" cy="573151"/>
            </a:xfrm>
            <a:custGeom>
              <a:avLst/>
              <a:gdLst/>
              <a:ahLst/>
              <a:cxnLst/>
              <a:rect r="r" b="b" t="t" l="l"/>
              <a:pathLst>
                <a:path h="573151" w="922528">
                  <a:moveTo>
                    <a:pt x="619760" y="76327"/>
                  </a:moveTo>
                  <a:lnTo>
                    <a:pt x="797560" y="254127"/>
                  </a:lnTo>
                  <a:lnTo>
                    <a:pt x="619760" y="431927"/>
                  </a:lnTo>
                  <a:lnTo>
                    <a:pt x="619760" y="343027"/>
                  </a:lnTo>
                  <a:lnTo>
                    <a:pt x="51816" y="343027"/>
                  </a:lnTo>
                  <a:lnTo>
                    <a:pt x="51816" y="165227"/>
                  </a:lnTo>
                  <a:lnTo>
                    <a:pt x="619760" y="165227"/>
                  </a:lnTo>
                  <a:lnTo>
                    <a:pt x="619760" y="76327"/>
                  </a:lnTo>
                  <a:close/>
                  <a:moveTo>
                    <a:pt x="0" y="0"/>
                  </a:moveTo>
                  <a:lnTo>
                    <a:pt x="0" y="573151"/>
                  </a:lnTo>
                  <a:lnTo>
                    <a:pt x="922528" y="573151"/>
                  </a:lnTo>
                  <a:lnTo>
                    <a:pt x="922528" y="0"/>
                  </a:lnTo>
                  <a:close/>
                </a:path>
              </a:pathLst>
            </a:custGeom>
            <a:blipFill>
              <a:blip r:embed="rId8"/>
              <a:stretch>
                <a:fillRect l="0" t="0" r="1" b="11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8730019" y="2107239"/>
            <a:ext cx="1193354" cy="757356"/>
          </a:xfrm>
          <a:custGeom>
            <a:avLst/>
            <a:gdLst/>
            <a:ahLst/>
            <a:cxnLst/>
            <a:rect r="r" b="b" t="t" l="l"/>
            <a:pathLst>
              <a:path h="757356" w="1193354">
                <a:moveTo>
                  <a:pt x="0" y="0"/>
                </a:moveTo>
                <a:lnTo>
                  <a:pt x="1193354" y="0"/>
                </a:lnTo>
                <a:lnTo>
                  <a:pt x="1193354" y="757356"/>
                </a:lnTo>
                <a:lnTo>
                  <a:pt x="0" y="7573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50756" y="3541160"/>
            <a:ext cx="10283466" cy="5920476"/>
          </a:xfrm>
          <a:custGeom>
            <a:avLst/>
            <a:gdLst/>
            <a:ahLst/>
            <a:cxnLst/>
            <a:rect r="r" b="b" t="t" l="l"/>
            <a:pathLst>
              <a:path h="5920476" w="10283466">
                <a:moveTo>
                  <a:pt x="0" y="0"/>
                </a:moveTo>
                <a:lnTo>
                  <a:pt x="10283466" y="0"/>
                </a:lnTo>
                <a:lnTo>
                  <a:pt x="10283466" y="5920476"/>
                </a:lnTo>
                <a:lnTo>
                  <a:pt x="0" y="59204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735014" y="3525306"/>
            <a:ext cx="10315174" cy="5952184"/>
          </a:xfrm>
          <a:custGeom>
            <a:avLst/>
            <a:gdLst/>
            <a:ahLst/>
            <a:cxnLst/>
            <a:rect r="r" b="b" t="t" l="l"/>
            <a:pathLst>
              <a:path h="5952184" w="10315174">
                <a:moveTo>
                  <a:pt x="0" y="0"/>
                </a:moveTo>
                <a:lnTo>
                  <a:pt x="10315173" y="0"/>
                </a:lnTo>
                <a:lnTo>
                  <a:pt x="10315173" y="5952184"/>
                </a:lnTo>
                <a:lnTo>
                  <a:pt x="0" y="59521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246222" y="7609918"/>
            <a:ext cx="1286067" cy="786337"/>
            <a:chOff x="0" y="0"/>
            <a:chExt cx="1030224" cy="6299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30224" cy="629920"/>
            </a:xfrm>
            <a:custGeom>
              <a:avLst/>
              <a:gdLst/>
              <a:ahLst/>
              <a:cxnLst/>
              <a:rect r="r" b="b" t="t" l="l"/>
              <a:pathLst>
                <a:path h="629920" w="1030224">
                  <a:moveTo>
                    <a:pt x="266192" y="76200"/>
                  </a:moveTo>
                  <a:lnTo>
                    <a:pt x="266192" y="179324"/>
                  </a:lnTo>
                  <a:lnTo>
                    <a:pt x="911352" y="179324"/>
                  </a:lnTo>
                  <a:lnTo>
                    <a:pt x="911352" y="385572"/>
                  </a:lnTo>
                  <a:lnTo>
                    <a:pt x="266192" y="385572"/>
                  </a:lnTo>
                  <a:lnTo>
                    <a:pt x="266192" y="488696"/>
                  </a:lnTo>
                  <a:lnTo>
                    <a:pt x="59944" y="282448"/>
                  </a:lnTo>
                  <a:lnTo>
                    <a:pt x="266192" y="76200"/>
                  </a:lnTo>
                  <a:close/>
                  <a:moveTo>
                    <a:pt x="0" y="0"/>
                  </a:moveTo>
                  <a:lnTo>
                    <a:pt x="0" y="629920"/>
                  </a:lnTo>
                  <a:lnTo>
                    <a:pt x="1030224" y="629920"/>
                  </a:lnTo>
                  <a:lnTo>
                    <a:pt x="1030224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2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5941431" y="8165850"/>
            <a:ext cx="1092444" cy="372043"/>
          </a:xfrm>
          <a:custGeom>
            <a:avLst/>
            <a:gdLst/>
            <a:ahLst/>
            <a:cxnLst/>
            <a:rect r="r" b="b" t="t" l="l"/>
            <a:pathLst>
              <a:path h="372043" w="1092444">
                <a:moveTo>
                  <a:pt x="0" y="0"/>
                </a:moveTo>
                <a:lnTo>
                  <a:pt x="1092444" y="0"/>
                </a:lnTo>
                <a:lnTo>
                  <a:pt x="1092444" y="372043"/>
                </a:lnTo>
                <a:lnTo>
                  <a:pt x="0" y="3720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185470" y="7548294"/>
            <a:ext cx="1325258" cy="828382"/>
          </a:xfrm>
          <a:custGeom>
            <a:avLst/>
            <a:gdLst/>
            <a:ahLst/>
            <a:cxnLst/>
            <a:rect r="r" b="b" t="t" l="l"/>
            <a:pathLst>
              <a:path h="828382" w="1325258">
                <a:moveTo>
                  <a:pt x="0" y="0"/>
                </a:moveTo>
                <a:lnTo>
                  <a:pt x="1325258" y="0"/>
                </a:lnTo>
                <a:lnTo>
                  <a:pt x="1325258" y="828381"/>
                </a:lnTo>
                <a:lnTo>
                  <a:pt x="0" y="82838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4375907" y="8964458"/>
            <a:ext cx="1742659" cy="674757"/>
            <a:chOff x="0" y="0"/>
            <a:chExt cx="1395984" cy="54052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95984" cy="540512"/>
            </a:xfrm>
            <a:custGeom>
              <a:avLst/>
              <a:gdLst/>
              <a:ahLst/>
              <a:cxnLst/>
              <a:rect r="r" b="b" t="t" l="l"/>
              <a:pathLst>
                <a:path h="540512" w="1395984">
                  <a:moveTo>
                    <a:pt x="1109472" y="76200"/>
                  </a:moveTo>
                  <a:lnTo>
                    <a:pt x="1271016" y="237744"/>
                  </a:lnTo>
                  <a:lnTo>
                    <a:pt x="1109472" y="399288"/>
                  </a:lnTo>
                  <a:lnTo>
                    <a:pt x="1109472" y="318516"/>
                  </a:lnTo>
                  <a:lnTo>
                    <a:pt x="51816" y="318516"/>
                  </a:lnTo>
                  <a:lnTo>
                    <a:pt x="51816" y="156972"/>
                  </a:lnTo>
                  <a:lnTo>
                    <a:pt x="1109472" y="156972"/>
                  </a:lnTo>
                  <a:lnTo>
                    <a:pt x="1109472" y="76200"/>
                  </a:lnTo>
                  <a:close/>
                  <a:moveTo>
                    <a:pt x="0" y="0"/>
                  </a:moveTo>
                  <a:lnTo>
                    <a:pt x="0" y="540512"/>
                  </a:lnTo>
                  <a:lnTo>
                    <a:pt x="1395984" y="540512"/>
                  </a:lnTo>
                  <a:lnTo>
                    <a:pt x="1395984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-2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183568" y="5800022"/>
            <a:ext cx="4413722" cy="3081996"/>
          </a:xfrm>
          <a:custGeom>
            <a:avLst/>
            <a:gdLst/>
            <a:ahLst/>
            <a:cxnLst/>
            <a:rect r="r" b="b" t="t" l="l"/>
            <a:pathLst>
              <a:path h="3081996" w="4413722">
                <a:moveTo>
                  <a:pt x="0" y="0"/>
                </a:moveTo>
                <a:lnTo>
                  <a:pt x="4413723" y="0"/>
                </a:lnTo>
                <a:lnTo>
                  <a:pt x="4413723" y="3081996"/>
                </a:lnTo>
                <a:lnTo>
                  <a:pt x="0" y="30819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313760" y="8902850"/>
            <a:ext cx="1784387" cy="716770"/>
          </a:xfrm>
          <a:custGeom>
            <a:avLst/>
            <a:gdLst/>
            <a:ahLst/>
            <a:cxnLst/>
            <a:rect r="r" b="b" t="t" l="l"/>
            <a:pathLst>
              <a:path h="716770" w="1784387">
                <a:moveTo>
                  <a:pt x="0" y="0"/>
                </a:moveTo>
                <a:lnTo>
                  <a:pt x="1784387" y="0"/>
                </a:lnTo>
                <a:lnTo>
                  <a:pt x="1784387" y="716770"/>
                </a:lnTo>
                <a:lnTo>
                  <a:pt x="0" y="71677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103457" y="7113152"/>
            <a:ext cx="4671618" cy="1792552"/>
          </a:xfrm>
          <a:custGeom>
            <a:avLst/>
            <a:gdLst/>
            <a:ahLst/>
            <a:cxnLst/>
            <a:rect r="r" b="b" t="t" l="l"/>
            <a:pathLst>
              <a:path h="1792552" w="4671618">
                <a:moveTo>
                  <a:pt x="0" y="0"/>
                </a:moveTo>
                <a:lnTo>
                  <a:pt x="4671618" y="0"/>
                </a:lnTo>
                <a:lnTo>
                  <a:pt x="4671618" y="1792552"/>
                </a:lnTo>
                <a:lnTo>
                  <a:pt x="0" y="179255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097275" y="8857692"/>
            <a:ext cx="2779852" cy="327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6"/>
              </a:lnSpc>
            </a:pPr>
            <a:r>
              <a:rPr lang="en-US" sz="1997" spc="-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 TITLE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48640" y="341214"/>
            <a:ext cx="4794533" cy="56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398" spc="2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Accounts: Add/Edit a Role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61157" y="6244517"/>
            <a:ext cx="3394000" cy="1772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6"/>
              </a:lnSpc>
            </a:pPr>
            <a:r>
              <a:rPr lang="en-US" sz="2996" spc="1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To add/edit a role, choose the role from the dropdown menu and be sure to Save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85166" y="8013323"/>
            <a:ext cx="2044533" cy="49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changes.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14400"/>
          </a:xfrm>
          <a:custGeom>
            <a:avLst/>
            <a:gdLst/>
            <a:ahLst/>
            <a:cxnLst/>
            <a:rect r="r" b="b" t="t" l="l"/>
            <a:pathLst>
              <a:path h="914400" w="9144000">
                <a:moveTo>
                  <a:pt x="0" y="0"/>
                </a:moveTo>
                <a:lnTo>
                  <a:pt x="9144000" y="0"/>
                </a:lnTo>
                <a:lnTo>
                  <a:pt x="91440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52764" y="10282784"/>
            <a:ext cx="4042632" cy="320763"/>
          </a:xfrm>
          <a:custGeom>
            <a:avLst/>
            <a:gdLst/>
            <a:ahLst/>
            <a:cxnLst/>
            <a:rect r="r" b="b" t="t" l="l"/>
            <a:pathLst>
              <a:path h="320763" w="4042632">
                <a:moveTo>
                  <a:pt x="0" y="0"/>
                </a:moveTo>
                <a:lnTo>
                  <a:pt x="4042632" y="0"/>
                </a:lnTo>
                <a:lnTo>
                  <a:pt x="4042632" y="320762"/>
                </a:lnTo>
                <a:lnTo>
                  <a:pt x="0" y="3207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9992" y="1174133"/>
            <a:ext cx="14212855" cy="4890363"/>
          </a:xfrm>
          <a:custGeom>
            <a:avLst/>
            <a:gdLst/>
            <a:ahLst/>
            <a:cxnLst/>
            <a:rect r="r" b="b" t="t" l="l"/>
            <a:pathLst>
              <a:path h="4890363" w="14212855">
                <a:moveTo>
                  <a:pt x="0" y="0"/>
                </a:moveTo>
                <a:lnTo>
                  <a:pt x="14212855" y="0"/>
                </a:lnTo>
                <a:lnTo>
                  <a:pt x="14212855" y="4890363"/>
                </a:lnTo>
                <a:lnTo>
                  <a:pt x="0" y="48903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34082" y="1158111"/>
            <a:ext cx="14244676" cy="4922184"/>
          </a:xfrm>
          <a:custGeom>
            <a:avLst/>
            <a:gdLst/>
            <a:ahLst/>
            <a:cxnLst/>
            <a:rect r="r" b="b" t="t" l="l"/>
            <a:pathLst>
              <a:path h="4922184" w="14244676">
                <a:moveTo>
                  <a:pt x="0" y="0"/>
                </a:moveTo>
                <a:lnTo>
                  <a:pt x="14244676" y="0"/>
                </a:lnTo>
                <a:lnTo>
                  <a:pt x="14244676" y="4922184"/>
                </a:lnTo>
                <a:lnTo>
                  <a:pt x="0" y="4922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4009947" y="2472476"/>
            <a:ext cx="730563" cy="1751452"/>
            <a:chOff x="0" y="0"/>
            <a:chExt cx="583133" cy="13980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83184" cy="1398016"/>
            </a:xfrm>
            <a:custGeom>
              <a:avLst/>
              <a:gdLst/>
              <a:ahLst/>
              <a:cxnLst/>
              <a:rect r="r" b="b" t="t" l="l"/>
              <a:pathLst>
                <a:path h="1398016" w="583184">
                  <a:moveTo>
                    <a:pt x="259080" y="59944"/>
                  </a:moveTo>
                  <a:lnTo>
                    <a:pt x="441960" y="242824"/>
                  </a:lnTo>
                  <a:lnTo>
                    <a:pt x="350520" y="242824"/>
                  </a:lnTo>
                  <a:lnTo>
                    <a:pt x="350520" y="1279144"/>
                  </a:lnTo>
                  <a:lnTo>
                    <a:pt x="167640" y="1279144"/>
                  </a:lnTo>
                  <a:lnTo>
                    <a:pt x="167640" y="242824"/>
                  </a:lnTo>
                  <a:lnTo>
                    <a:pt x="76200" y="242824"/>
                  </a:lnTo>
                  <a:lnTo>
                    <a:pt x="259080" y="59944"/>
                  </a:lnTo>
                  <a:close/>
                  <a:moveTo>
                    <a:pt x="0" y="0"/>
                  </a:moveTo>
                  <a:lnTo>
                    <a:pt x="0" y="1398016"/>
                  </a:lnTo>
                  <a:lnTo>
                    <a:pt x="583184" y="1398016"/>
                  </a:lnTo>
                  <a:lnTo>
                    <a:pt x="583184" y="0"/>
                  </a:lnTo>
                  <a:close/>
                </a:path>
              </a:pathLst>
            </a:custGeom>
            <a:blipFill>
              <a:blip r:embed="rId8"/>
              <a:stretch>
                <a:fillRect l="0" t="0" r="8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665000" y="1842390"/>
            <a:ext cx="1797291" cy="2359899"/>
          </a:xfrm>
          <a:custGeom>
            <a:avLst/>
            <a:gdLst/>
            <a:ahLst/>
            <a:cxnLst/>
            <a:rect r="r" b="b" t="t" l="l"/>
            <a:pathLst>
              <a:path h="2359899" w="1797291">
                <a:moveTo>
                  <a:pt x="0" y="0"/>
                </a:moveTo>
                <a:lnTo>
                  <a:pt x="1797290" y="0"/>
                </a:lnTo>
                <a:lnTo>
                  <a:pt x="1797290" y="2359899"/>
                </a:lnTo>
                <a:lnTo>
                  <a:pt x="0" y="23598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816337" y="3516212"/>
            <a:ext cx="9131562" cy="6091951"/>
          </a:xfrm>
          <a:custGeom>
            <a:avLst/>
            <a:gdLst/>
            <a:ahLst/>
            <a:cxnLst/>
            <a:rect r="r" b="b" t="t" l="l"/>
            <a:pathLst>
              <a:path h="6091951" w="9131562">
                <a:moveTo>
                  <a:pt x="0" y="0"/>
                </a:moveTo>
                <a:lnTo>
                  <a:pt x="9131562" y="0"/>
                </a:lnTo>
                <a:lnTo>
                  <a:pt x="9131562" y="6091951"/>
                </a:lnTo>
                <a:lnTo>
                  <a:pt x="0" y="60919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256576" y="6307427"/>
            <a:ext cx="7013602" cy="3300736"/>
          </a:xfrm>
          <a:custGeom>
            <a:avLst/>
            <a:gdLst/>
            <a:ahLst/>
            <a:cxnLst/>
            <a:rect r="r" b="b" t="t" l="l"/>
            <a:pathLst>
              <a:path h="3300736" w="7013602">
                <a:moveTo>
                  <a:pt x="0" y="0"/>
                </a:moveTo>
                <a:lnTo>
                  <a:pt x="7013602" y="0"/>
                </a:lnTo>
                <a:lnTo>
                  <a:pt x="7013602" y="3300736"/>
                </a:lnTo>
                <a:lnTo>
                  <a:pt x="0" y="33007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12359" y="8493130"/>
            <a:ext cx="1631818" cy="440413"/>
          </a:xfrm>
          <a:custGeom>
            <a:avLst/>
            <a:gdLst/>
            <a:ahLst/>
            <a:cxnLst/>
            <a:rect r="r" b="b" t="t" l="l"/>
            <a:pathLst>
              <a:path h="440413" w="1631818">
                <a:moveTo>
                  <a:pt x="0" y="0"/>
                </a:moveTo>
                <a:lnTo>
                  <a:pt x="1631818" y="0"/>
                </a:lnTo>
                <a:lnTo>
                  <a:pt x="1631818" y="440412"/>
                </a:lnTo>
                <a:lnTo>
                  <a:pt x="0" y="44041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48640" y="341214"/>
            <a:ext cx="5045021" cy="563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398" spc="2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Accounts: Create New User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05385" y="8351210"/>
            <a:ext cx="6281614" cy="71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298" spc="1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Create a unique ID or use the teacher’s actual TEACH ID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A2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942862" y="3942862"/>
            <a:ext cx="10150078" cy="2264353"/>
          </a:xfrm>
          <a:custGeom>
            <a:avLst/>
            <a:gdLst/>
            <a:ahLst/>
            <a:cxnLst/>
            <a:rect r="r" b="b" t="t" l="l"/>
            <a:pathLst>
              <a:path h="2264353" w="10150078">
                <a:moveTo>
                  <a:pt x="0" y="0"/>
                </a:moveTo>
                <a:lnTo>
                  <a:pt x="10150077" y="0"/>
                </a:lnTo>
                <a:lnTo>
                  <a:pt x="10150077" y="2264353"/>
                </a:lnTo>
                <a:lnTo>
                  <a:pt x="0" y="22643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636" t="0" r="-324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64353" y="1922318"/>
            <a:ext cx="14027727" cy="8364682"/>
          </a:xfrm>
          <a:custGeom>
            <a:avLst/>
            <a:gdLst/>
            <a:ahLst/>
            <a:cxnLst/>
            <a:rect r="r" b="b" t="t" l="l"/>
            <a:pathLst>
              <a:path h="8364682" w="14027727">
                <a:moveTo>
                  <a:pt x="0" y="0"/>
                </a:moveTo>
                <a:lnTo>
                  <a:pt x="14027727" y="0"/>
                </a:lnTo>
                <a:lnTo>
                  <a:pt x="14027727" y="8364682"/>
                </a:lnTo>
                <a:lnTo>
                  <a:pt x="0" y="8364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91971" y="2143580"/>
            <a:ext cx="12181594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5795" spc="-11">
                <a:solidFill>
                  <a:srgbClr val="1468A2"/>
                </a:solidFill>
                <a:latin typeface="PT Sans"/>
                <a:ea typeface="PT Sans"/>
                <a:cs typeface="PT Sans"/>
                <a:sym typeface="PT Sans"/>
              </a:rPr>
              <a:t>Adding Users to Nextera: </a:t>
            </a:r>
          </a:p>
          <a:p>
            <a:pPr algn="ctr">
              <a:lnSpc>
                <a:spcPts val="6954"/>
              </a:lnSpc>
            </a:pPr>
            <a:r>
              <a:rPr lang="en-US" sz="5795" spc="-16">
                <a:solidFill>
                  <a:srgbClr val="1468A2"/>
                </a:solidFill>
                <a:latin typeface="PT Sans"/>
                <a:ea typeface="PT Sans"/>
                <a:cs typeface="PT Sans"/>
                <a:sym typeface="PT Sans"/>
              </a:rPr>
              <a:t>Online Resources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14435" y="3695784"/>
            <a:ext cx="12659130" cy="5071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0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5" tooltip="https://cbtsupport.nysed.gov/hc/en-us/categories/201173603-Grades-3-8-ELA-Math-and-Grades-5-and-8-Science-Computer-Based-Testing"/>
              </a:rPr>
              <a:t>CBT Support Knowledgebase</a:t>
            </a:r>
          </a:p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0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6" tooltip="https://cbtsupport.nysed.gov/hc/en-us/articles/115001411683-Learn-How-to-Add-New-Users-in-Nextera-Admin"/>
              </a:rPr>
              <a:t>Adding New Users Video Tutorial</a:t>
            </a:r>
          </a:p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0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7" tooltip="https://cbtsupport.nysed.gov/hc/en-us/articles/115002030266-Nextera-Admin-Roles-Responsibilities"/>
              </a:rPr>
              <a:t>Roles and Responsibilities Guide</a:t>
            </a:r>
          </a:p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3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8" tooltip="https://cbtsupport.nysed.gov/hc/en-us/article_attachments/30592312970509"/>
              </a:rPr>
              <a:t>Adding Teachers PDF Guide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9144"/>
            <a:ext cx="18794682" cy="10376417"/>
          </a:xfrm>
          <a:custGeom>
            <a:avLst/>
            <a:gdLst/>
            <a:ahLst/>
            <a:cxnLst/>
            <a:rect r="r" b="b" t="t" l="l"/>
            <a:pathLst>
              <a:path h="10376417" w="18794682">
                <a:moveTo>
                  <a:pt x="0" y="0"/>
                </a:moveTo>
                <a:lnTo>
                  <a:pt x="18794682" y="0"/>
                </a:lnTo>
                <a:lnTo>
                  <a:pt x="18794682" y="10376417"/>
                </a:lnTo>
                <a:lnTo>
                  <a:pt x="0" y="103764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832" r="0" b="-180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85719"/>
            <a:ext cx="10161841" cy="155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98"/>
              </a:lnSpc>
            </a:pPr>
            <a:r>
              <a:rPr lang="en-US" sz="9427" spc="5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Nextera Classes Tab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14400"/>
          </a:xfrm>
          <a:custGeom>
            <a:avLst/>
            <a:gdLst/>
            <a:ahLst/>
            <a:cxnLst/>
            <a:rect r="r" b="b" t="t" l="l"/>
            <a:pathLst>
              <a:path h="914400" w="9144000">
                <a:moveTo>
                  <a:pt x="0" y="0"/>
                </a:moveTo>
                <a:lnTo>
                  <a:pt x="9144000" y="0"/>
                </a:lnTo>
                <a:lnTo>
                  <a:pt x="91440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99254" y="9980509"/>
            <a:ext cx="3862754" cy="306491"/>
          </a:xfrm>
          <a:custGeom>
            <a:avLst/>
            <a:gdLst/>
            <a:ahLst/>
            <a:cxnLst/>
            <a:rect r="r" b="b" t="t" l="l"/>
            <a:pathLst>
              <a:path h="306491" w="3862754">
                <a:moveTo>
                  <a:pt x="0" y="0"/>
                </a:moveTo>
                <a:lnTo>
                  <a:pt x="3862754" y="0"/>
                </a:lnTo>
                <a:lnTo>
                  <a:pt x="3862754" y="306491"/>
                </a:lnTo>
                <a:lnTo>
                  <a:pt x="0" y="3064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7821" y="3895065"/>
            <a:ext cx="16801479" cy="5462839"/>
          </a:xfrm>
          <a:custGeom>
            <a:avLst/>
            <a:gdLst/>
            <a:ahLst/>
            <a:cxnLst/>
            <a:rect r="r" b="b" t="t" l="l"/>
            <a:pathLst>
              <a:path h="5462839" w="16801479">
                <a:moveTo>
                  <a:pt x="0" y="0"/>
                </a:moveTo>
                <a:lnTo>
                  <a:pt x="16801479" y="0"/>
                </a:lnTo>
                <a:lnTo>
                  <a:pt x="16801479" y="5462838"/>
                </a:lnTo>
                <a:lnTo>
                  <a:pt x="0" y="5462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541" r="0" b="-254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19845" y="7491764"/>
            <a:ext cx="6487383" cy="491358"/>
          </a:xfrm>
          <a:custGeom>
            <a:avLst/>
            <a:gdLst/>
            <a:ahLst/>
            <a:cxnLst/>
            <a:rect r="r" b="b" t="t" l="l"/>
            <a:pathLst>
              <a:path h="491358" w="6487383">
                <a:moveTo>
                  <a:pt x="0" y="0"/>
                </a:moveTo>
                <a:lnTo>
                  <a:pt x="6487383" y="0"/>
                </a:lnTo>
                <a:lnTo>
                  <a:pt x="6487383" y="491358"/>
                </a:lnTo>
                <a:lnTo>
                  <a:pt x="0" y="491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57821" y="1028700"/>
            <a:ext cx="16801479" cy="2704440"/>
            <a:chOff x="0" y="0"/>
            <a:chExt cx="4425081" cy="712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25081" cy="712280"/>
            </a:xfrm>
            <a:custGeom>
              <a:avLst/>
              <a:gdLst/>
              <a:ahLst/>
              <a:cxnLst/>
              <a:rect r="r" b="b" t="t" l="l"/>
              <a:pathLst>
                <a:path h="712280" w="4425081">
                  <a:moveTo>
                    <a:pt x="0" y="0"/>
                  </a:moveTo>
                  <a:lnTo>
                    <a:pt x="4425081" y="0"/>
                  </a:lnTo>
                  <a:lnTo>
                    <a:pt x="4425081" y="712280"/>
                  </a:lnTo>
                  <a:lnTo>
                    <a:pt x="0" y="712280"/>
                  </a:lnTo>
                  <a:close/>
                </a:path>
              </a:pathLst>
            </a:custGeom>
            <a:solidFill>
              <a:srgbClr val="517D9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25081" cy="7503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716959" y="8507681"/>
            <a:ext cx="2665708" cy="324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915" spc="-2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 TITLE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7821" y="136036"/>
            <a:ext cx="1565453" cy="575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398" spc="-5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Classes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187597" y="9850751"/>
            <a:ext cx="224349" cy="25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16"/>
              </a:lnSpc>
            </a:pPr>
            <a:r>
              <a:rPr lang="en-US" sz="1440" spc="5">
                <a:solidFill>
                  <a:srgbClr val="898989"/>
                </a:solidFill>
                <a:latin typeface="IBM Plex Sans"/>
                <a:ea typeface="IBM Plex Sans"/>
                <a:cs typeface="IBM Plex Sans"/>
                <a:sym typeface="IBM Plex Sans"/>
              </a:rPr>
              <a:t>32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9845" y="1098850"/>
            <a:ext cx="295499" cy="448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7"/>
              </a:lnSpc>
            </a:pPr>
            <a:r>
              <a:rPr lang="en-US" sz="2872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➢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9845" y="1974538"/>
            <a:ext cx="295499" cy="88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47"/>
              </a:lnSpc>
            </a:pPr>
            <a:r>
              <a:rPr lang="en-US" sz="2872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➢ 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4852" y="1046726"/>
            <a:ext cx="15702424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7"/>
              </a:lnSpc>
            </a:pPr>
            <a:r>
              <a:rPr lang="en-US" b="true" sz="2872" spc="17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Classes are virtual classes in Nextera –only for CBT testing purposes –they do not have to align to instruction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5059" y="2030414"/>
            <a:ext cx="15848166" cy="170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7"/>
              </a:lnSpc>
            </a:pPr>
            <a:r>
              <a:rPr lang="en-US" sz="2872" spc="1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Class names must be unique to a school in Nextera Admin</a:t>
            </a:r>
          </a:p>
          <a:p>
            <a:pPr algn="l">
              <a:lnSpc>
                <a:spcPts val="3447"/>
              </a:lnSpc>
            </a:pPr>
            <a:r>
              <a:rPr lang="en-US" sz="2872" spc="1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Consider classes for student testing accommodations, such as “TTS Class,” or for grouping students who are not taking the computer-based tests, such as “Taking Regents” Grouping students by classes allows students in that class to have the same test session access code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6640653" cy="1664065"/>
          </a:xfrm>
          <a:custGeom>
            <a:avLst/>
            <a:gdLst/>
            <a:ahLst/>
            <a:cxnLst/>
            <a:rect r="r" b="b" t="t" l="l"/>
            <a:pathLst>
              <a:path h="1664065" w="16640653">
                <a:moveTo>
                  <a:pt x="0" y="0"/>
                </a:moveTo>
                <a:lnTo>
                  <a:pt x="16640653" y="0"/>
                </a:lnTo>
                <a:lnTo>
                  <a:pt x="16640653" y="1664065"/>
                </a:lnTo>
                <a:lnTo>
                  <a:pt x="0" y="16640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34074" y="2493325"/>
            <a:ext cx="9637712" cy="6928059"/>
          </a:xfrm>
          <a:custGeom>
            <a:avLst/>
            <a:gdLst/>
            <a:ahLst/>
            <a:cxnLst/>
            <a:rect r="r" b="b" t="t" l="l"/>
            <a:pathLst>
              <a:path h="6928059" w="9637712">
                <a:moveTo>
                  <a:pt x="0" y="0"/>
                </a:moveTo>
                <a:lnTo>
                  <a:pt x="9637711" y="0"/>
                </a:lnTo>
                <a:lnTo>
                  <a:pt x="9637711" y="6928058"/>
                </a:lnTo>
                <a:lnTo>
                  <a:pt x="0" y="6928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1582" y="2356039"/>
            <a:ext cx="16172982" cy="7205403"/>
          </a:xfrm>
          <a:custGeom>
            <a:avLst/>
            <a:gdLst/>
            <a:ahLst/>
            <a:cxnLst/>
            <a:rect r="r" b="b" t="t" l="l"/>
            <a:pathLst>
              <a:path h="7205403" w="16172982">
                <a:moveTo>
                  <a:pt x="0" y="0"/>
                </a:moveTo>
                <a:lnTo>
                  <a:pt x="16172982" y="0"/>
                </a:lnTo>
                <a:lnTo>
                  <a:pt x="16172982" y="7205403"/>
                </a:lnTo>
                <a:lnTo>
                  <a:pt x="0" y="720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48968" y="266104"/>
            <a:ext cx="2420262" cy="1017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8"/>
              </a:lnSpc>
            </a:pPr>
            <a:r>
              <a:rPr lang="en-US" sz="6184" spc="3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Classes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37025" y="4026431"/>
            <a:ext cx="5214245" cy="2635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4367" spc="2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To create a new class: 1.Choose a Teacher 2.Create a Class Name 3.Move students into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1517" y="6689179"/>
            <a:ext cx="2007712" cy="638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6"/>
              </a:lnSpc>
            </a:pPr>
            <a:r>
              <a:rPr lang="en-US" sz="4371" spc="2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class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7025" y="7355723"/>
            <a:ext cx="2791002" cy="637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4367" spc="2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4.Click Save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9144"/>
            <a:ext cx="18604503" cy="10277856"/>
          </a:xfrm>
          <a:custGeom>
            <a:avLst/>
            <a:gdLst/>
            <a:ahLst/>
            <a:cxnLst/>
            <a:rect r="r" b="b" t="t" l="l"/>
            <a:pathLst>
              <a:path h="10277856" w="18604503">
                <a:moveTo>
                  <a:pt x="0" y="0"/>
                </a:moveTo>
                <a:lnTo>
                  <a:pt x="18604503" y="0"/>
                </a:lnTo>
                <a:lnTo>
                  <a:pt x="18604503" y="10277856"/>
                </a:lnTo>
                <a:lnTo>
                  <a:pt x="0" y="10277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790" r="0" b="-1797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83838" y="2654779"/>
            <a:ext cx="7018414" cy="1206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0"/>
              </a:lnSpc>
            </a:pPr>
            <a:r>
              <a:rPr lang="en-US" sz="7214" spc="4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Nextera Tests Tab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71062" y="-120055"/>
            <a:ext cx="10647779" cy="1148755"/>
          </a:xfrm>
          <a:custGeom>
            <a:avLst/>
            <a:gdLst/>
            <a:ahLst/>
            <a:cxnLst/>
            <a:rect r="r" b="b" t="t" l="l"/>
            <a:pathLst>
              <a:path h="1148755" w="10647779">
                <a:moveTo>
                  <a:pt x="0" y="0"/>
                </a:moveTo>
                <a:lnTo>
                  <a:pt x="10647779" y="0"/>
                </a:lnTo>
                <a:lnTo>
                  <a:pt x="10647779" y="1148755"/>
                </a:lnTo>
                <a:lnTo>
                  <a:pt x="0" y="11487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52" t="0" r="-1834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3831336" y="2782537"/>
            <a:ext cx="9276127" cy="6897633"/>
            <a:chOff x="0" y="0"/>
            <a:chExt cx="6102096" cy="453745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102096" cy="4537456"/>
            </a:xfrm>
            <a:custGeom>
              <a:avLst/>
              <a:gdLst/>
              <a:ahLst/>
              <a:cxnLst/>
              <a:rect r="r" b="b" t="t" l="l"/>
              <a:pathLst>
                <a:path h="4537456" w="6102096">
                  <a:moveTo>
                    <a:pt x="0" y="0"/>
                  </a:moveTo>
                  <a:lnTo>
                    <a:pt x="0" y="4537456"/>
                  </a:lnTo>
                  <a:lnTo>
                    <a:pt x="6102096" y="4537456"/>
                  </a:lnTo>
                  <a:lnTo>
                    <a:pt x="6102096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3677155" y="5748033"/>
            <a:ext cx="1670133" cy="19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-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 TITLE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6633" y="151952"/>
            <a:ext cx="8557367" cy="2220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7"/>
              </a:lnSpc>
            </a:pPr>
            <a:r>
              <a:rPr lang="en-US" sz="4298" spc="25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Tests</a:t>
            </a:r>
          </a:p>
          <a:p>
            <a:pPr algn="l">
              <a:lnSpc>
                <a:spcPts val="839"/>
              </a:lnSpc>
            </a:pPr>
          </a:p>
          <a:p>
            <a:pPr algn="l">
              <a:lnSpc>
                <a:spcPts val="3602"/>
              </a:lnSpc>
            </a:pPr>
            <a:r>
              <a:rPr lang="en-US" b="true" sz="2400" spc="14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The Tests Tab is where you will find Important Dates, track student progress, print student login tickets, and find Session Access Codes.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2299673" cy="1229967"/>
          </a:xfrm>
          <a:custGeom>
            <a:avLst/>
            <a:gdLst/>
            <a:ahLst/>
            <a:cxnLst/>
            <a:rect r="r" b="b" t="t" l="l"/>
            <a:pathLst>
              <a:path h="1229967" w="12299673">
                <a:moveTo>
                  <a:pt x="0" y="0"/>
                </a:moveTo>
                <a:lnTo>
                  <a:pt x="12299673" y="0"/>
                </a:lnTo>
                <a:lnTo>
                  <a:pt x="12299673" y="1229967"/>
                </a:lnTo>
                <a:lnTo>
                  <a:pt x="0" y="1229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42054" y="5157978"/>
            <a:ext cx="763524" cy="353568"/>
          </a:xfrm>
          <a:custGeom>
            <a:avLst/>
            <a:gdLst/>
            <a:ahLst/>
            <a:cxnLst/>
            <a:rect r="r" b="b" t="t" l="l"/>
            <a:pathLst>
              <a:path h="353568" w="763524">
                <a:moveTo>
                  <a:pt x="0" y="0"/>
                </a:moveTo>
                <a:lnTo>
                  <a:pt x="763524" y="0"/>
                </a:lnTo>
                <a:lnTo>
                  <a:pt x="763524" y="353568"/>
                </a:lnTo>
                <a:lnTo>
                  <a:pt x="0" y="353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036322"/>
            <a:ext cx="16089951" cy="6557821"/>
          </a:xfrm>
          <a:custGeom>
            <a:avLst/>
            <a:gdLst/>
            <a:ahLst/>
            <a:cxnLst/>
            <a:rect r="r" b="b" t="t" l="l"/>
            <a:pathLst>
              <a:path h="6557821" w="16089951">
                <a:moveTo>
                  <a:pt x="0" y="0"/>
                </a:moveTo>
                <a:lnTo>
                  <a:pt x="16089951" y="0"/>
                </a:lnTo>
                <a:lnTo>
                  <a:pt x="16089951" y="6557821"/>
                </a:lnTo>
                <a:lnTo>
                  <a:pt x="0" y="6557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595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77155" y="5748033"/>
            <a:ext cx="1670133" cy="198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-1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PRESENTATION TITLE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3936" y="52775"/>
            <a:ext cx="2933219" cy="1080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08"/>
              </a:lnSpc>
            </a:pPr>
            <a:r>
              <a:rPr lang="en-US" sz="6291" spc="3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Tests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14400"/>
          </a:xfrm>
          <a:custGeom>
            <a:avLst/>
            <a:gdLst/>
            <a:ahLst/>
            <a:cxnLst/>
            <a:rect r="r" b="b" t="t" l="l"/>
            <a:pathLst>
              <a:path h="914400" w="9144000">
                <a:moveTo>
                  <a:pt x="0" y="0"/>
                </a:moveTo>
                <a:lnTo>
                  <a:pt x="9144000" y="0"/>
                </a:lnTo>
                <a:lnTo>
                  <a:pt x="91440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8721" y="3886383"/>
            <a:ext cx="3341505" cy="3555516"/>
          </a:xfrm>
          <a:custGeom>
            <a:avLst/>
            <a:gdLst/>
            <a:ahLst/>
            <a:cxnLst/>
            <a:rect r="r" b="b" t="t" l="l"/>
            <a:pathLst>
              <a:path h="3555516" w="3341505">
                <a:moveTo>
                  <a:pt x="0" y="0"/>
                </a:moveTo>
                <a:lnTo>
                  <a:pt x="3341504" y="0"/>
                </a:lnTo>
                <a:lnTo>
                  <a:pt x="3341504" y="3555516"/>
                </a:lnTo>
                <a:lnTo>
                  <a:pt x="0" y="35555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200" y="1803059"/>
            <a:ext cx="4083743" cy="1920596"/>
          </a:xfrm>
          <a:custGeom>
            <a:avLst/>
            <a:gdLst/>
            <a:ahLst/>
            <a:cxnLst/>
            <a:rect r="r" b="b" t="t" l="l"/>
            <a:pathLst>
              <a:path h="1920596" w="4083743">
                <a:moveTo>
                  <a:pt x="0" y="0"/>
                </a:moveTo>
                <a:lnTo>
                  <a:pt x="4083743" y="0"/>
                </a:lnTo>
                <a:lnTo>
                  <a:pt x="4083743" y="1920596"/>
                </a:lnTo>
                <a:lnTo>
                  <a:pt x="0" y="1920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1907" t="0" r="-582719" b="-7321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54854" y="1028700"/>
            <a:ext cx="11483967" cy="9518457"/>
          </a:xfrm>
          <a:custGeom>
            <a:avLst/>
            <a:gdLst/>
            <a:ahLst/>
            <a:cxnLst/>
            <a:rect r="r" b="b" t="t" l="l"/>
            <a:pathLst>
              <a:path h="9518457" w="11483967">
                <a:moveTo>
                  <a:pt x="0" y="0"/>
                </a:moveTo>
                <a:lnTo>
                  <a:pt x="11483967" y="0"/>
                </a:lnTo>
                <a:lnTo>
                  <a:pt x="11483967" y="9518457"/>
                </a:lnTo>
                <a:lnTo>
                  <a:pt x="0" y="95184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53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2732" y="132831"/>
            <a:ext cx="2376833" cy="67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7"/>
              </a:lnSpc>
            </a:pPr>
            <a:r>
              <a:rPr lang="en-US" sz="3998" spc="2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Tests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5428" y="6273160"/>
            <a:ext cx="2820108" cy="563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2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Student Details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55068" y="4404068"/>
            <a:ext cx="2778702" cy="514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1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Session Access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53455" y="4851729"/>
            <a:ext cx="1126110" cy="547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7"/>
              </a:lnSpc>
            </a:pPr>
            <a:r>
              <a:rPr lang="en-US" sz="3205" spc="19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Codes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1736384"/>
            <a:ext cx="4236143" cy="1780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spc="2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Session Access Codes are required each time a  student logs in 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6950" y="0"/>
            <a:ext cx="19625506" cy="1962551"/>
          </a:xfrm>
          <a:custGeom>
            <a:avLst/>
            <a:gdLst/>
            <a:ahLst/>
            <a:cxnLst/>
            <a:rect r="r" b="b" t="t" l="l"/>
            <a:pathLst>
              <a:path h="1962551" w="19625506">
                <a:moveTo>
                  <a:pt x="0" y="0"/>
                </a:moveTo>
                <a:lnTo>
                  <a:pt x="19625506" y="0"/>
                </a:lnTo>
                <a:lnTo>
                  <a:pt x="19625506" y="1962551"/>
                </a:lnTo>
                <a:lnTo>
                  <a:pt x="0" y="19625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68028" y="10121048"/>
            <a:ext cx="3124238" cy="918748"/>
          </a:xfrm>
          <a:custGeom>
            <a:avLst/>
            <a:gdLst/>
            <a:ahLst/>
            <a:cxnLst/>
            <a:rect r="r" b="b" t="t" l="l"/>
            <a:pathLst>
              <a:path h="918748" w="3124238">
                <a:moveTo>
                  <a:pt x="0" y="0"/>
                </a:moveTo>
                <a:lnTo>
                  <a:pt x="3124238" y="0"/>
                </a:lnTo>
                <a:lnTo>
                  <a:pt x="3124238" y="918749"/>
                </a:lnTo>
                <a:lnTo>
                  <a:pt x="0" y="9187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84812" y="1751533"/>
            <a:ext cx="7952605" cy="8535467"/>
          </a:xfrm>
          <a:custGeom>
            <a:avLst/>
            <a:gdLst/>
            <a:ahLst/>
            <a:cxnLst/>
            <a:rect r="r" b="b" t="t" l="l"/>
            <a:pathLst>
              <a:path h="8535467" w="7952605">
                <a:moveTo>
                  <a:pt x="0" y="0"/>
                </a:moveTo>
                <a:lnTo>
                  <a:pt x="7952605" y="0"/>
                </a:lnTo>
                <a:lnTo>
                  <a:pt x="7952605" y="8535467"/>
                </a:lnTo>
                <a:lnTo>
                  <a:pt x="0" y="85354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024412" y="1962551"/>
            <a:ext cx="7713005" cy="8324449"/>
          </a:xfrm>
          <a:custGeom>
            <a:avLst/>
            <a:gdLst/>
            <a:ahLst/>
            <a:cxnLst/>
            <a:rect r="r" b="b" t="t" l="l"/>
            <a:pathLst>
              <a:path h="8324449" w="7713005">
                <a:moveTo>
                  <a:pt x="0" y="0"/>
                </a:moveTo>
                <a:lnTo>
                  <a:pt x="7713005" y="0"/>
                </a:lnTo>
                <a:lnTo>
                  <a:pt x="7713005" y="8324449"/>
                </a:lnTo>
                <a:lnTo>
                  <a:pt x="0" y="8324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78371" y="8739873"/>
            <a:ext cx="3382744" cy="663545"/>
          </a:xfrm>
          <a:custGeom>
            <a:avLst/>
            <a:gdLst/>
            <a:ahLst/>
            <a:cxnLst/>
            <a:rect r="r" b="b" t="t" l="l"/>
            <a:pathLst>
              <a:path h="663545" w="3382744">
                <a:moveTo>
                  <a:pt x="0" y="0"/>
                </a:moveTo>
                <a:lnTo>
                  <a:pt x="3382744" y="0"/>
                </a:lnTo>
                <a:lnTo>
                  <a:pt x="3382744" y="663546"/>
                </a:lnTo>
                <a:lnTo>
                  <a:pt x="0" y="6635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498171" y="5794237"/>
            <a:ext cx="3382744" cy="661076"/>
          </a:xfrm>
          <a:custGeom>
            <a:avLst/>
            <a:gdLst/>
            <a:ahLst/>
            <a:cxnLst/>
            <a:rect r="r" b="b" t="t" l="l"/>
            <a:pathLst>
              <a:path h="661076" w="3382744">
                <a:moveTo>
                  <a:pt x="0" y="0"/>
                </a:moveTo>
                <a:lnTo>
                  <a:pt x="3382744" y="0"/>
                </a:lnTo>
                <a:lnTo>
                  <a:pt x="3382744" y="661076"/>
                </a:lnTo>
                <a:lnTo>
                  <a:pt x="0" y="6610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50052" y="125474"/>
            <a:ext cx="5699542" cy="1026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7"/>
              </a:lnSpc>
            </a:pPr>
            <a:r>
              <a:rPr lang="en-US" sz="5507" spc="33">
                <a:solidFill>
                  <a:srgbClr val="0D0D0D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Proctor PIN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2755" y="1990016"/>
            <a:ext cx="7288232" cy="6146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Located on the homepage of</a:t>
            </a: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</a:p>
          <a:p>
            <a:pPr algn="l">
              <a:lnSpc>
                <a:spcPts val="6049"/>
              </a:lnSpc>
            </a:pP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Nextera Admin for district and </a:t>
            </a:r>
          </a:p>
          <a:p>
            <a:pPr algn="l">
              <a:lnSpc>
                <a:spcPts val="6049"/>
              </a:lnSpc>
            </a:pP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school level users.</a:t>
            </a:r>
          </a:p>
          <a:p>
            <a:pPr algn="l">
              <a:lnSpc>
                <a:spcPts val="6049"/>
              </a:lnSpc>
            </a:pP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</a:t>
            </a:r>
            <a:r>
              <a:rPr lang="en-US" sz="4040" spc="24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Proctor PIN is required when a student needs to </a:t>
            </a:r>
            <a:r>
              <a:rPr lang="en-US" b="true" sz="4040" spc="24" u="sng">
                <a:solidFill>
                  <a:srgbClr val="0D0D0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pause or restart a paused test </a:t>
            </a:r>
          </a:p>
          <a:p>
            <a:pPr algn="l">
              <a:lnSpc>
                <a:spcPts val="5676"/>
              </a:lnSpc>
            </a:pPr>
            <a:r>
              <a:rPr lang="en-US" sz="3792" spc="22">
                <a:solidFill>
                  <a:srgbClr val="0D0D0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EX. Student returns from restroom</a:t>
            </a:r>
          </a:p>
          <a:p>
            <a:pPr algn="l">
              <a:lnSpc>
                <a:spcPts val="8473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69757" y="6312049"/>
            <a:ext cx="1832091" cy="466879"/>
          </a:xfrm>
          <a:custGeom>
            <a:avLst/>
            <a:gdLst/>
            <a:ahLst/>
            <a:cxnLst/>
            <a:rect r="r" b="b" t="t" l="l"/>
            <a:pathLst>
              <a:path h="466879" w="1832091">
                <a:moveTo>
                  <a:pt x="0" y="0"/>
                </a:moveTo>
                <a:lnTo>
                  <a:pt x="1832091" y="0"/>
                </a:lnTo>
                <a:lnTo>
                  <a:pt x="1832091" y="466879"/>
                </a:lnTo>
                <a:lnTo>
                  <a:pt x="0" y="466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" t="0" r="-5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9143"/>
            <a:ext cx="18288000" cy="10277857"/>
          </a:xfrm>
          <a:custGeom>
            <a:avLst/>
            <a:gdLst/>
            <a:ahLst/>
            <a:cxnLst/>
            <a:rect r="r" b="b" t="t" l="l"/>
            <a:pathLst>
              <a:path h="10277857" w="18288000">
                <a:moveTo>
                  <a:pt x="0" y="0"/>
                </a:moveTo>
                <a:lnTo>
                  <a:pt x="18288000" y="0"/>
                </a:lnTo>
                <a:lnTo>
                  <a:pt x="18288000" y="10277857"/>
                </a:lnTo>
                <a:lnTo>
                  <a:pt x="0" y="102778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6607" r="0" b="-1660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950579" y="4795647"/>
            <a:ext cx="8386841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 spc="-17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Nextera Students Tab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8877" y="211620"/>
            <a:ext cx="16025636" cy="1405465"/>
          </a:xfrm>
          <a:custGeom>
            <a:avLst/>
            <a:gdLst/>
            <a:ahLst/>
            <a:cxnLst/>
            <a:rect r="r" b="b" t="t" l="l"/>
            <a:pathLst>
              <a:path h="1405465" w="16025636">
                <a:moveTo>
                  <a:pt x="0" y="0"/>
                </a:moveTo>
                <a:lnTo>
                  <a:pt x="16025636" y="0"/>
                </a:lnTo>
                <a:lnTo>
                  <a:pt x="16025636" y="1405464"/>
                </a:lnTo>
                <a:lnTo>
                  <a:pt x="0" y="1405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011" r="0" b="-70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36611" y="7336524"/>
            <a:ext cx="257669" cy="232292"/>
            <a:chOff x="0" y="0"/>
            <a:chExt cx="223520" cy="2015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3520" cy="201168"/>
            </a:xfrm>
            <a:custGeom>
              <a:avLst/>
              <a:gdLst/>
              <a:ahLst/>
              <a:cxnLst/>
              <a:rect r="r" b="b" t="t" l="l"/>
              <a:pathLst>
                <a:path h="201168" w="223520">
                  <a:moveTo>
                    <a:pt x="2235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23520" y="20116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7444139" y="3139262"/>
            <a:ext cx="1323479" cy="360150"/>
          </a:xfrm>
          <a:custGeom>
            <a:avLst/>
            <a:gdLst/>
            <a:ahLst/>
            <a:cxnLst/>
            <a:rect r="r" b="b" t="t" l="l"/>
            <a:pathLst>
              <a:path h="360150" w="1323479">
                <a:moveTo>
                  <a:pt x="0" y="0"/>
                </a:moveTo>
                <a:lnTo>
                  <a:pt x="1323479" y="0"/>
                </a:lnTo>
                <a:lnTo>
                  <a:pt x="1323479" y="360150"/>
                </a:lnTo>
                <a:lnTo>
                  <a:pt x="0" y="360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796055"/>
            <a:ext cx="16013789" cy="8490945"/>
          </a:xfrm>
          <a:custGeom>
            <a:avLst/>
            <a:gdLst/>
            <a:ahLst/>
            <a:cxnLst/>
            <a:rect r="r" b="b" t="t" l="l"/>
            <a:pathLst>
              <a:path h="8490945" w="16013789">
                <a:moveTo>
                  <a:pt x="0" y="0"/>
                </a:moveTo>
                <a:lnTo>
                  <a:pt x="16013789" y="0"/>
                </a:lnTo>
                <a:lnTo>
                  <a:pt x="16013789" y="8490945"/>
                </a:lnTo>
                <a:lnTo>
                  <a:pt x="0" y="8490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96" r="0" b="-96"/>
            </a:stretch>
          </a:blipFill>
        </p:spPr>
      </p:sp>
      <p:grpSp>
        <p:nvGrpSpPr>
          <p:cNvPr name="Group 7" id="7"/>
          <p:cNvGrpSpPr/>
          <p:nvPr/>
        </p:nvGrpSpPr>
        <p:grpSpPr>
          <a:xfrm rot="2399671">
            <a:off x="9633205" y="3292776"/>
            <a:ext cx="5939485" cy="1992395"/>
            <a:chOff x="0" y="0"/>
            <a:chExt cx="1957395" cy="65660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7395" cy="656606"/>
            </a:xfrm>
            <a:custGeom>
              <a:avLst/>
              <a:gdLst/>
              <a:ahLst/>
              <a:cxnLst/>
              <a:rect r="r" b="b" t="t" l="l"/>
              <a:pathLst>
                <a:path h="656606" w="1957395">
                  <a:moveTo>
                    <a:pt x="0" y="32830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957395" y="203200"/>
                  </a:lnTo>
                  <a:lnTo>
                    <a:pt x="1957395" y="453406"/>
                  </a:lnTo>
                  <a:lnTo>
                    <a:pt x="406400" y="453406"/>
                  </a:lnTo>
                  <a:lnTo>
                    <a:pt x="406400" y="656606"/>
                  </a:lnTo>
                  <a:lnTo>
                    <a:pt x="0" y="328303"/>
                  </a:lnTo>
                  <a:close/>
                </a:path>
              </a:pathLst>
            </a:custGeom>
            <a:solidFill>
              <a:srgbClr val="F3F7FA"/>
            </a:solidFill>
            <a:ln w="76200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01600" y="203200"/>
              <a:ext cx="1855795" cy="250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4"/>
                </a:lnSpc>
              </a:pPr>
              <a:r>
                <a:rPr lang="en-US" b="true" sz="1603" spc="-2" u="sng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TIP: Always check your school &amp; content area as it will affect what students and classes you can view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571490" y="528590"/>
            <a:ext cx="9006856" cy="781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1"/>
              </a:lnSpc>
            </a:pPr>
            <a:r>
              <a:rPr lang="en-US" sz="5225" spc="-15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Students: 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441" y="0"/>
            <a:ext cx="14054646" cy="1405465"/>
          </a:xfrm>
          <a:custGeom>
            <a:avLst/>
            <a:gdLst/>
            <a:ahLst/>
            <a:cxnLst/>
            <a:rect r="r" b="b" t="t" l="l"/>
            <a:pathLst>
              <a:path h="1405465" w="14054646">
                <a:moveTo>
                  <a:pt x="0" y="0"/>
                </a:moveTo>
                <a:lnTo>
                  <a:pt x="14054646" y="0"/>
                </a:lnTo>
                <a:lnTo>
                  <a:pt x="14054646" y="1405465"/>
                </a:lnTo>
                <a:lnTo>
                  <a:pt x="0" y="140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36611" y="7336524"/>
            <a:ext cx="257669" cy="232292"/>
            <a:chOff x="0" y="0"/>
            <a:chExt cx="223520" cy="2015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3520" cy="201168"/>
            </a:xfrm>
            <a:custGeom>
              <a:avLst/>
              <a:gdLst/>
              <a:ahLst/>
              <a:cxnLst/>
              <a:rect r="r" b="b" t="t" l="l"/>
              <a:pathLst>
                <a:path h="201168" w="223520">
                  <a:moveTo>
                    <a:pt x="2235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23520" y="20116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5" id="5"/>
          <p:cNvGrpSpPr/>
          <p:nvPr/>
        </p:nvGrpSpPr>
        <p:grpSpPr>
          <a:xfrm rot="-5317730">
            <a:off x="13051993" y="1833186"/>
            <a:ext cx="1660357" cy="2383233"/>
            <a:chOff x="0" y="0"/>
            <a:chExt cx="2987040" cy="42875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87040" cy="4287520"/>
            </a:xfrm>
            <a:custGeom>
              <a:avLst/>
              <a:gdLst/>
              <a:ahLst/>
              <a:cxnLst/>
              <a:rect r="r" b="b" t="t" l="l"/>
              <a:pathLst>
                <a:path h="4287520" w="2987040">
                  <a:moveTo>
                    <a:pt x="1493520" y="0"/>
                  </a:moveTo>
                  <a:lnTo>
                    <a:pt x="0" y="1509903"/>
                  </a:lnTo>
                  <a:lnTo>
                    <a:pt x="746760" y="1509903"/>
                  </a:lnTo>
                  <a:lnTo>
                    <a:pt x="746760" y="4287520"/>
                  </a:lnTo>
                  <a:lnTo>
                    <a:pt x="2240280" y="4287520"/>
                  </a:lnTo>
                  <a:lnTo>
                    <a:pt x="2240280" y="1509903"/>
                  </a:lnTo>
                  <a:lnTo>
                    <a:pt x="2987040" y="1509903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EC1B23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444139" y="3139262"/>
            <a:ext cx="1323479" cy="360150"/>
          </a:xfrm>
          <a:custGeom>
            <a:avLst/>
            <a:gdLst/>
            <a:ahLst/>
            <a:cxnLst/>
            <a:rect r="r" b="b" t="t" l="l"/>
            <a:pathLst>
              <a:path h="360150" w="1323479">
                <a:moveTo>
                  <a:pt x="0" y="0"/>
                </a:moveTo>
                <a:lnTo>
                  <a:pt x="1323479" y="0"/>
                </a:lnTo>
                <a:lnTo>
                  <a:pt x="1323479" y="360150"/>
                </a:lnTo>
                <a:lnTo>
                  <a:pt x="0" y="360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40321" y="1568304"/>
            <a:ext cx="15614887" cy="8258237"/>
          </a:xfrm>
          <a:custGeom>
            <a:avLst/>
            <a:gdLst/>
            <a:ahLst/>
            <a:cxnLst/>
            <a:rect r="r" b="b" t="t" l="l"/>
            <a:pathLst>
              <a:path h="8258237" w="15614887">
                <a:moveTo>
                  <a:pt x="0" y="0"/>
                </a:moveTo>
                <a:lnTo>
                  <a:pt x="15614887" y="0"/>
                </a:lnTo>
                <a:lnTo>
                  <a:pt x="15614887" y="8258237"/>
                </a:lnTo>
                <a:lnTo>
                  <a:pt x="0" y="8258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08" r="0" b="-75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229631" y="515414"/>
            <a:ext cx="7146893" cy="781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1"/>
              </a:lnSpc>
            </a:pPr>
            <a:r>
              <a:rPr lang="en-US" sz="5225" spc="-15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 </a:t>
            </a:r>
          </a:p>
        </p:txBody>
      </p:sp>
      <p:sp>
        <p:nvSpPr>
          <p:cNvPr name="AutoShape 10" id="10"/>
          <p:cNvSpPr/>
          <p:nvPr/>
        </p:nvSpPr>
        <p:spPr>
          <a:xfrm flipV="true">
            <a:off x="8105879" y="6852034"/>
            <a:ext cx="58631" cy="1523949"/>
          </a:xfrm>
          <a:prstGeom prst="line">
            <a:avLst/>
          </a:prstGeom>
          <a:ln cap="flat" w="85725">
            <a:solidFill>
              <a:srgbClr val="000000"/>
            </a:solidFill>
            <a:prstDash val="solid"/>
            <a:headEnd type="arrow" len="sm" w="med"/>
            <a:tailEnd type="arrow" len="sm" w="med"/>
          </a:ln>
        </p:spPr>
      </p:sp>
      <p:sp>
        <p:nvSpPr>
          <p:cNvPr name="AutoShape 11" id="11"/>
          <p:cNvSpPr/>
          <p:nvPr/>
        </p:nvSpPr>
        <p:spPr>
          <a:xfrm flipV="true">
            <a:off x="5803078" y="1937429"/>
            <a:ext cx="3573447" cy="4895555"/>
          </a:xfrm>
          <a:prstGeom prst="line">
            <a:avLst/>
          </a:prstGeom>
          <a:ln cap="flat" w="142875">
            <a:solidFill>
              <a:srgbClr val="FF0D17"/>
            </a:solidFill>
            <a:prstDash val="sysDash"/>
            <a:headEnd type="none" len="sm" w="sm"/>
            <a:tailEnd type="arrow" len="sm" w="med"/>
          </a:ln>
        </p:spPr>
      </p:sp>
      <p:grpSp>
        <p:nvGrpSpPr>
          <p:cNvPr name="Group 12" id="12"/>
          <p:cNvGrpSpPr/>
          <p:nvPr/>
        </p:nvGrpSpPr>
        <p:grpSpPr>
          <a:xfrm rot="2399671">
            <a:off x="9322189" y="2887060"/>
            <a:ext cx="5939485" cy="1992395"/>
            <a:chOff x="0" y="0"/>
            <a:chExt cx="1957395" cy="65660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57395" cy="656606"/>
            </a:xfrm>
            <a:custGeom>
              <a:avLst/>
              <a:gdLst/>
              <a:ahLst/>
              <a:cxnLst/>
              <a:rect r="r" b="b" t="t" l="l"/>
              <a:pathLst>
                <a:path h="656606" w="1957395">
                  <a:moveTo>
                    <a:pt x="0" y="32830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957395" y="203200"/>
                  </a:lnTo>
                  <a:lnTo>
                    <a:pt x="1957395" y="453406"/>
                  </a:lnTo>
                  <a:lnTo>
                    <a:pt x="406400" y="453406"/>
                  </a:lnTo>
                  <a:lnTo>
                    <a:pt x="406400" y="656606"/>
                  </a:lnTo>
                  <a:lnTo>
                    <a:pt x="0" y="328303"/>
                  </a:lnTo>
                  <a:close/>
                </a:path>
              </a:pathLst>
            </a:custGeom>
            <a:solidFill>
              <a:srgbClr val="F3F7FA"/>
            </a:solidFill>
            <a:ln w="76200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101600" y="203200"/>
              <a:ext cx="1855795" cy="250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4"/>
                </a:lnSpc>
              </a:pPr>
              <a:r>
                <a:rPr lang="en-US" b="true" sz="1603" spc="-2" u="sng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TIP: Always check your school &amp; content area as it will affect what students and classes you can view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836611" y="7336524"/>
            <a:ext cx="257669" cy="232292"/>
            <a:chOff x="0" y="0"/>
            <a:chExt cx="223520" cy="2015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3520" cy="201168"/>
            </a:xfrm>
            <a:custGeom>
              <a:avLst/>
              <a:gdLst/>
              <a:ahLst/>
              <a:cxnLst/>
              <a:rect r="r" b="b" t="t" l="l"/>
              <a:pathLst>
                <a:path h="201168" w="223520">
                  <a:moveTo>
                    <a:pt x="2235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23520" y="20116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77163" y="2380959"/>
            <a:ext cx="16598723" cy="6377162"/>
          </a:xfrm>
          <a:custGeom>
            <a:avLst/>
            <a:gdLst/>
            <a:ahLst/>
            <a:cxnLst/>
            <a:rect r="r" b="b" t="t" l="l"/>
            <a:pathLst>
              <a:path h="6377162" w="16598723">
                <a:moveTo>
                  <a:pt x="0" y="0"/>
                </a:moveTo>
                <a:lnTo>
                  <a:pt x="16598723" y="0"/>
                </a:lnTo>
                <a:lnTo>
                  <a:pt x="16598723" y="6377162"/>
                </a:lnTo>
                <a:lnTo>
                  <a:pt x="0" y="6377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859"/>
            </a:stretch>
          </a:blipFill>
        </p:spPr>
      </p:sp>
      <p:sp>
        <p:nvSpPr>
          <p:cNvPr name="AutoShape 5" id="5"/>
          <p:cNvSpPr/>
          <p:nvPr/>
        </p:nvSpPr>
        <p:spPr>
          <a:xfrm flipV="true">
            <a:off x="8117785" y="7191309"/>
            <a:ext cx="58631" cy="1523949"/>
          </a:xfrm>
          <a:prstGeom prst="line">
            <a:avLst/>
          </a:prstGeom>
          <a:ln cap="flat" w="85725">
            <a:solidFill>
              <a:srgbClr val="000000"/>
            </a:solidFill>
            <a:prstDash val="solid"/>
            <a:headEnd type="arrow" len="sm" w="med"/>
            <a:tailEnd type="arrow" len="sm" w="med"/>
          </a:ln>
        </p:spPr>
      </p:sp>
      <p:sp>
        <p:nvSpPr>
          <p:cNvPr name="AutoShape 6" id="6"/>
          <p:cNvSpPr/>
          <p:nvPr/>
        </p:nvSpPr>
        <p:spPr>
          <a:xfrm flipV="true">
            <a:off x="5803078" y="2924640"/>
            <a:ext cx="3788058" cy="4266668"/>
          </a:xfrm>
          <a:prstGeom prst="line">
            <a:avLst/>
          </a:prstGeom>
          <a:ln cap="flat" w="142875">
            <a:solidFill>
              <a:srgbClr val="FF0D17"/>
            </a:solidFill>
            <a:prstDash val="sysDash"/>
            <a:headEnd type="none" len="sm" w="sm"/>
            <a:tailEnd type="arrow" len="sm" w="med"/>
          </a:ln>
        </p:spPr>
      </p:sp>
      <p:grpSp>
        <p:nvGrpSpPr>
          <p:cNvPr name="Group 7" id="7"/>
          <p:cNvGrpSpPr/>
          <p:nvPr/>
        </p:nvGrpSpPr>
        <p:grpSpPr>
          <a:xfrm rot="2399671">
            <a:off x="9536800" y="3416434"/>
            <a:ext cx="5939485" cy="1992395"/>
            <a:chOff x="0" y="0"/>
            <a:chExt cx="1957395" cy="65660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57395" cy="656606"/>
            </a:xfrm>
            <a:custGeom>
              <a:avLst/>
              <a:gdLst/>
              <a:ahLst/>
              <a:cxnLst/>
              <a:rect r="r" b="b" t="t" l="l"/>
              <a:pathLst>
                <a:path h="656606" w="1957395">
                  <a:moveTo>
                    <a:pt x="0" y="32830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957395" y="203200"/>
                  </a:lnTo>
                  <a:lnTo>
                    <a:pt x="1957395" y="453406"/>
                  </a:lnTo>
                  <a:lnTo>
                    <a:pt x="406400" y="453406"/>
                  </a:lnTo>
                  <a:lnTo>
                    <a:pt x="406400" y="656606"/>
                  </a:lnTo>
                  <a:lnTo>
                    <a:pt x="0" y="328303"/>
                  </a:lnTo>
                  <a:close/>
                </a:path>
              </a:pathLst>
            </a:custGeom>
            <a:solidFill>
              <a:srgbClr val="F3F7FA"/>
            </a:solidFill>
            <a:ln w="76200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01600" y="203200"/>
              <a:ext cx="1855795" cy="250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4"/>
                </a:lnSpc>
              </a:pPr>
              <a:r>
                <a:rPr lang="en-US" b="true" sz="1603" spc="-2" u="sng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TIP: Always check your school &amp; content area as it will affect what students and classes you can view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229631" y="515414"/>
            <a:ext cx="7146893" cy="781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1"/>
              </a:lnSpc>
            </a:pPr>
            <a:r>
              <a:rPr lang="en-US" sz="5225" spc="-15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56332" y="180856"/>
            <a:ext cx="16102968" cy="1445875"/>
          </a:xfrm>
          <a:custGeom>
            <a:avLst/>
            <a:gdLst/>
            <a:ahLst/>
            <a:cxnLst/>
            <a:rect r="r" b="b" t="t" l="l"/>
            <a:pathLst>
              <a:path h="1445875" w="16102968">
                <a:moveTo>
                  <a:pt x="0" y="0"/>
                </a:moveTo>
                <a:lnTo>
                  <a:pt x="16102968" y="0"/>
                </a:lnTo>
                <a:lnTo>
                  <a:pt x="16102968" y="1445875"/>
                </a:lnTo>
                <a:lnTo>
                  <a:pt x="0" y="144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685" r="0" b="-5685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229631" y="518031"/>
            <a:ext cx="7146893" cy="781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1"/>
              </a:lnSpc>
            </a:pPr>
            <a:r>
              <a:rPr lang="en-US" sz="5225" spc="-15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 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441" y="0"/>
            <a:ext cx="14054646" cy="1405465"/>
          </a:xfrm>
          <a:custGeom>
            <a:avLst/>
            <a:gdLst/>
            <a:ahLst/>
            <a:cxnLst/>
            <a:rect r="r" b="b" t="t" l="l"/>
            <a:pathLst>
              <a:path h="1405465" w="14054646">
                <a:moveTo>
                  <a:pt x="0" y="0"/>
                </a:moveTo>
                <a:lnTo>
                  <a:pt x="14054646" y="0"/>
                </a:lnTo>
                <a:lnTo>
                  <a:pt x="14054646" y="1405465"/>
                </a:lnTo>
                <a:lnTo>
                  <a:pt x="0" y="140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36611" y="7336524"/>
            <a:ext cx="257669" cy="232292"/>
            <a:chOff x="0" y="0"/>
            <a:chExt cx="223520" cy="2015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3520" cy="201168"/>
            </a:xfrm>
            <a:custGeom>
              <a:avLst/>
              <a:gdLst/>
              <a:ahLst/>
              <a:cxnLst/>
              <a:rect r="r" b="b" t="t" l="l"/>
              <a:pathLst>
                <a:path h="201168" w="223520">
                  <a:moveTo>
                    <a:pt x="2235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23520" y="20116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89555" y="1562846"/>
            <a:ext cx="15573938" cy="8546199"/>
          </a:xfrm>
          <a:custGeom>
            <a:avLst/>
            <a:gdLst/>
            <a:ahLst/>
            <a:cxnLst/>
            <a:rect r="r" b="b" t="t" l="l"/>
            <a:pathLst>
              <a:path h="8546199" w="15573938">
                <a:moveTo>
                  <a:pt x="0" y="0"/>
                </a:moveTo>
                <a:lnTo>
                  <a:pt x="15573938" y="0"/>
                </a:lnTo>
                <a:lnTo>
                  <a:pt x="15573938" y="8546199"/>
                </a:lnTo>
                <a:lnTo>
                  <a:pt x="0" y="85461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484333" y="2166139"/>
            <a:ext cx="1161753" cy="761146"/>
            <a:chOff x="0" y="0"/>
            <a:chExt cx="854914" cy="5601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54914" cy="560114"/>
            </a:xfrm>
            <a:custGeom>
              <a:avLst/>
              <a:gdLst/>
              <a:ahLst/>
              <a:cxnLst/>
              <a:rect r="r" b="b" t="t" l="l"/>
              <a:pathLst>
                <a:path h="560114" w="854914">
                  <a:moveTo>
                    <a:pt x="427457" y="0"/>
                  </a:moveTo>
                  <a:cubicBezTo>
                    <a:pt x="191379" y="0"/>
                    <a:pt x="0" y="125386"/>
                    <a:pt x="0" y="280057"/>
                  </a:cubicBezTo>
                  <a:cubicBezTo>
                    <a:pt x="0" y="434728"/>
                    <a:pt x="191379" y="560114"/>
                    <a:pt x="427457" y="560114"/>
                  </a:cubicBezTo>
                  <a:cubicBezTo>
                    <a:pt x="663535" y="560114"/>
                    <a:pt x="854914" y="434728"/>
                    <a:pt x="854914" y="280057"/>
                  </a:cubicBezTo>
                  <a:cubicBezTo>
                    <a:pt x="854914" y="125386"/>
                    <a:pt x="663535" y="0"/>
                    <a:pt x="427457" y="0"/>
                  </a:cubicBezTo>
                  <a:close/>
                </a:path>
              </a:pathLst>
            </a:custGeom>
            <a:ln w="47625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80148" y="42986"/>
              <a:ext cx="694618" cy="4646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23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032533" y="261798"/>
            <a:ext cx="1364255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Adding </a:t>
            </a: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Online Testing Accommodations: Single Student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441" y="0"/>
            <a:ext cx="14054646" cy="1405465"/>
          </a:xfrm>
          <a:custGeom>
            <a:avLst/>
            <a:gdLst/>
            <a:ahLst/>
            <a:cxnLst/>
            <a:rect r="r" b="b" t="t" l="l"/>
            <a:pathLst>
              <a:path h="1405465" w="14054646">
                <a:moveTo>
                  <a:pt x="0" y="0"/>
                </a:moveTo>
                <a:lnTo>
                  <a:pt x="14054646" y="0"/>
                </a:lnTo>
                <a:lnTo>
                  <a:pt x="14054646" y="1405465"/>
                </a:lnTo>
                <a:lnTo>
                  <a:pt x="0" y="140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36611" y="7336524"/>
            <a:ext cx="257669" cy="232292"/>
            <a:chOff x="0" y="0"/>
            <a:chExt cx="223520" cy="2015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3520" cy="201168"/>
            </a:xfrm>
            <a:custGeom>
              <a:avLst/>
              <a:gdLst/>
              <a:ahLst/>
              <a:cxnLst/>
              <a:rect r="r" b="b" t="t" l="l"/>
              <a:pathLst>
                <a:path h="201168" w="223520">
                  <a:moveTo>
                    <a:pt x="2235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223520" y="201168"/>
                  </a:lnTo>
                  <a:lnTo>
                    <a:pt x="223520" y="0"/>
                  </a:ln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8175036" y="3980012"/>
            <a:ext cx="9320552" cy="5732139"/>
          </a:xfrm>
          <a:custGeom>
            <a:avLst/>
            <a:gdLst/>
            <a:ahLst/>
            <a:cxnLst/>
            <a:rect r="r" b="b" t="t" l="l"/>
            <a:pathLst>
              <a:path h="5732139" w="9320552">
                <a:moveTo>
                  <a:pt x="0" y="0"/>
                </a:moveTo>
                <a:lnTo>
                  <a:pt x="9320552" y="0"/>
                </a:lnTo>
                <a:lnTo>
                  <a:pt x="9320552" y="5732140"/>
                </a:lnTo>
                <a:lnTo>
                  <a:pt x="0" y="5732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5715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7277" y="1626783"/>
            <a:ext cx="10828307" cy="5942034"/>
          </a:xfrm>
          <a:custGeom>
            <a:avLst/>
            <a:gdLst/>
            <a:ahLst/>
            <a:cxnLst/>
            <a:rect r="r" b="b" t="t" l="l"/>
            <a:pathLst>
              <a:path h="5942034" w="10828307">
                <a:moveTo>
                  <a:pt x="0" y="0"/>
                </a:moveTo>
                <a:lnTo>
                  <a:pt x="10828307" y="0"/>
                </a:lnTo>
                <a:lnTo>
                  <a:pt x="10828307" y="5942033"/>
                </a:lnTo>
                <a:lnTo>
                  <a:pt x="0" y="5942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57150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7" id="7"/>
          <p:cNvGrpSpPr/>
          <p:nvPr/>
        </p:nvGrpSpPr>
        <p:grpSpPr>
          <a:xfrm rot="0">
            <a:off x="9684750" y="2008758"/>
            <a:ext cx="952224" cy="623869"/>
            <a:chOff x="0" y="0"/>
            <a:chExt cx="854914" cy="5601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4914" cy="560114"/>
            </a:xfrm>
            <a:custGeom>
              <a:avLst/>
              <a:gdLst/>
              <a:ahLst/>
              <a:cxnLst/>
              <a:rect r="r" b="b" t="t" l="l"/>
              <a:pathLst>
                <a:path h="560114" w="854914">
                  <a:moveTo>
                    <a:pt x="427457" y="0"/>
                  </a:moveTo>
                  <a:cubicBezTo>
                    <a:pt x="191379" y="0"/>
                    <a:pt x="0" y="125386"/>
                    <a:pt x="0" y="280057"/>
                  </a:cubicBezTo>
                  <a:cubicBezTo>
                    <a:pt x="0" y="434728"/>
                    <a:pt x="191379" y="560114"/>
                    <a:pt x="427457" y="560114"/>
                  </a:cubicBezTo>
                  <a:cubicBezTo>
                    <a:pt x="663535" y="560114"/>
                    <a:pt x="854914" y="434728"/>
                    <a:pt x="854914" y="280057"/>
                  </a:cubicBezTo>
                  <a:cubicBezTo>
                    <a:pt x="854914" y="125386"/>
                    <a:pt x="663535" y="0"/>
                    <a:pt x="427457" y="0"/>
                  </a:cubicBezTo>
                  <a:close/>
                </a:path>
              </a:pathLst>
            </a:custGeom>
            <a:ln w="47625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80148" y="42986"/>
              <a:ext cx="694618" cy="4646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23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V="true">
            <a:off x="6966054" y="5143500"/>
            <a:ext cx="9214903" cy="3549558"/>
          </a:xfrm>
          <a:prstGeom prst="line">
            <a:avLst/>
          </a:prstGeom>
          <a:ln cap="flat" w="57150">
            <a:solidFill>
              <a:srgbClr val="FF0D17"/>
            </a:solidFill>
            <a:prstDash val="sysDot"/>
            <a:headEnd type="none" len="sm" w="sm"/>
            <a:tailEnd type="arrow" len="sm" w="med"/>
          </a:ln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2588331" y="7167155"/>
            <a:ext cx="5586705" cy="3051806"/>
            <a:chOff x="0" y="0"/>
            <a:chExt cx="11722100" cy="64033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26670"/>
              <a:ext cx="11572240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72240">
                  <a:moveTo>
                    <a:pt x="5661660" y="1350010"/>
                  </a:moveTo>
                  <a:lnTo>
                    <a:pt x="6985000" y="0"/>
                  </a:lnTo>
                  <a:lnTo>
                    <a:pt x="7221220" y="1470660"/>
                  </a:lnTo>
                  <a:lnTo>
                    <a:pt x="9494520" y="567690"/>
                  </a:lnTo>
                  <a:lnTo>
                    <a:pt x="8446770" y="1981200"/>
                  </a:lnTo>
                  <a:lnTo>
                    <a:pt x="11149330" y="1732280"/>
                  </a:lnTo>
                  <a:lnTo>
                    <a:pt x="9057640" y="2762250"/>
                  </a:lnTo>
                  <a:lnTo>
                    <a:pt x="11572240" y="3224530"/>
                  </a:lnTo>
                  <a:lnTo>
                    <a:pt x="8914130" y="3637280"/>
                  </a:lnTo>
                  <a:lnTo>
                    <a:pt x="10662920" y="4705350"/>
                  </a:lnTo>
                  <a:lnTo>
                    <a:pt x="8049260" y="4404360"/>
                  </a:lnTo>
                  <a:lnTo>
                    <a:pt x="8632190" y="5833110"/>
                  </a:lnTo>
                  <a:lnTo>
                    <a:pt x="6661150" y="4888230"/>
                  </a:lnTo>
                  <a:lnTo>
                    <a:pt x="5943600" y="6350000"/>
                  </a:lnTo>
                  <a:lnTo>
                    <a:pt x="5067300" y="4978400"/>
                  </a:lnTo>
                  <a:lnTo>
                    <a:pt x="3215640" y="6139180"/>
                  </a:lnTo>
                  <a:lnTo>
                    <a:pt x="3633470" y="4654550"/>
                  </a:lnTo>
                  <a:lnTo>
                    <a:pt x="1070610" y="5246370"/>
                  </a:lnTo>
                  <a:lnTo>
                    <a:pt x="2687320" y="3989070"/>
                  </a:lnTo>
                  <a:lnTo>
                    <a:pt x="0" y="3878580"/>
                  </a:lnTo>
                  <a:lnTo>
                    <a:pt x="2446020" y="3135630"/>
                  </a:lnTo>
                  <a:lnTo>
                    <a:pt x="251460" y="2348230"/>
                  </a:lnTo>
                  <a:lnTo>
                    <a:pt x="2965450" y="2291080"/>
                  </a:lnTo>
                  <a:lnTo>
                    <a:pt x="1765300" y="1005840"/>
                  </a:lnTo>
                  <a:lnTo>
                    <a:pt x="4126230" y="1645920"/>
                  </a:lnTo>
                  <a:lnTo>
                    <a:pt x="4194810" y="157480"/>
                  </a:lnTo>
                  <a:lnTo>
                    <a:pt x="5661660" y="1350010"/>
                  </a:lnTo>
                  <a:close/>
                </a:path>
              </a:pathLst>
            </a:custGeom>
            <a:gradFill rotWithShape="true">
              <a:gsLst>
                <a:gs pos="0">
                  <a:srgbClr val="FF66C4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722100" cy="6403340"/>
            </a:xfrm>
            <a:custGeom>
              <a:avLst/>
              <a:gdLst/>
              <a:ahLst/>
              <a:cxnLst/>
              <a:rect r="r" b="b" t="t" l="l"/>
              <a:pathLst>
                <a:path h="6403340" w="11722100">
                  <a:moveTo>
                    <a:pt x="6021070" y="6403340"/>
                  </a:moveTo>
                  <a:lnTo>
                    <a:pt x="5138420" y="5024120"/>
                  </a:lnTo>
                  <a:lnTo>
                    <a:pt x="3268980" y="6195060"/>
                  </a:lnTo>
                  <a:lnTo>
                    <a:pt x="3689350" y="4699000"/>
                  </a:lnTo>
                  <a:lnTo>
                    <a:pt x="1092200" y="5298440"/>
                  </a:lnTo>
                  <a:lnTo>
                    <a:pt x="2726690" y="4025900"/>
                  </a:lnTo>
                  <a:lnTo>
                    <a:pt x="0" y="3915410"/>
                  </a:lnTo>
                  <a:lnTo>
                    <a:pt x="2480310" y="3162300"/>
                  </a:lnTo>
                  <a:lnTo>
                    <a:pt x="257810" y="2363470"/>
                  </a:lnTo>
                  <a:lnTo>
                    <a:pt x="3012440" y="2305050"/>
                  </a:lnTo>
                  <a:lnTo>
                    <a:pt x="1799590" y="1008380"/>
                  </a:lnTo>
                  <a:lnTo>
                    <a:pt x="4188460" y="1656080"/>
                  </a:lnTo>
                  <a:lnTo>
                    <a:pt x="4258310" y="158750"/>
                  </a:lnTo>
                  <a:lnTo>
                    <a:pt x="5735320" y="1360170"/>
                  </a:lnTo>
                  <a:lnTo>
                    <a:pt x="7067550" y="0"/>
                  </a:lnTo>
                  <a:lnTo>
                    <a:pt x="7305040" y="1479550"/>
                  </a:lnTo>
                  <a:lnTo>
                    <a:pt x="9605011" y="566420"/>
                  </a:lnTo>
                  <a:lnTo>
                    <a:pt x="8547100" y="1991360"/>
                  </a:lnTo>
                  <a:lnTo>
                    <a:pt x="11290300" y="1738630"/>
                  </a:lnTo>
                  <a:lnTo>
                    <a:pt x="9170670" y="2782570"/>
                  </a:lnTo>
                  <a:lnTo>
                    <a:pt x="11722100" y="3252470"/>
                  </a:lnTo>
                  <a:lnTo>
                    <a:pt x="9025890" y="3670300"/>
                  </a:lnTo>
                  <a:lnTo>
                    <a:pt x="10793730" y="4749800"/>
                  </a:lnTo>
                  <a:lnTo>
                    <a:pt x="8144511" y="4445000"/>
                  </a:lnTo>
                  <a:lnTo>
                    <a:pt x="8731251" y="5883910"/>
                  </a:lnTo>
                  <a:lnTo>
                    <a:pt x="6742430" y="4931410"/>
                  </a:lnTo>
                  <a:lnTo>
                    <a:pt x="6021070" y="6403340"/>
                  </a:lnTo>
                  <a:close/>
                  <a:moveTo>
                    <a:pt x="5146040" y="4988560"/>
                  </a:moveTo>
                  <a:lnTo>
                    <a:pt x="5152390" y="4998720"/>
                  </a:lnTo>
                  <a:lnTo>
                    <a:pt x="6017260" y="6351270"/>
                  </a:lnTo>
                  <a:lnTo>
                    <a:pt x="6729730" y="4898390"/>
                  </a:lnTo>
                  <a:lnTo>
                    <a:pt x="8681720" y="5833110"/>
                  </a:lnTo>
                  <a:lnTo>
                    <a:pt x="8103870" y="4415790"/>
                  </a:lnTo>
                  <a:lnTo>
                    <a:pt x="8125461" y="4418330"/>
                  </a:lnTo>
                  <a:lnTo>
                    <a:pt x="10681970" y="4711700"/>
                  </a:lnTo>
                  <a:lnTo>
                    <a:pt x="8953500" y="3656330"/>
                  </a:lnTo>
                  <a:lnTo>
                    <a:pt x="11570970" y="3249930"/>
                  </a:lnTo>
                  <a:lnTo>
                    <a:pt x="9093200" y="2794000"/>
                  </a:lnTo>
                  <a:lnTo>
                    <a:pt x="11158220" y="1778000"/>
                  </a:lnTo>
                  <a:lnTo>
                    <a:pt x="8495030" y="2023110"/>
                  </a:lnTo>
                  <a:lnTo>
                    <a:pt x="9532620" y="623570"/>
                  </a:lnTo>
                  <a:lnTo>
                    <a:pt x="7285989" y="1515110"/>
                  </a:lnTo>
                  <a:lnTo>
                    <a:pt x="7051040" y="53340"/>
                  </a:lnTo>
                  <a:lnTo>
                    <a:pt x="5737860" y="1394460"/>
                  </a:lnTo>
                  <a:lnTo>
                    <a:pt x="5728970" y="1386840"/>
                  </a:lnTo>
                  <a:lnTo>
                    <a:pt x="4281170" y="210820"/>
                  </a:lnTo>
                  <a:lnTo>
                    <a:pt x="4212590" y="1689100"/>
                  </a:lnTo>
                  <a:lnTo>
                    <a:pt x="4197350" y="1685290"/>
                  </a:lnTo>
                  <a:lnTo>
                    <a:pt x="1879600" y="1055370"/>
                  </a:lnTo>
                  <a:lnTo>
                    <a:pt x="3068320" y="2329180"/>
                  </a:lnTo>
                  <a:lnTo>
                    <a:pt x="394970" y="2386330"/>
                  </a:lnTo>
                  <a:lnTo>
                    <a:pt x="2561590" y="3163570"/>
                  </a:lnTo>
                  <a:lnTo>
                    <a:pt x="151130" y="3896360"/>
                  </a:lnTo>
                  <a:lnTo>
                    <a:pt x="2797810" y="4004310"/>
                  </a:lnTo>
                  <a:lnTo>
                    <a:pt x="1198880" y="5248910"/>
                  </a:lnTo>
                  <a:lnTo>
                    <a:pt x="3726180" y="4664710"/>
                  </a:lnTo>
                  <a:lnTo>
                    <a:pt x="3312160" y="6137910"/>
                  </a:lnTo>
                  <a:lnTo>
                    <a:pt x="5146040" y="4988560"/>
                  </a:lnTo>
                  <a:close/>
                </a:path>
              </a:pathLst>
            </a:custGeom>
            <a:solidFill>
              <a:srgbClr val="1468A2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4036807" y="8070182"/>
            <a:ext cx="2929247" cy="1198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7"/>
              </a:lnSpc>
              <a:spcBef>
                <a:spcPct val="0"/>
              </a:spcBef>
            </a:pPr>
            <a:r>
              <a:rPr lang="en-US" sz="2276" spc="6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Accommodations must be entered for each Exam </a:t>
            </a:r>
          </a:p>
        </p:txBody>
      </p:sp>
      <p:sp>
        <p:nvSpPr>
          <p:cNvPr name="AutoShape 15" id="15"/>
          <p:cNvSpPr/>
          <p:nvPr/>
        </p:nvSpPr>
        <p:spPr>
          <a:xfrm flipV="true">
            <a:off x="7204538" y="7991772"/>
            <a:ext cx="8963454" cy="701285"/>
          </a:xfrm>
          <a:prstGeom prst="line">
            <a:avLst/>
          </a:prstGeom>
          <a:ln cap="flat" w="57150">
            <a:solidFill>
              <a:srgbClr val="FF0D17"/>
            </a:solidFill>
            <a:prstDash val="sysDot"/>
            <a:headEnd type="none" len="sm" w="sm"/>
            <a:tailEnd type="arrow" len="sm" w="med"/>
          </a:ln>
        </p:spPr>
      </p:sp>
      <p:sp>
        <p:nvSpPr>
          <p:cNvPr name="TextBox 16" id="16"/>
          <p:cNvSpPr txBox="true"/>
          <p:nvPr/>
        </p:nvSpPr>
        <p:spPr>
          <a:xfrm rot="0">
            <a:off x="2032533" y="361950"/>
            <a:ext cx="1364255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Adding </a:t>
            </a: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Online Testing Accommodations: Single Student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6332" y="180856"/>
            <a:ext cx="16102968" cy="1445875"/>
          </a:xfrm>
          <a:custGeom>
            <a:avLst/>
            <a:gdLst/>
            <a:ahLst/>
            <a:cxnLst/>
            <a:rect r="r" b="b" t="t" l="l"/>
            <a:pathLst>
              <a:path h="1445875" w="16102968">
                <a:moveTo>
                  <a:pt x="0" y="0"/>
                </a:moveTo>
                <a:lnTo>
                  <a:pt x="16102968" y="0"/>
                </a:lnTo>
                <a:lnTo>
                  <a:pt x="16102968" y="1445875"/>
                </a:lnTo>
                <a:lnTo>
                  <a:pt x="0" y="1445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685" r="0" b="-56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70146" y="3872020"/>
            <a:ext cx="10003047" cy="5906914"/>
          </a:xfrm>
          <a:custGeom>
            <a:avLst/>
            <a:gdLst/>
            <a:ahLst/>
            <a:cxnLst/>
            <a:rect r="r" b="b" t="t" l="l"/>
            <a:pathLst>
              <a:path h="5906914" w="10003047">
                <a:moveTo>
                  <a:pt x="0" y="0"/>
                </a:moveTo>
                <a:lnTo>
                  <a:pt x="10003047" y="0"/>
                </a:lnTo>
                <a:lnTo>
                  <a:pt x="10003047" y="5906915"/>
                </a:lnTo>
                <a:lnTo>
                  <a:pt x="0" y="59069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" r="0" b="-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639421" y="3688185"/>
            <a:ext cx="10033772" cy="6503688"/>
            <a:chOff x="0" y="0"/>
            <a:chExt cx="8460740" cy="54840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460232" cy="5484080"/>
            </a:xfrm>
            <a:custGeom>
              <a:avLst/>
              <a:gdLst/>
              <a:ahLst/>
              <a:cxnLst/>
              <a:rect r="r" b="b" t="t" l="l"/>
              <a:pathLst>
                <a:path h="5484080" w="8460232">
                  <a:moveTo>
                    <a:pt x="6350" y="5470520"/>
                  </a:moveTo>
                  <a:lnTo>
                    <a:pt x="8453882" y="5470520"/>
                  </a:lnTo>
                  <a:lnTo>
                    <a:pt x="8453882" y="5477300"/>
                  </a:lnTo>
                  <a:lnTo>
                    <a:pt x="8447532" y="5477300"/>
                  </a:lnTo>
                  <a:lnTo>
                    <a:pt x="8447532" y="6781"/>
                  </a:lnTo>
                  <a:lnTo>
                    <a:pt x="8453882" y="6781"/>
                  </a:lnTo>
                  <a:lnTo>
                    <a:pt x="8453882" y="13561"/>
                  </a:lnTo>
                  <a:lnTo>
                    <a:pt x="6350" y="13561"/>
                  </a:lnTo>
                  <a:lnTo>
                    <a:pt x="6350" y="6781"/>
                  </a:lnTo>
                  <a:lnTo>
                    <a:pt x="12700" y="6781"/>
                  </a:lnTo>
                  <a:lnTo>
                    <a:pt x="12700" y="5477300"/>
                  </a:lnTo>
                  <a:lnTo>
                    <a:pt x="6350" y="5477300"/>
                  </a:lnTo>
                  <a:lnTo>
                    <a:pt x="6350" y="5470520"/>
                  </a:lnTo>
                  <a:moveTo>
                    <a:pt x="6350" y="5484080"/>
                  </a:moveTo>
                  <a:cubicBezTo>
                    <a:pt x="2794" y="5484080"/>
                    <a:pt x="0" y="5481097"/>
                    <a:pt x="0" y="5477300"/>
                  </a:cubicBezTo>
                  <a:lnTo>
                    <a:pt x="0" y="6781"/>
                  </a:lnTo>
                  <a:cubicBezTo>
                    <a:pt x="0" y="2983"/>
                    <a:pt x="2794" y="0"/>
                    <a:pt x="6350" y="0"/>
                  </a:cubicBezTo>
                  <a:lnTo>
                    <a:pt x="8453882" y="0"/>
                  </a:lnTo>
                  <a:cubicBezTo>
                    <a:pt x="8457438" y="0"/>
                    <a:pt x="8460232" y="2983"/>
                    <a:pt x="8460232" y="6781"/>
                  </a:cubicBezTo>
                  <a:lnTo>
                    <a:pt x="8460232" y="5477300"/>
                  </a:lnTo>
                  <a:cubicBezTo>
                    <a:pt x="8460232" y="5481097"/>
                    <a:pt x="8457438" y="5484080"/>
                    <a:pt x="8453882" y="5484080"/>
                  </a:cubicBezTo>
                  <a:lnTo>
                    <a:pt x="6350" y="548408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237086" y="8544029"/>
            <a:ext cx="6183338" cy="1647844"/>
            <a:chOff x="0" y="0"/>
            <a:chExt cx="9359976" cy="24944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358907" cy="2494410"/>
            </a:xfrm>
            <a:custGeom>
              <a:avLst/>
              <a:gdLst/>
              <a:ahLst/>
              <a:cxnLst/>
              <a:rect r="r" b="b" t="t" l="l"/>
              <a:pathLst>
                <a:path h="2494410" w="9358907">
                  <a:moveTo>
                    <a:pt x="2124838" y="0"/>
                  </a:moveTo>
                  <a:lnTo>
                    <a:pt x="0" y="1247205"/>
                  </a:lnTo>
                  <a:lnTo>
                    <a:pt x="2124838" y="2494410"/>
                  </a:lnTo>
                  <a:lnTo>
                    <a:pt x="2124838" y="1870808"/>
                  </a:lnTo>
                  <a:lnTo>
                    <a:pt x="9358907" y="1870808"/>
                  </a:lnTo>
                  <a:lnTo>
                    <a:pt x="9358907" y="623603"/>
                  </a:lnTo>
                  <a:lnTo>
                    <a:pt x="2124838" y="623603"/>
                  </a:lnTo>
                  <a:lnTo>
                    <a:pt x="2124838" y="0"/>
                  </a:lnTo>
                  <a:close/>
                </a:path>
              </a:pathLst>
            </a:custGeom>
            <a:solidFill>
              <a:srgbClr val="69A1C0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823693" y="1739038"/>
            <a:ext cx="14640615" cy="1839820"/>
          </a:xfrm>
          <a:custGeom>
            <a:avLst/>
            <a:gdLst/>
            <a:ahLst/>
            <a:cxnLst/>
            <a:rect r="r" b="b" t="t" l="l"/>
            <a:pathLst>
              <a:path h="1839820" w="14640615">
                <a:moveTo>
                  <a:pt x="0" y="0"/>
                </a:moveTo>
                <a:lnTo>
                  <a:pt x="14640614" y="0"/>
                </a:lnTo>
                <a:lnTo>
                  <a:pt x="14640614" y="1839820"/>
                </a:lnTo>
                <a:lnTo>
                  <a:pt x="0" y="18398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639421" y="4900459"/>
            <a:ext cx="2907110" cy="627376"/>
            <a:chOff x="0" y="0"/>
            <a:chExt cx="765659" cy="16523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5659" cy="165235"/>
            </a:xfrm>
            <a:custGeom>
              <a:avLst/>
              <a:gdLst/>
              <a:ahLst/>
              <a:cxnLst/>
              <a:rect r="r" b="b" t="t" l="l"/>
              <a:pathLst>
                <a:path h="165235" w="765659">
                  <a:moveTo>
                    <a:pt x="382829" y="0"/>
                  </a:moveTo>
                  <a:cubicBezTo>
                    <a:pt x="171399" y="0"/>
                    <a:pt x="0" y="36989"/>
                    <a:pt x="0" y="82617"/>
                  </a:cubicBezTo>
                  <a:cubicBezTo>
                    <a:pt x="0" y="128246"/>
                    <a:pt x="171399" y="165235"/>
                    <a:pt x="382829" y="165235"/>
                  </a:cubicBezTo>
                  <a:cubicBezTo>
                    <a:pt x="594260" y="165235"/>
                    <a:pt x="765659" y="128246"/>
                    <a:pt x="765659" y="82617"/>
                  </a:cubicBezTo>
                  <a:cubicBezTo>
                    <a:pt x="765659" y="36989"/>
                    <a:pt x="594260" y="0"/>
                    <a:pt x="382829" y="0"/>
                  </a:cubicBezTo>
                  <a:close/>
                </a:path>
              </a:pathLst>
            </a:custGeom>
            <a:ln w="47625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1780" y="5966"/>
              <a:ext cx="622098" cy="143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23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546531" y="8977534"/>
            <a:ext cx="6303116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sz="2519" spc="-1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To add an accommodation, click the  appropriate icon and then click Save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38696" y="2096973"/>
            <a:ext cx="14738240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Online Testing Accommodations are provided within the Nextera platform</a:t>
            </a:r>
          </a:p>
          <a:p>
            <a:pPr algn="ctr">
              <a:lnSpc>
                <a:spcPts val="4381"/>
              </a:lnSpc>
            </a:pPr>
            <a:r>
              <a:rPr lang="en-US" sz="3651" spc="-12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b="true" sz="3651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These accommodations must be set in Admin prior to testing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22723" y="570418"/>
            <a:ext cx="1364255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Adding </a:t>
            </a: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Online Testing Accommodations: Single Student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4212" y="127579"/>
            <a:ext cx="16799575" cy="1679958"/>
          </a:xfrm>
          <a:custGeom>
            <a:avLst/>
            <a:gdLst/>
            <a:ahLst/>
            <a:cxnLst/>
            <a:rect r="r" b="b" t="t" l="l"/>
            <a:pathLst>
              <a:path h="1679958" w="16799575">
                <a:moveTo>
                  <a:pt x="0" y="0"/>
                </a:moveTo>
                <a:lnTo>
                  <a:pt x="16799576" y="0"/>
                </a:lnTo>
                <a:lnTo>
                  <a:pt x="16799576" y="1679958"/>
                </a:lnTo>
                <a:lnTo>
                  <a:pt x="0" y="1679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0602" y="2617549"/>
            <a:ext cx="5327615" cy="7541872"/>
          </a:xfrm>
          <a:custGeom>
            <a:avLst/>
            <a:gdLst/>
            <a:ahLst/>
            <a:cxnLst/>
            <a:rect r="r" b="b" t="t" l="l"/>
            <a:pathLst>
              <a:path h="7541872" w="5327615">
                <a:moveTo>
                  <a:pt x="0" y="0"/>
                </a:moveTo>
                <a:lnTo>
                  <a:pt x="5327615" y="0"/>
                </a:lnTo>
                <a:lnTo>
                  <a:pt x="5327615" y="7541872"/>
                </a:lnTo>
                <a:lnTo>
                  <a:pt x="0" y="754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51958" y="7920354"/>
            <a:ext cx="459903" cy="486670"/>
          </a:xfrm>
          <a:custGeom>
            <a:avLst/>
            <a:gdLst/>
            <a:ahLst/>
            <a:cxnLst/>
            <a:rect r="r" b="b" t="t" l="l"/>
            <a:pathLst>
              <a:path h="486670" w="459903">
                <a:moveTo>
                  <a:pt x="0" y="0"/>
                </a:moveTo>
                <a:lnTo>
                  <a:pt x="459903" y="0"/>
                </a:lnTo>
                <a:lnTo>
                  <a:pt x="459903" y="486670"/>
                </a:lnTo>
                <a:lnTo>
                  <a:pt x="0" y="4866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111861" y="7920354"/>
            <a:ext cx="441767" cy="467478"/>
          </a:xfrm>
          <a:custGeom>
            <a:avLst/>
            <a:gdLst/>
            <a:ahLst/>
            <a:cxnLst/>
            <a:rect r="r" b="b" t="t" l="l"/>
            <a:pathLst>
              <a:path h="467478" w="441767">
                <a:moveTo>
                  <a:pt x="0" y="0"/>
                </a:moveTo>
                <a:lnTo>
                  <a:pt x="441767" y="0"/>
                </a:lnTo>
                <a:lnTo>
                  <a:pt x="441767" y="467478"/>
                </a:lnTo>
                <a:lnTo>
                  <a:pt x="0" y="4674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1764" y="7920354"/>
            <a:ext cx="441767" cy="467478"/>
          </a:xfrm>
          <a:custGeom>
            <a:avLst/>
            <a:gdLst/>
            <a:ahLst/>
            <a:cxnLst/>
            <a:rect r="r" b="b" t="t" l="l"/>
            <a:pathLst>
              <a:path h="467478" w="441767">
                <a:moveTo>
                  <a:pt x="0" y="0"/>
                </a:moveTo>
                <a:lnTo>
                  <a:pt x="441767" y="0"/>
                </a:lnTo>
                <a:lnTo>
                  <a:pt x="441767" y="467478"/>
                </a:lnTo>
                <a:lnTo>
                  <a:pt x="0" y="4674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60557" y="2700749"/>
            <a:ext cx="10457362" cy="7458672"/>
          </a:xfrm>
          <a:custGeom>
            <a:avLst/>
            <a:gdLst/>
            <a:ahLst/>
            <a:cxnLst/>
            <a:rect r="r" b="b" t="t" l="l"/>
            <a:pathLst>
              <a:path h="7458672" w="10457362">
                <a:moveTo>
                  <a:pt x="0" y="0"/>
                </a:moveTo>
                <a:lnTo>
                  <a:pt x="10457362" y="0"/>
                </a:lnTo>
                <a:lnTo>
                  <a:pt x="10457362" y="7458672"/>
                </a:lnTo>
                <a:lnTo>
                  <a:pt x="0" y="74586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82685" y="137104"/>
            <a:ext cx="13019925" cy="97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1"/>
              </a:lnSpc>
            </a:pPr>
            <a:r>
              <a:rPr lang="en-US" sz="6292" spc="-18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Students:	Classroom Accommodations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99431" y="2900763"/>
            <a:ext cx="5049957" cy="66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0"/>
              </a:lnSpc>
            </a:pPr>
            <a:r>
              <a:rPr lang="en-US" sz="4442" spc="-15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Individual  Classroom  Accommodations  are provided by  the school during  testing. These  accommodations  must be set in  Admin prior to  testing.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37182" y="1028700"/>
            <a:ext cx="1364255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Adding </a:t>
            </a:r>
            <a:r>
              <a:rPr lang="en-US" b="true" sz="4400" spc="-12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Online Testing Accommodations: Single Student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1160" y="0"/>
            <a:ext cx="15425679" cy="1542568"/>
          </a:xfrm>
          <a:custGeom>
            <a:avLst/>
            <a:gdLst/>
            <a:ahLst/>
            <a:cxnLst/>
            <a:rect r="r" b="b" t="t" l="l"/>
            <a:pathLst>
              <a:path h="1542568" w="15425679">
                <a:moveTo>
                  <a:pt x="0" y="0"/>
                </a:moveTo>
                <a:lnTo>
                  <a:pt x="15425680" y="0"/>
                </a:lnTo>
                <a:lnTo>
                  <a:pt x="15425680" y="1542568"/>
                </a:lnTo>
                <a:lnTo>
                  <a:pt x="0" y="1542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940" y="4134090"/>
            <a:ext cx="4578810" cy="2768398"/>
          </a:xfrm>
          <a:custGeom>
            <a:avLst/>
            <a:gdLst/>
            <a:ahLst/>
            <a:cxnLst/>
            <a:rect r="r" b="b" t="t" l="l"/>
            <a:pathLst>
              <a:path h="2768398" w="4578810">
                <a:moveTo>
                  <a:pt x="0" y="0"/>
                </a:moveTo>
                <a:lnTo>
                  <a:pt x="4578810" y="0"/>
                </a:lnTo>
                <a:lnTo>
                  <a:pt x="4578810" y="2768399"/>
                </a:lnTo>
                <a:lnTo>
                  <a:pt x="0" y="2768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713" r="0" b="-3713"/>
            </a:stretch>
          </a:blipFill>
          <a:ln w="76200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5322145">
            <a:off x="904982" y="5400563"/>
            <a:ext cx="652677" cy="1394063"/>
            <a:chOff x="0" y="0"/>
            <a:chExt cx="523835" cy="11188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23835" cy="1118869"/>
            </a:xfrm>
            <a:custGeom>
              <a:avLst/>
              <a:gdLst/>
              <a:ahLst/>
              <a:cxnLst/>
              <a:rect r="r" b="b" t="t" l="l"/>
              <a:pathLst>
                <a:path h="1118869" w="523835">
                  <a:moveTo>
                    <a:pt x="261918" y="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1118869"/>
                  </a:lnTo>
                  <a:lnTo>
                    <a:pt x="320635" y="1118869"/>
                  </a:lnTo>
                  <a:lnTo>
                    <a:pt x="320635" y="406400"/>
                  </a:lnTo>
                  <a:lnTo>
                    <a:pt x="523835" y="406400"/>
                  </a:lnTo>
                  <a:lnTo>
                    <a:pt x="261918" y="0"/>
                  </a:lnTo>
                  <a:close/>
                </a:path>
              </a:pathLst>
            </a:custGeom>
            <a:solidFill>
              <a:srgbClr val="EC1B2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203200" y="101600"/>
              <a:ext cx="117435" cy="10172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610107" y="4524917"/>
            <a:ext cx="9128053" cy="5762083"/>
          </a:xfrm>
          <a:custGeom>
            <a:avLst/>
            <a:gdLst/>
            <a:ahLst/>
            <a:cxnLst/>
            <a:rect r="r" b="b" t="t" l="l"/>
            <a:pathLst>
              <a:path h="5762083" w="9128053">
                <a:moveTo>
                  <a:pt x="0" y="0"/>
                </a:moveTo>
                <a:lnTo>
                  <a:pt x="9128053" y="0"/>
                </a:lnTo>
                <a:lnTo>
                  <a:pt x="9128053" y="5762083"/>
                </a:lnTo>
                <a:lnTo>
                  <a:pt x="0" y="5762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2335277" y="555238"/>
            <a:ext cx="8823704" cy="89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2"/>
              </a:lnSpc>
            </a:pPr>
            <a:r>
              <a:rPr lang="en-US" sz="5735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Students:	Multi-Student Edit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431160" y="1511401"/>
            <a:ext cx="15425679" cy="2622689"/>
          </a:xfrm>
          <a:custGeom>
            <a:avLst/>
            <a:gdLst/>
            <a:ahLst/>
            <a:cxnLst/>
            <a:rect r="r" b="b" t="t" l="l"/>
            <a:pathLst>
              <a:path h="2622689" w="15425679">
                <a:moveTo>
                  <a:pt x="0" y="0"/>
                </a:moveTo>
                <a:lnTo>
                  <a:pt x="15425680" y="0"/>
                </a:lnTo>
                <a:lnTo>
                  <a:pt x="15425680" y="2622689"/>
                </a:lnTo>
                <a:lnTo>
                  <a:pt x="0" y="2622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010" t="0" r="-3501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35277" y="1495675"/>
            <a:ext cx="12782042" cy="240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8"/>
              </a:lnSpc>
            </a:pPr>
            <a:r>
              <a:rPr lang="en-US" b="true" sz="2515" spc="-3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Multi-Student Edit Feature</a:t>
            </a:r>
          </a:p>
          <a:p>
            <a:pPr algn="l">
              <a:lnSpc>
                <a:spcPts val="3018"/>
              </a:lnSpc>
            </a:pPr>
            <a:r>
              <a:rPr lang="en-US" b="true" sz="2515" spc="-1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This feature allows you to add accommodations to a group of students at the same  time</a:t>
            </a:r>
          </a:p>
          <a:p>
            <a:pPr algn="l">
              <a:lnSpc>
                <a:spcPts val="3258"/>
              </a:lnSpc>
            </a:pPr>
          </a:p>
          <a:p>
            <a:pPr algn="l">
              <a:lnSpc>
                <a:spcPts val="3258"/>
              </a:lnSpc>
            </a:pPr>
            <a:r>
              <a:rPr lang="en-US" b="true" sz="2715" spc="-11" u="sng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Note: Multi-Student Edit will overwrite any previously assigned accommodations for  the students. </a:t>
            </a:r>
            <a:r>
              <a:rPr lang="en-US" b="true" sz="2715" spc="-1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It is recommended to begin with the Multi-Student Edit,  then make necessary individual changes to assign accommodations for individual  students.</a:t>
            </a:r>
          </a:p>
        </p:txBody>
      </p:sp>
      <p:grpSp>
        <p:nvGrpSpPr>
          <p:cNvPr name="Group 11" id="11"/>
          <p:cNvGrpSpPr/>
          <p:nvPr/>
        </p:nvGrpSpPr>
        <p:grpSpPr>
          <a:xfrm rot="1927753">
            <a:off x="10249128" y="5271377"/>
            <a:ext cx="5939485" cy="1992395"/>
            <a:chOff x="0" y="0"/>
            <a:chExt cx="1957395" cy="65660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57395" cy="656606"/>
            </a:xfrm>
            <a:custGeom>
              <a:avLst/>
              <a:gdLst/>
              <a:ahLst/>
              <a:cxnLst/>
              <a:rect r="r" b="b" t="t" l="l"/>
              <a:pathLst>
                <a:path h="656606" w="1957395">
                  <a:moveTo>
                    <a:pt x="0" y="32830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957395" y="203200"/>
                  </a:lnTo>
                  <a:lnTo>
                    <a:pt x="1957395" y="453406"/>
                  </a:lnTo>
                  <a:lnTo>
                    <a:pt x="406400" y="453406"/>
                  </a:lnTo>
                  <a:lnTo>
                    <a:pt x="406400" y="656606"/>
                  </a:lnTo>
                  <a:lnTo>
                    <a:pt x="0" y="328303"/>
                  </a:lnTo>
                  <a:close/>
                </a:path>
              </a:pathLst>
            </a:custGeom>
            <a:solidFill>
              <a:srgbClr val="F3F7FA"/>
            </a:solidFill>
            <a:ln w="76200" cap="sq">
              <a:solidFill>
                <a:srgbClr val="FF0D17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101600" y="203200"/>
              <a:ext cx="1855795" cy="2502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24"/>
                </a:lnSpc>
              </a:pPr>
              <a:r>
                <a:rPr lang="en-US" b="true" sz="1603" spc="-2" u="sng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Accomodations must be entered </a:t>
              </a:r>
              <a:r>
                <a:rPr lang="en-US" b="true" sz="1603" spc="-2" u="sng">
                  <a:solidFill>
                    <a:srgbClr val="FF0D17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FOR EACH EXAM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93940" y="7198310"/>
            <a:ext cx="4907860" cy="130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4"/>
              </a:lnSpc>
            </a:pPr>
            <a:r>
              <a:rPr lang="en-US" b="true" sz="2170" spc="-8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To add a multi-edit accommodation</a:t>
            </a:r>
          </a:p>
          <a:p>
            <a:pPr algn="l" marL="468601" indent="-234301" lvl="1">
              <a:lnSpc>
                <a:spcPts val="2604"/>
              </a:lnSpc>
              <a:buFont typeface="Arial"/>
              <a:buChar char="•"/>
            </a:pPr>
            <a:r>
              <a:rPr lang="en-US" b="true" sz="2170" spc="-8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click the appropriate icon(s) </a:t>
            </a:r>
          </a:p>
          <a:p>
            <a:pPr algn="l" marL="468601" indent="-234301" lvl="1">
              <a:lnSpc>
                <a:spcPts val="2604"/>
              </a:lnSpc>
              <a:buFont typeface="Arial"/>
              <a:buChar char="•"/>
            </a:pPr>
            <a:r>
              <a:rPr lang="en-US" b="true" sz="2170" spc="-8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Select Students</a:t>
            </a:r>
          </a:p>
          <a:p>
            <a:pPr algn="l" marL="468601" indent="-234301" lvl="1">
              <a:lnSpc>
                <a:spcPts val="2604"/>
              </a:lnSpc>
              <a:buFont typeface="Arial"/>
              <a:buChar char="•"/>
            </a:pPr>
            <a:r>
              <a:rPr lang="en-US" b="true" sz="2170" spc="-9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C</a:t>
            </a:r>
            <a:r>
              <a:rPr lang="en-US" b="true" sz="2170" spc="-9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lick Save</a:t>
            </a:r>
          </a:p>
        </p:txBody>
      </p:sp>
      <p:sp>
        <p:nvSpPr>
          <p:cNvPr name="AutoShape 15" id="15"/>
          <p:cNvSpPr/>
          <p:nvPr/>
        </p:nvSpPr>
        <p:spPr>
          <a:xfrm flipV="true">
            <a:off x="3889542" y="6731585"/>
            <a:ext cx="1953972" cy="94621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6" id="16"/>
          <p:cNvSpPr/>
          <p:nvPr/>
        </p:nvSpPr>
        <p:spPr>
          <a:xfrm flipV="true">
            <a:off x="5610107" y="7855535"/>
            <a:ext cx="0" cy="140276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arrow" len="sm" w="med"/>
            <a:tailEnd type="arrow" len="sm" w="med"/>
          </a:ln>
        </p:spPr>
      </p:sp>
      <p:sp>
        <p:nvSpPr>
          <p:cNvPr name="AutoShape 17" id="17"/>
          <p:cNvSpPr/>
          <p:nvPr/>
        </p:nvSpPr>
        <p:spPr>
          <a:xfrm>
            <a:off x="2547870" y="7992124"/>
            <a:ext cx="2253626" cy="51111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935563" y="8330959"/>
            <a:ext cx="3674544" cy="158619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823872" y="2938145"/>
            <a:ext cx="13055607" cy="4182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20"/>
              </a:lnSpc>
            </a:pPr>
            <a:r>
              <a:rPr lang="en-US" sz="8100" spc="-38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Login Ticket Printing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155910" y="7260957"/>
            <a:ext cx="12723570" cy="115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b="true" sz="3000" i="true" spc="-14">
                <a:solidFill>
                  <a:srgbClr val="EF53A5"/>
                </a:solidFill>
                <a:latin typeface="Evolventa Bold Italics"/>
                <a:ea typeface="Evolventa Bold Italics"/>
                <a:cs typeface="Evolventa Bold Italics"/>
                <a:sym typeface="Evolventa Bold Italics"/>
              </a:rPr>
              <a:t>Classes or no classes that is the Question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823871" y="1334772"/>
            <a:ext cx="12959240" cy="11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What is a Login Ticket??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53717" y="3343275"/>
            <a:ext cx="7749774" cy="591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42470" indent="-271235" lvl="1">
              <a:lnSpc>
                <a:spcPts val="3596"/>
              </a:lnSpc>
              <a:buFont typeface="Arial"/>
              <a:buChar char="•"/>
            </a:pPr>
            <a:r>
              <a:rPr lang="en-US" b="true" sz="2997" spc="-14">
                <a:solidFill>
                  <a:srgbClr val="40404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Login Ticket is needed by each student to login into the Nextera testing system</a:t>
            </a:r>
          </a:p>
          <a:p>
            <a:pPr algn="l" marL="542470" indent="-271235" lvl="1">
              <a:lnSpc>
                <a:spcPts val="3596"/>
              </a:lnSpc>
              <a:buFont typeface="Arial"/>
              <a:buChar char="•"/>
            </a:pPr>
            <a:r>
              <a:rPr lang="en-US" b="true" sz="2997" spc="-14">
                <a:solidFill>
                  <a:srgbClr val="40404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Login Ticket and the Access code will be needed for each testing session</a:t>
            </a:r>
          </a:p>
          <a:p>
            <a:pPr algn="l" marL="542470" indent="-271235" lvl="1">
              <a:lnSpc>
                <a:spcPts val="3596"/>
              </a:lnSpc>
              <a:buFont typeface="Arial"/>
              <a:buChar char="•"/>
            </a:pPr>
            <a:r>
              <a:rPr lang="en-US" b="true" sz="2997" spc="-14">
                <a:solidFill>
                  <a:srgbClr val="40404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Login Ticket consists of the student’s NYSSIS ID and a password</a:t>
            </a:r>
          </a:p>
          <a:p>
            <a:pPr algn="l" marL="542470" indent="-271235" lvl="1">
              <a:lnSpc>
                <a:spcPts val="3596"/>
              </a:lnSpc>
              <a:buFont typeface="Arial"/>
              <a:buChar char="•"/>
            </a:pPr>
            <a:r>
              <a:rPr lang="en-US" b="true" sz="2997" spc="-14">
                <a:solidFill>
                  <a:srgbClr val="40404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Login Tickets and Access Codes can be found in Nextera Admin under the Test tab</a:t>
            </a:r>
          </a:p>
          <a:p>
            <a:pPr algn="l" marL="542470" indent="-271235" lvl="1">
              <a:lnSpc>
                <a:spcPts val="3596"/>
              </a:lnSpc>
              <a:buFont typeface="Arial"/>
              <a:buChar char="•"/>
            </a:pPr>
            <a:r>
              <a:rPr lang="en-US" b="true" sz="2997" spc="-14">
                <a:solidFill>
                  <a:srgbClr val="40404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The Login Tickets can be printed on labels or plain paper</a:t>
            </a:r>
          </a:p>
          <a:p>
            <a:pPr algn="l" marL="542470" indent="-271235" lvl="1">
              <a:lnSpc>
                <a:spcPts val="3596"/>
              </a:lnSpc>
            </a:pP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8519564" y="4143543"/>
            <a:ext cx="9359407" cy="3943013"/>
          </a:xfrm>
          <a:custGeom>
            <a:avLst/>
            <a:gdLst/>
            <a:ahLst/>
            <a:cxnLst/>
            <a:rect r="r" b="b" t="t" l="l"/>
            <a:pathLst>
              <a:path h="3943013" w="9359407">
                <a:moveTo>
                  <a:pt x="0" y="0"/>
                </a:moveTo>
                <a:lnTo>
                  <a:pt x="9359408" y="0"/>
                </a:lnTo>
                <a:lnTo>
                  <a:pt x="9359408" y="3943014"/>
                </a:lnTo>
                <a:lnTo>
                  <a:pt x="0" y="3943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54" t="0" r="-754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823871" y="1334772"/>
            <a:ext cx="12959240" cy="11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Sorting the Data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23871" y="3827145"/>
            <a:ext cx="13055609" cy="534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05797" indent="-352899" lvl="1">
              <a:lnSpc>
                <a:spcPts val="4679"/>
              </a:lnSpc>
              <a:buFont typeface="Arial"/>
              <a:buChar char="•"/>
            </a:pPr>
            <a:r>
              <a:rPr lang="en-US" sz="3899" spc="-18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The data is loaded into Nextera by SED </a:t>
            </a:r>
          </a:p>
          <a:p>
            <a:pPr algn="l" marL="705797" indent="-352899" lvl="1">
              <a:lnSpc>
                <a:spcPts val="4679"/>
              </a:lnSpc>
              <a:buFont typeface="Arial"/>
              <a:buChar char="•"/>
            </a:pPr>
            <a:r>
              <a:rPr lang="en-US" sz="3899" spc="-18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In Nextera, all students will be grouped by building, by subject and grade when Nextera Admin opens </a:t>
            </a:r>
          </a:p>
          <a:p>
            <a:pPr algn="l" marL="705797" indent="-352899" lvl="1">
              <a:lnSpc>
                <a:spcPts val="4679"/>
              </a:lnSpc>
              <a:buFont typeface="Arial"/>
              <a:buChar char="•"/>
            </a:pPr>
            <a:r>
              <a:rPr lang="en-US" sz="3899" spc="-18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Students can be found under the Student tab</a:t>
            </a:r>
          </a:p>
          <a:p>
            <a:pPr algn="l" marL="705797" indent="-352899" lvl="1">
              <a:lnSpc>
                <a:spcPts val="4679"/>
              </a:lnSpc>
              <a:buFont typeface="Arial"/>
              <a:buChar char="•"/>
            </a:pPr>
            <a:r>
              <a:rPr lang="en-US" sz="3899" spc="-18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The students can be left in the one grouping or classes can be created</a:t>
            </a:r>
          </a:p>
          <a:p>
            <a:pPr algn="l" marL="1680196" indent="-560065" lvl="2">
              <a:lnSpc>
                <a:spcPts val="4319"/>
              </a:lnSpc>
              <a:buFont typeface="Arial"/>
              <a:buChar char="⚬"/>
            </a:pPr>
            <a:r>
              <a:rPr lang="en-US" sz="3599" spc="-17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For classes to be created, Teacher accounts must be created first</a:t>
            </a:r>
          </a:p>
          <a:p>
            <a:pPr algn="l" marL="705797" indent="-352899" lvl="1">
              <a:lnSpc>
                <a:spcPts val="4679"/>
              </a:lnSpc>
              <a:buFont typeface="Arial"/>
              <a:buChar char="•"/>
            </a:pPr>
            <a:r>
              <a:rPr lang="en-US" sz="3899" spc="-18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All accommodations must be set before printing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823871" y="1334772"/>
            <a:ext cx="12959240" cy="11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Printing Options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3430849"/>
            <a:ext cx="17043108" cy="5461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sz="3176" spc="-15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If the students are all left in the Grade Level preliminary classes, the Login Tickets can be printed and manually sorted (this option is best in a small district)</a:t>
            </a:r>
          </a:p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sz="3176" spc="-15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If classes are created, the Login Tickets must be printed by each class</a:t>
            </a:r>
          </a:p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sz="3176" spc="-15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If a new student is entered or an accommodation is changed, individual tickets can be printed</a:t>
            </a:r>
          </a:p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sz="3176" spc="-12" u="sng">
                <a:solidFill>
                  <a:srgbClr val="8F8F8F"/>
                </a:solidFill>
                <a:latin typeface="Evolventa"/>
                <a:ea typeface="Evolventa"/>
                <a:cs typeface="Evolventa"/>
                <a:sym typeface="Evolventa"/>
                <a:hlinkClick r:id="rId7" tooltip="https://cbtsupport.nysed.gov/hc/en-us/article_attachments/22543049340557"/>
              </a:rPr>
              <a:t>Print Login Guide</a:t>
            </a:r>
            <a:r>
              <a:rPr lang="en-US" sz="3176" spc="-12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-found on the CBT Support website</a:t>
            </a:r>
          </a:p>
          <a:p>
            <a:pPr algn="l">
              <a:lnSpc>
                <a:spcPts val="3811"/>
              </a:lnSpc>
            </a:pPr>
          </a:p>
          <a:p>
            <a:pPr algn="l" marL="638774" indent="-319387" lvl="1">
              <a:lnSpc>
                <a:spcPts val="4235"/>
              </a:lnSpc>
            </a:pPr>
            <a:r>
              <a:rPr lang="en-US" b="true" sz="3529" spc="-16">
                <a:solidFill>
                  <a:srgbClr val="FF00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                                                  Only for Operational Exams</a:t>
            </a:r>
          </a:p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b="true" sz="3176" i="true" spc="-12">
                <a:solidFill>
                  <a:srgbClr val="404040"/>
                </a:solidFill>
                <a:latin typeface="Evolventa Bold Italics"/>
                <a:ea typeface="Evolventa Bold Italics"/>
                <a:cs typeface="Evolventa Bold Italics"/>
                <a:sym typeface="Evolventa Bold Italics"/>
              </a:rPr>
              <a:t>Student Data Services can print your Login Tickets by school, homeroom or test room the same way you can have your Scan Sheets and Labels for Paper Based Exams.</a:t>
            </a:r>
          </a:p>
          <a:p>
            <a:pPr algn="l" marL="574896" indent="-287448" lvl="1">
              <a:lnSpc>
                <a:spcPts val="3811"/>
              </a:lnSpc>
              <a:buFont typeface="Arial"/>
              <a:buChar char="•"/>
            </a:pPr>
            <a:r>
              <a:rPr lang="en-US" b="true" sz="3176" i="true" spc="-15">
                <a:solidFill>
                  <a:srgbClr val="B31166"/>
                </a:solidFill>
                <a:latin typeface="Evolventa Bold Italics"/>
                <a:ea typeface="Evolventa Bold Italics"/>
                <a:cs typeface="Evolventa Bold Italics"/>
                <a:sym typeface="Evolventa Bold Italics"/>
              </a:rPr>
              <a:t>More on this closer to the operational exam date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823871" y="1334772"/>
            <a:ext cx="12959240" cy="11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SDS Option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41530" y="3465418"/>
            <a:ext cx="16464129" cy="6451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6203" indent="-308102" lvl="1">
              <a:lnSpc>
                <a:spcPts val="4085"/>
              </a:lnSpc>
              <a:buFont typeface="Arial"/>
              <a:buChar char="•"/>
            </a:pPr>
            <a:r>
              <a:rPr lang="en-US" sz="3404" spc="-16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No cost to the district </a:t>
            </a:r>
          </a:p>
          <a:p>
            <a:pPr algn="l" marL="616203" indent="-308102" lvl="1">
              <a:lnSpc>
                <a:spcPts val="4085"/>
              </a:lnSpc>
              <a:buFont typeface="Arial"/>
              <a:buChar char="•"/>
            </a:pPr>
            <a:r>
              <a:rPr lang="en-US" sz="3404" spc="-16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The Login Tickets will be sorted without the need to create teacher accounts and classes</a:t>
            </a:r>
          </a:p>
          <a:p>
            <a:pPr algn="l" marL="616203" indent="-308102" lvl="1">
              <a:lnSpc>
                <a:spcPts val="4085"/>
              </a:lnSpc>
              <a:buFont typeface="Arial"/>
              <a:buChar char="•"/>
            </a:pPr>
            <a:r>
              <a:rPr lang="en-US" sz="3404" spc="-16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This saves time for the DTC and building level users</a:t>
            </a:r>
          </a:p>
          <a:p>
            <a:pPr algn="l" marL="616203" indent="-308102" lvl="1">
              <a:lnSpc>
                <a:spcPts val="4085"/>
              </a:lnSpc>
              <a:buFont typeface="Arial"/>
              <a:buChar char="•"/>
            </a:pPr>
            <a:r>
              <a:rPr lang="en-US" sz="3404" spc="-16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If sort selection is test room, the district will need to supply SDS with a file</a:t>
            </a:r>
          </a:p>
          <a:p>
            <a:pPr algn="l" marL="1412583" indent="-470861" lvl="2">
              <a:lnSpc>
                <a:spcPts val="3631"/>
              </a:lnSpc>
              <a:buFont typeface="Arial"/>
              <a:buChar char="⚬"/>
            </a:pPr>
            <a:r>
              <a:rPr lang="en-US" sz="3026" spc="-14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The accommodations must be set by a deadline determined by SDS </a:t>
            </a:r>
          </a:p>
          <a:p>
            <a:pPr algn="l" marL="1412583" indent="-470861" lvl="2">
              <a:lnSpc>
                <a:spcPts val="3631"/>
              </a:lnSpc>
              <a:buFont typeface="Arial"/>
              <a:buChar char="⚬"/>
            </a:pPr>
            <a:r>
              <a:rPr lang="en-US" sz="3026" spc="-14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Printing will take place once the Test tabs open in March</a:t>
            </a:r>
          </a:p>
          <a:p>
            <a:pPr algn="l" marL="616203" indent="-308102" lvl="1">
              <a:lnSpc>
                <a:spcPts val="4085"/>
              </a:lnSpc>
              <a:buFont typeface="Arial"/>
              <a:buChar char="•"/>
            </a:pPr>
            <a:r>
              <a:rPr lang="en-US" sz="3404" spc="-16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District will receive the Login Tickets on labels and matching rosters</a:t>
            </a:r>
          </a:p>
          <a:p>
            <a:pPr algn="l" marL="1412583" indent="-470861" lvl="2">
              <a:lnSpc>
                <a:spcPts val="3631"/>
              </a:lnSpc>
              <a:buFont typeface="Arial"/>
              <a:buChar char="⚬"/>
            </a:pPr>
            <a:r>
              <a:rPr lang="en-US" sz="3026" spc="-14">
                <a:solidFill>
                  <a:srgbClr val="404040"/>
                </a:solidFill>
                <a:latin typeface="Evolventa"/>
                <a:ea typeface="Evolventa"/>
                <a:cs typeface="Evolventa"/>
                <a:sym typeface="Evolventa"/>
              </a:rPr>
              <a:t>For students who arrive after bulk printing, Districts will be able to print an  individual Login Ticket for that student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89259" y="3400425"/>
            <a:ext cx="17016402" cy="6742863"/>
            <a:chOff x="0" y="0"/>
            <a:chExt cx="4481686" cy="177589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481686" cy="1775898"/>
            </a:xfrm>
            <a:custGeom>
              <a:avLst/>
              <a:gdLst/>
              <a:ahLst/>
              <a:cxnLst/>
              <a:rect r="r" b="b" t="t" l="l"/>
              <a:pathLst>
                <a:path h="1775898" w="4481686">
                  <a:moveTo>
                    <a:pt x="0" y="0"/>
                  </a:moveTo>
                  <a:lnTo>
                    <a:pt x="4481686" y="0"/>
                  </a:lnTo>
                  <a:lnTo>
                    <a:pt x="4481686" y="1775898"/>
                  </a:lnTo>
                  <a:lnTo>
                    <a:pt x="0" y="1775898"/>
                  </a:lnTo>
                  <a:close/>
                </a:path>
              </a:pathLst>
            </a:custGeom>
            <a:solidFill>
              <a:srgbClr val="427C9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4481686" cy="1785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4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689259" y="3390900"/>
            <a:ext cx="17016402" cy="6543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2"/>
              </a:lnSpc>
            </a:pPr>
            <a:r>
              <a:rPr lang="en-US" b="true" sz="3077" spc="-14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Student Data Services</a:t>
            </a:r>
          </a:p>
          <a:p>
            <a:pPr algn="ctr">
              <a:lnSpc>
                <a:spcPts val="3692"/>
              </a:lnSpc>
            </a:pPr>
            <a:r>
              <a:rPr lang="en-US" b="true" sz="3077" spc="-14" u="sng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  <a:hlinkClick r:id="rId7" tooltip="mailto:dwtshelp@esboces.org"/>
              </a:rPr>
              <a:t>dwtshelp@esboces.org</a:t>
            </a:r>
          </a:p>
          <a:p>
            <a:pPr algn="ctr">
              <a:lnSpc>
                <a:spcPts val="3692"/>
              </a:lnSpc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631-218-4195</a:t>
            </a:r>
          </a:p>
          <a:p>
            <a:pPr algn="ctr">
              <a:lnSpc>
                <a:spcPts val="3692"/>
              </a:lnSpc>
            </a:pPr>
          </a:p>
          <a:p>
            <a:pPr algn="l" marL="664428" indent="-332214" lvl="1">
              <a:lnSpc>
                <a:spcPts val="3692"/>
              </a:lnSpc>
              <a:buFont typeface="Arial"/>
              <a:buChar char="•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Please use the Student Transfer form for the NYS Computer Based Testing 3-8 Exams when a student is missing from the district’s Nextera Platform </a:t>
            </a:r>
            <a:r>
              <a:rPr lang="en-US" b="true" sz="3077" spc="-12" u="sng">
                <a:solidFill>
                  <a:srgbClr val="FDAF17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  <a:hlinkClick r:id="rId8" tooltip="https://datacentral.esboces.org/documentation"/>
              </a:rPr>
              <a:t>FOUND HERE</a:t>
            </a:r>
          </a:p>
          <a:p>
            <a:pPr algn="l" marL="664428" indent="-332214" lvl="1">
              <a:lnSpc>
                <a:spcPts val="3692"/>
              </a:lnSpc>
              <a:buFont typeface="Arial"/>
              <a:buChar char="•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NYSSIS numbers are now required: NYSSIS IDs can be found in Level 0</a:t>
            </a:r>
          </a:p>
          <a:p>
            <a:pPr algn="l" marL="1328857" indent="-442952" lvl="2">
              <a:lnSpc>
                <a:spcPts val="3692"/>
              </a:lnSpc>
              <a:buFont typeface="Arial"/>
              <a:buChar char="⚬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Depending on when data is loaded into Level 0, it can take 24-48 hours for a new entrant to receive a NYSSIS ID.</a:t>
            </a:r>
          </a:p>
          <a:p>
            <a:pPr algn="l" marL="664428" indent="-332214" lvl="1">
              <a:lnSpc>
                <a:spcPts val="3692"/>
              </a:lnSpc>
              <a:buFont typeface="Arial"/>
              <a:buChar char="•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Post Completed Forms in your District’s SFTP folder</a:t>
            </a:r>
          </a:p>
          <a:p>
            <a:pPr algn="l" marL="1328857" indent="-442952" lvl="2">
              <a:lnSpc>
                <a:spcPts val="3692"/>
              </a:lnSpc>
              <a:buFont typeface="Arial"/>
              <a:buChar char="⚬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The district DDC has access to the SFTP folder, contact </a:t>
            </a:r>
            <a:r>
              <a:rPr lang="en-US" b="true" sz="3077" spc="-12" u="sng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  <a:hlinkClick r:id="rId9" tooltip="mailto:dwtshelp@esboces.org"/>
              </a:rPr>
              <a:t>dwtshelp@esboces.org</a:t>
            </a: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if you have any questions</a:t>
            </a:r>
          </a:p>
          <a:p>
            <a:pPr algn="l" marL="1993285" indent="-498321" lvl="3">
              <a:lnSpc>
                <a:spcPts val="3692"/>
              </a:lnSpc>
              <a:buFont typeface="Arial"/>
              <a:buChar char="￭"/>
            </a:pP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Email </a:t>
            </a:r>
            <a:r>
              <a:rPr lang="en-US" b="true" sz="3077" spc="-12" u="sng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  <a:hlinkClick r:id="rId10" tooltip="mailto:DWTShelp@ESBOCES.ORG"/>
              </a:rPr>
              <a:t>DWTShelp@ESBOCES.ORG</a:t>
            </a:r>
            <a:r>
              <a:rPr lang="en-US" b="true" sz="3077" spc="-1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to alert us to the file.</a:t>
            </a:r>
          </a:p>
          <a:p>
            <a:pPr algn="l" marL="664428" indent="-332214" lvl="1">
              <a:lnSpc>
                <a:spcPts val="3692"/>
              </a:lnSpc>
              <a:buFont typeface="Arial"/>
              <a:buChar char="•"/>
            </a:pPr>
            <a:r>
              <a:rPr lang="en-US" b="true" sz="3077" spc="-14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We will follow up with you as soon as the students have been moved.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23871" y="1409700"/>
            <a:ext cx="12959240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Requesting Student Transfers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000500"/>
            <a:ext cx="6286500" cy="6286500"/>
            <a:chOff x="0" y="0"/>
            <a:chExt cx="8382000" cy="838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0" cy="8382000"/>
            </a:xfrm>
            <a:custGeom>
              <a:avLst/>
              <a:gdLst/>
              <a:ahLst/>
              <a:cxnLst/>
              <a:rect r="r" b="b" t="t" l="l"/>
              <a:pathLst>
                <a:path h="8382000" w="8382000">
                  <a:moveTo>
                    <a:pt x="0" y="4191000"/>
                  </a:moveTo>
                  <a:cubicBezTo>
                    <a:pt x="0" y="1876425"/>
                    <a:pt x="1876425" y="0"/>
                    <a:pt x="4191000" y="0"/>
                  </a:cubicBezTo>
                  <a:cubicBezTo>
                    <a:pt x="6505575" y="0"/>
                    <a:pt x="8382000" y="1876425"/>
                    <a:pt x="8382000" y="4191000"/>
                  </a:cubicBezTo>
                  <a:cubicBezTo>
                    <a:pt x="8382000" y="6505575"/>
                    <a:pt x="6505575" y="8382000"/>
                    <a:pt x="4191000" y="8382000"/>
                  </a:cubicBezTo>
                  <a:cubicBezTo>
                    <a:pt x="1876425" y="8382000"/>
                    <a:pt x="0" y="6505575"/>
                    <a:pt x="0" y="41910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1000"/>
                  </a:srgbClr>
                </a:gs>
                <a:gs pos="36000">
                  <a:srgbClr val="9B6BF2">
                    <a:alpha val="0"/>
                  </a:srgbClr>
                </a:gs>
                <a:gs pos="75000">
                  <a:srgbClr val="9B6BF2">
                    <a:alpha val="1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343400"/>
            <a:ext cx="3543300" cy="3543300"/>
            <a:chOff x="0" y="0"/>
            <a:chExt cx="4724400" cy="472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724400" cy="4724400"/>
            </a:xfrm>
            <a:custGeom>
              <a:avLst/>
              <a:gdLst/>
              <a:ahLst/>
              <a:cxnLst/>
              <a:rect r="r" b="b" t="t" l="l"/>
              <a:pathLst>
                <a:path h="4724400" w="4724400">
                  <a:moveTo>
                    <a:pt x="0" y="2362200"/>
                  </a:moveTo>
                  <a:cubicBezTo>
                    <a:pt x="0" y="1057656"/>
                    <a:pt x="1057656" y="0"/>
                    <a:pt x="2362200" y="0"/>
                  </a:cubicBezTo>
                  <a:cubicBezTo>
                    <a:pt x="3666744" y="0"/>
                    <a:pt x="4724400" y="1057656"/>
                    <a:pt x="4724400" y="2362200"/>
                  </a:cubicBezTo>
                  <a:cubicBezTo>
                    <a:pt x="4724400" y="3666744"/>
                    <a:pt x="3666744" y="4724400"/>
                    <a:pt x="2362200" y="4724400"/>
                  </a:cubicBezTo>
                  <a:cubicBezTo>
                    <a:pt x="1057656" y="4724400"/>
                    <a:pt x="0" y="3666744"/>
                    <a:pt x="0" y="2362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8000"/>
                  </a:srgbClr>
                </a:gs>
                <a:gs pos="36000">
                  <a:srgbClr val="9B6BF2">
                    <a:alpha val="0"/>
                  </a:srgbClr>
                </a:gs>
                <a:gs pos="72000">
                  <a:srgbClr val="9B6BF2">
                    <a:alpha val="8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3518" y="8801100"/>
            <a:ext cx="1485900" cy="1485900"/>
            <a:chOff x="0" y="0"/>
            <a:chExt cx="1981200" cy="198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12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981200">
                  <a:moveTo>
                    <a:pt x="0" y="990600"/>
                  </a:moveTo>
                  <a:cubicBezTo>
                    <a:pt x="0" y="443484"/>
                    <a:pt x="443484" y="0"/>
                    <a:pt x="990600" y="0"/>
                  </a:cubicBezTo>
                  <a:cubicBezTo>
                    <a:pt x="1537716" y="0"/>
                    <a:pt x="1981200" y="443484"/>
                    <a:pt x="1981200" y="990600"/>
                  </a:cubicBezTo>
                  <a:cubicBezTo>
                    <a:pt x="1981200" y="1537716"/>
                    <a:pt x="1537716" y="1981200"/>
                    <a:pt x="990600" y="1981200"/>
                  </a:cubicBezTo>
                  <a:cubicBezTo>
                    <a:pt x="443484" y="1981200"/>
                    <a:pt x="0" y="1537716"/>
                    <a:pt x="0" y="9906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66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913518" y="2514600"/>
            <a:ext cx="4229100" cy="4229100"/>
            <a:chOff x="0" y="0"/>
            <a:chExt cx="5638800" cy="563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38800" cy="5638800"/>
            </a:xfrm>
            <a:custGeom>
              <a:avLst/>
              <a:gdLst/>
              <a:ahLst/>
              <a:cxnLst/>
              <a:rect r="r" b="b" t="t" l="l"/>
              <a:pathLst>
                <a:path h="5638800" w="5638800">
                  <a:moveTo>
                    <a:pt x="0" y="2819400"/>
                  </a:moveTo>
                  <a:cubicBezTo>
                    <a:pt x="0" y="1262253"/>
                    <a:pt x="1262253" y="0"/>
                    <a:pt x="2819400" y="0"/>
                  </a:cubicBezTo>
                  <a:cubicBezTo>
                    <a:pt x="4376547" y="0"/>
                    <a:pt x="5638800" y="1262253"/>
                    <a:pt x="5638800" y="2819400"/>
                  </a:cubicBezTo>
                  <a:cubicBezTo>
                    <a:pt x="5638800" y="4376547"/>
                    <a:pt x="4376547" y="5638800"/>
                    <a:pt x="2819400" y="5638800"/>
                  </a:cubicBezTo>
                  <a:cubicBezTo>
                    <a:pt x="1262253" y="5638800"/>
                    <a:pt x="0" y="4376547"/>
                    <a:pt x="0" y="28194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7000"/>
                  </a:srgbClr>
                </a:gs>
                <a:gs pos="36000">
                  <a:srgbClr val="9B6BF2">
                    <a:alpha val="0"/>
                  </a:srgbClr>
                </a:gs>
                <a:gs pos="69000">
                  <a:srgbClr val="9B6BF2">
                    <a:alpha val="6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99118" y="12696"/>
            <a:ext cx="2400300" cy="2400300"/>
            <a:chOff x="0" y="0"/>
            <a:chExt cx="320040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00400" cy="3200400"/>
            </a:xfrm>
            <a:custGeom>
              <a:avLst/>
              <a:gdLst/>
              <a:ahLst/>
              <a:cxnLst/>
              <a:rect r="r" b="b" t="t" l="l"/>
              <a:pathLst>
                <a:path h="3200400" w="3200400">
                  <a:moveTo>
                    <a:pt x="0" y="1600200"/>
                  </a:moveTo>
                  <a:cubicBezTo>
                    <a:pt x="0" y="716407"/>
                    <a:pt x="716407" y="0"/>
                    <a:pt x="1600200" y="0"/>
                  </a:cubicBezTo>
                  <a:cubicBezTo>
                    <a:pt x="2483993" y="0"/>
                    <a:pt x="3200400" y="716407"/>
                    <a:pt x="3200400" y="1600200"/>
                  </a:cubicBezTo>
                  <a:cubicBezTo>
                    <a:pt x="3200400" y="2483993"/>
                    <a:pt x="2483993" y="3200400"/>
                    <a:pt x="1600200" y="3200400"/>
                  </a:cubicBezTo>
                  <a:cubicBezTo>
                    <a:pt x="716407" y="3200400"/>
                    <a:pt x="0" y="2483993"/>
                    <a:pt x="0" y="1600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9B6BF2">
                    <a:alpha val="14000"/>
                  </a:srgbClr>
                </a:gs>
                <a:gs pos="36000">
                  <a:srgbClr val="9B6BF2">
                    <a:alpha val="0"/>
                  </a:srgbClr>
                </a:gs>
                <a:gs pos="73000">
                  <a:srgbClr val="9B6BF2">
                    <a:alpha val="7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716302" y="2278570"/>
            <a:ext cx="4989359" cy="1496798"/>
          </a:xfrm>
          <a:custGeom>
            <a:avLst/>
            <a:gdLst/>
            <a:ahLst/>
            <a:cxnLst/>
            <a:rect r="r" b="b" t="t" l="l"/>
            <a:pathLst>
              <a:path h="1496798" w="4989359">
                <a:moveTo>
                  <a:pt x="0" y="0"/>
                </a:moveTo>
                <a:lnTo>
                  <a:pt x="4989359" y="0"/>
                </a:lnTo>
                <a:lnTo>
                  <a:pt x="4989359" y="1496797"/>
                </a:lnTo>
                <a:lnTo>
                  <a:pt x="0" y="14967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259" y="2799607"/>
            <a:ext cx="16916400" cy="6800850"/>
          </a:xfrm>
          <a:custGeom>
            <a:avLst/>
            <a:gdLst/>
            <a:ahLst/>
            <a:cxnLst/>
            <a:rect r="r" b="b" t="t" l="l"/>
            <a:pathLst>
              <a:path h="6800850" w="16916400">
                <a:moveTo>
                  <a:pt x="0" y="0"/>
                </a:moveTo>
                <a:lnTo>
                  <a:pt x="16916400" y="0"/>
                </a:lnTo>
                <a:lnTo>
                  <a:pt x="16916400" y="6800851"/>
                </a:lnTo>
                <a:lnTo>
                  <a:pt x="0" y="6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0" y="2380"/>
            <a:ext cx="18288000" cy="10284620"/>
            <a:chOff x="0" y="0"/>
            <a:chExt cx="24384000" cy="137128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13712825"/>
            </a:xfrm>
            <a:custGeom>
              <a:avLst/>
              <a:gdLst/>
              <a:ahLst/>
              <a:cxnLst/>
              <a:rect r="r" b="b" t="t" l="l"/>
              <a:pathLst>
                <a:path h="13712825" w="24384000">
                  <a:moveTo>
                    <a:pt x="0" y="0"/>
                  </a:moveTo>
                  <a:lnTo>
                    <a:pt x="0" y="13712825"/>
                  </a:lnTo>
                  <a:lnTo>
                    <a:pt x="24384000" y="13712825"/>
                  </a:lnTo>
                  <a:lnTo>
                    <a:pt x="24384000" y="0"/>
                  </a:lnTo>
                  <a:lnTo>
                    <a:pt x="0" y="0"/>
                  </a:lnTo>
                  <a:close/>
                  <a:moveTo>
                    <a:pt x="23418546" y="12760325"/>
                  </a:moveTo>
                  <a:lnTo>
                    <a:pt x="952754" y="12760325"/>
                  </a:lnTo>
                  <a:lnTo>
                    <a:pt x="952754" y="939800"/>
                  </a:lnTo>
                  <a:lnTo>
                    <a:pt x="23418546" y="939800"/>
                  </a:lnTo>
                  <a:lnTo>
                    <a:pt x="23418546" y="127603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656718" y="0"/>
            <a:ext cx="1028700" cy="1714500"/>
            <a:chOff x="0" y="0"/>
            <a:chExt cx="1371600" cy="2286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16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B31166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823871" y="1334772"/>
            <a:ext cx="12959240" cy="11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spc="-25">
                <a:solidFill>
                  <a:srgbClr val="EBEBEB"/>
                </a:solidFill>
                <a:latin typeface="Evolventa"/>
                <a:ea typeface="Evolventa"/>
                <a:cs typeface="Evolventa"/>
                <a:sym typeface="Evolventa"/>
              </a:rPr>
              <a:t>Questions and Resources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23871" y="3911741"/>
            <a:ext cx="13055609" cy="5118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b="true" sz="2700" spc="-12" u="sng">
                <a:solidFill>
                  <a:srgbClr val="8F8F8F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CBT Support Website </a:t>
            </a:r>
          </a:p>
          <a:p>
            <a:pPr algn="ctr">
              <a:lnSpc>
                <a:spcPts val="3240"/>
              </a:lnSpc>
            </a:pPr>
            <a:r>
              <a:rPr lang="en-US" b="true" sz="2700" spc="-12">
                <a:solidFill>
                  <a:srgbClr val="0000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Student Data Services</a:t>
            </a:r>
          </a:p>
          <a:p>
            <a:pPr algn="ctr">
              <a:lnSpc>
                <a:spcPts val="3240"/>
              </a:lnSpc>
            </a:pPr>
            <a:r>
              <a:rPr lang="en-US" b="true" sz="2700" spc="-12" u="sng">
                <a:solidFill>
                  <a:srgbClr val="000000"/>
                </a:solidFill>
                <a:latin typeface="Evolventa Bold"/>
                <a:ea typeface="Evolventa Bold"/>
                <a:cs typeface="Evolventa Bold"/>
                <a:sym typeface="Evolventa Bold"/>
                <a:hlinkClick r:id="rId7" tooltip="mailto:dwtshelp@esboces.org"/>
              </a:rPr>
              <a:t>dwtshelp@esboces.org</a:t>
            </a:r>
          </a:p>
          <a:p>
            <a:pPr algn="ctr">
              <a:lnSpc>
                <a:spcPts val="3240"/>
              </a:lnSpc>
            </a:pPr>
            <a:r>
              <a:rPr lang="en-US" b="true" sz="2700" spc="-12">
                <a:solidFill>
                  <a:srgbClr val="0000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631-218-4195</a:t>
            </a:r>
          </a:p>
          <a:p>
            <a:pPr algn="ctr">
              <a:lnSpc>
                <a:spcPts val="3240"/>
              </a:lnSpc>
            </a:pPr>
          </a:p>
          <a:p>
            <a:pPr algn="ctr">
              <a:lnSpc>
                <a:spcPts val="3240"/>
              </a:lnSpc>
            </a:pPr>
            <a:r>
              <a:rPr lang="en-US" b="true" sz="2700" spc="-12">
                <a:solidFill>
                  <a:srgbClr val="FF00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Call or Email us with your questions. </a:t>
            </a:r>
          </a:p>
          <a:p>
            <a:pPr algn="ctr">
              <a:lnSpc>
                <a:spcPts val="3240"/>
              </a:lnSpc>
            </a:pPr>
            <a:r>
              <a:rPr lang="en-US" b="true" sz="2700" spc="-12">
                <a:solidFill>
                  <a:srgbClr val="000000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Don’t waste time on hold with NWEA first, you will just be told to contact us.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AA2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3942862" y="3942862"/>
            <a:ext cx="10150078" cy="2264353"/>
          </a:xfrm>
          <a:custGeom>
            <a:avLst/>
            <a:gdLst/>
            <a:ahLst/>
            <a:cxnLst/>
            <a:rect r="r" b="b" t="t" l="l"/>
            <a:pathLst>
              <a:path h="2264353" w="10150078">
                <a:moveTo>
                  <a:pt x="0" y="0"/>
                </a:moveTo>
                <a:lnTo>
                  <a:pt x="10150077" y="0"/>
                </a:lnTo>
                <a:lnTo>
                  <a:pt x="10150077" y="2264353"/>
                </a:lnTo>
                <a:lnTo>
                  <a:pt x="0" y="22643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636" t="0" r="-324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5358" y="126590"/>
            <a:ext cx="16597284" cy="9896899"/>
          </a:xfrm>
          <a:custGeom>
            <a:avLst/>
            <a:gdLst/>
            <a:ahLst/>
            <a:cxnLst/>
            <a:rect r="r" b="b" t="t" l="l"/>
            <a:pathLst>
              <a:path h="9896899" w="16597284">
                <a:moveTo>
                  <a:pt x="0" y="0"/>
                </a:moveTo>
                <a:lnTo>
                  <a:pt x="16597284" y="0"/>
                </a:lnTo>
                <a:lnTo>
                  <a:pt x="16597284" y="9896898"/>
                </a:lnTo>
                <a:lnTo>
                  <a:pt x="0" y="98968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053203" y="698390"/>
            <a:ext cx="12181594" cy="176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4"/>
              </a:lnSpc>
            </a:pPr>
            <a:r>
              <a:rPr lang="en-US" sz="5795" spc="-16">
                <a:solidFill>
                  <a:srgbClr val="1468A2"/>
                </a:solidFill>
                <a:latin typeface="PT Sans"/>
                <a:ea typeface="PT Sans"/>
                <a:cs typeface="PT Sans"/>
                <a:sym typeface="PT Sans"/>
              </a:rPr>
              <a:t>2025 Computer Based Testing Resources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26617" y="3005917"/>
            <a:ext cx="12659130" cy="377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0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5" tooltip="https://cbtsupport.nysed.gov/hc/en-us/categories/201173603-Grades-3-8-ELA-Math-and-Grades-5-and-8-Science-Computer-Based-Testing"/>
              </a:rPr>
              <a:t>CBT Support Knowledgebase</a:t>
            </a:r>
          </a:p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0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6" tooltip="http://datacentral.esboces.org"/>
              </a:rPr>
              <a:t>DataCentral</a:t>
            </a:r>
          </a:p>
          <a:p>
            <a:pPr algn="l" marL="1179638" indent="-589819" lvl="1">
              <a:lnSpc>
                <a:spcPts val="10271"/>
              </a:lnSpc>
              <a:buFont typeface="Arial"/>
              <a:buChar char="•"/>
            </a:pPr>
            <a:r>
              <a:rPr lang="en-US" sz="5463" spc="-13" u="sng">
                <a:solidFill>
                  <a:srgbClr val="6AA2C1"/>
                </a:solidFill>
                <a:latin typeface="TT Rounds Condensed"/>
                <a:ea typeface="TT Rounds Condensed"/>
                <a:cs typeface="TT Rounds Condensed"/>
                <a:sym typeface="TT Rounds Condensed"/>
                <a:hlinkClick r:id="rId7" tooltip="https://datacentral.esboces.org/Services/District-Data-Coordinators/Information"/>
              </a:rPr>
              <a:t>CBT Workshop Materials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DAF4r-3PQQ8</dc:identifier>
  <dcterms:modified xsi:type="dcterms:W3CDTF">2011-08-01T06:04:30Z</dcterms:modified>
  <cp:revision>1</cp:revision>
  <dc:title>CBT Workshop 2</dc:title>
</cp:coreProperties>
</file>