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70" r:id="rId4"/>
    <p:sldId id="281" r:id="rId5"/>
    <p:sldId id="280" r:id="rId6"/>
    <p:sldId id="278" r:id="rId7"/>
    <p:sldId id="265" r:id="rId8"/>
    <p:sldId id="277" r:id="rId9"/>
    <p:sldId id="282" r:id="rId10"/>
    <p:sldId id="276" r:id="rId11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74"/>
  </p:normalViewPr>
  <p:slideViewPr>
    <p:cSldViewPr>
      <p:cViewPr varScale="1">
        <p:scale>
          <a:sx n="124" d="100"/>
          <a:sy n="124" d="100"/>
        </p:scale>
        <p:origin x="81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5BE27C5-4973-ED4E-9677-C0591D1A796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CF44F4C-57DE-5E4F-B167-76D424654D0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>
            <a:extLst>
              <a:ext uri="{FF2B5EF4-FFF2-40B4-BE49-F238E27FC236}">
                <a16:creationId xmlns:a16="http://schemas.microsoft.com/office/drawing/2014/main" id="{DEFEAAAC-B4BB-1C43-BDA6-1336EDB3774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51ACA28E-CF40-AD4A-81F2-FBADEF77365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1263"/>
            <a:ext cx="297180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DEBCE625-ADAC-2D42-9BAB-7C1EAB62D0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56082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13EB1E8C-D1EF-5C46-93D8-D5942C0BFB7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56E0DC16-8114-7843-8D51-3A139FEB404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BD9AB028-E195-294C-9790-29F5392B69F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49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>
            <a:extLst>
              <a:ext uri="{FF2B5EF4-FFF2-40B4-BE49-F238E27FC236}">
                <a16:creationId xmlns:a16="http://schemas.microsoft.com/office/drawing/2014/main" id="{AC687C04-BBC5-5444-9EE1-0940F22F8EAA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6425"/>
            <a:ext cx="548640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>
            <a:extLst>
              <a:ext uri="{FF2B5EF4-FFF2-40B4-BE49-F238E27FC236}">
                <a16:creationId xmlns:a16="http://schemas.microsoft.com/office/drawing/2014/main" id="{F885C9F5-848D-004F-A71C-630148565A8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>
            <a:extLst>
              <a:ext uri="{FF2B5EF4-FFF2-40B4-BE49-F238E27FC236}">
                <a16:creationId xmlns:a16="http://schemas.microsoft.com/office/drawing/2014/main" id="{24A44175-CA3C-AF48-84A6-26686D54E0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anose="02020603050405020304" pitchFamily="18" charset="0"/>
              </a:defRPr>
            </a:lvl1pPr>
          </a:lstStyle>
          <a:p>
            <a:fld id="{BF8C666F-E704-B240-B665-DE30B32C45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8605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>
            <a:extLst>
              <a:ext uri="{FF2B5EF4-FFF2-40B4-BE49-F238E27FC236}">
                <a16:creationId xmlns:a16="http://schemas.microsoft.com/office/drawing/2014/main" id="{62C71275-D518-A84D-A686-6DF43BCCB7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48349AB-FC4D-044B-A49B-2592435B6DAC}" type="slidenum">
              <a:rPr lang="en-US" altLang="en-US" sz="1200">
                <a:latin typeface="Times New Roman" panose="02020603050405020304" pitchFamily="18" charset="0"/>
              </a:rPr>
              <a:pPr/>
              <a:t>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56F87A3D-C346-7F41-9251-A29FF64F045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2FB4FE4-37E5-9646-9266-36AF3AD038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8C666F-E704-B240-B665-DE30B32C4506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3799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A39E9AE0-0569-FA43-9913-B4A0DAC68E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E292E235-928B-A342-91F2-E7B65A2F9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429650-9A14-1D46-B11E-4F2BEF101D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8C97149-DD97-BF41-B228-0D52F4C2F06F}" type="slidenum">
              <a:rPr lang="en-US" altLang="en-US" sz="1200">
                <a:latin typeface="Times New Roman" panose="02020603050405020304" pitchFamily="18" charset="0"/>
              </a:rPr>
              <a:pPr/>
              <a:t>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4847BCE9-5DCE-CC4A-9132-A47886188A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9FDA1BD-A557-794D-BAB6-BB192F531B00}" type="slidenum">
              <a:rPr lang="en-US" altLang="en-US" sz="1200">
                <a:latin typeface="Times New Roman" panose="02020603050405020304" pitchFamily="18" charset="0"/>
              </a:rPr>
              <a:pPr/>
              <a:t>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7A92A17D-D86F-8041-B194-A13BBC16AA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3A5DB1BC-A813-D04B-A768-5BD96DA41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SPED. Unilateral placements were resolved. Sue will be in attendance.</a:t>
            </a:r>
          </a:p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650452AC-3CAB-154B-A1A3-4688B56B3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1811585-9F83-5646-922A-A99F872ADBF7}" type="slidenum">
              <a:rPr lang="en-US" altLang="en-US" sz="1200">
                <a:latin typeface="Times New Roman" panose="02020603050405020304" pitchFamily="18" charset="0"/>
              </a:rPr>
              <a:pPr/>
              <a:t>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DCD0072D-D0E2-B942-A831-3B2812FC6C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20F6359-389E-044A-BFF2-9612F0C5B1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13F1E0-21BF-A64E-8A7C-FD9CF758A5F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5867400" cy="6858000"/>
            <a:chOff x="0" y="0"/>
            <a:chExt cx="3696" cy="4320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C946488E-DC86-284C-9F91-6FE4F1A28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880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kumimoji="1"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110141D3-C9E3-6640-BEEA-D92B5B7C7DCE}"/>
                </a:ext>
              </a:extLst>
            </p:cNvPr>
            <p:cNvSpPr>
              <a:spLocks noChangeArrowheads="1"/>
            </p:cNvSpPr>
            <p:nvPr/>
          </p:nvSpPr>
          <p:spPr bwMode="white">
            <a:xfrm>
              <a:off x="432" y="624"/>
              <a:ext cx="3264" cy="120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/>
              <a:endParaRPr kumimoji="1" lang="en-US" altLang="en-US">
                <a:latin typeface="Times New Roman" panose="02020603050405020304" pitchFamily="18" charset="0"/>
              </a:endParaRPr>
            </a:p>
          </p:txBody>
        </p:sp>
      </p:grpSp>
      <p:grpSp>
        <p:nvGrpSpPr>
          <p:cNvPr id="7" name="Group 5">
            <a:extLst>
              <a:ext uri="{FF2B5EF4-FFF2-40B4-BE49-F238E27FC236}">
                <a16:creationId xmlns:a16="http://schemas.microsoft.com/office/drawing/2014/main" id="{582DBDC2-CA35-2142-A755-724997B97220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889500"/>
            <a:ext cx="4876800" cy="319088"/>
            <a:chOff x="2288" y="3080"/>
            <a:chExt cx="3072" cy="201"/>
          </a:xfrm>
        </p:grpSpPr>
        <p:sp>
          <p:nvSpPr>
            <p:cNvPr id="8" name="AutoShape 6">
              <a:extLst>
                <a:ext uri="{FF2B5EF4-FFF2-40B4-BE49-F238E27FC236}">
                  <a16:creationId xmlns:a16="http://schemas.microsoft.com/office/drawing/2014/main" id="{F5C7B406-D467-2D42-858F-A2E980ED2A94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  <p:sp>
          <p:nvSpPr>
            <p:cNvPr id="9" name="AutoShape 7">
              <a:extLst>
                <a:ext uri="{FF2B5EF4-FFF2-40B4-BE49-F238E27FC236}">
                  <a16:creationId xmlns:a16="http://schemas.microsoft.com/office/drawing/2014/main" id="{56E66FC3-A4CD-B74A-952C-D6467CCAD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endParaRPr lang="en-US" altLang="en-US" sz="1800"/>
            </a:p>
          </p:txBody>
        </p:sp>
      </p:grpSp>
      <p:sp>
        <p:nvSpPr>
          <p:cNvPr id="12800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2927350"/>
            <a:ext cx="4013200" cy="1822450"/>
          </a:xfrm>
        </p:spPr>
        <p:txBody>
          <a:bodyPr anchor="b"/>
          <a:lstStyle>
            <a:lvl1pPr marL="0" indent="0">
              <a:buFont typeface="Wingdings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8012" name="AutoShap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990600"/>
            <a:ext cx="8229600" cy="1905000"/>
          </a:xfrm>
          <a:prstGeom prst="roundRect">
            <a:avLst>
              <a:gd name="adj" fmla="val 50000"/>
            </a:avLst>
          </a:prstGeo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B89256C-CF4D-3F4C-82C7-0C67FF4C3367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01E9555B-6A56-B94D-B43C-FBF85D5448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35004E0E-3FEF-194B-8009-DC2E79460B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248400"/>
            <a:ext cx="587375" cy="488950"/>
          </a:xfrm>
        </p:spPr>
        <p:txBody>
          <a:bodyPr anchorCtr="0"/>
          <a:lstStyle>
            <a:lvl1pPr>
              <a:defRPr/>
            </a:lvl1pPr>
          </a:lstStyle>
          <a:p>
            <a:fld id="{07658696-1296-5B46-B675-6551DB2A47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493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89918C4D-CFD6-2D42-AA85-BC7483C0D5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DC1935D9-8279-5541-B605-4430820350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75B2F44A-B87A-C54B-A6B0-054ABB4EAA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A0CA65-EB66-6143-A91E-ADADF4D58D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6379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3675E312-C518-5F4E-BFF9-36989709BE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DE7451D-9478-7640-91B0-19DB3D9C45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D394DDAD-86D3-0E44-A7BE-D32CEEDAA9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3C7567-1DCF-8F49-8AAE-67E14E9994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6963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60913" y="2362200"/>
            <a:ext cx="3770312" cy="37242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586CADF-FBD1-4B45-94C5-E351B9A6DD5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CF5D5A62-2E32-CE4E-8519-B80896ECF4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67191C4B-5462-734C-88EE-E3F35299A6F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9DFECE-BAD4-F84E-B40C-9F1E4B4E24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26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>
            <a:extLst>
              <a:ext uri="{FF2B5EF4-FFF2-40B4-BE49-F238E27FC236}">
                <a16:creationId xmlns:a16="http://schemas.microsoft.com/office/drawing/2014/main" id="{D69C3E00-ACF4-CC4F-9557-672BACE189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47195309-BAF4-6149-93CF-1D702F268A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A87D8F0E-EFA4-0143-8D54-6977C8AC52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7FBC3B-5B44-6F47-B220-21AE34ABE1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486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F8AD9DB2-E7B9-8E4B-8394-FBD8F3EB15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D5830E05-CA95-674B-99CB-E8F046F3D3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>
            <a:extLst>
              <a:ext uri="{FF2B5EF4-FFF2-40B4-BE49-F238E27FC236}">
                <a16:creationId xmlns:a16="http://schemas.microsoft.com/office/drawing/2014/main" id="{E903F8F5-641F-BB43-95D2-AD7147E388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6CFB94-2D48-FE49-A6A0-20A487B8BD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17492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>
            <a:extLst>
              <a:ext uri="{FF2B5EF4-FFF2-40B4-BE49-F238E27FC236}">
                <a16:creationId xmlns:a16="http://schemas.microsoft.com/office/drawing/2014/main" id="{516AE20B-E034-C841-8878-AA3A78057E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63320159-EC2B-E545-870B-72E6483D5A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>
            <a:extLst>
              <a:ext uri="{FF2B5EF4-FFF2-40B4-BE49-F238E27FC236}">
                <a16:creationId xmlns:a16="http://schemas.microsoft.com/office/drawing/2014/main" id="{88AD345E-0787-D248-A341-5F013B91D8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F00FD6-9149-424D-92CF-9C5B346B0B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661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50067DE0-6965-7E41-8441-04EAFE0A88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06239C4-CC6D-B440-BCD3-35C30B8EA61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C1542A00-A248-EE4F-BDAF-C1E5F27C90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330966-D7AA-6948-A77D-6BAA3446419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985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8F326645-23F3-DC47-A7C7-E0A5059600E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736BC49F-18A0-FD40-830B-A58F1CFADD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>
            <a:extLst>
              <a:ext uri="{FF2B5EF4-FFF2-40B4-BE49-F238E27FC236}">
                <a16:creationId xmlns:a16="http://schemas.microsoft.com/office/drawing/2014/main" id="{6831919C-CA9F-C74D-BCBD-860A219447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568BD6-82AD-394A-B556-943E1121DF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44998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BA6AB7F-0E68-F543-B06C-50B716F7D69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DC6235BC-09D1-3C40-BB95-33BF5F1E42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9EF2253B-A5AE-214E-8C54-E9A7B340AC4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F2BAB-1A12-4147-825F-C4A2EC574D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220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05600" y="762000"/>
            <a:ext cx="1981200" cy="532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762000"/>
            <a:ext cx="5791200" cy="532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4BEFFAAE-2F05-1F48-93D6-24A88B1A81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A6E45354-395D-AA4D-BCF6-B229A911945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>
            <a:extLst>
              <a:ext uri="{FF2B5EF4-FFF2-40B4-BE49-F238E27FC236}">
                <a16:creationId xmlns:a16="http://schemas.microsoft.com/office/drawing/2014/main" id="{E2D396BB-4635-4E4A-90B4-B51FE19CAE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4C0AD7-2850-5443-A85D-1C658360B98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53876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E7074267-A6DD-FB44-AC72-22E8317438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C0BF5197-BAC2-0447-AFB2-C3DC4B874E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3">
            <a:extLst>
              <a:ext uri="{FF2B5EF4-FFF2-40B4-BE49-F238E27FC236}">
                <a16:creationId xmlns:a16="http://schemas.microsoft.com/office/drawing/2014/main" id="{253173BC-9E71-874F-A1EA-8A5D65F9D1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1171AB-1AE9-2C49-B08C-215EDDEACF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347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B5DB1CE2-8303-8644-BC03-5025A82637D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620000" cy="6858000"/>
            <a:chOff x="0" y="0"/>
            <a:chExt cx="4800" cy="4320"/>
          </a:xfrm>
        </p:grpSpPr>
        <p:grpSp>
          <p:nvGrpSpPr>
            <p:cNvPr id="1032" name="Group 3">
              <a:extLst>
                <a:ext uri="{FF2B5EF4-FFF2-40B4-BE49-F238E27FC236}">
                  <a16:creationId xmlns:a16="http://schemas.microsoft.com/office/drawing/2014/main" id="{0EB2F859-2349-F042-AE78-31786D1D15DA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2016" cy="4320"/>
              <a:chOff x="0" y="0"/>
              <a:chExt cx="2016" cy="4320"/>
            </a:xfrm>
          </p:grpSpPr>
          <p:sp>
            <p:nvSpPr>
              <p:cNvPr id="1036" name="Rectangle 4">
                <a:extLst>
                  <a:ext uri="{FF2B5EF4-FFF2-40B4-BE49-F238E27FC236}">
                    <a16:creationId xmlns:a16="http://schemas.microsoft.com/office/drawing/2014/main" id="{18946E06-CA60-DB40-9208-FC1B3FD2B818}"/>
                  </a:ext>
                </a:extLst>
              </p:cNvPr>
              <p:cNvSpPr>
                <a:spLocks noChangeArrowheads="1"/>
              </p:cNvSpPr>
              <p:nvPr userDrawn="1"/>
            </p:nvSpPr>
            <p:spPr bwMode="auto">
              <a:xfrm>
                <a:off x="0" y="0"/>
                <a:ext cx="480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37" name="Freeform 5">
                <a:extLst>
                  <a:ext uri="{FF2B5EF4-FFF2-40B4-BE49-F238E27FC236}">
                    <a16:creationId xmlns:a16="http://schemas.microsoft.com/office/drawing/2014/main" id="{7CA96067-4C1E-BE47-BC14-430222C536DD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88" y="0"/>
                <a:ext cx="1728" cy="735"/>
              </a:xfrm>
              <a:custGeom>
                <a:avLst/>
                <a:gdLst>
                  <a:gd name="T0" fmla="*/ 1728 w 1728"/>
                  <a:gd name="T1" fmla="*/ 0 h 735"/>
                  <a:gd name="T2" fmla="*/ 1728 w 1728"/>
                  <a:gd name="T3" fmla="*/ 480 h 735"/>
                  <a:gd name="T4" fmla="*/ 380 w 1728"/>
                  <a:gd name="T5" fmla="*/ 482 h 735"/>
                  <a:gd name="T6" fmla="*/ 354 w 1728"/>
                  <a:gd name="T7" fmla="*/ 480 h 735"/>
                  <a:gd name="T8" fmla="*/ 308 w 1728"/>
                  <a:gd name="T9" fmla="*/ 489 h 735"/>
                  <a:gd name="T10" fmla="*/ 246 w 1728"/>
                  <a:gd name="T11" fmla="*/ 531 h 735"/>
                  <a:gd name="T12" fmla="*/ 206 w 1728"/>
                  <a:gd name="T13" fmla="*/ 597 h 735"/>
                  <a:gd name="T14" fmla="*/ 192 w 1728"/>
                  <a:gd name="T15" fmla="*/ 666 h 735"/>
                  <a:gd name="T16" fmla="*/ 192 w 1728"/>
                  <a:gd name="T17" fmla="*/ 735 h 735"/>
                  <a:gd name="T18" fmla="*/ 0 w 1728"/>
                  <a:gd name="T19" fmla="*/ 735 h 735"/>
                  <a:gd name="T20" fmla="*/ 0 w 1728"/>
                  <a:gd name="T21" fmla="*/ 480 h 735"/>
                  <a:gd name="T22" fmla="*/ 0 w 1728"/>
                  <a:gd name="T23" fmla="*/ 0 h 735"/>
                  <a:gd name="T24" fmla="*/ 1728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wrap="none"/>
              <a:lstStyle/>
              <a:p>
                <a:endParaRPr lang="en-US"/>
              </a:p>
            </p:txBody>
          </p:sp>
        </p:grpSp>
        <p:grpSp>
          <p:nvGrpSpPr>
            <p:cNvPr id="1033" name="Group 6">
              <a:extLst>
                <a:ext uri="{FF2B5EF4-FFF2-40B4-BE49-F238E27FC236}">
                  <a16:creationId xmlns:a16="http://schemas.microsoft.com/office/drawing/2014/main" id="{4A8F072C-BB82-A240-9892-59F443E3C5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1248"/>
              <a:ext cx="4656" cy="201"/>
              <a:chOff x="144" y="1248"/>
              <a:chExt cx="4656" cy="201"/>
            </a:xfrm>
          </p:grpSpPr>
          <p:sp>
            <p:nvSpPr>
              <p:cNvPr id="1034" name="AutoShape 7">
                <a:extLst>
                  <a:ext uri="{FF2B5EF4-FFF2-40B4-BE49-F238E27FC236}">
                    <a16:creationId xmlns:a16="http://schemas.microsoft.com/office/drawing/2014/main" id="{9EF3CB23-CFE5-1E45-8312-9B8794E2C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6" cy="200"/>
              </a:xfrm>
              <a:prstGeom prst="roundRect">
                <a:avLst>
                  <a:gd name="adj" fmla="val 0"/>
                </a:avLst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  <p:sp>
            <p:nvSpPr>
              <p:cNvPr id="1035" name="AutoShape 8">
                <a:extLst>
                  <a:ext uri="{FF2B5EF4-FFF2-40B4-BE49-F238E27FC236}">
                    <a16:creationId xmlns:a16="http://schemas.microsoft.com/office/drawing/2014/main" id="{61F6572B-5743-9341-BE6D-A3312D7937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8" cy="201"/>
              </a:xfrm>
              <a:prstGeom prst="flowChartDelay">
                <a:avLst/>
              </a:prstGeom>
              <a:solidFill>
                <a:schemeClr val="hlink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endParaRPr lang="en-US" altLang="en-US" sz="1800"/>
              </a:p>
            </p:txBody>
          </p:sp>
        </p:grpSp>
      </p:grpSp>
      <p:sp>
        <p:nvSpPr>
          <p:cNvPr id="1027" name="AutoShape 9">
            <a:extLst>
              <a:ext uri="{FF2B5EF4-FFF2-40B4-BE49-F238E27FC236}">
                <a16:creationId xmlns:a16="http://schemas.microsoft.com/office/drawing/2014/main" id="{F202BDAB-4D10-0442-9154-E2437C6584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62000"/>
            <a:ext cx="7924800" cy="1143000"/>
          </a:xfrm>
          <a:prstGeom prst="roundRect">
            <a:avLst>
              <a:gd name="adj" fmla="val 21667"/>
            </a:avLst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">
            <a:extLst>
              <a:ext uri="{FF2B5EF4-FFF2-40B4-BE49-F238E27FC236}">
                <a16:creationId xmlns:a16="http://schemas.microsoft.com/office/drawing/2014/main" id="{A3AD96FD-6DB8-9547-B703-308403B3D0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6987" name="Rectangle 11">
            <a:extLst>
              <a:ext uri="{FF2B5EF4-FFF2-40B4-BE49-F238E27FC236}">
                <a16:creationId xmlns:a16="http://schemas.microsoft.com/office/drawing/2014/main" id="{ECA1ACF4-0B8A-954F-8540-D5BAE7B0CBC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38400" y="624840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6988" name="Rectangle 12">
            <a:extLst>
              <a:ext uri="{FF2B5EF4-FFF2-40B4-BE49-F238E27FC236}">
                <a16:creationId xmlns:a16="http://schemas.microsoft.com/office/drawing/2014/main" id="{568C441D-1BA5-D540-B02A-BD08B45B2F5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6989" name="Rectangle 13">
            <a:extLst>
              <a:ext uri="{FF2B5EF4-FFF2-40B4-BE49-F238E27FC236}">
                <a16:creationId xmlns:a16="http://schemas.microsoft.com/office/drawing/2014/main" id="{4ACEF146-DCFD-554F-B82C-FC48838DCF0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138" y="6242050"/>
            <a:ext cx="5873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</a:bodyPr>
          <a:lstStyle>
            <a:lvl1pPr eaLnBrk="1" hangingPunct="1">
              <a:defRPr sz="2600" b="1">
                <a:solidFill>
                  <a:schemeClr val="bg1"/>
                </a:solidFill>
              </a:defRPr>
            </a:lvl1pPr>
          </a:lstStyle>
          <a:p>
            <a:fld id="{93FA0B31-CB61-FF40-811F-4A9AEF568F3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16" r:id="rId1"/>
    <p:sldLayoutId id="2147484105" r:id="rId2"/>
    <p:sldLayoutId id="2147484106" r:id="rId3"/>
    <p:sldLayoutId id="2147484107" r:id="rId4"/>
    <p:sldLayoutId id="2147484108" r:id="rId5"/>
    <p:sldLayoutId id="2147484109" r:id="rId6"/>
    <p:sldLayoutId id="2147484110" r:id="rId7"/>
    <p:sldLayoutId id="2147484111" r:id="rId8"/>
    <p:sldLayoutId id="2147484112" r:id="rId9"/>
    <p:sldLayoutId id="2147484113" r:id="rId10"/>
    <p:sldLayoutId id="2147484114" r:id="rId11"/>
    <p:sldLayoutId id="2147484115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AutoShape 2">
            <a:extLst>
              <a:ext uri="{FF2B5EF4-FFF2-40B4-BE49-F238E27FC236}">
                <a16:creationId xmlns:a16="http://schemas.microsoft.com/office/drawing/2014/main" id="{D463B5F5-ADF6-924E-9139-E2721F9A30F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371600"/>
          </a:xfrm>
        </p:spPr>
        <p:txBody>
          <a:bodyPr/>
          <a:lstStyle/>
          <a:p>
            <a:pPr eaLnBrk="1" hangingPunct="1"/>
            <a:r>
              <a:rPr lang="en-US" altLang="en-US" sz="2800" b="0">
                <a:ea typeface="ＭＳ Ｐゴシック" panose="020B0600070205080204" pitchFamily="34" charset="-128"/>
              </a:rPr>
              <a:t>NORWELL PUBLIC SCHOOLS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25EC3CBC-50DB-1346-BC4F-14C727162E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4800600" y="2209800"/>
            <a:ext cx="4038600" cy="1676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en-US" sz="2000" b="1" dirty="0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Second Quarter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FY’26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Budget Report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en-US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anose="020B0600070205080204" pitchFamily="34" charset="-128"/>
              </a:rPr>
              <a:t>As of December 31, 2025</a:t>
            </a:r>
          </a:p>
        </p:txBody>
      </p:sp>
      <p:sp>
        <p:nvSpPr>
          <p:cNvPr id="16387" name="Text Box 4">
            <a:extLst>
              <a:ext uri="{FF2B5EF4-FFF2-40B4-BE49-F238E27FC236}">
                <a16:creationId xmlns:a16="http://schemas.microsoft.com/office/drawing/2014/main" id="{5A552334-A4F0-7B40-8CA9-148543E00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5562600"/>
            <a:ext cx="175260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400" dirty="0">
                <a:latin typeface="Times New Roman" panose="02020603050405020304" pitchFamily="18" charset="0"/>
              </a:rPr>
              <a:t>Warren MacCallum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400" dirty="0">
                <a:latin typeface="Times New Roman" panose="02020603050405020304" pitchFamily="18" charset="0"/>
              </a:rPr>
              <a:t>February 9,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AutoShape 2">
            <a:extLst>
              <a:ext uri="{FF2B5EF4-FFF2-40B4-BE49-F238E27FC236}">
                <a16:creationId xmlns:a16="http://schemas.microsoft.com/office/drawing/2014/main" id="{FD6B166A-BDC2-3F47-AF18-0B71D57978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OVERVIEW</a:t>
            </a:r>
            <a:br>
              <a:rPr lang="en-US" altLang="en-US" sz="2800" dirty="0">
                <a:ea typeface="ＭＳ Ｐゴシック" panose="020B0600070205080204" pitchFamily="34" charset="-128"/>
              </a:rPr>
            </a:br>
            <a:r>
              <a:rPr lang="en-US" altLang="en-US" sz="2800" dirty="0">
                <a:ea typeface="ＭＳ Ｐゴシック" panose="020B0600070205080204" pitchFamily="34" charset="-128"/>
              </a:rPr>
              <a:t>Periods ending 12/31/24 and 12/31/25</a:t>
            </a:r>
          </a:p>
        </p:txBody>
      </p:sp>
      <p:sp>
        <p:nvSpPr>
          <p:cNvPr id="17410" name="Rectangle 3">
            <a:extLst>
              <a:ext uri="{FF2B5EF4-FFF2-40B4-BE49-F238E27FC236}">
                <a16:creationId xmlns:a16="http://schemas.microsoft.com/office/drawing/2014/main" id="{DF8A4DC3-9045-1F47-AE2E-0522DCF18D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endParaRPr lang="en-US" altLang="en-US" sz="1800">
              <a:ea typeface="ＭＳ Ｐゴシック" panose="020B0600070205080204" pitchFamily="34" charset="-128"/>
            </a:endParaRPr>
          </a:p>
          <a:p>
            <a:pPr lvl="1" eaLnBrk="1" hangingPunct="1"/>
            <a:endParaRPr lang="en-US" altLang="en-US" sz="1600">
              <a:ea typeface="ＭＳ Ｐゴシック" panose="020B0600070205080204" pitchFamily="34" charset="-128"/>
            </a:endParaRPr>
          </a:p>
        </p:txBody>
      </p:sp>
      <p:graphicFrame>
        <p:nvGraphicFramePr>
          <p:cNvPr id="17411" name="Object 471">
            <a:extLst>
              <a:ext uri="{FF2B5EF4-FFF2-40B4-BE49-F238E27FC236}">
                <a16:creationId xmlns:a16="http://schemas.microsoft.com/office/drawing/2014/main" id="{DC6F4A99-700E-064E-99CA-F7CEF9AF18C0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2247700434"/>
              </p:ext>
            </p:extLst>
          </p:nvPr>
        </p:nvGraphicFramePr>
        <p:xfrm>
          <a:off x="2005013" y="2774950"/>
          <a:ext cx="5600700" cy="308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5600700" imgH="3086100" progId="Excel.Sheet.8">
                  <p:embed/>
                </p:oleObj>
              </mc:Choice>
              <mc:Fallback>
                <p:oleObj name="Worksheet" r:id="rId2" imgW="5600700" imgH="3086100" progId="Excel.Sheet.8">
                  <p:embed/>
                  <p:pic>
                    <p:nvPicPr>
                      <p:cNvPr id="0" name="Object 4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5013" y="2774950"/>
                        <a:ext cx="5600700" cy="308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AutoShape 2">
            <a:extLst>
              <a:ext uri="{FF2B5EF4-FFF2-40B4-BE49-F238E27FC236}">
                <a16:creationId xmlns:a16="http://schemas.microsoft.com/office/drawing/2014/main" id="{599270A5-740F-EA42-BDF6-1497463CC4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8077200" cy="1143000"/>
          </a:xfrm>
        </p:spPr>
        <p:txBody>
          <a:bodyPr/>
          <a:lstStyle/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FY’</a:t>
            </a:r>
            <a:r>
              <a:rPr lang="en-US" altLang="ja-JP" sz="2800" dirty="0">
                <a:ea typeface="ＭＳ Ｐゴシック" panose="020B0600070205080204" pitchFamily="34" charset="-128"/>
              </a:rPr>
              <a:t>26 Major Variances @ December 31, 2025</a:t>
            </a: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  <p:sp>
        <p:nvSpPr>
          <p:cNvPr id="18434" name="Content Placeholder 4">
            <a:extLst>
              <a:ext uri="{FF2B5EF4-FFF2-40B4-BE49-F238E27FC236}">
                <a16:creationId xmlns:a16="http://schemas.microsoft.com/office/drawing/2014/main" id="{40C3ADC9-931F-8844-80BE-64783DD43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62200"/>
            <a:ext cx="7693025" cy="4114800"/>
          </a:xfrm>
        </p:spPr>
        <p:txBody>
          <a:bodyPr/>
          <a:lstStyle/>
          <a:p>
            <a:pPr marL="0" indent="0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200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Personnel</a:t>
            </a:r>
          </a:p>
          <a:p>
            <a:pPr marL="0" indent="0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(Legal Settlements)</a:t>
            </a:r>
          </a:p>
          <a:p>
            <a:pPr marL="0" indent="0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(Operations)</a:t>
            </a:r>
          </a:p>
          <a:p>
            <a:pPr marL="0" indent="0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(Utilities)</a:t>
            </a:r>
          </a:p>
          <a:p>
            <a:pPr marL="0" indent="0"/>
            <a:r>
              <a:rPr lang="en-US" altLang="en-US" sz="2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(Employee Separation)</a:t>
            </a:r>
          </a:p>
          <a:p>
            <a:pPr marL="0" indent="0">
              <a:buNone/>
            </a:pPr>
            <a:endParaRPr lang="en-US" altLang="en-US" sz="2000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7EE370C5-9945-A24E-8AA3-1BFAA46F8A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FY’</a:t>
            </a:r>
            <a:r>
              <a:rPr lang="en-US" altLang="ja-JP" sz="2800" dirty="0">
                <a:ea typeface="ＭＳ Ｐゴシック" panose="020B0600070205080204" pitchFamily="34" charset="-128"/>
              </a:rPr>
              <a:t>25 to FY’26</a:t>
            </a:r>
            <a:br>
              <a:rPr lang="en-US" altLang="ja-JP" sz="2800" dirty="0">
                <a:ea typeface="ＭＳ Ｐゴシック" panose="020B0600070205080204" pitchFamily="34" charset="-128"/>
              </a:rPr>
            </a:br>
            <a:r>
              <a:rPr lang="en-US" altLang="ja-JP" sz="2800" dirty="0">
                <a:ea typeface="ＭＳ Ｐゴシック" panose="020B0600070205080204" pitchFamily="34" charset="-128"/>
              </a:rPr>
              <a:t>Second Quarter Spending Comparison</a:t>
            </a: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336AC3A-F466-DC4D-B6F9-27EBAE6B34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87" y="2438400"/>
            <a:ext cx="7986732" cy="22098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CF245EF3-7524-714C-A44D-D61546CBD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>
                <a:ea typeface="ＭＳ Ｐゴシック" panose="020B0600070205080204" pitchFamily="34" charset="-128"/>
              </a:rPr>
              <a:t>FY’</a:t>
            </a:r>
            <a:r>
              <a:rPr lang="en-US" altLang="ja-JP" sz="2800" dirty="0">
                <a:ea typeface="ＭＳ Ｐゴシック" panose="020B0600070205080204" pitchFamily="34" charset="-128"/>
              </a:rPr>
              <a:t>25 to FY’26</a:t>
            </a:r>
            <a:br>
              <a:rPr lang="en-US" altLang="ja-JP" sz="2800" dirty="0">
                <a:ea typeface="ＭＳ Ｐゴシック" panose="020B0600070205080204" pitchFamily="34" charset="-128"/>
              </a:rPr>
            </a:br>
            <a:r>
              <a:rPr lang="en-US" altLang="ja-JP" sz="2800" dirty="0">
                <a:ea typeface="ＭＳ Ｐゴシック" panose="020B0600070205080204" pitchFamily="34" charset="-128"/>
              </a:rPr>
              <a:t>Second Quarter Spending Comparison</a:t>
            </a: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E8AE2C3-FC8C-8F42-7FF8-AF2B8AD362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92" y="2341245"/>
            <a:ext cx="7912608" cy="4188382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AutoShape 878">
            <a:extLst>
              <a:ext uri="{FF2B5EF4-FFF2-40B4-BE49-F238E27FC236}">
                <a16:creationId xmlns:a16="http://schemas.microsoft.com/office/drawing/2014/main" id="{EF43D430-FE89-334B-93C7-B2E7024F3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FY’</a:t>
            </a:r>
            <a:r>
              <a:rPr lang="en-US" altLang="ja-JP" sz="2800" dirty="0">
                <a:ea typeface="ＭＳ Ｐゴシック" panose="020B0600070205080204" pitchFamily="34" charset="-128"/>
              </a:rPr>
              <a:t>25 to FY’26</a:t>
            </a:r>
            <a:br>
              <a:rPr lang="en-US" altLang="ja-JP" sz="2800" dirty="0">
                <a:ea typeface="ＭＳ Ｐゴシック" panose="020B0600070205080204" pitchFamily="34" charset="-128"/>
              </a:rPr>
            </a:br>
            <a:r>
              <a:rPr lang="en-US" altLang="ja-JP" sz="2800" dirty="0">
                <a:ea typeface="ＭＳ Ｐゴシック" panose="020B0600070205080204" pitchFamily="34" charset="-128"/>
              </a:rPr>
              <a:t>Second Quarter Spending Comparison</a:t>
            </a:r>
            <a:endParaRPr lang="en-US" altLang="en-US" sz="2800" dirty="0">
              <a:ea typeface="ＭＳ Ｐゴシック" panose="020B0600070205080204" pitchFamily="34" charset="-128"/>
            </a:endParaRP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AC1E51-C543-F5E8-730B-783A545B43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48" y="2371725"/>
            <a:ext cx="7464552" cy="4321601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AutoShape 2">
            <a:extLst>
              <a:ext uri="{FF2B5EF4-FFF2-40B4-BE49-F238E27FC236}">
                <a16:creationId xmlns:a16="http://schemas.microsoft.com/office/drawing/2014/main" id="{F1DC4FBC-CAC2-9F42-8D57-B14152F679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447800"/>
            <a:ext cx="7924800" cy="457200"/>
          </a:xfrm>
        </p:spPr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Budget Management / Risks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A58B3E15-810C-3248-A225-6E3AFD76E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2362200"/>
            <a:ext cx="75438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Heat and Electricity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Depends on severity of winter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PV Solar contract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sz="2000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Special Ed Tuition and Transportation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Potential placements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altLang="en-US" sz="2000" b="1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Major Repairs – aging facilities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000" b="1" dirty="0">
                <a:ea typeface="ＭＳ Ｐゴシック" panose="020B0600070205080204" pitchFamily="34" charset="-128"/>
              </a:rPr>
              <a:t>Severance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AutoShape 115">
            <a:extLst>
              <a:ext uri="{FF2B5EF4-FFF2-40B4-BE49-F238E27FC236}">
                <a16:creationId xmlns:a16="http://schemas.microsoft.com/office/drawing/2014/main" id="{5F99E929-B16F-D346-9AD8-3BA1504545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>
                <a:ea typeface="ＭＳ Ｐゴシック" panose="020B0600070205080204" pitchFamily="34" charset="-128"/>
              </a:rPr>
              <a:t>Revolving Accounts Tracking </a:t>
            </a:r>
          </a:p>
        </p:txBody>
      </p:sp>
      <p:graphicFrame>
        <p:nvGraphicFramePr>
          <p:cNvPr id="26626" name="Object 1523">
            <a:extLst>
              <a:ext uri="{FF2B5EF4-FFF2-40B4-BE49-F238E27FC236}">
                <a16:creationId xmlns:a16="http://schemas.microsoft.com/office/drawing/2014/main" id="{D5BCDB7E-2F6F-5649-A3CF-0614814DAAA9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43856048"/>
              </p:ext>
            </p:extLst>
          </p:nvPr>
        </p:nvGraphicFramePr>
        <p:xfrm>
          <a:off x="762000" y="2289175"/>
          <a:ext cx="8382000" cy="400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131300" imgH="4000500" progId="Excel.Sheet.8">
                  <p:embed/>
                </p:oleObj>
              </mc:Choice>
              <mc:Fallback>
                <p:oleObj name="Worksheet" r:id="rId3" imgW="9131300" imgH="4000500" progId="Excel.Sheet.8">
                  <p:embed/>
                  <p:pic>
                    <p:nvPicPr>
                      <p:cNvPr id="0" name="Object 15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89175"/>
                        <a:ext cx="8382000" cy="4000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C40C3DF2-CDB9-3543-8B0A-1D9CE9142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ea typeface="ＭＳ Ｐゴシック" panose="020B0600070205080204" pitchFamily="34" charset="-128"/>
              </a:rPr>
              <a:t>Circuit Breaker FY’26 Q2 Forecast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8452D7-8346-BB7B-D325-85E3384D8F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432" y="2362200"/>
            <a:ext cx="8278368" cy="4191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AutoShape 2">
            <a:extLst>
              <a:ext uri="{FF2B5EF4-FFF2-40B4-BE49-F238E27FC236}">
                <a16:creationId xmlns:a16="http://schemas.microsoft.com/office/drawing/2014/main" id="{2EEE1402-8DFB-3945-8763-3CB47CD52A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1219200"/>
            <a:ext cx="6781800" cy="609600"/>
          </a:xfrm>
        </p:spPr>
        <p:txBody>
          <a:bodyPr/>
          <a:lstStyle/>
          <a:p>
            <a:pPr eaLnBrk="1" hangingPunct="1"/>
            <a:br>
              <a:rPr lang="en-US" altLang="en-US" sz="2800" dirty="0">
                <a:solidFill>
                  <a:schemeClr val="accent2"/>
                </a:solidFill>
                <a:ea typeface="ＭＳ Ｐゴシック" panose="020B0600070205080204" pitchFamily="34" charset="-128"/>
              </a:rPr>
            </a:br>
            <a:r>
              <a:rPr lang="en-US" altLang="en-US" sz="2800" dirty="0">
                <a:ea typeface="ＭＳ Ｐゴシック" panose="020B0600070205080204" pitchFamily="34" charset="-128"/>
              </a:rPr>
              <a:t>Summary</a:t>
            </a:r>
          </a:p>
        </p:txBody>
      </p:sp>
      <p:sp>
        <p:nvSpPr>
          <p:cNvPr id="30722" name="Rectangle 3">
            <a:extLst>
              <a:ext uri="{FF2B5EF4-FFF2-40B4-BE49-F238E27FC236}">
                <a16:creationId xmlns:a16="http://schemas.microsoft.com/office/drawing/2014/main" id="{BC194975-8FA2-2440-BDFB-ECA1E55CD5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590800"/>
            <a:ext cx="6705600" cy="3276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Currently in a balanced budget position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Severance is much larger than expected</a:t>
            </a:r>
          </a:p>
          <a:p>
            <a:pPr eaLnBrk="1" hangingPunct="1">
              <a:lnSpc>
                <a:spcPct val="90000"/>
              </a:lnSpc>
            </a:pPr>
            <a:endParaRPr lang="en-US" altLang="en-US" sz="2000" dirty="0">
              <a:ea typeface="ＭＳ Ｐゴシック" panose="020B0600070205080204" pitchFamily="34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en-US" sz="2000" dirty="0">
                <a:ea typeface="ＭＳ Ｐゴシック" panose="020B0600070205080204" pitchFamily="34" charset="-128"/>
              </a:rPr>
              <a:t>Still too soon to predict all utilities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apsules">
  <a:themeElements>
    <a:clrScheme name="Capsules 1">
      <a:dk1>
        <a:srgbClr val="003366"/>
      </a:dk1>
      <a:lt1>
        <a:srgbClr val="FFFFFF"/>
      </a:lt1>
      <a:dk2>
        <a:srgbClr val="006666"/>
      </a:dk2>
      <a:lt2>
        <a:srgbClr val="666699"/>
      </a:lt2>
      <a:accent1>
        <a:srgbClr val="33CCCC"/>
      </a:accent1>
      <a:accent2>
        <a:srgbClr val="99CC99"/>
      </a:accent2>
      <a:accent3>
        <a:srgbClr val="FFFFFF"/>
      </a:accent3>
      <a:accent4>
        <a:srgbClr val="002A56"/>
      </a:accent4>
      <a:accent5>
        <a:srgbClr val="ADE2E2"/>
      </a:accent5>
      <a:accent6>
        <a:srgbClr val="8AB98A"/>
      </a:accent6>
      <a:hlink>
        <a:srgbClr val="003366"/>
      </a:hlink>
      <a:folHlink>
        <a:srgbClr val="CC99FF"/>
      </a:folHlink>
    </a:clrScheme>
    <a:fontScheme name="Capsul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3366"/>
        </a:dk1>
        <a:lt1>
          <a:srgbClr val="FFFFFF"/>
        </a:lt1>
        <a:dk2>
          <a:srgbClr val="006666"/>
        </a:dk2>
        <a:lt2>
          <a:srgbClr val="666699"/>
        </a:lt2>
        <a:accent1>
          <a:srgbClr val="33CCCC"/>
        </a:accent1>
        <a:accent2>
          <a:srgbClr val="99CC99"/>
        </a:accent2>
        <a:accent3>
          <a:srgbClr val="FFFFFF"/>
        </a:accent3>
        <a:accent4>
          <a:srgbClr val="002A56"/>
        </a:accent4>
        <a:accent5>
          <a:srgbClr val="ADE2E2"/>
        </a:accent5>
        <a:accent6>
          <a:srgbClr val="8AB98A"/>
        </a:accent6>
        <a:hlink>
          <a:srgbClr val="003366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2">
        <a:dk1>
          <a:srgbClr val="000000"/>
        </a:dk1>
        <a:lt1>
          <a:srgbClr val="FFFFFF"/>
        </a:lt1>
        <a:dk2>
          <a:srgbClr val="000000"/>
        </a:dk2>
        <a:lt2>
          <a:srgbClr val="808000"/>
        </a:lt2>
        <a:accent1>
          <a:srgbClr val="FFCC99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8AB900"/>
        </a:accent6>
        <a:hlink>
          <a:srgbClr val="336600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6699"/>
        </a:dk1>
        <a:lt1>
          <a:srgbClr val="FFFFFF"/>
        </a:lt1>
        <a:dk2>
          <a:srgbClr val="6699FF"/>
        </a:dk2>
        <a:lt2>
          <a:srgbClr val="FFFFFF"/>
        </a:lt2>
        <a:accent1>
          <a:srgbClr val="33CCCC"/>
        </a:accent1>
        <a:accent2>
          <a:srgbClr val="006699"/>
        </a:accent2>
        <a:accent3>
          <a:srgbClr val="B8CAFF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99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6600"/>
        </a:lt2>
        <a:accent1>
          <a:srgbClr val="33CC33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ADE2AD"/>
        </a:accent5>
        <a:accent6>
          <a:srgbClr val="E7B95C"/>
        </a:accent6>
        <a:hlink>
          <a:srgbClr val="0033CC"/>
        </a:hlink>
        <a:folHlink>
          <a:srgbClr val="CC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5">
        <a:dk1>
          <a:srgbClr val="000066"/>
        </a:dk1>
        <a:lt1>
          <a:srgbClr val="FFFFFF"/>
        </a:lt1>
        <a:dk2>
          <a:srgbClr val="336699"/>
        </a:dk2>
        <a:lt2>
          <a:srgbClr val="FFFFEB"/>
        </a:lt2>
        <a:accent1>
          <a:srgbClr val="99CCFF"/>
        </a:accent1>
        <a:accent2>
          <a:srgbClr val="9999FF"/>
        </a:accent2>
        <a:accent3>
          <a:srgbClr val="ADB8CA"/>
        </a:accent3>
        <a:accent4>
          <a:srgbClr val="DADADA"/>
        </a:accent4>
        <a:accent5>
          <a:srgbClr val="CAE2FF"/>
        </a:accent5>
        <a:accent6>
          <a:srgbClr val="8A8A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6">
        <a:dk1>
          <a:srgbClr val="808000"/>
        </a:dk1>
        <a:lt1>
          <a:srgbClr val="FFFFFF"/>
        </a:lt1>
        <a:dk2>
          <a:srgbClr val="006666"/>
        </a:dk2>
        <a:lt2>
          <a:srgbClr val="FFFFFF"/>
        </a:lt2>
        <a:accent1>
          <a:srgbClr val="FFCC66"/>
        </a:accent1>
        <a:accent2>
          <a:srgbClr val="00ACA8"/>
        </a:accent2>
        <a:accent3>
          <a:srgbClr val="AAB8B8"/>
        </a:accent3>
        <a:accent4>
          <a:srgbClr val="DADADA"/>
        </a:accent4>
        <a:accent5>
          <a:srgbClr val="FFE2B8"/>
        </a:accent5>
        <a:accent6>
          <a:srgbClr val="009B98"/>
        </a:accent6>
        <a:hlink>
          <a:srgbClr val="CCCC00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7">
        <a:dk1>
          <a:srgbClr val="FFFFCC"/>
        </a:dk1>
        <a:lt1>
          <a:srgbClr val="FFFFFF"/>
        </a:lt1>
        <a:dk2>
          <a:srgbClr val="660033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FFCC00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8">
        <a:dk1>
          <a:srgbClr val="FF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CC00"/>
        </a:accent1>
        <a:accent2>
          <a:srgbClr val="CC3300"/>
        </a:accent2>
        <a:accent3>
          <a:srgbClr val="AA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FF66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9290</TotalTime>
  <Words>154</Words>
  <Application>Microsoft Macintosh PowerPoint</Application>
  <PresentationFormat>On-screen Show (4:3)</PresentationFormat>
  <Paragraphs>42</Paragraphs>
  <Slides>10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Times New Roman</vt:lpstr>
      <vt:lpstr>Wingdings</vt:lpstr>
      <vt:lpstr>Capsules</vt:lpstr>
      <vt:lpstr>Worksheet</vt:lpstr>
      <vt:lpstr>NORWELL PUBLIC SCHOOLS</vt:lpstr>
      <vt:lpstr>OVERVIEW Periods ending 12/31/24 and 12/31/25</vt:lpstr>
      <vt:lpstr>FY’26 Major Variances @ December 31, 2025</vt:lpstr>
      <vt:lpstr>FY’25 to FY’26 Second Quarter Spending Comparison</vt:lpstr>
      <vt:lpstr>FY’25 to FY’26 Second Quarter Spending Comparison</vt:lpstr>
      <vt:lpstr>FY’25 to FY’26 Second Quarter Spending Comparison</vt:lpstr>
      <vt:lpstr>Budget Management / Risks</vt:lpstr>
      <vt:lpstr>Revolving Accounts Tracking </vt:lpstr>
      <vt:lpstr>Circuit Breaker FY’26 Q2 Forecast</vt:lpstr>
      <vt:lpstr> 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NORWELL PUBLIC SCHOOLS</dc:title>
  <dc:creator>Richard Sulc</dc:creator>
  <cp:lastModifiedBy>Janis Arnold</cp:lastModifiedBy>
  <cp:revision>291</cp:revision>
  <cp:lastPrinted>2026-02-02T20:44:35Z</cp:lastPrinted>
  <dcterms:created xsi:type="dcterms:W3CDTF">2005-11-13T22:38:58Z</dcterms:created>
  <dcterms:modified xsi:type="dcterms:W3CDTF">2026-02-02T20:44:40Z</dcterms:modified>
</cp:coreProperties>
</file>