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70"/>
  </p:notesMasterIdLst>
  <p:handoutMasterIdLst>
    <p:handoutMasterId r:id="rId71"/>
  </p:handoutMasterIdLst>
  <p:sldIdLst>
    <p:sldId id="256" r:id="rId2"/>
    <p:sldId id="265" r:id="rId3"/>
    <p:sldId id="287" r:id="rId4"/>
    <p:sldId id="311" r:id="rId5"/>
    <p:sldId id="309" r:id="rId6"/>
    <p:sldId id="295" r:id="rId7"/>
    <p:sldId id="296" r:id="rId8"/>
    <p:sldId id="303" r:id="rId9"/>
    <p:sldId id="304" r:id="rId10"/>
    <p:sldId id="305" r:id="rId11"/>
    <p:sldId id="306" r:id="rId12"/>
    <p:sldId id="257" r:id="rId13"/>
    <p:sldId id="314" r:id="rId14"/>
    <p:sldId id="343" r:id="rId15"/>
    <p:sldId id="331" r:id="rId16"/>
    <p:sldId id="332" r:id="rId17"/>
    <p:sldId id="335" r:id="rId18"/>
    <p:sldId id="336" r:id="rId19"/>
    <p:sldId id="312" r:id="rId20"/>
    <p:sldId id="333" r:id="rId21"/>
    <p:sldId id="334" r:id="rId22"/>
    <p:sldId id="276" r:id="rId23"/>
    <p:sldId id="337" r:id="rId24"/>
    <p:sldId id="267" r:id="rId25"/>
    <p:sldId id="301" r:id="rId26"/>
    <p:sldId id="300" r:id="rId27"/>
    <p:sldId id="299" r:id="rId28"/>
    <p:sldId id="338" r:id="rId29"/>
    <p:sldId id="339" r:id="rId30"/>
    <p:sldId id="274" r:id="rId31"/>
    <p:sldId id="317" r:id="rId32"/>
    <p:sldId id="340" r:id="rId33"/>
    <p:sldId id="341" r:id="rId34"/>
    <p:sldId id="290" r:id="rId35"/>
    <p:sldId id="342" r:id="rId36"/>
    <p:sldId id="318" r:id="rId37"/>
    <p:sldId id="319" r:id="rId38"/>
    <p:sldId id="344" r:id="rId39"/>
    <p:sldId id="320" r:id="rId40"/>
    <p:sldId id="321" r:id="rId41"/>
    <p:sldId id="322" r:id="rId42"/>
    <p:sldId id="345" r:id="rId43"/>
    <p:sldId id="260" r:id="rId44"/>
    <p:sldId id="278" r:id="rId45"/>
    <p:sldId id="275" r:id="rId46"/>
    <p:sldId id="262" r:id="rId47"/>
    <p:sldId id="346" r:id="rId48"/>
    <p:sldId id="279" r:id="rId49"/>
    <p:sldId id="259" r:id="rId50"/>
    <p:sldId id="330" r:id="rId51"/>
    <p:sldId id="324" r:id="rId52"/>
    <p:sldId id="347" r:id="rId53"/>
    <p:sldId id="261" r:id="rId54"/>
    <p:sldId id="315" r:id="rId55"/>
    <p:sldId id="316" r:id="rId56"/>
    <p:sldId id="268" r:id="rId57"/>
    <p:sldId id="294" r:id="rId58"/>
    <p:sldId id="325" r:id="rId59"/>
    <p:sldId id="326" r:id="rId60"/>
    <p:sldId id="280" r:id="rId61"/>
    <p:sldId id="283" r:id="rId62"/>
    <p:sldId id="310" r:id="rId63"/>
    <p:sldId id="284" r:id="rId64"/>
    <p:sldId id="263" r:id="rId65"/>
    <p:sldId id="329" r:id="rId66"/>
    <p:sldId id="348" r:id="rId67"/>
    <p:sldId id="308" r:id="rId68"/>
    <p:sldId id="272" r:id="rId69"/>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83991" autoAdjust="0"/>
  </p:normalViewPr>
  <p:slideViewPr>
    <p:cSldViewPr snapToGrid="0">
      <p:cViewPr varScale="1">
        <p:scale>
          <a:sx n="93" d="100"/>
          <a:sy n="93" d="100"/>
        </p:scale>
        <p:origin x="201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7" tIns="46585" rIns="93167" bIns="46585"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67" tIns="46585" rIns="93167" bIns="46585" rtlCol="0"/>
          <a:lstStyle>
            <a:lvl1pPr algn="r">
              <a:defRPr sz="1200"/>
            </a:lvl1pPr>
          </a:lstStyle>
          <a:p>
            <a:endParaRPr lang="en-US" dirty="0"/>
          </a:p>
        </p:txBody>
      </p:sp>
      <p:sp>
        <p:nvSpPr>
          <p:cNvPr id="4" name="Footer Placeholder 3"/>
          <p:cNvSpPr>
            <a:spLocks noGrp="1"/>
          </p:cNvSpPr>
          <p:nvPr>
            <p:ph type="ftr" sz="quarter" idx="2"/>
          </p:nvPr>
        </p:nvSpPr>
        <p:spPr>
          <a:xfrm>
            <a:off x="0" y="8829969"/>
            <a:ext cx="3037840" cy="466433"/>
          </a:xfrm>
          <a:prstGeom prst="rect">
            <a:avLst/>
          </a:prstGeom>
        </p:spPr>
        <p:txBody>
          <a:bodyPr vert="horz" lIns="93167" tIns="46585" rIns="93167" bIns="46585"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9"/>
            <a:ext cx="3037840" cy="466433"/>
          </a:xfrm>
          <a:prstGeom prst="rect">
            <a:avLst/>
          </a:prstGeom>
        </p:spPr>
        <p:txBody>
          <a:bodyPr vert="horz" lIns="93167" tIns="46585" rIns="93167" bIns="46585" rtlCol="0" anchor="b"/>
          <a:lstStyle>
            <a:lvl1pPr algn="r">
              <a:defRPr sz="1200"/>
            </a:lvl1pPr>
          </a:lstStyle>
          <a:p>
            <a:fld id="{45DE7A51-FD70-41FC-A57B-3F6AE2908617}" type="slidenum">
              <a:rPr lang="en-US" smtClean="0"/>
              <a:t>‹#›</a:t>
            </a:fld>
            <a:endParaRPr lang="en-US" dirty="0"/>
          </a:p>
        </p:txBody>
      </p:sp>
    </p:spTree>
    <p:extLst>
      <p:ext uri="{BB962C8B-B14F-4D97-AF65-F5344CB8AC3E}">
        <p14:creationId xmlns:p14="http://schemas.microsoft.com/office/powerpoint/2010/main" val="2295267133"/>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7" tIns="46585" rIns="93167" bIns="46585"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67" tIns="46585" rIns="93167" bIns="46585" rtlCol="0"/>
          <a:lstStyle>
            <a:lvl1pPr algn="r">
              <a:defRPr sz="1200"/>
            </a:lvl1pPr>
          </a:lstStyle>
          <a:p>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7" tIns="46585" rIns="93167" bIns="46585"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7" tIns="46585" rIns="93167" bIns="4658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9"/>
            <a:ext cx="3037840" cy="466433"/>
          </a:xfrm>
          <a:prstGeom prst="rect">
            <a:avLst/>
          </a:prstGeom>
        </p:spPr>
        <p:txBody>
          <a:bodyPr vert="horz" lIns="93167" tIns="46585" rIns="93167" bIns="4658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9"/>
            <a:ext cx="3037840" cy="466433"/>
          </a:xfrm>
          <a:prstGeom prst="rect">
            <a:avLst/>
          </a:prstGeom>
        </p:spPr>
        <p:txBody>
          <a:bodyPr vert="horz" lIns="93167" tIns="46585" rIns="93167" bIns="46585" rtlCol="0" anchor="b"/>
          <a:lstStyle>
            <a:lvl1pPr algn="r">
              <a:defRPr sz="1200"/>
            </a:lvl1pPr>
          </a:lstStyle>
          <a:p>
            <a:fld id="{9C279C72-5B7E-4041-9846-D116AFE6990B}" type="slidenum">
              <a:rPr lang="en-US" smtClean="0"/>
              <a:t>‹#›</a:t>
            </a:fld>
            <a:endParaRPr lang="en-US" dirty="0"/>
          </a:p>
        </p:txBody>
      </p:sp>
    </p:spTree>
    <p:extLst>
      <p:ext uri="{BB962C8B-B14F-4D97-AF65-F5344CB8AC3E}">
        <p14:creationId xmlns:p14="http://schemas.microsoft.com/office/powerpoint/2010/main" val="995382239"/>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88" indent="-174688">
              <a:buFontTx/>
              <a:buChar char="-"/>
            </a:pPr>
            <a:r>
              <a:rPr lang="en-US" dirty="0"/>
              <a:t>Update contact list</a:t>
            </a:r>
          </a:p>
          <a:p>
            <a:pPr marL="174688" indent="-174688">
              <a:buFontTx/>
              <a:buChar char="-"/>
            </a:pPr>
            <a:r>
              <a:rPr lang="en-US" dirty="0"/>
              <a:t>Cost</a:t>
            </a:r>
          </a:p>
          <a:p>
            <a:pPr marL="174688" indent="-174688">
              <a:buFontTx/>
              <a:buChar char="-"/>
            </a:pPr>
            <a:r>
              <a:rPr lang="en-US" dirty="0"/>
              <a:t>*NOTES</a:t>
            </a:r>
            <a:r>
              <a:rPr lang="en-US" baseline="0" dirty="0"/>
              <a:t> FROM LAST YEAR!</a:t>
            </a:r>
          </a:p>
          <a:p>
            <a:pPr marL="640575" lvl="1" indent="-174688">
              <a:buFontTx/>
              <a:buChar char="-"/>
            </a:pPr>
            <a:r>
              <a:rPr lang="en-US" baseline="0" dirty="0"/>
              <a:t>Talk about irregularity reports. Don’t invalidate a test just because a student misses the 2</a:t>
            </a:r>
            <a:r>
              <a:rPr lang="en-US" baseline="30000" dirty="0"/>
              <a:t>nd</a:t>
            </a:r>
            <a:r>
              <a:rPr lang="en-US" baseline="0" dirty="0"/>
              <a:t> day of testing – ACT will score the part that he completed.</a:t>
            </a:r>
          </a:p>
          <a:p>
            <a:pPr marL="640575" lvl="1" indent="-174688">
              <a:buFontTx/>
              <a:buChar char="-"/>
            </a:pPr>
            <a:r>
              <a:rPr lang="en-US" baseline="0" dirty="0"/>
              <a:t>Notify us if you have any of these so that our numbers are correct when we verify the results</a:t>
            </a:r>
          </a:p>
          <a:p>
            <a:pPr marL="640575" lvl="1" indent="-174688">
              <a:buFontTx/>
              <a:buChar char="-"/>
            </a:pPr>
            <a:r>
              <a:rPr lang="en-US" baseline="0" dirty="0"/>
              <a:t>If the test administrator does not know the student you MUST verify the student’s ID!</a:t>
            </a:r>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2759319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baseline="0" dirty="0"/>
              <a:t> ACT PAN site is different than our regular PAN site</a:t>
            </a:r>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3896316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proctor requirements are the same</a:t>
            </a:r>
            <a:r>
              <a:rPr lang="en-US" baseline="0" dirty="0"/>
              <a:t> as the standard time test. Once you reach 50 students, an additional proctor is required for each additional 50 students.</a:t>
            </a:r>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1626060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Can move on once all students have finished that session – Eng (70), Math (90), Reading (55), Science (55)</a:t>
            </a:r>
          </a:p>
          <a:p>
            <a:endParaRPr lang="en-US" baseline="0"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1824405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20603776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endParaRPr lang="en-US" dirty="0"/>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186168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812003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729840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3028657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713946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1407014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819071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1252548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2979008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3776416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420510462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176336378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474509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317005593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192248800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endParaRPr lang="en-US" dirty="0"/>
          </a:p>
        </p:txBody>
      </p:sp>
      <p:sp>
        <p:nvSpPr>
          <p:cNvPr id="5" name="Footer Placeholder 4"/>
          <p:cNvSpPr>
            <a:spLocks noGrp="1"/>
          </p:cNvSpPr>
          <p:nvPr>
            <p:ph type="ftr" sz="quarter" idx="11"/>
          </p:nvPr>
        </p:nvSpPr>
        <p:spPr>
          <a:xfrm>
            <a:off x="516133" y="6387910"/>
            <a:ext cx="3859795" cy="228660"/>
          </a:xfrm>
        </p:spPr>
        <p:txBody>
          <a:bodyPr/>
          <a:lstStyle/>
          <a:p>
            <a:endParaRPr lang="en-US"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8870543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a:xfrm>
            <a:off x="538546" y="6365498"/>
            <a:ext cx="3859795" cy="228660"/>
          </a:xfrm>
        </p:spPr>
        <p:txBody>
          <a:bodyPr/>
          <a:lstStyle/>
          <a:p>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662948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endParaRPr lang="en-US" dirty="0"/>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dirty="0"/>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4267556221"/>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hf sldNum="0" hdr="0" ftr="0" dt="0"/>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ACTStateAccoms@act.org"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share.act.org/watch/GKM6a4Azsq5gdCYXfe6Ej9?"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965645"/>
            <a:ext cx="6858000" cy="1653778"/>
          </a:xfrm>
        </p:spPr>
        <p:txBody>
          <a:bodyPr/>
          <a:lstStyle/>
          <a:p>
            <a:r>
              <a:rPr lang="en-US" dirty="0"/>
              <a:t>ACT </a:t>
            </a:r>
            <a:br>
              <a:rPr lang="en-US" dirty="0"/>
            </a:br>
            <a:r>
              <a:rPr lang="en-US" dirty="0"/>
              <a:t>State Funded Reportable</a:t>
            </a:r>
          </a:p>
        </p:txBody>
      </p:sp>
      <p:sp>
        <p:nvSpPr>
          <p:cNvPr id="3" name="Subtitle 2"/>
          <p:cNvSpPr>
            <a:spLocks noGrp="1"/>
          </p:cNvSpPr>
          <p:nvPr>
            <p:ph type="subTitle" idx="1"/>
          </p:nvPr>
        </p:nvSpPr>
        <p:spPr>
          <a:xfrm>
            <a:off x="1430594" y="4065466"/>
            <a:ext cx="6282812" cy="1377651"/>
          </a:xfrm>
        </p:spPr>
        <p:txBody>
          <a:bodyPr>
            <a:normAutofit/>
          </a:bodyPr>
          <a:lstStyle/>
          <a:p>
            <a:r>
              <a:rPr lang="en-US" sz="3200" dirty="0"/>
              <a:t>Spring Reportable: 2/24/26</a:t>
            </a:r>
          </a:p>
          <a:p>
            <a:r>
              <a:rPr lang="en-US" sz="3200" dirty="0"/>
              <a:t>Accom: 2/24-27 &amp; 3/2-6</a:t>
            </a:r>
          </a:p>
        </p:txBody>
      </p:sp>
    </p:spTree>
    <p:extLst>
      <p:ext uri="{BB962C8B-B14F-4D97-AF65-F5344CB8AC3E}">
        <p14:creationId xmlns:p14="http://schemas.microsoft.com/office/powerpoint/2010/main" val="2860716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Reminders</a:t>
            </a:r>
          </a:p>
        </p:txBody>
      </p:sp>
      <p:sp>
        <p:nvSpPr>
          <p:cNvPr id="3" name="Content Placeholder 2"/>
          <p:cNvSpPr>
            <a:spLocks noGrp="1"/>
          </p:cNvSpPr>
          <p:nvPr>
            <p:ph idx="1"/>
          </p:nvPr>
        </p:nvSpPr>
        <p:spPr/>
        <p:txBody>
          <a:bodyPr>
            <a:normAutofit/>
          </a:bodyPr>
          <a:lstStyle/>
          <a:p>
            <a:r>
              <a:rPr lang="en-US" dirty="0"/>
              <a:t>Test booklets will have administration type (Standard or ACT-Authorized Accommodated) on the front cover</a:t>
            </a:r>
          </a:p>
          <a:p>
            <a:r>
              <a:rPr lang="en-US" dirty="0"/>
              <a:t>All students must be listed in ACT Now to test (issued an ACT ID)</a:t>
            </a:r>
          </a:p>
          <a:p>
            <a:r>
              <a:rPr lang="en-US" b="1" dirty="0"/>
              <a:t>Students must complete Pre-test information in </a:t>
            </a:r>
            <a:r>
              <a:rPr lang="en-US" b="1" dirty="0" err="1"/>
              <a:t>MyACT</a:t>
            </a:r>
            <a:r>
              <a:rPr lang="en-US" b="1" dirty="0"/>
              <a:t> prior to, or within 2 days after testing</a:t>
            </a:r>
          </a:p>
          <a:p>
            <a:r>
              <a:rPr lang="en-US" b="1" dirty="0"/>
              <a:t>ACT does not allow wearing of watches, smart glasses</a:t>
            </a:r>
          </a:p>
        </p:txBody>
      </p:sp>
    </p:spTree>
    <p:extLst>
      <p:ext uri="{BB962C8B-B14F-4D97-AF65-F5344CB8AC3E}">
        <p14:creationId xmlns:p14="http://schemas.microsoft.com/office/powerpoint/2010/main" val="3838695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Students to Test (Reportable)</a:t>
            </a:r>
          </a:p>
        </p:txBody>
      </p:sp>
      <p:sp>
        <p:nvSpPr>
          <p:cNvPr id="3" name="Content Placeholder 2"/>
          <p:cNvSpPr>
            <a:spLocks noGrp="1"/>
          </p:cNvSpPr>
          <p:nvPr>
            <p:ph idx="1"/>
          </p:nvPr>
        </p:nvSpPr>
        <p:spPr/>
        <p:txBody>
          <a:bodyPr>
            <a:normAutofit/>
          </a:bodyPr>
          <a:lstStyle/>
          <a:p>
            <a:r>
              <a:rPr lang="en-US" dirty="0"/>
              <a:t>Schools should offer reportable ACT to ALL enrolled grade 11 students (exceptions are those students who are ACCESS)</a:t>
            </a:r>
          </a:p>
          <a:p>
            <a:r>
              <a:rPr lang="en-US" dirty="0"/>
              <a:t>11</a:t>
            </a:r>
            <a:r>
              <a:rPr lang="en-US" baseline="30000" dirty="0"/>
              <a:t>th</a:t>
            </a:r>
            <a:r>
              <a:rPr lang="en-US" dirty="0"/>
              <a:t> graders who also want to take ACT-NCR can take in the late spring window (3/24-4/3)</a:t>
            </a:r>
          </a:p>
          <a:p>
            <a:r>
              <a:rPr lang="en-US" dirty="0"/>
              <a:t>Must give parents an opt-out</a:t>
            </a:r>
          </a:p>
          <a:p>
            <a:r>
              <a:rPr lang="en-US" dirty="0"/>
              <a:t>FLVS is not testing ACT, so no full-time students will test with you</a:t>
            </a:r>
          </a:p>
          <a:p>
            <a:pPr marL="0" indent="0">
              <a:buNone/>
            </a:pPr>
            <a:endParaRPr lang="en-US" dirty="0"/>
          </a:p>
        </p:txBody>
      </p:sp>
    </p:spTree>
    <p:extLst>
      <p:ext uri="{BB962C8B-B14F-4D97-AF65-F5344CB8AC3E}">
        <p14:creationId xmlns:p14="http://schemas.microsoft.com/office/powerpoint/2010/main" val="2269236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86DD3-B516-D819-3BBB-BFF1BE7D5CCD}"/>
              </a:ext>
            </a:extLst>
          </p:cNvPr>
          <p:cNvSpPr>
            <a:spLocks noGrp="1"/>
          </p:cNvSpPr>
          <p:nvPr>
            <p:ph type="title"/>
          </p:nvPr>
        </p:nvSpPr>
        <p:spPr/>
        <p:txBody>
          <a:bodyPr/>
          <a:lstStyle/>
          <a:p>
            <a:r>
              <a:rPr lang="en-US" dirty="0"/>
              <a:t>ACT Now/TCM</a:t>
            </a:r>
          </a:p>
        </p:txBody>
      </p:sp>
      <p:sp>
        <p:nvSpPr>
          <p:cNvPr id="3" name="Content Placeholder 2">
            <a:extLst>
              <a:ext uri="{FF2B5EF4-FFF2-40B4-BE49-F238E27FC236}">
                <a16:creationId xmlns:a16="http://schemas.microsoft.com/office/drawing/2014/main" id="{8BCCB86C-A978-F2CC-7BE8-6E3001D38A58}"/>
              </a:ext>
            </a:extLst>
          </p:cNvPr>
          <p:cNvSpPr>
            <a:spLocks noGrp="1"/>
          </p:cNvSpPr>
          <p:nvPr>
            <p:ph idx="1"/>
          </p:nvPr>
        </p:nvSpPr>
        <p:spPr/>
        <p:txBody>
          <a:bodyPr/>
          <a:lstStyle/>
          <a:p>
            <a:r>
              <a:rPr lang="en-US" dirty="0"/>
              <a:t>You will perform the same tasks for ACT Reportable as you did in the Fall for NCR</a:t>
            </a:r>
          </a:p>
          <a:p>
            <a:r>
              <a:rPr lang="en-US" dirty="0"/>
              <a:t>Make sure you are under </a:t>
            </a:r>
            <a:r>
              <a:rPr lang="en-US" b="1" dirty="0">
                <a:solidFill>
                  <a:srgbClr val="FF0000"/>
                </a:solidFill>
              </a:rPr>
              <a:t>THE ACT STATE&gt;ACT FLORIDA SPRING 2026 – ESCAMBIA COUNTY SCHOOL DISTRICT</a:t>
            </a:r>
          </a:p>
          <a:p>
            <a:endParaRPr lang="en-US" b="1" dirty="0">
              <a:solidFill>
                <a:schemeClr val="tx1"/>
              </a:solidFill>
            </a:endParaRPr>
          </a:p>
          <a:p>
            <a:endParaRPr lang="en-US" dirty="0"/>
          </a:p>
        </p:txBody>
      </p:sp>
    </p:spTree>
    <p:extLst>
      <p:ext uri="{BB962C8B-B14F-4D97-AF65-F5344CB8AC3E}">
        <p14:creationId xmlns:p14="http://schemas.microsoft.com/office/powerpoint/2010/main" val="164357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8A32F-61AE-1B3F-A248-D1A040713775}"/>
              </a:ext>
            </a:extLst>
          </p:cNvPr>
          <p:cNvSpPr>
            <a:spLocks noGrp="1"/>
          </p:cNvSpPr>
          <p:nvPr>
            <p:ph type="title"/>
          </p:nvPr>
        </p:nvSpPr>
        <p:spPr/>
        <p:txBody>
          <a:bodyPr/>
          <a:lstStyle/>
          <a:p>
            <a:r>
              <a:rPr lang="en-US" dirty="0"/>
              <a:t>Science/No Science</a:t>
            </a:r>
          </a:p>
        </p:txBody>
      </p:sp>
      <p:sp>
        <p:nvSpPr>
          <p:cNvPr id="3" name="Content Placeholder 2">
            <a:extLst>
              <a:ext uri="{FF2B5EF4-FFF2-40B4-BE49-F238E27FC236}">
                <a16:creationId xmlns:a16="http://schemas.microsoft.com/office/drawing/2014/main" id="{DEC27E12-7CEF-E44D-A30F-B68DE2753A35}"/>
              </a:ext>
            </a:extLst>
          </p:cNvPr>
          <p:cNvSpPr>
            <a:spLocks noGrp="1"/>
          </p:cNvSpPr>
          <p:nvPr>
            <p:ph idx="1"/>
          </p:nvPr>
        </p:nvSpPr>
        <p:spPr/>
        <p:txBody>
          <a:bodyPr/>
          <a:lstStyle/>
          <a:p>
            <a:r>
              <a:rPr lang="en-US" dirty="0"/>
              <a:t>State Funded ACT includes Science subtest</a:t>
            </a:r>
          </a:p>
          <a:p>
            <a:r>
              <a:rPr lang="en-US" dirty="0"/>
              <a:t>Schools may offer without - </a:t>
            </a:r>
            <a:r>
              <a:rPr lang="en-US" b="1" dirty="0"/>
              <a:t>BUT</a:t>
            </a:r>
          </a:p>
          <a:p>
            <a:r>
              <a:rPr lang="en-US" dirty="0"/>
              <a:t> Must give Science to students who want it</a:t>
            </a:r>
          </a:p>
          <a:p>
            <a:r>
              <a:rPr lang="en-US" dirty="0"/>
              <a:t>Have a way to gauge student interest/need</a:t>
            </a:r>
          </a:p>
          <a:p>
            <a:r>
              <a:rPr lang="en-US" dirty="0"/>
              <a:t>Bright Futures now calculates scores with/without Science</a:t>
            </a:r>
          </a:p>
          <a:p>
            <a:r>
              <a:rPr lang="en-US" dirty="0"/>
              <a:t>Option to complete Science after an Extended Break or on Day 2 (2/25)</a:t>
            </a:r>
          </a:p>
        </p:txBody>
      </p:sp>
    </p:spTree>
    <p:extLst>
      <p:ext uri="{BB962C8B-B14F-4D97-AF65-F5344CB8AC3E}">
        <p14:creationId xmlns:p14="http://schemas.microsoft.com/office/powerpoint/2010/main" val="900160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CF990-6C3A-4A26-8C1C-E2ECDC814DF2}"/>
              </a:ext>
            </a:extLst>
          </p:cNvPr>
          <p:cNvSpPr>
            <a:spLocks noGrp="1"/>
          </p:cNvSpPr>
          <p:nvPr>
            <p:ph type="title"/>
          </p:nvPr>
        </p:nvSpPr>
        <p:spPr/>
        <p:txBody>
          <a:bodyPr/>
          <a:lstStyle/>
          <a:p>
            <a:r>
              <a:rPr lang="en-US" dirty="0"/>
              <a:t>Students and Accommodations</a:t>
            </a:r>
          </a:p>
        </p:txBody>
      </p:sp>
      <p:sp>
        <p:nvSpPr>
          <p:cNvPr id="3" name="Content Placeholder 2">
            <a:extLst>
              <a:ext uri="{FF2B5EF4-FFF2-40B4-BE49-F238E27FC236}">
                <a16:creationId xmlns:a16="http://schemas.microsoft.com/office/drawing/2014/main" id="{065C3441-35B1-46D9-A878-E9B89BB57622}"/>
              </a:ext>
            </a:extLst>
          </p:cNvPr>
          <p:cNvSpPr>
            <a:spLocks noGrp="1"/>
          </p:cNvSpPr>
          <p:nvPr>
            <p:ph idx="1"/>
          </p:nvPr>
        </p:nvSpPr>
        <p:spPr/>
        <p:txBody>
          <a:bodyPr>
            <a:normAutofit/>
          </a:bodyPr>
          <a:lstStyle/>
          <a:p>
            <a:r>
              <a:rPr lang="en-US" dirty="0"/>
              <a:t>For reportable ACT, ALL accommodations must be pre-approved by ACT.</a:t>
            </a:r>
          </a:p>
          <a:p>
            <a:r>
              <a:rPr lang="en-US" i="1" u="sng" dirty="0"/>
              <a:t>Accommodated window is 2/24-2/27 and 3/2-3/6</a:t>
            </a:r>
          </a:p>
          <a:p>
            <a:r>
              <a:rPr lang="en-US" dirty="0"/>
              <a:t>For students served by IEP/504/ELL</a:t>
            </a:r>
          </a:p>
          <a:p>
            <a:r>
              <a:rPr lang="en-US" dirty="0"/>
              <a:t>Students with a double or triple time approved accommodation </a:t>
            </a:r>
            <a:r>
              <a:rPr lang="en-US" b="1" dirty="0"/>
              <a:t>MUST</a:t>
            </a:r>
            <a:r>
              <a:rPr lang="en-US" dirty="0"/>
              <a:t> test over multiple days in the accommodated window</a:t>
            </a:r>
          </a:p>
          <a:p>
            <a:r>
              <a:rPr lang="en-US" dirty="0"/>
              <a:t>Do not “stop” test for multi day options, “Pause” so you can pick up on day 2</a:t>
            </a:r>
          </a:p>
        </p:txBody>
      </p:sp>
    </p:spTree>
    <p:extLst>
      <p:ext uri="{BB962C8B-B14F-4D97-AF65-F5344CB8AC3E}">
        <p14:creationId xmlns:p14="http://schemas.microsoft.com/office/powerpoint/2010/main" val="3362608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42232-3C19-45FD-A81B-9A0F0F0D8268}"/>
              </a:ext>
            </a:extLst>
          </p:cNvPr>
          <p:cNvSpPr>
            <a:spLocks noGrp="1"/>
          </p:cNvSpPr>
          <p:nvPr>
            <p:ph type="title"/>
          </p:nvPr>
        </p:nvSpPr>
        <p:spPr/>
        <p:txBody>
          <a:bodyPr>
            <a:normAutofit fontScale="90000"/>
          </a:bodyPr>
          <a:lstStyle/>
          <a:p>
            <a:r>
              <a:rPr lang="en-US" dirty="0"/>
              <a:t>Students and Accommodations</a:t>
            </a:r>
          </a:p>
        </p:txBody>
      </p:sp>
      <p:pic>
        <p:nvPicPr>
          <p:cNvPr id="5" name="Content Placeholder 4">
            <a:extLst>
              <a:ext uri="{FF2B5EF4-FFF2-40B4-BE49-F238E27FC236}">
                <a16:creationId xmlns:a16="http://schemas.microsoft.com/office/drawing/2014/main" id="{9A502320-6921-4AE6-A704-6EDC53271EC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1116" y="2115719"/>
            <a:ext cx="7456018" cy="3662890"/>
          </a:xfrm>
        </p:spPr>
      </p:pic>
      <p:sp>
        <p:nvSpPr>
          <p:cNvPr id="6" name="Arrow: Right 5">
            <a:extLst>
              <a:ext uri="{FF2B5EF4-FFF2-40B4-BE49-F238E27FC236}">
                <a16:creationId xmlns:a16="http://schemas.microsoft.com/office/drawing/2014/main" id="{CC71C0ED-1C0F-4EC0-A48F-287AD5138A2B}"/>
              </a:ext>
            </a:extLst>
          </p:cNvPr>
          <p:cNvSpPr/>
          <p:nvPr/>
        </p:nvSpPr>
        <p:spPr>
          <a:xfrm rot="10800000">
            <a:off x="4814957" y="5503298"/>
            <a:ext cx="1689652" cy="4571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Arrow: Right 2">
            <a:extLst>
              <a:ext uri="{FF2B5EF4-FFF2-40B4-BE49-F238E27FC236}">
                <a16:creationId xmlns:a16="http://schemas.microsoft.com/office/drawing/2014/main" id="{98935CAA-A7B5-4546-A98F-5736A40E07D7}"/>
              </a:ext>
            </a:extLst>
          </p:cNvPr>
          <p:cNvSpPr/>
          <p:nvPr/>
        </p:nvSpPr>
        <p:spPr>
          <a:xfrm>
            <a:off x="1321904" y="5526157"/>
            <a:ext cx="1689653" cy="45720"/>
          </a:xfrm>
          <a:prstGeom prst="rightArrow">
            <a:avLst/>
          </a:pr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n w="0"/>
              <a:solidFill>
                <a:schemeClr val="accent1"/>
              </a:solidFill>
              <a:effectLst>
                <a:outerShdw blurRad="38100" dist="25400" dir="5400000" algn="ctr" rotWithShape="0">
                  <a:srgbClr val="6E747A">
                    <a:alpha val="43000"/>
                  </a:srgbClr>
                </a:outerShdw>
              </a:effectLst>
            </a:endParaRPr>
          </a:p>
        </p:txBody>
      </p:sp>
      <p:sp>
        <p:nvSpPr>
          <p:cNvPr id="4" name="TextBox 3">
            <a:extLst>
              <a:ext uri="{FF2B5EF4-FFF2-40B4-BE49-F238E27FC236}">
                <a16:creationId xmlns:a16="http://schemas.microsoft.com/office/drawing/2014/main" id="{13D79D0E-F13D-4569-8A18-0A47F7EBD372}"/>
              </a:ext>
            </a:extLst>
          </p:cNvPr>
          <p:cNvSpPr txBox="1"/>
          <p:nvPr/>
        </p:nvSpPr>
        <p:spPr>
          <a:xfrm flipH="1">
            <a:off x="1250268" y="6072699"/>
            <a:ext cx="6935527" cy="369332"/>
          </a:xfrm>
          <a:prstGeom prst="rect">
            <a:avLst/>
          </a:prstGeom>
          <a:noFill/>
        </p:spPr>
        <p:txBody>
          <a:bodyPr wrap="square" rtlCol="0">
            <a:spAutoFit/>
          </a:bodyPr>
          <a:lstStyle/>
          <a:p>
            <a:r>
              <a:rPr lang="en-US" b="1" dirty="0">
                <a:solidFill>
                  <a:schemeClr val="accent5">
                    <a:lumMod val="50000"/>
                  </a:schemeClr>
                </a:solidFill>
                <a:hlinkClick r:id="rId3">
                  <a:extLst>
                    <a:ext uri="{A12FA001-AC4F-418D-AE19-62706E023703}">
                      <ahyp:hlinkClr xmlns:ahyp="http://schemas.microsoft.com/office/drawing/2018/hyperlinkcolor" val="tx"/>
                    </a:ext>
                  </a:extLst>
                </a:hlinkClick>
              </a:rPr>
              <a:t>ACTStateAccoms@act.org</a:t>
            </a:r>
            <a:r>
              <a:rPr lang="en-US" b="1" dirty="0">
                <a:solidFill>
                  <a:schemeClr val="accent5">
                    <a:lumMod val="50000"/>
                  </a:schemeClr>
                </a:solidFill>
              </a:rPr>
              <a:t>   1-800-553-6244 x1788</a:t>
            </a:r>
          </a:p>
        </p:txBody>
      </p:sp>
    </p:spTree>
    <p:extLst>
      <p:ext uri="{BB962C8B-B14F-4D97-AF65-F5344CB8AC3E}">
        <p14:creationId xmlns:p14="http://schemas.microsoft.com/office/powerpoint/2010/main" val="1696451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17499-EA5C-42F5-A10E-8E5AF9C6C351}"/>
              </a:ext>
            </a:extLst>
          </p:cNvPr>
          <p:cNvSpPr>
            <a:spLocks noGrp="1"/>
          </p:cNvSpPr>
          <p:nvPr>
            <p:ph type="title"/>
          </p:nvPr>
        </p:nvSpPr>
        <p:spPr/>
        <p:txBody>
          <a:bodyPr/>
          <a:lstStyle/>
          <a:p>
            <a:r>
              <a:rPr lang="en-US" dirty="0"/>
              <a:t>Accommodations</a:t>
            </a:r>
          </a:p>
        </p:txBody>
      </p:sp>
      <p:sp>
        <p:nvSpPr>
          <p:cNvPr id="3" name="Content Placeholder 2">
            <a:extLst>
              <a:ext uri="{FF2B5EF4-FFF2-40B4-BE49-F238E27FC236}">
                <a16:creationId xmlns:a16="http://schemas.microsoft.com/office/drawing/2014/main" id="{86976DA0-2007-4043-A7EC-BBF5E00EBFA2}"/>
              </a:ext>
            </a:extLst>
          </p:cNvPr>
          <p:cNvSpPr>
            <a:spLocks noGrp="1"/>
          </p:cNvSpPr>
          <p:nvPr>
            <p:ph idx="1"/>
          </p:nvPr>
        </p:nvSpPr>
        <p:spPr/>
        <p:txBody>
          <a:bodyPr/>
          <a:lstStyle/>
          <a:p>
            <a:r>
              <a:rPr lang="en-US" dirty="0"/>
              <a:t>Search for State and District testing</a:t>
            </a:r>
          </a:p>
          <a:p>
            <a:r>
              <a:rPr lang="en-US" dirty="0"/>
              <a:t>Students can be “Approved”, “Partially Approved”, “Not Approved”, or “Action Required”</a:t>
            </a:r>
          </a:p>
          <a:p>
            <a:r>
              <a:rPr lang="en-US" dirty="0"/>
              <a:t>If a student is “Not Approved” or “Action Required”, you may click on the blue hyperlink (TAA PIN) and see what option are available</a:t>
            </a:r>
          </a:p>
          <a:p>
            <a:pPr lvl="1"/>
            <a:r>
              <a:rPr lang="en-US" dirty="0"/>
              <a:t>Usually you can Edit for Reconsideration and Download Decision Notification to view why the student was denied </a:t>
            </a:r>
          </a:p>
          <a:p>
            <a:r>
              <a:rPr lang="en-US" dirty="0"/>
              <a:t>Once they are Approved, you can assign a test date under the student’s approval</a:t>
            </a:r>
          </a:p>
        </p:txBody>
      </p:sp>
    </p:spTree>
    <p:extLst>
      <p:ext uri="{BB962C8B-B14F-4D97-AF65-F5344CB8AC3E}">
        <p14:creationId xmlns:p14="http://schemas.microsoft.com/office/powerpoint/2010/main" val="923720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A6FAC-6895-4FF7-AD74-BDF918A1DC1C}"/>
              </a:ext>
            </a:extLst>
          </p:cNvPr>
          <p:cNvSpPr>
            <a:spLocks noGrp="1"/>
          </p:cNvSpPr>
          <p:nvPr>
            <p:ph type="title"/>
          </p:nvPr>
        </p:nvSpPr>
        <p:spPr/>
        <p:txBody>
          <a:bodyPr/>
          <a:lstStyle/>
          <a:p>
            <a:r>
              <a:rPr lang="en-US" dirty="0"/>
              <a:t>Accommodations</a:t>
            </a:r>
          </a:p>
        </p:txBody>
      </p:sp>
      <p:pic>
        <p:nvPicPr>
          <p:cNvPr id="5" name="Content Placeholder 4">
            <a:extLst>
              <a:ext uri="{FF2B5EF4-FFF2-40B4-BE49-F238E27FC236}">
                <a16:creationId xmlns:a16="http://schemas.microsoft.com/office/drawing/2014/main" id="{D1B55211-BB48-468C-8B59-1DC3DF2D17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 y="2770259"/>
            <a:ext cx="9145691" cy="3160643"/>
          </a:xfrm>
        </p:spPr>
      </p:pic>
    </p:spTree>
    <p:extLst>
      <p:ext uri="{BB962C8B-B14F-4D97-AF65-F5344CB8AC3E}">
        <p14:creationId xmlns:p14="http://schemas.microsoft.com/office/powerpoint/2010/main" val="714595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CBB0C-C5D2-4E71-9A6B-09AD26357881}"/>
              </a:ext>
            </a:extLst>
          </p:cNvPr>
          <p:cNvSpPr>
            <a:spLocks noGrp="1"/>
          </p:cNvSpPr>
          <p:nvPr>
            <p:ph type="title"/>
          </p:nvPr>
        </p:nvSpPr>
        <p:spPr/>
        <p:txBody>
          <a:bodyPr/>
          <a:lstStyle/>
          <a:p>
            <a:r>
              <a:rPr lang="en-US" dirty="0"/>
              <a:t>Accommodations</a:t>
            </a:r>
          </a:p>
        </p:txBody>
      </p:sp>
      <p:pic>
        <p:nvPicPr>
          <p:cNvPr id="5" name="Content Placeholder 4">
            <a:extLst>
              <a:ext uri="{FF2B5EF4-FFF2-40B4-BE49-F238E27FC236}">
                <a16:creationId xmlns:a16="http://schemas.microsoft.com/office/drawing/2014/main" id="{52006076-3E42-4AD6-8BF5-41404ECFC93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079" y="2474843"/>
            <a:ext cx="8995892" cy="4005469"/>
          </a:xfrm>
        </p:spPr>
      </p:pic>
    </p:spTree>
    <p:extLst>
      <p:ext uri="{BB962C8B-B14F-4D97-AF65-F5344CB8AC3E}">
        <p14:creationId xmlns:p14="http://schemas.microsoft.com/office/powerpoint/2010/main" val="950038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12F01DB-651A-4F99-A510-7EEB23D93A6C}"/>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9765" y="1083366"/>
            <a:ext cx="9183530" cy="5446642"/>
          </a:xfrm>
        </p:spPr>
      </p:pic>
    </p:spTree>
    <p:extLst>
      <p:ext uri="{BB962C8B-B14F-4D97-AF65-F5344CB8AC3E}">
        <p14:creationId xmlns:p14="http://schemas.microsoft.com/office/powerpoint/2010/main" val="3356187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Preparation – </a:t>
            </a:r>
            <a:br>
              <a:rPr lang="en-US" dirty="0"/>
            </a:br>
            <a:r>
              <a:rPr lang="en-US" dirty="0"/>
              <a:t>General Reminders</a:t>
            </a:r>
            <a:br>
              <a:rPr lang="en-US" dirty="0"/>
            </a:br>
            <a:endParaRPr lang="en-US" dirty="0"/>
          </a:p>
        </p:txBody>
      </p:sp>
      <p:sp>
        <p:nvSpPr>
          <p:cNvPr id="3" name="Content Placeholder 2"/>
          <p:cNvSpPr>
            <a:spLocks noGrp="1"/>
          </p:cNvSpPr>
          <p:nvPr>
            <p:ph idx="1"/>
          </p:nvPr>
        </p:nvSpPr>
        <p:spPr>
          <a:xfrm>
            <a:off x="880945" y="2490135"/>
            <a:ext cx="7738947" cy="3444997"/>
          </a:xfrm>
        </p:spPr>
        <p:txBody>
          <a:bodyPr>
            <a:normAutofit/>
          </a:bodyPr>
          <a:lstStyle/>
          <a:p>
            <a:r>
              <a:rPr lang="en-US" dirty="0"/>
              <a:t>Receive and inventory </a:t>
            </a:r>
            <a:r>
              <a:rPr lang="en-US" u="sng" dirty="0"/>
              <a:t>Reportable </a:t>
            </a:r>
            <a:r>
              <a:rPr lang="en-US" dirty="0"/>
              <a:t>materials within 24 hours.  Keep your boxes for returning materials</a:t>
            </a:r>
          </a:p>
          <a:p>
            <a:r>
              <a:rPr lang="en-US" dirty="0"/>
              <a:t>Apply barcode labels to answer documents in designated area</a:t>
            </a:r>
          </a:p>
          <a:p>
            <a:pPr lvl="1"/>
            <a:r>
              <a:rPr lang="en-US" dirty="0"/>
              <a:t>Recommend NOT applying barcodes ahead of time to account for absences, room moves, </a:t>
            </a:r>
            <a:r>
              <a:rPr lang="en-US" dirty="0" err="1"/>
              <a:t>etc</a:t>
            </a:r>
            <a:endParaRPr lang="en-US" dirty="0"/>
          </a:p>
          <a:p>
            <a:r>
              <a:rPr lang="en-US" dirty="0">
                <a:solidFill>
                  <a:schemeClr val="tx1"/>
                </a:solidFill>
              </a:rPr>
              <a:t>Hand grid student information if you don’t have a label</a:t>
            </a:r>
          </a:p>
          <a:p>
            <a:r>
              <a:rPr lang="en-US" dirty="0"/>
              <a:t>Store materials securely</a:t>
            </a:r>
          </a:p>
          <a:p>
            <a:r>
              <a:rPr lang="en-US" dirty="0">
                <a:solidFill>
                  <a:schemeClr val="tx1"/>
                </a:solidFill>
              </a:rPr>
              <a:t>Check off in TCM</a:t>
            </a:r>
          </a:p>
          <a:p>
            <a:r>
              <a:rPr lang="en-US" b="1" u="sng" dirty="0"/>
              <a:t>Train test administrators</a:t>
            </a:r>
          </a:p>
          <a:p>
            <a:pPr marL="0" indent="0">
              <a:buNone/>
            </a:pPr>
            <a:endParaRPr lang="en-US" b="1" u="sng" dirty="0"/>
          </a:p>
          <a:p>
            <a:pPr marL="0" indent="0">
              <a:buNone/>
            </a:pPr>
            <a:endParaRPr lang="en-US" dirty="0"/>
          </a:p>
        </p:txBody>
      </p:sp>
    </p:spTree>
    <p:extLst>
      <p:ext uri="{BB962C8B-B14F-4D97-AF65-F5344CB8AC3E}">
        <p14:creationId xmlns:p14="http://schemas.microsoft.com/office/powerpoint/2010/main" val="1058187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7313A-5A22-4DE6-BD7A-14DEE7E9F94E}"/>
              </a:ext>
            </a:extLst>
          </p:cNvPr>
          <p:cNvSpPr>
            <a:spLocks noGrp="1"/>
          </p:cNvSpPr>
          <p:nvPr>
            <p:ph type="title"/>
          </p:nvPr>
        </p:nvSpPr>
        <p:spPr/>
        <p:txBody>
          <a:bodyPr/>
          <a:lstStyle/>
          <a:p>
            <a:r>
              <a:rPr lang="en-US" dirty="0"/>
              <a:t>Test Event Checklists</a:t>
            </a:r>
          </a:p>
        </p:txBody>
      </p:sp>
      <p:sp>
        <p:nvSpPr>
          <p:cNvPr id="3" name="Content Placeholder 2">
            <a:extLst>
              <a:ext uri="{FF2B5EF4-FFF2-40B4-BE49-F238E27FC236}">
                <a16:creationId xmlns:a16="http://schemas.microsoft.com/office/drawing/2014/main" id="{841F863B-C5FE-4A79-81CE-8257B9A67480}"/>
              </a:ext>
            </a:extLst>
          </p:cNvPr>
          <p:cNvSpPr>
            <a:spLocks noGrp="1"/>
          </p:cNvSpPr>
          <p:nvPr>
            <p:ph idx="1"/>
          </p:nvPr>
        </p:nvSpPr>
        <p:spPr/>
        <p:txBody>
          <a:bodyPr>
            <a:normAutofit lnSpcReduction="10000"/>
          </a:bodyPr>
          <a:lstStyle/>
          <a:p>
            <a:r>
              <a:rPr lang="en-US" dirty="0"/>
              <a:t>Agree to Training Modules in TCM</a:t>
            </a:r>
          </a:p>
          <a:p>
            <a:r>
              <a:rPr lang="en-US" i="1" dirty="0"/>
              <a:t>Have Student Complete </a:t>
            </a:r>
            <a:r>
              <a:rPr lang="en-US" i="1" dirty="0" err="1"/>
              <a:t>myACT</a:t>
            </a:r>
            <a:r>
              <a:rPr lang="en-US" i="1" dirty="0"/>
              <a:t> Accounts</a:t>
            </a:r>
          </a:p>
          <a:p>
            <a:r>
              <a:rPr lang="en-US" dirty="0"/>
              <a:t>Receive, Secure, and Check-in Test Materials</a:t>
            </a:r>
          </a:p>
          <a:p>
            <a:r>
              <a:rPr lang="en-US" dirty="0"/>
              <a:t>Select and Set Up Test Rooms</a:t>
            </a:r>
          </a:p>
          <a:p>
            <a:r>
              <a:rPr lang="en-US" dirty="0"/>
              <a:t>Complete Event Set Up in TCM and ACT Now</a:t>
            </a:r>
          </a:p>
          <a:p>
            <a:r>
              <a:rPr lang="en-US" dirty="0"/>
              <a:t>Access Rosters and Assign Examinees in TCM</a:t>
            </a:r>
          </a:p>
          <a:p>
            <a:r>
              <a:rPr lang="en-US" dirty="0"/>
              <a:t>Print Check-in Rosters</a:t>
            </a:r>
          </a:p>
          <a:p>
            <a:r>
              <a:rPr lang="en-US" dirty="0"/>
              <a:t>Prepare Your Facility</a:t>
            </a:r>
          </a:p>
          <a:p>
            <a:r>
              <a:rPr lang="en-US" dirty="0"/>
              <a:t>Distribute Test Materials to Room Supervisors</a:t>
            </a:r>
          </a:p>
          <a:p>
            <a:pPr marL="0" indent="0">
              <a:buNone/>
            </a:pPr>
            <a:endParaRPr lang="en-US" dirty="0"/>
          </a:p>
        </p:txBody>
      </p:sp>
    </p:spTree>
    <p:extLst>
      <p:ext uri="{BB962C8B-B14F-4D97-AF65-F5344CB8AC3E}">
        <p14:creationId xmlns:p14="http://schemas.microsoft.com/office/powerpoint/2010/main" val="1445734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BF1D4-77C8-1BBC-CBAE-CC371D8A4C84}"/>
              </a:ext>
            </a:extLst>
          </p:cNvPr>
          <p:cNvSpPr>
            <a:spLocks noGrp="1"/>
          </p:cNvSpPr>
          <p:nvPr>
            <p:ph type="ctrTitle"/>
          </p:nvPr>
        </p:nvSpPr>
        <p:spPr/>
        <p:txBody>
          <a:bodyPr/>
          <a:lstStyle/>
          <a:p>
            <a:pPr algn="ctr"/>
            <a:r>
              <a:rPr lang="en-US" dirty="0"/>
              <a:t>TASK - Complete Event Set Up in TCM and ACT Now</a:t>
            </a:r>
            <a:br>
              <a:rPr lang="en-US" dirty="0"/>
            </a:br>
            <a:endParaRPr lang="en-US" dirty="0"/>
          </a:p>
        </p:txBody>
      </p:sp>
    </p:spTree>
    <p:extLst>
      <p:ext uri="{BB962C8B-B14F-4D97-AF65-F5344CB8AC3E}">
        <p14:creationId xmlns:p14="http://schemas.microsoft.com/office/powerpoint/2010/main" val="4051569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61E8F-31D0-4244-9614-40199B2A0D0C}"/>
              </a:ext>
            </a:extLst>
          </p:cNvPr>
          <p:cNvSpPr>
            <a:spLocks noGrp="1"/>
          </p:cNvSpPr>
          <p:nvPr>
            <p:ph type="title"/>
          </p:nvPr>
        </p:nvSpPr>
        <p:spPr/>
        <p:txBody>
          <a:bodyPr/>
          <a:lstStyle/>
          <a:p>
            <a:r>
              <a:rPr lang="en-US" dirty="0"/>
              <a:t>ACT Now </a:t>
            </a:r>
          </a:p>
        </p:txBody>
      </p:sp>
      <p:pic>
        <p:nvPicPr>
          <p:cNvPr id="5" name="Content Placeholder 4">
            <a:extLst>
              <a:ext uri="{FF2B5EF4-FFF2-40B4-BE49-F238E27FC236}">
                <a16:creationId xmlns:a16="http://schemas.microsoft.com/office/drawing/2014/main" id="{E8CE7CB6-8FB3-4BE7-B2BC-CBE1995FE2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050" y="2425148"/>
            <a:ext cx="8739900" cy="4025348"/>
          </a:xfrm>
        </p:spPr>
      </p:pic>
    </p:spTree>
    <p:extLst>
      <p:ext uri="{BB962C8B-B14F-4D97-AF65-F5344CB8AC3E}">
        <p14:creationId xmlns:p14="http://schemas.microsoft.com/office/powerpoint/2010/main" val="200446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1D7E3-CFC4-4D58-40B1-D84140B57A04}"/>
              </a:ext>
            </a:extLst>
          </p:cNvPr>
          <p:cNvSpPr>
            <a:spLocks noGrp="1"/>
          </p:cNvSpPr>
          <p:nvPr>
            <p:ph type="title"/>
          </p:nvPr>
        </p:nvSpPr>
        <p:spPr/>
        <p:txBody>
          <a:bodyPr/>
          <a:lstStyle/>
          <a:p>
            <a:r>
              <a:rPr lang="en-US" dirty="0"/>
              <a:t>Complete Event Setup  in TCM/ACT Now</a:t>
            </a:r>
          </a:p>
        </p:txBody>
      </p:sp>
      <p:sp>
        <p:nvSpPr>
          <p:cNvPr id="3" name="Content Placeholder 2">
            <a:extLst>
              <a:ext uri="{FF2B5EF4-FFF2-40B4-BE49-F238E27FC236}">
                <a16:creationId xmlns:a16="http://schemas.microsoft.com/office/drawing/2014/main" id="{AC3AB91F-2A32-63E6-8B57-42957F65BB35}"/>
              </a:ext>
            </a:extLst>
          </p:cNvPr>
          <p:cNvSpPr>
            <a:spLocks noGrp="1"/>
          </p:cNvSpPr>
          <p:nvPr>
            <p:ph idx="1"/>
          </p:nvPr>
        </p:nvSpPr>
        <p:spPr/>
        <p:txBody>
          <a:bodyPr/>
          <a:lstStyle/>
          <a:p>
            <a:r>
              <a:rPr lang="en-US" dirty="0"/>
              <a:t>Create or copy rooms in TCM for each test event</a:t>
            </a:r>
          </a:p>
          <a:p>
            <a:r>
              <a:rPr lang="en-US" dirty="0"/>
              <a:t>Assign any staff already available in TCM</a:t>
            </a:r>
          </a:p>
          <a:p>
            <a:r>
              <a:rPr lang="en-US" dirty="0"/>
              <a:t>Invite new users in ACT Now </a:t>
            </a:r>
          </a:p>
          <a:p>
            <a:r>
              <a:rPr lang="en-US" dirty="0"/>
              <a:t>Assign test event staff to roles and rooms for each event in TCM</a:t>
            </a:r>
          </a:p>
          <a:p>
            <a:r>
              <a:rPr lang="en-US" dirty="0"/>
              <a:t>Download the printable test day instructions in the event there is an issue accessing TCM on test day</a:t>
            </a:r>
          </a:p>
          <a:p>
            <a:endParaRPr lang="en-US" dirty="0"/>
          </a:p>
        </p:txBody>
      </p:sp>
    </p:spTree>
    <p:extLst>
      <p:ext uri="{BB962C8B-B14F-4D97-AF65-F5344CB8AC3E}">
        <p14:creationId xmlns:p14="http://schemas.microsoft.com/office/powerpoint/2010/main" val="1923562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4B31D-BB59-48A6-BC5A-69C0B17BDE19}"/>
              </a:ext>
            </a:extLst>
          </p:cNvPr>
          <p:cNvSpPr>
            <a:spLocks noGrp="1"/>
          </p:cNvSpPr>
          <p:nvPr>
            <p:ph type="title"/>
          </p:nvPr>
        </p:nvSpPr>
        <p:spPr/>
        <p:txBody>
          <a:bodyPr/>
          <a:lstStyle/>
          <a:p>
            <a:r>
              <a:rPr lang="en-US" dirty="0"/>
              <a:t>Online Test Admin Materials</a:t>
            </a:r>
          </a:p>
        </p:txBody>
      </p:sp>
      <p:sp>
        <p:nvSpPr>
          <p:cNvPr id="3" name="Content Placeholder 2">
            <a:extLst>
              <a:ext uri="{FF2B5EF4-FFF2-40B4-BE49-F238E27FC236}">
                <a16:creationId xmlns:a16="http://schemas.microsoft.com/office/drawing/2014/main" id="{1DA95175-D1AD-41C4-8F4A-EDE9D2D719EB}"/>
              </a:ext>
            </a:extLst>
          </p:cNvPr>
          <p:cNvSpPr>
            <a:spLocks noGrp="1"/>
          </p:cNvSpPr>
          <p:nvPr>
            <p:ph idx="1"/>
          </p:nvPr>
        </p:nvSpPr>
        <p:spPr>
          <a:xfrm>
            <a:off x="864382" y="2276061"/>
            <a:ext cx="6345260" cy="4502425"/>
          </a:xfrm>
        </p:spPr>
        <p:txBody>
          <a:bodyPr>
            <a:normAutofit fontScale="92500" lnSpcReduction="10000"/>
          </a:bodyPr>
          <a:lstStyle/>
          <a:p>
            <a:pPr>
              <a:buFont typeface="Arial" panose="020B0604020202020204" pitchFamily="34" charset="0"/>
              <a:buChar char="•"/>
            </a:pPr>
            <a:r>
              <a:rPr lang="en-US" b="1" dirty="0">
                <a:solidFill>
                  <a:srgbClr val="444444"/>
                </a:solidFill>
                <a:latin typeface="Century Gothic" panose="020B0502020202020204" pitchFamily="34" charset="0"/>
              </a:rPr>
              <a:t>ACT Test Center Manager (TCM)</a:t>
            </a:r>
          </a:p>
          <a:p>
            <a:pPr marL="742950" lvl="1" indent="-285750">
              <a:buFont typeface="Arial" panose="020B0604020202020204" pitchFamily="34" charset="0"/>
              <a:buChar char="•"/>
            </a:pPr>
            <a:r>
              <a:rPr lang="en-US" dirty="0">
                <a:solidFill>
                  <a:srgbClr val="444444"/>
                </a:solidFill>
                <a:latin typeface="Century Gothic" panose="020B0502020202020204" pitchFamily="34" charset="0"/>
              </a:rPr>
              <a:t>This digital application, accessed through ACT Now, replaces the use of traditional printed ACT administration manuals by providing separate test coordinator and room supervisor policy modules on ACT policies, test facilities, test staff, test materials, test administration, and non-test activities. Pre- and post-test checklists are also included to make sure you are prepared for test day and ready to return materials after testing.</a:t>
            </a:r>
          </a:p>
          <a:p>
            <a:pPr>
              <a:buFont typeface="Arial" panose="020B0604020202020204" pitchFamily="34" charset="0"/>
              <a:buChar char="•"/>
            </a:pPr>
            <a:r>
              <a:rPr lang="en-US" b="1" i="1" dirty="0">
                <a:solidFill>
                  <a:srgbClr val="444444"/>
                </a:solidFill>
                <a:latin typeface="Century Gothic" panose="020B0502020202020204" pitchFamily="34" charset="0"/>
              </a:rPr>
              <a:t>Printable Administration Manual</a:t>
            </a:r>
            <a:endParaRPr lang="en-US" b="1" dirty="0">
              <a:solidFill>
                <a:srgbClr val="444444"/>
              </a:solidFill>
              <a:latin typeface="Century Gothic" panose="020B0502020202020204" pitchFamily="34" charset="0"/>
            </a:endParaRPr>
          </a:p>
          <a:p>
            <a:pPr marL="742950" lvl="1" indent="-285750">
              <a:buFont typeface="Arial" panose="020B0604020202020204" pitchFamily="34" charset="0"/>
              <a:buChar char="•"/>
            </a:pPr>
            <a:r>
              <a:rPr lang="en-US" dirty="0">
                <a:solidFill>
                  <a:srgbClr val="444444"/>
                </a:solidFill>
                <a:latin typeface="Century Gothic" panose="020B0502020202020204" pitchFamily="34" charset="0"/>
              </a:rPr>
              <a:t>This document contains all of the test coordinator policy modules found in TCM in an easy-to-read, printer-ready pdf.</a:t>
            </a:r>
          </a:p>
          <a:p>
            <a:pPr>
              <a:buFont typeface="Arial" panose="020B0604020202020204" pitchFamily="34" charset="0"/>
              <a:buChar char="•"/>
            </a:pPr>
            <a:r>
              <a:rPr lang="en-US" b="1" i="1" dirty="0">
                <a:solidFill>
                  <a:srgbClr val="444444"/>
                </a:solidFill>
                <a:latin typeface="Century Gothic" panose="020B0502020202020204" pitchFamily="34" charset="0"/>
              </a:rPr>
              <a:t>Test Day Instructions for Paper Testing</a:t>
            </a:r>
            <a:endParaRPr lang="en-US" b="1" dirty="0">
              <a:solidFill>
                <a:srgbClr val="444444"/>
              </a:solidFill>
              <a:latin typeface="Century Gothic" panose="020B0502020202020204" pitchFamily="34" charset="0"/>
            </a:endParaRPr>
          </a:p>
          <a:p>
            <a:pPr marL="742950" lvl="1" indent="-285750">
              <a:buFont typeface="Arial" panose="020B0604020202020204" pitchFamily="34" charset="0"/>
              <a:buChar char="•"/>
            </a:pPr>
            <a:r>
              <a:rPr lang="en-US" dirty="0">
                <a:solidFill>
                  <a:srgbClr val="444444"/>
                </a:solidFill>
                <a:latin typeface="Century Gothic" panose="020B0502020202020204" pitchFamily="34" charset="0"/>
              </a:rPr>
              <a:t>This document provides test day verbal instructions for paper testing in the event there are technical difficulties with TCM, or your site isn't using TCM on test day.</a:t>
            </a:r>
          </a:p>
          <a:p>
            <a:endParaRPr lang="en-US" dirty="0"/>
          </a:p>
        </p:txBody>
      </p:sp>
    </p:spTree>
    <p:extLst>
      <p:ext uri="{BB962C8B-B14F-4D97-AF65-F5344CB8AC3E}">
        <p14:creationId xmlns:p14="http://schemas.microsoft.com/office/powerpoint/2010/main" val="2603886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52DB1-5A4C-63B7-1A0B-0329B6E8E44F}"/>
              </a:ext>
            </a:extLst>
          </p:cNvPr>
          <p:cNvSpPr>
            <a:spLocks noGrp="1"/>
          </p:cNvSpPr>
          <p:nvPr>
            <p:ph type="ctrTitle"/>
          </p:nvPr>
        </p:nvSpPr>
        <p:spPr>
          <a:xfrm>
            <a:off x="1613160" y="1476489"/>
            <a:ext cx="5917679" cy="2550877"/>
          </a:xfrm>
        </p:spPr>
        <p:txBody>
          <a:bodyPr/>
          <a:lstStyle/>
          <a:p>
            <a:pPr algn="ctr"/>
            <a:r>
              <a:rPr lang="en-US" dirty="0"/>
              <a:t>TASK – Agree to Training Modules</a:t>
            </a:r>
          </a:p>
        </p:txBody>
      </p:sp>
    </p:spTree>
    <p:extLst>
      <p:ext uri="{BB962C8B-B14F-4D97-AF65-F5344CB8AC3E}">
        <p14:creationId xmlns:p14="http://schemas.microsoft.com/office/powerpoint/2010/main" val="14124572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6F9A3-5CD2-4E8C-9167-7AF1C421DB37}"/>
              </a:ext>
            </a:extLst>
          </p:cNvPr>
          <p:cNvSpPr>
            <a:spLocks noGrp="1"/>
          </p:cNvSpPr>
          <p:nvPr>
            <p:ph type="title"/>
          </p:nvPr>
        </p:nvSpPr>
        <p:spPr/>
        <p:txBody>
          <a:bodyPr/>
          <a:lstStyle/>
          <a:p>
            <a:r>
              <a:rPr lang="en-US" dirty="0"/>
              <a:t>ACT Now – TCM	</a:t>
            </a:r>
          </a:p>
        </p:txBody>
      </p:sp>
      <p:pic>
        <p:nvPicPr>
          <p:cNvPr id="9" name="Content Placeholder 8">
            <a:extLst>
              <a:ext uri="{FF2B5EF4-FFF2-40B4-BE49-F238E27FC236}">
                <a16:creationId xmlns:a16="http://schemas.microsoft.com/office/drawing/2014/main" id="{3D53611B-9A6B-4822-B608-6A989843EF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110" y="1928191"/>
            <a:ext cx="6761533" cy="4826663"/>
          </a:xfrm>
        </p:spPr>
      </p:pic>
    </p:spTree>
    <p:extLst>
      <p:ext uri="{BB962C8B-B14F-4D97-AF65-F5344CB8AC3E}">
        <p14:creationId xmlns:p14="http://schemas.microsoft.com/office/powerpoint/2010/main" val="1316122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F2E8D-7C0B-4461-A766-7FEE63500C76}"/>
              </a:ext>
            </a:extLst>
          </p:cNvPr>
          <p:cNvSpPr>
            <a:spLocks noGrp="1"/>
          </p:cNvSpPr>
          <p:nvPr>
            <p:ph type="title"/>
          </p:nvPr>
        </p:nvSpPr>
        <p:spPr/>
        <p:txBody>
          <a:bodyPr/>
          <a:lstStyle/>
          <a:p>
            <a:r>
              <a:rPr lang="en-US" dirty="0"/>
              <a:t>Staff Accounts</a:t>
            </a:r>
          </a:p>
        </p:txBody>
      </p:sp>
      <p:sp>
        <p:nvSpPr>
          <p:cNvPr id="3" name="Content Placeholder 2">
            <a:extLst>
              <a:ext uri="{FF2B5EF4-FFF2-40B4-BE49-F238E27FC236}">
                <a16:creationId xmlns:a16="http://schemas.microsoft.com/office/drawing/2014/main" id="{10693A38-E190-4F60-A150-240D24AEAD29}"/>
              </a:ext>
            </a:extLst>
          </p:cNvPr>
          <p:cNvSpPr>
            <a:spLocks noGrp="1"/>
          </p:cNvSpPr>
          <p:nvPr>
            <p:ph idx="1"/>
          </p:nvPr>
        </p:nvSpPr>
        <p:spPr/>
        <p:txBody>
          <a:bodyPr/>
          <a:lstStyle/>
          <a:p>
            <a:r>
              <a:rPr lang="en-US" dirty="0"/>
              <a:t>Test coordinators must invite users (test event staff) to the administration in ACT Now. Test event staff must </a:t>
            </a:r>
            <a:r>
              <a:rPr lang="en-US" b="1" dirty="0"/>
              <a:t>accept </a:t>
            </a:r>
            <a:r>
              <a:rPr lang="en-US" dirty="0"/>
              <a:t>the invitation and </a:t>
            </a:r>
            <a:r>
              <a:rPr lang="en-US" b="1" dirty="0"/>
              <a:t>create a user account in ACT Now</a:t>
            </a:r>
            <a:r>
              <a:rPr lang="en-US" dirty="0"/>
              <a:t>. </a:t>
            </a:r>
          </a:p>
          <a:p>
            <a:r>
              <a:rPr lang="en-US" dirty="0"/>
              <a:t>All test event staff (room supervisors, proctors, and roving proctors) must have ACT Now user accounts to access TCM for training before test day and to administer the exam on test day. Please do not share accounts or create more than one account per person.</a:t>
            </a:r>
          </a:p>
        </p:txBody>
      </p:sp>
    </p:spTree>
    <p:extLst>
      <p:ext uri="{BB962C8B-B14F-4D97-AF65-F5344CB8AC3E}">
        <p14:creationId xmlns:p14="http://schemas.microsoft.com/office/powerpoint/2010/main" val="2942277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Preparation –</a:t>
            </a:r>
            <a:br>
              <a:rPr lang="en-US" dirty="0"/>
            </a:br>
            <a:r>
              <a:rPr lang="en-US" dirty="0"/>
              <a:t>Staff Training</a:t>
            </a:r>
            <a:br>
              <a:rPr lang="en-US" dirty="0"/>
            </a:br>
            <a:endParaRPr lang="en-US" dirty="0"/>
          </a:p>
        </p:txBody>
      </p:sp>
      <p:sp>
        <p:nvSpPr>
          <p:cNvPr id="3" name="Content Placeholder 2"/>
          <p:cNvSpPr>
            <a:spLocks noGrp="1"/>
          </p:cNvSpPr>
          <p:nvPr>
            <p:ph idx="1"/>
          </p:nvPr>
        </p:nvSpPr>
        <p:spPr>
          <a:xfrm>
            <a:off x="1172632" y="2169324"/>
            <a:ext cx="6798736" cy="3761578"/>
          </a:xfrm>
        </p:spPr>
        <p:txBody>
          <a:bodyPr>
            <a:normAutofit/>
          </a:bodyPr>
          <a:lstStyle/>
          <a:p>
            <a:endParaRPr lang="en-US" dirty="0"/>
          </a:p>
          <a:p>
            <a:pPr>
              <a:buFont typeface="Wingdings" panose="05000000000000000000" pitchFamily="2" charset="2"/>
              <a:buChar char="Ø"/>
            </a:pPr>
            <a:r>
              <a:rPr lang="en-US" dirty="0"/>
              <a:t>The test coordinator is responsible for providing training materials to all test center staff before test day. </a:t>
            </a:r>
          </a:p>
          <a:p>
            <a:pPr>
              <a:buFont typeface="Wingdings" panose="05000000000000000000" pitchFamily="2" charset="2"/>
              <a:buChar char="Ø"/>
            </a:pPr>
            <a:r>
              <a:rPr lang="en-US" dirty="0"/>
              <a:t>The test coordinator, and room supervisor, must </a:t>
            </a:r>
            <a:r>
              <a:rPr lang="en-US" b="1" dirty="0"/>
              <a:t>log in </a:t>
            </a:r>
            <a:r>
              <a:rPr lang="en-US" dirty="0"/>
              <a:t>to TCM and </a:t>
            </a:r>
            <a:r>
              <a:rPr lang="en-US" b="1" dirty="0"/>
              <a:t>complete</a:t>
            </a:r>
            <a:r>
              <a:rPr lang="en-US" dirty="0"/>
              <a:t> the required training housed in TCM. </a:t>
            </a:r>
          </a:p>
          <a:p>
            <a:pPr>
              <a:buFont typeface="Wingdings" panose="05000000000000000000" pitchFamily="2" charset="2"/>
              <a:buChar char="Ø"/>
            </a:pPr>
            <a:r>
              <a:rPr lang="en-US" dirty="0"/>
              <a:t>It is especially important that the room supervisors read and understand ACT policy and resource modules prior to administering the test.</a:t>
            </a:r>
          </a:p>
        </p:txBody>
      </p:sp>
    </p:spTree>
    <p:extLst>
      <p:ext uri="{BB962C8B-B14F-4D97-AF65-F5344CB8AC3E}">
        <p14:creationId xmlns:p14="http://schemas.microsoft.com/office/powerpoint/2010/main" val="627593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Preparation –</a:t>
            </a:r>
            <a:br>
              <a:rPr lang="en-US" dirty="0"/>
            </a:br>
            <a:r>
              <a:rPr lang="en-US" dirty="0"/>
              <a:t>Staff Training</a:t>
            </a:r>
            <a:br>
              <a:rPr lang="en-US" dirty="0"/>
            </a:br>
            <a:endParaRPr lang="en-US" dirty="0"/>
          </a:p>
        </p:txBody>
      </p:sp>
      <p:sp>
        <p:nvSpPr>
          <p:cNvPr id="3" name="Content Placeholder 2"/>
          <p:cNvSpPr>
            <a:spLocks noGrp="1"/>
          </p:cNvSpPr>
          <p:nvPr>
            <p:ph idx="1"/>
          </p:nvPr>
        </p:nvSpPr>
        <p:spPr/>
        <p:txBody>
          <a:bodyPr>
            <a:noAutofit/>
          </a:bodyPr>
          <a:lstStyle/>
          <a:p>
            <a:r>
              <a:rPr lang="en-US" sz="1600" dirty="0"/>
              <a:t>School test coordinator is responsible for providing manuals, supplements, and training to all test site staff before test day.</a:t>
            </a:r>
          </a:p>
          <a:p>
            <a:r>
              <a:rPr lang="en-US" sz="1600" b="1" dirty="0">
                <a:solidFill>
                  <a:srgbClr val="0070C0"/>
                </a:solidFill>
              </a:rPr>
              <a:t>Training needs to cover:</a:t>
            </a:r>
          </a:p>
          <a:p>
            <a:pPr lvl="1"/>
            <a:r>
              <a:rPr lang="en-US" b="1" dirty="0">
                <a:solidFill>
                  <a:srgbClr val="0070C0"/>
                </a:solidFill>
              </a:rPr>
              <a:t>Facilities (Room) requirements and set up</a:t>
            </a:r>
          </a:p>
          <a:p>
            <a:pPr lvl="1"/>
            <a:r>
              <a:rPr lang="en-US" b="1" dirty="0">
                <a:solidFill>
                  <a:srgbClr val="0070C0"/>
                </a:solidFill>
              </a:rPr>
              <a:t>Test Materials</a:t>
            </a:r>
          </a:p>
          <a:p>
            <a:pPr lvl="1"/>
            <a:r>
              <a:rPr lang="en-US" b="1" dirty="0">
                <a:solidFill>
                  <a:srgbClr val="0070C0"/>
                </a:solidFill>
              </a:rPr>
              <a:t>Non-Test Activities</a:t>
            </a:r>
          </a:p>
          <a:p>
            <a:pPr lvl="1"/>
            <a:r>
              <a:rPr lang="en-US" b="1" dirty="0">
                <a:solidFill>
                  <a:srgbClr val="0070C0"/>
                </a:solidFill>
              </a:rPr>
              <a:t>Test Administration</a:t>
            </a:r>
          </a:p>
          <a:p>
            <a:pPr marL="0" indent="0">
              <a:buNone/>
            </a:pPr>
            <a:r>
              <a:rPr lang="en-US" sz="1600" dirty="0"/>
              <a:t>Test Coordinators complete Testing Staff Lists for each </a:t>
            </a:r>
            <a:r>
              <a:rPr lang="en-US" sz="1600"/>
              <a:t>test date</a:t>
            </a:r>
            <a:endParaRPr lang="en-US" dirty="0"/>
          </a:p>
          <a:p>
            <a:pPr lvl="1"/>
            <a:endParaRPr lang="en-US" dirty="0"/>
          </a:p>
          <a:p>
            <a:pPr marL="0" indent="0">
              <a:buNone/>
            </a:pPr>
            <a:endParaRPr lang="en-US" sz="1600" dirty="0"/>
          </a:p>
        </p:txBody>
      </p:sp>
    </p:spTree>
    <p:extLst>
      <p:ext uri="{BB962C8B-B14F-4D97-AF65-F5344CB8AC3E}">
        <p14:creationId xmlns:p14="http://schemas.microsoft.com/office/powerpoint/2010/main" val="3957162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F52A767-CE4E-C63F-BC6D-396C9F86F793}"/>
              </a:ext>
            </a:extLst>
          </p:cNvPr>
          <p:cNvSpPr>
            <a:spLocks noGrp="1"/>
          </p:cNvSpPr>
          <p:nvPr>
            <p:ph type="ctrTitle"/>
          </p:nvPr>
        </p:nvSpPr>
        <p:spPr/>
        <p:txBody>
          <a:bodyPr/>
          <a:lstStyle/>
          <a:p>
            <a:pPr algn="ctr"/>
            <a:r>
              <a:rPr lang="en-US" i="1" dirty="0"/>
              <a:t>TASK - Have Student Complete </a:t>
            </a:r>
            <a:r>
              <a:rPr lang="en-US" i="1" dirty="0" err="1"/>
              <a:t>myACT</a:t>
            </a:r>
            <a:r>
              <a:rPr lang="en-US" i="1" dirty="0"/>
              <a:t> Accounts</a:t>
            </a:r>
            <a:br>
              <a:rPr lang="en-US" i="1" dirty="0"/>
            </a:br>
            <a:endParaRPr lang="en-US" dirty="0"/>
          </a:p>
        </p:txBody>
      </p:sp>
    </p:spTree>
    <p:extLst>
      <p:ext uri="{BB962C8B-B14F-4D97-AF65-F5344CB8AC3E}">
        <p14:creationId xmlns:p14="http://schemas.microsoft.com/office/powerpoint/2010/main" val="3784600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Preparation – </a:t>
            </a:r>
            <a:br>
              <a:rPr lang="en-US" dirty="0"/>
            </a:br>
            <a:r>
              <a:rPr lang="en-US" dirty="0"/>
              <a:t>Non-Test Portions</a:t>
            </a:r>
          </a:p>
        </p:txBody>
      </p:sp>
      <p:sp>
        <p:nvSpPr>
          <p:cNvPr id="3" name="Content Placeholder 2"/>
          <p:cNvSpPr>
            <a:spLocks noGrp="1"/>
          </p:cNvSpPr>
          <p:nvPr>
            <p:ph idx="1"/>
          </p:nvPr>
        </p:nvSpPr>
        <p:spPr>
          <a:xfrm>
            <a:off x="1176865" y="2352483"/>
            <a:ext cx="6798736" cy="3444997"/>
          </a:xfrm>
        </p:spPr>
        <p:txBody>
          <a:bodyPr>
            <a:normAutofit/>
          </a:bodyPr>
          <a:lstStyle/>
          <a:p>
            <a:endParaRPr lang="en-US" dirty="0"/>
          </a:p>
          <a:p>
            <a:endParaRPr lang="en-US" dirty="0"/>
          </a:p>
        </p:txBody>
      </p:sp>
      <p:pic>
        <p:nvPicPr>
          <p:cNvPr id="8" name="Picture 7">
            <a:extLst>
              <a:ext uri="{FF2B5EF4-FFF2-40B4-BE49-F238E27FC236}">
                <a16:creationId xmlns:a16="http://schemas.microsoft.com/office/drawing/2014/main" id="{AF071C41-BDFD-46BA-A1CF-9EC5941964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6835" y="2131427"/>
            <a:ext cx="6177939" cy="4726573"/>
          </a:xfrm>
          <a:prstGeom prst="rect">
            <a:avLst/>
          </a:prstGeom>
        </p:spPr>
      </p:pic>
    </p:spTree>
    <p:extLst>
      <p:ext uri="{BB962C8B-B14F-4D97-AF65-F5344CB8AC3E}">
        <p14:creationId xmlns:p14="http://schemas.microsoft.com/office/powerpoint/2010/main" val="2788201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B8843-2285-446A-A63F-F72502976903}"/>
              </a:ext>
            </a:extLst>
          </p:cNvPr>
          <p:cNvSpPr>
            <a:spLocks noGrp="1"/>
          </p:cNvSpPr>
          <p:nvPr>
            <p:ph type="title"/>
          </p:nvPr>
        </p:nvSpPr>
        <p:spPr/>
        <p:txBody>
          <a:bodyPr/>
          <a:lstStyle/>
          <a:p>
            <a:r>
              <a:rPr lang="en-US" dirty="0" err="1"/>
              <a:t>MyACT</a:t>
            </a:r>
            <a:endParaRPr lang="en-US" dirty="0"/>
          </a:p>
        </p:txBody>
      </p:sp>
      <p:sp>
        <p:nvSpPr>
          <p:cNvPr id="3" name="Content Placeholder 2">
            <a:extLst>
              <a:ext uri="{FF2B5EF4-FFF2-40B4-BE49-F238E27FC236}">
                <a16:creationId xmlns:a16="http://schemas.microsoft.com/office/drawing/2014/main" id="{20ECF80A-9CDE-4310-9C13-556EAC473409}"/>
              </a:ext>
            </a:extLst>
          </p:cNvPr>
          <p:cNvSpPr>
            <a:spLocks noGrp="1"/>
          </p:cNvSpPr>
          <p:nvPr>
            <p:ph idx="1"/>
          </p:nvPr>
        </p:nvSpPr>
        <p:spPr>
          <a:xfrm>
            <a:off x="864382" y="2489199"/>
            <a:ext cx="7086922" cy="4239591"/>
          </a:xfrm>
        </p:spPr>
        <p:txBody>
          <a:bodyPr>
            <a:normAutofit fontScale="92500" lnSpcReduction="20000"/>
          </a:bodyPr>
          <a:lstStyle/>
          <a:p>
            <a:r>
              <a:rPr lang="en-US" dirty="0"/>
              <a:t>Student login information is found in ACT Now</a:t>
            </a:r>
          </a:p>
          <a:p>
            <a:r>
              <a:rPr lang="en-US" dirty="0"/>
              <a:t>In “Students”&gt;”Manage Students”&gt;”Reports”</a:t>
            </a:r>
          </a:p>
          <a:p>
            <a:r>
              <a:rPr lang="en-US" dirty="0"/>
              <a:t>Select “Student Code Usage Status in </a:t>
            </a:r>
            <a:r>
              <a:rPr lang="en-US" dirty="0" err="1"/>
              <a:t>MyACT</a:t>
            </a:r>
            <a:r>
              <a:rPr lang="en-US" dirty="0"/>
              <a:t>” to view student logins and completions</a:t>
            </a:r>
          </a:p>
          <a:p>
            <a:endParaRPr lang="en-US" dirty="0"/>
          </a:p>
          <a:p>
            <a:r>
              <a:rPr lang="en-US" dirty="0" err="1">
                <a:hlinkClick r:id="rId2"/>
              </a:rPr>
              <a:t>MyACT</a:t>
            </a:r>
            <a:endParaRPr lang="en-US" dirty="0"/>
          </a:p>
          <a:p>
            <a:r>
              <a:rPr lang="en-US" b="1" dirty="0"/>
              <a:t>Non-Test Information</a:t>
            </a:r>
            <a:r>
              <a:rPr lang="en-US" dirty="0"/>
              <a:t>:</a:t>
            </a:r>
          </a:p>
          <a:p>
            <a:pPr lvl="1"/>
            <a:r>
              <a:rPr lang="en-US" dirty="0"/>
              <a:t>Examinees will complete additional non-test information online through </a:t>
            </a:r>
            <a:r>
              <a:rPr lang="en-US" dirty="0" err="1"/>
              <a:t>MyACT</a:t>
            </a:r>
            <a:r>
              <a:rPr lang="en-US" dirty="0"/>
              <a:t>. You may choose to schedule an in-school session to complete this portion or you may inform examinees that they can complete the non-test information on their own. Provide examinees with a personalized </a:t>
            </a:r>
            <a:r>
              <a:rPr lang="en-US" i="1" dirty="0"/>
              <a:t>Non-Test Instructions for Student </a:t>
            </a:r>
            <a:r>
              <a:rPr lang="en-US" dirty="0"/>
              <a:t>form and the </a:t>
            </a:r>
            <a:r>
              <a:rPr lang="en-US" i="1" dirty="0"/>
              <a:t>Taking the ACT State Testing and District Testing </a:t>
            </a:r>
            <a:r>
              <a:rPr lang="en-US" dirty="0"/>
              <a:t>to assist them in completing the non-test information online. Refer to the Non-Test Instructions for Test Coordinators for information on completing the non-test information online and hosting an in-school session.</a:t>
            </a:r>
          </a:p>
          <a:p>
            <a:endParaRPr lang="en-US" dirty="0"/>
          </a:p>
        </p:txBody>
      </p:sp>
    </p:spTree>
    <p:extLst>
      <p:ext uri="{BB962C8B-B14F-4D97-AF65-F5344CB8AC3E}">
        <p14:creationId xmlns:p14="http://schemas.microsoft.com/office/powerpoint/2010/main" val="6250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82A4B-1BBF-4FC9-9B80-E878F395FB79}"/>
              </a:ext>
            </a:extLst>
          </p:cNvPr>
          <p:cNvSpPr>
            <a:spLocks noGrp="1"/>
          </p:cNvSpPr>
          <p:nvPr>
            <p:ph type="title"/>
          </p:nvPr>
        </p:nvSpPr>
        <p:spPr/>
        <p:txBody>
          <a:bodyPr/>
          <a:lstStyle/>
          <a:p>
            <a:r>
              <a:rPr lang="en-US" dirty="0"/>
              <a:t>Student Logins</a:t>
            </a:r>
          </a:p>
        </p:txBody>
      </p:sp>
      <p:sp>
        <p:nvSpPr>
          <p:cNvPr id="4" name="TextBox 3">
            <a:extLst>
              <a:ext uri="{FF2B5EF4-FFF2-40B4-BE49-F238E27FC236}">
                <a16:creationId xmlns:a16="http://schemas.microsoft.com/office/drawing/2014/main" id="{57012910-78B8-47C3-8D95-C9679D1BB7EC}"/>
              </a:ext>
            </a:extLst>
          </p:cNvPr>
          <p:cNvSpPr txBox="1"/>
          <p:nvPr/>
        </p:nvSpPr>
        <p:spPr>
          <a:xfrm>
            <a:off x="2902226" y="6078083"/>
            <a:ext cx="2831224" cy="369332"/>
          </a:xfrm>
          <a:prstGeom prst="rect">
            <a:avLst/>
          </a:prstGeom>
          <a:noFill/>
        </p:spPr>
        <p:txBody>
          <a:bodyPr wrap="none" rtlCol="0">
            <a:spAutoFit/>
          </a:bodyPr>
          <a:lstStyle/>
          <a:p>
            <a:r>
              <a:rPr lang="en-US" b="1" dirty="0"/>
              <a:t>www.testadmin.act.org</a:t>
            </a:r>
          </a:p>
        </p:txBody>
      </p:sp>
      <p:pic>
        <p:nvPicPr>
          <p:cNvPr id="9" name="Content Placeholder 8" descr="A screenshot of a computer&#10;&#10;AI-generated content may be incorrect.">
            <a:extLst>
              <a:ext uri="{FF2B5EF4-FFF2-40B4-BE49-F238E27FC236}">
                <a16:creationId xmlns:a16="http://schemas.microsoft.com/office/drawing/2014/main" id="{6555A35B-E5F0-735A-90CB-5BD41E42A49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2517" y="2496931"/>
            <a:ext cx="8696281" cy="2794259"/>
          </a:xfrm>
        </p:spPr>
      </p:pic>
      <p:sp>
        <p:nvSpPr>
          <p:cNvPr id="3" name="Arrow: Down 2">
            <a:extLst>
              <a:ext uri="{FF2B5EF4-FFF2-40B4-BE49-F238E27FC236}">
                <a16:creationId xmlns:a16="http://schemas.microsoft.com/office/drawing/2014/main" id="{50722335-CF6C-45E1-AD0C-0A169913D69C}"/>
              </a:ext>
            </a:extLst>
          </p:cNvPr>
          <p:cNvSpPr/>
          <p:nvPr/>
        </p:nvSpPr>
        <p:spPr>
          <a:xfrm>
            <a:off x="8220716" y="2036683"/>
            <a:ext cx="516835" cy="219654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5271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697FE-0716-41A5-A2AC-79C14135F152}"/>
              </a:ext>
            </a:extLst>
          </p:cNvPr>
          <p:cNvSpPr>
            <a:spLocks noGrp="1"/>
          </p:cNvSpPr>
          <p:nvPr>
            <p:ph type="title"/>
          </p:nvPr>
        </p:nvSpPr>
        <p:spPr/>
        <p:txBody>
          <a:bodyPr/>
          <a:lstStyle/>
          <a:p>
            <a:r>
              <a:rPr lang="en-US" dirty="0"/>
              <a:t>Student Logins</a:t>
            </a:r>
          </a:p>
        </p:txBody>
      </p:sp>
      <p:sp>
        <p:nvSpPr>
          <p:cNvPr id="3" name="TextBox 2">
            <a:extLst>
              <a:ext uri="{FF2B5EF4-FFF2-40B4-BE49-F238E27FC236}">
                <a16:creationId xmlns:a16="http://schemas.microsoft.com/office/drawing/2014/main" id="{B909515A-4DA6-4A9B-B373-12FAED2DD696}"/>
              </a:ext>
            </a:extLst>
          </p:cNvPr>
          <p:cNvSpPr txBox="1"/>
          <p:nvPr/>
        </p:nvSpPr>
        <p:spPr>
          <a:xfrm>
            <a:off x="-30822" y="6488668"/>
            <a:ext cx="9103774" cy="369332"/>
          </a:xfrm>
          <a:prstGeom prst="rect">
            <a:avLst/>
          </a:prstGeom>
          <a:noFill/>
        </p:spPr>
        <p:txBody>
          <a:bodyPr wrap="none" rtlCol="0">
            <a:spAutoFit/>
          </a:bodyPr>
          <a:lstStyle/>
          <a:p>
            <a:r>
              <a:rPr lang="en-US" b="1" dirty="0">
                <a:solidFill>
                  <a:srgbClr val="FF0000"/>
                </a:solidFill>
              </a:rPr>
              <a:t>THE ACT STATE&gt;ACT FLORIDA SPRING 2026 – ESCAMBIA COUNTY SCHOOL DISTRICT</a:t>
            </a:r>
          </a:p>
        </p:txBody>
      </p:sp>
      <p:pic>
        <p:nvPicPr>
          <p:cNvPr id="8" name="Content Placeholder 7" descr="A screenshot of a computer&#10;&#10;AI-generated content may be incorrect.">
            <a:extLst>
              <a:ext uri="{FF2B5EF4-FFF2-40B4-BE49-F238E27FC236}">
                <a16:creationId xmlns:a16="http://schemas.microsoft.com/office/drawing/2014/main" id="{30D3C2C1-E7C2-4217-4721-44C911AEA00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581" y="2301411"/>
            <a:ext cx="9028835" cy="3791164"/>
          </a:xfrm>
        </p:spPr>
      </p:pic>
      <p:sp>
        <p:nvSpPr>
          <p:cNvPr id="9" name="Arrow: Down 8">
            <a:extLst>
              <a:ext uri="{FF2B5EF4-FFF2-40B4-BE49-F238E27FC236}">
                <a16:creationId xmlns:a16="http://schemas.microsoft.com/office/drawing/2014/main" id="{4EFFF0A6-547A-A45D-BAF5-DD5B6E290E10}"/>
              </a:ext>
            </a:extLst>
          </p:cNvPr>
          <p:cNvSpPr/>
          <p:nvPr/>
        </p:nvSpPr>
        <p:spPr>
          <a:xfrm>
            <a:off x="7357687" y="1905318"/>
            <a:ext cx="516835" cy="219654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46138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21194-4DB4-8113-AAEE-385829A04E64}"/>
              </a:ext>
            </a:extLst>
          </p:cNvPr>
          <p:cNvSpPr>
            <a:spLocks noGrp="1"/>
          </p:cNvSpPr>
          <p:nvPr>
            <p:ph type="ctrTitle"/>
          </p:nvPr>
        </p:nvSpPr>
        <p:spPr>
          <a:xfrm>
            <a:off x="1359600" y="3140903"/>
            <a:ext cx="5917679" cy="2550877"/>
          </a:xfrm>
        </p:spPr>
        <p:txBody>
          <a:bodyPr/>
          <a:lstStyle/>
          <a:p>
            <a:pPr algn="ctr"/>
            <a:r>
              <a:rPr lang="en-US" dirty="0"/>
              <a:t>TASK - Receive, Secure, and Check-in Test Materials</a:t>
            </a:r>
            <a:br>
              <a:rPr lang="en-US" dirty="0"/>
            </a:br>
            <a:endParaRPr lang="en-US" dirty="0"/>
          </a:p>
        </p:txBody>
      </p:sp>
    </p:spTree>
    <p:extLst>
      <p:ext uri="{BB962C8B-B14F-4D97-AF65-F5344CB8AC3E}">
        <p14:creationId xmlns:p14="http://schemas.microsoft.com/office/powerpoint/2010/main" val="602312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0BAF9-B3FA-41A3-B2FF-7818FD6AD359}"/>
              </a:ext>
            </a:extLst>
          </p:cNvPr>
          <p:cNvSpPr>
            <a:spLocks noGrp="1"/>
          </p:cNvSpPr>
          <p:nvPr>
            <p:ph type="title"/>
          </p:nvPr>
        </p:nvSpPr>
        <p:spPr/>
        <p:txBody>
          <a:bodyPr/>
          <a:lstStyle/>
          <a:p>
            <a:r>
              <a:rPr lang="en-US" dirty="0"/>
              <a:t>Receive, Secure, and Check-In</a:t>
            </a:r>
          </a:p>
        </p:txBody>
      </p:sp>
      <p:pic>
        <p:nvPicPr>
          <p:cNvPr id="5" name="Content Placeholder 4">
            <a:extLst>
              <a:ext uri="{FF2B5EF4-FFF2-40B4-BE49-F238E27FC236}">
                <a16:creationId xmlns:a16="http://schemas.microsoft.com/office/drawing/2014/main" id="{E8AFD368-6618-46F8-A335-71CB9006293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8020" y="2236303"/>
            <a:ext cx="5206327" cy="4639981"/>
          </a:xfrm>
        </p:spPr>
      </p:pic>
    </p:spTree>
    <p:extLst>
      <p:ext uri="{BB962C8B-B14F-4D97-AF65-F5344CB8AC3E}">
        <p14:creationId xmlns:p14="http://schemas.microsoft.com/office/powerpoint/2010/main" val="3601655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Preparation – </a:t>
            </a:r>
            <a:br>
              <a:rPr lang="en-US" dirty="0"/>
            </a:br>
            <a:r>
              <a:rPr lang="en-US" dirty="0"/>
              <a:t>Materials</a:t>
            </a:r>
          </a:p>
        </p:txBody>
      </p:sp>
      <p:sp>
        <p:nvSpPr>
          <p:cNvPr id="3" name="Content Placeholder 2"/>
          <p:cNvSpPr>
            <a:spLocks noGrp="1"/>
          </p:cNvSpPr>
          <p:nvPr>
            <p:ph idx="1"/>
          </p:nvPr>
        </p:nvSpPr>
        <p:spPr/>
        <p:txBody>
          <a:bodyPr>
            <a:normAutofit fontScale="77500" lnSpcReduction="20000"/>
          </a:bodyPr>
          <a:lstStyle/>
          <a:p>
            <a:r>
              <a:rPr lang="en-US" dirty="0"/>
              <a:t>Test materials are sent for a specific date and type (regular or NCR).</a:t>
            </a:r>
          </a:p>
          <a:p>
            <a:r>
              <a:rPr lang="en-US" dirty="0"/>
              <a:t>Schools must ensure they use correct materials during the test window</a:t>
            </a:r>
          </a:p>
          <a:p>
            <a:r>
              <a:rPr lang="en-US" i="1" dirty="0"/>
              <a:t>Secure</a:t>
            </a:r>
            <a:r>
              <a:rPr lang="en-US" dirty="0"/>
              <a:t>	</a:t>
            </a:r>
          </a:p>
          <a:p>
            <a:pPr lvl="1"/>
            <a:r>
              <a:rPr lang="en-US" dirty="0"/>
              <a:t>Test Books</a:t>
            </a:r>
          </a:p>
          <a:p>
            <a:r>
              <a:rPr lang="en-US" i="1" dirty="0"/>
              <a:t>Non-Secure</a:t>
            </a:r>
          </a:p>
          <a:p>
            <a:pPr lvl="1"/>
            <a:r>
              <a:rPr lang="en-US" dirty="0"/>
              <a:t>Barcode labels</a:t>
            </a:r>
          </a:p>
          <a:p>
            <a:pPr lvl="1"/>
            <a:r>
              <a:rPr lang="en-US" dirty="0"/>
              <a:t>Answer documents</a:t>
            </a:r>
          </a:p>
          <a:p>
            <a:pPr lvl="1"/>
            <a:r>
              <a:rPr lang="en-US" dirty="0"/>
              <a:t>Applicable supplements (i.e. Calculator Policy)</a:t>
            </a:r>
          </a:p>
          <a:p>
            <a:pPr lvl="1"/>
            <a:r>
              <a:rPr lang="en-US" dirty="0"/>
              <a:t>Site Header</a:t>
            </a:r>
          </a:p>
          <a:p>
            <a:pPr lvl="1"/>
            <a:r>
              <a:rPr lang="en-US" dirty="0"/>
              <a:t>Administration manuals</a:t>
            </a:r>
          </a:p>
          <a:p>
            <a:pPr lvl="1"/>
            <a:r>
              <a:rPr lang="en-US" dirty="0"/>
              <a:t>Return materials</a:t>
            </a:r>
          </a:p>
          <a:p>
            <a:pPr lvl="1"/>
            <a:endParaRPr lang="en-US" dirty="0"/>
          </a:p>
        </p:txBody>
      </p:sp>
    </p:spTree>
    <p:extLst>
      <p:ext uri="{BB962C8B-B14F-4D97-AF65-F5344CB8AC3E}">
        <p14:creationId xmlns:p14="http://schemas.microsoft.com/office/powerpoint/2010/main" val="16292479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3A85C-5B3C-4417-A036-738FE43197A3}"/>
              </a:ext>
            </a:extLst>
          </p:cNvPr>
          <p:cNvSpPr>
            <a:spLocks noGrp="1"/>
          </p:cNvSpPr>
          <p:nvPr>
            <p:ph type="title"/>
          </p:nvPr>
        </p:nvSpPr>
        <p:spPr/>
        <p:txBody>
          <a:bodyPr/>
          <a:lstStyle/>
          <a:p>
            <a:r>
              <a:rPr lang="en-US" dirty="0"/>
              <a:t>Test Booklets</a:t>
            </a:r>
          </a:p>
        </p:txBody>
      </p:sp>
      <p:pic>
        <p:nvPicPr>
          <p:cNvPr id="5" name="Content Placeholder 4">
            <a:extLst>
              <a:ext uri="{FF2B5EF4-FFF2-40B4-BE49-F238E27FC236}">
                <a16:creationId xmlns:a16="http://schemas.microsoft.com/office/drawing/2014/main" id="{981C0344-5FA1-41DF-95A6-E576328DC6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694" y="2633870"/>
            <a:ext cx="8961440" cy="3617843"/>
          </a:xfrm>
        </p:spPr>
      </p:pic>
    </p:spTree>
    <p:extLst>
      <p:ext uri="{BB962C8B-B14F-4D97-AF65-F5344CB8AC3E}">
        <p14:creationId xmlns:p14="http://schemas.microsoft.com/office/powerpoint/2010/main" val="16177997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BA1AE-6B02-408B-8969-344C5AD7F45A}"/>
              </a:ext>
            </a:extLst>
          </p:cNvPr>
          <p:cNvSpPr>
            <a:spLocks noGrp="1"/>
          </p:cNvSpPr>
          <p:nvPr>
            <p:ph type="title"/>
          </p:nvPr>
        </p:nvSpPr>
        <p:spPr>
          <a:xfrm>
            <a:off x="1097353" y="229537"/>
            <a:ext cx="6798734" cy="1303867"/>
          </a:xfrm>
        </p:spPr>
        <p:txBody>
          <a:bodyPr/>
          <a:lstStyle/>
          <a:p>
            <a:r>
              <a:rPr lang="en-US" dirty="0"/>
              <a:t>Receive, Secure, and Check-In</a:t>
            </a:r>
          </a:p>
        </p:txBody>
      </p:sp>
      <p:pic>
        <p:nvPicPr>
          <p:cNvPr id="5" name="Content Placeholder 4">
            <a:extLst>
              <a:ext uri="{FF2B5EF4-FFF2-40B4-BE49-F238E27FC236}">
                <a16:creationId xmlns:a16="http://schemas.microsoft.com/office/drawing/2014/main" id="{BE9436AA-92C2-4495-B01F-356691A5966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7817" y="1533404"/>
            <a:ext cx="6911236" cy="4868462"/>
          </a:xfrm>
        </p:spPr>
      </p:pic>
    </p:spTree>
    <p:extLst>
      <p:ext uri="{BB962C8B-B14F-4D97-AF65-F5344CB8AC3E}">
        <p14:creationId xmlns:p14="http://schemas.microsoft.com/office/powerpoint/2010/main" val="5442171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Preparation – </a:t>
            </a:r>
            <a:br>
              <a:rPr lang="en-US" dirty="0"/>
            </a:br>
            <a:r>
              <a:rPr lang="en-US" dirty="0"/>
              <a:t>Materials</a:t>
            </a:r>
          </a:p>
        </p:txBody>
      </p:sp>
      <p:sp>
        <p:nvSpPr>
          <p:cNvPr id="3" name="Content Placeholder 2"/>
          <p:cNvSpPr>
            <a:spLocks noGrp="1"/>
          </p:cNvSpPr>
          <p:nvPr>
            <p:ph idx="1"/>
          </p:nvPr>
        </p:nvSpPr>
        <p:spPr>
          <a:xfrm>
            <a:off x="864382" y="2300355"/>
            <a:ext cx="7086922" cy="4199835"/>
          </a:xfrm>
        </p:spPr>
        <p:txBody>
          <a:bodyPr/>
          <a:lstStyle/>
          <a:p>
            <a:r>
              <a:rPr lang="en-US" dirty="0"/>
              <a:t>Check barcode correctness – if incorrect, manually grid the correct student code in Block U</a:t>
            </a:r>
          </a:p>
          <a:p>
            <a:pPr marL="0" indent="0">
              <a:buNone/>
            </a:pPr>
            <a:endParaRPr lang="en-US" dirty="0"/>
          </a:p>
          <a:p>
            <a:endParaRPr lang="en-US" dirty="0"/>
          </a:p>
          <a:p>
            <a:r>
              <a:rPr lang="en-US" dirty="0"/>
              <a:t>Apply barcode in the correct location</a:t>
            </a:r>
          </a:p>
          <a:p>
            <a:endParaRPr lang="en-US" dirty="0"/>
          </a:p>
        </p:txBody>
      </p:sp>
      <p:pic>
        <p:nvPicPr>
          <p:cNvPr id="4" name="Picture 3"/>
          <p:cNvPicPr>
            <a:picLocks noChangeAspect="1"/>
          </p:cNvPicPr>
          <p:nvPr/>
        </p:nvPicPr>
        <p:blipFill>
          <a:blip r:embed="rId2"/>
          <a:stretch>
            <a:fillRect/>
          </a:stretch>
        </p:blipFill>
        <p:spPr>
          <a:xfrm>
            <a:off x="5299318" y="2717986"/>
            <a:ext cx="2761905" cy="1076190"/>
          </a:xfrm>
          <a:prstGeom prst="rect">
            <a:avLst/>
          </a:prstGeom>
        </p:spPr>
      </p:pic>
      <p:pic>
        <p:nvPicPr>
          <p:cNvPr id="5" name="Picture 4"/>
          <p:cNvPicPr>
            <a:picLocks noChangeAspect="1"/>
          </p:cNvPicPr>
          <p:nvPr/>
        </p:nvPicPr>
        <p:blipFill>
          <a:blip r:embed="rId3"/>
          <a:stretch>
            <a:fillRect/>
          </a:stretch>
        </p:blipFill>
        <p:spPr>
          <a:xfrm>
            <a:off x="2016982" y="4400272"/>
            <a:ext cx="4380952" cy="1409524"/>
          </a:xfrm>
          <a:prstGeom prst="rect">
            <a:avLst/>
          </a:prstGeom>
        </p:spPr>
      </p:pic>
    </p:spTree>
    <p:extLst>
      <p:ext uri="{BB962C8B-B14F-4D97-AF65-F5344CB8AC3E}">
        <p14:creationId xmlns:p14="http://schemas.microsoft.com/office/powerpoint/2010/main" val="14633871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8E9F1-BF28-4998-AF8B-2D3773D36918}"/>
              </a:ext>
            </a:extLst>
          </p:cNvPr>
          <p:cNvSpPr>
            <a:spLocks noGrp="1"/>
          </p:cNvSpPr>
          <p:nvPr>
            <p:ph type="title"/>
          </p:nvPr>
        </p:nvSpPr>
        <p:spPr>
          <a:xfrm>
            <a:off x="1047658" y="209659"/>
            <a:ext cx="6798734" cy="1303867"/>
          </a:xfrm>
        </p:spPr>
        <p:txBody>
          <a:bodyPr/>
          <a:lstStyle/>
          <a:p>
            <a:r>
              <a:rPr lang="en-US" dirty="0"/>
              <a:t>Preparation - Materials</a:t>
            </a:r>
          </a:p>
        </p:txBody>
      </p:sp>
      <p:pic>
        <p:nvPicPr>
          <p:cNvPr id="4" name="Content Placeholder 4">
            <a:extLst>
              <a:ext uri="{FF2B5EF4-FFF2-40B4-BE49-F238E27FC236}">
                <a16:creationId xmlns:a16="http://schemas.microsoft.com/office/drawing/2014/main" id="{3927C825-0CC9-479C-AA1E-482A7088AA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8477" y="1513527"/>
            <a:ext cx="6640696" cy="5134814"/>
          </a:xfrm>
        </p:spPr>
      </p:pic>
    </p:spTree>
    <p:extLst>
      <p:ext uri="{BB962C8B-B14F-4D97-AF65-F5344CB8AC3E}">
        <p14:creationId xmlns:p14="http://schemas.microsoft.com/office/powerpoint/2010/main" val="32000361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4AD781-6B73-8CF9-2A8C-2ED837CDDECD}"/>
              </a:ext>
            </a:extLst>
          </p:cNvPr>
          <p:cNvSpPr>
            <a:spLocks noGrp="1"/>
          </p:cNvSpPr>
          <p:nvPr>
            <p:ph type="ctrTitle"/>
          </p:nvPr>
        </p:nvSpPr>
        <p:spPr>
          <a:xfrm>
            <a:off x="1613160" y="2080620"/>
            <a:ext cx="5917679" cy="2550877"/>
          </a:xfrm>
        </p:spPr>
        <p:txBody>
          <a:bodyPr/>
          <a:lstStyle/>
          <a:p>
            <a:pPr algn="ctr"/>
            <a:r>
              <a:rPr lang="en-US" dirty="0"/>
              <a:t>TASK - Select and Set Up Test Rooms</a:t>
            </a:r>
            <a:br>
              <a:rPr lang="en-US" dirty="0"/>
            </a:br>
            <a:endParaRPr lang="en-US" dirty="0"/>
          </a:p>
        </p:txBody>
      </p:sp>
    </p:spTree>
    <p:extLst>
      <p:ext uri="{BB962C8B-B14F-4D97-AF65-F5344CB8AC3E}">
        <p14:creationId xmlns:p14="http://schemas.microsoft.com/office/powerpoint/2010/main" val="8490142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28563-BFCE-4076-B376-445FAF7B728B}"/>
              </a:ext>
            </a:extLst>
          </p:cNvPr>
          <p:cNvSpPr>
            <a:spLocks noGrp="1"/>
          </p:cNvSpPr>
          <p:nvPr>
            <p:ph type="title"/>
          </p:nvPr>
        </p:nvSpPr>
        <p:spPr/>
        <p:txBody>
          <a:bodyPr/>
          <a:lstStyle/>
          <a:p>
            <a:r>
              <a:rPr lang="en-US" dirty="0"/>
              <a:t>Manage Rooms &amp; Staff</a:t>
            </a:r>
          </a:p>
        </p:txBody>
      </p:sp>
      <p:pic>
        <p:nvPicPr>
          <p:cNvPr id="9" name="Content Placeholder 8">
            <a:extLst>
              <a:ext uri="{FF2B5EF4-FFF2-40B4-BE49-F238E27FC236}">
                <a16:creationId xmlns:a16="http://schemas.microsoft.com/office/drawing/2014/main" id="{8ED3EC31-1105-48B9-A7C5-0D3D13B655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030" y="2464904"/>
            <a:ext cx="8983021" cy="4075044"/>
          </a:xfrm>
        </p:spPr>
      </p:pic>
    </p:spTree>
    <p:extLst>
      <p:ext uri="{BB962C8B-B14F-4D97-AF65-F5344CB8AC3E}">
        <p14:creationId xmlns:p14="http://schemas.microsoft.com/office/powerpoint/2010/main" val="4258864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FA906-EFC1-40B6-A0F5-701556C3AFD8}"/>
              </a:ext>
            </a:extLst>
          </p:cNvPr>
          <p:cNvSpPr>
            <a:spLocks noGrp="1"/>
          </p:cNvSpPr>
          <p:nvPr>
            <p:ph type="title"/>
          </p:nvPr>
        </p:nvSpPr>
        <p:spPr/>
        <p:txBody>
          <a:bodyPr/>
          <a:lstStyle/>
          <a:p>
            <a:r>
              <a:rPr lang="en-US" dirty="0"/>
              <a:t>Create Room</a:t>
            </a:r>
          </a:p>
        </p:txBody>
      </p:sp>
      <p:pic>
        <p:nvPicPr>
          <p:cNvPr id="5" name="Content Placeholder 4">
            <a:extLst>
              <a:ext uri="{FF2B5EF4-FFF2-40B4-BE49-F238E27FC236}">
                <a16:creationId xmlns:a16="http://schemas.microsoft.com/office/drawing/2014/main" id="{4A3932DE-1E87-4B3F-9AFD-ED989E1CDC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7735" y="2186609"/>
            <a:ext cx="7272386" cy="4671391"/>
          </a:xfrm>
        </p:spPr>
      </p:pic>
    </p:spTree>
    <p:extLst>
      <p:ext uri="{BB962C8B-B14F-4D97-AF65-F5344CB8AC3E}">
        <p14:creationId xmlns:p14="http://schemas.microsoft.com/office/powerpoint/2010/main" val="28278236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86D0E-9891-5C24-E9AE-F7E6A9EFA5A8}"/>
              </a:ext>
            </a:extLst>
          </p:cNvPr>
          <p:cNvSpPr>
            <a:spLocks noGrp="1"/>
          </p:cNvSpPr>
          <p:nvPr>
            <p:ph type="ctrTitle"/>
          </p:nvPr>
        </p:nvSpPr>
        <p:spPr>
          <a:xfrm>
            <a:off x="1503438" y="2493631"/>
            <a:ext cx="5917679" cy="2550877"/>
          </a:xfrm>
        </p:spPr>
        <p:txBody>
          <a:bodyPr/>
          <a:lstStyle/>
          <a:p>
            <a:pPr algn="ctr"/>
            <a:r>
              <a:rPr lang="en-US" dirty="0"/>
              <a:t>TASK - Access Rosters and Assign Examinees in TCM</a:t>
            </a:r>
            <a:br>
              <a:rPr lang="en-US" dirty="0"/>
            </a:br>
            <a:endParaRPr lang="en-US" dirty="0"/>
          </a:p>
        </p:txBody>
      </p:sp>
    </p:spTree>
    <p:extLst>
      <p:ext uri="{BB962C8B-B14F-4D97-AF65-F5344CB8AC3E}">
        <p14:creationId xmlns:p14="http://schemas.microsoft.com/office/powerpoint/2010/main" val="29976877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0F374-8C3D-42D8-97FA-2ED7211B115C}"/>
              </a:ext>
            </a:extLst>
          </p:cNvPr>
          <p:cNvSpPr>
            <a:spLocks noGrp="1"/>
          </p:cNvSpPr>
          <p:nvPr>
            <p:ph type="title"/>
          </p:nvPr>
        </p:nvSpPr>
        <p:spPr/>
        <p:txBody>
          <a:bodyPr/>
          <a:lstStyle/>
          <a:p>
            <a:r>
              <a:rPr lang="en-US" dirty="0"/>
              <a:t>Access Rosters and Assign Examinees in TCM</a:t>
            </a:r>
          </a:p>
        </p:txBody>
      </p:sp>
      <p:sp>
        <p:nvSpPr>
          <p:cNvPr id="3" name="Content Placeholder 2">
            <a:extLst>
              <a:ext uri="{FF2B5EF4-FFF2-40B4-BE49-F238E27FC236}">
                <a16:creationId xmlns:a16="http://schemas.microsoft.com/office/drawing/2014/main" id="{B86AF5C8-B837-4367-9A10-21F3463D7B68}"/>
              </a:ext>
            </a:extLst>
          </p:cNvPr>
          <p:cNvSpPr>
            <a:spLocks noGrp="1"/>
          </p:cNvSpPr>
          <p:nvPr>
            <p:ph idx="1"/>
          </p:nvPr>
        </p:nvSpPr>
        <p:spPr/>
        <p:txBody>
          <a:bodyPr>
            <a:normAutofit fontScale="92500" lnSpcReduction="20000"/>
          </a:bodyPr>
          <a:lstStyle/>
          <a:p>
            <a:r>
              <a:rPr lang="en-US" dirty="0"/>
              <a:t>Select test day assignment in TCM -&gt; Examinees &amp; rosters</a:t>
            </a:r>
          </a:p>
          <a:p>
            <a:pPr lvl="1"/>
            <a:r>
              <a:rPr lang="en-US" dirty="0"/>
              <a:t>Students are displayed by delivery mode</a:t>
            </a:r>
          </a:p>
          <a:p>
            <a:r>
              <a:rPr lang="en-US" dirty="0"/>
              <a:t>Assign examinees to test rooms</a:t>
            </a:r>
          </a:p>
          <a:p>
            <a:pPr lvl="1"/>
            <a:r>
              <a:rPr lang="en-US" dirty="0"/>
              <a:t>All examinees in a test room (in a sitting) test as a group. They must receive the same verbal instructions, work on the same test, and take breaks at the same time. Assign examinees to separate test rooms accordingly. Tests will not be scored or scores will be canceled if this policy is violated.</a:t>
            </a:r>
          </a:p>
          <a:p>
            <a:pPr lvl="1"/>
            <a:endParaRPr lang="en-US" dirty="0"/>
          </a:p>
          <a:p>
            <a:r>
              <a:rPr lang="en-US" dirty="0"/>
              <a:t>To move examinees between rooms, remove from  currently assigned and assign to new room</a:t>
            </a:r>
          </a:p>
          <a:p>
            <a:endParaRPr lang="en-US" dirty="0"/>
          </a:p>
        </p:txBody>
      </p:sp>
    </p:spTree>
    <p:extLst>
      <p:ext uri="{BB962C8B-B14F-4D97-AF65-F5344CB8AC3E}">
        <p14:creationId xmlns:p14="http://schemas.microsoft.com/office/powerpoint/2010/main" val="16195853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B04C7-0AA4-4EE2-849C-6A3A61C26514}"/>
              </a:ext>
            </a:extLst>
          </p:cNvPr>
          <p:cNvSpPr>
            <a:spLocks noGrp="1"/>
          </p:cNvSpPr>
          <p:nvPr>
            <p:ph type="title"/>
          </p:nvPr>
        </p:nvSpPr>
        <p:spPr/>
        <p:txBody>
          <a:bodyPr/>
          <a:lstStyle/>
          <a:p>
            <a:r>
              <a:rPr lang="en-US" dirty="0"/>
              <a:t>Examinees &amp; Rosters</a:t>
            </a:r>
          </a:p>
        </p:txBody>
      </p:sp>
      <p:pic>
        <p:nvPicPr>
          <p:cNvPr id="5" name="Content Placeholder 4">
            <a:extLst>
              <a:ext uri="{FF2B5EF4-FFF2-40B4-BE49-F238E27FC236}">
                <a16:creationId xmlns:a16="http://schemas.microsoft.com/office/drawing/2014/main" id="{BB61A551-A58F-441B-ABE2-8F17E2A2E2C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187" y="2335695"/>
            <a:ext cx="9070567" cy="4373217"/>
          </a:xfrm>
        </p:spPr>
      </p:pic>
      <p:sp>
        <p:nvSpPr>
          <p:cNvPr id="6" name="Arrow: Down 5">
            <a:extLst>
              <a:ext uri="{FF2B5EF4-FFF2-40B4-BE49-F238E27FC236}">
                <a16:creationId xmlns:a16="http://schemas.microsoft.com/office/drawing/2014/main" id="{958AB87A-45ED-44DC-B1AA-6C6B82E86BF7}"/>
              </a:ext>
            </a:extLst>
          </p:cNvPr>
          <p:cNvSpPr/>
          <p:nvPr/>
        </p:nvSpPr>
        <p:spPr>
          <a:xfrm>
            <a:off x="4969565" y="3339548"/>
            <a:ext cx="238539" cy="8448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52623DE-BD1C-4300-B39C-6362B433FEDC}"/>
              </a:ext>
            </a:extLst>
          </p:cNvPr>
          <p:cNvSpPr txBox="1"/>
          <p:nvPr/>
        </p:nvSpPr>
        <p:spPr>
          <a:xfrm>
            <a:off x="5304582" y="3333786"/>
            <a:ext cx="3712876" cy="646331"/>
          </a:xfrm>
          <a:prstGeom prst="rect">
            <a:avLst/>
          </a:prstGeom>
          <a:noFill/>
        </p:spPr>
        <p:txBody>
          <a:bodyPr wrap="none" rtlCol="0">
            <a:spAutoFit/>
          </a:bodyPr>
          <a:lstStyle/>
          <a:p>
            <a:r>
              <a:rPr lang="en-US" b="1" dirty="0">
                <a:solidFill>
                  <a:schemeClr val="accent1"/>
                </a:solidFill>
              </a:rPr>
              <a:t>Assign students to rooms</a:t>
            </a:r>
          </a:p>
          <a:p>
            <a:r>
              <a:rPr lang="en-US" b="1" dirty="0">
                <a:solidFill>
                  <a:schemeClr val="accent1"/>
                </a:solidFill>
              </a:rPr>
              <a:t>by using “Manage Assignment”</a:t>
            </a:r>
          </a:p>
        </p:txBody>
      </p:sp>
    </p:spTree>
    <p:extLst>
      <p:ext uri="{BB962C8B-B14F-4D97-AF65-F5344CB8AC3E}">
        <p14:creationId xmlns:p14="http://schemas.microsoft.com/office/powerpoint/2010/main" val="5299984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6B634-71D7-429C-A074-F9A3D2F1ACB1}"/>
              </a:ext>
            </a:extLst>
          </p:cNvPr>
          <p:cNvSpPr>
            <a:spLocks noGrp="1"/>
          </p:cNvSpPr>
          <p:nvPr>
            <p:ph type="title"/>
          </p:nvPr>
        </p:nvSpPr>
        <p:spPr/>
        <p:txBody>
          <a:bodyPr/>
          <a:lstStyle/>
          <a:p>
            <a:r>
              <a:rPr lang="en-US" dirty="0"/>
              <a:t>Rosters</a:t>
            </a:r>
          </a:p>
        </p:txBody>
      </p:sp>
      <p:pic>
        <p:nvPicPr>
          <p:cNvPr id="5" name="Content Placeholder 4">
            <a:extLst>
              <a:ext uri="{FF2B5EF4-FFF2-40B4-BE49-F238E27FC236}">
                <a16:creationId xmlns:a16="http://schemas.microsoft.com/office/drawing/2014/main" id="{A26BB5A8-89AC-4A3C-A1CC-186F41905B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648" y="2375453"/>
            <a:ext cx="8905647" cy="4293704"/>
          </a:xfrm>
        </p:spPr>
      </p:pic>
      <p:sp>
        <p:nvSpPr>
          <p:cNvPr id="6" name="Arrow: Down 5">
            <a:extLst>
              <a:ext uri="{FF2B5EF4-FFF2-40B4-BE49-F238E27FC236}">
                <a16:creationId xmlns:a16="http://schemas.microsoft.com/office/drawing/2014/main" id="{667DB357-2171-4EED-AD6B-32A4157C043A}"/>
              </a:ext>
            </a:extLst>
          </p:cNvPr>
          <p:cNvSpPr/>
          <p:nvPr/>
        </p:nvSpPr>
        <p:spPr>
          <a:xfrm>
            <a:off x="8249478" y="2236304"/>
            <a:ext cx="228600" cy="7056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5CCB629-3D52-4DE3-A2CE-D5E74CCABB4E}"/>
              </a:ext>
            </a:extLst>
          </p:cNvPr>
          <p:cNvSpPr txBox="1"/>
          <p:nvPr/>
        </p:nvSpPr>
        <p:spPr>
          <a:xfrm>
            <a:off x="6058296" y="2206344"/>
            <a:ext cx="2180405" cy="646331"/>
          </a:xfrm>
          <a:prstGeom prst="rect">
            <a:avLst/>
          </a:prstGeom>
          <a:noFill/>
        </p:spPr>
        <p:txBody>
          <a:bodyPr wrap="none" rtlCol="0">
            <a:spAutoFit/>
          </a:bodyPr>
          <a:lstStyle/>
          <a:p>
            <a:r>
              <a:rPr lang="en-US" b="1" dirty="0">
                <a:solidFill>
                  <a:schemeClr val="accent1"/>
                </a:solidFill>
              </a:rPr>
              <a:t>Click here to view</a:t>
            </a:r>
          </a:p>
          <a:p>
            <a:r>
              <a:rPr lang="en-US" b="1" dirty="0">
                <a:solidFill>
                  <a:schemeClr val="accent1"/>
                </a:solidFill>
              </a:rPr>
              <a:t>Or print rosters</a:t>
            </a:r>
          </a:p>
        </p:txBody>
      </p:sp>
    </p:spTree>
    <p:extLst>
      <p:ext uri="{BB962C8B-B14F-4D97-AF65-F5344CB8AC3E}">
        <p14:creationId xmlns:p14="http://schemas.microsoft.com/office/powerpoint/2010/main" val="32649704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B5F523-ADAD-A472-A72B-3DCA4F03BAE1}"/>
              </a:ext>
            </a:extLst>
          </p:cNvPr>
          <p:cNvSpPr>
            <a:spLocks noGrp="1"/>
          </p:cNvSpPr>
          <p:nvPr>
            <p:ph type="ctrTitle"/>
          </p:nvPr>
        </p:nvSpPr>
        <p:spPr>
          <a:xfrm>
            <a:off x="1246584" y="1384022"/>
            <a:ext cx="5917679" cy="2550877"/>
          </a:xfrm>
        </p:spPr>
        <p:txBody>
          <a:bodyPr/>
          <a:lstStyle/>
          <a:p>
            <a:pPr algn="ctr"/>
            <a:r>
              <a:rPr lang="en-US" dirty="0"/>
              <a:t>TASK – Prepare Your Facility</a:t>
            </a:r>
          </a:p>
        </p:txBody>
      </p:sp>
    </p:spTree>
    <p:extLst>
      <p:ext uri="{BB962C8B-B14F-4D97-AF65-F5344CB8AC3E}">
        <p14:creationId xmlns:p14="http://schemas.microsoft.com/office/powerpoint/2010/main" val="15742091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Preparation – </a:t>
            </a:r>
            <a:br>
              <a:rPr lang="en-US" dirty="0"/>
            </a:br>
            <a:r>
              <a:rPr lang="en-US" dirty="0"/>
              <a:t>Test Room Setup</a:t>
            </a:r>
          </a:p>
        </p:txBody>
      </p:sp>
      <p:sp>
        <p:nvSpPr>
          <p:cNvPr id="3" name="Content Placeholder 2"/>
          <p:cNvSpPr>
            <a:spLocks noGrp="1"/>
          </p:cNvSpPr>
          <p:nvPr>
            <p:ph idx="1"/>
          </p:nvPr>
        </p:nvSpPr>
        <p:spPr/>
        <p:txBody>
          <a:bodyPr/>
          <a:lstStyle/>
          <a:p>
            <a:r>
              <a:rPr lang="en-US" dirty="0"/>
              <a:t>Students should all face the same way</a:t>
            </a:r>
          </a:p>
          <a:p>
            <a:r>
              <a:rPr lang="en-US" dirty="0"/>
              <a:t>Students should be at least 3 feet apart</a:t>
            </a:r>
          </a:p>
          <a:p>
            <a:r>
              <a:rPr lang="en-US" dirty="0"/>
              <a:t>Carrels are not allowed</a:t>
            </a:r>
          </a:p>
          <a:p>
            <a:r>
              <a:rPr lang="en-US" dirty="0"/>
              <a:t>Remove visual aids</a:t>
            </a:r>
          </a:p>
          <a:p>
            <a:r>
              <a:rPr lang="en-US" dirty="0"/>
              <a:t>Specifics for desks, tables by type, etc.</a:t>
            </a:r>
          </a:p>
        </p:txBody>
      </p:sp>
    </p:spTree>
    <p:extLst>
      <p:ext uri="{BB962C8B-B14F-4D97-AF65-F5344CB8AC3E}">
        <p14:creationId xmlns:p14="http://schemas.microsoft.com/office/powerpoint/2010/main" val="335073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C08C6D-B4CC-0C0A-CDB7-8E8D15E0FAC4}"/>
              </a:ext>
            </a:extLst>
          </p:cNvPr>
          <p:cNvSpPr>
            <a:spLocks noGrp="1"/>
          </p:cNvSpPr>
          <p:nvPr>
            <p:ph type="title"/>
          </p:nvPr>
        </p:nvSpPr>
        <p:spPr/>
        <p:txBody>
          <a:bodyPr/>
          <a:lstStyle/>
          <a:p>
            <a:r>
              <a:rPr lang="en-US" dirty="0"/>
              <a:t>Table Requirements</a:t>
            </a:r>
          </a:p>
        </p:txBody>
      </p:sp>
      <p:pic>
        <p:nvPicPr>
          <p:cNvPr id="6" name="Content Placeholder 6">
            <a:extLst>
              <a:ext uri="{FF2B5EF4-FFF2-40B4-BE49-F238E27FC236}">
                <a16:creationId xmlns:a16="http://schemas.microsoft.com/office/drawing/2014/main" id="{1900E1D6-8982-A46C-A58B-97814D032B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0401" y="2489200"/>
            <a:ext cx="3833222" cy="3530600"/>
          </a:xfrm>
        </p:spPr>
      </p:pic>
    </p:spTree>
    <p:extLst>
      <p:ext uri="{BB962C8B-B14F-4D97-AF65-F5344CB8AC3E}">
        <p14:creationId xmlns:p14="http://schemas.microsoft.com/office/powerpoint/2010/main" val="13710562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Preparation - </a:t>
            </a:r>
            <a:br>
              <a:rPr lang="en-US" dirty="0"/>
            </a:br>
            <a:r>
              <a:rPr lang="en-US" dirty="0"/>
              <a:t>Staff</a:t>
            </a:r>
          </a:p>
        </p:txBody>
      </p:sp>
      <p:sp>
        <p:nvSpPr>
          <p:cNvPr id="3" name="Content Placeholder 2"/>
          <p:cNvSpPr>
            <a:spLocks noGrp="1"/>
          </p:cNvSpPr>
          <p:nvPr>
            <p:ph idx="1"/>
          </p:nvPr>
        </p:nvSpPr>
        <p:spPr/>
        <p:txBody>
          <a:bodyPr>
            <a:normAutofit fontScale="92500" lnSpcReduction="20000"/>
          </a:bodyPr>
          <a:lstStyle/>
          <a:p>
            <a:r>
              <a:rPr lang="en-US" dirty="0"/>
              <a:t>Room supervisors and proctors may be current or retired faculty members, school admin or clerical employees, substitutes, student teachers, or paraprofessionals</a:t>
            </a:r>
          </a:p>
          <a:p>
            <a:r>
              <a:rPr lang="en-US" dirty="0"/>
              <a:t>May not serve as test coordinator if a relative is testing in the ACT window</a:t>
            </a:r>
          </a:p>
          <a:p>
            <a:r>
              <a:rPr lang="en-US" dirty="0"/>
              <a:t>Relative is: children, stepchildren, grandchildren, nieces, nephews, siblings, in-laws, spouses, and persons under your guardianship.</a:t>
            </a:r>
          </a:p>
          <a:p>
            <a:r>
              <a:rPr lang="en-US" dirty="0"/>
              <a:t>Staff must remain attentive to their testing responsibilities throughout the administration</a:t>
            </a:r>
          </a:p>
          <a:p>
            <a:r>
              <a:rPr lang="en-US" b="1" u="sng" dirty="0"/>
              <a:t>Coaches may serve as a room supervisor, but may not supervise one-to-one testing for a student-athlete</a:t>
            </a:r>
          </a:p>
        </p:txBody>
      </p:sp>
    </p:spTree>
    <p:extLst>
      <p:ext uri="{BB962C8B-B14F-4D97-AF65-F5344CB8AC3E}">
        <p14:creationId xmlns:p14="http://schemas.microsoft.com/office/powerpoint/2010/main" val="18141807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Preparation – </a:t>
            </a:r>
            <a:br>
              <a:rPr lang="en-US" dirty="0"/>
            </a:br>
            <a:r>
              <a:rPr lang="en-US" dirty="0"/>
              <a:t>Proctors</a:t>
            </a:r>
          </a:p>
        </p:txBody>
      </p:sp>
      <p:pic>
        <p:nvPicPr>
          <p:cNvPr id="4" name="Content Placeholder 3"/>
          <p:cNvPicPr>
            <a:picLocks noGrp="1" noChangeAspect="1"/>
          </p:cNvPicPr>
          <p:nvPr>
            <p:ph idx="1"/>
          </p:nvPr>
        </p:nvPicPr>
        <p:blipFill>
          <a:blip r:embed="rId3"/>
          <a:stretch>
            <a:fillRect/>
          </a:stretch>
        </p:blipFill>
        <p:spPr>
          <a:xfrm>
            <a:off x="612276" y="2743942"/>
            <a:ext cx="8216142" cy="2682822"/>
          </a:xfrm>
          <a:prstGeom prst="rect">
            <a:avLst/>
          </a:prstGeom>
        </p:spPr>
      </p:pic>
    </p:spTree>
    <p:extLst>
      <p:ext uri="{BB962C8B-B14F-4D97-AF65-F5344CB8AC3E}">
        <p14:creationId xmlns:p14="http://schemas.microsoft.com/office/powerpoint/2010/main" val="13711386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6D041-AE98-6C46-1657-6E0185C4F41B}"/>
              </a:ext>
            </a:extLst>
          </p:cNvPr>
          <p:cNvSpPr>
            <a:spLocks noGrp="1"/>
          </p:cNvSpPr>
          <p:nvPr>
            <p:ph type="ctrTitle"/>
          </p:nvPr>
        </p:nvSpPr>
        <p:spPr>
          <a:xfrm>
            <a:off x="1297955" y="2555276"/>
            <a:ext cx="5917679" cy="2550877"/>
          </a:xfrm>
        </p:spPr>
        <p:txBody>
          <a:bodyPr/>
          <a:lstStyle/>
          <a:p>
            <a:pPr algn="ctr"/>
            <a:r>
              <a:rPr lang="en-US" dirty="0"/>
              <a:t>TASK - Distribute Test Materials to Room Supervisors</a:t>
            </a:r>
            <a:br>
              <a:rPr lang="en-US" dirty="0"/>
            </a:br>
            <a:endParaRPr lang="en-US" dirty="0"/>
          </a:p>
        </p:txBody>
      </p:sp>
    </p:spTree>
    <p:extLst>
      <p:ext uri="{BB962C8B-B14F-4D97-AF65-F5344CB8AC3E}">
        <p14:creationId xmlns:p14="http://schemas.microsoft.com/office/powerpoint/2010/main" val="40372802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Day –</a:t>
            </a:r>
            <a:br>
              <a:rPr lang="en-US" dirty="0"/>
            </a:br>
            <a:r>
              <a:rPr lang="en-US" dirty="0"/>
              <a:t>Handling Materials</a:t>
            </a:r>
          </a:p>
        </p:txBody>
      </p:sp>
      <p:sp>
        <p:nvSpPr>
          <p:cNvPr id="3" name="Content Placeholder 2"/>
          <p:cNvSpPr>
            <a:spLocks noGrp="1"/>
          </p:cNvSpPr>
          <p:nvPr>
            <p:ph idx="1"/>
          </p:nvPr>
        </p:nvSpPr>
        <p:spPr/>
        <p:txBody>
          <a:bodyPr>
            <a:normAutofit/>
          </a:bodyPr>
          <a:lstStyle/>
          <a:p>
            <a:r>
              <a:rPr lang="en-US" dirty="0"/>
              <a:t>Room supervisors will pick up materials from SAC</a:t>
            </a:r>
          </a:p>
          <a:p>
            <a:r>
              <a:rPr lang="en-US" dirty="0"/>
              <a:t>To ensure security of test materials, distribute to examinees ONLY when directed to do so in the instructions, not before</a:t>
            </a:r>
          </a:p>
          <a:p>
            <a:r>
              <a:rPr lang="en-US" dirty="0"/>
              <a:t>Be sure each examinee receives the answer document with his or her name on the barcode label or the student code gridded in Block U (another way to verify attendance)</a:t>
            </a:r>
          </a:p>
          <a:p>
            <a:r>
              <a:rPr lang="en-US" dirty="0"/>
              <a:t>Personally hand one test booklet individually to each examinee in sequential serial number order</a:t>
            </a:r>
          </a:p>
        </p:txBody>
      </p:sp>
    </p:spTree>
    <p:extLst>
      <p:ext uri="{BB962C8B-B14F-4D97-AF65-F5344CB8AC3E}">
        <p14:creationId xmlns:p14="http://schemas.microsoft.com/office/powerpoint/2010/main" val="39253061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923" y="567467"/>
            <a:ext cx="7850456" cy="1303867"/>
          </a:xfrm>
        </p:spPr>
        <p:txBody>
          <a:bodyPr>
            <a:normAutofit/>
          </a:bodyPr>
          <a:lstStyle/>
          <a:p>
            <a:r>
              <a:rPr lang="en-US" dirty="0"/>
              <a:t>Test Day –</a:t>
            </a:r>
            <a:br>
              <a:rPr lang="en-US" dirty="0"/>
            </a:br>
            <a:r>
              <a:rPr lang="en-US" dirty="0"/>
              <a:t>Room Materials</a:t>
            </a:r>
          </a:p>
        </p:txBody>
      </p:sp>
      <p:sp>
        <p:nvSpPr>
          <p:cNvPr id="3" name="Content Placeholder 2"/>
          <p:cNvSpPr>
            <a:spLocks noGrp="1"/>
          </p:cNvSpPr>
          <p:nvPr>
            <p:ph idx="1"/>
          </p:nvPr>
        </p:nvSpPr>
        <p:spPr>
          <a:xfrm>
            <a:off x="1176864" y="2490135"/>
            <a:ext cx="7331515" cy="3444997"/>
          </a:xfrm>
        </p:spPr>
        <p:txBody>
          <a:bodyPr>
            <a:normAutofit/>
          </a:bodyPr>
          <a:lstStyle/>
          <a:p>
            <a:r>
              <a:rPr lang="en-US" dirty="0"/>
              <a:t>Printed script (correct timing) </a:t>
            </a:r>
          </a:p>
          <a:p>
            <a:r>
              <a:rPr lang="en-US" b="1" i="1" dirty="0"/>
              <a:t>Roster</a:t>
            </a:r>
          </a:p>
          <a:p>
            <a:r>
              <a:rPr lang="en-US" dirty="0"/>
              <a:t>Answer documents and test booklets by room</a:t>
            </a:r>
          </a:p>
          <a:p>
            <a:pPr lvl="1"/>
            <a:r>
              <a:rPr lang="en-US" dirty="0"/>
              <a:t>Apply bar codes day of testing once students check in</a:t>
            </a:r>
          </a:p>
          <a:p>
            <a:r>
              <a:rPr lang="en-US" dirty="0"/>
              <a:t>Seating Chart (District </a:t>
            </a:r>
            <a:r>
              <a:rPr lang="en-US" dirty="0" err="1"/>
              <a:t>req’t</a:t>
            </a:r>
            <a:r>
              <a:rPr lang="en-US" dirty="0"/>
              <a:t>)</a:t>
            </a:r>
          </a:p>
          <a:p>
            <a:r>
              <a:rPr lang="en-US" dirty="0"/>
              <a:t>Room Details/Test Timings</a:t>
            </a:r>
          </a:p>
          <a:p>
            <a:r>
              <a:rPr lang="en-US" dirty="0"/>
              <a:t>Calculators</a:t>
            </a:r>
          </a:p>
          <a:p>
            <a:r>
              <a:rPr lang="en-US" dirty="0"/>
              <a:t>Pencils &amp; erasers</a:t>
            </a:r>
          </a:p>
          <a:p>
            <a:pPr marL="0" indent="0">
              <a:buNone/>
            </a:pPr>
            <a:endParaRPr lang="en-US" dirty="0"/>
          </a:p>
        </p:txBody>
      </p:sp>
      <p:pic>
        <p:nvPicPr>
          <p:cNvPr id="4" name="Picture 3"/>
          <p:cNvPicPr>
            <a:picLocks noChangeAspect="1"/>
          </p:cNvPicPr>
          <p:nvPr/>
        </p:nvPicPr>
        <p:blipFill>
          <a:blip r:embed="rId2"/>
          <a:stretch>
            <a:fillRect/>
          </a:stretch>
        </p:blipFill>
        <p:spPr>
          <a:xfrm>
            <a:off x="5029522" y="4125951"/>
            <a:ext cx="3336448" cy="1919752"/>
          </a:xfrm>
          <a:prstGeom prst="rect">
            <a:avLst/>
          </a:prstGeom>
        </p:spPr>
      </p:pic>
    </p:spTree>
    <p:extLst>
      <p:ext uri="{BB962C8B-B14F-4D97-AF65-F5344CB8AC3E}">
        <p14:creationId xmlns:p14="http://schemas.microsoft.com/office/powerpoint/2010/main" val="36409138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FFCC8-DA10-4ABD-B6E4-C30F9D8AF20D}"/>
              </a:ext>
            </a:extLst>
          </p:cNvPr>
          <p:cNvSpPr>
            <a:spLocks noGrp="1"/>
          </p:cNvSpPr>
          <p:nvPr>
            <p:ph type="title"/>
          </p:nvPr>
        </p:nvSpPr>
        <p:spPr/>
        <p:txBody>
          <a:bodyPr/>
          <a:lstStyle/>
          <a:p>
            <a:r>
              <a:rPr lang="en-US" dirty="0"/>
              <a:t>Test Day Materials</a:t>
            </a:r>
          </a:p>
        </p:txBody>
      </p:sp>
      <p:pic>
        <p:nvPicPr>
          <p:cNvPr id="5" name="Content Placeholder 4">
            <a:extLst>
              <a:ext uri="{FF2B5EF4-FFF2-40B4-BE49-F238E27FC236}">
                <a16:creationId xmlns:a16="http://schemas.microsoft.com/office/drawing/2014/main" id="{B040AB34-6535-4C3D-B610-097071FEC0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7223" y="2400301"/>
            <a:ext cx="3539245" cy="4358307"/>
          </a:xfrm>
        </p:spPr>
      </p:pic>
      <p:pic>
        <p:nvPicPr>
          <p:cNvPr id="7" name="Picture 6">
            <a:extLst>
              <a:ext uri="{FF2B5EF4-FFF2-40B4-BE49-F238E27FC236}">
                <a16:creationId xmlns:a16="http://schemas.microsoft.com/office/drawing/2014/main" id="{ED2719FB-5A53-491B-96AD-C46095B05C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00" y="2350604"/>
            <a:ext cx="3431163" cy="4457699"/>
          </a:xfrm>
          <a:prstGeom prst="rect">
            <a:avLst/>
          </a:prstGeom>
        </p:spPr>
      </p:pic>
    </p:spTree>
    <p:extLst>
      <p:ext uri="{BB962C8B-B14F-4D97-AF65-F5344CB8AC3E}">
        <p14:creationId xmlns:p14="http://schemas.microsoft.com/office/powerpoint/2010/main" val="26019370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2B6F6-420F-4067-90CF-7125708C40E5}"/>
              </a:ext>
            </a:extLst>
          </p:cNvPr>
          <p:cNvSpPr>
            <a:spLocks noGrp="1"/>
          </p:cNvSpPr>
          <p:nvPr>
            <p:ph type="title"/>
          </p:nvPr>
        </p:nvSpPr>
        <p:spPr/>
        <p:txBody>
          <a:bodyPr/>
          <a:lstStyle/>
          <a:p>
            <a:r>
              <a:rPr lang="en-US" dirty="0"/>
              <a:t>Room Supervisor</a:t>
            </a:r>
          </a:p>
        </p:txBody>
      </p:sp>
      <p:sp>
        <p:nvSpPr>
          <p:cNvPr id="3" name="Content Placeholder 2">
            <a:extLst>
              <a:ext uri="{FF2B5EF4-FFF2-40B4-BE49-F238E27FC236}">
                <a16:creationId xmlns:a16="http://schemas.microsoft.com/office/drawing/2014/main" id="{600EAD96-C58D-45EF-9C3D-06BFCD370A24}"/>
              </a:ext>
            </a:extLst>
          </p:cNvPr>
          <p:cNvSpPr>
            <a:spLocks noGrp="1"/>
          </p:cNvSpPr>
          <p:nvPr>
            <p:ph idx="1"/>
          </p:nvPr>
        </p:nvSpPr>
        <p:spPr>
          <a:xfrm>
            <a:off x="864382" y="2489200"/>
            <a:ext cx="7434792" cy="4229652"/>
          </a:xfrm>
        </p:spPr>
        <p:txBody>
          <a:bodyPr>
            <a:normAutofit/>
          </a:bodyPr>
          <a:lstStyle/>
          <a:p>
            <a:r>
              <a:rPr lang="en-US" b="1" dirty="0">
                <a:solidFill>
                  <a:srgbClr val="444444"/>
                </a:solidFill>
                <a:latin typeface="Century Gothic" panose="020B0502020202020204" pitchFamily="34" charset="0"/>
              </a:rPr>
              <a:t>Check-in activities on test day:</a:t>
            </a:r>
            <a:endParaRPr lang="en-US" dirty="0">
              <a:solidFill>
                <a:srgbClr val="444444"/>
              </a:solidFill>
              <a:latin typeface="Century Gothic" panose="020B0502020202020204" pitchFamily="34" charset="0"/>
            </a:endParaRPr>
          </a:p>
          <a:p>
            <a:pPr>
              <a:buFont typeface="Arial" panose="020B0604020202020204" pitchFamily="34" charset="0"/>
              <a:buChar char="•"/>
            </a:pPr>
            <a:r>
              <a:rPr lang="en-US" dirty="0">
                <a:solidFill>
                  <a:srgbClr val="444444"/>
                </a:solidFill>
                <a:latin typeface="Century Gothic" panose="020B0502020202020204" pitchFamily="34" charset="0"/>
              </a:rPr>
              <a:t>Individually identify and admit examinees to rooms; verify IDs and mark the roster.</a:t>
            </a:r>
          </a:p>
          <a:p>
            <a:pPr>
              <a:buFont typeface="Arial" panose="020B0604020202020204" pitchFamily="34" charset="0"/>
              <a:buChar char="•"/>
            </a:pPr>
            <a:r>
              <a:rPr lang="en-US" dirty="0">
                <a:solidFill>
                  <a:srgbClr val="444444"/>
                </a:solidFill>
                <a:latin typeface="Century Gothic" panose="020B0502020202020204" pitchFamily="34" charset="0"/>
              </a:rPr>
              <a:t>Remove absent students from the room in TCM.</a:t>
            </a:r>
          </a:p>
          <a:p>
            <a:pPr>
              <a:buFont typeface="Arial" panose="020B0604020202020204" pitchFamily="34" charset="0"/>
              <a:buChar char="•"/>
            </a:pPr>
            <a:r>
              <a:rPr lang="en-US" dirty="0">
                <a:solidFill>
                  <a:srgbClr val="444444"/>
                </a:solidFill>
                <a:latin typeface="Century Gothic" panose="020B0502020202020204" pitchFamily="34" charset="0"/>
              </a:rPr>
              <a:t>Unlock student records.</a:t>
            </a:r>
          </a:p>
          <a:p>
            <a:pPr>
              <a:buFont typeface="Arial" panose="020B0604020202020204" pitchFamily="34" charset="0"/>
              <a:buChar char="•"/>
            </a:pPr>
            <a:r>
              <a:rPr lang="en-US" dirty="0">
                <a:solidFill>
                  <a:srgbClr val="444444"/>
                </a:solidFill>
                <a:latin typeface="Century Gothic" panose="020B0502020202020204" pitchFamily="34" charset="0"/>
              </a:rPr>
              <a:t>Direct examinees to seats once admitted.</a:t>
            </a:r>
          </a:p>
          <a:p>
            <a:pPr>
              <a:buFont typeface="Arial" panose="020B0604020202020204" pitchFamily="34" charset="0"/>
              <a:buChar char="•"/>
            </a:pPr>
            <a:r>
              <a:rPr lang="en-US" dirty="0">
                <a:solidFill>
                  <a:srgbClr val="444444"/>
                </a:solidFill>
                <a:latin typeface="Century Gothic" panose="020B0502020202020204" pitchFamily="34" charset="0"/>
              </a:rPr>
              <a:t>Make sure all examinees admitted to a room are assigned the same timing.</a:t>
            </a:r>
          </a:p>
          <a:p>
            <a:pPr>
              <a:buFont typeface="Arial" panose="020B0604020202020204" pitchFamily="34" charset="0"/>
              <a:buChar char="•"/>
            </a:pPr>
            <a:r>
              <a:rPr lang="en-US" dirty="0">
                <a:solidFill>
                  <a:srgbClr val="444444"/>
                </a:solidFill>
                <a:latin typeface="Century Gothic" panose="020B0502020202020204" pitchFamily="34" charset="0"/>
              </a:rPr>
              <a:t>Make sure all examinees authorized to test over multiple days are ready to begin the same test.</a:t>
            </a:r>
          </a:p>
          <a:p>
            <a:endParaRPr lang="en-US" dirty="0"/>
          </a:p>
        </p:txBody>
      </p:sp>
    </p:spTree>
    <p:extLst>
      <p:ext uri="{BB962C8B-B14F-4D97-AF65-F5344CB8AC3E}">
        <p14:creationId xmlns:p14="http://schemas.microsoft.com/office/powerpoint/2010/main" val="8577462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6CA35B8E-29E7-4D1D-BEB6-E358AF2C2C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371" y="1801663"/>
            <a:ext cx="3868125" cy="4976824"/>
          </a:xfrm>
        </p:spPr>
      </p:pic>
      <p:sp>
        <p:nvSpPr>
          <p:cNvPr id="2" name="Title 1">
            <a:extLst>
              <a:ext uri="{FF2B5EF4-FFF2-40B4-BE49-F238E27FC236}">
                <a16:creationId xmlns:a16="http://schemas.microsoft.com/office/drawing/2014/main" id="{19A0BAB2-36EE-4051-A4AB-09F781747E68}"/>
              </a:ext>
            </a:extLst>
          </p:cNvPr>
          <p:cNvSpPr>
            <a:spLocks noGrp="1"/>
          </p:cNvSpPr>
          <p:nvPr>
            <p:ph type="title"/>
          </p:nvPr>
        </p:nvSpPr>
        <p:spPr>
          <a:xfrm>
            <a:off x="1172633" y="479913"/>
            <a:ext cx="6798734" cy="1303867"/>
          </a:xfrm>
        </p:spPr>
        <p:txBody>
          <a:bodyPr/>
          <a:lstStyle/>
          <a:p>
            <a:r>
              <a:rPr lang="en-US" dirty="0"/>
              <a:t>Preparation - Calculators</a:t>
            </a:r>
          </a:p>
        </p:txBody>
      </p:sp>
      <p:sp>
        <p:nvSpPr>
          <p:cNvPr id="5" name="TextBox 4">
            <a:extLst>
              <a:ext uri="{FF2B5EF4-FFF2-40B4-BE49-F238E27FC236}">
                <a16:creationId xmlns:a16="http://schemas.microsoft.com/office/drawing/2014/main" id="{5D997FBE-E86B-4710-A546-918EC0ED9B28}"/>
              </a:ext>
            </a:extLst>
          </p:cNvPr>
          <p:cNvSpPr txBox="1"/>
          <p:nvPr/>
        </p:nvSpPr>
        <p:spPr>
          <a:xfrm>
            <a:off x="4018496" y="3150704"/>
            <a:ext cx="5253361" cy="1600438"/>
          </a:xfrm>
          <a:prstGeom prst="rect">
            <a:avLst/>
          </a:prstGeom>
          <a:noFill/>
        </p:spPr>
        <p:txBody>
          <a:bodyPr wrap="none" rtlCol="0">
            <a:spAutoFit/>
          </a:bodyPr>
          <a:lstStyle/>
          <a:p>
            <a:pPr marL="285750" indent="-285750">
              <a:buFontTx/>
              <a:buChar char="-"/>
            </a:pPr>
            <a:r>
              <a:rPr lang="en-US" sz="1600" dirty="0"/>
              <a:t>Make sure you are only handing out/allowing </a:t>
            </a:r>
          </a:p>
          <a:p>
            <a:r>
              <a:rPr lang="en-US" sz="1600" dirty="0"/>
              <a:t>authorized calculators</a:t>
            </a:r>
          </a:p>
          <a:p>
            <a:pPr marL="285750" indent="-285750">
              <a:buFontTx/>
              <a:buChar char="-"/>
            </a:pPr>
            <a:r>
              <a:rPr lang="en-US" sz="1600" dirty="0"/>
              <a:t>Policy prohibits sharing of calculators, so make</a:t>
            </a:r>
          </a:p>
          <a:p>
            <a:r>
              <a:rPr lang="en-US" sz="1600" dirty="0"/>
              <a:t>sure you have backups </a:t>
            </a:r>
          </a:p>
          <a:p>
            <a:pPr marL="285750" indent="-285750">
              <a:buFontTx/>
              <a:buChar char="-"/>
            </a:pPr>
            <a:r>
              <a:rPr lang="en-US" sz="1600" dirty="0"/>
              <a:t>If a student uses a prohibited calculator, the test</a:t>
            </a:r>
          </a:p>
          <a:p>
            <a:r>
              <a:rPr lang="en-US" sz="1600" dirty="0"/>
              <a:t>will be invalidated</a:t>
            </a:r>
          </a:p>
        </p:txBody>
      </p:sp>
    </p:spTree>
    <p:extLst>
      <p:ext uri="{BB962C8B-B14F-4D97-AF65-F5344CB8AC3E}">
        <p14:creationId xmlns:p14="http://schemas.microsoft.com/office/powerpoint/2010/main" val="30372148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Day –</a:t>
            </a:r>
            <a:br>
              <a:rPr lang="en-US" dirty="0"/>
            </a:br>
            <a:r>
              <a:rPr lang="en-US" dirty="0"/>
              <a:t> Guidelines</a:t>
            </a:r>
          </a:p>
        </p:txBody>
      </p:sp>
      <p:sp>
        <p:nvSpPr>
          <p:cNvPr id="3" name="Content Placeholder 2"/>
          <p:cNvSpPr>
            <a:spLocks noGrp="1"/>
          </p:cNvSpPr>
          <p:nvPr>
            <p:ph idx="1"/>
          </p:nvPr>
        </p:nvSpPr>
        <p:spPr>
          <a:xfrm>
            <a:off x="1176866" y="2490135"/>
            <a:ext cx="7498783" cy="3891000"/>
          </a:xfrm>
        </p:spPr>
        <p:txBody>
          <a:bodyPr>
            <a:normAutofit/>
          </a:bodyPr>
          <a:lstStyle/>
          <a:p>
            <a:r>
              <a:rPr lang="en-US" dirty="0"/>
              <a:t>Tests MUST be taken in order – </a:t>
            </a:r>
          </a:p>
          <a:p>
            <a:pPr lvl="1"/>
            <a:r>
              <a:rPr lang="en-US" dirty="0">
                <a:solidFill>
                  <a:schemeClr val="tx1"/>
                </a:solidFill>
              </a:rPr>
              <a:t>Test 1 – English</a:t>
            </a:r>
          </a:p>
          <a:p>
            <a:pPr lvl="1"/>
            <a:r>
              <a:rPr lang="en-US" dirty="0">
                <a:solidFill>
                  <a:schemeClr val="tx1"/>
                </a:solidFill>
              </a:rPr>
              <a:t>Test 2 – Mathematics</a:t>
            </a:r>
          </a:p>
          <a:p>
            <a:pPr lvl="1"/>
            <a:r>
              <a:rPr lang="en-US" dirty="0">
                <a:solidFill>
                  <a:schemeClr val="tx1"/>
                </a:solidFill>
              </a:rPr>
              <a:t>Test 3 – Reading</a:t>
            </a:r>
          </a:p>
          <a:p>
            <a:pPr lvl="1"/>
            <a:r>
              <a:rPr lang="en-US" dirty="0">
                <a:solidFill>
                  <a:schemeClr val="tx1"/>
                </a:solidFill>
              </a:rPr>
              <a:t>Test 4 – Science(Optional)</a:t>
            </a:r>
          </a:p>
          <a:p>
            <a:endParaRPr lang="en-US" dirty="0">
              <a:solidFill>
                <a:srgbClr val="FF0000"/>
              </a:solidFill>
            </a:endParaRPr>
          </a:p>
        </p:txBody>
      </p:sp>
    </p:spTree>
    <p:extLst>
      <p:ext uri="{BB962C8B-B14F-4D97-AF65-F5344CB8AC3E}">
        <p14:creationId xmlns:p14="http://schemas.microsoft.com/office/powerpoint/2010/main" val="22432864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BF8F3-FB0A-D2B5-09F8-17E13A943C33}"/>
              </a:ext>
            </a:extLst>
          </p:cNvPr>
          <p:cNvSpPr>
            <a:spLocks noGrp="1"/>
          </p:cNvSpPr>
          <p:nvPr>
            <p:ph type="title"/>
          </p:nvPr>
        </p:nvSpPr>
        <p:spPr/>
        <p:txBody>
          <a:bodyPr/>
          <a:lstStyle/>
          <a:p>
            <a:r>
              <a:rPr lang="en-US" dirty="0"/>
              <a:t>Flexible Scheduling Options</a:t>
            </a:r>
          </a:p>
        </p:txBody>
      </p:sp>
      <p:sp>
        <p:nvSpPr>
          <p:cNvPr id="3" name="Content Placeholder 2">
            <a:extLst>
              <a:ext uri="{FF2B5EF4-FFF2-40B4-BE49-F238E27FC236}">
                <a16:creationId xmlns:a16="http://schemas.microsoft.com/office/drawing/2014/main" id="{A9DD227F-F016-6531-73CF-8DF5B04123CB}"/>
              </a:ext>
            </a:extLst>
          </p:cNvPr>
          <p:cNvSpPr>
            <a:spLocks noGrp="1"/>
          </p:cNvSpPr>
          <p:nvPr>
            <p:ph idx="1"/>
          </p:nvPr>
        </p:nvSpPr>
        <p:spPr/>
        <p:txBody>
          <a:bodyPr>
            <a:normAutofit/>
          </a:bodyPr>
          <a:lstStyle/>
          <a:p>
            <a:r>
              <a:rPr lang="en-US" dirty="0"/>
              <a:t>The test coordinator decides if a school’s examinees test on the same day or over two days, if taking Science subtest. </a:t>
            </a:r>
          </a:p>
          <a:p>
            <a:r>
              <a:rPr lang="en-US" dirty="0"/>
              <a:t>This decision applies to ALL standard time and single-day accommodations testing rooms and administrations for that testing event/window at the school. </a:t>
            </a:r>
          </a:p>
          <a:p>
            <a:r>
              <a:rPr lang="en-US" dirty="0"/>
              <a:t>Based upon this decision (same-day or two-day), please refer to the appropriate text and table below. </a:t>
            </a:r>
          </a:p>
        </p:txBody>
      </p:sp>
    </p:spTree>
    <p:extLst>
      <p:ext uri="{BB962C8B-B14F-4D97-AF65-F5344CB8AC3E}">
        <p14:creationId xmlns:p14="http://schemas.microsoft.com/office/powerpoint/2010/main" val="26516425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3DBC5-FF78-B4F2-B36D-FCBBE5328B27}"/>
              </a:ext>
            </a:extLst>
          </p:cNvPr>
          <p:cNvSpPr>
            <a:spLocks noGrp="1"/>
          </p:cNvSpPr>
          <p:nvPr>
            <p:ph type="title"/>
          </p:nvPr>
        </p:nvSpPr>
        <p:spPr/>
        <p:txBody>
          <a:bodyPr/>
          <a:lstStyle/>
          <a:p>
            <a:r>
              <a:rPr lang="en-US" dirty="0"/>
              <a:t>Flexible Schedule Options (if giving Science)</a:t>
            </a:r>
          </a:p>
        </p:txBody>
      </p:sp>
      <p:pic>
        <p:nvPicPr>
          <p:cNvPr id="6" name="Content Placeholder 5" descr="A schedule with text and a list of tasks&#10;&#10;AI-generated content may be incorrect.">
            <a:extLst>
              <a:ext uri="{FF2B5EF4-FFF2-40B4-BE49-F238E27FC236}">
                <a16:creationId xmlns:a16="http://schemas.microsoft.com/office/drawing/2014/main" id="{D13C2C6C-DABD-BD45-9F4D-B58AFA0755C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08688" y="3010328"/>
            <a:ext cx="3915098" cy="2139647"/>
          </a:xfrm>
        </p:spPr>
      </p:pic>
      <p:pic>
        <p:nvPicPr>
          <p:cNvPr id="8" name="Content Placeholder 7" descr="A schedule of a test&#10;&#10;AI-generated content may be incorrect.">
            <a:extLst>
              <a:ext uri="{FF2B5EF4-FFF2-40B4-BE49-F238E27FC236}">
                <a16:creationId xmlns:a16="http://schemas.microsoft.com/office/drawing/2014/main" id="{E94E6F1A-5897-612D-1C1B-E6154CBBD73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01162" y="3164440"/>
            <a:ext cx="4043374" cy="1847403"/>
          </a:xfrm>
        </p:spPr>
      </p:pic>
      <p:sp>
        <p:nvSpPr>
          <p:cNvPr id="9" name="TextBox 8">
            <a:extLst>
              <a:ext uri="{FF2B5EF4-FFF2-40B4-BE49-F238E27FC236}">
                <a16:creationId xmlns:a16="http://schemas.microsoft.com/office/drawing/2014/main" id="{A6D9F3E4-EFAE-40A4-6E6D-123BD9276B1A}"/>
              </a:ext>
            </a:extLst>
          </p:cNvPr>
          <p:cNvSpPr txBox="1"/>
          <p:nvPr/>
        </p:nvSpPr>
        <p:spPr>
          <a:xfrm>
            <a:off x="493160" y="5763802"/>
            <a:ext cx="8351376" cy="923330"/>
          </a:xfrm>
          <a:prstGeom prst="rect">
            <a:avLst/>
          </a:prstGeom>
          <a:noFill/>
        </p:spPr>
        <p:txBody>
          <a:bodyPr wrap="square" rtlCol="0">
            <a:spAutoFit/>
          </a:bodyPr>
          <a:lstStyle/>
          <a:p>
            <a:r>
              <a:rPr lang="en-US"/>
              <a:t>Test coordinators may determine the length of the extended break (e.g., lunch or snack break). All rooms at the school must resume testing on the same schedule and complete testing by the end of the school day.</a:t>
            </a:r>
            <a:endParaRPr lang="en-US" dirty="0"/>
          </a:p>
        </p:txBody>
      </p:sp>
    </p:spTree>
    <p:extLst>
      <p:ext uri="{BB962C8B-B14F-4D97-AF65-F5344CB8AC3E}">
        <p14:creationId xmlns:p14="http://schemas.microsoft.com/office/powerpoint/2010/main" val="19457563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Day –</a:t>
            </a:r>
            <a:br>
              <a:rPr lang="en-US" dirty="0"/>
            </a:br>
            <a:r>
              <a:rPr lang="en-US" dirty="0"/>
              <a:t>Timing Options	</a:t>
            </a:r>
          </a:p>
        </p:txBody>
      </p:sp>
      <p:sp>
        <p:nvSpPr>
          <p:cNvPr id="3" name="Content Placeholder 2"/>
          <p:cNvSpPr>
            <a:spLocks noGrp="1"/>
          </p:cNvSpPr>
          <p:nvPr>
            <p:ph idx="1"/>
          </p:nvPr>
        </p:nvSpPr>
        <p:spPr/>
        <p:txBody>
          <a:bodyPr/>
          <a:lstStyle/>
          <a:p>
            <a:endParaRPr lang="en-US" dirty="0"/>
          </a:p>
          <a:p>
            <a:endParaRPr lang="en-US" dirty="0"/>
          </a:p>
        </p:txBody>
      </p:sp>
      <p:pic>
        <p:nvPicPr>
          <p:cNvPr id="8" name="Picture 7">
            <a:extLst>
              <a:ext uri="{FF2B5EF4-FFF2-40B4-BE49-F238E27FC236}">
                <a16:creationId xmlns:a16="http://schemas.microsoft.com/office/drawing/2014/main" id="{239243BB-6571-4AD4-A544-7BACBE375F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0590" y="2176670"/>
            <a:ext cx="7152204" cy="4045226"/>
          </a:xfrm>
          <a:prstGeom prst="rect">
            <a:avLst/>
          </a:prstGeom>
        </p:spPr>
      </p:pic>
    </p:spTree>
    <p:extLst>
      <p:ext uri="{BB962C8B-B14F-4D97-AF65-F5344CB8AC3E}">
        <p14:creationId xmlns:p14="http://schemas.microsoft.com/office/powerpoint/2010/main" val="528067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42B47-2718-4E8A-9BA2-3F2C3109E264}"/>
              </a:ext>
            </a:extLst>
          </p:cNvPr>
          <p:cNvSpPr>
            <a:spLocks noGrp="1"/>
          </p:cNvSpPr>
          <p:nvPr>
            <p:ph type="title"/>
          </p:nvPr>
        </p:nvSpPr>
        <p:spPr/>
        <p:txBody>
          <a:bodyPr/>
          <a:lstStyle/>
          <a:p>
            <a:r>
              <a:rPr lang="en-US" dirty="0"/>
              <a:t>Timing</a:t>
            </a:r>
          </a:p>
        </p:txBody>
      </p:sp>
      <p:sp>
        <p:nvSpPr>
          <p:cNvPr id="9" name="TextBox 8">
            <a:extLst>
              <a:ext uri="{FF2B5EF4-FFF2-40B4-BE49-F238E27FC236}">
                <a16:creationId xmlns:a16="http://schemas.microsoft.com/office/drawing/2014/main" id="{69991855-4F32-454C-A8A6-D48371E9DB80}"/>
              </a:ext>
            </a:extLst>
          </p:cNvPr>
          <p:cNvSpPr txBox="1"/>
          <p:nvPr/>
        </p:nvSpPr>
        <p:spPr>
          <a:xfrm>
            <a:off x="71919" y="3879192"/>
            <a:ext cx="8681505" cy="1200329"/>
          </a:xfrm>
          <a:prstGeom prst="rect">
            <a:avLst/>
          </a:prstGeom>
          <a:noFill/>
        </p:spPr>
        <p:txBody>
          <a:bodyPr wrap="square" rtlCol="0">
            <a:spAutoFit/>
          </a:bodyPr>
          <a:lstStyle/>
          <a:p>
            <a:r>
              <a:rPr lang="en-US" dirty="0"/>
              <a:t>ACT </a:t>
            </a:r>
            <a:r>
              <a:rPr lang="en-US" u="sng" dirty="0">
                <a:solidFill>
                  <a:srgbClr val="FF0000"/>
                </a:solidFill>
              </a:rPr>
              <a:t>requires</a:t>
            </a:r>
            <a:r>
              <a:rPr lang="en-US" dirty="0"/>
              <a:t> that you allow a 10-15 minute break at the end of Test 2.  Each room supervisor is to begin the break at the end of Test 2 as dictated by individual testing activity in the room.  Do not attempt to preset an exact break schedule for all test rooms.</a:t>
            </a:r>
          </a:p>
        </p:txBody>
      </p:sp>
      <p:sp>
        <p:nvSpPr>
          <p:cNvPr id="7" name="TextBox 6">
            <a:extLst>
              <a:ext uri="{FF2B5EF4-FFF2-40B4-BE49-F238E27FC236}">
                <a16:creationId xmlns:a16="http://schemas.microsoft.com/office/drawing/2014/main" id="{6C2571C8-C72D-C36B-08E5-6AC1727A7CB8}"/>
              </a:ext>
            </a:extLst>
          </p:cNvPr>
          <p:cNvSpPr txBox="1"/>
          <p:nvPr/>
        </p:nvSpPr>
        <p:spPr>
          <a:xfrm>
            <a:off x="71919" y="5345047"/>
            <a:ext cx="5466561" cy="369332"/>
          </a:xfrm>
          <a:prstGeom prst="rect">
            <a:avLst/>
          </a:prstGeom>
          <a:noFill/>
        </p:spPr>
        <p:txBody>
          <a:bodyPr wrap="none" rtlCol="0">
            <a:spAutoFit/>
          </a:bodyPr>
          <a:lstStyle/>
          <a:p>
            <a:r>
              <a:rPr lang="en-US" dirty="0"/>
              <a:t>125 minutes of testing time if not giving Science</a:t>
            </a:r>
          </a:p>
        </p:txBody>
      </p:sp>
      <p:graphicFrame>
        <p:nvGraphicFramePr>
          <p:cNvPr id="11" name="Table 10">
            <a:extLst>
              <a:ext uri="{FF2B5EF4-FFF2-40B4-BE49-F238E27FC236}">
                <a16:creationId xmlns:a16="http://schemas.microsoft.com/office/drawing/2014/main" id="{1EB0C7DE-CDA9-33B4-EE64-FF016300A2A8}"/>
              </a:ext>
            </a:extLst>
          </p:cNvPr>
          <p:cNvGraphicFramePr>
            <a:graphicFrameLocks noGrp="1"/>
          </p:cNvGraphicFramePr>
          <p:nvPr>
            <p:extLst>
              <p:ext uri="{D42A27DB-BD31-4B8C-83A1-F6EECF244321}">
                <p14:modId xmlns:p14="http://schemas.microsoft.com/office/powerpoint/2010/main" val="135981143"/>
              </p:ext>
            </p:extLst>
          </p:nvPr>
        </p:nvGraphicFramePr>
        <p:xfrm>
          <a:off x="1524000" y="2687320"/>
          <a:ext cx="6096000" cy="741680"/>
        </p:xfrm>
        <a:graphic>
          <a:graphicData uri="http://schemas.openxmlformats.org/drawingml/2006/table">
            <a:tbl>
              <a:tblPr firstRow="1" bandRow="1">
                <a:tableStyleId>{073A0DAA-6AF3-43AB-8588-CEC1D06C72B9}</a:tableStyleId>
              </a:tblPr>
              <a:tblGrid>
                <a:gridCol w="1219200">
                  <a:extLst>
                    <a:ext uri="{9D8B030D-6E8A-4147-A177-3AD203B41FA5}">
                      <a16:colId xmlns:a16="http://schemas.microsoft.com/office/drawing/2014/main" val="4044647471"/>
                    </a:ext>
                  </a:extLst>
                </a:gridCol>
                <a:gridCol w="1219200">
                  <a:extLst>
                    <a:ext uri="{9D8B030D-6E8A-4147-A177-3AD203B41FA5}">
                      <a16:colId xmlns:a16="http://schemas.microsoft.com/office/drawing/2014/main" val="1293960114"/>
                    </a:ext>
                  </a:extLst>
                </a:gridCol>
                <a:gridCol w="1219200">
                  <a:extLst>
                    <a:ext uri="{9D8B030D-6E8A-4147-A177-3AD203B41FA5}">
                      <a16:colId xmlns:a16="http://schemas.microsoft.com/office/drawing/2014/main" val="453700226"/>
                    </a:ext>
                  </a:extLst>
                </a:gridCol>
                <a:gridCol w="1219200">
                  <a:extLst>
                    <a:ext uri="{9D8B030D-6E8A-4147-A177-3AD203B41FA5}">
                      <a16:colId xmlns:a16="http://schemas.microsoft.com/office/drawing/2014/main" val="33320812"/>
                    </a:ext>
                  </a:extLst>
                </a:gridCol>
                <a:gridCol w="1219200">
                  <a:extLst>
                    <a:ext uri="{9D8B030D-6E8A-4147-A177-3AD203B41FA5}">
                      <a16:colId xmlns:a16="http://schemas.microsoft.com/office/drawing/2014/main" val="1042343778"/>
                    </a:ext>
                  </a:extLst>
                </a:gridCol>
              </a:tblGrid>
              <a:tr h="370840">
                <a:tc>
                  <a:txBody>
                    <a:bodyPr/>
                    <a:lstStyle/>
                    <a:p>
                      <a:r>
                        <a:rPr lang="en-US" dirty="0"/>
                        <a:t>English</a:t>
                      </a:r>
                    </a:p>
                  </a:txBody>
                  <a:tcPr/>
                </a:tc>
                <a:tc>
                  <a:txBody>
                    <a:bodyPr/>
                    <a:lstStyle/>
                    <a:p>
                      <a:r>
                        <a:rPr lang="en-US" dirty="0"/>
                        <a:t>Math</a:t>
                      </a:r>
                    </a:p>
                  </a:txBody>
                  <a:tcPr/>
                </a:tc>
                <a:tc>
                  <a:txBody>
                    <a:bodyPr/>
                    <a:lstStyle/>
                    <a:p>
                      <a:r>
                        <a:rPr lang="en-US" dirty="0"/>
                        <a:t>Reading</a:t>
                      </a:r>
                    </a:p>
                  </a:txBody>
                  <a:tcPr/>
                </a:tc>
                <a:tc>
                  <a:txBody>
                    <a:bodyPr/>
                    <a:lstStyle/>
                    <a:p>
                      <a:r>
                        <a:rPr lang="en-US" dirty="0"/>
                        <a:t>Science</a:t>
                      </a:r>
                    </a:p>
                  </a:txBody>
                  <a:tcPr/>
                </a:tc>
                <a:tc>
                  <a:txBody>
                    <a:bodyPr/>
                    <a:lstStyle/>
                    <a:p>
                      <a:r>
                        <a:rPr lang="en-US" dirty="0"/>
                        <a:t>Total</a:t>
                      </a:r>
                    </a:p>
                  </a:txBody>
                  <a:tcPr/>
                </a:tc>
                <a:extLst>
                  <a:ext uri="{0D108BD9-81ED-4DB2-BD59-A6C34878D82A}">
                    <a16:rowId xmlns:a16="http://schemas.microsoft.com/office/drawing/2014/main" val="1788643993"/>
                  </a:ext>
                </a:extLst>
              </a:tr>
              <a:tr h="370840">
                <a:tc>
                  <a:txBody>
                    <a:bodyPr/>
                    <a:lstStyle/>
                    <a:p>
                      <a:r>
                        <a:rPr lang="en-US" dirty="0"/>
                        <a:t>35</a:t>
                      </a:r>
                    </a:p>
                  </a:txBody>
                  <a:tcPr/>
                </a:tc>
                <a:tc>
                  <a:txBody>
                    <a:bodyPr/>
                    <a:lstStyle/>
                    <a:p>
                      <a:r>
                        <a:rPr lang="en-US" dirty="0"/>
                        <a:t>50</a:t>
                      </a:r>
                    </a:p>
                  </a:txBody>
                  <a:tcPr/>
                </a:tc>
                <a:tc>
                  <a:txBody>
                    <a:bodyPr/>
                    <a:lstStyle/>
                    <a:p>
                      <a:r>
                        <a:rPr lang="en-US" dirty="0"/>
                        <a:t>40</a:t>
                      </a:r>
                    </a:p>
                  </a:txBody>
                  <a:tcPr/>
                </a:tc>
                <a:tc>
                  <a:txBody>
                    <a:bodyPr/>
                    <a:lstStyle/>
                    <a:p>
                      <a:r>
                        <a:rPr lang="en-US" dirty="0"/>
                        <a:t>40</a:t>
                      </a:r>
                    </a:p>
                  </a:txBody>
                  <a:tcPr/>
                </a:tc>
                <a:tc>
                  <a:txBody>
                    <a:bodyPr/>
                    <a:lstStyle/>
                    <a:p>
                      <a:r>
                        <a:rPr lang="en-US" dirty="0"/>
                        <a:t>165</a:t>
                      </a:r>
                    </a:p>
                  </a:txBody>
                  <a:tcPr/>
                </a:tc>
                <a:extLst>
                  <a:ext uri="{0D108BD9-81ED-4DB2-BD59-A6C34878D82A}">
                    <a16:rowId xmlns:a16="http://schemas.microsoft.com/office/drawing/2014/main" val="1051074981"/>
                  </a:ext>
                </a:extLst>
              </a:tr>
            </a:tbl>
          </a:graphicData>
        </a:graphic>
      </p:graphicFrame>
    </p:spTree>
    <p:extLst>
      <p:ext uri="{BB962C8B-B14F-4D97-AF65-F5344CB8AC3E}">
        <p14:creationId xmlns:p14="http://schemas.microsoft.com/office/powerpoint/2010/main" val="1666609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02476-232F-43A9-B33A-388D4C5909F2}"/>
              </a:ext>
            </a:extLst>
          </p:cNvPr>
          <p:cNvSpPr>
            <a:spLocks noGrp="1"/>
          </p:cNvSpPr>
          <p:nvPr>
            <p:ph type="title"/>
          </p:nvPr>
        </p:nvSpPr>
        <p:spPr/>
        <p:txBody>
          <a:bodyPr/>
          <a:lstStyle/>
          <a:p>
            <a:r>
              <a:rPr lang="en-US" dirty="0"/>
              <a:t>Room Supervisor</a:t>
            </a:r>
          </a:p>
        </p:txBody>
      </p:sp>
      <p:sp>
        <p:nvSpPr>
          <p:cNvPr id="3" name="Content Placeholder 2">
            <a:extLst>
              <a:ext uri="{FF2B5EF4-FFF2-40B4-BE49-F238E27FC236}">
                <a16:creationId xmlns:a16="http://schemas.microsoft.com/office/drawing/2014/main" id="{50C8132E-0B00-48A0-B1B5-56D41EAFBB40}"/>
              </a:ext>
            </a:extLst>
          </p:cNvPr>
          <p:cNvSpPr>
            <a:spLocks noGrp="1"/>
          </p:cNvSpPr>
          <p:nvPr>
            <p:ph idx="1"/>
          </p:nvPr>
        </p:nvSpPr>
        <p:spPr>
          <a:xfrm>
            <a:off x="646043" y="2256183"/>
            <a:ext cx="7364895" cy="4601817"/>
          </a:xfrm>
        </p:spPr>
        <p:txBody>
          <a:bodyPr>
            <a:normAutofit fontScale="92500" lnSpcReduction="20000"/>
          </a:bodyPr>
          <a:lstStyle/>
          <a:p>
            <a:r>
              <a:rPr lang="en-US" b="1" dirty="0">
                <a:solidFill>
                  <a:srgbClr val="444444"/>
                </a:solidFill>
                <a:latin typeface="Century Gothic" panose="020B0502020202020204" pitchFamily="34" charset="0"/>
              </a:rPr>
              <a:t>Administer the test:</a:t>
            </a:r>
            <a:endParaRPr lang="en-US" dirty="0">
              <a:solidFill>
                <a:srgbClr val="444444"/>
              </a:solidFill>
              <a:latin typeface="Century Gothic" panose="020B0502020202020204" pitchFamily="34" charset="0"/>
            </a:endParaRPr>
          </a:p>
          <a:p>
            <a:pPr>
              <a:buFont typeface="Arial" panose="020B0604020202020204" pitchFamily="34" charset="0"/>
              <a:buChar char="•"/>
            </a:pPr>
            <a:r>
              <a:rPr lang="en-US" dirty="0">
                <a:solidFill>
                  <a:srgbClr val="444444"/>
                </a:solidFill>
                <a:latin typeface="Century Gothic" panose="020B0502020202020204" pitchFamily="34" charset="0"/>
              </a:rPr>
              <a:t>Take responsibility for a test room and provide an environment conducive to testing.</a:t>
            </a:r>
          </a:p>
          <a:p>
            <a:pPr>
              <a:buFont typeface="Arial" panose="020B0604020202020204" pitchFamily="34" charset="0"/>
              <a:buChar char="•"/>
            </a:pPr>
            <a:r>
              <a:rPr lang="en-US" dirty="0">
                <a:solidFill>
                  <a:srgbClr val="444444"/>
                </a:solidFill>
                <a:latin typeface="Century Gothic" panose="020B0502020202020204" pitchFamily="34" charset="0"/>
              </a:rPr>
              <a:t>Read verbal instructions on task cards verbatim to examinees.</a:t>
            </a:r>
          </a:p>
          <a:p>
            <a:pPr>
              <a:buFont typeface="Arial" panose="020B0604020202020204" pitchFamily="34" charset="0"/>
              <a:buChar char="•"/>
            </a:pPr>
            <a:r>
              <a:rPr lang="en-US" dirty="0">
                <a:solidFill>
                  <a:srgbClr val="444444"/>
                </a:solidFill>
                <a:latin typeface="Century Gothic" panose="020B0502020202020204" pitchFamily="34" charset="0"/>
              </a:rPr>
              <a:t>Monitor the TCM timer.</a:t>
            </a:r>
          </a:p>
          <a:p>
            <a:pPr>
              <a:buFont typeface="Arial" panose="020B0604020202020204" pitchFamily="34" charset="0"/>
              <a:buChar char="•"/>
            </a:pPr>
            <a:r>
              <a:rPr lang="en-US" dirty="0">
                <a:solidFill>
                  <a:srgbClr val="444444"/>
                </a:solidFill>
                <a:latin typeface="Century Gothic" panose="020B0502020202020204" pitchFamily="34" charset="0"/>
              </a:rPr>
              <a:t>Monitor assigned test room in TCM.</a:t>
            </a:r>
          </a:p>
          <a:p>
            <a:pPr>
              <a:buFont typeface="Arial" panose="020B0604020202020204" pitchFamily="34" charset="0"/>
              <a:buChar char="•"/>
            </a:pPr>
            <a:r>
              <a:rPr lang="en-US" dirty="0">
                <a:solidFill>
                  <a:srgbClr val="444444"/>
                </a:solidFill>
                <a:latin typeface="Century Gothic" panose="020B0502020202020204" pitchFamily="34" charset="0"/>
              </a:rPr>
              <a:t>Unlock the student records in TCM.</a:t>
            </a:r>
          </a:p>
          <a:p>
            <a:pPr>
              <a:buFont typeface="Arial" panose="020B0604020202020204" pitchFamily="34" charset="0"/>
              <a:buChar char="•"/>
            </a:pPr>
            <a:r>
              <a:rPr lang="en-US" dirty="0">
                <a:solidFill>
                  <a:srgbClr val="444444"/>
                </a:solidFill>
                <a:latin typeface="Century Gothic" panose="020B0502020202020204" pitchFamily="34" charset="0"/>
              </a:rPr>
              <a:t>For one and one-half time testing, use the TCM timer to ensure the exact time is allowed for each test.</a:t>
            </a:r>
          </a:p>
          <a:p>
            <a:pPr>
              <a:buFont typeface="Arial" panose="020B0604020202020204" pitchFamily="34" charset="0"/>
              <a:buChar char="•"/>
            </a:pPr>
            <a:r>
              <a:rPr lang="en-US" b="1" dirty="0">
                <a:solidFill>
                  <a:srgbClr val="444444"/>
                </a:solidFill>
                <a:latin typeface="Century Gothic" panose="020B0502020202020204" pitchFamily="34" charset="0"/>
              </a:rPr>
              <a:t>Lock each student in TCM if testing over multiple days. Note: Students should NOT be marked complete in TCM if the student will continue testing on a subsequent day. Rooms in TCM should not be closed if students are testing on multiple days</a:t>
            </a:r>
            <a:r>
              <a:rPr lang="en-US" dirty="0">
                <a:solidFill>
                  <a:srgbClr val="444444"/>
                </a:solidFill>
                <a:latin typeface="Century Gothic" panose="020B0502020202020204" pitchFamily="34" charset="0"/>
              </a:rPr>
              <a:t>.</a:t>
            </a:r>
          </a:p>
          <a:p>
            <a:pPr>
              <a:buFont typeface="Arial" panose="020B0604020202020204" pitchFamily="34" charset="0"/>
              <a:buChar char="•"/>
            </a:pPr>
            <a:r>
              <a:rPr lang="en-US" dirty="0">
                <a:solidFill>
                  <a:srgbClr val="444444"/>
                </a:solidFill>
                <a:latin typeface="Century Gothic" panose="020B0502020202020204" pitchFamily="34" charset="0"/>
              </a:rPr>
              <a:t>Close room and resolve any alerts before marking the task as done.</a:t>
            </a:r>
          </a:p>
          <a:p>
            <a:endParaRPr lang="en-US" dirty="0"/>
          </a:p>
        </p:txBody>
      </p:sp>
    </p:spTree>
    <p:extLst>
      <p:ext uri="{BB962C8B-B14F-4D97-AF65-F5344CB8AC3E}">
        <p14:creationId xmlns:p14="http://schemas.microsoft.com/office/powerpoint/2010/main" val="11347206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1F8E0-575E-4497-A46B-45FF2750A788}"/>
              </a:ext>
            </a:extLst>
          </p:cNvPr>
          <p:cNvSpPr>
            <a:spLocks noGrp="1"/>
          </p:cNvSpPr>
          <p:nvPr>
            <p:ph type="title"/>
          </p:nvPr>
        </p:nvSpPr>
        <p:spPr/>
        <p:txBody>
          <a:bodyPr/>
          <a:lstStyle/>
          <a:p>
            <a:r>
              <a:rPr lang="en-US" dirty="0"/>
              <a:t>Room Supervisor</a:t>
            </a:r>
          </a:p>
        </p:txBody>
      </p:sp>
      <p:sp>
        <p:nvSpPr>
          <p:cNvPr id="3" name="Content Placeholder 2">
            <a:extLst>
              <a:ext uri="{FF2B5EF4-FFF2-40B4-BE49-F238E27FC236}">
                <a16:creationId xmlns:a16="http://schemas.microsoft.com/office/drawing/2014/main" id="{E6CEF373-4998-40E8-B739-2EADE2E2E8E7}"/>
              </a:ext>
            </a:extLst>
          </p:cNvPr>
          <p:cNvSpPr>
            <a:spLocks noGrp="1"/>
          </p:cNvSpPr>
          <p:nvPr>
            <p:ph idx="1"/>
          </p:nvPr>
        </p:nvSpPr>
        <p:spPr>
          <a:xfrm>
            <a:off x="864382" y="2489200"/>
            <a:ext cx="7593818" cy="4259470"/>
          </a:xfrm>
        </p:spPr>
        <p:txBody>
          <a:bodyPr>
            <a:normAutofit/>
          </a:bodyPr>
          <a:lstStyle/>
          <a:p>
            <a:r>
              <a:rPr lang="en-US" b="1" dirty="0">
                <a:solidFill>
                  <a:srgbClr val="444444"/>
                </a:solidFill>
                <a:latin typeface="Century Gothic" panose="020B0502020202020204" pitchFamily="34" charset="0"/>
              </a:rPr>
              <a:t>Maintain security:</a:t>
            </a:r>
            <a:endParaRPr lang="en-US" dirty="0">
              <a:solidFill>
                <a:srgbClr val="444444"/>
              </a:solidFill>
              <a:latin typeface="Century Gothic" panose="020B0502020202020204" pitchFamily="34" charset="0"/>
            </a:endParaRPr>
          </a:p>
          <a:p>
            <a:pPr>
              <a:buFont typeface="Arial" panose="020B0604020202020204" pitchFamily="34" charset="0"/>
              <a:buChar char="•"/>
            </a:pPr>
            <a:r>
              <a:rPr lang="en-US" dirty="0">
                <a:solidFill>
                  <a:srgbClr val="444444"/>
                </a:solidFill>
                <a:latin typeface="Century Gothic" panose="020B0502020202020204" pitchFamily="34" charset="0"/>
              </a:rPr>
              <a:t>Keep test materials secure during testing and breaks.</a:t>
            </a:r>
          </a:p>
          <a:p>
            <a:pPr>
              <a:buFont typeface="Arial" panose="020B0604020202020204" pitchFamily="34" charset="0"/>
              <a:buChar char="•"/>
            </a:pPr>
            <a:r>
              <a:rPr lang="en-US" dirty="0">
                <a:solidFill>
                  <a:srgbClr val="444444"/>
                </a:solidFill>
                <a:latin typeface="Century Gothic" panose="020B0502020202020204" pitchFamily="34" charset="0"/>
              </a:rPr>
              <a:t>Monitor for prohibited behavior during testing and breaks.</a:t>
            </a:r>
          </a:p>
          <a:p>
            <a:pPr>
              <a:buFont typeface="Arial" panose="020B0604020202020204" pitchFamily="34" charset="0"/>
              <a:buChar char="•"/>
            </a:pPr>
            <a:r>
              <a:rPr lang="en-US" dirty="0">
                <a:solidFill>
                  <a:srgbClr val="444444"/>
                </a:solidFill>
                <a:latin typeface="Century Gothic" panose="020B0502020202020204" pitchFamily="34" charset="0"/>
              </a:rPr>
              <a:t>Submit irregularities in TCM.</a:t>
            </a:r>
          </a:p>
          <a:p>
            <a:pPr>
              <a:buFont typeface="Arial" panose="020B0604020202020204" pitchFamily="34" charset="0"/>
              <a:buChar char="•"/>
            </a:pPr>
            <a:r>
              <a:rPr lang="en-US" dirty="0">
                <a:solidFill>
                  <a:srgbClr val="444444"/>
                </a:solidFill>
                <a:latin typeface="Century Gothic" panose="020B0502020202020204" pitchFamily="34" charset="0"/>
              </a:rPr>
              <a:t>Collect and account for all test materials before dismissing examinees.</a:t>
            </a:r>
          </a:p>
          <a:p>
            <a:r>
              <a:rPr lang="en-US" b="1" dirty="0">
                <a:solidFill>
                  <a:srgbClr val="444444"/>
                </a:solidFill>
                <a:latin typeface="Century Gothic" panose="020B0502020202020204" pitchFamily="34" charset="0"/>
              </a:rPr>
              <a:t>Ensure complete documentation:</a:t>
            </a:r>
            <a:endParaRPr lang="en-US" dirty="0">
              <a:solidFill>
                <a:srgbClr val="444444"/>
              </a:solidFill>
              <a:latin typeface="Century Gothic" panose="020B0502020202020204" pitchFamily="34" charset="0"/>
            </a:endParaRPr>
          </a:p>
          <a:p>
            <a:pPr>
              <a:buFont typeface="Arial" panose="020B0604020202020204" pitchFamily="34" charset="0"/>
              <a:buChar char="•"/>
            </a:pPr>
            <a:r>
              <a:rPr lang="en-US" dirty="0">
                <a:solidFill>
                  <a:srgbClr val="444444"/>
                </a:solidFill>
                <a:latin typeface="Century Gothic" panose="020B0502020202020204" pitchFamily="34" charset="0"/>
              </a:rPr>
              <a:t>Complete all information in TCM, following the task cards.</a:t>
            </a:r>
          </a:p>
          <a:p>
            <a:pPr>
              <a:buFont typeface="Arial" panose="020B0604020202020204" pitchFamily="34" charset="0"/>
              <a:buChar char="•"/>
            </a:pPr>
            <a:r>
              <a:rPr lang="en-US" dirty="0">
                <a:solidFill>
                  <a:srgbClr val="444444"/>
                </a:solidFill>
                <a:latin typeface="Century Gothic" panose="020B0502020202020204" pitchFamily="34" charset="0"/>
              </a:rPr>
              <a:t>Document irregularities in TCM and, as required, void examinees' tests.</a:t>
            </a:r>
          </a:p>
          <a:p>
            <a:pPr>
              <a:buFont typeface="Arial" panose="020B0604020202020204" pitchFamily="34" charset="0"/>
              <a:buChar char="•"/>
            </a:pPr>
            <a:r>
              <a:rPr lang="en-US" dirty="0">
                <a:solidFill>
                  <a:srgbClr val="444444"/>
                </a:solidFill>
                <a:latin typeface="Century Gothic" panose="020B0502020202020204" pitchFamily="34" charset="0"/>
              </a:rPr>
              <a:t>Return all test materials to the test coordinator after testing.</a:t>
            </a:r>
          </a:p>
          <a:p>
            <a:endParaRPr lang="en-US" dirty="0"/>
          </a:p>
        </p:txBody>
      </p:sp>
    </p:spTree>
    <p:extLst>
      <p:ext uri="{BB962C8B-B14F-4D97-AF65-F5344CB8AC3E}">
        <p14:creationId xmlns:p14="http://schemas.microsoft.com/office/powerpoint/2010/main" val="8508982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Day – </a:t>
            </a:r>
            <a:br>
              <a:rPr lang="en-US" dirty="0"/>
            </a:br>
            <a:r>
              <a:rPr lang="en-US" dirty="0"/>
              <a:t>Handling Materials</a:t>
            </a:r>
          </a:p>
        </p:txBody>
      </p:sp>
      <p:sp>
        <p:nvSpPr>
          <p:cNvPr id="3" name="Content Placeholder 2"/>
          <p:cNvSpPr>
            <a:spLocks noGrp="1"/>
          </p:cNvSpPr>
          <p:nvPr>
            <p:ph idx="1"/>
          </p:nvPr>
        </p:nvSpPr>
        <p:spPr/>
        <p:txBody>
          <a:bodyPr/>
          <a:lstStyle/>
          <a:p>
            <a:r>
              <a:rPr lang="en-US" dirty="0"/>
              <a:t>After Testing, room supervisors must:</a:t>
            </a:r>
          </a:p>
          <a:p>
            <a:endParaRPr lang="en-US" dirty="0"/>
          </a:p>
        </p:txBody>
      </p:sp>
      <p:pic>
        <p:nvPicPr>
          <p:cNvPr id="4" name="Picture 3"/>
          <p:cNvPicPr>
            <a:picLocks noChangeAspect="1"/>
          </p:cNvPicPr>
          <p:nvPr/>
        </p:nvPicPr>
        <p:blipFill>
          <a:blip r:embed="rId2"/>
          <a:stretch>
            <a:fillRect/>
          </a:stretch>
        </p:blipFill>
        <p:spPr>
          <a:xfrm>
            <a:off x="542596" y="3169773"/>
            <a:ext cx="8046079" cy="2624740"/>
          </a:xfrm>
          <a:prstGeom prst="rect">
            <a:avLst/>
          </a:prstGeom>
        </p:spPr>
      </p:pic>
      <p:sp>
        <p:nvSpPr>
          <p:cNvPr id="5" name="TextBox 4">
            <a:extLst>
              <a:ext uri="{FF2B5EF4-FFF2-40B4-BE49-F238E27FC236}">
                <a16:creationId xmlns:a16="http://schemas.microsoft.com/office/drawing/2014/main" id="{28692272-39AB-48CC-82CF-B4ABDB156F97}"/>
              </a:ext>
            </a:extLst>
          </p:cNvPr>
          <p:cNvSpPr txBox="1"/>
          <p:nvPr/>
        </p:nvSpPr>
        <p:spPr>
          <a:xfrm>
            <a:off x="166177" y="5828755"/>
            <a:ext cx="8422498" cy="646331"/>
          </a:xfrm>
          <a:prstGeom prst="rect">
            <a:avLst/>
          </a:prstGeom>
          <a:noFill/>
        </p:spPr>
        <p:txBody>
          <a:bodyPr wrap="none" rtlCol="0">
            <a:spAutoFit/>
          </a:bodyPr>
          <a:lstStyle/>
          <a:p>
            <a:r>
              <a:rPr lang="en-US" dirty="0"/>
              <a:t>*Also remind Room Supervisors to ensure that students fill/bubble in name </a:t>
            </a:r>
          </a:p>
          <a:p>
            <a:r>
              <a:rPr lang="en-US" dirty="0"/>
              <a:t>And grade level </a:t>
            </a:r>
          </a:p>
        </p:txBody>
      </p:sp>
    </p:spTree>
    <p:extLst>
      <p:ext uri="{BB962C8B-B14F-4D97-AF65-F5344CB8AC3E}">
        <p14:creationId xmlns:p14="http://schemas.microsoft.com/office/powerpoint/2010/main" val="22353222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Day –</a:t>
            </a:r>
            <a:br>
              <a:rPr lang="en-US" dirty="0"/>
            </a:br>
            <a:r>
              <a:rPr lang="en-US" dirty="0"/>
              <a:t>Irregularities</a:t>
            </a:r>
          </a:p>
        </p:txBody>
      </p:sp>
      <p:pic>
        <p:nvPicPr>
          <p:cNvPr id="7" name="Content Placeholder 6" descr="A poster with text and images&#10;&#10;AI-generated content may be incorrect.">
            <a:extLst>
              <a:ext uri="{FF2B5EF4-FFF2-40B4-BE49-F238E27FC236}">
                <a16:creationId xmlns:a16="http://schemas.microsoft.com/office/drawing/2014/main" id="{338005F2-1224-CA0A-7C56-280DB471E7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55524" y="2206261"/>
            <a:ext cx="3585679" cy="4643933"/>
          </a:xfrm>
        </p:spPr>
      </p:pic>
    </p:spTree>
    <p:extLst>
      <p:ext uri="{BB962C8B-B14F-4D97-AF65-F5344CB8AC3E}">
        <p14:creationId xmlns:p14="http://schemas.microsoft.com/office/powerpoint/2010/main" val="27749081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29A1C-BBB1-9863-8A4B-49465202DF37}"/>
              </a:ext>
            </a:extLst>
          </p:cNvPr>
          <p:cNvSpPr>
            <a:spLocks noGrp="1"/>
          </p:cNvSpPr>
          <p:nvPr>
            <p:ph type="title"/>
          </p:nvPr>
        </p:nvSpPr>
        <p:spPr/>
        <p:txBody>
          <a:bodyPr/>
          <a:lstStyle/>
          <a:p>
            <a:r>
              <a:rPr lang="en-US" dirty="0"/>
              <a:t>Irregularities - Science</a:t>
            </a:r>
          </a:p>
        </p:txBody>
      </p:sp>
      <p:sp>
        <p:nvSpPr>
          <p:cNvPr id="3" name="Content Placeholder 2">
            <a:extLst>
              <a:ext uri="{FF2B5EF4-FFF2-40B4-BE49-F238E27FC236}">
                <a16:creationId xmlns:a16="http://schemas.microsoft.com/office/drawing/2014/main" id="{090B3B79-1F0C-31F1-DCAD-867705DB3788}"/>
              </a:ext>
            </a:extLst>
          </p:cNvPr>
          <p:cNvSpPr>
            <a:spLocks noGrp="1"/>
          </p:cNvSpPr>
          <p:nvPr>
            <p:ph idx="1"/>
          </p:nvPr>
        </p:nvSpPr>
        <p:spPr/>
        <p:txBody>
          <a:bodyPr/>
          <a:lstStyle/>
          <a:p>
            <a:r>
              <a:rPr lang="en-US" dirty="0"/>
              <a:t>For all students who do not take the Science subtest, you will add them as an Irregularity</a:t>
            </a:r>
          </a:p>
        </p:txBody>
      </p:sp>
    </p:spTree>
    <p:extLst>
      <p:ext uri="{BB962C8B-B14F-4D97-AF65-F5344CB8AC3E}">
        <p14:creationId xmlns:p14="http://schemas.microsoft.com/office/powerpoint/2010/main" val="2902744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6D3175-D7C6-4EAF-87B1-4CCFC0076B3B}"/>
              </a:ext>
            </a:extLst>
          </p:cNvPr>
          <p:cNvSpPr>
            <a:spLocks noGrp="1"/>
          </p:cNvSpPr>
          <p:nvPr>
            <p:ph type="title"/>
          </p:nvPr>
        </p:nvSpPr>
        <p:spPr>
          <a:xfrm>
            <a:off x="1172633" y="463310"/>
            <a:ext cx="6798734" cy="1303867"/>
          </a:xfrm>
        </p:spPr>
        <p:txBody>
          <a:bodyPr/>
          <a:lstStyle/>
          <a:p>
            <a:r>
              <a:rPr lang="en-US" dirty="0"/>
              <a:t>Test Day – Seating Diagram</a:t>
            </a:r>
          </a:p>
        </p:txBody>
      </p:sp>
      <p:pic>
        <p:nvPicPr>
          <p:cNvPr id="4" name="Content Placeholder 3">
            <a:extLst>
              <a:ext uri="{FF2B5EF4-FFF2-40B4-BE49-F238E27FC236}">
                <a16:creationId xmlns:a16="http://schemas.microsoft.com/office/drawing/2014/main" id="{71601C78-BB07-1836-2281-B71EC4A2A9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07713" y="2054831"/>
            <a:ext cx="3764314" cy="4788209"/>
          </a:xfrm>
          <a:prstGeom prst="rect">
            <a:avLst/>
          </a:prstGeom>
        </p:spPr>
      </p:pic>
    </p:spTree>
    <p:extLst>
      <p:ext uri="{BB962C8B-B14F-4D97-AF65-F5344CB8AC3E}">
        <p14:creationId xmlns:p14="http://schemas.microsoft.com/office/powerpoint/2010/main" val="5445493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Day –</a:t>
            </a:r>
            <a:br>
              <a:rPr lang="en-US" dirty="0"/>
            </a:br>
            <a:r>
              <a:rPr lang="en-US" dirty="0"/>
              <a:t>Reminders</a:t>
            </a:r>
          </a:p>
        </p:txBody>
      </p:sp>
      <p:sp>
        <p:nvSpPr>
          <p:cNvPr id="3" name="Content Placeholder 2"/>
          <p:cNvSpPr>
            <a:spLocks noGrp="1"/>
          </p:cNvSpPr>
          <p:nvPr>
            <p:ph idx="1"/>
          </p:nvPr>
        </p:nvSpPr>
        <p:spPr>
          <a:xfrm>
            <a:off x="981308" y="2490135"/>
            <a:ext cx="7616282" cy="3920497"/>
          </a:xfrm>
        </p:spPr>
        <p:txBody>
          <a:bodyPr>
            <a:normAutofit/>
          </a:bodyPr>
          <a:lstStyle/>
          <a:p>
            <a:r>
              <a:rPr lang="en-US" dirty="0"/>
              <a:t>Electronic devices are prohibited </a:t>
            </a:r>
          </a:p>
          <a:p>
            <a:r>
              <a:rPr lang="en-US" dirty="0">
                <a:solidFill>
                  <a:schemeClr val="tx1"/>
                </a:solidFill>
              </a:rPr>
              <a:t>Calculators are allowed during the math test only</a:t>
            </a:r>
            <a:endParaRPr lang="en-US" dirty="0"/>
          </a:p>
          <a:p>
            <a:r>
              <a:rPr lang="en-US" dirty="0"/>
              <a:t>Collect and pack materials after testing (see manual)</a:t>
            </a:r>
          </a:p>
          <a:p>
            <a:r>
              <a:rPr lang="en-US" dirty="0"/>
              <a:t>Answer documents must be in the envelope</a:t>
            </a:r>
          </a:p>
          <a:p>
            <a:r>
              <a:rPr lang="en-US" dirty="0"/>
              <a:t>Include irregularity reports (if any)</a:t>
            </a:r>
          </a:p>
          <a:p>
            <a:r>
              <a:rPr lang="en-US" b="1" u="sng" dirty="0"/>
              <a:t>Make copies of all admin records to keep on your campus</a:t>
            </a:r>
          </a:p>
          <a:p>
            <a:r>
              <a:rPr lang="en-US" dirty="0"/>
              <a:t>Return materials to ACT right away</a:t>
            </a:r>
          </a:p>
          <a:p>
            <a:r>
              <a:rPr lang="en-US" dirty="0"/>
              <a:t>Destroy all unused within 72 hours</a:t>
            </a:r>
          </a:p>
          <a:p>
            <a:r>
              <a:rPr lang="en-US" dirty="0"/>
              <a:t>Email Heather </a:t>
            </a:r>
            <a:r>
              <a:rPr lang="en-US" dirty="0" err="1"/>
              <a:t>Rykard</a:t>
            </a:r>
            <a:r>
              <a:rPr lang="en-US" dirty="0"/>
              <a:t> when you have shipped your materials</a:t>
            </a:r>
          </a:p>
          <a:p>
            <a:endParaRPr lang="en-US" dirty="0"/>
          </a:p>
        </p:txBody>
      </p:sp>
    </p:spTree>
    <p:extLst>
      <p:ext uri="{BB962C8B-B14F-4D97-AF65-F5344CB8AC3E}">
        <p14:creationId xmlns:p14="http://schemas.microsoft.com/office/powerpoint/2010/main" val="15461497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8A496-C312-4790-9D70-348E111451D2}"/>
              </a:ext>
            </a:extLst>
          </p:cNvPr>
          <p:cNvSpPr>
            <a:spLocks noGrp="1"/>
          </p:cNvSpPr>
          <p:nvPr>
            <p:ph type="title"/>
          </p:nvPr>
        </p:nvSpPr>
        <p:spPr/>
        <p:txBody>
          <a:bodyPr/>
          <a:lstStyle/>
          <a:p>
            <a:r>
              <a:rPr lang="en-US" dirty="0"/>
              <a:t>Close Room</a:t>
            </a:r>
          </a:p>
        </p:txBody>
      </p:sp>
      <p:pic>
        <p:nvPicPr>
          <p:cNvPr id="5" name="Content Placeholder 4">
            <a:extLst>
              <a:ext uri="{FF2B5EF4-FFF2-40B4-BE49-F238E27FC236}">
                <a16:creationId xmlns:a16="http://schemas.microsoft.com/office/drawing/2014/main" id="{FE81990A-D9F7-4108-AAE4-480C40243DD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79687" y="1636963"/>
            <a:ext cx="4093121" cy="5207681"/>
          </a:xfrm>
        </p:spPr>
      </p:pic>
    </p:spTree>
    <p:extLst>
      <p:ext uri="{BB962C8B-B14F-4D97-AF65-F5344CB8AC3E}">
        <p14:creationId xmlns:p14="http://schemas.microsoft.com/office/powerpoint/2010/main" val="27276520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11351-7C4D-45BE-AE7B-9B355090F693}"/>
              </a:ext>
            </a:extLst>
          </p:cNvPr>
          <p:cNvSpPr>
            <a:spLocks noGrp="1"/>
          </p:cNvSpPr>
          <p:nvPr>
            <p:ph type="title"/>
          </p:nvPr>
        </p:nvSpPr>
        <p:spPr/>
        <p:txBody>
          <a:bodyPr/>
          <a:lstStyle/>
          <a:p>
            <a:r>
              <a:rPr lang="en-US" dirty="0"/>
              <a:t>Shipping</a:t>
            </a:r>
          </a:p>
        </p:txBody>
      </p:sp>
      <p:sp>
        <p:nvSpPr>
          <p:cNvPr id="3" name="Content Placeholder 2">
            <a:extLst>
              <a:ext uri="{FF2B5EF4-FFF2-40B4-BE49-F238E27FC236}">
                <a16:creationId xmlns:a16="http://schemas.microsoft.com/office/drawing/2014/main" id="{5A794C6B-777C-473B-95ED-6224F0DB9178}"/>
              </a:ext>
            </a:extLst>
          </p:cNvPr>
          <p:cNvSpPr>
            <a:spLocks noGrp="1"/>
          </p:cNvSpPr>
          <p:nvPr>
            <p:ph idx="1"/>
          </p:nvPr>
        </p:nvSpPr>
        <p:spPr/>
        <p:txBody>
          <a:bodyPr/>
          <a:lstStyle/>
          <a:p>
            <a:r>
              <a:rPr lang="en-US" dirty="0"/>
              <a:t>Immediately after the administration, return the test materials to ACT. Failure to return materials in a timely manner may prevent tests from being scored.</a:t>
            </a:r>
          </a:p>
          <a:p>
            <a:r>
              <a:rPr lang="en-US" dirty="0"/>
              <a:t>Instructions for how to collect, pack, and return materials to ACT can be found in your TCM Post-Test Event Checklist.</a:t>
            </a:r>
          </a:p>
          <a:p>
            <a:endParaRPr lang="en-US" dirty="0"/>
          </a:p>
        </p:txBody>
      </p:sp>
    </p:spTree>
    <p:extLst>
      <p:ext uri="{BB962C8B-B14F-4D97-AF65-F5344CB8AC3E}">
        <p14:creationId xmlns:p14="http://schemas.microsoft.com/office/powerpoint/2010/main" val="20015999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2DFA4-636B-4C4B-A714-32148CC6A5DD}"/>
              </a:ext>
            </a:extLst>
          </p:cNvPr>
          <p:cNvSpPr>
            <a:spLocks noGrp="1"/>
          </p:cNvSpPr>
          <p:nvPr>
            <p:ph type="title"/>
          </p:nvPr>
        </p:nvSpPr>
        <p:spPr/>
        <p:txBody>
          <a:bodyPr/>
          <a:lstStyle/>
          <a:p>
            <a:r>
              <a:rPr lang="en-US" dirty="0"/>
              <a:t>Resources</a:t>
            </a:r>
          </a:p>
        </p:txBody>
      </p:sp>
      <p:pic>
        <p:nvPicPr>
          <p:cNvPr id="5" name="Content Placeholder 4">
            <a:extLst>
              <a:ext uri="{FF2B5EF4-FFF2-40B4-BE49-F238E27FC236}">
                <a16:creationId xmlns:a16="http://schemas.microsoft.com/office/drawing/2014/main" id="{9F5D7616-6E9A-4785-B88B-CF1EECB7271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71712" y="2489200"/>
            <a:ext cx="3530600" cy="3530600"/>
          </a:xfrm>
        </p:spPr>
      </p:pic>
    </p:spTree>
    <p:extLst>
      <p:ext uri="{BB962C8B-B14F-4D97-AF65-F5344CB8AC3E}">
        <p14:creationId xmlns:p14="http://schemas.microsoft.com/office/powerpoint/2010/main" val="1790204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t>
            </a:r>
          </a:p>
        </p:txBody>
      </p:sp>
      <p:sp>
        <p:nvSpPr>
          <p:cNvPr id="3" name="Content Placeholder 2"/>
          <p:cNvSpPr>
            <a:spLocks noGrp="1"/>
          </p:cNvSpPr>
          <p:nvPr>
            <p:ph idx="1"/>
          </p:nvPr>
        </p:nvSpPr>
        <p:spPr/>
        <p:txBody>
          <a:bodyPr/>
          <a:lstStyle/>
          <a:p>
            <a:r>
              <a:rPr lang="en-US" dirty="0"/>
              <a:t>Contact Evaluation Services</a:t>
            </a:r>
          </a:p>
          <a:p>
            <a:pPr lvl="1"/>
            <a:r>
              <a:rPr lang="en-US" dirty="0"/>
              <a:t>Heather </a:t>
            </a:r>
            <a:r>
              <a:rPr lang="en-US" dirty="0" err="1"/>
              <a:t>Rykard</a:t>
            </a:r>
            <a:r>
              <a:rPr lang="en-US" dirty="0"/>
              <a:t> (Test Procedures, Administration, Accommodations)</a:t>
            </a:r>
          </a:p>
          <a:p>
            <a:pPr lvl="2"/>
            <a:r>
              <a:rPr lang="en-US" dirty="0"/>
              <a:t> 850-469-5387</a:t>
            </a:r>
          </a:p>
          <a:p>
            <a:pPr lvl="2"/>
            <a:r>
              <a:rPr lang="en-US" dirty="0"/>
              <a:t>hrykard@ecsdfl.us</a:t>
            </a:r>
          </a:p>
          <a:p>
            <a:pPr lvl="1"/>
            <a:r>
              <a:rPr lang="en-US" dirty="0"/>
              <a:t>Scott Dodson (Pre-ID, Testing Data files, Score reporting)</a:t>
            </a:r>
          </a:p>
          <a:p>
            <a:pPr lvl="2"/>
            <a:r>
              <a:rPr lang="en-US" dirty="0"/>
              <a:t> 850-469-5389</a:t>
            </a:r>
          </a:p>
          <a:p>
            <a:pPr lvl="2"/>
            <a:r>
              <a:rPr lang="en-US" dirty="0"/>
              <a:t>sdodson@ecsdfl.us</a:t>
            </a:r>
          </a:p>
          <a:p>
            <a:pPr lvl="1"/>
            <a:endParaRPr lang="en-US" dirty="0"/>
          </a:p>
          <a:p>
            <a:pPr lvl="1"/>
            <a:endParaRPr lang="en-US" dirty="0"/>
          </a:p>
        </p:txBody>
      </p:sp>
    </p:spTree>
    <p:extLst>
      <p:ext uri="{BB962C8B-B14F-4D97-AF65-F5344CB8AC3E}">
        <p14:creationId xmlns:p14="http://schemas.microsoft.com/office/powerpoint/2010/main" val="40073754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2761</TotalTime>
  <Words>2601</Words>
  <Application>Microsoft Office PowerPoint</Application>
  <PresentationFormat>On-screen Show (4:3)</PresentationFormat>
  <Paragraphs>275</Paragraphs>
  <Slides>68</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68</vt:i4>
      </vt:variant>
    </vt:vector>
  </HeadingPairs>
  <TitlesOfParts>
    <vt:vector size="74" baseType="lpstr">
      <vt:lpstr>Arial</vt:lpstr>
      <vt:lpstr>Calibri</vt:lpstr>
      <vt:lpstr>Century Gothic</vt:lpstr>
      <vt:lpstr>Wingdings</vt:lpstr>
      <vt:lpstr>Wingdings 3</vt:lpstr>
      <vt:lpstr>Ion Boardroom</vt:lpstr>
      <vt:lpstr>ACT  State Funded Reportable</vt:lpstr>
      <vt:lpstr>Reminders</vt:lpstr>
      <vt:lpstr>Students to Test (Reportable)</vt:lpstr>
      <vt:lpstr>ACT Now/TCM</vt:lpstr>
      <vt:lpstr>Science/No Science</vt:lpstr>
      <vt:lpstr>Students and Accommodations</vt:lpstr>
      <vt:lpstr>Students and Accommodations</vt:lpstr>
      <vt:lpstr>Accommodations</vt:lpstr>
      <vt:lpstr>Accommodations</vt:lpstr>
      <vt:lpstr>Accommodations</vt:lpstr>
      <vt:lpstr>PowerPoint Presentation</vt:lpstr>
      <vt:lpstr>Preparation –  General Reminders </vt:lpstr>
      <vt:lpstr>Test Event Checklists</vt:lpstr>
      <vt:lpstr>TASK - Complete Event Set Up in TCM and ACT Now </vt:lpstr>
      <vt:lpstr>ACT Now </vt:lpstr>
      <vt:lpstr>Complete Event Setup  in TCM/ACT Now</vt:lpstr>
      <vt:lpstr>Online Test Admin Materials</vt:lpstr>
      <vt:lpstr>TASK – Agree to Training Modules</vt:lpstr>
      <vt:lpstr>ACT Now – TCM </vt:lpstr>
      <vt:lpstr>Staff Accounts</vt:lpstr>
      <vt:lpstr>Preparation – Staff Training </vt:lpstr>
      <vt:lpstr>Preparation – Staff Training </vt:lpstr>
      <vt:lpstr>TASK - Have Student Complete myACT Accounts </vt:lpstr>
      <vt:lpstr>Preparation –  Non-Test Portions</vt:lpstr>
      <vt:lpstr>MyACT</vt:lpstr>
      <vt:lpstr>Student Logins</vt:lpstr>
      <vt:lpstr>Student Logins</vt:lpstr>
      <vt:lpstr>TASK - Receive, Secure, and Check-in Test Materials </vt:lpstr>
      <vt:lpstr>Receive, Secure, and Check-In</vt:lpstr>
      <vt:lpstr>Preparation –  Materials</vt:lpstr>
      <vt:lpstr>Test Booklets</vt:lpstr>
      <vt:lpstr>Receive, Secure, and Check-In</vt:lpstr>
      <vt:lpstr>Preparation –  Materials</vt:lpstr>
      <vt:lpstr>Preparation - Materials</vt:lpstr>
      <vt:lpstr>TASK - Select and Set Up Test Rooms </vt:lpstr>
      <vt:lpstr>Manage Rooms &amp; Staff</vt:lpstr>
      <vt:lpstr>Create Room</vt:lpstr>
      <vt:lpstr>TASK - Access Rosters and Assign Examinees in TCM </vt:lpstr>
      <vt:lpstr>Access Rosters and Assign Examinees in TCM</vt:lpstr>
      <vt:lpstr>Examinees &amp; Rosters</vt:lpstr>
      <vt:lpstr>Rosters</vt:lpstr>
      <vt:lpstr>TASK – Prepare Your Facility</vt:lpstr>
      <vt:lpstr>Preparation –  Test Room Setup</vt:lpstr>
      <vt:lpstr>Table Requirements</vt:lpstr>
      <vt:lpstr>Preparation -  Staff</vt:lpstr>
      <vt:lpstr>Preparation –  Proctors</vt:lpstr>
      <vt:lpstr>TASK - Distribute Test Materials to Room Supervisors </vt:lpstr>
      <vt:lpstr>Test Day – Handling Materials</vt:lpstr>
      <vt:lpstr>Test Day – Room Materials</vt:lpstr>
      <vt:lpstr>Test Day Materials</vt:lpstr>
      <vt:lpstr>Room Supervisor</vt:lpstr>
      <vt:lpstr>Preparation - Calculators</vt:lpstr>
      <vt:lpstr>Test Day –  Guidelines</vt:lpstr>
      <vt:lpstr>Flexible Scheduling Options</vt:lpstr>
      <vt:lpstr>Flexible Schedule Options (if giving Science)</vt:lpstr>
      <vt:lpstr>Test Day – Timing Options </vt:lpstr>
      <vt:lpstr>Timing</vt:lpstr>
      <vt:lpstr>Room Supervisor</vt:lpstr>
      <vt:lpstr>Room Supervisor</vt:lpstr>
      <vt:lpstr>Test Day –  Handling Materials</vt:lpstr>
      <vt:lpstr>Test Day – Irregularities</vt:lpstr>
      <vt:lpstr>Irregularities - Science</vt:lpstr>
      <vt:lpstr>Test Day – Seating Diagram</vt:lpstr>
      <vt:lpstr>Test Day – Reminders</vt:lpstr>
      <vt:lpstr>Close Room</vt:lpstr>
      <vt:lpstr>Shipping</vt:lpstr>
      <vt:lpstr>Resources</vt:lpstr>
      <vt:lpstr>Questions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 Training</dc:title>
  <dc:creator>Nathan Hazewinkel</dc:creator>
  <cp:lastModifiedBy>Heather Rykard</cp:lastModifiedBy>
  <cp:revision>155</cp:revision>
  <cp:lastPrinted>2026-02-03T14:22:06Z</cp:lastPrinted>
  <dcterms:created xsi:type="dcterms:W3CDTF">2017-09-06T19:20:54Z</dcterms:created>
  <dcterms:modified xsi:type="dcterms:W3CDTF">2026-02-05T16:56:49Z</dcterms:modified>
</cp:coreProperties>
</file>