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4" r:id="rId1"/>
  </p:sldMasterIdLst>
  <p:notesMasterIdLst>
    <p:notesMasterId r:id="rId39"/>
  </p:notesMasterIdLst>
  <p:sldIdLst>
    <p:sldId id="256" r:id="rId2"/>
    <p:sldId id="259" r:id="rId3"/>
    <p:sldId id="398" r:id="rId4"/>
    <p:sldId id="399" r:id="rId5"/>
    <p:sldId id="400" r:id="rId6"/>
    <p:sldId id="401" r:id="rId7"/>
    <p:sldId id="402" r:id="rId8"/>
    <p:sldId id="403" r:id="rId9"/>
    <p:sldId id="405" r:id="rId10"/>
    <p:sldId id="404" r:id="rId11"/>
    <p:sldId id="406" r:id="rId12"/>
    <p:sldId id="407" r:id="rId13"/>
    <p:sldId id="409" r:id="rId14"/>
    <p:sldId id="410" r:id="rId15"/>
    <p:sldId id="408" r:id="rId16"/>
    <p:sldId id="411" r:id="rId17"/>
    <p:sldId id="381" r:id="rId18"/>
    <p:sldId id="380" r:id="rId19"/>
    <p:sldId id="269" r:id="rId20"/>
    <p:sldId id="388" r:id="rId21"/>
    <p:sldId id="389" r:id="rId22"/>
    <p:sldId id="390" r:id="rId23"/>
    <p:sldId id="391" r:id="rId24"/>
    <p:sldId id="392" r:id="rId25"/>
    <p:sldId id="394" r:id="rId26"/>
    <p:sldId id="393" r:id="rId27"/>
    <p:sldId id="395" r:id="rId28"/>
    <p:sldId id="414" r:id="rId29"/>
    <p:sldId id="415" r:id="rId30"/>
    <p:sldId id="416" r:id="rId31"/>
    <p:sldId id="396" r:id="rId32"/>
    <p:sldId id="387" r:id="rId33"/>
    <p:sldId id="262" r:id="rId34"/>
    <p:sldId id="412" r:id="rId35"/>
    <p:sldId id="417" r:id="rId36"/>
    <p:sldId id="397" r:id="rId37"/>
    <p:sldId id="273" r:id="rId38"/>
  </p:sldIdLst>
  <p:sldSz cx="9144000" cy="5143500" type="screen16x9"/>
  <p:notesSz cx="6858000" cy="9144000"/>
  <p:embeddedFontLst>
    <p:embeddedFont>
      <p:font typeface="Montserrat" pitchFamily="2" charset="77"/>
      <p:regular r:id="rId40"/>
      <p:bold r:id="rId41"/>
      <p:italic r:id="rId42"/>
      <p:boldItalic r:id="rId43"/>
    </p:embeddedFont>
    <p:embeddedFont>
      <p:font typeface="Sniglet" panose="020B0604020202020204" pitchFamily="34" charset="0"/>
      <p:regular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FBD1AA-2832-0244-84EB-D74D8B99CBFB}" v="1" dt="2026-02-06T22:38:09.814"/>
    <p1510:client id="{F76D0DBF-A538-4A0B-915A-5A6627DE5594}" v="63" dt="2026-02-06T18:34:40.555"/>
  </p1510:revLst>
</p1510:revInfo>
</file>

<file path=ppt/tableStyles.xml><?xml version="1.0" encoding="utf-8"?>
<a:tblStyleLst xmlns:a="http://schemas.openxmlformats.org/drawingml/2006/main" def="{1F8AD606-F89A-4688-8595-A8769E33E27A}">
  <a:tblStyle styleId="{1F8AD606-F89A-4688-8595-A8769E33E27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4"/>
  </p:normalViewPr>
  <p:slideViewPr>
    <p:cSldViewPr snapToGrid="0">
      <p:cViewPr varScale="1">
        <p:scale>
          <a:sx n="133" d="100"/>
          <a:sy n="133" d="100"/>
        </p:scale>
        <p:origin x="9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105aad17dc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105aad17dc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478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8313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07a9a8b46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107a9a8b46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675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0006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8046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4781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0583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5742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982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8955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cc7554a049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5" name="Google Shape;585;gcc7554a049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0236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cd8a80d6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cd8a80d6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cd8a80d6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cd8a80d6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2094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107a9a8b46f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107a9a8b46f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sp>
        <p:nvSpPr>
          <p:cNvPr id="4" name="Date Placeholder 3"/>
          <p:cNvSpPr>
            <a:spLocks noGrp="1"/>
          </p:cNvSpPr>
          <p:nvPr>
            <p:ph type="dt" sz="half" idx="10"/>
          </p:nvPr>
        </p:nvSpPr>
        <p:spPr/>
        <p:txBody>
          <a:bodyPr/>
          <a:lstStyle/>
          <a:p>
            <a:fld id="{4BDF68E2-58F2-4D09-BE8B-E3BD06533059}" type="datetimeFigureOut">
              <a:rPr lang="en-US" dirty="0"/>
              <a:t>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9882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8FC5F6-F338-4AE4-BB23-26385BCFC423}" type="datetimeFigureOut">
              <a:rPr lang="en-US" dirty="0"/>
              <a:t>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a:p>
        </p:txBody>
      </p:sp>
    </p:spTree>
    <p:extLst>
      <p:ext uri="{BB962C8B-B14F-4D97-AF65-F5344CB8AC3E}">
        <p14:creationId xmlns:p14="http://schemas.microsoft.com/office/powerpoint/2010/main" val="379290974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dirty="0"/>
              <a:t>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31968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AB4D41-86C1-4908-B66A-0B50CEB3BF29}" type="datetimeFigureOut">
              <a:rPr lang="en-US" dirty="0"/>
              <a:t>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2350619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426E2C-56C1-4E0D-A793-0088A7FDD37E}" type="datetimeFigureOut">
              <a:rPr lang="en-US" dirty="0"/>
              <a:t>2/6/26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5602609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C39B41-D8B5-4052-B551-9B5525EAA8B6}" type="datetimeFigureOut">
              <a:rPr lang="en-US" dirty="0"/>
              <a:t>2/6/26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27549778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4D94136C-8742-45B2-AF27-D93DF72833A9}" type="datetimeFigureOut">
              <a:rPr lang="en-US" dirty="0"/>
              <a:t>2/6/26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92960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548640"/>
            <a:ext cx="4869180"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32ABBEA6-7C60-4B02-AE87-00D78D8422AF}" type="datetimeFigureOut">
              <a:rPr lang="en-US" dirty="0"/>
              <a:t>2/6/26</a:t>
            </a:fld>
            <a:endParaRPr lang="en-US"/>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407752115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dirty="0"/>
              <a:t>2/6/26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0463731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2D6473-DF6D-4702-B328-E0DD40540A4E}" type="datetimeFigureOut">
              <a:rPr lang="en-US" dirty="0"/>
              <a:t>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114150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6F7E3A-B166-407D-9866-32884E7D5B37}" type="datetimeFigureOut">
              <a:rPr lang="en-US" dirty="0"/>
              <a:t>2/6/26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9871183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7200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1" name="Google Shape;91;p14"/>
          <p:cNvSpPr txBox="1">
            <a:spLocks noGrp="1"/>
          </p:cNvSpPr>
          <p:nvPr>
            <p:ph type="title" idx="2" hasCustomPrompt="1"/>
          </p:nvPr>
        </p:nvSpPr>
        <p:spPr>
          <a:xfrm>
            <a:off x="14826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2" name="Google Shape;92;p14"/>
          <p:cNvSpPr txBox="1">
            <a:spLocks noGrp="1"/>
          </p:cNvSpPr>
          <p:nvPr>
            <p:ph type="subTitle" idx="1"/>
          </p:nvPr>
        </p:nvSpPr>
        <p:spPr>
          <a:xfrm>
            <a:off x="720000" y="2081199"/>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3" name="Google Shape;93;p14"/>
          <p:cNvSpPr txBox="1">
            <a:spLocks noGrp="1"/>
          </p:cNvSpPr>
          <p:nvPr>
            <p:ph type="title" idx="3"/>
          </p:nvPr>
        </p:nvSpPr>
        <p:spPr>
          <a:xfrm>
            <a:off x="34038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4" name="Google Shape;94;p14"/>
          <p:cNvSpPr txBox="1">
            <a:spLocks noGrp="1"/>
          </p:cNvSpPr>
          <p:nvPr>
            <p:ph type="title" idx="4" hasCustomPrompt="1"/>
          </p:nvPr>
        </p:nvSpPr>
        <p:spPr>
          <a:xfrm>
            <a:off x="41664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5" name="Google Shape;95;p14"/>
          <p:cNvSpPr txBox="1">
            <a:spLocks noGrp="1"/>
          </p:cNvSpPr>
          <p:nvPr>
            <p:ph type="subTitle" idx="5"/>
          </p:nvPr>
        </p:nvSpPr>
        <p:spPr>
          <a:xfrm>
            <a:off x="3403800" y="2081208"/>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6" name="Google Shape;96;p14"/>
          <p:cNvSpPr txBox="1">
            <a:spLocks noGrp="1"/>
          </p:cNvSpPr>
          <p:nvPr>
            <p:ph type="title" idx="6"/>
          </p:nvPr>
        </p:nvSpPr>
        <p:spPr>
          <a:xfrm>
            <a:off x="60876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7" name="Google Shape;97;p14"/>
          <p:cNvSpPr txBox="1">
            <a:spLocks noGrp="1"/>
          </p:cNvSpPr>
          <p:nvPr>
            <p:ph type="title" idx="7" hasCustomPrompt="1"/>
          </p:nvPr>
        </p:nvSpPr>
        <p:spPr>
          <a:xfrm>
            <a:off x="68502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8" name="Google Shape;98;p14"/>
          <p:cNvSpPr txBox="1">
            <a:spLocks noGrp="1"/>
          </p:cNvSpPr>
          <p:nvPr>
            <p:ph type="subTitle" idx="8"/>
          </p:nvPr>
        </p:nvSpPr>
        <p:spPr>
          <a:xfrm>
            <a:off x="6087600" y="2081208"/>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9" name="Google Shape;99;p14"/>
          <p:cNvSpPr txBox="1">
            <a:spLocks noGrp="1"/>
          </p:cNvSpPr>
          <p:nvPr>
            <p:ph type="title" idx="9"/>
          </p:nvPr>
        </p:nvSpPr>
        <p:spPr>
          <a:xfrm>
            <a:off x="7200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0" name="Google Shape;100;p14"/>
          <p:cNvSpPr txBox="1">
            <a:spLocks noGrp="1"/>
          </p:cNvSpPr>
          <p:nvPr>
            <p:ph type="title" idx="13" hasCustomPrompt="1"/>
          </p:nvPr>
        </p:nvSpPr>
        <p:spPr>
          <a:xfrm>
            <a:off x="14826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1" name="Google Shape;101;p14"/>
          <p:cNvSpPr txBox="1">
            <a:spLocks noGrp="1"/>
          </p:cNvSpPr>
          <p:nvPr>
            <p:ph type="subTitle" idx="14"/>
          </p:nvPr>
        </p:nvSpPr>
        <p:spPr>
          <a:xfrm>
            <a:off x="7200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2" name="Google Shape;102;p14"/>
          <p:cNvSpPr txBox="1">
            <a:spLocks noGrp="1"/>
          </p:cNvSpPr>
          <p:nvPr>
            <p:ph type="title" idx="15"/>
          </p:nvPr>
        </p:nvSpPr>
        <p:spPr>
          <a:xfrm>
            <a:off x="34038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3" name="Google Shape;103;p14"/>
          <p:cNvSpPr txBox="1">
            <a:spLocks noGrp="1"/>
          </p:cNvSpPr>
          <p:nvPr>
            <p:ph type="title" idx="16" hasCustomPrompt="1"/>
          </p:nvPr>
        </p:nvSpPr>
        <p:spPr>
          <a:xfrm>
            <a:off x="41664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4" name="Google Shape;104;p14"/>
          <p:cNvSpPr txBox="1">
            <a:spLocks noGrp="1"/>
          </p:cNvSpPr>
          <p:nvPr>
            <p:ph type="subTitle" idx="17"/>
          </p:nvPr>
        </p:nvSpPr>
        <p:spPr>
          <a:xfrm>
            <a:off x="34038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5" name="Google Shape;105;p14"/>
          <p:cNvSpPr txBox="1">
            <a:spLocks noGrp="1"/>
          </p:cNvSpPr>
          <p:nvPr>
            <p:ph type="title" idx="18"/>
          </p:nvPr>
        </p:nvSpPr>
        <p:spPr>
          <a:xfrm>
            <a:off x="60876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6" name="Google Shape;106;p14"/>
          <p:cNvSpPr txBox="1">
            <a:spLocks noGrp="1"/>
          </p:cNvSpPr>
          <p:nvPr>
            <p:ph type="title" idx="19" hasCustomPrompt="1"/>
          </p:nvPr>
        </p:nvSpPr>
        <p:spPr>
          <a:xfrm>
            <a:off x="68502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7" name="Google Shape;107;p14"/>
          <p:cNvSpPr txBox="1">
            <a:spLocks noGrp="1"/>
          </p:cNvSpPr>
          <p:nvPr>
            <p:ph type="subTitle" idx="20"/>
          </p:nvPr>
        </p:nvSpPr>
        <p:spPr>
          <a:xfrm>
            <a:off x="60876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8" name="Google Shape;108;p14"/>
          <p:cNvSpPr txBox="1">
            <a:spLocks noGrp="1"/>
          </p:cNvSpPr>
          <p:nvPr>
            <p:ph type="title" idx="21"/>
          </p:nvPr>
        </p:nvSpPr>
        <p:spPr>
          <a:xfrm>
            <a:off x="2332400" y="445025"/>
            <a:ext cx="44793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3439128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59"/>
        <p:cNvGrpSpPr/>
        <p:nvPr/>
      </p:nvGrpSpPr>
      <p:grpSpPr>
        <a:xfrm>
          <a:off x="0" y="0"/>
          <a:ext cx="0" cy="0"/>
          <a:chOff x="0" y="0"/>
          <a:chExt cx="0" cy="0"/>
        </a:xfrm>
      </p:grpSpPr>
      <p:sp>
        <p:nvSpPr>
          <p:cNvPr id="166" name="Google Shape;166;p22"/>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958381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4"/>
        <p:cNvGrpSpPr/>
        <p:nvPr/>
      </p:nvGrpSpPr>
      <p:grpSpPr>
        <a:xfrm>
          <a:off x="0" y="0"/>
          <a:ext cx="0" cy="0"/>
          <a:chOff x="0" y="0"/>
          <a:chExt cx="0" cy="0"/>
        </a:xfrm>
      </p:grpSpPr>
      <p:sp>
        <p:nvSpPr>
          <p:cNvPr id="55" name="Google Shape;55;p9"/>
          <p:cNvSpPr txBox="1">
            <a:spLocks noGrp="1"/>
          </p:cNvSpPr>
          <p:nvPr>
            <p:ph type="subTitle" idx="1"/>
          </p:nvPr>
        </p:nvSpPr>
        <p:spPr>
          <a:xfrm>
            <a:off x="895950" y="1682000"/>
            <a:ext cx="3847200" cy="2379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56" name="Google Shape;56;p9"/>
          <p:cNvSpPr txBox="1">
            <a:spLocks noGrp="1"/>
          </p:cNvSpPr>
          <p:nvPr>
            <p:ph type="title"/>
          </p:nvPr>
        </p:nvSpPr>
        <p:spPr>
          <a:xfrm>
            <a:off x="713225" y="445025"/>
            <a:ext cx="5679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551035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79"/>
        <p:cNvGrpSpPr/>
        <p:nvPr/>
      </p:nvGrpSpPr>
      <p:grpSpPr>
        <a:xfrm>
          <a:off x="0" y="0"/>
          <a:ext cx="0" cy="0"/>
          <a:chOff x="0" y="0"/>
          <a:chExt cx="0" cy="0"/>
        </a:xfrm>
      </p:grpSpPr>
      <p:sp>
        <p:nvSpPr>
          <p:cNvPr id="184" name="Google Shape;184;p24"/>
          <p:cNvSpPr txBox="1">
            <a:spLocks noGrp="1"/>
          </p:cNvSpPr>
          <p:nvPr>
            <p:ph type="body" idx="1"/>
          </p:nvPr>
        </p:nvSpPr>
        <p:spPr>
          <a:xfrm>
            <a:off x="5547900" y="3007750"/>
            <a:ext cx="2883000" cy="15954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marL="914400" lvl="1" indent="-317500" rtl="0">
              <a:lnSpc>
                <a:spcPct val="100000"/>
              </a:lnSpc>
              <a:spcBef>
                <a:spcPts val="0"/>
              </a:spcBef>
              <a:spcAft>
                <a:spcPts val="0"/>
              </a:spcAft>
              <a:buSzPts val="1400"/>
              <a:buChar char="○"/>
              <a:defRPr sz="3000">
                <a:latin typeface="Vidaloka"/>
                <a:ea typeface="Vidaloka"/>
                <a:cs typeface="Vidaloka"/>
                <a:sym typeface="Vidaloka"/>
              </a:defRPr>
            </a:lvl2pPr>
            <a:lvl3pPr marL="1371600" lvl="2" indent="-317500" rtl="0">
              <a:lnSpc>
                <a:spcPct val="100000"/>
              </a:lnSpc>
              <a:spcBef>
                <a:spcPts val="0"/>
              </a:spcBef>
              <a:spcAft>
                <a:spcPts val="0"/>
              </a:spcAft>
              <a:buSzPts val="1400"/>
              <a:buChar char="■"/>
              <a:defRPr sz="3000">
                <a:latin typeface="Vidaloka"/>
                <a:ea typeface="Vidaloka"/>
                <a:cs typeface="Vidaloka"/>
                <a:sym typeface="Vidaloka"/>
              </a:defRPr>
            </a:lvl3pPr>
            <a:lvl4pPr marL="1828800" lvl="3" indent="-317500" rtl="0">
              <a:lnSpc>
                <a:spcPct val="100000"/>
              </a:lnSpc>
              <a:spcBef>
                <a:spcPts val="0"/>
              </a:spcBef>
              <a:spcAft>
                <a:spcPts val="0"/>
              </a:spcAft>
              <a:buSzPts val="1400"/>
              <a:buChar char="●"/>
              <a:defRPr sz="3000">
                <a:latin typeface="Vidaloka"/>
                <a:ea typeface="Vidaloka"/>
                <a:cs typeface="Vidaloka"/>
                <a:sym typeface="Vidaloka"/>
              </a:defRPr>
            </a:lvl4pPr>
            <a:lvl5pPr marL="2286000" lvl="4" indent="-317500" rtl="0">
              <a:lnSpc>
                <a:spcPct val="100000"/>
              </a:lnSpc>
              <a:spcBef>
                <a:spcPts val="0"/>
              </a:spcBef>
              <a:spcAft>
                <a:spcPts val="0"/>
              </a:spcAft>
              <a:buSzPts val="1400"/>
              <a:buChar char="○"/>
              <a:defRPr sz="3000">
                <a:latin typeface="Vidaloka"/>
                <a:ea typeface="Vidaloka"/>
                <a:cs typeface="Vidaloka"/>
                <a:sym typeface="Vidaloka"/>
              </a:defRPr>
            </a:lvl5pPr>
            <a:lvl6pPr marL="2743200" lvl="5" indent="-317500" rtl="0">
              <a:lnSpc>
                <a:spcPct val="100000"/>
              </a:lnSpc>
              <a:spcBef>
                <a:spcPts val="0"/>
              </a:spcBef>
              <a:spcAft>
                <a:spcPts val="0"/>
              </a:spcAft>
              <a:buSzPts val="1400"/>
              <a:buChar char="■"/>
              <a:defRPr sz="3000">
                <a:latin typeface="Vidaloka"/>
                <a:ea typeface="Vidaloka"/>
                <a:cs typeface="Vidaloka"/>
                <a:sym typeface="Vidaloka"/>
              </a:defRPr>
            </a:lvl6pPr>
            <a:lvl7pPr marL="3200400" lvl="6" indent="-317500" rtl="0">
              <a:lnSpc>
                <a:spcPct val="100000"/>
              </a:lnSpc>
              <a:spcBef>
                <a:spcPts val="0"/>
              </a:spcBef>
              <a:spcAft>
                <a:spcPts val="0"/>
              </a:spcAft>
              <a:buSzPts val="1400"/>
              <a:buChar char="●"/>
              <a:defRPr sz="3000">
                <a:latin typeface="Vidaloka"/>
                <a:ea typeface="Vidaloka"/>
                <a:cs typeface="Vidaloka"/>
                <a:sym typeface="Vidaloka"/>
              </a:defRPr>
            </a:lvl7pPr>
            <a:lvl8pPr marL="3657600" lvl="7" indent="-317500" rtl="0">
              <a:lnSpc>
                <a:spcPct val="100000"/>
              </a:lnSpc>
              <a:spcBef>
                <a:spcPts val="0"/>
              </a:spcBef>
              <a:spcAft>
                <a:spcPts val="0"/>
              </a:spcAft>
              <a:buSzPts val="1400"/>
              <a:buChar char="○"/>
              <a:defRPr sz="3000">
                <a:latin typeface="Vidaloka"/>
                <a:ea typeface="Vidaloka"/>
                <a:cs typeface="Vidaloka"/>
                <a:sym typeface="Vidaloka"/>
              </a:defRPr>
            </a:lvl8pPr>
            <a:lvl9pPr marL="4114800" lvl="8" indent="-317500" rtl="0">
              <a:lnSpc>
                <a:spcPct val="100000"/>
              </a:lnSpc>
              <a:spcBef>
                <a:spcPts val="0"/>
              </a:spcBef>
              <a:spcAft>
                <a:spcPts val="0"/>
              </a:spcAft>
              <a:buSzPts val="1400"/>
              <a:buChar char="■"/>
              <a:defRPr sz="3000">
                <a:latin typeface="Vidaloka"/>
                <a:ea typeface="Vidaloka"/>
                <a:cs typeface="Vidaloka"/>
                <a:sym typeface="Vidaloka"/>
              </a:defRPr>
            </a:lvl9pPr>
          </a:lstStyle>
          <a:p>
            <a:endParaRPr/>
          </a:p>
        </p:txBody>
      </p:sp>
    </p:spTree>
    <p:extLst>
      <p:ext uri="{BB962C8B-B14F-4D97-AF65-F5344CB8AC3E}">
        <p14:creationId xmlns:p14="http://schemas.microsoft.com/office/powerpoint/2010/main" val="419059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98624D31-43A5-475A-80CF-332C9F6DCF35}" type="datetimeFigureOut">
              <a:rPr lang="en-US" dirty="0"/>
              <a:t>2/6/26</a:t>
            </a:fld>
            <a:endParaRPr lang="en-US"/>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4FAB73BC-B049-4115-A692-8D63A059BFB8}" type="slidenum">
              <a:rPr lang="en-US" dirty="0"/>
              <a:pPr/>
              <a:t>‹#›</a:t>
            </a:fld>
            <a:endParaRPr lang="en-U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68962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9" r:id="rId13"/>
    <p:sldLayoutId id="2147483720" r:id="rId14"/>
    <p:sldLayoutId id="2147483722" r:id="rId15"/>
  </p:sldLayoutIdLst>
  <p:hf sldNum="0"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hyperlink" Target="https://www.usg.edu/student_affairs/assets/student_affairs/documents/Staying_on_Course.pdf"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hyperlink" Target="http://www.fultonschools.org/"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hyperlink" Target="https://milton.fultonschools.org/academics/counseling/academic-advisement/ap-courses-at-milton" TargetMode="External"/><Relationship Id="rId4"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8" Type="http://schemas.openxmlformats.org/officeDocument/2006/relationships/hyperlink" Target="https://nam11.safelinks.protection.outlook.com/?url=http%3A%2F%2Fmiltonorchestra.org%2Fplacement&amp;data=05%7C02%7CHarrisonT3%40fultonschools.org%7C48b2eb1f6900446eb9f508dd41464a96%7C0cdcb19881694b70ba9fda7e3ba700c2%7C0%7C0%7C638738492332373131%7CUnknown%7CTWFpbGZsb3d8eyJFbXB0eU1hcGkiOnRydWUsIlYiOiIwLjAuMDAwMCIsIlAiOiJXaW4zMiIsIkFOIjoiTWFpbCIsIldUIjoyfQ%3D%3D%7C0%7C%7C%7C&amp;sdata=LWwkZnQaGlGMVI0JJDrzA7VI8zagyfrkrK76UHv%2F5wE%3D&amp;reserved=0" TargetMode="External"/><Relationship Id="rId3" Type="http://schemas.openxmlformats.org/officeDocument/2006/relationships/slideLayout" Target="../slideLayouts/slideLayout6.xml"/><Relationship Id="rId7" Type="http://schemas.openxmlformats.org/officeDocument/2006/relationships/hyperlink" Target="mailto:bowers@miltonchorus.com" TargetMode="Externa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hyperlink" Target="https://www.miltonchorus.com/join" TargetMode="External"/><Relationship Id="rId5" Type="http://schemas.openxmlformats.org/officeDocument/2006/relationships/hyperlink" Target="mailto:director@miltonband.org" TargetMode="External"/><Relationship Id="rId10" Type="http://schemas.openxmlformats.org/officeDocument/2006/relationships/image" Target="../media/image2.png"/><Relationship Id="rId4" Type="http://schemas.openxmlformats.org/officeDocument/2006/relationships/notesSlide" Target="../notesSlides/notesSlide7.xml"/><Relationship Id="rId9" Type="http://schemas.openxmlformats.org/officeDocument/2006/relationships/hyperlink" Target="mailto:cummingsas@fultonschools.or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hyperlink" Target="mailto:browndrew@fultonschools.org" TargetMode="Externa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hyperlink" Target="https://www.miltontheatrecompany.com/cirque-auditions" TargetMode="External"/><Relationship Id="rId5" Type="http://schemas.openxmlformats.org/officeDocument/2006/relationships/hyperlink" Target="mailto:ankiell@fultonschools.org" TargetMode="External"/><Relationship Id="rId4"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hyperlink" Target="mailto:MarshAJ@fultonschools.org" TargetMode="External"/><Relationship Id="rId5" Type="http://schemas.openxmlformats.org/officeDocument/2006/relationships/hyperlink" Target="mailto:BrubakerJ@fultonschools.org" TargetMode="External"/><Relationship Id="rId4"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8" Type="http://schemas.openxmlformats.org/officeDocument/2006/relationships/hyperlink" Target="https://milton.fultonschools.org/academics/counseling/academic-advisement/ap-courses-at-milton" TargetMode="External"/><Relationship Id="rId3" Type="http://schemas.openxmlformats.org/officeDocument/2006/relationships/slideLayout" Target="../slideLayouts/slideLayout6.xml"/><Relationship Id="rId7" Type="http://schemas.openxmlformats.org/officeDocument/2006/relationships/hyperlink" Target="https://www.fultonschools.org/all-departments/academics/learning-teaching/virtual-learning/registration/course-information" TargetMode="Externa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hyperlink" Target="https://milton.fultonschools.org/academics/counseling" TargetMode="External"/><Relationship Id="rId11" Type="http://schemas.openxmlformats.org/officeDocument/2006/relationships/image" Target="../media/image2.png"/><Relationship Id="rId5" Type="http://schemas.openxmlformats.org/officeDocument/2006/relationships/hyperlink" Target="https://milton.fultonschools.org/academics/academics-overview/overview" TargetMode="External"/><Relationship Id="rId10" Type="http://schemas.openxmlformats.org/officeDocument/2006/relationships/hyperlink" Target="https://milton.fultonschools.org/activities/school-clubs" TargetMode="External"/><Relationship Id="rId4" Type="http://schemas.openxmlformats.org/officeDocument/2006/relationships/notesSlide" Target="../notesSlides/notesSlide14.xml"/><Relationship Id="rId9" Type="http://schemas.openxmlformats.org/officeDocument/2006/relationships/hyperlink" Target="https://milton.fultonschools.org/activities/athletics" TargetMode="Externa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2.png"/><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59"/>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a:t>Rising 9</a:t>
            </a:r>
            <a:r>
              <a:rPr lang="en-US" baseline="30000"/>
              <a:t>th</a:t>
            </a:r>
            <a:r>
              <a:rPr lang="en-US"/>
              <a:t> </a:t>
            </a:r>
            <a:r>
              <a:rPr lang="en"/>
              <a:t>Information Night</a:t>
            </a:r>
            <a:endParaRPr/>
          </a:p>
        </p:txBody>
      </p:sp>
      <p:sp>
        <p:nvSpPr>
          <p:cNvPr id="483" name="Google Shape;483;p59"/>
          <p:cNvSpPr txBox="1">
            <a:spLocks noGrp="1"/>
          </p:cNvSpPr>
          <p:nvPr>
            <p:ph type="subTitle" idx="1"/>
          </p:nvPr>
        </p:nvSpPr>
        <p:spPr>
          <a:xfrm>
            <a:off x="1040000" y="3377100"/>
            <a:ext cx="7064100" cy="699886"/>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rPr>
              <a:t>Presented by the Milton Counseling Department</a:t>
            </a:r>
          </a:p>
          <a:p>
            <a:pPr algn="ctr">
              <a:spcBef>
                <a:spcPts val="0"/>
              </a:spcBef>
              <a:spcAft>
                <a:spcPts val="0"/>
              </a:spcAft>
              <a:buClr>
                <a:schemeClr val="dk1"/>
              </a:buClr>
              <a:buSzPts val="1100"/>
            </a:pPr>
            <a:r>
              <a:rPr lang="en" b="1">
                <a:solidFill>
                  <a:srgbClr val="FF0000"/>
                </a:solidFill>
              </a:rPr>
              <a:t>FEBRUARY 2, 2026</a:t>
            </a:r>
            <a:endParaRPr b="1">
              <a:solidFill>
                <a:srgbClr val="FF0000"/>
              </a:solidFill>
            </a:endParaRPr>
          </a:p>
        </p:txBody>
      </p:sp>
      <p:sp>
        <p:nvSpPr>
          <p:cNvPr id="4" name="TextBox 3">
            <a:extLst>
              <a:ext uri="{FF2B5EF4-FFF2-40B4-BE49-F238E27FC236}">
                <a16:creationId xmlns:a16="http://schemas.microsoft.com/office/drawing/2014/main" id="{B42CF92B-5963-D563-9A0A-3A2E5BC7A611}"/>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5" name="Audio 4">
            <a:hlinkClick r:id="" action="ppaction://media"/>
            <a:extLst>
              <a:ext uri="{FF2B5EF4-FFF2-40B4-BE49-F238E27FC236}">
                <a16:creationId xmlns:a16="http://schemas.microsoft.com/office/drawing/2014/main" id="{719B7420-0224-CC45-F583-66C835FA9E6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8706"/>
    </mc:Choice>
    <mc:Fallback xmlns="">
      <p:transition spd="slow" advTm="8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29" name="Google Shape;529;p62"/>
          <p:cNvSpPr txBox="1">
            <a:spLocks noGrp="1"/>
          </p:cNvSpPr>
          <p:nvPr>
            <p:ph type="title" idx="19"/>
          </p:nvPr>
        </p:nvSpPr>
        <p:spPr>
          <a:xfrm>
            <a:off x="2332350" y="377275"/>
            <a:ext cx="4479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 Presentation Agenda</a:t>
            </a:r>
            <a:endParaRPr/>
          </a:p>
        </p:txBody>
      </p:sp>
      <p:sp>
        <p:nvSpPr>
          <p:cNvPr id="29" name="TextBox 28">
            <a:extLst>
              <a:ext uri="{FF2B5EF4-FFF2-40B4-BE49-F238E27FC236}">
                <a16:creationId xmlns:a16="http://schemas.microsoft.com/office/drawing/2014/main" id="{931C21DE-9D1C-B3C0-CAEE-171416F6D985}"/>
              </a:ext>
            </a:extLst>
          </p:cNvPr>
          <p:cNvSpPr txBox="1"/>
          <p:nvPr/>
        </p:nvSpPr>
        <p:spPr>
          <a:xfrm>
            <a:off x="803709" y="1499425"/>
            <a:ext cx="7604645" cy="2542363"/>
          </a:xfrm>
          <a:prstGeom prst="rect">
            <a:avLst/>
          </a:prstGeom>
          <a:noFill/>
        </p:spPr>
        <p:txBody>
          <a:bodyPr wrap="square" rtlCol="0">
            <a:spAutoFit/>
          </a:bodyPr>
          <a:lstStyle/>
          <a:p>
            <a:pPr algn="ctr">
              <a:lnSpc>
                <a:spcPct val="150000"/>
              </a:lnSpc>
            </a:pPr>
            <a:r>
              <a:rPr lang="en" b="1">
                <a:solidFill>
                  <a:srgbClr val="FF0000"/>
                </a:solidFill>
              </a:rPr>
              <a:t>Introduction</a:t>
            </a:r>
            <a:br>
              <a:rPr lang="en" b="1">
                <a:solidFill>
                  <a:srgbClr val="FF0000"/>
                </a:solidFill>
              </a:rPr>
            </a:br>
            <a:r>
              <a:rPr lang="en" b="1">
                <a:solidFill>
                  <a:srgbClr val="FF0000"/>
                </a:solidFill>
              </a:rPr>
              <a:t>Counselor Roles &amp; Responsibilities</a:t>
            </a:r>
            <a:br>
              <a:rPr lang="en" b="1">
                <a:solidFill>
                  <a:srgbClr val="FF0000"/>
                </a:solidFill>
              </a:rPr>
            </a:br>
            <a:r>
              <a:rPr lang="en" b="1">
                <a:solidFill>
                  <a:srgbClr val="FF0000"/>
                </a:solidFill>
              </a:rPr>
              <a:t>High School 101</a:t>
            </a:r>
            <a:br>
              <a:rPr lang="en" b="1">
                <a:solidFill>
                  <a:srgbClr val="FF0000"/>
                </a:solidFill>
              </a:rPr>
            </a:br>
            <a:r>
              <a:rPr lang="en" b="1">
                <a:solidFill>
                  <a:srgbClr val="FF0000"/>
                </a:solidFill>
              </a:rPr>
              <a:t>Registration Information</a:t>
            </a:r>
            <a:br>
              <a:rPr lang="en" b="1">
                <a:solidFill>
                  <a:srgbClr val="FF0000"/>
                </a:solidFill>
              </a:rPr>
            </a:br>
            <a:r>
              <a:rPr lang="en" b="1">
                <a:solidFill>
                  <a:srgbClr val="FF0000"/>
                </a:solidFill>
              </a:rPr>
              <a:t>Course Catalogs and Resources</a:t>
            </a:r>
          </a:p>
          <a:p>
            <a:pPr algn="ctr">
              <a:lnSpc>
                <a:spcPct val="150000"/>
              </a:lnSpc>
            </a:pPr>
            <a:r>
              <a:rPr lang="en" b="1">
                <a:solidFill>
                  <a:srgbClr val="FF0000"/>
                </a:solidFill>
              </a:rPr>
              <a:t>Elective Information</a:t>
            </a:r>
            <a:endParaRPr lang="en-US"/>
          </a:p>
        </p:txBody>
      </p:sp>
      <p:sp>
        <p:nvSpPr>
          <p:cNvPr id="32" name="TextBox 31">
            <a:extLst>
              <a:ext uri="{FF2B5EF4-FFF2-40B4-BE49-F238E27FC236}">
                <a16:creationId xmlns:a16="http://schemas.microsoft.com/office/drawing/2014/main" id="{ABEE0C06-18FF-BB47-54FB-0F8A54BCCC3B}"/>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4" name="Audio 3">
            <a:hlinkClick r:id="" action="ppaction://media"/>
            <a:extLst>
              <a:ext uri="{FF2B5EF4-FFF2-40B4-BE49-F238E27FC236}">
                <a16:creationId xmlns:a16="http://schemas.microsoft.com/office/drawing/2014/main" id="{5E88675F-3566-76A7-FEC5-DAA9F9D2A54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p14:dur="250" advTm="13988"/>
    </mc:Choice>
    <mc:Fallback xmlns="">
      <p:transition advTm="139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4;p63">
            <a:extLst>
              <a:ext uri="{FF2B5EF4-FFF2-40B4-BE49-F238E27FC236}">
                <a16:creationId xmlns:a16="http://schemas.microsoft.com/office/drawing/2014/main" id="{9CE3CF87-078B-666D-2973-B1E7531C56BF}"/>
              </a:ext>
            </a:extLst>
          </p:cNvPr>
          <p:cNvSpPr txBox="1">
            <a:spLocks/>
          </p:cNvSpPr>
          <p:nvPr/>
        </p:nvSpPr>
        <p:spPr>
          <a:xfrm>
            <a:off x="2322467" y="382483"/>
            <a:ext cx="4499064" cy="497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Counseling Department</a:t>
            </a:r>
          </a:p>
        </p:txBody>
      </p:sp>
      <p:graphicFrame>
        <p:nvGraphicFramePr>
          <p:cNvPr id="3" name="Table 2">
            <a:extLst>
              <a:ext uri="{FF2B5EF4-FFF2-40B4-BE49-F238E27FC236}">
                <a16:creationId xmlns:a16="http://schemas.microsoft.com/office/drawing/2014/main" id="{C15EE17C-EE9D-AF81-9FBF-68B8CF899FDB}"/>
              </a:ext>
            </a:extLst>
          </p:cNvPr>
          <p:cNvGraphicFramePr>
            <a:graphicFrameLocks noGrp="1"/>
          </p:cNvGraphicFramePr>
          <p:nvPr>
            <p:extLst>
              <p:ext uri="{D42A27DB-BD31-4B8C-83A1-F6EECF244321}">
                <p14:modId xmlns:p14="http://schemas.microsoft.com/office/powerpoint/2010/main" val="4088986865"/>
              </p:ext>
            </p:extLst>
          </p:nvPr>
        </p:nvGraphicFramePr>
        <p:xfrm>
          <a:off x="823305" y="975633"/>
          <a:ext cx="7497387" cy="3369660"/>
        </p:xfrm>
        <a:graphic>
          <a:graphicData uri="http://schemas.openxmlformats.org/drawingml/2006/table">
            <a:tbl>
              <a:tblPr firstRow="1" bandRow="1"/>
              <a:tblGrid>
                <a:gridCol w="2721293">
                  <a:extLst>
                    <a:ext uri="{9D8B030D-6E8A-4147-A177-3AD203B41FA5}">
                      <a16:colId xmlns:a16="http://schemas.microsoft.com/office/drawing/2014/main" val="3844283204"/>
                    </a:ext>
                  </a:extLst>
                </a:gridCol>
                <a:gridCol w="1254406">
                  <a:extLst>
                    <a:ext uri="{9D8B030D-6E8A-4147-A177-3AD203B41FA5}">
                      <a16:colId xmlns:a16="http://schemas.microsoft.com/office/drawing/2014/main" val="72845197"/>
                    </a:ext>
                  </a:extLst>
                </a:gridCol>
                <a:gridCol w="3521688">
                  <a:extLst>
                    <a:ext uri="{9D8B030D-6E8A-4147-A177-3AD203B41FA5}">
                      <a16:colId xmlns:a16="http://schemas.microsoft.com/office/drawing/2014/main" val="1889925452"/>
                    </a:ext>
                  </a:extLst>
                </a:gridCol>
              </a:tblGrid>
              <a:tr h="481380">
                <a:tc>
                  <a:txBody>
                    <a:bodyPr/>
                    <a:lstStyle/>
                    <a:p>
                      <a:pPr algn="ctr"/>
                      <a:r>
                        <a:rPr lang="en-US" b="1">
                          <a:solidFill>
                            <a:srgbClr val="FF0000"/>
                          </a:solidFill>
                          <a:latin typeface="+mn-lt"/>
                        </a:rPr>
                        <a:t>Casey Lahman</a:t>
                      </a:r>
                      <a:r>
                        <a:rPr lang="en-US">
                          <a:solidFill>
                            <a:srgbClr val="FF0000"/>
                          </a:solidFill>
                          <a:latin typeface="+mn-lt"/>
                        </a:rPr>
                        <a:t> </a:t>
                      </a:r>
                    </a:p>
                  </a:txBody>
                  <a:tcPr anchor="ctr">
                    <a:solidFill>
                      <a:schemeClr val="bg1"/>
                    </a:solidFill>
                  </a:tcPr>
                </a:tc>
                <a:tc>
                  <a:txBody>
                    <a:bodyPr/>
                    <a:lstStyle/>
                    <a:p>
                      <a:pPr algn="ctr"/>
                      <a:r>
                        <a:rPr lang="en-US">
                          <a:solidFill>
                            <a:schemeClr val="tx1"/>
                          </a:solidFill>
                          <a:latin typeface="+mn-lt"/>
                        </a:rPr>
                        <a:t>Suite 1380</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err="1">
                          <a:solidFill>
                            <a:srgbClr val="0066FF"/>
                          </a:solidFill>
                          <a:latin typeface="+mn-lt"/>
                        </a:rPr>
                        <a:t>LahmanC@fultonschools.org</a:t>
                      </a:r>
                      <a:endParaRPr lang="en-US" b="1" u="sng">
                        <a:solidFill>
                          <a:srgbClr val="0066FF"/>
                        </a:solidFill>
                        <a:latin typeface="+mn-lt"/>
                      </a:endParaRPr>
                    </a:p>
                  </a:txBody>
                  <a:tcPr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765766967"/>
                  </a:ext>
                </a:extLst>
              </a:tr>
              <a:tr h="481380">
                <a:tc>
                  <a:txBody>
                    <a:bodyPr/>
                    <a:lstStyle/>
                    <a:p>
                      <a:pPr algn="ctr"/>
                      <a:r>
                        <a:rPr lang="en-US" b="1">
                          <a:solidFill>
                            <a:srgbClr val="FF0000"/>
                          </a:solidFill>
                          <a:latin typeface="+mn-lt"/>
                        </a:rPr>
                        <a:t>Christine Hoglander </a:t>
                      </a:r>
                    </a:p>
                  </a:txBody>
                  <a:tcPr anchor="c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000000"/>
                          </a:solidFill>
                          <a:effectLst/>
                          <a:uLnTx/>
                          <a:uFillTx/>
                          <a:latin typeface="+mn-lt"/>
                          <a:ea typeface="+mn-ea"/>
                          <a:cs typeface="+mn-cs"/>
                        </a:rPr>
                        <a:t>Suite 1340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HoglanderC@fultonschools.org</a:t>
                      </a:r>
                    </a:p>
                  </a:txBody>
                  <a:tcPr anchor="ctr">
                    <a:solidFill>
                      <a:schemeClr val="bg1"/>
                    </a:solidFill>
                  </a:tcPr>
                </a:tc>
                <a:extLst>
                  <a:ext uri="{0D108BD9-81ED-4DB2-BD59-A6C34878D82A}">
                    <a16:rowId xmlns:a16="http://schemas.microsoft.com/office/drawing/2014/main" val="796250882"/>
                  </a:ext>
                </a:extLst>
              </a:tr>
              <a:tr h="481380">
                <a:tc>
                  <a:txBody>
                    <a:bodyPr/>
                    <a:lstStyle/>
                    <a:p>
                      <a:pPr algn="ctr"/>
                      <a:r>
                        <a:rPr lang="en-US" b="1" err="1">
                          <a:solidFill>
                            <a:srgbClr val="FF0000"/>
                          </a:solidFill>
                          <a:latin typeface="+mn-lt"/>
                        </a:rPr>
                        <a:t>Lyvelle</a:t>
                      </a:r>
                      <a:r>
                        <a:rPr lang="en-US" b="1">
                          <a:solidFill>
                            <a:srgbClr val="FF0000"/>
                          </a:solidFill>
                          <a:latin typeface="+mn-lt"/>
                        </a:rPr>
                        <a:t> Simms</a:t>
                      </a:r>
                    </a:p>
                  </a:txBody>
                  <a:tcPr anchor="ctr">
                    <a:solidFill>
                      <a:schemeClr val="bg1"/>
                    </a:solidFill>
                  </a:tcPr>
                </a:tc>
                <a:tc>
                  <a:txBody>
                    <a:bodyPr/>
                    <a:lstStyle/>
                    <a:p>
                      <a:pPr algn="ctr"/>
                      <a:r>
                        <a:rPr lang="en-US" b="0">
                          <a:solidFill>
                            <a:schemeClr val="tx1"/>
                          </a:solidFill>
                          <a:latin typeface="+mn-lt"/>
                        </a:rPr>
                        <a:t>Suite 1380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SimmsL1@fultonschools.org</a:t>
                      </a:r>
                    </a:p>
                  </a:txBody>
                  <a:tcPr anchor="ctr">
                    <a:solidFill>
                      <a:schemeClr val="bg1"/>
                    </a:solidFill>
                  </a:tcPr>
                </a:tc>
                <a:extLst>
                  <a:ext uri="{0D108BD9-81ED-4DB2-BD59-A6C34878D82A}">
                    <a16:rowId xmlns:a16="http://schemas.microsoft.com/office/drawing/2014/main" val="1365806809"/>
                  </a:ext>
                </a:extLst>
              </a:tr>
              <a:tr h="481380">
                <a:tc>
                  <a:txBody>
                    <a:bodyPr/>
                    <a:lstStyle/>
                    <a:p>
                      <a:pPr algn="ctr"/>
                      <a:r>
                        <a:rPr lang="en-US" b="1">
                          <a:solidFill>
                            <a:srgbClr val="FF0000"/>
                          </a:solidFill>
                          <a:latin typeface="+mn-lt"/>
                        </a:rPr>
                        <a:t>Samantha Latham</a:t>
                      </a:r>
                    </a:p>
                  </a:txBody>
                  <a:tcPr anchor="ctr">
                    <a:solidFill>
                      <a:schemeClr val="bg1"/>
                    </a:solidFill>
                  </a:tcPr>
                </a:tc>
                <a:tc>
                  <a:txBody>
                    <a:bodyPr/>
                    <a:lstStyle/>
                    <a:p>
                      <a:pPr algn="ctr"/>
                      <a:r>
                        <a:rPr lang="en-US" b="1">
                          <a:solidFill>
                            <a:schemeClr val="tx1"/>
                          </a:solidFill>
                          <a:latin typeface="+mn-lt"/>
                        </a:rPr>
                        <a:t>Suite 1360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LathamSJ@fultonschools.org</a:t>
                      </a:r>
                    </a:p>
                  </a:txBody>
                  <a:tcPr anchor="ctr">
                    <a:solidFill>
                      <a:schemeClr val="bg1"/>
                    </a:solidFill>
                  </a:tcPr>
                </a:tc>
                <a:extLst>
                  <a:ext uri="{0D108BD9-81ED-4DB2-BD59-A6C34878D82A}">
                    <a16:rowId xmlns:a16="http://schemas.microsoft.com/office/drawing/2014/main" val="2425546920"/>
                  </a:ext>
                </a:extLst>
              </a:tr>
              <a:tr h="481380">
                <a:tc>
                  <a:txBody>
                    <a:bodyPr/>
                    <a:lstStyle/>
                    <a:p>
                      <a:pPr algn="ctr"/>
                      <a:r>
                        <a:rPr lang="en-US" b="1">
                          <a:solidFill>
                            <a:srgbClr val="FF0000"/>
                          </a:solidFill>
                          <a:latin typeface="+mn-lt"/>
                        </a:rPr>
                        <a:t>Heidi Ruppe </a:t>
                      </a:r>
                    </a:p>
                  </a:txBody>
                  <a:tcPr anchor="ctr">
                    <a:solidFill>
                      <a:schemeClr val="bg1"/>
                    </a:solidFill>
                  </a:tcPr>
                </a:tc>
                <a:tc>
                  <a:txBody>
                    <a:bodyPr/>
                    <a:lstStyle/>
                    <a:p>
                      <a:pPr algn="ctr"/>
                      <a:r>
                        <a:rPr lang="en-US" b="0">
                          <a:solidFill>
                            <a:schemeClr val="tx1"/>
                          </a:solidFill>
                          <a:latin typeface="+mn-lt"/>
                        </a:rPr>
                        <a:t>Suite 1360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Ruppe@fultonschools.org</a:t>
                      </a:r>
                    </a:p>
                  </a:txBody>
                  <a:tcPr anchor="ctr">
                    <a:solidFill>
                      <a:schemeClr val="bg1"/>
                    </a:solidFill>
                  </a:tcPr>
                </a:tc>
                <a:extLst>
                  <a:ext uri="{0D108BD9-81ED-4DB2-BD59-A6C34878D82A}">
                    <a16:rowId xmlns:a16="http://schemas.microsoft.com/office/drawing/2014/main" val="1362486912"/>
                  </a:ext>
                </a:extLst>
              </a:tr>
              <a:tr h="481380">
                <a:tc>
                  <a:txBody>
                    <a:bodyPr/>
                    <a:lstStyle/>
                    <a:p>
                      <a:pPr algn="ctr"/>
                      <a:r>
                        <a:rPr lang="en-US" b="1">
                          <a:solidFill>
                            <a:srgbClr val="FF0000"/>
                          </a:solidFill>
                          <a:latin typeface="+mn-lt"/>
                        </a:rPr>
                        <a:t>Blaze Chriscoe </a:t>
                      </a:r>
                    </a:p>
                  </a:txBody>
                  <a:tcPr anchor="ctr">
                    <a:solidFill>
                      <a:schemeClr val="bg1"/>
                    </a:solidFill>
                  </a:tcPr>
                </a:tc>
                <a:tc>
                  <a:txBody>
                    <a:bodyPr/>
                    <a:lstStyle/>
                    <a:p>
                      <a:pPr algn="ctr"/>
                      <a:r>
                        <a:rPr lang="en-US" b="1">
                          <a:solidFill>
                            <a:schemeClr val="tx1"/>
                          </a:solidFill>
                          <a:latin typeface="+mn-lt"/>
                        </a:rPr>
                        <a:t>Suite 1360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err="1">
                          <a:solidFill>
                            <a:srgbClr val="0066FF"/>
                          </a:solidFill>
                          <a:latin typeface="+mn-lt"/>
                        </a:rPr>
                        <a:t>WilsonB@fultonschools.org</a:t>
                      </a:r>
                      <a:endParaRPr lang="en-US" b="1" u="sng">
                        <a:solidFill>
                          <a:srgbClr val="0066FF"/>
                        </a:solidFill>
                        <a:latin typeface="+mn-lt"/>
                      </a:endParaRPr>
                    </a:p>
                  </a:txBody>
                  <a:tcPr anchor="ctr">
                    <a:solidFill>
                      <a:schemeClr val="bg1"/>
                    </a:solidFill>
                  </a:tcPr>
                </a:tc>
                <a:extLst>
                  <a:ext uri="{0D108BD9-81ED-4DB2-BD59-A6C34878D82A}">
                    <a16:rowId xmlns:a16="http://schemas.microsoft.com/office/drawing/2014/main" val="3084846417"/>
                  </a:ext>
                </a:extLst>
              </a:tr>
              <a:tr h="481380">
                <a:tc>
                  <a:txBody>
                    <a:bodyPr/>
                    <a:lstStyle/>
                    <a:p>
                      <a:pPr algn="ctr"/>
                      <a:r>
                        <a:rPr lang="en-US" b="1">
                          <a:solidFill>
                            <a:srgbClr val="FF0000"/>
                          </a:solidFill>
                          <a:latin typeface="+mn-lt"/>
                        </a:rPr>
                        <a:t>Tiffany Harrison </a:t>
                      </a:r>
                    </a:p>
                  </a:txBody>
                  <a:tcPr anchor="c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b="0">
                          <a:solidFill>
                            <a:schemeClr val="tx1"/>
                          </a:solidFill>
                          <a:latin typeface="+mn-lt"/>
                        </a:rPr>
                        <a:t>Suite 1340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HarrisonT3@fultonschools.org</a:t>
                      </a:r>
                    </a:p>
                  </a:txBody>
                  <a:tcPr anchor="ctr">
                    <a:solidFill>
                      <a:schemeClr val="bg1"/>
                    </a:solidFill>
                  </a:tcPr>
                </a:tc>
                <a:extLst>
                  <a:ext uri="{0D108BD9-81ED-4DB2-BD59-A6C34878D82A}">
                    <a16:rowId xmlns:a16="http://schemas.microsoft.com/office/drawing/2014/main" val="3553522990"/>
                  </a:ext>
                </a:extLst>
              </a:tr>
            </a:tbl>
          </a:graphicData>
        </a:graphic>
      </p:graphicFrame>
      <p:sp>
        <p:nvSpPr>
          <p:cNvPr id="4" name="Rectangle 3">
            <a:extLst>
              <a:ext uri="{FF2B5EF4-FFF2-40B4-BE49-F238E27FC236}">
                <a16:creationId xmlns:a16="http://schemas.microsoft.com/office/drawing/2014/main" id="{1AB94239-25E9-561F-33F1-A59FA9B33BF2}"/>
              </a:ext>
            </a:extLst>
          </p:cNvPr>
          <p:cNvSpPr/>
          <p:nvPr/>
        </p:nvSpPr>
        <p:spPr>
          <a:xfrm>
            <a:off x="7308325" y="55002"/>
            <a:ext cx="1780673" cy="790646"/>
          </a:xfrm>
          <a:prstGeom prst="rect">
            <a:avLst/>
          </a:prstGeom>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Final Caseloads for 26-27 SY are released in July 2026</a:t>
            </a:r>
          </a:p>
        </p:txBody>
      </p:sp>
      <p:sp>
        <p:nvSpPr>
          <p:cNvPr id="5" name="TextBox 4">
            <a:extLst>
              <a:ext uri="{FF2B5EF4-FFF2-40B4-BE49-F238E27FC236}">
                <a16:creationId xmlns:a16="http://schemas.microsoft.com/office/drawing/2014/main" id="{739EFD87-81C1-2D10-3064-D4B0D58CA777}"/>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12" name="Audio 11">
            <a:hlinkClick r:id="" action="ppaction://media"/>
            <a:extLst>
              <a:ext uri="{FF2B5EF4-FFF2-40B4-BE49-F238E27FC236}">
                <a16:creationId xmlns:a16="http://schemas.microsoft.com/office/drawing/2014/main" id="{3994417F-516B-4E82-3255-F0CB05428B9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723007224"/>
      </p:ext>
    </p:extLst>
  </p:cSld>
  <p:clrMapOvr>
    <a:masterClrMapping/>
  </p:clrMapOvr>
  <mc:AlternateContent xmlns:mc="http://schemas.openxmlformats.org/markup-compatibility/2006" xmlns:p14="http://schemas.microsoft.com/office/powerpoint/2010/main">
    <mc:Choice Requires="p14">
      <p:transition spd="slow" p14:dur="2000" advTm="24477"/>
    </mc:Choice>
    <mc:Fallback xmlns="">
      <p:transition spd="slow" advTm="24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4;p63">
            <a:extLst>
              <a:ext uri="{FF2B5EF4-FFF2-40B4-BE49-F238E27FC236}">
                <a16:creationId xmlns:a16="http://schemas.microsoft.com/office/drawing/2014/main" id="{3B8702B2-1A64-2F32-58DE-864A7FC7E0B2}"/>
              </a:ext>
            </a:extLst>
          </p:cNvPr>
          <p:cNvSpPr txBox="1">
            <a:spLocks/>
          </p:cNvSpPr>
          <p:nvPr/>
        </p:nvSpPr>
        <p:spPr>
          <a:xfrm>
            <a:off x="2215902" y="370346"/>
            <a:ext cx="4712195" cy="497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Additional Support Staff</a:t>
            </a:r>
          </a:p>
        </p:txBody>
      </p:sp>
      <p:graphicFrame>
        <p:nvGraphicFramePr>
          <p:cNvPr id="3" name="Table 2">
            <a:extLst>
              <a:ext uri="{FF2B5EF4-FFF2-40B4-BE49-F238E27FC236}">
                <a16:creationId xmlns:a16="http://schemas.microsoft.com/office/drawing/2014/main" id="{377DF389-BB2C-F746-5567-4395B83CD8E2}"/>
              </a:ext>
            </a:extLst>
          </p:cNvPr>
          <p:cNvGraphicFramePr>
            <a:graphicFrameLocks noGrp="1"/>
          </p:cNvGraphicFramePr>
          <p:nvPr>
            <p:extLst>
              <p:ext uri="{D42A27DB-BD31-4B8C-83A1-F6EECF244321}">
                <p14:modId xmlns:p14="http://schemas.microsoft.com/office/powerpoint/2010/main" val="4113026450"/>
              </p:ext>
            </p:extLst>
          </p:nvPr>
        </p:nvGraphicFramePr>
        <p:xfrm>
          <a:off x="838772" y="1183919"/>
          <a:ext cx="7466456" cy="3017520"/>
        </p:xfrm>
        <a:graphic>
          <a:graphicData uri="http://schemas.openxmlformats.org/drawingml/2006/table">
            <a:tbl>
              <a:tblPr firstRow="1" bandRow="1"/>
              <a:tblGrid>
                <a:gridCol w="2672704">
                  <a:extLst>
                    <a:ext uri="{9D8B030D-6E8A-4147-A177-3AD203B41FA5}">
                      <a16:colId xmlns:a16="http://schemas.microsoft.com/office/drawing/2014/main" val="3844283204"/>
                    </a:ext>
                  </a:extLst>
                </a:gridCol>
                <a:gridCol w="1259043">
                  <a:extLst>
                    <a:ext uri="{9D8B030D-6E8A-4147-A177-3AD203B41FA5}">
                      <a16:colId xmlns:a16="http://schemas.microsoft.com/office/drawing/2014/main" val="72845197"/>
                    </a:ext>
                  </a:extLst>
                </a:gridCol>
                <a:gridCol w="3534709">
                  <a:extLst>
                    <a:ext uri="{9D8B030D-6E8A-4147-A177-3AD203B41FA5}">
                      <a16:colId xmlns:a16="http://schemas.microsoft.com/office/drawing/2014/main" val="1889925452"/>
                    </a:ext>
                  </a:extLst>
                </a:gridCol>
              </a:tblGrid>
              <a:tr h="487109">
                <a:tc>
                  <a:txBody>
                    <a:bodyPr/>
                    <a:lstStyle/>
                    <a:p>
                      <a:pPr algn="ctr"/>
                      <a:r>
                        <a:rPr lang="en-US" b="1">
                          <a:solidFill>
                            <a:srgbClr val="FF0000"/>
                          </a:solidFill>
                          <a:latin typeface="+mn-lt"/>
                        </a:rPr>
                        <a:t>Damien Bentley</a:t>
                      </a:r>
                    </a:p>
                    <a:p>
                      <a:pPr algn="ctr"/>
                      <a:r>
                        <a:rPr lang="en-US" b="0">
                          <a:solidFill>
                            <a:schemeClr val="tx1"/>
                          </a:solidFill>
                          <a:latin typeface="+mn-lt"/>
                        </a:rPr>
                        <a:t>School Social Worker</a:t>
                      </a:r>
                    </a:p>
                  </a:txBody>
                  <a:tcPr anchor="ctr">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b="0">
                          <a:solidFill>
                            <a:schemeClr val="tx1"/>
                          </a:solidFill>
                          <a:latin typeface="+mn-lt"/>
                        </a:rPr>
                        <a:t>Suite 1340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BentleyD@fultonschools.org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6181806"/>
                  </a:ext>
                </a:extLst>
              </a:tr>
              <a:tr h="487109">
                <a:tc>
                  <a:txBody>
                    <a:bodyPr/>
                    <a:lstStyle/>
                    <a:p>
                      <a:pPr algn="ctr"/>
                      <a:r>
                        <a:rPr lang="en-US" b="1">
                          <a:solidFill>
                            <a:srgbClr val="FF0000"/>
                          </a:solidFill>
                          <a:latin typeface="+mn-lt"/>
                        </a:rPr>
                        <a:t>Amy Barr</a:t>
                      </a:r>
                      <a:endParaRPr lang="en-US">
                        <a:solidFill>
                          <a:srgbClr val="FF0000"/>
                        </a:solidFill>
                        <a:latin typeface="+mn-lt"/>
                      </a:endParaRPr>
                    </a:p>
                    <a:p>
                      <a:pPr algn="ctr"/>
                      <a:r>
                        <a:rPr lang="en-US">
                          <a:solidFill>
                            <a:schemeClr val="tx1"/>
                          </a:solidFill>
                          <a:latin typeface="+mn-lt"/>
                        </a:rPr>
                        <a:t>Registrar</a:t>
                      </a:r>
                    </a:p>
                  </a:txBody>
                  <a:tcPr anchor="ctr">
                    <a:solidFill>
                      <a:schemeClr val="bg1"/>
                    </a:solidFill>
                  </a:tcPr>
                </a:tc>
                <a:tc>
                  <a:txBody>
                    <a:bodyPr/>
                    <a:lstStyle/>
                    <a:p>
                      <a:pPr algn="ctr"/>
                      <a:r>
                        <a:rPr lang="en-US">
                          <a:solidFill>
                            <a:schemeClr val="tx1"/>
                          </a:solidFill>
                          <a:latin typeface="+mn-lt"/>
                        </a:rPr>
                        <a:t>Suite 1320</a:t>
                      </a:r>
                    </a:p>
                  </a:txBody>
                  <a:tcPr anchor="ctr">
                    <a:lnT w="12700"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BarrAl@fultonschools.org</a:t>
                      </a:r>
                    </a:p>
                  </a:txBody>
                  <a:tcPr anchor="ctr">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765766967"/>
                  </a:ext>
                </a:extLst>
              </a:tr>
              <a:tr h="487109">
                <a:tc>
                  <a:txBody>
                    <a:bodyPr/>
                    <a:lstStyle/>
                    <a:p>
                      <a:pPr algn="ctr"/>
                      <a:r>
                        <a:rPr lang="en-US" b="1">
                          <a:solidFill>
                            <a:srgbClr val="FF0000"/>
                          </a:solidFill>
                          <a:latin typeface="+mn-lt"/>
                        </a:rPr>
                        <a:t>Tricia Mueller</a:t>
                      </a:r>
                    </a:p>
                    <a:p>
                      <a:pPr algn="ctr"/>
                      <a:r>
                        <a:rPr lang="en-US">
                          <a:solidFill>
                            <a:schemeClr val="tx1"/>
                          </a:solidFill>
                          <a:latin typeface="+mn-lt"/>
                        </a:rPr>
                        <a:t>Records</a:t>
                      </a:r>
                    </a:p>
                  </a:txBody>
                  <a:tcPr anchor="ctr">
                    <a:solidFill>
                      <a:schemeClr val="bg1"/>
                    </a:solidFill>
                  </a:tcPr>
                </a:tc>
                <a:tc>
                  <a:txBody>
                    <a:bodyPr/>
                    <a:lstStyle/>
                    <a:p>
                      <a:pPr algn="ctr"/>
                      <a:r>
                        <a:rPr lang="en-US" b="0">
                          <a:solidFill>
                            <a:schemeClr val="tx1"/>
                          </a:solidFill>
                          <a:latin typeface="+mn-lt"/>
                        </a:rPr>
                        <a:t>Suite 1320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MuellerT@fultonschools.org</a:t>
                      </a:r>
                    </a:p>
                  </a:txBody>
                  <a:tcPr anchor="ctr">
                    <a:solidFill>
                      <a:schemeClr val="bg1"/>
                    </a:solidFill>
                  </a:tcPr>
                </a:tc>
                <a:extLst>
                  <a:ext uri="{0D108BD9-81ED-4DB2-BD59-A6C34878D82A}">
                    <a16:rowId xmlns:a16="http://schemas.microsoft.com/office/drawing/2014/main" val="1365806809"/>
                  </a:ext>
                </a:extLst>
              </a:tr>
              <a:tr h="487109">
                <a:tc>
                  <a:txBody>
                    <a:bodyPr/>
                    <a:lstStyle/>
                    <a:p>
                      <a:pPr algn="ctr"/>
                      <a:r>
                        <a:rPr lang="en-US" b="1">
                          <a:solidFill>
                            <a:srgbClr val="FF0000"/>
                          </a:solidFill>
                          <a:latin typeface="+mn-lt"/>
                        </a:rPr>
                        <a:t>Maria Echeverria</a:t>
                      </a:r>
                    </a:p>
                    <a:p>
                      <a:pPr algn="ctr"/>
                      <a:r>
                        <a:rPr lang="en-US">
                          <a:solidFill>
                            <a:schemeClr val="tx1"/>
                          </a:solidFill>
                          <a:latin typeface="+mn-lt"/>
                        </a:rPr>
                        <a:t>Bilingual Liaison</a:t>
                      </a:r>
                    </a:p>
                  </a:txBody>
                  <a:tcPr anchor="ctr">
                    <a:solidFill>
                      <a:schemeClr val="bg1"/>
                    </a:solidFill>
                  </a:tcPr>
                </a:tc>
                <a:tc>
                  <a:txBody>
                    <a:bodyPr/>
                    <a:lstStyle/>
                    <a:p>
                      <a:pPr algn="ctr"/>
                      <a:r>
                        <a:rPr lang="en-US" b="0">
                          <a:solidFill>
                            <a:schemeClr val="tx1"/>
                          </a:solidFill>
                          <a:latin typeface="+mn-lt"/>
                        </a:rPr>
                        <a:t>Suite 1320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Echeverria@fultonschools.org</a:t>
                      </a:r>
                    </a:p>
                  </a:txBody>
                  <a:tcPr anchor="ctr">
                    <a:solidFill>
                      <a:schemeClr val="bg1"/>
                    </a:solidFill>
                  </a:tcPr>
                </a:tc>
                <a:extLst>
                  <a:ext uri="{0D108BD9-81ED-4DB2-BD59-A6C34878D82A}">
                    <a16:rowId xmlns:a16="http://schemas.microsoft.com/office/drawing/2014/main" val="2425546920"/>
                  </a:ext>
                </a:extLst>
              </a:tr>
              <a:tr h="487109">
                <a:tc>
                  <a:txBody>
                    <a:bodyPr/>
                    <a:lstStyle/>
                    <a:p>
                      <a:pPr algn="ctr"/>
                      <a:r>
                        <a:rPr lang="en-US" b="1">
                          <a:solidFill>
                            <a:srgbClr val="FF0000"/>
                          </a:solidFill>
                          <a:latin typeface="+mn-lt"/>
                        </a:rPr>
                        <a:t>Erika </a:t>
                      </a:r>
                      <a:r>
                        <a:rPr lang="en-US" b="1" err="1">
                          <a:solidFill>
                            <a:srgbClr val="FF0000"/>
                          </a:solidFill>
                          <a:latin typeface="+mn-lt"/>
                        </a:rPr>
                        <a:t>Strakova</a:t>
                      </a:r>
                      <a:endParaRPr lang="en-US" b="1">
                        <a:solidFill>
                          <a:srgbClr val="FF0000"/>
                        </a:solidFill>
                        <a:latin typeface="+mn-lt"/>
                      </a:endParaRPr>
                    </a:p>
                    <a:p>
                      <a:pPr algn="ctr"/>
                      <a:r>
                        <a:rPr lang="en-US">
                          <a:solidFill>
                            <a:schemeClr val="tx1"/>
                          </a:solidFill>
                          <a:latin typeface="+mn-lt"/>
                        </a:rPr>
                        <a:t>504 Coordinator</a:t>
                      </a:r>
                    </a:p>
                  </a:txBody>
                  <a:tcPr anchor="ctr">
                    <a:solidFill>
                      <a:schemeClr val="bg1"/>
                    </a:solidFill>
                  </a:tcPr>
                </a:tc>
                <a:tc>
                  <a:txBody>
                    <a:bodyPr/>
                    <a:lstStyle/>
                    <a:p>
                      <a:pPr algn="ctr"/>
                      <a:r>
                        <a:rPr lang="en-US" b="0">
                          <a:solidFill>
                            <a:schemeClr val="tx1"/>
                          </a:solidFill>
                          <a:latin typeface="+mn-lt"/>
                        </a:rPr>
                        <a:t>Rm. 2209</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StakovaE@fultonschools.org</a:t>
                      </a:r>
                    </a:p>
                  </a:txBody>
                  <a:tcPr anchor="ctr">
                    <a:solidFill>
                      <a:schemeClr val="bg1"/>
                    </a:solidFill>
                  </a:tcPr>
                </a:tc>
                <a:extLst>
                  <a:ext uri="{0D108BD9-81ED-4DB2-BD59-A6C34878D82A}">
                    <a16:rowId xmlns:a16="http://schemas.microsoft.com/office/drawing/2014/main" val="1362486912"/>
                  </a:ext>
                </a:extLst>
              </a:tr>
              <a:tr h="487109">
                <a:tc>
                  <a:txBody>
                    <a:bodyPr/>
                    <a:lstStyle/>
                    <a:p>
                      <a:pPr algn="ctr"/>
                      <a:r>
                        <a:rPr lang="en-US" b="1" err="1">
                          <a:solidFill>
                            <a:srgbClr val="FF0000"/>
                          </a:solidFill>
                          <a:latin typeface="+mn-lt"/>
                        </a:rPr>
                        <a:t>Missey</a:t>
                      </a:r>
                      <a:r>
                        <a:rPr lang="en-US" b="1">
                          <a:solidFill>
                            <a:srgbClr val="FF0000"/>
                          </a:solidFill>
                          <a:latin typeface="+mn-lt"/>
                        </a:rPr>
                        <a:t> Hall</a:t>
                      </a:r>
                    </a:p>
                    <a:p>
                      <a:pPr algn="ctr"/>
                      <a:r>
                        <a:rPr lang="en-US">
                          <a:solidFill>
                            <a:schemeClr val="tx1"/>
                          </a:solidFill>
                          <a:latin typeface="+mn-lt"/>
                        </a:rPr>
                        <a:t>RTI Coordinator</a:t>
                      </a:r>
                    </a:p>
                  </a:txBody>
                  <a:tcPr anchor="ctr">
                    <a:solidFill>
                      <a:schemeClr val="bg1"/>
                    </a:solidFill>
                  </a:tcPr>
                </a:tc>
                <a:tc>
                  <a:txBody>
                    <a:bodyPr/>
                    <a:lstStyle/>
                    <a:p>
                      <a:pPr algn="ctr"/>
                      <a:r>
                        <a:rPr lang="en-US">
                          <a:solidFill>
                            <a:schemeClr val="tx1"/>
                          </a:solidFill>
                          <a:latin typeface="+mn-lt"/>
                        </a:rPr>
                        <a:t>Suite 1240</a:t>
                      </a:r>
                    </a:p>
                  </a:txBody>
                  <a:tcPr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b="1" u="sng">
                          <a:solidFill>
                            <a:srgbClr val="0066FF"/>
                          </a:solidFill>
                          <a:latin typeface="+mn-lt"/>
                        </a:rPr>
                        <a:t>HallM4@fultonschools.org</a:t>
                      </a:r>
                    </a:p>
                  </a:txBody>
                  <a:tcPr anchor="ctr">
                    <a:solidFill>
                      <a:schemeClr val="bg1"/>
                    </a:solidFill>
                  </a:tcPr>
                </a:tc>
                <a:extLst>
                  <a:ext uri="{0D108BD9-81ED-4DB2-BD59-A6C34878D82A}">
                    <a16:rowId xmlns:a16="http://schemas.microsoft.com/office/drawing/2014/main" val="3084846417"/>
                  </a:ext>
                </a:extLst>
              </a:tr>
            </a:tbl>
          </a:graphicData>
        </a:graphic>
      </p:graphicFrame>
      <p:sp>
        <p:nvSpPr>
          <p:cNvPr id="4" name="TextBox 3">
            <a:extLst>
              <a:ext uri="{FF2B5EF4-FFF2-40B4-BE49-F238E27FC236}">
                <a16:creationId xmlns:a16="http://schemas.microsoft.com/office/drawing/2014/main" id="{C24242E7-E000-0E10-EC90-B4E5A3D784B9}"/>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7" name="Audio 6">
            <a:hlinkClick r:id="" action="ppaction://media"/>
            <a:extLst>
              <a:ext uri="{FF2B5EF4-FFF2-40B4-BE49-F238E27FC236}">
                <a16:creationId xmlns:a16="http://schemas.microsoft.com/office/drawing/2014/main" id="{D9B0E028-C13B-B105-0F02-389068D40B4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31688171"/>
      </p:ext>
    </p:extLst>
  </p:cSld>
  <p:clrMapOvr>
    <a:masterClrMapping/>
  </p:clrMapOvr>
  <mc:AlternateContent xmlns:mc="http://schemas.openxmlformats.org/markup-compatibility/2006" xmlns:p14="http://schemas.microsoft.com/office/powerpoint/2010/main">
    <mc:Choice Requires="p14">
      <p:transition spd="slow" p14:dur="2000" advTm="27129"/>
    </mc:Choice>
    <mc:Fallback xmlns="">
      <p:transition spd="slow" advTm="27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E3D83-9210-AF3A-A5FD-00F30A13B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9636B-8BEA-3CB8-D9F5-3E03F491A0C7}"/>
              </a:ext>
            </a:extLst>
          </p:cNvPr>
          <p:cNvSpPr txBox="1">
            <a:spLocks/>
          </p:cNvSpPr>
          <p:nvPr/>
        </p:nvSpPr>
        <p:spPr>
          <a:xfrm>
            <a:off x="1877400" y="451070"/>
            <a:ext cx="5389200" cy="572700"/>
          </a:xfrm>
          <a:prstGeom prst="rect">
            <a:avLst/>
          </a:prstGeom>
        </p:spPr>
        <p:txBody>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r>
              <a:rPr lang="en-US"/>
              <a:t>What Do Counselors Do?</a:t>
            </a:r>
          </a:p>
        </p:txBody>
      </p:sp>
      <p:sp>
        <p:nvSpPr>
          <p:cNvPr id="3" name="Subtitle 7">
            <a:extLst>
              <a:ext uri="{FF2B5EF4-FFF2-40B4-BE49-F238E27FC236}">
                <a16:creationId xmlns:a16="http://schemas.microsoft.com/office/drawing/2014/main" id="{77BDB7B6-B71D-85ED-F316-1C094618888A}"/>
              </a:ext>
            </a:extLst>
          </p:cNvPr>
          <p:cNvSpPr txBox="1">
            <a:spLocks/>
          </p:cNvSpPr>
          <p:nvPr/>
        </p:nvSpPr>
        <p:spPr>
          <a:xfrm>
            <a:off x="144379" y="1161907"/>
            <a:ext cx="8855242" cy="3309687"/>
          </a:xfrm>
          <a:prstGeom prst="rect">
            <a:avLst/>
          </a:prstGeom>
        </p:spPr>
        <p:txBody>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114300" indent="0">
              <a:lnSpc>
                <a:spcPct val="100000"/>
              </a:lnSpc>
              <a:spcBef>
                <a:spcPts val="0"/>
              </a:spcBef>
              <a:spcAft>
                <a:spcPts val="0"/>
              </a:spcAft>
              <a:buNone/>
            </a:pPr>
            <a:r>
              <a:rPr lang="en-US" sz="1400" b="1">
                <a:solidFill>
                  <a:srgbClr val="FF0000"/>
                </a:solidFill>
              </a:rPr>
              <a:t>Communication Advocates</a:t>
            </a:r>
          </a:p>
          <a:p>
            <a:pPr marL="114300" indent="0">
              <a:lnSpc>
                <a:spcPct val="100000"/>
              </a:lnSpc>
              <a:spcBef>
                <a:spcPts val="0"/>
              </a:spcBef>
              <a:spcAft>
                <a:spcPts val="0"/>
              </a:spcAft>
              <a:buNone/>
            </a:pPr>
            <a:r>
              <a:rPr lang="en-US" sz="1400">
                <a:solidFill>
                  <a:schemeClr val="tx1"/>
                </a:solidFill>
              </a:rPr>
              <a:t>Counselors are in a unique position to help you establish positive communication with your teachers, coaches, and administrators.</a:t>
            </a:r>
          </a:p>
          <a:p>
            <a:pPr marL="114300" indent="0">
              <a:lnSpc>
                <a:spcPct val="100000"/>
              </a:lnSpc>
              <a:spcBef>
                <a:spcPts val="0"/>
              </a:spcBef>
              <a:spcAft>
                <a:spcPts val="0"/>
              </a:spcAft>
              <a:buNone/>
            </a:pPr>
            <a:endParaRPr lang="en-US" sz="1400">
              <a:solidFill>
                <a:schemeClr val="tx1"/>
              </a:solidFill>
            </a:endParaRPr>
          </a:p>
          <a:p>
            <a:pPr marL="114300" indent="0">
              <a:lnSpc>
                <a:spcPct val="100000"/>
              </a:lnSpc>
              <a:spcBef>
                <a:spcPts val="0"/>
              </a:spcBef>
              <a:spcAft>
                <a:spcPts val="0"/>
              </a:spcAft>
              <a:buNone/>
            </a:pPr>
            <a:r>
              <a:rPr lang="en-US" sz="1400" b="1">
                <a:solidFill>
                  <a:srgbClr val="FF0000"/>
                </a:solidFill>
              </a:rPr>
              <a:t>Academic Coaching</a:t>
            </a:r>
          </a:p>
          <a:p>
            <a:pPr marL="114300" indent="0">
              <a:lnSpc>
                <a:spcPct val="100000"/>
              </a:lnSpc>
              <a:spcBef>
                <a:spcPts val="0"/>
              </a:spcBef>
              <a:spcAft>
                <a:spcPts val="0"/>
              </a:spcAft>
              <a:buNone/>
            </a:pPr>
            <a:r>
              <a:rPr lang="en-US" sz="1400">
                <a:solidFill>
                  <a:schemeClr val="tx1"/>
                </a:solidFill>
              </a:rPr>
              <a:t>Counselors help to make informed decisions about your academic future based on data (grades, attendance, teacher feedback, behavior, and more!)</a:t>
            </a:r>
          </a:p>
          <a:p>
            <a:pPr marL="114300" indent="0">
              <a:lnSpc>
                <a:spcPct val="100000"/>
              </a:lnSpc>
              <a:spcBef>
                <a:spcPts val="0"/>
              </a:spcBef>
              <a:spcAft>
                <a:spcPts val="0"/>
              </a:spcAft>
              <a:buNone/>
            </a:pPr>
            <a:endParaRPr lang="en-US" sz="1400">
              <a:solidFill>
                <a:schemeClr val="tx1"/>
              </a:solidFill>
            </a:endParaRPr>
          </a:p>
          <a:p>
            <a:pPr marL="114300" indent="0">
              <a:lnSpc>
                <a:spcPct val="100000"/>
              </a:lnSpc>
              <a:spcBef>
                <a:spcPts val="0"/>
              </a:spcBef>
              <a:spcAft>
                <a:spcPts val="0"/>
              </a:spcAft>
              <a:buNone/>
            </a:pPr>
            <a:r>
              <a:rPr lang="en-US" sz="1400" b="1">
                <a:solidFill>
                  <a:srgbClr val="FF0000"/>
                </a:solidFill>
              </a:rPr>
              <a:t>Post-Secondary Planning</a:t>
            </a:r>
          </a:p>
          <a:p>
            <a:pPr marL="114300" indent="0">
              <a:lnSpc>
                <a:spcPct val="100000"/>
              </a:lnSpc>
              <a:spcBef>
                <a:spcPts val="0"/>
              </a:spcBef>
              <a:spcAft>
                <a:spcPts val="0"/>
              </a:spcAft>
              <a:buNone/>
            </a:pPr>
            <a:r>
              <a:rPr lang="en-US" sz="1400">
                <a:solidFill>
                  <a:schemeClr val="tx1"/>
                </a:solidFill>
              </a:rPr>
              <a:t>Need help determining what to do next? Counselors will help match your skill set to the perfect post-secondary option for you.</a:t>
            </a:r>
          </a:p>
          <a:p>
            <a:pPr marL="114300" indent="0">
              <a:lnSpc>
                <a:spcPct val="100000"/>
              </a:lnSpc>
              <a:spcBef>
                <a:spcPts val="0"/>
              </a:spcBef>
              <a:spcAft>
                <a:spcPts val="0"/>
              </a:spcAft>
              <a:buNone/>
            </a:pPr>
            <a:endParaRPr lang="en-US" sz="1400">
              <a:solidFill>
                <a:schemeClr val="tx1"/>
              </a:solidFill>
            </a:endParaRPr>
          </a:p>
          <a:p>
            <a:pPr marL="114300" indent="0">
              <a:lnSpc>
                <a:spcPct val="100000"/>
              </a:lnSpc>
              <a:spcBef>
                <a:spcPts val="0"/>
              </a:spcBef>
              <a:spcAft>
                <a:spcPts val="0"/>
              </a:spcAft>
              <a:buNone/>
            </a:pPr>
            <a:r>
              <a:rPr lang="en-US" sz="1400" b="1">
                <a:solidFill>
                  <a:srgbClr val="FF0000"/>
                </a:solidFill>
              </a:rPr>
              <a:t>Social/Emotional Support</a:t>
            </a:r>
          </a:p>
          <a:p>
            <a:pPr marL="114300" indent="0">
              <a:lnSpc>
                <a:spcPct val="100000"/>
              </a:lnSpc>
              <a:spcBef>
                <a:spcPts val="0"/>
              </a:spcBef>
              <a:spcAft>
                <a:spcPts val="0"/>
              </a:spcAft>
              <a:buNone/>
            </a:pPr>
            <a:r>
              <a:rPr lang="en-US" sz="1400">
                <a:solidFill>
                  <a:schemeClr val="tx1"/>
                </a:solidFill>
              </a:rPr>
              <a:t>Counselors are available to offer support and refer you to outside resources in difficult times of grief, anxiety, and more.</a:t>
            </a:r>
          </a:p>
        </p:txBody>
      </p:sp>
      <p:sp>
        <p:nvSpPr>
          <p:cNvPr id="4" name="TextBox 3">
            <a:extLst>
              <a:ext uri="{FF2B5EF4-FFF2-40B4-BE49-F238E27FC236}">
                <a16:creationId xmlns:a16="http://schemas.microsoft.com/office/drawing/2014/main" id="{7D6D8ED0-D862-9A12-002A-99E153A243EF}"/>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7" name="Audio 6">
            <a:hlinkClick r:id="" action="ppaction://media"/>
            <a:extLst>
              <a:ext uri="{FF2B5EF4-FFF2-40B4-BE49-F238E27FC236}">
                <a16:creationId xmlns:a16="http://schemas.microsoft.com/office/drawing/2014/main" id="{60BBCECF-0122-0F07-4F08-8C744169BDC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097089709"/>
      </p:ext>
    </p:extLst>
  </p:cSld>
  <p:clrMapOvr>
    <a:masterClrMapping/>
  </p:clrMapOvr>
  <mc:AlternateContent xmlns:mc="http://schemas.openxmlformats.org/markup-compatibility/2006" xmlns:p14="http://schemas.microsoft.com/office/powerpoint/2010/main">
    <mc:Choice Requires="p14">
      <p:transition spd="slow" p14:dur="2000" advTm="48764"/>
    </mc:Choice>
    <mc:Fallback xmlns="">
      <p:transition spd="slow" advTm="48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19077-8EDE-9600-005F-D170B2C90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12DCF-5E65-87FF-2337-1FB644520302}"/>
              </a:ext>
            </a:extLst>
          </p:cNvPr>
          <p:cNvSpPr txBox="1">
            <a:spLocks/>
          </p:cNvSpPr>
          <p:nvPr/>
        </p:nvSpPr>
        <p:spPr>
          <a:xfrm>
            <a:off x="1619381" y="453246"/>
            <a:ext cx="5905238" cy="572700"/>
          </a:xfrm>
          <a:prstGeom prst="rect">
            <a:avLst/>
          </a:prstGeom>
        </p:spPr>
        <p:txBody>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r>
              <a:rPr lang="en-US"/>
              <a:t>What Do Counselors </a:t>
            </a:r>
            <a:r>
              <a:rPr lang="en-US" b="1">
                <a:solidFill>
                  <a:srgbClr val="FF0000"/>
                </a:solidFill>
              </a:rPr>
              <a:t>NOT</a:t>
            </a:r>
            <a:r>
              <a:rPr lang="en-US"/>
              <a:t> Do?</a:t>
            </a:r>
          </a:p>
        </p:txBody>
      </p:sp>
      <p:sp>
        <p:nvSpPr>
          <p:cNvPr id="3" name="Subtitle 7">
            <a:extLst>
              <a:ext uri="{FF2B5EF4-FFF2-40B4-BE49-F238E27FC236}">
                <a16:creationId xmlns:a16="http://schemas.microsoft.com/office/drawing/2014/main" id="{9845647D-3BBA-3009-7819-928B03CBDCE7}"/>
              </a:ext>
            </a:extLst>
          </p:cNvPr>
          <p:cNvSpPr txBox="1">
            <a:spLocks/>
          </p:cNvSpPr>
          <p:nvPr/>
        </p:nvSpPr>
        <p:spPr>
          <a:xfrm>
            <a:off x="137504" y="1216908"/>
            <a:ext cx="8868992" cy="2949456"/>
          </a:xfrm>
          <a:prstGeom prst="rect">
            <a:avLst/>
          </a:prstGeom>
        </p:spPr>
        <p:txBody>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114300" indent="0">
              <a:spcBef>
                <a:spcPts val="0"/>
              </a:spcBef>
              <a:spcAft>
                <a:spcPts val="0"/>
              </a:spcAft>
              <a:buNone/>
            </a:pPr>
            <a:r>
              <a:rPr lang="en-US" sz="1400" b="1">
                <a:solidFill>
                  <a:srgbClr val="FF0000"/>
                </a:solidFill>
              </a:rPr>
              <a:t>Parking</a:t>
            </a:r>
          </a:p>
          <a:p>
            <a:pPr marL="114300" indent="0">
              <a:spcBef>
                <a:spcPts val="0"/>
              </a:spcBef>
              <a:spcAft>
                <a:spcPts val="0"/>
              </a:spcAft>
              <a:buNone/>
            </a:pPr>
            <a:r>
              <a:rPr lang="en-US" sz="1400">
                <a:solidFill>
                  <a:schemeClr val="tx1"/>
                </a:solidFill>
              </a:rPr>
              <a:t>We have zero influence or power in resolving parking issues.</a:t>
            </a:r>
          </a:p>
          <a:p>
            <a:pPr marL="114300" indent="0">
              <a:spcBef>
                <a:spcPts val="0"/>
              </a:spcBef>
              <a:spcAft>
                <a:spcPts val="0"/>
              </a:spcAft>
            </a:pPr>
            <a:endParaRPr lang="en-US" sz="1400">
              <a:solidFill>
                <a:schemeClr val="tx1"/>
              </a:solidFill>
            </a:endParaRPr>
          </a:p>
          <a:p>
            <a:pPr marL="114300" indent="0">
              <a:spcBef>
                <a:spcPts val="0"/>
              </a:spcBef>
              <a:spcAft>
                <a:spcPts val="0"/>
              </a:spcAft>
              <a:buNone/>
            </a:pPr>
            <a:r>
              <a:rPr lang="en-US" sz="1400" b="1">
                <a:solidFill>
                  <a:srgbClr val="FF0000"/>
                </a:solidFill>
              </a:rPr>
              <a:t>Attendance</a:t>
            </a:r>
          </a:p>
          <a:p>
            <a:pPr marL="114300" indent="0">
              <a:spcBef>
                <a:spcPts val="0"/>
              </a:spcBef>
              <a:spcAft>
                <a:spcPts val="0"/>
              </a:spcAft>
              <a:buNone/>
            </a:pPr>
            <a:r>
              <a:rPr lang="en-US" sz="1400">
                <a:solidFill>
                  <a:schemeClr val="tx1"/>
                </a:solidFill>
              </a:rPr>
              <a:t>Attendance issues should be handled with the front office with </a:t>
            </a:r>
            <a:r>
              <a:rPr lang="en-US" sz="1400" b="1">
                <a:solidFill>
                  <a:schemeClr val="tx1"/>
                </a:solidFill>
              </a:rPr>
              <a:t>Mrs. Anderton</a:t>
            </a:r>
            <a:r>
              <a:rPr lang="en-US" sz="1400">
                <a:solidFill>
                  <a:schemeClr val="tx1"/>
                </a:solidFill>
              </a:rPr>
              <a:t>.</a:t>
            </a:r>
          </a:p>
          <a:p>
            <a:pPr marL="114300" indent="0">
              <a:spcBef>
                <a:spcPts val="0"/>
              </a:spcBef>
              <a:spcAft>
                <a:spcPts val="0"/>
              </a:spcAft>
            </a:pPr>
            <a:endParaRPr lang="en-US" sz="1400">
              <a:solidFill>
                <a:schemeClr val="tx1"/>
              </a:solidFill>
            </a:endParaRPr>
          </a:p>
          <a:p>
            <a:pPr marL="114300" indent="0">
              <a:spcBef>
                <a:spcPts val="0"/>
              </a:spcBef>
              <a:spcAft>
                <a:spcPts val="0"/>
              </a:spcAft>
              <a:buNone/>
            </a:pPr>
            <a:r>
              <a:rPr lang="en-US" sz="1400" b="1">
                <a:solidFill>
                  <a:srgbClr val="FF0000"/>
                </a:solidFill>
              </a:rPr>
              <a:t>Extensive Social/Emotional Counseling</a:t>
            </a:r>
          </a:p>
          <a:p>
            <a:pPr marL="114300" indent="0">
              <a:spcBef>
                <a:spcPts val="0"/>
              </a:spcBef>
              <a:spcAft>
                <a:spcPts val="0"/>
              </a:spcAft>
              <a:buNone/>
            </a:pPr>
            <a:r>
              <a:rPr lang="en-US" sz="1400">
                <a:solidFill>
                  <a:schemeClr val="tx1"/>
                </a:solidFill>
              </a:rPr>
              <a:t>It is not in the scope of a school counselor to provide extended 1:1 counseling to students. We can absolutely help refer you to appropriate resources if your student needs this type of support.</a:t>
            </a:r>
          </a:p>
          <a:p>
            <a:pPr marL="114300" indent="0">
              <a:spcBef>
                <a:spcPts val="0"/>
              </a:spcBef>
              <a:spcAft>
                <a:spcPts val="0"/>
              </a:spcAft>
            </a:pPr>
            <a:endParaRPr lang="en-US" sz="1400">
              <a:solidFill>
                <a:schemeClr val="tx1"/>
              </a:solidFill>
            </a:endParaRPr>
          </a:p>
          <a:p>
            <a:pPr marL="114300" indent="0">
              <a:spcBef>
                <a:spcPts val="0"/>
              </a:spcBef>
              <a:spcAft>
                <a:spcPts val="0"/>
              </a:spcAft>
              <a:buNone/>
            </a:pPr>
            <a:r>
              <a:rPr lang="en-US" sz="1400" b="1">
                <a:solidFill>
                  <a:srgbClr val="FF0000"/>
                </a:solidFill>
              </a:rPr>
              <a:t>Discipline</a:t>
            </a:r>
          </a:p>
          <a:p>
            <a:pPr marL="114300" indent="0">
              <a:spcBef>
                <a:spcPts val="0"/>
              </a:spcBef>
              <a:spcAft>
                <a:spcPts val="0"/>
              </a:spcAft>
              <a:buNone/>
            </a:pPr>
            <a:r>
              <a:rPr lang="en-US" sz="1400">
                <a:solidFill>
                  <a:schemeClr val="tx1"/>
                </a:solidFill>
              </a:rPr>
              <a:t>Counselors are not a part of the disciplinary process. If you feel that your student needs this intervention, you should reach out to your grade-level AP.</a:t>
            </a:r>
          </a:p>
        </p:txBody>
      </p:sp>
      <p:sp>
        <p:nvSpPr>
          <p:cNvPr id="4" name="TextBox 3">
            <a:extLst>
              <a:ext uri="{FF2B5EF4-FFF2-40B4-BE49-F238E27FC236}">
                <a16:creationId xmlns:a16="http://schemas.microsoft.com/office/drawing/2014/main" id="{5FFAA5E5-B00F-314A-B770-302F3636659B}"/>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7" name="Audio 6">
            <a:hlinkClick r:id="" action="ppaction://media"/>
            <a:extLst>
              <a:ext uri="{FF2B5EF4-FFF2-40B4-BE49-F238E27FC236}">
                <a16:creationId xmlns:a16="http://schemas.microsoft.com/office/drawing/2014/main" id="{EC4269D8-5648-079D-F3DC-CFBF8D3C3C9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75399534"/>
      </p:ext>
    </p:extLst>
  </p:cSld>
  <p:clrMapOvr>
    <a:masterClrMapping/>
  </p:clrMapOvr>
  <mc:AlternateContent xmlns:mc="http://schemas.openxmlformats.org/markup-compatibility/2006" xmlns:p14="http://schemas.microsoft.com/office/powerpoint/2010/main">
    <mc:Choice Requires="p14">
      <p:transition spd="slow" p14:dur="2000" advTm="48051"/>
    </mc:Choice>
    <mc:Fallback xmlns="">
      <p:transition spd="slow" advTm="48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14D63-82BA-D78E-1F90-1EB83A29A0CB}"/>
            </a:ext>
          </a:extLst>
        </p:cNvPr>
        <p:cNvGrpSpPr/>
        <p:nvPr/>
      </p:nvGrpSpPr>
      <p:grpSpPr>
        <a:xfrm>
          <a:off x="0" y="0"/>
          <a:ext cx="0" cy="0"/>
          <a:chOff x="0" y="0"/>
          <a:chExt cx="0" cy="0"/>
        </a:xfrm>
      </p:grpSpPr>
      <p:sp>
        <p:nvSpPr>
          <p:cNvPr id="2" name="Subtitle 7">
            <a:extLst>
              <a:ext uri="{FF2B5EF4-FFF2-40B4-BE49-F238E27FC236}">
                <a16:creationId xmlns:a16="http://schemas.microsoft.com/office/drawing/2014/main" id="{681DDC6A-39F4-DF79-8CEC-DEABF751B91E}"/>
              </a:ext>
            </a:extLst>
          </p:cNvPr>
          <p:cNvSpPr txBox="1">
            <a:spLocks/>
          </p:cNvSpPr>
          <p:nvPr/>
        </p:nvSpPr>
        <p:spPr>
          <a:xfrm>
            <a:off x="206256" y="1244409"/>
            <a:ext cx="8731488" cy="3289061"/>
          </a:xfrm>
          <a:prstGeom prst="rect">
            <a:avLst/>
          </a:prstGeom>
        </p:spPr>
        <p:txBody>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lvl="2" indent="0">
              <a:spcBef>
                <a:spcPts val="600"/>
              </a:spcBef>
              <a:buClrTx/>
              <a:buSzPct val="100000"/>
              <a:buNone/>
            </a:pPr>
            <a:r>
              <a:rPr lang="en-US" sz="1400" b="1">
                <a:solidFill>
                  <a:srgbClr val="FF0000"/>
                </a:solidFill>
              </a:rPr>
              <a:t>Typical Day at Milton</a:t>
            </a:r>
          </a:p>
          <a:p>
            <a:pPr marL="422910" lvl="3" indent="-285750">
              <a:spcBef>
                <a:spcPts val="600"/>
              </a:spcBef>
              <a:buClrTx/>
              <a:buSzPct val="100000"/>
              <a:buFont typeface="Arial" panose="020B0604020202020204" pitchFamily="34" charset="0"/>
              <a:buChar char="•"/>
            </a:pPr>
            <a:r>
              <a:rPr lang="en-US" sz="1400">
                <a:solidFill>
                  <a:schemeClr val="tx1"/>
                </a:solidFill>
              </a:rPr>
              <a:t>7 class periods (6 Academic, 1 Lunch)</a:t>
            </a:r>
          </a:p>
          <a:p>
            <a:pPr marL="422910" lvl="3" indent="-285750">
              <a:spcBef>
                <a:spcPts val="600"/>
              </a:spcBef>
              <a:buClrTx/>
              <a:buSzPct val="100000"/>
              <a:buFont typeface="Arial" panose="020B0604020202020204" pitchFamily="34" charset="0"/>
              <a:buChar char="•"/>
            </a:pPr>
            <a:r>
              <a:rPr lang="en-US" sz="1400">
                <a:solidFill>
                  <a:schemeClr val="tx1"/>
                </a:solidFill>
              </a:rPr>
              <a:t>5 minutes between classes</a:t>
            </a:r>
          </a:p>
          <a:p>
            <a:pPr marL="422910" lvl="3" indent="-285750">
              <a:lnSpc>
                <a:spcPct val="100000"/>
              </a:lnSpc>
              <a:spcBef>
                <a:spcPts val="600"/>
              </a:spcBef>
              <a:buClrTx/>
              <a:buSzPct val="100000"/>
              <a:buFont typeface="Arial" panose="020B0604020202020204" pitchFamily="34" charset="0"/>
              <a:buChar char="•"/>
            </a:pPr>
            <a:r>
              <a:rPr lang="en-US" sz="1400">
                <a:solidFill>
                  <a:schemeClr val="tx1"/>
                </a:solidFill>
              </a:rPr>
              <a:t>School day runs from 8:20-3:30</a:t>
            </a:r>
            <a:endParaRPr lang="en-US" sz="1400" b="1">
              <a:solidFill>
                <a:srgbClr val="FF0000"/>
              </a:solidFill>
            </a:endParaRPr>
          </a:p>
          <a:p>
            <a:pPr marL="0" lvl="2" indent="0">
              <a:spcBef>
                <a:spcPts val="600"/>
              </a:spcBef>
              <a:buClr>
                <a:schemeClr val="bg1"/>
              </a:buClr>
              <a:buNone/>
            </a:pPr>
            <a:r>
              <a:rPr lang="en-US" sz="1400" b="1">
                <a:solidFill>
                  <a:srgbClr val="FF0000"/>
                </a:solidFill>
              </a:rPr>
              <a:t>Progress Reports</a:t>
            </a:r>
          </a:p>
          <a:p>
            <a:pPr marL="422910" lvl="2" indent="-285750">
              <a:spcBef>
                <a:spcPts val="600"/>
              </a:spcBef>
              <a:buClrTx/>
              <a:buSzPct val="100000"/>
              <a:buFont typeface="Arial" panose="020B0604020202020204" pitchFamily="34" charset="0"/>
              <a:buChar char="•"/>
            </a:pPr>
            <a:r>
              <a:rPr lang="en-US" sz="1400">
                <a:solidFill>
                  <a:schemeClr val="tx1"/>
                </a:solidFill>
              </a:rPr>
              <a:t>Distributed at 4.5 Weeks, 9 Weeks, and 13 Weeks</a:t>
            </a:r>
            <a:endParaRPr lang="en-US" sz="1400" b="1">
              <a:solidFill>
                <a:srgbClr val="FF0000"/>
              </a:solidFill>
            </a:endParaRPr>
          </a:p>
          <a:p>
            <a:pPr marL="0" lvl="1" indent="0">
              <a:spcBef>
                <a:spcPts val="600"/>
              </a:spcBef>
              <a:buClr>
                <a:schemeClr val="bg1"/>
              </a:buClr>
              <a:buNone/>
            </a:pPr>
            <a:r>
              <a:rPr lang="en-US" sz="1400" b="1">
                <a:solidFill>
                  <a:srgbClr val="FF0000"/>
                </a:solidFill>
              </a:rPr>
              <a:t>Report Cards</a:t>
            </a:r>
          </a:p>
          <a:p>
            <a:pPr marL="422910" lvl="2" indent="-285750">
              <a:spcBef>
                <a:spcPts val="600"/>
              </a:spcBef>
              <a:buClrTx/>
              <a:buSzPct val="100000"/>
              <a:buFont typeface="Arial" panose="020B0604020202020204" pitchFamily="34" charset="0"/>
              <a:buChar char="•"/>
            </a:pPr>
            <a:r>
              <a:rPr lang="en-US" sz="1400">
                <a:solidFill>
                  <a:schemeClr val="tx1"/>
                </a:solidFill>
              </a:rPr>
              <a:t>Semester grades are earned in December and May</a:t>
            </a:r>
            <a:endParaRPr lang="en-US" sz="1400" b="1">
              <a:solidFill>
                <a:srgbClr val="FF0000"/>
              </a:solidFill>
            </a:endParaRPr>
          </a:p>
          <a:p>
            <a:pPr marL="0" lvl="1" indent="0">
              <a:spcBef>
                <a:spcPts val="600"/>
              </a:spcBef>
              <a:buClrTx/>
              <a:buSzPct val="100000"/>
              <a:buNone/>
            </a:pPr>
            <a:r>
              <a:rPr lang="en-US" sz="1400" b="1">
                <a:solidFill>
                  <a:srgbClr val="FF0000"/>
                </a:solidFill>
              </a:rPr>
              <a:t>Infinite Campus for Parents &amp; Students</a:t>
            </a:r>
          </a:p>
          <a:p>
            <a:pPr marL="422910" lvl="2" indent="-285750">
              <a:spcBef>
                <a:spcPts val="600"/>
              </a:spcBef>
              <a:buClrTx/>
              <a:buSzPct val="100000"/>
              <a:buFont typeface="Arial" panose="020B0604020202020204" pitchFamily="34" charset="0"/>
              <a:buChar char="•"/>
            </a:pPr>
            <a:r>
              <a:rPr lang="en-US" sz="1400">
                <a:solidFill>
                  <a:schemeClr val="tx1"/>
                </a:solidFill>
              </a:rPr>
              <a:t>View grades from home at </a:t>
            </a:r>
            <a:r>
              <a:rPr lang="en-US" sz="1400" u="sng">
                <a:solidFill>
                  <a:schemeClr val="tx1"/>
                </a:solidFill>
              </a:rPr>
              <a:t>any time</a:t>
            </a:r>
            <a:r>
              <a:rPr lang="en-US" sz="1400">
                <a:solidFill>
                  <a:schemeClr val="tx1"/>
                </a:solidFill>
              </a:rPr>
              <a:t>!</a:t>
            </a:r>
          </a:p>
          <a:p>
            <a:pPr marL="114300" indent="0"/>
            <a:endParaRPr lang="en-US" sz="1400">
              <a:solidFill>
                <a:schemeClr val="tx1"/>
              </a:solidFill>
            </a:endParaRPr>
          </a:p>
        </p:txBody>
      </p:sp>
      <p:sp>
        <p:nvSpPr>
          <p:cNvPr id="3" name="Title 1">
            <a:extLst>
              <a:ext uri="{FF2B5EF4-FFF2-40B4-BE49-F238E27FC236}">
                <a16:creationId xmlns:a16="http://schemas.microsoft.com/office/drawing/2014/main" id="{428BCD1A-992A-A5E9-21E1-3D9880303700}"/>
              </a:ext>
            </a:extLst>
          </p:cNvPr>
          <p:cNvSpPr txBox="1">
            <a:spLocks/>
          </p:cNvSpPr>
          <p:nvPr/>
        </p:nvSpPr>
        <p:spPr>
          <a:xfrm>
            <a:off x="1877475" y="445025"/>
            <a:ext cx="5389200" cy="572700"/>
          </a:xfrm>
          <a:prstGeom prst="rect">
            <a:avLst/>
          </a:prstGeom>
        </p:spPr>
        <p:txBody>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r>
              <a:rPr lang="en-US"/>
              <a:t>High School 101</a:t>
            </a:r>
          </a:p>
        </p:txBody>
      </p:sp>
      <p:sp>
        <p:nvSpPr>
          <p:cNvPr id="4" name="TextBox 3">
            <a:extLst>
              <a:ext uri="{FF2B5EF4-FFF2-40B4-BE49-F238E27FC236}">
                <a16:creationId xmlns:a16="http://schemas.microsoft.com/office/drawing/2014/main" id="{DAC097E5-683A-7CF1-8E56-B870DDEAB74B}"/>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15" name="Audio 14">
            <a:hlinkClick r:id="" action="ppaction://media"/>
            <a:extLst>
              <a:ext uri="{FF2B5EF4-FFF2-40B4-BE49-F238E27FC236}">
                <a16:creationId xmlns:a16="http://schemas.microsoft.com/office/drawing/2014/main" id="{9A07B2E5-3395-26DA-B165-0CD5ED0B3D5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25425122"/>
      </p:ext>
    </p:extLst>
  </p:cSld>
  <p:clrMapOvr>
    <a:masterClrMapping/>
  </p:clrMapOvr>
  <mc:AlternateContent xmlns:mc="http://schemas.openxmlformats.org/markup-compatibility/2006" xmlns:p14="http://schemas.microsoft.com/office/powerpoint/2010/main">
    <mc:Choice Requires="p14">
      <p:transition spd="slow" p14:dur="2000" advTm="45606"/>
    </mc:Choice>
    <mc:Fallback xmlns="">
      <p:transition spd="slow" advTm="45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097B1-172A-CD95-72EA-694D77D06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D5713A-9058-4814-8AE3-517DAF767F4C}"/>
              </a:ext>
            </a:extLst>
          </p:cNvPr>
          <p:cNvSpPr txBox="1">
            <a:spLocks/>
          </p:cNvSpPr>
          <p:nvPr/>
        </p:nvSpPr>
        <p:spPr>
          <a:xfrm>
            <a:off x="1877475" y="445025"/>
            <a:ext cx="5389200" cy="572700"/>
          </a:xfrm>
          <a:prstGeom prst="rect">
            <a:avLst/>
          </a:prstGeom>
        </p:spPr>
        <p:txBody>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r>
              <a:rPr lang="en-US"/>
              <a:t>High School 101</a:t>
            </a:r>
          </a:p>
        </p:txBody>
      </p:sp>
      <p:sp>
        <p:nvSpPr>
          <p:cNvPr id="3" name="Subtitle 7">
            <a:extLst>
              <a:ext uri="{FF2B5EF4-FFF2-40B4-BE49-F238E27FC236}">
                <a16:creationId xmlns:a16="http://schemas.microsoft.com/office/drawing/2014/main" id="{24EABD8F-2232-FB11-0F5F-BBA90A790D66}"/>
              </a:ext>
            </a:extLst>
          </p:cNvPr>
          <p:cNvSpPr txBox="1">
            <a:spLocks/>
          </p:cNvSpPr>
          <p:nvPr/>
        </p:nvSpPr>
        <p:spPr>
          <a:xfrm>
            <a:off x="429904" y="1300197"/>
            <a:ext cx="4142096" cy="3146025"/>
          </a:xfrm>
          <a:prstGeom prst="rect">
            <a:avLst/>
          </a:prstGeom>
        </p:spPr>
        <p:txBody>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lvl="2" indent="0">
              <a:spcBef>
                <a:spcPts val="600"/>
              </a:spcBef>
              <a:buClrTx/>
              <a:buSzPct val="100000"/>
              <a:buNone/>
            </a:pPr>
            <a:r>
              <a:rPr lang="en-US" sz="1600" b="1">
                <a:solidFill>
                  <a:srgbClr val="FF0000"/>
                </a:solidFill>
              </a:rPr>
              <a:t>High School Grading Scale</a:t>
            </a:r>
          </a:p>
          <a:p>
            <a:pPr marL="0" lvl="2" indent="0">
              <a:spcBef>
                <a:spcPts val="600"/>
              </a:spcBef>
              <a:buClrTx/>
              <a:buSzPct val="100000"/>
              <a:buNone/>
            </a:pPr>
            <a:r>
              <a:rPr lang="en-US" sz="1600">
                <a:solidFill>
                  <a:schemeClr val="tx1"/>
                </a:solidFill>
              </a:rPr>
              <a:t>A = 90-100</a:t>
            </a:r>
          </a:p>
          <a:p>
            <a:pPr marL="0" lvl="2" indent="0">
              <a:spcBef>
                <a:spcPts val="600"/>
              </a:spcBef>
              <a:buClrTx/>
              <a:buSzPct val="100000"/>
              <a:buNone/>
            </a:pPr>
            <a:r>
              <a:rPr lang="en-US" sz="1600">
                <a:solidFill>
                  <a:schemeClr val="tx1"/>
                </a:solidFill>
              </a:rPr>
              <a:t>B = 80-89</a:t>
            </a:r>
          </a:p>
          <a:p>
            <a:pPr marL="0" lvl="2" indent="0">
              <a:spcBef>
                <a:spcPts val="600"/>
              </a:spcBef>
              <a:buClrTx/>
              <a:buSzPct val="100000"/>
              <a:buNone/>
            </a:pPr>
            <a:r>
              <a:rPr lang="en-US" sz="1600">
                <a:solidFill>
                  <a:schemeClr val="tx1"/>
                </a:solidFill>
              </a:rPr>
              <a:t>C = 70-79</a:t>
            </a:r>
          </a:p>
          <a:p>
            <a:pPr marL="0" lvl="2" indent="0">
              <a:spcBef>
                <a:spcPts val="600"/>
              </a:spcBef>
              <a:buClrTx/>
              <a:buSzPct val="100000"/>
              <a:buNone/>
            </a:pPr>
            <a:r>
              <a:rPr lang="en-US" sz="1600">
                <a:solidFill>
                  <a:schemeClr val="tx1"/>
                </a:solidFill>
              </a:rPr>
              <a:t>F = 0-69</a:t>
            </a:r>
          </a:p>
          <a:p>
            <a:pPr marL="0" lvl="2" indent="0">
              <a:spcBef>
                <a:spcPts val="600"/>
              </a:spcBef>
              <a:buClrTx/>
              <a:buSzPct val="100000"/>
            </a:pPr>
            <a:endParaRPr lang="en-US" sz="1600" b="1">
              <a:solidFill>
                <a:srgbClr val="FF0000"/>
              </a:solidFill>
            </a:endParaRPr>
          </a:p>
          <a:p>
            <a:pPr marL="0" lvl="2" indent="0">
              <a:spcBef>
                <a:spcPts val="600"/>
              </a:spcBef>
              <a:buClrTx/>
              <a:buSzPct val="100000"/>
              <a:buNone/>
            </a:pPr>
            <a:r>
              <a:rPr lang="en-US" sz="1600" b="1">
                <a:solidFill>
                  <a:srgbClr val="FF0000"/>
                </a:solidFill>
              </a:rPr>
              <a:t>Honors and AP Courses</a:t>
            </a:r>
          </a:p>
          <a:p>
            <a:pPr marL="0" lvl="1" indent="0">
              <a:spcBef>
                <a:spcPts val="600"/>
              </a:spcBef>
              <a:buClrTx/>
              <a:buSzPct val="100000"/>
              <a:buNone/>
            </a:pPr>
            <a:r>
              <a:rPr lang="en-US" sz="1600">
                <a:solidFill>
                  <a:schemeClr val="tx1"/>
                </a:solidFill>
              </a:rPr>
              <a:t>Students will receive 7 rigor points on the Semester Grade</a:t>
            </a:r>
          </a:p>
        </p:txBody>
      </p:sp>
      <p:graphicFrame>
        <p:nvGraphicFramePr>
          <p:cNvPr id="4" name="Table 4">
            <a:extLst>
              <a:ext uri="{FF2B5EF4-FFF2-40B4-BE49-F238E27FC236}">
                <a16:creationId xmlns:a16="http://schemas.microsoft.com/office/drawing/2014/main" id="{D9C0ECB9-A518-C1B6-4172-52A0E1F75DFF}"/>
              </a:ext>
            </a:extLst>
          </p:cNvPr>
          <p:cNvGraphicFramePr>
            <a:graphicFrameLocks noGrp="1"/>
          </p:cNvGraphicFramePr>
          <p:nvPr>
            <p:extLst>
              <p:ext uri="{D42A27DB-BD31-4B8C-83A1-F6EECF244321}">
                <p14:modId xmlns:p14="http://schemas.microsoft.com/office/powerpoint/2010/main" val="1743426092"/>
              </p:ext>
            </p:extLst>
          </p:nvPr>
        </p:nvGraphicFramePr>
        <p:xfrm>
          <a:off x="4231927" y="1157322"/>
          <a:ext cx="4750756" cy="3359385"/>
        </p:xfrm>
        <a:graphic>
          <a:graphicData uri="http://schemas.openxmlformats.org/drawingml/2006/table">
            <a:tbl>
              <a:tblPr firstRow="1" bandRow="1"/>
              <a:tblGrid>
                <a:gridCol w="2375378">
                  <a:extLst>
                    <a:ext uri="{9D8B030D-6E8A-4147-A177-3AD203B41FA5}">
                      <a16:colId xmlns:a16="http://schemas.microsoft.com/office/drawing/2014/main" val="2420222282"/>
                    </a:ext>
                  </a:extLst>
                </a:gridCol>
                <a:gridCol w="2375378">
                  <a:extLst>
                    <a:ext uri="{9D8B030D-6E8A-4147-A177-3AD203B41FA5}">
                      <a16:colId xmlns:a16="http://schemas.microsoft.com/office/drawing/2014/main" val="2212728407"/>
                    </a:ext>
                  </a:extLst>
                </a:gridCol>
              </a:tblGrid>
              <a:tr h="1134345">
                <a:tc>
                  <a:txBody>
                    <a:bodyPr/>
                    <a:lstStyle/>
                    <a:p>
                      <a:pPr algn="ctr"/>
                      <a:r>
                        <a:rPr lang="en-US" sz="1400" b="1" u="sng">
                          <a:solidFill>
                            <a:schemeClr val="tx1"/>
                          </a:solidFill>
                          <a:latin typeface="Montserrat" panose="00000500000000000000" pitchFamily="2" charset="0"/>
                        </a:rPr>
                        <a:t>Middle School Grades:</a:t>
                      </a:r>
                    </a:p>
                    <a:p>
                      <a:pPr algn="ctr"/>
                      <a:r>
                        <a:rPr lang="en-US" sz="1400">
                          <a:solidFill>
                            <a:schemeClr val="tx1"/>
                          </a:solidFill>
                          <a:latin typeface="Montserrat" panose="00000500000000000000" pitchFamily="2" charset="0"/>
                        </a:rPr>
                        <a:t>Calculated using the system of </a:t>
                      </a:r>
                      <a:r>
                        <a:rPr lang="en-US" sz="1400" i="1">
                          <a:solidFill>
                            <a:schemeClr val="tx1"/>
                          </a:solidFill>
                          <a:latin typeface="Montserrat" panose="00000500000000000000" pitchFamily="2" charset="0"/>
                        </a:rPr>
                        <a:t>averages</a:t>
                      </a:r>
                    </a:p>
                  </a:txBody>
                  <a:tcPr>
                    <a:solidFill>
                      <a:schemeClr val="accent4"/>
                    </a:solidFill>
                  </a:tcPr>
                </a:tc>
                <a:tc>
                  <a:txBody>
                    <a:bodyPr/>
                    <a:lstStyle/>
                    <a:p>
                      <a:pPr algn="ctr"/>
                      <a:r>
                        <a:rPr lang="en-US" sz="1400" b="1" u="sng">
                          <a:solidFill>
                            <a:schemeClr val="tx1"/>
                          </a:solidFill>
                          <a:latin typeface="Montserrat" panose="00000500000000000000" pitchFamily="2" charset="0"/>
                        </a:rPr>
                        <a:t>High School Grades: </a:t>
                      </a:r>
                    </a:p>
                    <a:p>
                      <a:pPr algn="ctr"/>
                      <a:r>
                        <a:rPr lang="en-US" sz="1400">
                          <a:solidFill>
                            <a:schemeClr val="tx1"/>
                          </a:solidFill>
                          <a:latin typeface="Montserrat" panose="00000500000000000000" pitchFamily="2" charset="0"/>
                        </a:rPr>
                        <a:t>Each semester is </a:t>
                      </a:r>
                      <a:r>
                        <a:rPr lang="en-US" sz="1400" i="1">
                          <a:solidFill>
                            <a:schemeClr val="tx1"/>
                          </a:solidFill>
                          <a:latin typeface="Montserrat" panose="00000500000000000000" pitchFamily="2" charset="0"/>
                        </a:rPr>
                        <a:t>INDEPENDENT</a:t>
                      </a:r>
                      <a:r>
                        <a:rPr lang="en-US" sz="1400">
                          <a:solidFill>
                            <a:schemeClr val="tx1"/>
                          </a:solidFill>
                          <a:latin typeface="Montserrat" panose="00000500000000000000" pitchFamily="2" charset="0"/>
                        </a:rPr>
                        <a:t> and not averaged</a:t>
                      </a:r>
                    </a:p>
                  </a:txBody>
                  <a:tcPr>
                    <a:solidFill>
                      <a:schemeClr val="accent4"/>
                    </a:solidFill>
                  </a:tcPr>
                </a:tc>
                <a:extLst>
                  <a:ext uri="{0D108BD9-81ED-4DB2-BD59-A6C34878D82A}">
                    <a16:rowId xmlns:a16="http://schemas.microsoft.com/office/drawing/2014/main" val="4264144713"/>
                  </a:ext>
                </a:extLst>
              </a:tr>
              <a:tr h="1978509">
                <a:tc>
                  <a:txBody>
                    <a:bodyPr/>
                    <a:lstStyle/>
                    <a:p>
                      <a:r>
                        <a:rPr lang="en-US" sz="1400" i="1" u="sng">
                          <a:solidFill>
                            <a:schemeClr val="tx1"/>
                          </a:solidFill>
                          <a:latin typeface="Montserrat" panose="00000500000000000000" pitchFamily="2" charset="0"/>
                        </a:rPr>
                        <a:t>Example</a:t>
                      </a:r>
                      <a:r>
                        <a:rPr lang="en-US" sz="1400" i="1">
                          <a:solidFill>
                            <a:schemeClr val="tx1"/>
                          </a:solidFill>
                          <a:latin typeface="Montserrat" panose="00000500000000000000" pitchFamily="2" charset="0"/>
                        </a:rPr>
                        <a:t>:</a:t>
                      </a:r>
                    </a:p>
                    <a:p>
                      <a:r>
                        <a:rPr lang="en-US" sz="1400">
                          <a:solidFill>
                            <a:schemeClr val="tx1"/>
                          </a:solidFill>
                          <a:latin typeface="Montserrat" panose="00000500000000000000" pitchFamily="2" charset="0"/>
                        </a:rPr>
                        <a:t>8</a:t>
                      </a:r>
                      <a:r>
                        <a:rPr lang="en-US" sz="1400" baseline="30000">
                          <a:solidFill>
                            <a:schemeClr val="tx1"/>
                          </a:solidFill>
                          <a:latin typeface="Montserrat" panose="00000500000000000000" pitchFamily="2" charset="0"/>
                        </a:rPr>
                        <a:t>th </a:t>
                      </a:r>
                      <a:r>
                        <a:rPr lang="en-US" sz="1400">
                          <a:solidFill>
                            <a:schemeClr val="tx1"/>
                          </a:solidFill>
                          <a:latin typeface="Montserrat" panose="00000500000000000000" pitchFamily="2" charset="0"/>
                        </a:rPr>
                        <a:t>Grade English</a:t>
                      </a:r>
                    </a:p>
                    <a:p>
                      <a:r>
                        <a:rPr lang="en-US" sz="1400">
                          <a:solidFill>
                            <a:schemeClr val="tx1"/>
                          </a:solidFill>
                          <a:latin typeface="Montserrat" panose="00000500000000000000" pitchFamily="2" charset="0"/>
                        </a:rPr>
                        <a:t>*Semester 1 = 60</a:t>
                      </a:r>
                    </a:p>
                    <a:p>
                      <a:r>
                        <a:rPr lang="en-US" sz="1400">
                          <a:solidFill>
                            <a:schemeClr val="tx1"/>
                          </a:solidFill>
                          <a:latin typeface="Montserrat" panose="00000500000000000000" pitchFamily="2" charset="0"/>
                        </a:rPr>
                        <a:t>*Semester 2 = 80</a:t>
                      </a:r>
                    </a:p>
                    <a:p>
                      <a:r>
                        <a:rPr lang="en-US" sz="1400">
                          <a:solidFill>
                            <a:schemeClr val="tx1"/>
                          </a:solidFill>
                          <a:latin typeface="Montserrat" panose="00000500000000000000" pitchFamily="2" charset="0"/>
                        </a:rPr>
                        <a:t>*Yearly Avg = 70</a:t>
                      </a:r>
                    </a:p>
                    <a:p>
                      <a:endParaRPr lang="en-US" sz="1400">
                        <a:solidFill>
                          <a:schemeClr val="tx1"/>
                        </a:solidFill>
                        <a:latin typeface="Montserrat" panose="00000500000000000000" pitchFamily="2" charset="0"/>
                      </a:endParaRPr>
                    </a:p>
                    <a:p>
                      <a:r>
                        <a:rPr lang="en-US" sz="1400">
                          <a:solidFill>
                            <a:schemeClr val="tx1"/>
                          </a:solidFill>
                          <a:latin typeface="Montserrat" panose="00000500000000000000" pitchFamily="2" charset="0"/>
                        </a:rPr>
                        <a:t>= </a:t>
                      </a:r>
                      <a:r>
                        <a:rPr lang="en-US" sz="1400" b="1">
                          <a:solidFill>
                            <a:schemeClr val="tx1"/>
                          </a:solidFill>
                          <a:latin typeface="Montserrat" panose="00000500000000000000" pitchFamily="2" charset="0"/>
                        </a:rPr>
                        <a:t>Student </a:t>
                      </a:r>
                      <a:r>
                        <a:rPr lang="en-US" sz="1400" b="1">
                          <a:solidFill>
                            <a:srgbClr val="00A249"/>
                          </a:solidFill>
                          <a:latin typeface="Montserrat" panose="00000500000000000000" pitchFamily="2" charset="0"/>
                        </a:rPr>
                        <a:t>passes</a:t>
                      </a:r>
                      <a:r>
                        <a:rPr lang="en-US" sz="1400" b="1">
                          <a:solidFill>
                            <a:schemeClr val="tx1"/>
                          </a:solidFill>
                          <a:latin typeface="Montserrat" panose="00000500000000000000" pitchFamily="2" charset="0"/>
                        </a:rPr>
                        <a:t> course</a:t>
                      </a:r>
                    </a:p>
                  </a:txBody>
                  <a:tcPr>
                    <a:solidFill>
                      <a:schemeClr val="accent4"/>
                    </a:solidFill>
                  </a:tcPr>
                </a:tc>
                <a:tc>
                  <a:txBody>
                    <a:bodyPr/>
                    <a:lstStyle/>
                    <a:p>
                      <a:r>
                        <a:rPr lang="en-US" sz="1400" i="1" u="sng">
                          <a:solidFill>
                            <a:schemeClr val="tx1"/>
                          </a:solidFill>
                          <a:latin typeface="Montserrat" panose="00000500000000000000" pitchFamily="2" charset="0"/>
                        </a:rPr>
                        <a:t>Example</a:t>
                      </a:r>
                      <a:r>
                        <a:rPr lang="en-US" sz="1400" i="1">
                          <a:solidFill>
                            <a:schemeClr val="tx1"/>
                          </a:solidFill>
                          <a:latin typeface="Montserrat" panose="00000500000000000000" pitchFamily="2" charset="0"/>
                        </a:rPr>
                        <a:t>:</a:t>
                      </a:r>
                    </a:p>
                    <a:p>
                      <a:r>
                        <a:rPr lang="en-US" sz="1400" i="0" u="none">
                          <a:solidFill>
                            <a:schemeClr val="tx1"/>
                          </a:solidFill>
                          <a:latin typeface="Montserrat" panose="00000500000000000000" pitchFamily="2" charset="0"/>
                        </a:rPr>
                        <a:t>9</a:t>
                      </a:r>
                      <a:r>
                        <a:rPr lang="en-US" sz="1400" i="0" u="none" baseline="30000">
                          <a:solidFill>
                            <a:schemeClr val="tx1"/>
                          </a:solidFill>
                          <a:latin typeface="Montserrat" panose="00000500000000000000" pitchFamily="2" charset="0"/>
                        </a:rPr>
                        <a:t>th</a:t>
                      </a:r>
                      <a:r>
                        <a:rPr lang="en-US" sz="1400" i="0" u="none">
                          <a:solidFill>
                            <a:schemeClr val="tx1"/>
                          </a:solidFill>
                          <a:latin typeface="Montserrat" panose="00000500000000000000" pitchFamily="2" charset="0"/>
                        </a:rPr>
                        <a:t> </a:t>
                      </a:r>
                      <a:r>
                        <a:rPr lang="en-US" sz="1400">
                          <a:solidFill>
                            <a:schemeClr val="tx1"/>
                          </a:solidFill>
                          <a:latin typeface="Montserrat" panose="00000500000000000000" pitchFamily="2" charset="0"/>
                        </a:rPr>
                        <a:t>Grade Lit/Comp I</a:t>
                      </a:r>
                    </a:p>
                    <a:p>
                      <a:r>
                        <a:rPr lang="en-US" sz="1400">
                          <a:solidFill>
                            <a:schemeClr val="tx1"/>
                          </a:solidFill>
                          <a:latin typeface="Montserrat" panose="00000500000000000000" pitchFamily="2" charset="0"/>
                        </a:rPr>
                        <a:t>*Semester 1 = 60</a:t>
                      </a:r>
                    </a:p>
                    <a:p>
                      <a:r>
                        <a:rPr lang="en-US" sz="1400">
                          <a:solidFill>
                            <a:schemeClr val="tx1"/>
                          </a:solidFill>
                          <a:latin typeface="Montserrat" panose="00000500000000000000" pitchFamily="2" charset="0"/>
                        </a:rPr>
                        <a:t>*Semester 2 = 80</a:t>
                      </a:r>
                    </a:p>
                    <a:p>
                      <a:r>
                        <a:rPr lang="en-US" sz="1400">
                          <a:solidFill>
                            <a:schemeClr val="tx1"/>
                          </a:solidFill>
                          <a:latin typeface="Montserrat" panose="00000500000000000000" pitchFamily="2" charset="0"/>
                        </a:rPr>
                        <a:t>*</a:t>
                      </a:r>
                      <a:r>
                        <a:rPr lang="en-US" sz="1400" b="1">
                          <a:solidFill>
                            <a:schemeClr val="tx1"/>
                          </a:solidFill>
                          <a:latin typeface="Montserrat" panose="00000500000000000000" pitchFamily="2" charset="0"/>
                        </a:rPr>
                        <a:t>No</a:t>
                      </a:r>
                      <a:r>
                        <a:rPr lang="en-US" sz="1400">
                          <a:solidFill>
                            <a:schemeClr val="tx1"/>
                          </a:solidFill>
                          <a:latin typeface="Montserrat" panose="00000500000000000000" pitchFamily="2" charset="0"/>
                        </a:rPr>
                        <a:t> Yearly Avg</a:t>
                      </a:r>
                    </a:p>
                    <a:p>
                      <a:endParaRPr lang="en-US" sz="1400">
                        <a:solidFill>
                          <a:schemeClr val="tx1"/>
                        </a:solidFill>
                        <a:latin typeface="Montserrat" panose="00000500000000000000" pitchFamily="2" charset="0"/>
                      </a:endParaRPr>
                    </a:p>
                    <a:p>
                      <a:r>
                        <a:rPr lang="en-US" sz="1400">
                          <a:solidFill>
                            <a:schemeClr val="tx1"/>
                          </a:solidFill>
                          <a:latin typeface="Montserrat" panose="00000500000000000000" pitchFamily="2" charset="0"/>
                        </a:rPr>
                        <a:t>= </a:t>
                      </a:r>
                      <a:r>
                        <a:rPr lang="en-US" sz="1400" b="1">
                          <a:solidFill>
                            <a:schemeClr val="tx1"/>
                          </a:solidFill>
                          <a:latin typeface="Montserrat" panose="00000500000000000000" pitchFamily="2" charset="0"/>
                        </a:rPr>
                        <a:t>Student </a:t>
                      </a:r>
                      <a:r>
                        <a:rPr lang="en-US" sz="1400" b="1">
                          <a:solidFill>
                            <a:srgbClr val="FF0000"/>
                          </a:solidFill>
                          <a:latin typeface="Montserrat" panose="00000500000000000000" pitchFamily="2" charset="0"/>
                        </a:rPr>
                        <a:t>fails</a:t>
                      </a:r>
                      <a:r>
                        <a:rPr lang="en-US" sz="1400" b="1">
                          <a:solidFill>
                            <a:schemeClr val="tx1"/>
                          </a:solidFill>
                          <a:latin typeface="Montserrat" panose="00000500000000000000" pitchFamily="2" charset="0"/>
                        </a:rPr>
                        <a:t> Lit/Comp I A (1</a:t>
                      </a:r>
                      <a:r>
                        <a:rPr lang="en-US" sz="1400" b="1" baseline="30000">
                          <a:solidFill>
                            <a:schemeClr val="tx1"/>
                          </a:solidFill>
                          <a:latin typeface="Montserrat" panose="00000500000000000000" pitchFamily="2" charset="0"/>
                        </a:rPr>
                        <a:t>st</a:t>
                      </a:r>
                      <a:r>
                        <a:rPr lang="en-US" sz="1400" b="1">
                          <a:solidFill>
                            <a:schemeClr val="tx1"/>
                          </a:solidFill>
                          <a:latin typeface="Montserrat" panose="00000500000000000000" pitchFamily="2" charset="0"/>
                        </a:rPr>
                        <a:t> semester), passes Lit/Comp I B</a:t>
                      </a:r>
                    </a:p>
                  </a:txBody>
                  <a:tcPr>
                    <a:solidFill>
                      <a:schemeClr val="accent4"/>
                    </a:solidFill>
                  </a:tcPr>
                </a:tc>
                <a:extLst>
                  <a:ext uri="{0D108BD9-81ED-4DB2-BD59-A6C34878D82A}">
                    <a16:rowId xmlns:a16="http://schemas.microsoft.com/office/drawing/2014/main" val="312128376"/>
                  </a:ext>
                </a:extLst>
              </a:tr>
            </a:tbl>
          </a:graphicData>
        </a:graphic>
      </p:graphicFrame>
      <p:sp>
        <p:nvSpPr>
          <p:cNvPr id="5" name="TextBox 4">
            <a:extLst>
              <a:ext uri="{FF2B5EF4-FFF2-40B4-BE49-F238E27FC236}">
                <a16:creationId xmlns:a16="http://schemas.microsoft.com/office/drawing/2014/main" id="{4A4871C4-274C-6E83-ED63-0DAAECD387C7}"/>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8" name="Audio 7">
            <a:hlinkClick r:id="" action="ppaction://media"/>
            <a:extLst>
              <a:ext uri="{FF2B5EF4-FFF2-40B4-BE49-F238E27FC236}">
                <a16:creationId xmlns:a16="http://schemas.microsoft.com/office/drawing/2014/main" id="{ACEE561A-84BD-1EFC-8DCE-C43365662A3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036620184"/>
      </p:ext>
    </p:extLst>
  </p:cSld>
  <p:clrMapOvr>
    <a:masterClrMapping/>
  </p:clrMapOvr>
  <mc:AlternateContent xmlns:mc="http://schemas.openxmlformats.org/markup-compatibility/2006" xmlns:p14="http://schemas.microsoft.com/office/powerpoint/2010/main">
    <mc:Choice Requires="p14">
      <p:transition spd="slow" p14:dur="2000" advTm="76490"/>
    </mc:Choice>
    <mc:Fallback xmlns="">
      <p:transition spd="slow" advTm="76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71792-808A-1269-B576-F9555230A641}"/>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82AC555-4F29-C6B8-4F57-92CC6BD59896}"/>
              </a:ext>
            </a:extLst>
          </p:cNvPr>
          <p:cNvGraphicFramePr>
            <a:graphicFrameLocks noGrp="1"/>
          </p:cNvGraphicFramePr>
          <p:nvPr>
            <p:extLst>
              <p:ext uri="{D42A27DB-BD31-4B8C-83A1-F6EECF244321}">
                <p14:modId xmlns:p14="http://schemas.microsoft.com/office/powerpoint/2010/main" val="851814444"/>
              </p:ext>
            </p:extLst>
          </p:nvPr>
        </p:nvGraphicFramePr>
        <p:xfrm>
          <a:off x="3898231" y="1"/>
          <a:ext cx="5245770" cy="5142302"/>
        </p:xfrm>
        <a:graphic>
          <a:graphicData uri="http://schemas.openxmlformats.org/drawingml/2006/table">
            <a:tbl>
              <a:tblPr firstRow="1" bandRow="1">
                <a:tableStyleId>{B301B821-A1FF-4177-AEE7-76D212191A09}</a:tableStyleId>
              </a:tblPr>
              <a:tblGrid>
                <a:gridCol w="1574419">
                  <a:extLst>
                    <a:ext uri="{9D8B030D-6E8A-4147-A177-3AD203B41FA5}">
                      <a16:colId xmlns:a16="http://schemas.microsoft.com/office/drawing/2014/main" val="2921839471"/>
                    </a:ext>
                  </a:extLst>
                </a:gridCol>
                <a:gridCol w="575713">
                  <a:extLst>
                    <a:ext uri="{9D8B030D-6E8A-4147-A177-3AD203B41FA5}">
                      <a16:colId xmlns:a16="http://schemas.microsoft.com/office/drawing/2014/main" val="3711438710"/>
                    </a:ext>
                  </a:extLst>
                </a:gridCol>
                <a:gridCol w="3095638">
                  <a:extLst>
                    <a:ext uri="{9D8B030D-6E8A-4147-A177-3AD203B41FA5}">
                      <a16:colId xmlns:a16="http://schemas.microsoft.com/office/drawing/2014/main" val="2590381068"/>
                    </a:ext>
                  </a:extLst>
                </a:gridCol>
              </a:tblGrid>
              <a:tr h="311829">
                <a:tc>
                  <a:txBody>
                    <a:bodyPr/>
                    <a:lstStyle/>
                    <a:p>
                      <a:pPr algn="ctr"/>
                      <a:r>
                        <a:rPr lang="en-US" sz="700"/>
                        <a:t>Core Area</a:t>
                      </a:r>
                      <a:endParaRPr lang="en-US" sz="700">
                        <a:latin typeface="+mn-lt"/>
                      </a:endParaRPr>
                    </a:p>
                  </a:txBody>
                  <a:tcPr anchor="ctr"/>
                </a:tc>
                <a:tc>
                  <a:txBody>
                    <a:bodyPr/>
                    <a:lstStyle/>
                    <a:p>
                      <a:pPr algn="ctr"/>
                      <a:r>
                        <a:rPr lang="en-US" sz="700"/>
                        <a:t>Number of Credits</a:t>
                      </a:r>
                      <a:endParaRPr lang="en-US" sz="700">
                        <a:latin typeface="+mn-lt"/>
                      </a:endParaRPr>
                    </a:p>
                  </a:txBody>
                  <a:tcPr anchor="ctr"/>
                </a:tc>
                <a:tc>
                  <a:txBody>
                    <a:bodyPr/>
                    <a:lstStyle/>
                    <a:p>
                      <a:pPr algn="ctr"/>
                      <a:r>
                        <a:rPr lang="en-US" sz="700"/>
                        <a:t>Courses</a:t>
                      </a:r>
                      <a:endParaRPr lang="en-US" sz="700">
                        <a:latin typeface="+mn-lt"/>
                      </a:endParaRPr>
                    </a:p>
                  </a:txBody>
                  <a:tcPr anchor="ctr"/>
                </a:tc>
                <a:extLst>
                  <a:ext uri="{0D108BD9-81ED-4DB2-BD59-A6C34878D82A}">
                    <a16:rowId xmlns:a16="http://schemas.microsoft.com/office/drawing/2014/main" val="2618324983"/>
                  </a:ext>
                </a:extLst>
              </a:tr>
              <a:tr h="600563">
                <a:tc>
                  <a:txBody>
                    <a:bodyPr/>
                    <a:lstStyle/>
                    <a:p>
                      <a:pPr algn="ctr"/>
                      <a:r>
                        <a:rPr lang="en-US" sz="700"/>
                        <a:t>English/Language Arts</a:t>
                      </a:r>
                      <a:endParaRPr lang="en-US" sz="700">
                        <a:latin typeface="+mn-lt"/>
                      </a:endParaRPr>
                    </a:p>
                  </a:txBody>
                  <a:tcPr anchor="ctr"/>
                </a:tc>
                <a:tc>
                  <a:txBody>
                    <a:bodyPr/>
                    <a:lstStyle/>
                    <a:p>
                      <a:pPr algn="ctr"/>
                      <a:r>
                        <a:rPr lang="en-US" sz="700"/>
                        <a:t>4</a:t>
                      </a:r>
                      <a:endParaRPr lang="en-US" sz="700">
                        <a:latin typeface="+mn-lt"/>
                      </a:endParaRPr>
                    </a:p>
                  </a:txBody>
                  <a:tcPr anchor="ctr"/>
                </a:tc>
                <a:tc>
                  <a:txBody>
                    <a:bodyPr/>
                    <a:lstStyle/>
                    <a:p>
                      <a:pPr>
                        <a:lnSpc>
                          <a:spcPct val="100000"/>
                        </a:lnSpc>
                      </a:pPr>
                      <a:r>
                        <a:rPr lang="en-US" sz="700"/>
                        <a:t>1 Credit of </a:t>
                      </a:r>
                      <a:r>
                        <a:rPr lang="en-US" sz="700" b="1"/>
                        <a:t>Lit/Comp I</a:t>
                      </a:r>
                      <a:r>
                        <a:rPr lang="en-US" sz="700"/>
                        <a:t> (formerly 9th Lit/Comp)</a:t>
                      </a:r>
                    </a:p>
                    <a:p>
                      <a:pPr>
                        <a:lnSpc>
                          <a:spcPct val="100000"/>
                        </a:lnSpc>
                      </a:pPr>
                      <a:r>
                        <a:rPr lang="en-US" sz="700"/>
                        <a:t>1 Credit of</a:t>
                      </a:r>
                      <a:r>
                        <a:rPr lang="en-US" sz="700" b="1"/>
                        <a:t> Lit/Comp II</a:t>
                      </a:r>
                      <a:r>
                        <a:rPr lang="en-US" sz="700"/>
                        <a:t> (formerly 10th Lit/Comp)</a:t>
                      </a:r>
                    </a:p>
                    <a:p>
                      <a:pPr>
                        <a:lnSpc>
                          <a:spcPct val="100000"/>
                        </a:lnSpc>
                      </a:pPr>
                      <a:r>
                        <a:rPr lang="en-US" sz="700"/>
                        <a:t>2 Additional Credits of ELA, including equivalent AP/DE courses</a:t>
                      </a:r>
                      <a:endParaRPr lang="en-US" sz="700">
                        <a:latin typeface="+mn-lt"/>
                      </a:endParaRPr>
                    </a:p>
                  </a:txBody>
                  <a:tcPr anchor="ctr"/>
                </a:tc>
                <a:extLst>
                  <a:ext uri="{0D108BD9-81ED-4DB2-BD59-A6C34878D82A}">
                    <a16:rowId xmlns:a16="http://schemas.microsoft.com/office/drawing/2014/main" val="2152792651"/>
                  </a:ext>
                </a:extLst>
              </a:tr>
              <a:tr h="782735">
                <a:tc>
                  <a:txBody>
                    <a:bodyPr/>
                    <a:lstStyle/>
                    <a:p>
                      <a:pPr algn="ctr"/>
                      <a:r>
                        <a:rPr lang="en-US" sz="700"/>
                        <a:t>Science</a:t>
                      </a:r>
                      <a:endParaRPr lang="en-US" sz="700">
                        <a:latin typeface="+mn-lt"/>
                      </a:endParaRPr>
                    </a:p>
                  </a:txBody>
                  <a:tcPr anchor="ctr"/>
                </a:tc>
                <a:tc>
                  <a:txBody>
                    <a:bodyPr/>
                    <a:lstStyle/>
                    <a:p>
                      <a:pPr algn="ctr"/>
                      <a:r>
                        <a:rPr lang="en-US" sz="700"/>
                        <a:t>4</a:t>
                      </a:r>
                      <a:endParaRPr lang="en-US" sz="700">
                        <a:latin typeface="+mn-lt"/>
                      </a:endParaRPr>
                    </a:p>
                  </a:txBody>
                  <a:tcPr anchor="ctr"/>
                </a:tc>
                <a:tc>
                  <a:txBody>
                    <a:bodyPr/>
                    <a:lstStyle/>
                    <a:p>
                      <a:pPr>
                        <a:lnSpc>
                          <a:spcPct val="100000"/>
                        </a:lnSpc>
                      </a:pPr>
                      <a:r>
                        <a:rPr lang="en-US" sz="700"/>
                        <a:t>1 Credit of Biology</a:t>
                      </a:r>
                    </a:p>
                    <a:p>
                      <a:pPr>
                        <a:lnSpc>
                          <a:spcPct val="100000"/>
                        </a:lnSpc>
                      </a:pPr>
                      <a:r>
                        <a:rPr lang="en-US" sz="700"/>
                        <a:t>1 Credit of Physical Science </a:t>
                      </a:r>
                      <a:r>
                        <a:rPr lang="en-US" sz="700" u="sng"/>
                        <a:t>OR</a:t>
                      </a:r>
                      <a:r>
                        <a:rPr lang="en-US" sz="700" u="none"/>
                        <a:t> Physics</a:t>
                      </a:r>
                    </a:p>
                    <a:p>
                      <a:pPr>
                        <a:lnSpc>
                          <a:spcPct val="100000"/>
                        </a:lnSpc>
                      </a:pPr>
                      <a:r>
                        <a:rPr lang="en-US" sz="700" u="none"/>
                        <a:t>1 Credit of Chemistry </a:t>
                      </a:r>
                      <a:r>
                        <a:rPr lang="en-US" sz="700" u="sng"/>
                        <a:t>OR</a:t>
                      </a:r>
                      <a:r>
                        <a:rPr lang="en-US" sz="700" u="none"/>
                        <a:t> Earth Systems </a:t>
                      </a:r>
                      <a:r>
                        <a:rPr lang="en-US" sz="700" u="sng"/>
                        <a:t>OR</a:t>
                      </a:r>
                      <a:r>
                        <a:rPr lang="en-US" sz="700" u="none"/>
                        <a:t> Environmental Science </a:t>
                      </a:r>
                      <a:r>
                        <a:rPr lang="en-US" sz="700" u="sng"/>
                        <a:t>OR</a:t>
                      </a:r>
                      <a:r>
                        <a:rPr lang="en-US" sz="700" u="none"/>
                        <a:t> AP/DE equivalent</a:t>
                      </a:r>
                    </a:p>
                    <a:p>
                      <a:pPr>
                        <a:lnSpc>
                          <a:spcPct val="100000"/>
                        </a:lnSpc>
                      </a:pPr>
                      <a:r>
                        <a:rPr lang="en-US" sz="700" u="none"/>
                        <a:t>1 Credit of an approved 4</a:t>
                      </a:r>
                      <a:r>
                        <a:rPr lang="en-US" sz="700" u="none" baseline="30000"/>
                        <a:t>th</a:t>
                      </a:r>
                      <a:r>
                        <a:rPr lang="en-US" sz="700" u="none"/>
                        <a:t> Science, including AP/DE Science courses </a:t>
                      </a:r>
                      <a:endParaRPr lang="en-US" sz="700">
                        <a:latin typeface="+mn-lt"/>
                      </a:endParaRPr>
                    </a:p>
                  </a:txBody>
                  <a:tcPr anchor="ctr"/>
                </a:tc>
                <a:extLst>
                  <a:ext uri="{0D108BD9-81ED-4DB2-BD59-A6C34878D82A}">
                    <a16:rowId xmlns:a16="http://schemas.microsoft.com/office/drawing/2014/main" val="1288202018"/>
                  </a:ext>
                </a:extLst>
              </a:tr>
              <a:tr h="782735">
                <a:tc>
                  <a:txBody>
                    <a:bodyPr/>
                    <a:lstStyle/>
                    <a:p>
                      <a:pPr algn="ctr"/>
                      <a:r>
                        <a:rPr lang="en-US" sz="700"/>
                        <a:t>Mathematics</a:t>
                      </a:r>
                      <a:endParaRPr lang="en-US" sz="700">
                        <a:latin typeface="+mn-lt"/>
                      </a:endParaRPr>
                    </a:p>
                  </a:txBody>
                  <a:tcPr anchor="ctr"/>
                </a:tc>
                <a:tc>
                  <a:txBody>
                    <a:bodyPr/>
                    <a:lstStyle/>
                    <a:p>
                      <a:pPr algn="ctr"/>
                      <a:r>
                        <a:rPr lang="en-US" sz="700"/>
                        <a:t>4</a:t>
                      </a:r>
                      <a:endParaRPr lang="en-US" sz="700">
                        <a:latin typeface="+mn-lt"/>
                      </a:endParaRPr>
                    </a:p>
                  </a:txBody>
                  <a:tcPr anchor="ctr"/>
                </a:tc>
                <a:tc>
                  <a:txBody>
                    <a:bodyPr/>
                    <a:lstStyle/>
                    <a:p>
                      <a:pPr>
                        <a:lnSpc>
                          <a:spcPct val="100000"/>
                        </a:lnSpc>
                      </a:pPr>
                      <a:r>
                        <a:rPr lang="en-US" sz="700"/>
                        <a:t>1 Credit of Algebra: C&amp;C</a:t>
                      </a:r>
                      <a:br>
                        <a:rPr lang="en-US" sz="700"/>
                      </a:br>
                      <a:r>
                        <a:rPr lang="en-US" sz="700"/>
                        <a:t>1 Credit of Geometry: C&amp;C</a:t>
                      </a:r>
                    </a:p>
                    <a:p>
                      <a:pPr>
                        <a:lnSpc>
                          <a:spcPct val="100000"/>
                        </a:lnSpc>
                      </a:pPr>
                      <a:r>
                        <a:rPr lang="en-US" sz="700"/>
                        <a:t>1 Credit of Advanced Algebra: C&amp;C</a:t>
                      </a:r>
                    </a:p>
                    <a:p>
                      <a:pPr>
                        <a:lnSpc>
                          <a:spcPct val="100000"/>
                        </a:lnSpc>
                      </a:pPr>
                      <a:r>
                        <a:rPr lang="en-US" sz="700"/>
                        <a:t>1 Additional Credit of Math (Precalculus, AMDM, AP/DE Course)</a:t>
                      </a:r>
                      <a:endParaRPr lang="en-US" sz="700">
                        <a:latin typeface="+mn-lt"/>
                      </a:endParaRPr>
                    </a:p>
                  </a:txBody>
                  <a:tcPr anchor="ctr"/>
                </a:tc>
                <a:extLst>
                  <a:ext uri="{0D108BD9-81ED-4DB2-BD59-A6C34878D82A}">
                    <a16:rowId xmlns:a16="http://schemas.microsoft.com/office/drawing/2014/main" val="72216446"/>
                  </a:ext>
                </a:extLst>
              </a:tr>
              <a:tr h="782735">
                <a:tc>
                  <a:txBody>
                    <a:bodyPr/>
                    <a:lstStyle/>
                    <a:p>
                      <a:pPr algn="ctr"/>
                      <a:r>
                        <a:rPr lang="en-US" sz="700"/>
                        <a:t>Social Studies</a:t>
                      </a:r>
                      <a:endParaRPr lang="en-US" sz="700">
                        <a:latin typeface="+mn-lt"/>
                      </a:endParaRPr>
                    </a:p>
                  </a:txBody>
                  <a:tcPr anchor="ctr"/>
                </a:tc>
                <a:tc>
                  <a:txBody>
                    <a:bodyPr/>
                    <a:lstStyle/>
                    <a:p>
                      <a:pPr algn="ctr"/>
                      <a:r>
                        <a:rPr lang="en-US" sz="700"/>
                        <a:t>3</a:t>
                      </a:r>
                      <a:endParaRPr lang="en-US" sz="700">
                        <a:latin typeface="+mn-lt"/>
                      </a:endParaRPr>
                    </a:p>
                  </a:txBody>
                  <a:tcPr anchor="ctr"/>
                </a:tc>
                <a:tc>
                  <a:txBody>
                    <a:bodyPr/>
                    <a:lstStyle/>
                    <a:p>
                      <a:pPr>
                        <a:lnSpc>
                          <a:spcPct val="100000"/>
                        </a:lnSpc>
                      </a:pPr>
                      <a:r>
                        <a:rPr lang="en-US" sz="700"/>
                        <a:t>1 Credit of World History</a:t>
                      </a:r>
                    </a:p>
                    <a:p>
                      <a:pPr>
                        <a:lnSpc>
                          <a:spcPct val="100000"/>
                        </a:lnSpc>
                      </a:pPr>
                      <a:r>
                        <a:rPr lang="en-US" sz="700"/>
                        <a:t>1 Credit of US History</a:t>
                      </a:r>
                    </a:p>
                    <a:p>
                      <a:pPr>
                        <a:lnSpc>
                          <a:spcPct val="100000"/>
                        </a:lnSpc>
                      </a:pPr>
                      <a:r>
                        <a:rPr lang="en-US" sz="700"/>
                        <a:t>0.5 Credit of Personal Finance &amp; Economics</a:t>
                      </a:r>
                    </a:p>
                    <a:p>
                      <a:pPr>
                        <a:lnSpc>
                          <a:spcPct val="100000"/>
                        </a:lnSpc>
                      </a:pPr>
                      <a:r>
                        <a:rPr lang="en-US" sz="700"/>
                        <a:t>0.5 Credit of American Government/Civics (excludes AP Comparative Government)</a:t>
                      </a:r>
                      <a:endParaRPr lang="en-US" sz="700">
                        <a:latin typeface="+mn-lt"/>
                      </a:endParaRPr>
                    </a:p>
                  </a:txBody>
                  <a:tcPr anchor="ctr"/>
                </a:tc>
                <a:extLst>
                  <a:ext uri="{0D108BD9-81ED-4DB2-BD59-A6C34878D82A}">
                    <a16:rowId xmlns:a16="http://schemas.microsoft.com/office/drawing/2014/main" val="1809262775"/>
                  </a:ext>
                </a:extLst>
              </a:tr>
              <a:tr h="801559">
                <a:tc>
                  <a:txBody>
                    <a:bodyPr/>
                    <a:lstStyle/>
                    <a:p>
                      <a:pPr algn="ctr"/>
                      <a:r>
                        <a:rPr lang="en-US" sz="700"/>
                        <a:t>World Language, CTAE (Career, Technical, &amp; Agricultural Education), and/or Fine Arts</a:t>
                      </a:r>
                      <a:endParaRPr lang="en-US" sz="700">
                        <a:latin typeface="+mn-lt"/>
                      </a:endParaRPr>
                    </a:p>
                  </a:txBody>
                  <a:tcPr anchor="ctr"/>
                </a:tc>
                <a:tc>
                  <a:txBody>
                    <a:bodyPr/>
                    <a:lstStyle/>
                    <a:p>
                      <a:pPr algn="ctr"/>
                      <a:r>
                        <a:rPr lang="en-US" sz="700"/>
                        <a:t>3</a:t>
                      </a:r>
                      <a:endParaRPr lang="en-US" sz="700">
                        <a:latin typeface="+mn-lt"/>
                      </a:endParaRPr>
                    </a:p>
                  </a:txBody>
                  <a:tcPr anchor="ctr"/>
                </a:tc>
                <a:tc>
                  <a:txBody>
                    <a:bodyPr/>
                    <a:lstStyle/>
                    <a:p>
                      <a:pPr>
                        <a:lnSpc>
                          <a:spcPct val="100000"/>
                        </a:lnSpc>
                      </a:pPr>
                      <a:r>
                        <a:rPr lang="en-US" sz="700"/>
                        <a:t>World Languages (Spanish, French, Latin, Japanese)</a:t>
                      </a:r>
                    </a:p>
                    <a:p>
                      <a:pPr>
                        <a:lnSpc>
                          <a:spcPct val="100000"/>
                        </a:lnSpc>
                      </a:pPr>
                      <a:endParaRPr lang="en-US" sz="700"/>
                    </a:p>
                    <a:p>
                      <a:pPr>
                        <a:lnSpc>
                          <a:spcPct val="100000"/>
                        </a:lnSpc>
                      </a:pPr>
                      <a:r>
                        <a:rPr lang="en-US" sz="700"/>
                        <a:t>CTAE (Entrepreneurship, Sports Medicine, Surgical Technology, Food/Nutrition Wellness, Film &amp; Television, Computer Science, Forensic Science)</a:t>
                      </a:r>
                    </a:p>
                    <a:p>
                      <a:pPr>
                        <a:lnSpc>
                          <a:spcPct val="100000"/>
                        </a:lnSpc>
                      </a:pPr>
                      <a:endParaRPr lang="en-US" sz="700"/>
                    </a:p>
                    <a:p>
                      <a:pPr>
                        <a:lnSpc>
                          <a:spcPct val="100000"/>
                        </a:lnSpc>
                      </a:pPr>
                      <a:r>
                        <a:rPr lang="en-US" sz="700"/>
                        <a:t>Fine Arts (Art, Drama, Music)</a:t>
                      </a:r>
                      <a:endParaRPr lang="en-US" sz="700">
                        <a:latin typeface="+mn-lt"/>
                      </a:endParaRPr>
                    </a:p>
                  </a:txBody>
                  <a:tcPr anchor="ctr"/>
                </a:tc>
                <a:extLst>
                  <a:ext uri="{0D108BD9-81ED-4DB2-BD59-A6C34878D82A}">
                    <a16:rowId xmlns:a16="http://schemas.microsoft.com/office/drawing/2014/main" val="724148038"/>
                  </a:ext>
                </a:extLst>
              </a:tr>
              <a:tr h="418391">
                <a:tc>
                  <a:txBody>
                    <a:bodyPr/>
                    <a:lstStyle/>
                    <a:p>
                      <a:pPr algn="ctr"/>
                      <a:r>
                        <a:rPr lang="en-US" sz="700"/>
                        <a:t>Health/Physical Education</a:t>
                      </a:r>
                      <a:endParaRPr lang="en-US" sz="700">
                        <a:latin typeface="+mn-lt"/>
                      </a:endParaRPr>
                    </a:p>
                  </a:txBody>
                  <a:tcPr anchor="ctr"/>
                </a:tc>
                <a:tc>
                  <a:txBody>
                    <a:bodyPr/>
                    <a:lstStyle/>
                    <a:p>
                      <a:pPr algn="ctr"/>
                      <a:r>
                        <a:rPr lang="en-US" sz="700"/>
                        <a:t>1</a:t>
                      </a:r>
                      <a:endParaRPr lang="en-US" sz="700">
                        <a:latin typeface="+mn-lt"/>
                      </a:endParaRPr>
                    </a:p>
                  </a:txBody>
                  <a:tcPr anchor="ctr"/>
                </a:tc>
                <a:tc>
                  <a:txBody>
                    <a:bodyPr/>
                    <a:lstStyle/>
                    <a:p>
                      <a:pPr>
                        <a:lnSpc>
                          <a:spcPct val="100000"/>
                        </a:lnSpc>
                      </a:pPr>
                      <a:r>
                        <a:rPr lang="en-US" sz="700"/>
                        <a:t>0.5 Credit of General Health</a:t>
                      </a:r>
                    </a:p>
                    <a:p>
                      <a:pPr>
                        <a:lnSpc>
                          <a:spcPct val="100000"/>
                        </a:lnSpc>
                      </a:pPr>
                      <a:r>
                        <a:rPr lang="en-US" sz="700"/>
                        <a:t>0.5 Credit of Personal Fitness </a:t>
                      </a:r>
                      <a:endParaRPr lang="en-US" sz="700">
                        <a:latin typeface="+mn-lt"/>
                      </a:endParaRPr>
                    </a:p>
                  </a:txBody>
                  <a:tcPr anchor="ctr"/>
                </a:tc>
                <a:extLst>
                  <a:ext uri="{0D108BD9-81ED-4DB2-BD59-A6C34878D82A}">
                    <a16:rowId xmlns:a16="http://schemas.microsoft.com/office/drawing/2014/main" val="3581823196"/>
                  </a:ext>
                </a:extLst>
              </a:tr>
              <a:tr h="417263">
                <a:tc>
                  <a:txBody>
                    <a:bodyPr/>
                    <a:lstStyle/>
                    <a:p>
                      <a:pPr algn="ctr"/>
                      <a:r>
                        <a:rPr lang="en-US" sz="700"/>
                        <a:t>Electives</a:t>
                      </a:r>
                      <a:endParaRPr lang="en-US" sz="700">
                        <a:latin typeface="+mn-lt"/>
                      </a:endParaRPr>
                    </a:p>
                  </a:txBody>
                  <a:tcPr anchor="ctr"/>
                </a:tc>
                <a:tc>
                  <a:txBody>
                    <a:bodyPr/>
                    <a:lstStyle/>
                    <a:p>
                      <a:pPr algn="ctr"/>
                      <a:r>
                        <a:rPr lang="en-US" sz="700"/>
                        <a:t>4</a:t>
                      </a:r>
                      <a:endParaRPr lang="en-US" sz="700">
                        <a:latin typeface="+mn-lt"/>
                      </a:endParaRPr>
                    </a:p>
                  </a:txBody>
                  <a:tcPr anchor="ctr"/>
                </a:tc>
                <a:tc>
                  <a:txBody>
                    <a:bodyPr/>
                    <a:lstStyle/>
                    <a:p>
                      <a:pPr>
                        <a:lnSpc>
                          <a:spcPct val="100000"/>
                        </a:lnSpc>
                      </a:pPr>
                      <a:r>
                        <a:rPr lang="en-US" sz="700"/>
                        <a:t>4 Additional Credits of courses. Can be Core/WL/CTAE/FA</a:t>
                      </a:r>
                      <a:endParaRPr lang="en-US" sz="700">
                        <a:latin typeface="+mn-lt"/>
                      </a:endParaRPr>
                    </a:p>
                  </a:txBody>
                  <a:tcPr anchor="ctr"/>
                </a:tc>
                <a:extLst>
                  <a:ext uri="{0D108BD9-81ED-4DB2-BD59-A6C34878D82A}">
                    <a16:rowId xmlns:a16="http://schemas.microsoft.com/office/drawing/2014/main" val="397318476"/>
                  </a:ext>
                </a:extLst>
              </a:tr>
              <a:tr h="244492">
                <a:tc>
                  <a:txBody>
                    <a:bodyPr/>
                    <a:lstStyle/>
                    <a:p>
                      <a:pPr algn="ctr"/>
                      <a:r>
                        <a:rPr lang="en-US" sz="700" b="1">
                          <a:solidFill>
                            <a:srgbClr val="FF0000"/>
                          </a:solidFill>
                        </a:rPr>
                        <a:t>Total Credits (Minimum)</a:t>
                      </a:r>
                      <a:endParaRPr lang="en-US" sz="700" b="1">
                        <a:solidFill>
                          <a:srgbClr val="FF0000"/>
                        </a:solidFill>
                        <a:latin typeface="+mn-lt"/>
                      </a:endParaRPr>
                    </a:p>
                  </a:txBody>
                  <a:tcPr anchor="ctr"/>
                </a:tc>
                <a:tc>
                  <a:txBody>
                    <a:bodyPr/>
                    <a:lstStyle/>
                    <a:p>
                      <a:pPr algn="ctr"/>
                      <a:r>
                        <a:rPr lang="en-US" sz="700" b="1">
                          <a:solidFill>
                            <a:srgbClr val="FF0000"/>
                          </a:solidFill>
                        </a:rPr>
                        <a:t>23</a:t>
                      </a:r>
                      <a:endParaRPr lang="en-US" sz="700" b="1">
                        <a:solidFill>
                          <a:srgbClr val="FF0000"/>
                        </a:solidFill>
                        <a:latin typeface="+mn-lt"/>
                      </a:endParaRPr>
                    </a:p>
                  </a:txBody>
                  <a:tcPr anchor="ctr"/>
                </a:tc>
                <a:tc>
                  <a:txBody>
                    <a:bodyPr/>
                    <a:lstStyle/>
                    <a:p>
                      <a:endParaRPr lang="en-US" sz="700">
                        <a:latin typeface="+mn-lt"/>
                      </a:endParaRPr>
                    </a:p>
                  </a:txBody>
                  <a:tcPr anchor="ctr"/>
                </a:tc>
                <a:extLst>
                  <a:ext uri="{0D108BD9-81ED-4DB2-BD59-A6C34878D82A}">
                    <a16:rowId xmlns:a16="http://schemas.microsoft.com/office/drawing/2014/main" val="3875111055"/>
                  </a:ext>
                </a:extLst>
              </a:tr>
            </a:tbl>
          </a:graphicData>
        </a:graphic>
      </p:graphicFrame>
      <p:sp>
        <p:nvSpPr>
          <p:cNvPr id="3" name="Google Shape;554;p66">
            <a:extLst>
              <a:ext uri="{FF2B5EF4-FFF2-40B4-BE49-F238E27FC236}">
                <a16:creationId xmlns:a16="http://schemas.microsoft.com/office/drawing/2014/main" id="{24FEEAE7-8B94-6479-1752-0140A3DE494A}"/>
              </a:ext>
            </a:extLst>
          </p:cNvPr>
          <p:cNvSpPr txBox="1">
            <a:spLocks/>
          </p:cNvSpPr>
          <p:nvPr/>
        </p:nvSpPr>
        <p:spPr>
          <a:xfrm>
            <a:off x="151253" y="116937"/>
            <a:ext cx="3595724" cy="1147547"/>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Graduation Requirements</a:t>
            </a:r>
          </a:p>
        </p:txBody>
      </p:sp>
      <p:sp>
        <p:nvSpPr>
          <p:cNvPr id="4" name="Google Shape;553;p66">
            <a:extLst>
              <a:ext uri="{FF2B5EF4-FFF2-40B4-BE49-F238E27FC236}">
                <a16:creationId xmlns:a16="http://schemas.microsoft.com/office/drawing/2014/main" id="{FB9847EE-576B-DDC7-AB24-472AF8327DD4}"/>
              </a:ext>
            </a:extLst>
          </p:cNvPr>
          <p:cNvSpPr txBox="1">
            <a:spLocks/>
          </p:cNvSpPr>
          <p:nvPr/>
        </p:nvSpPr>
        <p:spPr>
          <a:xfrm>
            <a:off x="75626" y="1264484"/>
            <a:ext cx="3746978" cy="3813539"/>
          </a:xfrm>
          <a:prstGeom prst="rect">
            <a:avLst/>
          </a:prstGeom>
        </p:spPr>
        <p:txBody>
          <a:bodyPr spcFirstLastPara="1" wrap="square" lIns="91425" tIns="91425" rIns="91425" bIns="91425" anchor="t" anchorCtr="0">
            <a:no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171450" indent="-171450">
              <a:lnSpc>
                <a:spcPct val="100000"/>
              </a:lnSpc>
              <a:spcBef>
                <a:spcPts val="600"/>
              </a:spcBef>
              <a:spcAft>
                <a:spcPts val="0"/>
              </a:spcAft>
              <a:buClrTx/>
              <a:buFont typeface="Arial" panose="020B0604020202020204" pitchFamily="34" charset="0"/>
              <a:buChar char="•"/>
            </a:pPr>
            <a:r>
              <a:rPr lang="en-US" sz="1300">
                <a:solidFill>
                  <a:schemeClr val="tx1"/>
                </a:solidFill>
              </a:rPr>
              <a:t>Students interested in attending a 4-year college need two consecutive years of the same World Language</a:t>
            </a:r>
          </a:p>
          <a:p>
            <a:pPr marL="171450" indent="-171450">
              <a:lnSpc>
                <a:spcPct val="100000"/>
              </a:lnSpc>
              <a:spcBef>
                <a:spcPts val="600"/>
              </a:spcBef>
              <a:spcAft>
                <a:spcPts val="0"/>
              </a:spcAft>
              <a:buClrTx/>
              <a:buFont typeface="Arial" panose="020B0604020202020204" pitchFamily="34" charset="0"/>
              <a:buChar char="•"/>
            </a:pPr>
            <a:r>
              <a:rPr lang="en-US" sz="1300">
                <a:solidFill>
                  <a:schemeClr val="tx1"/>
                </a:solidFill>
              </a:rPr>
              <a:t>Some courses count towards graduation requirements but may not be recognized as core credit by colleges. Verify by viewing </a:t>
            </a:r>
            <a:r>
              <a:rPr lang="en-US" sz="1300" b="1">
                <a:solidFill>
                  <a:srgbClr val="0066FF"/>
                </a:solidFill>
                <a:hlinkClick r:id="rId4">
                  <a:extLst>
                    <a:ext uri="{A12FA001-AC4F-418D-AE19-62706E023703}">
                      <ahyp:hlinkClr xmlns:ahyp="http://schemas.microsoft.com/office/drawing/2018/hyperlinkcolor" val="tx"/>
                    </a:ext>
                  </a:extLst>
                </a:hlinkClick>
              </a:rPr>
              <a:t>USG’s Staying On Course</a:t>
            </a:r>
            <a:r>
              <a:rPr lang="en-US" sz="1300">
                <a:solidFill>
                  <a:srgbClr val="0066FF"/>
                </a:solidFill>
              </a:rPr>
              <a:t> </a:t>
            </a:r>
            <a:r>
              <a:rPr lang="en-US" sz="1300">
                <a:solidFill>
                  <a:schemeClr val="tx1"/>
                </a:solidFill>
              </a:rPr>
              <a:t>document</a:t>
            </a:r>
          </a:p>
          <a:p>
            <a:pPr marL="171450" indent="-171450">
              <a:lnSpc>
                <a:spcPct val="100000"/>
              </a:lnSpc>
              <a:spcBef>
                <a:spcPts val="600"/>
              </a:spcBef>
              <a:spcAft>
                <a:spcPts val="0"/>
              </a:spcAft>
              <a:buClrTx/>
              <a:buFont typeface="Arial" panose="020B0604020202020204" pitchFamily="34" charset="0"/>
              <a:buChar char="•"/>
            </a:pPr>
            <a:r>
              <a:rPr lang="en-US" sz="1300">
                <a:solidFill>
                  <a:schemeClr val="tx1"/>
                </a:solidFill>
              </a:rPr>
              <a:t>Personal Fitness Waiver is now digital. Instructions are on the Milton Counseling Website &gt; Academic Advisement &gt; Personal Fitness Waiver</a:t>
            </a:r>
          </a:p>
          <a:p>
            <a:pPr marL="114300" indent="0" fontAlgn="base">
              <a:lnSpc>
                <a:spcPct val="100000"/>
              </a:lnSpc>
              <a:spcAft>
                <a:spcPts val="0"/>
              </a:spcAft>
              <a:buFont typeface="Calibri" panose="020F0502020204030204" pitchFamily="34" charset="0"/>
              <a:buNone/>
            </a:pPr>
            <a:endParaRPr lang="en-US" sz="1200">
              <a:solidFill>
                <a:schemeClr val="tx1"/>
              </a:solidFill>
            </a:endParaRPr>
          </a:p>
          <a:p>
            <a:pPr marL="114300" indent="0" fontAlgn="base">
              <a:lnSpc>
                <a:spcPct val="100000"/>
              </a:lnSpc>
              <a:spcBef>
                <a:spcPts val="0"/>
              </a:spcBef>
              <a:spcAft>
                <a:spcPts val="0"/>
              </a:spcAft>
              <a:buFont typeface="Calibri" panose="020F0502020204030204" pitchFamily="34" charset="0"/>
              <a:buNone/>
            </a:pPr>
            <a:r>
              <a:rPr lang="en-US" sz="1200">
                <a:solidFill>
                  <a:schemeClr val="tx1"/>
                </a:solidFill>
              </a:rPr>
              <a:t>Promotion from 9th to 10th Grade = </a:t>
            </a:r>
            <a:r>
              <a:rPr lang="en-US" sz="1200" b="1">
                <a:solidFill>
                  <a:schemeClr val="accent2"/>
                </a:solidFill>
              </a:rPr>
              <a:t>5 Credits</a:t>
            </a:r>
            <a:endParaRPr lang="en-US" sz="1200">
              <a:solidFill>
                <a:schemeClr val="accent2"/>
              </a:solidFill>
            </a:endParaRPr>
          </a:p>
          <a:p>
            <a:pPr marL="114300" indent="0" fontAlgn="base">
              <a:lnSpc>
                <a:spcPct val="100000"/>
              </a:lnSpc>
              <a:spcBef>
                <a:spcPts val="0"/>
              </a:spcBef>
              <a:spcAft>
                <a:spcPts val="0"/>
              </a:spcAft>
              <a:buFont typeface="Calibri" panose="020F0502020204030204" pitchFamily="34" charset="0"/>
              <a:buNone/>
            </a:pPr>
            <a:r>
              <a:rPr lang="en-US" sz="1200">
                <a:solidFill>
                  <a:schemeClr val="tx1"/>
                </a:solidFill>
              </a:rPr>
              <a:t>Promotion from 10th to 11th Grade = </a:t>
            </a:r>
            <a:r>
              <a:rPr lang="en-US" sz="1200" b="1">
                <a:solidFill>
                  <a:schemeClr val="accent2"/>
                </a:solidFill>
              </a:rPr>
              <a:t>11 Credits</a:t>
            </a:r>
            <a:endParaRPr lang="en-US" sz="1200">
              <a:solidFill>
                <a:schemeClr val="accent2"/>
              </a:solidFill>
            </a:endParaRPr>
          </a:p>
          <a:p>
            <a:pPr marL="114300" indent="0" fontAlgn="base">
              <a:lnSpc>
                <a:spcPct val="100000"/>
              </a:lnSpc>
              <a:spcBef>
                <a:spcPts val="0"/>
              </a:spcBef>
              <a:spcAft>
                <a:spcPts val="0"/>
              </a:spcAft>
              <a:buFont typeface="Calibri" panose="020F0502020204030204" pitchFamily="34" charset="0"/>
              <a:buNone/>
            </a:pPr>
            <a:r>
              <a:rPr lang="en-US" sz="1200">
                <a:solidFill>
                  <a:schemeClr val="tx1"/>
                </a:solidFill>
              </a:rPr>
              <a:t>Promotion from 11th to 12th Grade = </a:t>
            </a:r>
            <a:r>
              <a:rPr lang="en-US" sz="1200" b="1">
                <a:solidFill>
                  <a:schemeClr val="accent2"/>
                </a:solidFill>
              </a:rPr>
              <a:t>17 Credits</a:t>
            </a:r>
            <a:endParaRPr lang="en-US" sz="1200">
              <a:solidFill>
                <a:schemeClr val="accent2"/>
              </a:solidFill>
            </a:endParaRPr>
          </a:p>
        </p:txBody>
      </p:sp>
      <p:sp>
        <p:nvSpPr>
          <p:cNvPr id="5" name="TextBox 4">
            <a:extLst>
              <a:ext uri="{FF2B5EF4-FFF2-40B4-BE49-F238E27FC236}">
                <a16:creationId xmlns:a16="http://schemas.microsoft.com/office/drawing/2014/main" id="{A3DA65F5-93DB-83AB-0885-BE37DA345E6F}"/>
              </a:ext>
            </a:extLst>
          </p:cNvPr>
          <p:cNvSpPr txBox="1"/>
          <p:nvPr/>
        </p:nvSpPr>
        <p:spPr>
          <a:xfrm>
            <a:off x="0" y="4896082"/>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CHRISCOE</a:t>
            </a:r>
          </a:p>
        </p:txBody>
      </p:sp>
      <p:pic>
        <p:nvPicPr>
          <p:cNvPr id="12" name="Audio 11">
            <a:hlinkClick r:id="" action="ppaction://media"/>
            <a:extLst>
              <a:ext uri="{FF2B5EF4-FFF2-40B4-BE49-F238E27FC236}">
                <a16:creationId xmlns:a16="http://schemas.microsoft.com/office/drawing/2014/main" id="{2167CE00-5A84-D112-E1AE-6B5715C4F19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784031971"/>
      </p:ext>
    </p:extLst>
  </p:cSld>
  <p:clrMapOvr>
    <a:masterClrMapping/>
  </p:clrMapOvr>
  <mc:AlternateContent xmlns:mc="http://schemas.openxmlformats.org/markup-compatibility/2006" xmlns:p14="http://schemas.microsoft.com/office/powerpoint/2010/main">
    <mc:Choice Requires="p14">
      <p:transition spd="slow" p14:dur="2000" advTm="164014"/>
    </mc:Choice>
    <mc:Fallback xmlns="">
      <p:transition spd="slow" advTm="164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AE05B-4A8C-E54C-2B2B-15EDB0D8489E}"/>
            </a:ext>
          </a:extLst>
        </p:cNvPr>
        <p:cNvGrpSpPr/>
        <p:nvPr/>
      </p:nvGrpSpPr>
      <p:grpSpPr>
        <a:xfrm>
          <a:off x="0" y="0"/>
          <a:ext cx="0" cy="0"/>
          <a:chOff x="0" y="0"/>
          <a:chExt cx="0" cy="0"/>
        </a:xfrm>
      </p:grpSpPr>
      <p:sp>
        <p:nvSpPr>
          <p:cNvPr id="2" name="Google Shape;554;p66">
            <a:extLst>
              <a:ext uri="{FF2B5EF4-FFF2-40B4-BE49-F238E27FC236}">
                <a16:creationId xmlns:a16="http://schemas.microsoft.com/office/drawing/2014/main" id="{F7E4B0BD-5465-2638-5482-73D6870D6B61}"/>
              </a:ext>
            </a:extLst>
          </p:cNvPr>
          <p:cNvSpPr txBox="1">
            <a:spLocks/>
          </p:cNvSpPr>
          <p:nvPr/>
        </p:nvSpPr>
        <p:spPr>
          <a:xfrm>
            <a:off x="1059362" y="463255"/>
            <a:ext cx="703688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Middle School Credits for High School</a:t>
            </a:r>
          </a:p>
        </p:txBody>
      </p:sp>
      <p:sp>
        <p:nvSpPr>
          <p:cNvPr id="3" name="Google Shape;553;p66">
            <a:extLst>
              <a:ext uri="{FF2B5EF4-FFF2-40B4-BE49-F238E27FC236}">
                <a16:creationId xmlns:a16="http://schemas.microsoft.com/office/drawing/2014/main" id="{988561A6-FEC0-C16B-EFD2-3273DF9A1A1B}"/>
              </a:ext>
            </a:extLst>
          </p:cNvPr>
          <p:cNvSpPr txBox="1">
            <a:spLocks/>
          </p:cNvSpPr>
          <p:nvPr/>
        </p:nvSpPr>
        <p:spPr>
          <a:xfrm>
            <a:off x="223520" y="1093155"/>
            <a:ext cx="8696960" cy="339634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r" rtl="0">
              <a:lnSpc>
                <a:spcPct val="100000"/>
              </a:lnSpc>
              <a:spcBef>
                <a:spcPts val="0"/>
              </a:spcBef>
              <a:spcAft>
                <a:spcPts val="0"/>
              </a:spcAft>
              <a:buClr>
                <a:schemeClr val="dk2"/>
              </a:buClr>
              <a:buSzPts val="2100"/>
              <a:buFont typeface="Montserrat"/>
              <a:buNone/>
              <a:defRPr sz="2400" b="0" i="0" u="none" strike="noStrike" cap="none">
                <a:solidFill>
                  <a:schemeClr val="dk2"/>
                </a:solidFill>
                <a:latin typeface="Vidaloka"/>
                <a:ea typeface="Vidaloka"/>
                <a:cs typeface="Vidaloka"/>
                <a:sym typeface="Vidaloka"/>
              </a:defRPr>
            </a:lvl1pPr>
            <a:lvl2pPr marL="914400" marR="0" lvl="1"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9pPr>
          </a:lstStyle>
          <a:p>
            <a:pPr marL="0" indent="0" algn="l">
              <a:buFont typeface="Sniglet"/>
              <a:buNone/>
            </a:pPr>
            <a:r>
              <a:rPr lang="en-US" sz="1200" b="1">
                <a:solidFill>
                  <a:srgbClr val="FF0000"/>
                </a:solidFill>
                <a:latin typeface="+mn-lt"/>
              </a:rPr>
              <a:t>Some students were able to take courses in middle school for high school credit. </a:t>
            </a:r>
          </a:p>
          <a:p>
            <a:pPr marL="0" indent="0" algn="l">
              <a:buFont typeface="Sniglet"/>
              <a:buNone/>
            </a:pPr>
            <a:endParaRPr lang="en-US" sz="1200" i="1">
              <a:solidFill>
                <a:schemeClr val="tx1"/>
              </a:solidFill>
              <a:latin typeface="+mn-lt"/>
            </a:endParaRPr>
          </a:p>
          <a:p>
            <a:pPr marL="0" indent="0" algn="l">
              <a:buFont typeface="Sniglet"/>
              <a:buNone/>
            </a:pPr>
            <a:r>
              <a:rPr lang="en-US" sz="1200" i="1">
                <a:solidFill>
                  <a:schemeClr val="tx1"/>
                </a:solidFill>
                <a:latin typeface="+mn-lt"/>
              </a:rPr>
              <a:t>Examples are</a:t>
            </a:r>
            <a:r>
              <a:rPr lang="en-US" sz="1200">
                <a:solidFill>
                  <a:schemeClr val="tx1"/>
                </a:solidFill>
                <a:latin typeface="+mn-lt"/>
              </a:rPr>
              <a:t>:</a:t>
            </a:r>
          </a:p>
          <a:p>
            <a:pPr marL="285750" indent="-285750" algn="l">
              <a:buSzPct val="100000"/>
              <a:buFont typeface="Arial" panose="020B0604020202020204" pitchFamily="34" charset="0"/>
              <a:buChar char="•"/>
            </a:pPr>
            <a:r>
              <a:rPr lang="en-US" sz="1200">
                <a:solidFill>
                  <a:schemeClr val="tx1"/>
                </a:solidFill>
                <a:latin typeface="+mn-lt"/>
              </a:rPr>
              <a:t>Physical Science (not to be confused with Sci/</a:t>
            </a:r>
            <a:r>
              <a:rPr lang="en-US" sz="1200" err="1">
                <a:solidFill>
                  <a:schemeClr val="tx1"/>
                </a:solidFill>
                <a:latin typeface="+mn-lt"/>
              </a:rPr>
              <a:t>Phy</a:t>
            </a:r>
            <a:r>
              <a:rPr lang="en-US" sz="1200">
                <a:solidFill>
                  <a:schemeClr val="tx1"/>
                </a:solidFill>
                <a:latin typeface="+mn-lt"/>
              </a:rPr>
              <a:t> World, the 8</a:t>
            </a:r>
            <a:r>
              <a:rPr lang="en-US" sz="1200" baseline="30000">
                <a:solidFill>
                  <a:schemeClr val="tx1"/>
                </a:solidFill>
                <a:latin typeface="+mn-lt"/>
              </a:rPr>
              <a:t>th</a:t>
            </a:r>
            <a:r>
              <a:rPr lang="en-US" sz="1200">
                <a:solidFill>
                  <a:schemeClr val="tx1"/>
                </a:solidFill>
                <a:latin typeface="+mn-lt"/>
              </a:rPr>
              <a:t> Grade Science)</a:t>
            </a:r>
          </a:p>
          <a:p>
            <a:pPr marL="285750" indent="-285750" algn="l">
              <a:buSzPct val="100000"/>
              <a:buFont typeface="Arial" panose="020B0604020202020204" pitchFamily="34" charset="0"/>
              <a:buChar char="•"/>
            </a:pPr>
            <a:r>
              <a:rPr lang="en-US" sz="1200">
                <a:solidFill>
                  <a:schemeClr val="tx1"/>
                </a:solidFill>
                <a:latin typeface="+mn-lt"/>
              </a:rPr>
              <a:t>Spanish 1 or 2</a:t>
            </a:r>
          </a:p>
          <a:p>
            <a:pPr marL="285750" indent="-285750" algn="l">
              <a:buSzPct val="100000"/>
              <a:buFont typeface="Arial" panose="020B0604020202020204" pitchFamily="34" charset="0"/>
              <a:buChar char="•"/>
            </a:pPr>
            <a:r>
              <a:rPr lang="en-US" sz="1200">
                <a:solidFill>
                  <a:schemeClr val="tx1"/>
                </a:solidFill>
                <a:latin typeface="+mn-lt"/>
              </a:rPr>
              <a:t>Algebra I C&amp;C</a:t>
            </a:r>
          </a:p>
          <a:p>
            <a:pPr marL="285750" indent="-285750" algn="l">
              <a:buSzPct val="100000"/>
              <a:buFont typeface="Arial" panose="020B0604020202020204" pitchFamily="34" charset="0"/>
              <a:buChar char="•"/>
            </a:pPr>
            <a:r>
              <a:rPr lang="en-US" sz="1200">
                <a:solidFill>
                  <a:schemeClr val="tx1"/>
                </a:solidFill>
                <a:latin typeface="+mn-lt"/>
              </a:rPr>
              <a:t>Lit/Comp I</a:t>
            </a:r>
          </a:p>
          <a:p>
            <a:pPr marL="0" indent="0" algn="l">
              <a:buFont typeface="Sniglet"/>
              <a:buNone/>
            </a:pPr>
            <a:endParaRPr lang="en-US" sz="1200">
              <a:solidFill>
                <a:schemeClr val="tx1"/>
              </a:solidFill>
              <a:latin typeface="+mn-lt"/>
            </a:endParaRPr>
          </a:p>
          <a:p>
            <a:pPr marL="0" indent="0" algn="l">
              <a:buFont typeface="Sniglet"/>
              <a:buNone/>
            </a:pPr>
            <a:r>
              <a:rPr lang="en-US" sz="1200">
                <a:solidFill>
                  <a:schemeClr val="tx1"/>
                </a:solidFill>
                <a:latin typeface="+mn-lt"/>
              </a:rPr>
              <a:t>In 8</a:t>
            </a:r>
            <a:r>
              <a:rPr lang="en-US" sz="1200" baseline="30000">
                <a:solidFill>
                  <a:schemeClr val="tx1"/>
                </a:solidFill>
                <a:latin typeface="+mn-lt"/>
              </a:rPr>
              <a:t>th</a:t>
            </a:r>
            <a:r>
              <a:rPr lang="en-US" sz="1200">
                <a:solidFill>
                  <a:schemeClr val="tx1"/>
                </a:solidFill>
                <a:latin typeface="+mn-lt"/>
              </a:rPr>
              <a:t> Grade, you and your family have the option to accept these credits or to deny them for high school credit. There is a form that you/your family will sign off on with the Middle School. </a:t>
            </a:r>
            <a:r>
              <a:rPr lang="en-US" sz="1200" b="1">
                <a:solidFill>
                  <a:srgbClr val="FF0000"/>
                </a:solidFill>
                <a:latin typeface="+mn-lt"/>
              </a:rPr>
              <a:t>Milton High School is NOT able to alter credits from middle school for high school credit.</a:t>
            </a:r>
          </a:p>
          <a:p>
            <a:pPr marL="0" indent="0" algn="l">
              <a:buFont typeface="Sniglet"/>
              <a:buNone/>
            </a:pPr>
            <a:endParaRPr lang="en-US" sz="1200" b="1">
              <a:solidFill>
                <a:srgbClr val="FF0000"/>
              </a:solidFill>
              <a:latin typeface="+mn-lt"/>
            </a:endParaRPr>
          </a:p>
          <a:p>
            <a:pPr marL="0" indent="0" algn="l">
              <a:buSzPct val="100000"/>
            </a:pPr>
            <a:r>
              <a:rPr lang="en-US" sz="1200">
                <a:solidFill>
                  <a:schemeClr val="tx1"/>
                </a:solidFill>
                <a:latin typeface="+mn-lt"/>
              </a:rPr>
              <a:t>We get many questions on if you should deny credit and repeat a course. This is a </a:t>
            </a:r>
            <a:r>
              <a:rPr lang="en-US" sz="1200" u="sng">
                <a:solidFill>
                  <a:schemeClr val="tx1"/>
                </a:solidFill>
                <a:latin typeface="+mn-lt"/>
              </a:rPr>
              <a:t>personal decision</a:t>
            </a:r>
            <a:r>
              <a:rPr lang="en-US" sz="1200">
                <a:solidFill>
                  <a:schemeClr val="tx1"/>
                </a:solidFill>
                <a:latin typeface="+mn-lt"/>
              </a:rPr>
              <a:t> based on the grade earned. There are many nuances per course, the most popular being:</a:t>
            </a:r>
          </a:p>
          <a:p>
            <a:pPr marL="228600" indent="-228600" algn="l">
              <a:buSzPct val="100000"/>
              <a:buFont typeface="+mj-lt"/>
              <a:buAutoNum type="arabicPeriod"/>
            </a:pPr>
            <a:r>
              <a:rPr lang="en-US" sz="1200">
                <a:solidFill>
                  <a:schemeClr val="tx1"/>
                </a:solidFill>
                <a:latin typeface="+mn-lt"/>
              </a:rPr>
              <a:t>You deny your Algebra I credit; this means you must take Algebra I again. You cannot move on to Geometry until you earned the credit on the HS transcript.</a:t>
            </a:r>
          </a:p>
          <a:p>
            <a:pPr marL="228600" indent="-228600" algn="l">
              <a:buSzPct val="100000"/>
              <a:buFont typeface="+mj-lt"/>
              <a:buAutoNum type="arabicPeriod"/>
            </a:pPr>
            <a:r>
              <a:rPr lang="en-US" sz="1200">
                <a:solidFill>
                  <a:schemeClr val="tx1"/>
                </a:solidFill>
                <a:latin typeface="+mn-lt"/>
              </a:rPr>
              <a:t>You deny your Spanish 1 credit but want to move on to Spanish 2. This </a:t>
            </a:r>
            <a:r>
              <a:rPr lang="en-US" sz="1200" i="1">
                <a:solidFill>
                  <a:schemeClr val="tx1"/>
                </a:solidFill>
                <a:latin typeface="+mn-lt"/>
              </a:rPr>
              <a:t>is</a:t>
            </a:r>
            <a:r>
              <a:rPr lang="en-US" sz="1200">
                <a:solidFill>
                  <a:schemeClr val="tx1"/>
                </a:solidFill>
                <a:latin typeface="+mn-lt"/>
              </a:rPr>
              <a:t> allowed, but you will have to take Spanish 2 and Spanish 3 in HS to meet the 4-year college WL requirements (2 years of WL on HS transcript).</a:t>
            </a:r>
          </a:p>
          <a:p>
            <a:pPr marL="228600" indent="-228600" algn="l">
              <a:buSzPct val="100000"/>
              <a:buFont typeface="+mj-lt"/>
              <a:buAutoNum type="arabicPeriod"/>
            </a:pPr>
            <a:endParaRPr lang="en-US" sz="1200">
              <a:solidFill>
                <a:schemeClr val="tx1"/>
              </a:solidFill>
              <a:latin typeface="+mn-lt"/>
            </a:endParaRPr>
          </a:p>
          <a:p>
            <a:pPr marL="0" indent="0" algn="l">
              <a:buFont typeface="Sniglet"/>
              <a:buNone/>
            </a:pPr>
            <a:endParaRPr lang="en-US" sz="1200">
              <a:solidFill>
                <a:schemeClr val="tx1"/>
              </a:solidFill>
              <a:latin typeface="+mn-lt"/>
            </a:endParaRPr>
          </a:p>
          <a:p>
            <a:pPr marL="0" indent="0" algn="ctr">
              <a:buFont typeface="Sniglet"/>
              <a:buNone/>
            </a:pPr>
            <a:r>
              <a:rPr lang="en-US" sz="1200" b="1" u="sng">
                <a:solidFill>
                  <a:schemeClr val="bg1"/>
                </a:solidFill>
                <a:latin typeface="+mn-lt"/>
              </a:rPr>
              <a:t>The option that you/your family accepts or denies in 8</a:t>
            </a:r>
            <a:r>
              <a:rPr lang="en-US" sz="1200" b="1" u="sng" baseline="30000">
                <a:solidFill>
                  <a:schemeClr val="bg1"/>
                </a:solidFill>
                <a:latin typeface="+mn-lt"/>
              </a:rPr>
              <a:t>th</a:t>
            </a:r>
            <a:r>
              <a:rPr lang="en-US" sz="1200" b="1" u="sng">
                <a:solidFill>
                  <a:schemeClr val="bg1"/>
                </a:solidFill>
                <a:latin typeface="+mn-lt"/>
              </a:rPr>
              <a:t> Grade stands.</a:t>
            </a:r>
          </a:p>
          <a:p>
            <a:pPr marL="114300" indent="0" algn="l" fontAlgn="base">
              <a:buClrTx/>
            </a:pPr>
            <a:endParaRPr lang="en-US" sz="1200">
              <a:solidFill>
                <a:schemeClr val="tx1"/>
              </a:solidFill>
              <a:latin typeface="+mn-lt"/>
            </a:endParaRPr>
          </a:p>
        </p:txBody>
      </p:sp>
      <p:sp>
        <p:nvSpPr>
          <p:cNvPr id="4" name="TextBox 3">
            <a:extLst>
              <a:ext uri="{FF2B5EF4-FFF2-40B4-BE49-F238E27FC236}">
                <a16:creationId xmlns:a16="http://schemas.microsoft.com/office/drawing/2014/main" id="{7FA25BFB-9E6C-F8F1-3D04-53EB28B28789}"/>
              </a:ext>
            </a:extLst>
          </p:cNvPr>
          <p:cNvSpPr txBox="1"/>
          <p:nvPr/>
        </p:nvSpPr>
        <p:spPr>
          <a:xfrm>
            <a:off x="-55419" y="4897279"/>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pic>
        <p:nvPicPr>
          <p:cNvPr id="11" name="Audio 10">
            <a:hlinkClick r:id="" action="ppaction://media"/>
            <a:extLst>
              <a:ext uri="{FF2B5EF4-FFF2-40B4-BE49-F238E27FC236}">
                <a16:creationId xmlns:a16="http://schemas.microsoft.com/office/drawing/2014/main" id="{F9AC1F41-E0E9-F6B6-7460-6D4B3CB7577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753607136"/>
      </p:ext>
    </p:extLst>
  </p:cSld>
  <p:clrMapOvr>
    <a:masterClrMapping/>
  </p:clrMapOvr>
  <mc:AlternateContent xmlns:mc="http://schemas.openxmlformats.org/markup-compatibility/2006" xmlns:p14="http://schemas.microsoft.com/office/powerpoint/2010/main">
    <mc:Choice Requires="p14">
      <p:transition spd="slow" p14:dur="2000" advTm="79850"/>
    </mc:Choice>
    <mc:Fallback xmlns="">
      <p:transition spd="slow" advTm="79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87;p71">
            <a:extLst>
              <a:ext uri="{FF2B5EF4-FFF2-40B4-BE49-F238E27FC236}">
                <a16:creationId xmlns:a16="http://schemas.microsoft.com/office/drawing/2014/main" id="{11FCAF3C-3FB0-4BC4-5EA8-245344E2A7FB}"/>
              </a:ext>
            </a:extLst>
          </p:cNvPr>
          <p:cNvSpPr txBox="1">
            <a:spLocks/>
          </p:cNvSpPr>
          <p:nvPr/>
        </p:nvSpPr>
        <p:spPr>
          <a:xfrm>
            <a:off x="713224" y="410103"/>
            <a:ext cx="771750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Types of Courses at Milton</a:t>
            </a:r>
          </a:p>
        </p:txBody>
      </p:sp>
      <p:graphicFrame>
        <p:nvGraphicFramePr>
          <p:cNvPr id="3" name="Table 2">
            <a:extLst>
              <a:ext uri="{FF2B5EF4-FFF2-40B4-BE49-F238E27FC236}">
                <a16:creationId xmlns:a16="http://schemas.microsoft.com/office/drawing/2014/main" id="{AC1A52C9-BE9C-F1D9-FA87-14EF1DE9EB15}"/>
              </a:ext>
            </a:extLst>
          </p:cNvPr>
          <p:cNvGraphicFramePr>
            <a:graphicFrameLocks noGrp="1"/>
          </p:cNvGraphicFramePr>
          <p:nvPr>
            <p:extLst>
              <p:ext uri="{D42A27DB-BD31-4B8C-83A1-F6EECF244321}">
                <p14:modId xmlns:p14="http://schemas.microsoft.com/office/powerpoint/2010/main" val="4175996752"/>
              </p:ext>
            </p:extLst>
          </p:nvPr>
        </p:nvGraphicFramePr>
        <p:xfrm>
          <a:off x="502920" y="1287780"/>
          <a:ext cx="8137785" cy="3198246"/>
        </p:xfrm>
        <a:graphic>
          <a:graphicData uri="http://schemas.openxmlformats.org/drawingml/2006/table">
            <a:tbl>
              <a:tblPr firstRow="1" bandRow="1"/>
              <a:tblGrid>
                <a:gridCol w="4068935">
                  <a:extLst>
                    <a:ext uri="{9D8B030D-6E8A-4147-A177-3AD203B41FA5}">
                      <a16:colId xmlns:a16="http://schemas.microsoft.com/office/drawing/2014/main" val="932661039"/>
                    </a:ext>
                  </a:extLst>
                </a:gridCol>
                <a:gridCol w="4068850">
                  <a:extLst>
                    <a:ext uri="{9D8B030D-6E8A-4147-A177-3AD203B41FA5}">
                      <a16:colId xmlns:a16="http://schemas.microsoft.com/office/drawing/2014/main" val="537558325"/>
                    </a:ext>
                  </a:extLst>
                </a:gridCol>
              </a:tblGrid>
              <a:tr h="298199">
                <a:tc>
                  <a:txBody>
                    <a:bodyPr/>
                    <a:lstStyle/>
                    <a:p>
                      <a:pPr algn="ctr"/>
                      <a:r>
                        <a:rPr lang="en-US" sz="1100" b="1">
                          <a:latin typeface="+mn-lt"/>
                        </a:rPr>
                        <a:t>In-Person Courses</a:t>
                      </a:r>
                    </a:p>
                  </a:txBody>
                  <a:tcPr anchor="ctr">
                    <a:solidFill>
                      <a:schemeClr val="accent4"/>
                    </a:solidFill>
                  </a:tcPr>
                </a:tc>
                <a:tc>
                  <a:txBody>
                    <a:bodyPr/>
                    <a:lstStyle/>
                    <a:p>
                      <a:pPr algn="ctr"/>
                      <a:r>
                        <a:rPr lang="en-US" sz="1100" b="1">
                          <a:latin typeface="+mn-lt"/>
                        </a:rPr>
                        <a:t>Fulton Virtual School (FVS)</a:t>
                      </a:r>
                    </a:p>
                  </a:txBody>
                  <a:tcPr anchor="ctr">
                    <a:solidFill>
                      <a:schemeClr val="accent4"/>
                    </a:solidFill>
                  </a:tcPr>
                </a:tc>
                <a:extLst>
                  <a:ext uri="{0D108BD9-81ED-4DB2-BD59-A6C34878D82A}">
                    <a16:rowId xmlns:a16="http://schemas.microsoft.com/office/drawing/2014/main" val="1767141564"/>
                  </a:ext>
                </a:extLst>
              </a:tr>
              <a:tr h="2900047">
                <a:tc>
                  <a:txBody>
                    <a:bodyPr/>
                    <a:lstStyle/>
                    <a:p>
                      <a:pPr marL="285750" indent="-285750" algn="l">
                        <a:lnSpc>
                          <a:spcPct val="150000"/>
                        </a:lnSpc>
                        <a:buFont typeface="Arial" panose="020B0604020202020204" pitchFamily="34" charset="0"/>
                        <a:buChar char="•"/>
                      </a:pPr>
                      <a:r>
                        <a:rPr lang="en-US" sz="1100">
                          <a:solidFill>
                            <a:schemeClr val="tx1"/>
                          </a:solidFill>
                          <a:latin typeface="+mn-lt"/>
                        </a:rPr>
                        <a:t>Taken F2F in the high school</a:t>
                      </a:r>
                    </a:p>
                    <a:p>
                      <a:pPr marL="285750" indent="-285750" algn="l">
                        <a:lnSpc>
                          <a:spcPct val="150000"/>
                        </a:lnSpc>
                        <a:buFont typeface="Arial" panose="020B0604020202020204" pitchFamily="34" charset="0"/>
                        <a:buChar char="•"/>
                      </a:pPr>
                      <a:r>
                        <a:rPr lang="en-US" sz="1100">
                          <a:solidFill>
                            <a:schemeClr val="tx1"/>
                          </a:solidFill>
                          <a:latin typeface="+mn-lt"/>
                        </a:rPr>
                        <a:t>Students are not permitted to change an in-person course to online after Spring registration OR midyear</a:t>
                      </a:r>
                    </a:p>
                    <a:p>
                      <a:pPr marL="285750" indent="-285750" algn="l">
                        <a:lnSpc>
                          <a:spcPct val="150000"/>
                        </a:lnSpc>
                        <a:buFont typeface="Arial" panose="020B0604020202020204" pitchFamily="34" charset="0"/>
                        <a:buChar char="•"/>
                      </a:pPr>
                      <a:r>
                        <a:rPr lang="en-US" sz="1100" b="1">
                          <a:solidFill>
                            <a:srgbClr val="FF0000"/>
                          </a:solidFill>
                          <a:latin typeface="+mn-lt"/>
                        </a:rPr>
                        <a:t>It is recommended that 9</a:t>
                      </a:r>
                      <a:r>
                        <a:rPr lang="en-US" sz="1100" b="1" baseline="30000">
                          <a:solidFill>
                            <a:srgbClr val="FF0000"/>
                          </a:solidFill>
                          <a:latin typeface="+mn-lt"/>
                        </a:rPr>
                        <a:t>th</a:t>
                      </a:r>
                      <a:r>
                        <a:rPr lang="en-US" sz="1100" b="1">
                          <a:solidFill>
                            <a:srgbClr val="FF0000"/>
                          </a:solidFill>
                          <a:latin typeface="+mn-lt"/>
                        </a:rPr>
                        <a:t> Graders take ALL courses in-person</a:t>
                      </a:r>
                    </a:p>
                    <a:p>
                      <a:pPr marL="0" indent="0">
                        <a:buFont typeface="Arial" panose="020B0604020202020204" pitchFamily="34" charset="0"/>
                        <a:buNone/>
                      </a:pPr>
                      <a:endParaRPr lang="en-US" sz="1100">
                        <a:solidFill>
                          <a:schemeClr val="tx1"/>
                        </a:solidFill>
                        <a:latin typeface="+mn-lt"/>
                      </a:endParaRPr>
                    </a:p>
                    <a:p>
                      <a:pPr marL="171450" indent="-171450">
                        <a:buFont typeface="Arial" panose="020B0604020202020204" pitchFamily="34" charset="0"/>
                        <a:buChar char="•"/>
                      </a:pPr>
                      <a:endParaRPr lang="en-US" sz="1100">
                        <a:solidFill>
                          <a:schemeClr val="tx1"/>
                        </a:solidFill>
                        <a:latin typeface="+mn-lt"/>
                      </a:endParaRPr>
                    </a:p>
                  </a:txBody>
                  <a:tcPr>
                    <a:solidFill>
                      <a:schemeClr val="accent4"/>
                    </a:solidFill>
                  </a:tcPr>
                </a:tc>
                <a:tc>
                  <a:txBody>
                    <a:bodyPr/>
                    <a:lstStyle/>
                    <a:p>
                      <a:pPr marL="285750" lvl="0" indent="-285750" algn="l">
                        <a:lnSpc>
                          <a:spcPct val="150000"/>
                        </a:lnSpc>
                        <a:buFont typeface="Arial" panose="020B0604020202020204" pitchFamily="34" charset="0"/>
                        <a:buChar char="•"/>
                      </a:pPr>
                      <a:r>
                        <a:rPr lang="en-US" sz="1100">
                          <a:solidFill>
                            <a:schemeClr val="tx1"/>
                          </a:solidFill>
                          <a:latin typeface="+mn-lt"/>
                        </a:rPr>
                        <a:t>Taken 1</a:t>
                      </a:r>
                      <a:r>
                        <a:rPr lang="en-US" sz="1100" baseline="30000">
                          <a:solidFill>
                            <a:schemeClr val="tx1"/>
                          </a:solidFill>
                          <a:latin typeface="+mn-lt"/>
                        </a:rPr>
                        <a:t>st</a:t>
                      </a:r>
                      <a:r>
                        <a:rPr lang="en-US" sz="1100">
                          <a:solidFill>
                            <a:schemeClr val="tx1"/>
                          </a:solidFill>
                          <a:latin typeface="+mn-lt"/>
                        </a:rPr>
                        <a:t>/2</a:t>
                      </a:r>
                      <a:r>
                        <a:rPr lang="en-US" sz="1100" baseline="30000">
                          <a:solidFill>
                            <a:schemeClr val="tx1"/>
                          </a:solidFill>
                          <a:latin typeface="+mn-lt"/>
                        </a:rPr>
                        <a:t>nd</a:t>
                      </a:r>
                      <a:r>
                        <a:rPr lang="en-US" sz="1100">
                          <a:solidFill>
                            <a:schemeClr val="tx1"/>
                          </a:solidFill>
                          <a:latin typeface="+mn-lt"/>
                        </a:rPr>
                        <a:t> or 6</a:t>
                      </a:r>
                      <a:r>
                        <a:rPr lang="en-US" sz="1100" baseline="30000">
                          <a:solidFill>
                            <a:schemeClr val="tx1"/>
                          </a:solidFill>
                          <a:latin typeface="+mn-lt"/>
                        </a:rPr>
                        <a:t>th</a:t>
                      </a:r>
                      <a:r>
                        <a:rPr lang="en-US" sz="1100">
                          <a:solidFill>
                            <a:schemeClr val="tx1"/>
                          </a:solidFill>
                          <a:latin typeface="+mn-lt"/>
                        </a:rPr>
                        <a:t>/7</a:t>
                      </a:r>
                      <a:r>
                        <a:rPr lang="en-US" sz="1100" baseline="30000">
                          <a:solidFill>
                            <a:schemeClr val="tx1"/>
                          </a:solidFill>
                          <a:latin typeface="+mn-lt"/>
                        </a:rPr>
                        <a:t>th</a:t>
                      </a:r>
                      <a:r>
                        <a:rPr lang="en-US" sz="1100">
                          <a:solidFill>
                            <a:schemeClr val="tx1"/>
                          </a:solidFill>
                          <a:latin typeface="+mn-lt"/>
                        </a:rPr>
                        <a:t> in student schedule</a:t>
                      </a:r>
                    </a:p>
                    <a:p>
                      <a:pPr marL="285750" indent="-285750" algn="l">
                        <a:lnSpc>
                          <a:spcPct val="150000"/>
                        </a:lnSpc>
                        <a:buFont typeface="Arial" panose="020B0604020202020204" pitchFamily="34" charset="0"/>
                        <a:buChar char="•"/>
                      </a:pPr>
                      <a:r>
                        <a:rPr lang="en-US" sz="1100">
                          <a:solidFill>
                            <a:schemeClr val="tx1"/>
                          </a:solidFill>
                          <a:latin typeface="+mn-lt"/>
                        </a:rPr>
                        <a:t>Students need transportation to come in late/leave early. </a:t>
                      </a:r>
                      <a:r>
                        <a:rPr lang="en-US" sz="1100" b="1" u="sng">
                          <a:solidFill>
                            <a:schemeClr val="tx1"/>
                          </a:solidFill>
                          <a:latin typeface="+mn-lt"/>
                        </a:rPr>
                        <a:t>There is no designated space for students to take online courses in the building.</a:t>
                      </a:r>
                    </a:p>
                    <a:p>
                      <a:pPr marL="285750" indent="-285750" algn="l">
                        <a:lnSpc>
                          <a:spcPct val="150000"/>
                        </a:lnSpc>
                        <a:buFont typeface="Arial" panose="020B0604020202020204" pitchFamily="34" charset="0"/>
                        <a:buChar char="•"/>
                      </a:pPr>
                      <a:r>
                        <a:rPr lang="en-US" sz="1100">
                          <a:solidFill>
                            <a:schemeClr val="tx1"/>
                          </a:solidFill>
                          <a:latin typeface="+mn-lt"/>
                        </a:rPr>
                        <a:t>Self-Paced, with </a:t>
                      </a:r>
                      <a:r>
                        <a:rPr lang="en-US" sz="1100" i="1">
                          <a:solidFill>
                            <a:schemeClr val="tx1"/>
                          </a:solidFill>
                          <a:latin typeface="+mn-lt"/>
                        </a:rPr>
                        <a:t>fewer</a:t>
                      </a:r>
                      <a:r>
                        <a:rPr lang="en-US" sz="1100">
                          <a:solidFill>
                            <a:schemeClr val="tx1"/>
                          </a:solidFill>
                          <a:latin typeface="+mn-lt"/>
                        </a:rPr>
                        <a:t> deadlines throughout the semester</a:t>
                      </a:r>
                    </a:p>
                    <a:p>
                      <a:pPr marL="285750" indent="-285750" algn="l">
                        <a:lnSpc>
                          <a:spcPct val="150000"/>
                        </a:lnSpc>
                        <a:buFont typeface="Arial" panose="020B0604020202020204" pitchFamily="34" charset="0"/>
                        <a:buChar char="•"/>
                      </a:pPr>
                      <a:r>
                        <a:rPr lang="en-US" sz="1100">
                          <a:solidFill>
                            <a:schemeClr val="tx1"/>
                          </a:solidFill>
                          <a:latin typeface="+mn-lt"/>
                        </a:rPr>
                        <a:t>Higher likelihood for procrastination, we see high stress towards the end of the semester</a:t>
                      </a:r>
                    </a:p>
                    <a:p>
                      <a:pPr marL="285750" indent="-285750" algn="l">
                        <a:lnSpc>
                          <a:spcPct val="150000"/>
                        </a:lnSpc>
                        <a:buFont typeface="Arial" panose="020B0604020202020204" pitchFamily="34" charset="0"/>
                        <a:buChar char="•"/>
                      </a:pPr>
                      <a:r>
                        <a:rPr lang="en-US" sz="1100">
                          <a:solidFill>
                            <a:schemeClr val="tx1"/>
                          </a:solidFill>
                          <a:latin typeface="+mn-lt"/>
                        </a:rPr>
                        <a:t>Statistically, students earn lower grades if they do not stay on top of the coursework</a:t>
                      </a:r>
                    </a:p>
                    <a:p>
                      <a:pPr marL="285750" indent="-285750" algn="l">
                        <a:lnSpc>
                          <a:spcPct val="150000"/>
                        </a:lnSpc>
                        <a:buFont typeface="Arial" panose="020B0604020202020204" pitchFamily="34" charset="0"/>
                        <a:buChar char="•"/>
                      </a:pPr>
                      <a:r>
                        <a:rPr lang="en-US" sz="1100">
                          <a:solidFill>
                            <a:schemeClr val="tx1"/>
                          </a:solidFill>
                          <a:latin typeface="+mn-lt"/>
                        </a:rPr>
                        <a:t>Speak with your counselor if you want to take on online course that is not offered through FVS</a:t>
                      </a:r>
                    </a:p>
                  </a:txBody>
                  <a:tcPr>
                    <a:solidFill>
                      <a:schemeClr val="accent4"/>
                    </a:solidFill>
                  </a:tcPr>
                </a:tc>
                <a:extLst>
                  <a:ext uri="{0D108BD9-81ED-4DB2-BD59-A6C34878D82A}">
                    <a16:rowId xmlns:a16="http://schemas.microsoft.com/office/drawing/2014/main" val="711793769"/>
                  </a:ext>
                </a:extLst>
              </a:tr>
            </a:tbl>
          </a:graphicData>
        </a:graphic>
      </p:graphicFrame>
      <p:sp>
        <p:nvSpPr>
          <p:cNvPr id="4" name="TextBox 3">
            <a:extLst>
              <a:ext uri="{FF2B5EF4-FFF2-40B4-BE49-F238E27FC236}">
                <a16:creationId xmlns:a16="http://schemas.microsoft.com/office/drawing/2014/main" id="{A1018D9E-EAE2-B579-2B51-E544BD8380DC}"/>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pic>
        <p:nvPicPr>
          <p:cNvPr id="7" name="Audio 6">
            <a:hlinkClick r:id="" action="ppaction://media"/>
            <a:extLst>
              <a:ext uri="{FF2B5EF4-FFF2-40B4-BE49-F238E27FC236}">
                <a16:creationId xmlns:a16="http://schemas.microsoft.com/office/drawing/2014/main" id="{625BCC79-62B2-FBC4-8B8B-786D232DDD7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514496753"/>
      </p:ext>
    </p:extLst>
  </p:cSld>
  <p:clrMapOvr>
    <a:masterClrMapping/>
  </p:clrMapOvr>
  <mc:AlternateContent xmlns:mc="http://schemas.openxmlformats.org/markup-compatibility/2006" xmlns:p14="http://schemas.microsoft.com/office/powerpoint/2010/main">
    <mc:Choice Requires="p14">
      <p:transition spd="slow" p14:dur="2000" advTm="77279"/>
    </mc:Choice>
    <mc:Fallback xmlns="">
      <p:transition spd="slow" advTm="77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54;p66">
            <a:extLst>
              <a:ext uri="{FF2B5EF4-FFF2-40B4-BE49-F238E27FC236}">
                <a16:creationId xmlns:a16="http://schemas.microsoft.com/office/drawing/2014/main" id="{C0E21B4E-0686-0E0F-ADCA-F4EC92E4318E}"/>
              </a:ext>
            </a:extLst>
          </p:cNvPr>
          <p:cNvSpPr txBox="1">
            <a:spLocks/>
          </p:cNvSpPr>
          <p:nvPr/>
        </p:nvSpPr>
        <p:spPr>
          <a:xfrm>
            <a:off x="1206470" y="435753"/>
            <a:ext cx="6731058"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Retention Policy &amp; Credit Recovery</a:t>
            </a:r>
          </a:p>
        </p:txBody>
      </p:sp>
      <p:sp>
        <p:nvSpPr>
          <p:cNvPr id="3" name="Google Shape;553;p66">
            <a:extLst>
              <a:ext uri="{FF2B5EF4-FFF2-40B4-BE49-F238E27FC236}">
                <a16:creationId xmlns:a16="http://schemas.microsoft.com/office/drawing/2014/main" id="{01398C54-8C4C-DDC9-E654-1CE3E424CF5D}"/>
              </a:ext>
            </a:extLst>
          </p:cNvPr>
          <p:cNvSpPr txBox="1">
            <a:spLocks/>
          </p:cNvSpPr>
          <p:nvPr/>
        </p:nvSpPr>
        <p:spPr>
          <a:xfrm>
            <a:off x="226938" y="1120656"/>
            <a:ext cx="8690122" cy="35183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r" rtl="0">
              <a:lnSpc>
                <a:spcPct val="100000"/>
              </a:lnSpc>
              <a:spcBef>
                <a:spcPts val="0"/>
              </a:spcBef>
              <a:spcAft>
                <a:spcPts val="0"/>
              </a:spcAft>
              <a:buClr>
                <a:schemeClr val="dk2"/>
              </a:buClr>
              <a:buSzPts val="2100"/>
              <a:buFont typeface="Montserrat"/>
              <a:buNone/>
              <a:defRPr sz="2400" b="0" i="0" u="none" strike="noStrike" cap="none">
                <a:solidFill>
                  <a:schemeClr val="dk2"/>
                </a:solidFill>
                <a:latin typeface="Vidaloka"/>
                <a:ea typeface="Vidaloka"/>
                <a:cs typeface="Vidaloka"/>
                <a:sym typeface="Vidaloka"/>
              </a:defRPr>
            </a:lvl1pPr>
            <a:lvl2pPr marL="914400" marR="0" lvl="1"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9pPr>
          </a:lstStyle>
          <a:p>
            <a:pPr marL="0" indent="0" algn="l">
              <a:buFont typeface="Sniglet"/>
              <a:buNone/>
            </a:pPr>
            <a:r>
              <a:rPr lang="en-US" sz="1200" b="1">
                <a:solidFill>
                  <a:srgbClr val="FF0000"/>
                </a:solidFill>
                <a:latin typeface="+mn-lt"/>
              </a:rPr>
              <a:t>How many credits are required to be promoted to the next grade?</a:t>
            </a:r>
          </a:p>
          <a:p>
            <a:pPr lvl="1" algn="l">
              <a:buSzPct val="100000"/>
              <a:buFont typeface="Arial" panose="020B0604020202020204" pitchFamily="34" charset="0"/>
              <a:buChar char="•"/>
            </a:pPr>
            <a:r>
              <a:rPr lang="en-US" sz="1200">
                <a:solidFill>
                  <a:schemeClr val="tx1"/>
                </a:solidFill>
                <a:latin typeface="+mn-lt"/>
              </a:rPr>
              <a:t>5.0</a:t>
            </a:r>
            <a:r>
              <a:rPr lang="en-US" sz="1200" b="0">
                <a:solidFill>
                  <a:schemeClr val="tx1"/>
                </a:solidFill>
                <a:latin typeface="+mn-lt"/>
              </a:rPr>
              <a:t> Credits to be promoted to 10</a:t>
            </a:r>
            <a:r>
              <a:rPr lang="en-US" sz="1200" b="0" baseline="30000">
                <a:solidFill>
                  <a:schemeClr val="tx1"/>
                </a:solidFill>
                <a:latin typeface="+mn-lt"/>
              </a:rPr>
              <a:t>th</a:t>
            </a:r>
            <a:r>
              <a:rPr lang="en-US" sz="1200" b="0">
                <a:solidFill>
                  <a:schemeClr val="tx1"/>
                </a:solidFill>
                <a:latin typeface="+mn-lt"/>
              </a:rPr>
              <a:t> Grade</a:t>
            </a:r>
          </a:p>
          <a:p>
            <a:pPr lvl="1" algn="l">
              <a:buSzPct val="100000"/>
              <a:buFont typeface="Arial" panose="020B0604020202020204" pitchFamily="34" charset="0"/>
              <a:buChar char="•"/>
            </a:pPr>
            <a:r>
              <a:rPr lang="en-US" sz="1200">
                <a:solidFill>
                  <a:schemeClr val="tx1"/>
                </a:solidFill>
                <a:latin typeface="+mn-lt"/>
              </a:rPr>
              <a:t>11.0</a:t>
            </a:r>
            <a:r>
              <a:rPr lang="en-US" sz="1200" b="0">
                <a:solidFill>
                  <a:schemeClr val="tx1"/>
                </a:solidFill>
                <a:latin typeface="+mn-lt"/>
              </a:rPr>
              <a:t> Credits to be promoted to 11</a:t>
            </a:r>
            <a:r>
              <a:rPr lang="en-US" sz="1200" b="0" baseline="30000">
                <a:solidFill>
                  <a:schemeClr val="tx1"/>
                </a:solidFill>
                <a:latin typeface="+mn-lt"/>
              </a:rPr>
              <a:t>th</a:t>
            </a:r>
            <a:r>
              <a:rPr lang="en-US" sz="1200" b="0">
                <a:solidFill>
                  <a:schemeClr val="tx1"/>
                </a:solidFill>
                <a:latin typeface="+mn-lt"/>
              </a:rPr>
              <a:t> Grade</a:t>
            </a:r>
          </a:p>
          <a:p>
            <a:pPr lvl="1" algn="l">
              <a:buSzPct val="100000"/>
              <a:buFont typeface="Arial" panose="020B0604020202020204" pitchFamily="34" charset="0"/>
              <a:buChar char="•"/>
            </a:pPr>
            <a:r>
              <a:rPr lang="en-US" sz="1200">
                <a:solidFill>
                  <a:schemeClr val="tx1"/>
                </a:solidFill>
                <a:latin typeface="+mn-lt"/>
              </a:rPr>
              <a:t>17.0</a:t>
            </a:r>
            <a:r>
              <a:rPr lang="en-US" sz="1200" b="0">
                <a:solidFill>
                  <a:schemeClr val="tx1"/>
                </a:solidFill>
                <a:latin typeface="+mn-lt"/>
              </a:rPr>
              <a:t> Credits to be promoted to the 12</a:t>
            </a:r>
            <a:r>
              <a:rPr lang="en-US" sz="1200" b="0" baseline="30000">
                <a:solidFill>
                  <a:schemeClr val="tx1"/>
                </a:solidFill>
                <a:latin typeface="+mn-lt"/>
              </a:rPr>
              <a:t>th</a:t>
            </a:r>
            <a:r>
              <a:rPr lang="en-US" sz="1200" b="0">
                <a:solidFill>
                  <a:schemeClr val="tx1"/>
                </a:solidFill>
                <a:latin typeface="+mn-lt"/>
              </a:rPr>
              <a:t> Grade</a:t>
            </a:r>
          </a:p>
          <a:p>
            <a:pPr marL="457200" lvl="1" indent="0" algn="l">
              <a:buFont typeface="Sniglet"/>
              <a:buNone/>
            </a:pPr>
            <a:endParaRPr lang="en-US" sz="1200" b="0">
              <a:latin typeface="+mn-lt"/>
            </a:endParaRPr>
          </a:p>
          <a:p>
            <a:pPr marL="0" indent="0" algn="l">
              <a:buFont typeface="Sniglet"/>
              <a:buNone/>
            </a:pPr>
            <a:r>
              <a:rPr lang="en-US" sz="1200" b="1">
                <a:solidFill>
                  <a:srgbClr val="FF0000"/>
                </a:solidFill>
                <a:latin typeface="+mn-lt"/>
              </a:rPr>
              <a:t>Credit Recovery: Making Up Failed Classes</a:t>
            </a:r>
          </a:p>
          <a:p>
            <a:pPr lvl="1" algn="l">
              <a:buSzPct val="100000"/>
              <a:buFont typeface="Arial" panose="020B0604020202020204" pitchFamily="34" charset="0"/>
              <a:buChar char="•"/>
            </a:pPr>
            <a:r>
              <a:rPr lang="en-US" sz="1200" b="0">
                <a:solidFill>
                  <a:schemeClr val="tx1"/>
                </a:solidFill>
                <a:latin typeface="+mn-lt"/>
              </a:rPr>
              <a:t>Summer School</a:t>
            </a:r>
          </a:p>
          <a:p>
            <a:pPr lvl="2" algn="l">
              <a:buSzPct val="100000"/>
              <a:buFont typeface="Arial" panose="020B0604020202020204" pitchFamily="34" charset="0"/>
              <a:buChar char="•"/>
            </a:pPr>
            <a:r>
              <a:rPr lang="en-US" sz="1200" b="0">
                <a:solidFill>
                  <a:schemeClr val="tx1"/>
                </a:solidFill>
                <a:latin typeface="+mn-lt"/>
              </a:rPr>
              <a:t>Information comes from county late March/early April</a:t>
            </a:r>
          </a:p>
          <a:p>
            <a:pPr lvl="1" algn="l">
              <a:buSzPct val="100000"/>
              <a:buFont typeface="Arial" panose="020B0604020202020204" pitchFamily="34" charset="0"/>
              <a:buChar char="•"/>
            </a:pPr>
            <a:r>
              <a:rPr lang="en-US" sz="1200" b="0">
                <a:solidFill>
                  <a:schemeClr val="tx1"/>
                </a:solidFill>
                <a:latin typeface="+mn-lt"/>
              </a:rPr>
              <a:t>Fulton Virtual School (FVS) – </a:t>
            </a:r>
            <a:r>
              <a:rPr lang="en-US" sz="1200">
                <a:solidFill>
                  <a:srgbClr val="0066FF"/>
                </a:solidFill>
                <a:latin typeface="+mn-lt"/>
                <a:hlinkClick r:id="rId4">
                  <a:extLst>
                    <a:ext uri="{A12FA001-AC4F-418D-AE19-62706E023703}">
                      <ahyp:hlinkClr xmlns:ahyp="http://schemas.microsoft.com/office/drawing/2018/hyperlinkcolor" val="tx"/>
                    </a:ext>
                  </a:extLst>
                </a:hlinkClick>
              </a:rPr>
              <a:t>www.fultonschools.org</a:t>
            </a:r>
            <a:endParaRPr lang="en-US" sz="1200">
              <a:solidFill>
                <a:srgbClr val="0066FF"/>
              </a:solidFill>
              <a:latin typeface="+mn-lt"/>
            </a:endParaRPr>
          </a:p>
          <a:p>
            <a:pPr lvl="1" algn="l">
              <a:buSzPct val="100000"/>
              <a:buFont typeface="Arial" panose="020B0604020202020204" pitchFamily="34" charset="0"/>
              <a:buChar char="•"/>
            </a:pPr>
            <a:r>
              <a:rPr lang="en-US" sz="1200" b="0">
                <a:solidFill>
                  <a:schemeClr val="tx1"/>
                </a:solidFill>
                <a:latin typeface="+mn-lt"/>
              </a:rPr>
              <a:t>Fulton County Credit Recovery (FCCR) – Mrs. Bendall is the lab support</a:t>
            </a:r>
          </a:p>
          <a:p>
            <a:pPr lvl="2" algn="l">
              <a:buSzPct val="100000"/>
              <a:buFont typeface="Arial" panose="020B0604020202020204" pitchFamily="34" charset="0"/>
              <a:buChar char="•"/>
            </a:pPr>
            <a:r>
              <a:rPr lang="en-US" sz="1200" b="0">
                <a:solidFill>
                  <a:schemeClr val="tx1"/>
                </a:solidFill>
                <a:latin typeface="+mn-lt"/>
              </a:rPr>
              <a:t>Students must meet with their </a:t>
            </a:r>
            <a:r>
              <a:rPr lang="en-US" sz="1200" b="0" u="sng">
                <a:solidFill>
                  <a:schemeClr val="tx1"/>
                </a:solidFill>
                <a:latin typeface="+mn-lt"/>
              </a:rPr>
              <a:t>assigned counselor</a:t>
            </a:r>
            <a:r>
              <a:rPr lang="en-US" sz="1200" b="0">
                <a:solidFill>
                  <a:schemeClr val="tx1"/>
                </a:solidFill>
                <a:latin typeface="+mn-lt"/>
              </a:rPr>
              <a:t> to register for any FCCR course.</a:t>
            </a:r>
          </a:p>
          <a:p>
            <a:pPr lvl="2" algn="l">
              <a:buSzPct val="100000"/>
              <a:buFont typeface="Arial" panose="020B0604020202020204" pitchFamily="34" charset="0"/>
              <a:buChar char="•"/>
            </a:pPr>
            <a:r>
              <a:rPr lang="en-US" sz="1200" b="0">
                <a:solidFill>
                  <a:schemeClr val="tx1"/>
                </a:solidFill>
                <a:latin typeface="+mn-lt"/>
              </a:rPr>
              <a:t>Credit Recovery courses taken through FCCR are </a:t>
            </a:r>
            <a:r>
              <a:rPr lang="en-US" sz="1200">
                <a:solidFill>
                  <a:schemeClr val="tx1"/>
                </a:solidFill>
                <a:latin typeface="+mn-lt"/>
              </a:rPr>
              <a:t>not</a:t>
            </a:r>
            <a:r>
              <a:rPr lang="en-US" sz="1200" b="0">
                <a:solidFill>
                  <a:schemeClr val="tx1"/>
                </a:solidFill>
                <a:latin typeface="+mn-lt"/>
              </a:rPr>
              <a:t> NCAA approved! NCAA has returned to pre-COVID requirements, so make sure you know your needs.</a:t>
            </a:r>
          </a:p>
          <a:p>
            <a:pPr marL="114300" indent="0" algn="l" fontAlgn="base">
              <a:buClrTx/>
            </a:pPr>
            <a:endParaRPr lang="en-US" sz="1200">
              <a:solidFill>
                <a:schemeClr val="tx1"/>
              </a:solidFill>
              <a:latin typeface="+mn-lt"/>
            </a:endParaRPr>
          </a:p>
        </p:txBody>
      </p:sp>
      <p:sp>
        <p:nvSpPr>
          <p:cNvPr id="4" name="TextBox 3">
            <a:extLst>
              <a:ext uri="{FF2B5EF4-FFF2-40B4-BE49-F238E27FC236}">
                <a16:creationId xmlns:a16="http://schemas.microsoft.com/office/drawing/2014/main" id="{F05BB65F-1EBC-7552-2164-EE538223506F}"/>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CHRISCOE</a:t>
            </a:r>
          </a:p>
        </p:txBody>
      </p:sp>
      <p:pic>
        <p:nvPicPr>
          <p:cNvPr id="7" name="Audio 6">
            <a:hlinkClick r:id="" action="ppaction://media"/>
            <a:extLst>
              <a:ext uri="{FF2B5EF4-FFF2-40B4-BE49-F238E27FC236}">
                <a16:creationId xmlns:a16="http://schemas.microsoft.com/office/drawing/2014/main" id="{00C5CFE1-D7D7-20C0-8CB0-23F8B325BEE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221854736"/>
      </p:ext>
    </p:extLst>
  </p:cSld>
  <p:clrMapOvr>
    <a:masterClrMapping/>
  </p:clrMapOvr>
  <mc:AlternateContent xmlns:mc="http://schemas.openxmlformats.org/markup-compatibility/2006" xmlns:p14="http://schemas.microsoft.com/office/powerpoint/2010/main">
    <mc:Choice Requires="p14">
      <p:transition spd="slow" p14:dur="2000" advTm="64550"/>
    </mc:Choice>
    <mc:Fallback xmlns="">
      <p:transition spd="slow" advTm="64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7F1BF-9DD9-0E15-6574-ED241F804546}"/>
            </a:ext>
          </a:extLst>
        </p:cNvPr>
        <p:cNvGrpSpPr/>
        <p:nvPr/>
      </p:nvGrpSpPr>
      <p:grpSpPr>
        <a:xfrm>
          <a:off x="0" y="0"/>
          <a:ext cx="0" cy="0"/>
          <a:chOff x="0" y="0"/>
          <a:chExt cx="0" cy="0"/>
        </a:xfrm>
      </p:grpSpPr>
      <p:sp>
        <p:nvSpPr>
          <p:cNvPr id="2" name="Google Shape;587;p71">
            <a:extLst>
              <a:ext uri="{FF2B5EF4-FFF2-40B4-BE49-F238E27FC236}">
                <a16:creationId xmlns:a16="http://schemas.microsoft.com/office/drawing/2014/main" id="{C69A1B96-34FC-1DAE-20DC-C0D1EBC86F48}"/>
              </a:ext>
            </a:extLst>
          </p:cNvPr>
          <p:cNvSpPr txBox="1">
            <a:spLocks/>
          </p:cNvSpPr>
          <p:nvPr/>
        </p:nvSpPr>
        <p:spPr>
          <a:xfrm>
            <a:off x="713224" y="410103"/>
            <a:ext cx="771750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2026-2027 Registration Timeline</a:t>
            </a:r>
          </a:p>
        </p:txBody>
      </p:sp>
      <p:sp>
        <p:nvSpPr>
          <p:cNvPr id="3" name="Google Shape;89;p15">
            <a:extLst>
              <a:ext uri="{FF2B5EF4-FFF2-40B4-BE49-F238E27FC236}">
                <a16:creationId xmlns:a16="http://schemas.microsoft.com/office/drawing/2014/main" id="{B3BF58AB-9C71-7BAC-011C-FCF172998515}"/>
              </a:ext>
            </a:extLst>
          </p:cNvPr>
          <p:cNvSpPr txBox="1">
            <a:spLocks/>
          </p:cNvSpPr>
          <p:nvPr/>
        </p:nvSpPr>
        <p:spPr>
          <a:xfrm>
            <a:off x="261231" y="1174741"/>
            <a:ext cx="8621486" cy="342476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buClr>
                <a:schemeClr val="bg1"/>
              </a:buClr>
            </a:pPr>
            <a:r>
              <a:rPr lang="en-US" sz="1200" b="1" u="sng">
                <a:solidFill>
                  <a:schemeClr val="tx1"/>
                </a:solidFill>
                <a:highlight>
                  <a:srgbClr val="FFFF00"/>
                </a:highlight>
                <a:latin typeface="+mn-lt"/>
              </a:rPr>
              <a:t>DATES ARE SUBJECT TO CHANGE:</a:t>
            </a:r>
            <a:endParaRPr lang="en-US" sz="1200">
              <a:solidFill>
                <a:schemeClr val="tx1"/>
              </a:solidFill>
              <a:highlight>
                <a:srgbClr val="FFFF00"/>
              </a:highlight>
              <a:latin typeface="+mn-lt"/>
            </a:endParaRPr>
          </a:p>
          <a:p>
            <a:pPr marL="285750" indent="-285750">
              <a:spcBef>
                <a:spcPts val="600"/>
              </a:spcBef>
              <a:buClrTx/>
              <a:buFont typeface="Arial" panose="020B0604020202020204" pitchFamily="34" charset="0"/>
              <a:buChar char="•"/>
            </a:pPr>
            <a:r>
              <a:rPr lang="en-US" sz="1200">
                <a:solidFill>
                  <a:schemeClr val="tx1"/>
                </a:solidFill>
                <a:latin typeface="+mn-lt"/>
              </a:rPr>
              <a:t>Registration 101 Session will be released on the counseling website on </a:t>
            </a:r>
            <a:r>
              <a:rPr lang="en-US" sz="1200" b="1">
                <a:solidFill>
                  <a:schemeClr val="tx1"/>
                </a:solidFill>
                <a:latin typeface="+mn-lt"/>
              </a:rPr>
              <a:t>January 6, 2026</a:t>
            </a:r>
            <a:endParaRPr lang="en-US" sz="1200">
              <a:solidFill>
                <a:schemeClr val="tx1"/>
              </a:solidFill>
              <a:latin typeface="+mn-lt"/>
            </a:endParaRPr>
          </a:p>
          <a:p>
            <a:pPr marL="285750" indent="-285750">
              <a:spcBef>
                <a:spcPts val="600"/>
              </a:spcBef>
              <a:buClrTx/>
              <a:buFont typeface="Arial" panose="020B0604020202020204" pitchFamily="34" charset="0"/>
              <a:buChar char="•"/>
            </a:pPr>
            <a:r>
              <a:rPr lang="en-US" sz="1200">
                <a:solidFill>
                  <a:schemeClr val="tx1"/>
                </a:solidFill>
                <a:latin typeface="+mn-lt"/>
              </a:rPr>
              <a:t>Middle School teachers will make recommendation for core courses </a:t>
            </a:r>
            <a:r>
              <a:rPr lang="en-US" sz="1200" b="1">
                <a:solidFill>
                  <a:schemeClr val="tx1"/>
                </a:solidFill>
                <a:latin typeface="+mn-lt"/>
              </a:rPr>
              <a:t>January 26-February 5, 2026</a:t>
            </a:r>
          </a:p>
          <a:p>
            <a:pPr marL="285750" indent="-285750">
              <a:spcBef>
                <a:spcPts val="600"/>
              </a:spcBef>
              <a:buClrTx/>
              <a:buFont typeface="Arial" panose="020B0604020202020204" pitchFamily="34" charset="0"/>
              <a:buChar char="•"/>
            </a:pPr>
            <a:r>
              <a:rPr lang="en-US" sz="1200">
                <a:solidFill>
                  <a:schemeClr val="tx1"/>
                </a:solidFill>
                <a:latin typeface="+mn-lt"/>
              </a:rPr>
              <a:t>Students will receive a Course Selection Form on </a:t>
            </a:r>
            <a:r>
              <a:rPr lang="en-US" sz="1200" b="1">
                <a:solidFill>
                  <a:schemeClr val="tx1"/>
                </a:solidFill>
                <a:latin typeface="+mn-lt"/>
              </a:rPr>
              <a:t>February 9, 2026</a:t>
            </a:r>
            <a:r>
              <a:rPr lang="en-US" sz="1200">
                <a:solidFill>
                  <a:schemeClr val="tx1"/>
                </a:solidFill>
                <a:latin typeface="+mn-lt"/>
              </a:rPr>
              <a:t> stapled to the teachers’ core course recommendations</a:t>
            </a:r>
          </a:p>
          <a:p>
            <a:pPr marL="742950" lvl="1" indent="-285750">
              <a:spcBef>
                <a:spcPts val="600"/>
              </a:spcBef>
              <a:buClrTx/>
              <a:buFont typeface="Arial" panose="020B0604020202020204" pitchFamily="34" charset="0"/>
              <a:buChar char="•"/>
            </a:pPr>
            <a:r>
              <a:rPr lang="en-US" sz="1200">
                <a:solidFill>
                  <a:schemeClr val="tx1"/>
                </a:solidFill>
                <a:latin typeface="+mn-lt"/>
              </a:rPr>
              <a:t>Student will be selecting </a:t>
            </a:r>
            <a:r>
              <a:rPr lang="en-US" sz="1200" b="1" u="sng">
                <a:solidFill>
                  <a:schemeClr val="tx1"/>
                </a:solidFill>
                <a:latin typeface="+mn-lt"/>
              </a:rPr>
              <a:t>and</a:t>
            </a:r>
            <a:r>
              <a:rPr lang="en-US" sz="1200">
                <a:solidFill>
                  <a:schemeClr val="tx1"/>
                </a:solidFill>
                <a:latin typeface="+mn-lt"/>
              </a:rPr>
              <a:t> writing their elective choices on the Course Selection Form</a:t>
            </a:r>
          </a:p>
          <a:p>
            <a:pPr marL="285750" indent="-285750">
              <a:spcBef>
                <a:spcPts val="600"/>
              </a:spcBef>
              <a:buClrTx/>
              <a:buFont typeface="Arial" panose="020B0604020202020204" pitchFamily="34" charset="0"/>
              <a:buChar char="•"/>
            </a:pPr>
            <a:r>
              <a:rPr lang="en-US" sz="1200">
                <a:solidFill>
                  <a:schemeClr val="tx1"/>
                </a:solidFill>
                <a:latin typeface="+mn-lt"/>
              </a:rPr>
              <a:t>Students will submit ALL desired changes on the Course Selection Form to Middle School by </a:t>
            </a:r>
            <a:r>
              <a:rPr lang="en-US" sz="1200" b="1">
                <a:solidFill>
                  <a:schemeClr val="tx1"/>
                </a:solidFill>
                <a:latin typeface="+mn-lt"/>
              </a:rPr>
              <a:t>February 13, 2026</a:t>
            </a:r>
          </a:p>
          <a:p>
            <a:pPr marL="742950" lvl="1" indent="-285750">
              <a:spcBef>
                <a:spcPts val="600"/>
              </a:spcBef>
              <a:buClrTx/>
              <a:buFont typeface="Arial" panose="020B0604020202020204" pitchFamily="34" charset="0"/>
              <a:buChar char="•"/>
            </a:pPr>
            <a:r>
              <a:rPr lang="en-US" sz="1200">
                <a:solidFill>
                  <a:schemeClr val="tx1"/>
                </a:solidFill>
                <a:latin typeface="+mn-lt"/>
              </a:rPr>
              <a:t>If your student will be on the field trip during this time, they will need to return their forms to their middle school counselor as soon as possible</a:t>
            </a:r>
          </a:p>
          <a:p>
            <a:pPr marL="285750" indent="-285750">
              <a:spcBef>
                <a:spcPts val="600"/>
              </a:spcBef>
              <a:buClrTx/>
              <a:buFont typeface="Arial" panose="020B0604020202020204" pitchFamily="34" charset="0"/>
              <a:buChar char="•"/>
            </a:pPr>
            <a:r>
              <a:rPr lang="en-US" sz="1200">
                <a:solidFill>
                  <a:schemeClr val="tx1"/>
                </a:solidFill>
                <a:latin typeface="+mn-lt"/>
              </a:rPr>
              <a:t>Teachers and students will receive one </a:t>
            </a:r>
            <a:r>
              <a:rPr lang="en-US" sz="1200" b="1">
                <a:solidFill>
                  <a:schemeClr val="tx1"/>
                </a:solidFill>
                <a:latin typeface="+mn-lt"/>
              </a:rPr>
              <a:t>FINAL</a:t>
            </a:r>
            <a:r>
              <a:rPr lang="en-US" sz="1200">
                <a:solidFill>
                  <a:schemeClr val="tx1"/>
                </a:solidFill>
                <a:latin typeface="+mn-lt"/>
              </a:rPr>
              <a:t> opportunity to make adjustments in late March/early April</a:t>
            </a:r>
            <a:endParaRPr lang="en-US" sz="1200" b="1">
              <a:solidFill>
                <a:schemeClr val="tx1"/>
              </a:solidFill>
              <a:latin typeface="+mn-lt"/>
            </a:endParaRPr>
          </a:p>
          <a:p>
            <a:pPr algn="ctr">
              <a:spcBef>
                <a:spcPts val="600"/>
              </a:spcBef>
              <a:buClrTx/>
            </a:pPr>
            <a:r>
              <a:rPr lang="en-US" sz="1200" b="1">
                <a:solidFill>
                  <a:schemeClr val="tx1"/>
                </a:solidFill>
                <a:highlight>
                  <a:srgbClr val="FFFF00"/>
                </a:highlight>
                <a:latin typeface="+mn-lt"/>
              </a:rPr>
              <a:t>If you are not a member of a feeder school at Milton, you will register for courses when you enroll your student.</a:t>
            </a:r>
            <a:endParaRPr lang="en-US" sz="1200">
              <a:solidFill>
                <a:schemeClr val="tx1"/>
              </a:solidFill>
              <a:highlight>
                <a:srgbClr val="FFFF00"/>
              </a:highlight>
              <a:latin typeface="+mn-lt"/>
            </a:endParaRPr>
          </a:p>
        </p:txBody>
      </p:sp>
      <p:sp>
        <p:nvSpPr>
          <p:cNvPr id="4" name="TextBox 3">
            <a:extLst>
              <a:ext uri="{FF2B5EF4-FFF2-40B4-BE49-F238E27FC236}">
                <a16:creationId xmlns:a16="http://schemas.microsoft.com/office/drawing/2014/main" id="{2F57FF32-17C7-772B-3E8E-E7E2467CF874}"/>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CHRISCOE</a:t>
            </a:r>
          </a:p>
        </p:txBody>
      </p:sp>
      <p:pic>
        <p:nvPicPr>
          <p:cNvPr id="11" name="Audio 10">
            <a:hlinkClick r:id="" action="ppaction://media"/>
            <a:extLst>
              <a:ext uri="{FF2B5EF4-FFF2-40B4-BE49-F238E27FC236}">
                <a16:creationId xmlns:a16="http://schemas.microsoft.com/office/drawing/2014/main" id="{DB513956-713A-6F75-AC2B-BEEA2423B49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886008054"/>
      </p:ext>
    </p:extLst>
  </p:cSld>
  <p:clrMapOvr>
    <a:masterClrMapping/>
  </p:clrMapOvr>
  <mc:AlternateContent xmlns:mc="http://schemas.openxmlformats.org/markup-compatibility/2006" xmlns:p14="http://schemas.microsoft.com/office/powerpoint/2010/main">
    <mc:Choice Requires="p14">
      <p:transition spd="slow" p14:dur="2000" advTm="77020"/>
    </mc:Choice>
    <mc:Fallback xmlns="">
      <p:transition spd="slow" advTm="77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8BFAC-8D7D-373A-93D4-4FEF5D0C8F43}"/>
            </a:ext>
          </a:extLst>
        </p:cNvPr>
        <p:cNvGrpSpPr/>
        <p:nvPr/>
      </p:nvGrpSpPr>
      <p:grpSpPr>
        <a:xfrm>
          <a:off x="0" y="0"/>
          <a:ext cx="0" cy="0"/>
          <a:chOff x="0" y="0"/>
          <a:chExt cx="0" cy="0"/>
        </a:xfrm>
      </p:grpSpPr>
      <p:sp>
        <p:nvSpPr>
          <p:cNvPr id="2" name="Google Shape;587;p71">
            <a:extLst>
              <a:ext uri="{FF2B5EF4-FFF2-40B4-BE49-F238E27FC236}">
                <a16:creationId xmlns:a16="http://schemas.microsoft.com/office/drawing/2014/main" id="{25FC2FB1-EF53-9322-1A38-0BA60CABB25B}"/>
              </a:ext>
            </a:extLst>
          </p:cNvPr>
          <p:cNvSpPr txBox="1">
            <a:spLocks/>
          </p:cNvSpPr>
          <p:nvPr/>
        </p:nvSpPr>
        <p:spPr>
          <a:xfrm>
            <a:off x="713224" y="410103"/>
            <a:ext cx="771750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Building a Schedule</a:t>
            </a:r>
          </a:p>
        </p:txBody>
      </p:sp>
      <p:sp>
        <p:nvSpPr>
          <p:cNvPr id="3" name="Google Shape;89;p15">
            <a:extLst>
              <a:ext uri="{FF2B5EF4-FFF2-40B4-BE49-F238E27FC236}">
                <a16:creationId xmlns:a16="http://schemas.microsoft.com/office/drawing/2014/main" id="{585C472E-2342-7893-4DCE-EC5EFCFF2BC1}"/>
              </a:ext>
            </a:extLst>
          </p:cNvPr>
          <p:cNvSpPr txBox="1">
            <a:spLocks/>
          </p:cNvSpPr>
          <p:nvPr/>
        </p:nvSpPr>
        <p:spPr>
          <a:xfrm>
            <a:off x="281883" y="1141281"/>
            <a:ext cx="8642111" cy="2771131"/>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buClr>
                <a:schemeClr val="bg1"/>
              </a:buClr>
            </a:pPr>
            <a:r>
              <a:rPr lang="en-US" sz="1200" b="1" u="sng">
                <a:solidFill>
                  <a:schemeClr val="tx1"/>
                </a:solidFill>
                <a:latin typeface="+mn-lt"/>
              </a:rPr>
              <a:t>Core Classes</a:t>
            </a:r>
            <a:r>
              <a:rPr lang="en-US" sz="1200">
                <a:solidFill>
                  <a:schemeClr val="tx1"/>
                </a:solidFill>
                <a:latin typeface="+mn-lt"/>
              </a:rPr>
              <a:t>: TEACHERS make recommendations for these courses</a:t>
            </a:r>
          </a:p>
          <a:p>
            <a:pPr>
              <a:spcBef>
                <a:spcPts val="600"/>
              </a:spcBef>
              <a:buClr>
                <a:schemeClr val="bg1"/>
              </a:buClr>
            </a:pPr>
            <a:r>
              <a:rPr lang="en-US" sz="1200" b="1" u="sng">
                <a:solidFill>
                  <a:schemeClr val="tx1"/>
                </a:solidFill>
                <a:latin typeface="+mn-lt"/>
              </a:rPr>
              <a:t>Electives</a:t>
            </a:r>
            <a:r>
              <a:rPr lang="en-US" sz="1200">
                <a:solidFill>
                  <a:schemeClr val="tx1"/>
                </a:solidFill>
                <a:latin typeface="+mn-lt"/>
              </a:rPr>
              <a:t>: STUDENTS choose 2 credits worth of electives every year (in 9</a:t>
            </a:r>
            <a:r>
              <a:rPr lang="en-US" sz="1200" baseline="30000">
                <a:solidFill>
                  <a:schemeClr val="tx1"/>
                </a:solidFill>
                <a:latin typeface="+mn-lt"/>
              </a:rPr>
              <a:t>th</a:t>
            </a:r>
            <a:r>
              <a:rPr lang="en-US" sz="1200">
                <a:solidFill>
                  <a:schemeClr val="tx1"/>
                </a:solidFill>
                <a:latin typeface="+mn-lt"/>
              </a:rPr>
              <a:t> grade, choose 2.5)</a:t>
            </a:r>
          </a:p>
          <a:p>
            <a:pPr marL="285750" lvl="5" indent="-285750">
              <a:spcBef>
                <a:spcPts val="600"/>
              </a:spcBef>
              <a:buClrTx/>
              <a:buFont typeface="Arial" panose="020B0604020202020204" pitchFamily="34" charset="0"/>
              <a:buChar char="•"/>
            </a:pPr>
            <a:r>
              <a:rPr lang="en-US" sz="1200">
                <a:solidFill>
                  <a:schemeClr val="tx1"/>
                </a:solidFill>
                <a:latin typeface="+mn-lt"/>
              </a:rPr>
              <a:t>Students will also choose 2 additional options (in case you don’t get your first pick)</a:t>
            </a:r>
          </a:p>
          <a:p>
            <a:pPr marL="285750" lvl="5" indent="-285750">
              <a:spcBef>
                <a:spcPts val="600"/>
              </a:spcBef>
              <a:buClrTx/>
              <a:buFont typeface="Arial" panose="020B0604020202020204" pitchFamily="34" charset="0"/>
              <a:buChar char="•"/>
            </a:pPr>
            <a:r>
              <a:rPr lang="en-US" sz="1200">
                <a:solidFill>
                  <a:schemeClr val="tx1"/>
                </a:solidFill>
                <a:latin typeface="+mn-lt"/>
              </a:rPr>
              <a:t>You must have a </a:t>
            </a:r>
            <a:r>
              <a:rPr lang="en-US" sz="1200" b="1">
                <a:solidFill>
                  <a:srgbClr val="FF0000"/>
                </a:solidFill>
                <a:latin typeface="+mn-lt"/>
              </a:rPr>
              <a:t>total of 6 classes </a:t>
            </a:r>
            <a:r>
              <a:rPr lang="en-US" sz="1200">
                <a:solidFill>
                  <a:schemeClr val="tx1"/>
                </a:solidFill>
                <a:latin typeface="+mn-lt"/>
              </a:rPr>
              <a:t>each semester</a:t>
            </a:r>
          </a:p>
          <a:p>
            <a:pPr lvl="3">
              <a:spcBef>
                <a:spcPts val="600"/>
              </a:spcBef>
              <a:buClr>
                <a:schemeClr val="bg1"/>
              </a:buClr>
            </a:pPr>
            <a:endParaRPr lang="en-US" sz="1200">
              <a:solidFill>
                <a:schemeClr val="tx1"/>
              </a:solidFill>
              <a:latin typeface="+mn-lt"/>
            </a:endParaRPr>
          </a:p>
          <a:p>
            <a:pPr lvl="3">
              <a:spcBef>
                <a:spcPts val="600"/>
              </a:spcBef>
              <a:buClr>
                <a:schemeClr val="bg1"/>
              </a:buClr>
            </a:pPr>
            <a:r>
              <a:rPr lang="en-US" sz="1200" b="1" u="sng">
                <a:solidFill>
                  <a:schemeClr val="tx1"/>
                </a:solidFill>
                <a:latin typeface="+mn-lt"/>
              </a:rPr>
              <a:t>Factors to Consider:</a:t>
            </a:r>
          </a:p>
          <a:p>
            <a:pPr marL="285750" lvl="3" indent="-285750">
              <a:spcBef>
                <a:spcPts val="600"/>
              </a:spcBef>
              <a:buClrTx/>
              <a:buFont typeface="Arial" panose="020B0604020202020204" pitchFamily="34" charset="0"/>
              <a:buChar char="•"/>
            </a:pPr>
            <a:r>
              <a:rPr lang="en-US" sz="1200">
                <a:solidFill>
                  <a:schemeClr val="tx1"/>
                </a:solidFill>
                <a:latin typeface="+mn-lt"/>
              </a:rPr>
              <a:t>Graduation Requirements</a:t>
            </a:r>
          </a:p>
          <a:p>
            <a:pPr marL="285750" lvl="3" indent="-285750">
              <a:spcBef>
                <a:spcPts val="600"/>
              </a:spcBef>
              <a:buClrTx/>
              <a:buFont typeface="Arial" panose="020B0604020202020204" pitchFamily="34" charset="0"/>
              <a:buChar char="•"/>
            </a:pPr>
            <a:r>
              <a:rPr lang="en-US" sz="1200">
                <a:solidFill>
                  <a:schemeClr val="tx1"/>
                </a:solidFill>
                <a:latin typeface="+mn-lt"/>
              </a:rPr>
              <a:t>Prerequisite Courses (</a:t>
            </a:r>
            <a:r>
              <a:rPr lang="en-US" sz="1200" i="1">
                <a:solidFill>
                  <a:schemeClr val="tx1"/>
                </a:solidFill>
                <a:latin typeface="+mn-lt"/>
              </a:rPr>
              <a:t>ex: you want to take Ceramics I, but you must take Intro to Art first</a:t>
            </a:r>
            <a:r>
              <a:rPr lang="en-US" sz="1200">
                <a:solidFill>
                  <a:schemeClr val="tx1"/>
                </a:solidFill>
                <a:latin typeface="+mn-lt"/>
              </a:rPr>
              <a:t>)</a:t>
            </a:r>
          </a:p>
          <a:p>
            <a:pPr marL="285750" lvl="3" indent="-285750">
              <a:spcBef>
                <a:spcPts val="600"/>
              </a:spcBef>
              <a:buClrTx/>
              <a:buFont typeface="Arial" panose="020B0604020202020204" pitchFamily="34" charset="0"/>
              <a:buChar char="•"/>
            </a:pPr>
            <a:r>
              <a:rPr lang="en-US" sz="1200">
                <a:solidFill>
                  <a:schemeClr val="tx1"/>
                </a:solidFill>
                <a:latin typeface="+mn-lt"/>
              </a:rPr>
              <a:t>Rigor Requirements</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marL="342900" indent="-342900">
              <a:spcBef>
                <a:spcPts val="600"/>
              </a:spcBef>
              <a:buClr>
                <a:schemeClr val="bg1"/>
              </a:buClr>
              <a:buFont typeface="Courier New" panose="02070309020205020404" pitchFamily="49" charset="0"/>
              <a:buChar char="o"/>
            </a:pPr>
            <a:endParaRPr lang="en-US" sz="1200">
              <a:solidFill>
                <a:schemeClr val="tx1"/>
              </a:solidFill>
              <a:latin typeface="+mn-lt"/>
            </a:endParaRPr>
          </a:p>
          <a:p>
            <a:pPr marL="342900" indent="-342900">
              <a:spcBef>
                <a:spcPts val="600"/>
              </a:spcBef>
              <a:buFont typeface="Courier New" panose="02070309020205020404" pitchFamily="49" charset="0"/>
              <a:buChar char="o"/>
            </a:pPr>
            <a:endParaRPr lang="en-US" sz="1200">
              <a:solidFill>
                <a:schemeClr val="tx1"/>
              </a:solidFill>
              <a:latin typeface="+mn-lt"/>
            </a:endParaRPr>
          </a:p>
        </p:txBody>
      </p:sp>
      <p:sp>
        <p:nvSpPr>
          <p:cNvPr id="4" name="TextBox 3">
            <a:extLst>
              <a:ext uri="{FF2B5EF4-FFF2-40B4-BE49-F238E27FC236}">
                <a16:creationId xmlns:a16="http://schemas.microsoft.com/office/drawing/2014/main" id="{3B1D68FA-714E-A521-CA65-85FA2337AC90}"/>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pic>
        <p:nvPicPr>
          <p:cNvPr id="12" name="Audio 11">
            <a:hlinkClick r:id="" action="ppaction://media"/>
            <a:extLst>
              <a:ext uri="{FF2B5EF4-FFF2-40B4-BE49-F238E27FC236}">
                <a16:creationId xmlns:a16="http://schemas.microsoft.com/office/drawing/2014/main" id="{7744055A-A3D2-A82E-17DD-20EDA86BF49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851493653"/>
      </p:ext>
    </p:extLst>
  </p:cSld>
  <p:clrMapOvr>
    <a:masterClrMapping/>
  </p:clrMapOvr>
  <mc:AlternateContent xmlns:mc="http://schemas.openxmlformats.org/markup-compatibility/2006" xmlns:p14="http://schemas.microsoft.com/office/powerpoint/2010/main">
    <mc:Choice Requires="p14">
      <p:transition spd="slow" p14:dur="2000" advTm="49910"/>
    </mc:Choice>
    <mc:Fallback xmlns="">
      <p:transition spd="slow" advTm="49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2058-8470-630E-F8E5-C72580FE2889}"/>
            </a:ext>
          </a:extLst>
        </p:cNvPr>
        <p:cNvGrpSpPr/>
        <p:nvPr/>
      </p:nvGrpSpPr>
      <p:grpSpPr>
        <a:xfrm>
          <a:off x="0" y="0"/>
          <a:ext cx="0" cy="0"/>
          <a:chOff x="0" y="0"/>
          <a:chExt cx="0" cy="0"/>
        </a:xfrm>
      </p:grpSpPr>
      <p:sp>
        <p:nvSpPr>
          <p:cNvPr id="2" name="Google Shape;587;p71">
            <a:extLst>
              <a:ext uri="{FF2B5EF4-FFF2-40B4-BE49-F238E27FC236}">
                <a16:creationId xmlns:a16="http://schemas.microsoft.com/office/drawing/2014/main" id="{B2A6A43D-E206-E10E-711E-AB1C8496183A}"/>
              </a:ext>
            </a:extLst>
          </p:cNvPr>
          <p:cNvSpPr txBox="1">
            <a:spLocks/>
          </p:cNvSpPr>
          <p:nvPr/>
        </p:nvSpPr>
        <p:spPr>
          <a:xfrm>
            <a:off x="713250" y="333275"/>
            <a:ext cx="771750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Building a Schedule</a:t>
            </a:r>
          </a:p>
        </p:txBody>
      </p:sp>
      <p:sp>
        <p:nvSpPr>
          <p:cNvPr id="3" name="Google Shape;89;p15">
            <a:extLst>
              <a:ext uri="{FF2B5EF4-FFF2-40B4-BE49-F238E27FC236}">
                <a16:creationId xmlns:a16="http://schemas.microsoft.com/office/drawing/2014/main" id="{E7085AE2-1534-4B07-0E7F-AF5A79D8FB67}"/>
              </a:ext>
            </a:extLst>
          </p:cNvPr>
          <p:cNvSpPr txBox="1">
            <a:spLocks/>
          </p:cNvSpPr>
          <p:nvPr/>
        </p:nvSpPr>
        <p:spPr>
          <a:xfrm>
            <a:off x="168416" y="982803"/>
            <a:ext cx="3887945" cy="354107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buClr>
                <a:schemeClr val="bg1"/>
              </a:buClr>
            </a:pPr>
            <a:r>
              <a:rPr lang="en-US" sz="1050" b="1">
                <a:solidFill>
                  <a:srgbClr val="FF0000"/>
                </a:solidFill>
                <a:latin typeface="+mn-lt"/>
              </a:rPr>
              <a:t>Completing the Course Selection Form</a:t>
            </a:r>
          </a:p>
          <a:p>
            <a:pPr marL="171450" indent="-171450">
              <a:spcBef>
                <a:spcPts val="600"/>
              </a:spcBef>
              <a:buClrTx/>
              <a:buFont typeface="Arial" panose="020B0604020202020204" pitchFamily="34" charset="0"/>
              <a:buChar char="•"/>
            </a:pPr>
            <a:r>
              <a:rPr lang="en-US" sz="1050">
                <a:solidFill>
                  <a:schemeClr val="tx1"/>
                </a:solidFill>
                <a:latin typeface="+mn-lt"/>
              </a:rPr>
              <a:t>Students must list 2 alternate electives.</a:t>
            </a:r>
          </a:p>
          <a:p>
            <a:pPr marL="171450" indent="-171450">
              <a:spcBef>
                <a:spcPts val="600"/>
              </a:spcBef>
              <a:buClrTx/>
              <a:buFont typeface="Arial" panose="020B0604020202020204" pitchFamily="34" charset="0"/>
              <a:buChar char="•"/>
            </a:pPr>
            <a:r>
              <a:rPr lang="en-US" sz="1050">
                <a:solidFill>
                  <a:schemeClr val="tx1"/>
                </a:solidFill>
                <a:latin typeface="+mn-lt"/>
              </a:rPr>
              <a:t>Students should be comfortable taking </a:t>
            </a:r>
            <a:r>
              <a:rPr lang="en-US" sz="1050" i="1">
                <a:solidFill>
                  <a:schemeClr val="tx1"/>
                </a:solidFill>
                <a:latin typeface="+mn-lt"/>
              </a:rPr>
              <a:t>any</a:t>
            </a:r>
            <a:r>
              <a:rPr lang="en-US" sz="1050">
                <a:solidFill>
                  <a:schemeClr val="tx1"/>
                </a:solidFill>
                <a:latin typeface="+mn-lt"/>
              </a:rPr>
              <a:t> of the 5 electives listed.</a:t>
            </a:r>
          </a:p>
          <a:p>
            <a:pPr marL="171450" indent="-171450">
              <a:spcBef>
                <a:spcPts val="600"/>
              </a:spcBef>
              <a:buClrTx/>
              <a:buFont typeface="Arial" panose="020B0604020202020204" pitchFamily="34" charset="0"/>
              <a:buChar char="•"/>
            </a:pPr>
            <a:r>
              <a:rPr lang="en-US" sz="1050">
                <a:solidFill>
                  <a:schemeClr val="tx1"/>
                </a:solidFill>
                <a:latin typeface="+mn-lt"/>
              </a:rPr>
              <a:t>Counselor will do their best to give students their top picks, but there are many factors that go into scheduling. Many times, a student </a:t>
            </a:r>
            <a:r>
              <a:rPr lang="en-US" sz="1050" u="sng">
                <a:solidFill>
                  <a:schemeClr val="tx1"/>
                </a:solidFill>
                <a:latin typeface="+mn-lt"/>
              </a:rPr>
              <a:t>does not</a:t>
            </a:r>
            <a:r>
              <a:rPr lang="en-US" sz="1050">
                <a:solidFill>
                  <a:schemeClr val="tx1"/>
                </a:solidFill>
                <a:latin typeface="+mn-lt"/>
              </a:rPr>
              <a:t> get their top choice due to seniority, seat count, or schedule conflicts.</a:t>
            </a:r>
          </a:p>
          <a:p>
            <a:pPr>
              <a:spcBef>
                <a:spcPts val="600"/>
              </a:spcBef>
              <a:buClrTx/>
            </a:pPr>
            <a:endParaRPr lang="en-US" sz="1050">
              <a:solidFill>
                <a:schemeClr val="tx1"/>
              </a:solidFill>
              <a:latin typeface="+mn-lt"/>
            </a:endParaRPr>
          </a:p>
          <a:p>
            <a:pPr>
              <a:spcBef>
                <a:spcPts val="600"/>
              </a:spcBef>
              <a:buClr>
                <a:schemeClr val="bg1"/>
              </a:buClr>
            </a:pPr>
            <a:r>
              <a:rPr lang="en-US" sz="1050" b="1">
                <a:solidFill>
                  <a:srgbClr val="FF0000"/>
                </a:solidFill>
                <a:latin typeface="+mn-lt"/>
              </a:rPr>
              <a:t>Scheduling Conflict Example</a:t>
            </a:r>
          </a:p>
          <a:p>
            <a:pPr>
              <a:spcBef>
                <a:spcPts val="600"/>
              </a:spcBef>
              <a:buClr>
                <a:schemeClr val="bg1"/>
              </a:buClr>
            </a:pPr>
            <a:r>
              <a:rPr lang="en-US" sz="1050">
                <a:solidFill>
                  <a:schemeClr val="tx1"/>
                </a:solidFill>
                <a:latin typeface="+mn-lt"/>
              </a:rPr>
              <a:t>Your student requests to have 6</a:t>
            </a:r>
            <a:r>
              <a:rPr lang="en-US" sz="1050" baseline="30000">
                <a:solidFill>
                  <a:schemeClr val="tx1"/>
                </a:solidFill>
                <a:latin typeface="+mn-lt"/>
              </a:rPr>
              <a:t>th</a:t>
            </a:r>
            <a:r>
              <a:rPr lang="en-US" sz="1050">
                <a:solidFill>
                  <a:schemeClr val="tx1"/>
                </a:solidFill>
                <a:latin typeface="+mn-lt"/>
              </a:rPr>
              <a:t> and 7</a:t>
            </a:r>
            <a:r>
              <a:rPr lang="en-US" sz="1050" baseline="30000">
                <a:solidFill>
                  <a:schemeClr val="tx1"/>
                </a:solidFill>
                <a:latin typeface="+mn-lt"/>
              </a:rPr>
              <a:t>th</a:t>
            </a:r>
            <a:r>
              <a:rPr lang="en-US" sz="1050">
                <a:solidFill>
                  <a:schemeClr val="tx1"/>
                </a:solidFill>
                <a:latin typeface="+mn-lt"/>
              </a:rPr>
              <a:t> period online, because she plays tennis competitively. She also requested AP Human Geography, which only had enough students interested to create one section (or class period). That section is being offered 6</a:t>
            </a:r>
            <a:r>
              <a:rPr lang="en-US" sz="1050" baseline="30000">
                <a:solidFill>
                  <a:schemeClr val="tx1"/>
                </a:solidFill>
                <a:latin typeface="+mn-lt"/>
              </a:rPr>
              <a:t>th</a:t>
            </a:r>
            <a:r>
              <a:rPr lang="en-US" sz="1050">
                <a:solidFill>
                  <a:schemeClr val="tx1"/>
                </a:solidFill>
                <a:latin typeface="+mn-lt"/>
              </a:rPr>
              <a:t> period. This results in a conflict, where your student either has to move the 6</a:t>
            </a:r>
            <a:r>
              <a:rPr lang="en-US" sz="1050" baseline="30000">
                <a:solidFill>
                  <a:schemeClr val="tx1"/>
                </a:solidFill>
                <a:latin typeface="+mn-lt"/>
              </a:rPr>
              <a:t>th</a:t>
            </a:r>
            <a:r>
              <a:rPr lang="en-US" sz="1050">
                <a:solidFill>
                  <a:schemeClr val="tx1"/>
                </a:solidFill>
                <a:latin typeface="+mn-lt"/>
              </a:rPr>
              <a:t> period online somewhere else or take an elective other than AP HUG. Your student has a seat in the course she wanted, but it does not line up with your period preference. This is called a schedule conflict.</a:t>
            </a: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marL="342900" indent="-342900">
              <a:spcBef>
                <a:spcPts val="600"/>
              </a:spcBef>
              <a:buClr>
                <a:schemeClr val="bg1"/>
              </a:buClr>
              <a:buFont typeface="Courier New" panose="02070309020205020404" pitchFamily="49" charset="0"/>
              <a:buChar char="o"/>
            </a:pPr>
            <a:endParaRPr lang="en-US" sz="1050">
              <a:solidFill>
                <a:schemeClr val="tx1"/>
              </a:solidFill>
              <a:latin typeface="+mn-lt"/>
            </a:endParaRPr>
          </a:p>
          <a:p>
            <a:pPr marL="342900" indent="-342900">
              <a:spcBef>
                <a:spcPts val="600"/>
              </a:spcBef>
              <a:buFont typeface="Courier New" panose="02070309020205020404" pitchFamily="49" charset="0"/>
              <a:buChar char="o"/>
            </a:pPr>
            <a:endParaRPr lang="en-US" sz="1050">
              <a:solidFill>
                <a:schemeClr val="tx1"/>
              </a:solidFill>
              <a:latin typeface="+mn-lt"/>
            </a:endParaRPr>
          </a:p>
        </p:txBody>
      </p:sp>
      <p:sp>
        <p:nvSpPr>
          <p:cNvPr id="4" name="TextBox 3">
            <a:extLst>
              <a:ext uri="{FF2B5EF4-FFF2-40B4-BE49-F238E27FC236}">
                <a16:creationId xmlns:a16="http://schemas.microsoft.com/office/drawing/2014/main" id="{54723F2F-FD49-ADF9-89BE-CA0A7E7F7115}"/>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sp>
        <p:nvSpPr>
          <p:cNvPr id="7" name="Rectangle 6">
            <a:extLst>
              <a:ext uri="{FF2B5EF4-FFF2-40B4-BE49-F238E27FC236}">
                <a16:creationId xmlns:a16="http://schemas.microsoft.com/office/drawing/2014/main" id="{3CE901BB-07AB-D274-D526-D5217D1E76C3}"/>
              </a:ext>
            </a:extLst>
          </p:cNvPr>
          <p:cNvSpPr/>
          <p:nvPr/>
        </p:nvSpPr>
        <p:spPr>
          <a:xfrm>
            <a:off x="4217072" y="4133195"/>
            <a:ext cx="4707799" cy="470780"/>
          </a:xfrm>
          <a:prstGeom prst="rect">
            <a:avLst/>
          </a:prstGeom>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Don’t panic! This is a </a:t>
            </a:r>
            <a:r>
              <a:rPr lang="en-US" sz="1200" u="sng"/>
              <a:t>SNIP</a:t>
            </a:r>
            <a:r>
              <a:rPr lang="en-US" sz="1200"/>
              <a:t> of the form you will receive on February 9. There are additional instructions and explanations on the complete form.</a:t>
            </a:r>
          </a:p>
        </p:txBody>
      </p:sp>
      <p:pic>
        <p:nvPicPr>
          <p:cNvPr id="5" name="Picture 4" descr="A computer screen shot of a form&#10;&#10;AI-generated content may be incorrect.">
            <a:extLst>
              <a:ext uri="{FF2B5EF4-FFF2-40B4-BE49-F238E27FC236}">
                <a16:creationId xmlns:a16="http://schemas.microsoft.com/office/drawing/2014/main" id="{C43A87A0-E347-65FA-3E31-14178EA8EB3A}"/>
              </a:ext>
            </a:extLst>
          </p:cNvPr>
          <p:cNvPicPr>
            <a:picLocks noChangeAspect="1"/>
          </p:cNvPicPr>
          <p:nvPr/>
        </p:nvPicPr>
        <p:blipFill>
          <a:blip r:embed="rId4"/>
          <a:stretch>
            <a:fillRect/>
          </a:stretch>
        </p:blipFill>
        <p:spPr>
          <a:xfrm>
            <a:off x="4252136" y="1173471"/>
            <a:ext cx="4631804" cy="2634929"/>
          </a:xfrm>
          <a:prstGeom prst="rect">
            <a:avLst/>
          </a:prstGeom>
          <a:ln w="28575">
            <a:solidFill>
              <a:schemeClr val="accent1"/>
            </a:solidFill>
          </a:ln>
        </p:spPr>
      </p:pic>
      <p:pic>
        <p:nvPicPr>
          <p:cNvPr id="9" name="Audio 8">
            <a:hlinkClick r:id="" action="ppaction://media"/>
            <a:extLst>
              <a:ext uri="{FF2B5EF4-FFF2-40B4-BE49-F238E27FC236}">
                <a16:creationId xmlns:a16="http://schemas.microsoft.com/office/drawing/2014/main" id="{A2FB15AF-1E0A-CA7A-FA9C-5549B4C3EBF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772878088"/>
      </p:ext>
    </p:extLst>
  </p:cSld>
  <p:clrMapOvr>
    <a:masterClrMapping/>
  </p:clrMapOvr>
  <mc:AlternateContent xmlns:mc="http://schemas.openxmlformats.org/markup-compatibility/2006" xmlns:p14="http://schemas.microsoft.com/office/powerpoint/2010/main">
    <mc:Choice Requires="p14">
      <p:transition spd="slow" p14:dur="2000" advTm="94730"/>
    </mc:Choice>
    <mc:Fallback xmlns="">
      <p:transition spd="slow" advTm="94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64C17-763A-FFBA-8EC2-3518168181B1}"/>
            </a:ext>
          </a:extLst>
        </p:cNvPr>
        <p:cNvGrpSpPr/>
        <p:nvPr/>
      </p:nvGrpSpPr>
      <p:grpSpPr>
        <a:xfrm>
          <a:off x="0" y="0"/>
          <a:ext cx="0" cy="0"/>
          <a:chOff x="0" y="0"/>
          <a:chExt cx="0" cy="0"/>
        </a:xfrm>
      </p:grpSpPr>
      <p:sp>
        <p:nvSpPr>
          <p:cNvPr id="2" name="Google Shape;587;p71">
            <a:extLst>
              <a:ext uri="{FF2B5EF4-FFF2-40B4-BE49-F238E27FC236}">
                <a16:creationId xmlns:a16="http://schemas.microsoft.com/office/drawing/2014/main" id="{B45A8C2D-D084-F3C9-B1BF-FCFF54C2428E}"/>
              </a:ext>
            </a:extLst>
          </p:cNvPr>
          <p:cNvSpPr txBox="1">
            <a:spLocks/>
          </p:cNvSpPr>
          <p:nvPr/>
        </p:nvSpPr>
        <p:spPr>
          <a:xfrm>
            <a:off x="713224" y="410103"/>
            <a:ext cx="7717500" cy="572700"/>
          </a:xfrm>
          <a:prstGeom prst="rect">
            <a:avLst/>
          </a:prstGeom>
        </p:spPr>
        <p:txBody>
          <a:bodyPr spcFirstLastPara="1" wrap="square" lIns="91425" tIns="91425" rIns="91425" bIns="91425" anchor="t" anchorCtr="0">
            <a:noAutofit/>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algn="ctr">
              <a:spcBef>
                <a:spcPts val="0"/>
              </a:spcBef>
            </a:pPr>
            <a:r>
              <a:rPr lang="en-US"/>
              <a:t>Building a Schedule</a:t>
            </a:r>
          </a:p>
        </p:txBody>
      </p:sp>
      <p:sp>
        <p:nvSpPr>
          <p:cNvPr id="4" name="Google Shape;89;p15">
            <a:extLst>
              <a:ext uri="{FF2B5EF4-FFF2-40B4-BE49-F238E27FC236}">
                <a16:creationId xmlns:a16="http://schemas.microsoft.com/office/drawing/2014/main" id="{F8563D7A-979C-00BC-406A-CF136C3D54F9}"/>
              </a:ext>
            </a:extLst>
          </p:cNvPr>
          <p:cNvSpPr txBox="1">
            <a:spLocks/>
          </p:cNvSpPr>
          <p:nvPr/>
        </p:nvSpPr>
        <p:spPr>
          <a:xfrm>
            <a:off x="168416" y="1161907"/>
            <a:ext cx="8807116" cy="3224464"/>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Bef>
                <a:spcPts val="600"/>
              </a:spcBef>
              <a:buClr>
                <a:schemeClr val="bg1"/>
              </a:buClr>
            </a:pPr>
            <a:r>
              <a:rPr lang="en-US" sz="1200" b="1" u="sng">
                <a:solidFill>
                  <a:schemeClr val="tx1"/>
                </a:solidFill>
                <a:highlight>
                  <a:srgbClr val="FFFF00"/>
                </a:highlight>
                <a:latin typeface="+mn-lt"/>
              </a:rPr>
              <a:t>IMPORTANT NOTES:</a:t>
            </a:r>
            <a:endParaRPr lang="en-US" sz="1200">
              <a:solidFill>
                <a:schemeClr val="tx1"/>
              </a:solidFill>
              <a:highlight>
                <a:srgbClr val="FFFF00"/>
              </a:highlight>
              <a:latin typeface="+mn-lt"/>
            </a:endParaRPr>
          </a:p>
          <a:p>
            <a:pPr marL="285750" indent="-285750">
              <a:spcBef>
                <a:spcPts val="600"/>
              </a:spcBef>
              <a:buClrTx/>
              <a:buFont typeface="Arial" panose="020B0604020202020204" pitchFamily="34" charset="0"/>
              <a:buChar char="•"/>
            </a:pPr>
            <a:r>
              <a:rPr lang="en-US" sz="1200" b="1">
                <a:solidFill>
                  <a:srgbClr val="FF0000"/>
                </a:solidFill>
                <a:latin typeface="+mn-lt"/>
              </a:rPr>
              <a:t>The Course Selection Form IS NOT A SCHEDULE</a:t>
            </a:r>
            <a:r>
              <a:rPr lang="en-US" sz="1200">
                <a:solidFill>
                  <a:schemeClr val="tx1"/>
                </a:solidFill>
                <a:latin typeface="+mn-lt"/>
              </a:rPr>
              <a:t>. The requests are used to </a:t>
            </a:r>
            <a:r>
              <a:rPr lang="en-US" sz="1200" i="1">
                <a:solidFill>
                  <a:schemeClr val="tx1"/>
                </a:solidFill>
                <a:latin typeface="+mn-lt"/>
              </a:rPr>
              <a:t>build</a:t>
            </a:r>
            <a:r>
              <a:rPr lang="en-US" sz="1200">
                <a:solidFill>
                  <a:schemeClr val="tx1"/>
                </a:solidFill>
                <a:latin typeface="+mn-lt"/>
              </a:rPr>
              <a:t> a master schedule for the Student Information System, which creates schedules in the summer.</a:t>
            </a:r>
          </a:p>
          <a:p>
            <a:pPr marL="285750" indent="-285750">
              <a:spcBef>
                <a:spcPts val="600"/>
              </a:spcBef>
              <a:buClrTx/>
              <a:buFont typeface="Arial" panose="020B0604020202020204" pitchFamily="34" charset="0"/>
              <a:buChar char="•"/>
            </a:pPr>
            <a:r>
              <a:rPr lang="en-US" sz="1200">
                <a:solidFill>
                  <a:schemeClr val="tx1"/>
                </a:solidFill>
                <a:latin typeface="+mn-lt"/>
              </a:rPr>
              <a:t>Students should </a:t>
            </a:r>
            <a:r>
              <a:rPr lang="en-US" sz="1200" b="1">
                <a:solidFill>
                  <a:schemeClr val="tx1"/>
                </a:solidFill>
                <a:latin typeface="+mn-lt"/>
              </a:rPr>
              <a:t>very carefully </a:t>
            </a:r>
            <a:r>
              <a:rPr lang="en-US" sz="1200">
                <a:solidFill>
                  <a:schemeClr val="tx1"/>
                </a:solidFill>
                <a:latin typeface="+mn-lt"/>
              </a:rPr>
              <a:t>consider the full picture of all time commitments BEFORE making selections/changes. You are seeking </a:t>
            </a:r>
            <a:r>
              <a:rPr lang="en-US" sz="1200" b="1">
                <a:solidFill>
                  <a:srgbClr val="00B050"/>
                </a:solidFill>
                <a:latin typeface="+mn-lt"/>
              </a:rPr>
              <a:t>balance</a:t>
            </a:r>
            <a:r>
              <a:rPr lang="en-US" sz="1200">
                <a:solidFill>
                  <a:schemeClr val="tx1"/>
                </a:solidFill>
                <a:latin typeface="+mn-lt"/>
              </a:rPr>
              <a:t> in the schedule. Do not set yourself up for stress, anxiety, or failure!</a:t>
            </a:r>
          </a:p>
          <a:p>
            <a:pPr>
              <a:spcBef>
                <a:spcPts val="600"/>
              </a:spcBef>
              <a:buClrTx/>
            </a:pPr>
            <a:endParaRPr lang="en-US" sz="1200">
              <a:solidFill>
                <a:schemeClr val="tx1"/>
              </a:solidFill>
              <a:latin typeface="+mn-lt"/>
            </a:endParaRPr>
          </a:p>
          <a:p>
            <a:pPr>
              <a:spcBef>
                <a:spcPts val="600"/>
              </a:spcBef>
              <a:buClrTx/>
            </a:pPr>
            <a:r>
              <a:rPr lang="en-US" sz="1200" b="1" u="sng">
                <a:solidFill>
                  <a:schemeClr val="tx1"/>
                </a:solidFill>
                <a:highlight>
                  <a:srgbClr val="FFFF00"/>
                </a:highlight>
                <a:latin typeface="+mn-lt"/>
              </a:rPr>
              <a:t>Families need to be prepared to make informed decisions by deadlines. You can</a:t>
            </a:r>
            <a:r>
              <a:rPr lang="en-US" sz="1200">
                <a:solidFill>
                  <a:schemeClr val="tx1"/>
                </a:solidFill>
                <a:highlight>
                  <a:srgbClr val="FFFF00"/>
                </a:highlight>
                <a:latin typeface="+mn-lt"/>
              </a:rPr>
              <a:t>:</a:t>
            </a:r>
          </a:p>
          <a:p>
            <a:pPr marL="285750" lvl="3" indent="-285750">
              <a:spcBef>
                <a:spcPts val="600"/>
              </a:spcBef>
              <a:buClrTx/>
              <a:buFont typeface="Arial" panose="020B0604020202020204" pitchFamily="34" charset="0"/>
              <a:buChar char="•"/>
            </a:pPr>
            <a:r>
              <a:rPr lang="en-US" sz="1200">
                <a:solidFill>
                  <a:schemeClr val="tx1"/>
                </a:solidFill>
                <a:latin typeface="+mn-lt"/>
              </a:rPr>
              <a:t>Watch the Registration 101 video released on </a:t>
            </a:r>
            <a:r>
              <a:rPr lang="en-US" sz="1200" b="1">
                <a:solidFill>
                  <a:schemeClr val="tx1"/>
                </a:solidFill>
                <a:latin typeface="+mn-lt"/>
              </a:rPr>
              <a:t>January 6, 2026</a:t>
            </a:r>
            <a:r>
              <a:rPr lang="en-US" sz="1200">
                <a:solidFill>
                  <a:schemeClr val="tx1"/>
                </a:solidFill>
                <a:latin typeface="+mn-lt"/>
              </a:rPr>
              <a:t> to better understand course progression and available options for your student.</a:t>
            </a:r>
          </a:p>
          <a:p>
            <a:pPr marL="285750" lvl="3" indent="-285750">
              <a:spcBef>
                <a:spcPts val="600"/>
              </a:spcBef>
              <a:buClrTx/>
              <a:buFont typeface="Arial" panose="020B0604020202020204" pitchFamily="34" charset="0"/>
              <a:buChar char="•"/>
            </a:pPr>
            <a:r>
              <a:rPr lang="en-US" sz="1200">
                <a:solidFill>
                  <a:schemeClr val="tx1"/>
                </a:solidFill>
                <a:latin typeface="+mn-lt"/>
              </a:rPr>
              <a:t>Students should email their MIDDLE SCHOOL COUNSELOR with questions or concerns about course selection. Students begin working with high school counselors once they are officially enrolled at Milton.</a:t>
            </a:r>
            <a:endParaRPr lang="en-US" sz="1200" u="sng">
              <a:solidFill>
                <a:schemeClr val="tx1"/>
              </a:solidFill>
              <a:latin typeface="+mn-lt"/>
            </a:endParaRPr>
          </a:p>
          <a:p>
            <a:pPr marL="285750" lvl="3" indent="-285750">
              <a:spcBef>
                <a:spcPts val="600"/>
              </a:spcBef>
              <a:buClrTx/>
              <a:buFont typeface="Arial" panose="020B0604020202020204" pitchFamily="34" charset="0"/>
              <a:buChar char="•"/>
            </a:pPr>
            <a:r>
              <a:rPr lang="en-US" sz="1200" b="1">
                <a:solidFill>
                  <a:srgbClr val="FF0000"/>
                </a:solidFill>
                <a:latin typeface="+mn-lt"/>
              </a:rPr>
              <a:t>We aim for AS FEW SCHEDULE CHANGES AS POSSIBLE every year.</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marL="342900" indent="-342900">
              <a:spcBef>
                <a:spcPts val="600"/>
              </a:spcBef>
              <a:buClr>
                <a:schemeClr val="bg1"/>
              </a:buClr>
              <a:buFont typeface="Courier New" panose="02070309020205020404" pitchFamily="49" charset="0"/>
              <a:buChar char="o"/>
            </a:pPr>
            <a:endParaRPr lang="en-US" sz="1200">
              <a:solidFill>
                <a:schemeClr val="tx1"/>
              </a:solidFill>
              <a:latin typeface="+mn-lt"/>
            </a:endParaRPr>
          </a:p>
          <a:p>
            <a:pPr marL="342900" indent="-342900">
              <a:spcBef>
                <a:spcPts val="600"/>
              </a:spcBef>
              <a:buFont typeface="Courier New" panose="02070309020205020404" pitchFamily="49" charset="0"/>
              <a:buChar char="o"/>
            </a:pPr>
            <a:endParaRPr lang="en-US" sz="1200">
              <a:solidFill>
                <a:schemeClr val="tx1"/>
              </a:solidFill>
              <a:latin typeface="+mn-lt"/>
            </a:endParaRPr>
          </a:p>
        </p:txBody>
      </p:sp>
      <p:sp>
        <p:nvSpPr>
          <p:cNvPr id="5" name="TextBox 4">
            <a:extLst>
              <a:ext uri="{FF2B5EF4-FFF2-40B4-BE49-F238E27FC236}">
                <a16:creationId xmlns:a16="http://schemas.microsoft.com/office/drawing/2014/main" id="{15034763-6D22-F381-D9EA-CA2769C028DC}"/>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a:p>
        </p:txBody>
      </p:sp>
      <p:pic>
        <p:nvPicPr>
          <p:cNvPr id="7" name="Audio 6">
            <a:hlinkClick r:id="" action="ppaction://media"/>
            <a:extLst>
              <a:ext uri="{FF2B5EF4-FFF2-40B4-BE49-F238E27FC236}">
                <a16:creationId xmlns:a16="http://schemas.microsoft.com/office/drawing/2014/main" id="{C19349CD-3462-EBA5-6865-2DC0A5F8346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542535402"/>
      </p:ext>
    </p:extLst>
  </p:cSld>
  <p:clrMapOvr>
    <a:masterClrMapping/>
  </p:clrMapOvr>
  <mc:AlternateContent xmlns:mc="http://schemas.openxmlformats.org/markup-compatibility/2006" xmlns:p14="http://schemas.microsoft.com/office/powerpoint/2010/main">
    <mc:Choice Requires="p14">
      <p:transition spd="slow" p14:dur="2000" advTm="63429"/>
    </mc:Choice>
    <mc:Fallback xmlns="">
      <p:transition spd="slow" advTm="63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Creating a </a:t>
            </a:r>
            <a:r>
              <a:rPr lang="en" b="1">
                <a:solidFill>
                  <a:srgbClr val="00B050"/>
                </a:solidFill>
              </a:rPr>
              <a:t>BALANCED</a:t>
            </a:r>
            <a:r>
              <a:rPr lang="en"/>
              <a:t> Schedule</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55032"/>
            <a:ext cx="8807116" cy="3444469"/>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rtl="0" fontAlgn="base">
              <a:spcBef>
                <a:spcPts val="600"/>
              </a:spcBef>
              <a:spcAft>
                <a:spcPts val="600"/>
              </a:spcAft>
              <a:buClrTx/>
              <a:buFont typeface="Arial" panose="020B0604020202020204" pitchFamily="34" charset="0"/>
              <a:buChar char="•"/>
            </a:pPr>
            <a:r>
              <a:rPr lang="en-US" sz="1200">
                <a:solidFill>
                  <a:schemeClr val="tx1"/>
                </a:solidFill>
                <a:latin typeface="+mn-lt"/>
              </a:rPr>
              <a:t>When selecting instructional levels (</a:t>
            </a:r>
            <a:r>
              <a:rPr lang="en-US" sz="1200" i="1">
                <a:solidFill>
                  <a:schemeClr val="tx1"/>
                </a:solidFill>
                <a:latin typeface="+mn-lt"/>
              </a:rPr>
              <a:t>ex: On-Level, Honors, AP, Dual Enrollment</a:t>
            </a:r>
            <a:r>
              <a:rPr lang="en-US" sz="1200">
                <a:solidFill>
                  <a:schemeClr val="tx1"/>
                </a:solidFill>
                <a:latin typeface="+mn-lt"/>
              </a:rPr>
              <a:t>), look at the </a:t>
            </a:r>
            <a:r>
              <a:rPr lang="en-US" sz="1200" b="1" u="sng">
                <a:solidFill>
                  <a:schemeClr val="tx1"/>
                </a:solidFill>
                <a:latin typeface="+mn-lt"/>
              </a:rPr>
              <a:t>totality</a:t>
            </a:r>
            <a:r>
              <a:rPr lang="en-US" sz="1200">
                <a:solidFill>
                  <a:schemeClr val="tx1"/>
                </a:solidFill>
                <a:latin typeface="+mn-lt"/>
              </a:rPr>
              <a:t> of the schedule. For best results, follow the teacher recommendations.</a:t>
            </a:r>
          </a:p>
          <a:p>
            <a:pPr marL="285750" lvl="1" indent="-285750" fontAlgn="base">
              <a:spcBef>
                <a:spcPts val="600"/>
              </a:spcBef>
              <a:spcAft>
                <a:spcPts val="600"/>
              </a:spcAft>
              <a:buClrTx/>
              <a:buFont typeface="Arial" panose="020B0604020202020204" pitchFamily="34" charset="0"/>
              <a:buChar char="•"/>
            </a:pPr>
            <a:r>
              <a:rPr lang="en-US" sz="1200">
                <a:solidFill>
                  <a:schemeClr val="tx1"/>
                </a:solidFill>
                <a:latin typeface="+mn-lt"/>
              </a:rPr>
              <a:t>Be HONEST with yourself. Consider your work ethic, how much time you can contribute to studying, how do you handle academic pressure, and outside time commitments (</a:t>
            </a:r>
            <a:r>
              <a:rPr lang="en-US" sz="1200" i="1">
                <a:solidFill>
                  <a:schemeClr val="tx1"/>
                </a:solidFill>
                <a:latin typeface="+mn-lt"/>
              </a:rPr>
              <a:t>ex: sports, volunteering, part-time job, helping with family</a:t>
            </a:r>
            <a:r>
              <a:rPr lang="en-US" sz="1200">
                <a:solidFill>
                  <a:schemeClr val="tx1"/>
                </a:solidFill>
                <a:latin typeface="+mn-lt"/>
              </a:rPr>
              <a:t>)</a:t>
            </a:r>
          </a:p>
          <a:p>
            <a:pPr marL="285750" lvl="1" indent="-285750" fontAlgn="base">
              <a:spcBef>
                <a:spcPts val="600"/>
              </a:spcBef>
              <a:spcAft>
                <a:spcPts val="600"/>
              </a:spcAft>
              <a:buClrTx/>
              <a:buFont typeface="Arial" panose="020B0604020202020204" pitchFamily="34" charset="0"/>
              <a:buChar char="•"/>
            </a:pPr>
            <a:r>
              <a:rPr lang="en-US" sz="1200">
                <a:solidFill>
                  <a:schemeClr val="tx1"/>
                </a:solidFill>
                <a:latin typeface="+mn-lt"/>
              </a:rPr>
              <a:t>Properly evaluate time-management and what you can realistically handle</a:t>
            </a:r>
          </a:p>
          <a:p>
            <a:pPr marL="285750" lvl="1" indent="-285750" fontAlgn="base">
              <a:spcBef>
                <a:spcPts val="600"/>
              </a:spcBef>
              <a:spcAft>
                <a:spcPts val="600"/>
              </a:spcAft>
              <a:buClrTx/>
              <a:buFont typeface="Arial" panose="020B0604020202020204" pitchFamily="34" charset="0"/>
              <a:buChar char="•"/>
            </a:pPr>
            <a:r>
              <a:rPr lang="en-US" sz="1200">
                <a:solidFill>
                  <a:schemeClr val="tx1"/>
                </a:solidFill>
                <a:latin typeface="+mn-lt"/>
              </a:rPr>
              <a:t>Mental health and overall wellness should be considered when making a final decision</a:t>
            </a:r>
          </a:p>
          <a:p>
            <a:pPr marL="285750" lvl="1" indent="-285750" fontAlgn="base">
              <a:spcBef>
                <a:spcPts val="600"/>
              </a:spcBef>
              <a:spcAft>
                <a:spcPts val="600"/>
              </a:spcAft>
              <a:buClrTx/>
              <a:buFont typeface="Arial" panose="020B0604020202020204" pitchFamily="34" charset="0"/>
              <a:buChar char="•"/>
            </a:pPr>
            <a:endParaRPr lang="en-US" sz="1200">
              <a:solidFill>
                <a:schemeClr val="tx1"/>
              </a:solidFill>
              <a:latin typeface="+mn-lt"/>
            </a:endParaRPr>
          </a:p>
          <a:p>
            <a:pPr marL="0" lvl="1" fontAlgn="base">
              <a:spcBef>
                <a:spcPts val="600"/>
              </a:spcBef>
              <a:spcAft>
                <a:spcPts val="600"/>
              </a:spcAft>
              <a:buClrTx/>
            </a:pPr>
            <a:r>
              <a:rPr lang="en-US" sz="1200">
                <a:solidFill>
                  <a:schemeClr val="tx1"/>
                </a:solidFill>
                <a:latin typeface="+mn-lt"/>
              </a:rPr>
              <a:t>Remember, having a mental breakdown as a result of stress does not do anyone any good. </a:t>
            </a:r>
          </a:p>
          <a:p>
            <a:pPr marL="0" lvl="1" fontAlgn="base">
              <a:spcBef>
                <a:spcPts val="600"/>
              </a:spcBef>
              <a:spcAft>
                <a:spcPts val="600"/>
              </a:spcAft>
              <a:buClrTx/>
            </a:pPr>
            <a:r>
              <a:rPr lang="en-US" sz="1200">
                <a:solidFill>
                  <a:schemeClr val="tx1"/>
                </a:solidFill>
                <a:latin typeface="+mn-lt"/>
              </a:rPr>
              <a:t>Take a healthy mix of rigorous courses, get involved in </a:t>
            </a:r>
            <a:r>
              <a:rPr lang="en-US" sz="1200" i="1">
                <a:solidFill>
                  <a:schemeClr val="tx1"/>
                </a:solidFill>
                <a:latin typeface="+mn-lt"/>
              </a:rPr>
              <a:t>and</a:t>
            </a:r>
            <a:r>
              <a:rPr lang="en-US" sz="1200">
                <a:solidFill>
                  <a:schemeClr val="tx1"/>
                </a:solidFill>
                <a:latin typeface="+mn-lt"/>
              </a:rPr>
              <a:t> out of school, and you will be GREAT! Colleges love a well-rounded student. </a:t>
            </a:r>
            <a:r>
              <a:rPr lang="en-US" sz="1200" b="1">
                <a:solidFill>
                  <a:schemeClr val="tx1"/>
                </a:solidFill>
                <a:latin typeface="+mn-lt"/>
              </a:rPr>
              <a:t>You are so much more than course selection and grades.</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marL="342900" indent="-342900">
              <a:spcBef>
                <a:spcPts val="600"/>
              </a:spcBef>
              <a:buClr>
                <a:schemeClr val="bg1"/>
              </a:buClr>
              <a:buFont typeface="Courier New" panose="02070309020205020404" pitchFamily="49" charset="0"/>
              <a:buChar char="o"/>
            </a:pPr>
            <a:endParaRPr lang="en-US" sz="1200">
              <a:solidFill>
                <a:schemeClr val="tx1"/>
              </a:solidFill>
              <a:latin typeface="+mn-lt"/>
            </a:endParaRPr>
          </a:p>
          <a:p>
            <a:pPr marL="342900" indent="-342900">
              <a:spcBef>
                <a:spcPts val="600"/>
              </a:spcBef>
              <a:buFont typeface="Courier New" panose="02070309020205020404" pitchFamily="49" charset="0"/>
              <a:buChar char="o"/>
            </a:pPr>
            <a:endParaRPr lang="en-US" sz="1200">
              <a:solidFill>
                <a:schemeClr val="tx1"/>
              </a:solidFill>
              <a:latin typeface="+mn-lt"/>
            </a:endParaRPr>
          </a:p>
        </p:txBody>
      </p:sp>
      <p:sp>
        <p:nvSpPr>
          <p:cNvPr id="3" name="TextBox 2">
            <a:extLst>
              <a:ext uri="{FF2B5EF4-FFF2-40B4-BE49-F238E27FC236}">
                <a16:creationId xmlns:a16="http://schemas.microsoft.com/office/drawing/2014/main" id="{1FD27EC5-0386-976D-0D56-48EB63F98702}"/>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a typeface="Calibri Light"/>
              <a:cs typeface="Calibri Light"/>
            </a:endParaRPr>
          </a:p>
        </p:txBody>
      </p:sp>
      <p:pic>
        <p:nvPicPr>
          <p:cNvPr id="6" name="Audio 5">
            <a:hlinkClick r:id="" action="ppaction://media"/>
            <a:extLst>
              <a:ext uri="{FF2B5EF4-FFF2-40B4-BE49-F238E27FC236}">
                <a16:creationId xmlns:a16="http://schemas.microsoft.com/office/drawing/2014/main" id="{AD2ECB15-5DC4-47D8-5BA4-B9205564C6A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610587609"/>
      </p:ext>
    </p:extLst>
  </p:cSld>
  <p:clrMapOvr>
    <a:masterClrMapping/>
  </p:clrMapOvr>
  <mc:AlternateContent xmlns:mc="http://schemas.openxmlformats.org/markup-compatibility/2006" xmlns:p14="http://schemas.microsoft.com/office/powerpoint/2010/main">
    <mc:Choice Requires="p14">
      <p:transition spd="slow" p14:dur="2000" advTm="55967"/>
    </mc:Choice>
    <mc:Fallback xmlns="">
      <p:transition spd="slow" advTm="55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Qualities of an Honors/AP Student</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20656"/>
            <a:ext cx="8807116" cy="3038834"/>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fontAlgn="base">
              <a:spcBef>
                <a:spcPts val="1000"/>
              </a:spcBef>
              <a:buClrTx/>
              <a:buFont typeface="Wingdings" panose="05000000000000000000" pitchFamily="2" charset="2"/>
              <a:buChar char="q"/>
            </a:pPr>
            <a:r>
              <a:rPr lang="en-US" sz="1200">
                <a:solidFill>
                  <a:schemeClr val="tx1"/>
                </a:solidFill>
                <a:latin typeface="+mn-lt"/>
              </a:rPr>
              <a:t>Has the ability to grasp new concepts at a rigorous pace without intervention</a:t>
            </a:r>
          </a:p>
          <a:p>
            <a:pPr marL="285750" indent="-285750" fontAlgn="base">
              <a:spcBef>
                <a:spcPts val="1000"/>
              </a:spcBef>
              <a:buClrTx/>
              <a:buFont typeface="Wingdings" panose="05000000000000000000" pitchFamily="2" charset="2"/>
              <a:buChar char="q"/>
            </a:pPr>
            <a:r>
              <a:rPr lang="en-US" sz="1200" i="0" u="none" strike="noStrike">
                <a:solidFill>
                  <a:schemeClr val="tx1"/>
                </a:solidFill>
                <a:effectLst/>
                <a:latin typeface="+mn-lt"/>
              </a:rPr>
              <a:t>Has t</a:t>
            </a:r>
            <a:r>
              <a:rPr lang="en-US" sz="1200">
                <a:solidFill>
                  <a:schemeClr val="tx1"/>
                </a:solidFill>
                <a:latin typeface="+mn-lt"/>
              </a:rPr>
              <a:t>he ability to link new material with old and across disciplines</a:t>
            </a:r>
            <a:endParaRPr lang="en-US" sz="1200" i="0" u="none" strike="noStrike">
              <a:solidFill>
                <a:schemeClr val="tx1"/>
              </a:solidFill>
              <a:effectLst/>
              <a:latin typeface="+mn-lt"/>
            </a:endParaRPr>
          </a:p>
          <a:p>
            <a:pPr marL="285750" indent="-285750">
              <a:spcBef>
                <a:spcPts val="1000"/>
              </a:spcBef>
              <a:buClrTx/>
              <a:buFont typeface="Wingdings" panose="05000000000000000000" pitchFamily="2" charset="2"/>
              <a:buChar char="q"/>
            </a:pPr>
            <a:r>
              <a:rPr lang="en-US" sz="1200">
                <a:solidFill>
                  <a:schemeClr val="tx1"/>
                </a:solidFill>
                <a:latin typeface="+mn-lt"/>
              </a:rPr>
              <a:t>Advocates for self if struggling with material</a:t>
            </a:r>
          </a:p>
          <a:p>
            <a:pPr marL="285750" indent="-285750">
              <a:spcBef>
                <a:spcPts val="1000"/>
              </a:spcBef>
              <a:buClrTx/>
              <a:buFont typeface="Wingdings" panose="05000000000000000000" pitchFamily="2" charset="2"/>
              <a:buChar char="q"/>
            </a:pPr>
            <a:r>
              <a:rPr lang="en-US" sz="1200">
                <a:solidFill>
                  <a:schemeClr val="tx1"/>
                </a:solidFill>
                <a:latin typeface="+mn-lt"/>
              </a:rPr>
              <a:t>Independent and self-motivated</a:t>
            </a:r>
          </a:p>
          <a:p>
            <a:pPr marL="285750" indent="-285750">
              <a:spcBef>
                <a:spcPts val="1000"/>
              </a:spcBef>
              <a:buClrTx/>
              <a:buFont typeface="Wingdings" panose="05000000000000000000" pitchFamily="2" charset="2"/>
              <a:buChar char="q"/>
            </a:pPr>
            <a:r>
              <a:rPr lang="en-US" sz="1200">
                <a:solidFill>
                  <a:schemeClr val="tx1"/>
                </a:solidFill>
                <a:latin typeface="+mn-lt"/>
              </a:rPr>
              <a:t>Completes homework independently and thoroughly in an appropriate amount of time</a:t>
            </a:r>
          </a:p>
          <a:p>
            <a:pPr marL="285750" indent="-285750">
              <a:spcBef>
                <a:spcPts val="1000"/>
              </a:spcBef>
              <a:buClrTx/>
              <a:buFont typeface="Wingdings" panose="05000000000000000000" pitchFamily="2" charset="2"/>
              <a:buChar char="q"/>
            </a:pPr>
            <a:r>
              <a:rPr lang="en-US" sz="1200">
                <a:solidFill>
                  <a:schemeClr val="tx1"/>
                </a:solidFill>
                <a:latin typeface="+mn-lt"/>
              </a:rPr>
              <a:t>Makes efficient and effective use of class time</a:t>
            </a:r>
          </a:p>
          <a:p>
            <a:pPr marL="285750" indent="-285750">
              <a:spcBef>
                <a:spcPts val="1000"/>
              </a:spcBef>
              <a:buClrTx/>
              <a:buFont typeface="Wingdings" panose="05000000000000000000" pitchFamily="2" charset="2"/>
              <a:buChar char="q"/>
            </a:pPr>
            <a:r>
              <a:rPr lang="en-US" sz="1200">
                <a:solidFill>
                  <a:schemeClr val="tx1"/>
                </a:solidFill>
                <a:latin typeface="+mn-lt"/>
              </a:rPr>
              <a:t>Works effectively with other students</a:t>
            </a:r>
          </a:p>
          <a:p>
            <a:pPr>
              <a:spcBef>
                <a:spcPts val="1000"/>
              </a:spcBef>
              <a:buClrTx/>
            </a:pPr>
            <a:endParaRPr lang="en-US" sz="1200">
              <a:solidFill>
                <a:schemeClr val="tx1"/>
              </a:solidFill>
              <a:latin typeface="+mn-lt"/>
            </a:endParaRPr>
          </a:p>
          <a:p>
            <a:pPr>
              <a:spcBef>
                <a:spcPts val="1000"/>
              </a:spcBef>
              <a:spcAft>
                <a:spcPts val="1000"/>
              </a:spcAft>
              <a:buClr>
                <a:srgbClr val="FFFFFF"/>
              </a:buClr>
            </a:pPr>
            <a:r>
              <a:rPr lang="en-US" sz="1200">
                <a:solidFill>
                  <a:schemeClr val="tx1"/>
                </a:solidFill>
                <a:latin typeface="+mn-lt"/>
              </a:rPr>
              <a:t>Interested in an AP Course? Check out the </a:t>
            </a:r>
            <a:r>
              <a:rPr lang="en-US" sz="1200" b="1" u="sng">
                <a:solidFill>
                  <a:srgbClr val="FF0000"/>
                </a:solidFill>
                <a:latin typeface="+mn-lt"/>
                <a:hlinkClick r:id="rId5"/>
              </a:rPr>
              <a:t>AP Courses at Milton</a:t>
            </a:r>
            <a:r>
              <a:rPr lang="en-US" sz="1200">
                <a:solidFill>
                  <a:schemeClr val="tx1"/>
                </a:solidFill>
                <a:latin typeface="+mn-lt"/>
              </a:rPr>
              <a:t> page on our counseling website! You can access curriculum information for every AP course we offer at Milton.</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marL="342900" indent="-342900">
              <a:spcBef>
                <a:spcPts val="600"/>
              </a:spcBef>
              <a:buClr>
                <a:schemeClr val="bg1"/>
              </a:buClr>
              <a:buFont typeface="Courier New" panose="02070309020205020404" pitchFamily="49" charset="0"/>
              <a:buChar char="o"/>
            </a:pPr>
            <a:endParaRPr lang="en-US" sz="1200">
              <a:solidFill>
                <a:schemeClr val="tx1"/>
              </a:solidFill>
              <a:latin typeface="+mn-lt"/>
            </a:endParaRPr>
          </a:p>
          <a:p>
            <a:pPr marL="342900" indent="-342900">
              <a:spcBef>
                <a:spcPts val="600"/>
              </a:spcBef>
              <a:buFont typeface="Courier New" panose="02070309020205020404" pitchFamily="49" charset="0"/>
              <a:buChar char="o"/>
            </a:pPr>
            <a:endParaRPr lang="en-US" sz="1200">
              <a:solidFill>
                <a:schemeClr val="tx1"/>
              </a:solidFill>
              <a:latin typeface="+mn-lt"/>
            </a:endParaRPr>
          </a:p>
        </p:txBody>
      </p:sp>
      <p:sp>
        <p:nvSpPr>
          <p:cNvPr id="4" name="TextBox 3">
            <a:extLst>
              <a:ext uri="{FF2B5EF4-FFF2-40B4-BE49-F238E27FC236}">
                <a16:creationId xmlns:a16="http://schemas.microsoft.com/office/drawing/2014/main" id="{00319A7B-FF5E-5D63-707D-C9CB7928CA15}"/>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pic>
        <p:nvPicPr>
          <p:cNvPr id="6" name="Audio 5">
            <a:hlinkClick r:id="" action="ppaction://media"/>
            <a:extLst>
              <a:ext uri="{FF2B5EF4-FFF2-40B4-BE49-F238E27FC236}">
                <a16:creationId xmlns:a16="http://schemas.microsoft.com/office/drawing/2014/main" id="{44B415BC-8298-8267-9D96-14871860C95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595020111"/>
      </p:ext>
    </p:extLst>
  </p:cSld>
  <p:clrMapOvr>
    <a:masterClrMapping/>
  </p:clrMapOvr>
  <mc:AlternateContent xmlns:mc="http://schemas.openxmlformats.org/markup-compatibility/2006" xmlns:p14="http://schemas.microsoft.com/office/powerpoint/2010/main">
    <mc:Choice Requires="p14">
      <p:transition spd="slow" p14:dur="2000" advTm="59548"/>
    </mc:Choice>
    <mc:Fallback xmlns="">
      <p:transition spd="slow" advTm="59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72"/>
          <p:cNvSpPr txBox="1">
            <a:spLocks noGrp="1"/>
          </p:cNvSpPr>
          <p:nvPr>
            <p:ph type="title"/>
          </p:nvPr>
        </p:nvSpPr>
        <p:spPr>
          <a:xfrm>
            <a:off x="713225" y="376869"/>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Mental Health Matters</a:t>
            </a:r>
            <a:endParaRPr/>
          </a:p>
        </p:txBody>
      </p:sp>
      <p:sp>
        <p:nvSpPr>
          <p:cNvPr id="2" name="Google Shape;553;p66">
            <a:extLst>
              <a:ext uri="{FF2B5EF4-FFF2-40B4-BE49-F238E27FC236}">
                <a16:creationId xmlns:a16="http://schemas.microsoft.com/office/drawing/2014/main" id="{511B006F-4CBC-7340-D3A7-88F8E6893FA6}"/>
              </a:ext>
            </a:extLst>
          </p:cNvPr>
          <p:cNvSpPr txBox="1">
            <a:spLocks/>
          </p:cNvSpPr>
          <p:nvPr/>
        </p:nvSpPr>
        <p:spPr>
          <a:xfrm>
            <a:off x="92790" y="1024404"/>
            <a:ext cx="8958370" cy="3643850"/>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r" rtl="0">
              <a:lnSpc>
                <a:spcPct val="100000"/>
              </a:lnSpc>
              <a:spcBef>
                <a:spcPts val="0"/>
              </a:spcBef>
              <a:spcAft>
                <a:spcPts val="0"/>
              </a:spcAft>
              <a:buClr>
                <a:schemeClr val="dk2"/>
              </a:buClr>
              <a:buSzPts val="2100"/>
              <a:buFont typeface="Montserrat"/>
              <a:buNone/>
              <a:defRPr sz="2400" b="0" i="0" u="none" strike="noStrike" cap="none">
                <a:solidFill>
                  <a:schemeClr val="dk2"/>
                </a:solidFill>
                <a:latin typeface="Vidaloka"/>
                <a:ea typeface="Vidaloka"/>
                <a:cs typeface="Vidaloka"/>
                <a:sym typeface="Vidaloka"/>
              </a:defRPr>
            </a:lvl1pPr>
            <a:lvl2pPr marL="914400" marR="0" lvl="1"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2100"/>
              <a:buFont typeface="Montserrat"/>
              <a:buNone/>
              <a:defRPr sz="2100" b="1" i="0" u="none" strike="noStrike" cap="none">
                <a:solidFill>
                  <a:schemeClr val="dk2"/>
                </a:solidFill>
                <a:latin typeface="Montserrat"/>
                <a:ea typeface="Montserrat"/>
                <a:cs typeface="Montserrat"/>
                <a:sym typeface="Montserrat"/>
              </a:defRPr>
            </a:lvl9pPr>
          </a:lstStyle>
          <a:p>
            <a:pPr marL="171450" indent="-171450" algn="l">
              <a:spcBef>
                <a:spcPts val="600"/>
              </a:spcBef>
              <a:buClrTx/>
              <a:buSzPct val="100000"/>
              <a:buFont typeface="Arial" panose="020B0604020202020204" pitchFamily="34" charset="0"/>
              <a:buChar char="•"/>
            </a:pPr>
            <a:r>
              <a:rPr lang="en-US" sz="1000">
                <a:solidFill>
                  <a:schemeClr val="tx1"/>
                </a:solidFill>
                <a:latin typeface="+mn-lt"/>
              </a:rPr>
              <a:t>Preparing for the future is important, but so is your </a:t>
            </a:r>
            <a:r>
              <a:rPr lang="en-US" sz="1000" b="1">
                <a:solidFill>
                  <a:schemeClr val="tx1"/>
                </a:solidFill>
                <a:latin typeface="+mn-lt"/>
              </a:rPr>
              <a:t>mental health</a:t>
            </a:r>
          </a:p>
          <a:p>
            <a:pPr marL="171450" indent="-171450" algn="l">
              <a:spcBef>
                <a:spcPts val="600"/>
              </a:spcBef>
              <a:buClrTx/>
              <a:buSzPct val="100000"/>
              <a:buFont typeface="Arial" panose="020B0604020202020204" pitchFamily="34" charset="0"/>
              <a:buChar char="•"/>
            </a:pPr>
            <a:r>
              <a:rPr lang="en-US" sz="1000">
                <a:solidFill>
                  <a:schemeClr val="tx1"/>
                </a:solidFill>
                <a:latin typeface="+mn-lt"/>
              </a:rPr>
              <a:t>Consider your workload and cut where necessary. You don’t win any awards for being the first to break down over the stress</a:t>
            </a:r>
          </a:p>
          <a:p>
            <a:pPr marL="171450" indent="-171450" algn="l">
              <a:spcBef>
                <a:spcPts val="600"/>
              </a:spcBef>
              <a:buClrTx/>
              <a:buSzPct val="100000"/>
              <a:buFont typeface="Arial" panose="020B0604020202020204" pitchFamily="34" charset="0"/>
              <a:buChar char="•"/>
            </a:pPr>
            <a:r>
              <a:rPr lang="en-US" sz="1000">
                <a:solidFill>
                  <a:schemeClr val="tx1"/>
                </a:solidFill>
                <a:latin typeface="+mn-lt"/>
              </a:rPr>
              <a:t>Take time to pursue your interests beyond post-secondary planning. Spend time doing things that fill your cup:</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Quality time with family, friends, pets</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Community service</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Exercising</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Reading</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Cooking</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Gaming</a:t>
            </a:r>
          </a:p>
          <a:p>
            <a:pPr marL="628650" lvl="1" indent="-171450" algn="l">
              <a:lnSpc>
                <a:spcPct val="100000"/>
              </a:lnSpc>
              <a:spcBef>
                <a:spcPts val="600"/>
              </a:spcBef>
              <a:buClrTx/>
              <a:buSzPct val="100000"/>
              <a:buFont typeface="Arial" panose="020B0604020202020204" pitchFamily="34" charset="0"/>
              <a:buChar char="•"/>
            </a:pPr>
            <a:r>
              <a:rPr lang="en-US" sz="1000" err="1">
                <a:solidFill>
                  <a:schemeClr val="tx1"/>
                </a:solidFill>
                <a:latin typeface="+mn-lt"/>
              </a:rPr>
              <a:t>Arting</a:t>
            </a:r>
            <a:r>
              <a:rPr lang="en-US" sz="1000">
                <a:solidFill>
                  <a:schemeClr val="tx1"/>
                </a:solidFill>
                <a:latin typeface="+mn-lt"/>
              </a:rPr>
              <a:t> (doing the Art?)</a:t>
            </a:r>
          </a:p>
          <a:p>
            <a:pPr marL="171450" indent="-171450" algn="l">
              <a:spcBef>
                <a:spcPts val="600"/>
              </a:spcBef>
              <a:buClrTx/>
              <a:buSzPct val="100000"/>
              <a:buFont typeface="Arial" panose="020B0604020202020204" pitchFamily="34" charset="0"/>
              <a:buChar char="•"/>
            </a:pPr>
            <a:r>
              <a:rPr lang="en-US" sz="1300">
                <a:solidFill>
                  <a:schemeClr val="tx1"/>
                </a:solidFill>
                <a:latin typeface="+mn-lt"/>
              </a:rPr>
              <a:t>Practice </a:t>
            </a:r>
            <a:r>
              <a:rPr lang="en-US" sz="1300" b="1" i="1">
                <a:solidFill>
                  <a:srgbClr val="00B050"/>
                </a:solidFill>
                <a:latin typeface="+mn-lt"/>
              </a:rPr>
              <a:t>healthy</a:t>
            </a:r>
            <a:r>
              <a:rPr lang="en-US" sz="1300">
                <a:solidFill>
                  <a:schemeClr val="tx1"/>
                </a:solidFill>
                <a:latin typeface="+mn-lt"/>
              </a:rPr>
              <a:t> coping mechanisms:</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You are not alone; lean on others</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Take walks</a:t>
            </a:r>
          </a:p>
          <a:p>
            <a:pPr marL="628650" lvl="1" indent="-171450" algn="l">
              <a:lnSpc>
                <a:spcPct val="100000"/>
              </a:lnSpc>
              <a:spcBef>
                <a:spcPts val="600"/>
              </a:spcBef>
              <a:buClrTx/>
              <a:buSzPct val="100000"/>
              <a:buFont typeface="Arial" panose="020B0604020202020204" pitchFamily="34" charset="0"/>
              <a:buChar char="•"/>
            </a:pPr>
            <a:r>
              <a:rPr lang="en-US" sz="1000">
                <a:solidFill>
                  <a:schemeClr val="tx1"/>
                </a:solidFill>
                <a:latin typeface="+mn-lt"/>
              </a:rPr>
              <a:t>Yoga/Breath Work/Meditation</a:t>
            </a:r>
          </a:p>
          <a:p>
            <a:pPr marL="285750" indent="-171450" algn="l" fontAlgn="base">
              <a:buClrTx/>
              <a:buFont typeface="Wingdings" panose="05000000000000000000" pitchFamily="2" charset="2"/>
              <a:buChar char="§"/>
            </a:pPr>
            <a:endParaRPr lang="en-US" sz="1000">
              <a:solidFill>
                <a:schemeClr val="tx1"/>
              </a:solidFill>
              <a:latin typeface="+mn-lt"/>
            </a:endParaRPr>
          </a:p>
          <a:p>
            <a:pPr marL="285750" indent="-171450" algn="l" fontAlgn="base">
              <a:buClrTx/>
              <a:buFont typeface="Wingdings" panose="05000000000000000000" pitchFamily="2" charset="2"/>
              <a:buChar char="§"/>
            </a:pPr>
            <a:endParaRPr lang="en-US" sz="1000">
              <a:solidFill>
                <a:schemeClr val="tx1"/>
              </a:solidFill>
              <a:latin typeface="+mn-lt"/>
            </a:endParaRPr>
          </a:p>
        </p:txBody>
      </p:sp>
      <p:sp>
        <p:nvSpPr>
          <p:cNvPr id="4" name="TextBox 3">
            <a:extLst>
              <a:ext uri="{FF2B5EF4-FFF2-40B4-BE49-F238E27FC236}">
                <a16:creationId xmlns:a16="http://schemas.microsoft.com/office/drawing/2014/main" id="{BABC7F53-DBA8-D8D7-00BE-0CCABC42F922}"/>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CHRISCOE</a:t>
            </a:r>
            <a:endParaRPr lang="en-US" sz="1000" b="1">
              <a:solidFill>
                <a:schemeClr val="bg1"/>
              </a:solidFill>
              <a:latin typeface="+mj-lt"/>
            </a:endParaRPr>
          </a:p>
        </p:txBody>
      </p:sp>
      <p:pic>
        <p:nvPicPr>
          <p:cNvPr id="6" name="Audio 5">
            <a:hlinkClick r:id="" action="ppaction://media"/>
            <a:extLst>
              <a:ext uri="{FF2B5EF4-FFF2-40B4-BE49-F238E27FC236}">
                <a16:creationId xmlns:a16="http://schemas.microsoft.com/office/drawing/2014/main" id="{29957B07-FA70-2E22-5E23-4A6181D01E1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53275"/>
    </mc:Choice>
    <mc:Fallback xmlns="">
      <p:transition spd="slow" advTm="53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8A0CB-D3CD-8BFF-F37B-8A043EFA2808}"/>
              </a:ext>
            </a:extLst>
          </p:cNvPr>
          <p:cNvSpPr>
            <a:spLocks noGrp="1"/>
          </p:cNvSpPr>
          <p:nvPr>
            <p:ph type="ctrTitle"/>
          </p:nvPr>
        </p:nvSpPr>
        <p:spPr>
          <a:xfrm>
            <a:off x="1039950" y="1545450"/>
            <a:ext cx="7064100" cy="2052600"/>
          </a:xfrm>
        </p:spPr>
        <p:txBody>
          <a:bodyPr anchor="ctr"/>
          <a:lstStyle/>
          <a:p>
            <a:pPr algn="ctr"/>
            <a:r>
              <a:rPr lang="en-US"/>
              <a:t>Electives at Milton</a:t>
            </a:r>
          </a:p>
        </p:txBody>
      </p:sp>
      <p:sp>
        <p:nvSpPr>
          <p:cNvPr id="4" name="TextBox 3">
            <a:extLst>
              <a:ext uri="{FF2B5EF4-FFF2-40B4-BE49-F238E27FC236}">
                <a16:creationId xmlns:a16="http://schemas.microsoft.com/office/drawing/2014/main" id="{D4DBC7E0-44C9-A831-E0D3-5CB96B389848}"/>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SIMMS</a:t>
            </a:r>
          </a:p>
        </p:txBody>
      </p:sp>
      <p:pic>
        <p:nvPicPr>
          <p:cNvPr id="6" name="Audio 5">
            <a:hlinkClick r:id="" action="ppaction://media"/>
            <a:extLst>
              <a:ext uri="{FF2B5EF4-FFF2-40B4-BE49-F238E27FC236}">
                <a16:creationId xmlns:a16="http://schemas.microsoft.com/office/drawing/2014/main" id="{746DE3B5-74B1-BC64-1C17-68B9F119E94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385779726"/>
      </p:ext>
    </p:extLst>
  </p:cSld>
  <p:clrMapOvr>
    <a:masterClrMapping/>
  </p:clrMapOvr>
  <mc:AlternateContent xmlns:mc="http://schemas.openxmlformats.org/markup-compatibility/2006" xmlns:p14="http://schemas.microsoft.com/office/powerpoint/2010/main">
    <mc:Choice Requires="p14">
      <p:transition spd="slow" p14:dur="2000" advTm="3873"/>
    </mc:Choice>
    <mc:Fallback xmlns="">
      <p:transition spd="slow" advTm="3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Physical Education &amp; Health</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20656"/>
            <a:ext cx="8807116" cy="3561347"/>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rtl="0" fontAlgn="base">
              <a:spcBef>
                <a:spcPts val="600"/>
              </a:spcBef>
              <a:spcAft>
                <a:spcPts val="600"/>
              </a:spcAft>
              <a:buClrTx/>
              <a:buFont typeface="Arial" panose="020B0604020202020204" pitchFamily="34" charset="0"/>
              <a:buChar char="•"/>
            </a:pPr>
            <a:r>
              <a:rPr lang="en-US" sz="1200">
                <a:solidFill>
                  <a:schemeClr val="tx1"/>
                </a:solidFill>
                <a:latin typeface="+mn-lt"/>
              </a:rPr>
              <a:t>To graduate from MHS students are </a:t>
            </a:r>
            <a:r>
              <a:rPr lang="en-US" sz="1200" b="1">
                <a:solidFill>
                  <a:schemeClr val="tx1"/>
                </a:solidFill>
                <a:latin typeface="+mn-lt"/>
              </a:rPr>
              <a:t>required</a:t>
            </a:r>
            <a:r>
              <a:rPr lang="en-US" sz="1200">
                <a:solidFill>
                  <a:schemeClr val="tx1"/>
                </a:solidFill>
                <a:latin typeface="+mn-lt"/>
              </a:rPr>
              <a:t> to take </a:t>
            </a:r>
            <a:r>
              <a:rPr lang="en-US" sz="1200" b="1">
                <a:solidFill>
                  <a:srgbClr val="FF0000"/>
                </a:solidFill>
                <a:latin typeface="+mn-lt"/>
              </a:rPr>
              <a:t>Personal Fitness</a:t>
            </a:r>
            <a:r>
              <a:rPr lang="en-US" sz="1200">
                <a:solidFill>
                  <a:srgbClr val="FF0000"/>
                </a:solidFill>
                <a:latin typeface="+mn-lt"/>
              </a:rPr>
              <a:t> </a:t>
            </a:r>
            <a:r>
              <a:rPr lang="en-US" sz="1200">
                <a:solidFill>
                  <a:schemeClr val="tx1"/>
                </a:solidFill>
                <a:latin typeface="+mn-lt"/>
              </a:rPr>
              <a:t>and </a:t>
            </a:r>
            <a:r>
              <a:rPr lang="en-US" sz="1200" b="1">
                <a:solidFill>
                  <a:srgbClr val="FF0000"/>
                </a:solidFill>
                <a:latin typeface="+mn-lt"/>
              </a:rPr>
              <a:t>Health</a:t>
            </a:r>
            <a:r>
              <a:rPr lang="en-US" sz="1200">
                <a:solidFill>
                  <a:schemeClr val="tx1"/>
                </a:solidFill>
                <a:latin typeface="+mn-lt"/>
              </a:rPr>
              <a:t>.</a:t>
            </a:r>
          </a:p>
          <a:p>
            <a:pPr marL="285750" indent="-285750">
              <a:spcBef>
                <a:spcPts val="600"/>
              </a:spcBef>
              <a:spcAft>
                <a:spcPts val="600"/>
              </a:spcAft>
              <a:buClrTx/>
              <a:buFont typeface="Arial" panose="020B0604020202020204" pitchFamily="34" charset="0"/>
              <a:buChar char="•"/>
            </a:pPr>
            <a:r>
              <a:rPr lang="en-US" sz="1200">
                <a:solidFill>
                  <a:schemeClr val="tx1"/>
                </a:solidFill>
                <a:latin typeface="+mn-lt"/>
              </a:rPr>
              <a:t>Freshman Students that play football should </a:t>
            </a:r>
            <a:r>
              <a:rPr lang="en-US" sz="1200" b="1" u="sng">
                <a:solidFill>
                  <a:schemeClr val="tx1"/>
                </a:solidFill>
                <a:latin typeface="+mn-lt"/>
              </a:rPr>
              <a:t>not</a:t>
            </a:r>
            <a:r>
              <a:rPr lang="en-US" sz="1200">
                <a:solidFill>
                  <a:schemeClr val="tx1"/>
                </a:solidFill>
                <a:latin typeface="+mn-lt"/>
              </a:rPr>
              <a:t> take Physical Conditioning first semester.  </a:t>
            </a:r>
          </a:p>
          <a:p>
            <a:pPr marL="285750" indent="-285750">
              <a:spcBef>
                <a:spcPts val="600"/>
              </a:spcBef>
              <a:spcAft>
                <a:spcPts val="600"/>
              </a:spcAft>
              <a:buClrTx/>
              <a:buFont typeface="Arial" panose="020B0604020202020204" pitchFamily="34" charset="0"/>
              <a:buChar char="•"/>
            </a:pPr>
            <a:r>
              <a:rPr lang="en-US" sz="1200">
                <a:solidFill>
                  <a:schemeClr val="tx1"/>
                </a:solidFill>
                <a:latin typeface="+mn-lt"/>
              </a:rPr>
              <a:t>Freshman students should take General Health, Personal Fitness, or another PE Elective if interested.</a:t>
            </a:r>
          </a:p>
          <a:p>
            <a:pPr fontAlgn="base">
              <a:spcBef>
                <a:spcPts val="600"/>
              </a:spcBef>
              <a:spcAft>
                <a:spcPts val="600"/>
              </a:spcAft>
              <a:buClr>
                <a:schemeClr val="bg1"/>
              </a:buClr>
            </a:pPr>
            <a:r>
              <a:rPr lang="en-US" sz="1200" b="1" u="sng">
                <a:solidFill>
                  <a:schemeClr val="tx1"/>
                </a:solidFill>
                <a:latin typeface="+mn-lt"/>
              </a:rPr>
              <a:t>PE electives offered at MHS: </a:t>
            </a:r>
          </a:p>
          <a:p>
            <a:pPr marL="285750" indent="-285750" rtl="0" fontAlgn="base">
              <a:spcBef>
                <a:spcPts val="600"/>
              </a:spcBef>
              <a:spcAft>
                <a:spcPts val="600"/>
              </a:spcAft>
              <a:buClrTx/>
              <a:buFont typeface="Arial" panose="020B0604020202020204" pitchFamily="34" charset="0"/>
              <a:buChar char="•"/>
            </a:pPr>
            <a:r>
              <a:rPr lang="en-US" sz="1200">
                <a:solidFill>
                  <a:schemeClr val="tx1"/>
                </a:solidFill>
                <a:latin typeface="+mn-lt"/>
              </a:rPr>
              <a:t>Weight Training </a:t>
            </a:r>
          </a:p>
          <a:p>
            <a:pPr marL="285750" lvl="5" indent="-285750" fontAlgn="base">
              <a:spcBef>
                <a:spcPts val="600"/>
              </a:spcBef>
              <a:spcAft>
                <a:spcPts val="600"/>
              </a:spcAft>
              <a:buClrTx/>
              <a:buFont typeface="Arial" panose="020B0604020202020204" pitchFamily="34" charset="0"/>
              <a:buChar char="•"/>
            </a:pPr>
            <a:r>
              <a:rPr lang="en-US" sz="1200">
                <a:solidFill>
                  <a:schemeClr val="tx1"/>
                </a:solidFill>
                <a:latin typeface="+mn-lt"/>
              </a:rPr>
              <a:t>Physical Conditioning (Football Only) </a:t>
            </a:r>
          </a:p>
          <a:p>
            <a:pPr marL="285750" lvl="5" indent="-285750" fontAlgn="base">
              <a:spcBef>
                <a:spcPts val="600"/>
              </a:spcBef>
              <a:spcAft>
                <a:spcPts val="600"/>
              </a:spcAft>
              <a:buClrTx/>
              <a:buFont typeface="Arial" panose="020B0604020202020204" pitchFamily="34" charset="0"/>
              <a:buChar char="•"/>
            </a:pPr>
            <a:r>
              <a:rPr lang="en-US" sz="1200">
                <a:solidFill>
                  <a:schemeClr val="tx1"/>
                </a:solidFill>
                <a:latin typeface="+mn-lt"/>
              </a:rPr>
              <a:t>General PE 1 and 2</a:t>
            </a:r>
          </a:p>
          <a:p>
            <a:pPr marL="285750" lvl="5" indent="-285750" fontAlgn="base">
              <a:spcBef>
                <a:spcPts val="600"/>
              </a:spcBef>
              <a:spcAft>
                <a:spcPts val="600"/>
              </a:spcAft>
              <a:buClrTx/>
              <a:buFont typeface="Arial" panose="020B0604020202020204" pitchFamily="34" charset="0"/>
              <a:buChar char="•"/>
            </a:pPr>
            <a:r>
              <a:rPr lang="en-US" sz="1200">
                <a:solidFill>
                  <a:schemeClr val="tx1"/>
                </a:solidFill>
                <a:latin typeface="+mn-lt"/>
              </a:rPr>
              <a:t>Body Sculpting</a:t>
            </a:r>
          </a:p>
          <a:p>
            <a:pPr marL="285750" lvl="5" indent="-285750" fontAlgn="base">
              <a:spcBef>
                <a:spcPts val="600"/>
              </a:spcBef>
              <a:spcAft>
                <a:spcPts val="600"/>
              </a:spcAft>
              <a:buClrTx/>
              <a:buFont typeface="Arial" panose="020B0604020202020204" pitchFamily="34" charset="0"/>
              <a:buChar char="•"/>
            </a:pPr>
            <a:r>
              <a:rPr lang="en-US" sz="1200">
                <a:solidFill>
                  <a:schemeClr val="tx1"/>
                </a:solidFill>
                <a:latin typeface="+mn-lt"/>
              </a:rPr>
              <a:t>Intro to Rec Games</a:t>
            </a:r>
          </a:p>
          <a:p>
            <a:pPr marL="285750" lvl="5" indent="-285750" fontAlgn="base">
              <a:spcBef>
                <a:spcPts val="600"/>
              </a:spcBef>
              <a:spcAft>
                <a:spcPts val="600"/>
              </a:spcAft>
              <a:buClrTx/>
              <a:buFont typeface="Arial" panose="020B0604020202020204" pitchFamily="34" charset="0"/>
              <a:buChar char="•"/>
            </a:pPr>
            <a:r>
              <a:rPr lang="en-US" sz="1200">
                <a:solidFill>
                  <a:schemeClr val="tx1"/>
                </a:solidFill>
                <a:latin typeface="+mn-lt"/>
              </a:rPr>
              <a:t>Intro to Lifetime Sports</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a:spcBef>
                <a:spcPts val="600"/>
              </a:spcBef>
              <a:buClr>
                <a:schemeClr val="bg1"/>
              </a:buClr>
            </a:pPr>
            <a:endParaRPr lang="en-US" sz="1200">
              <a:solidFill>
                <a:schemeClr val="tx1"/>
              </a:solidFill>
              <a:latin typeface="+mn-lt"/>
            </a:endParaRPr>
          </a:p>
          <a:p>
            <a:pPr>
              <a:spcBef>
                <a:spcPts val="600"/>
              </a:spcBef>
            </a:pPr>
            <a:endParaRPr lang="en-US" sz="1200">
              <a:solidFill>
                <a:schemeClr val="tx1"/>
              </a:solidFill>
              <a:latin typeface="+mn-lt"/>
            </a:endParaRPr>
          </a:p>
        </p:txBody>
      </p:sp>
      <p:sp>
        <p:nvSpPr>
          <p:cNvPr id="4" name="TextBox 3">
            <a:extLst>
              <a:ext uri="{FF2B5EF4-FFF2-40B4-BE49-F238E27FC236}">
                <a16:creationId xmlns:a16="http://schemas.microsoft.com/office/drawing/2014/main" id="{58E879CF-3BC5-A84C-E6B0-DF469C4CDF99}"/>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SIMMS</a:t>
            </a:r>
          </a:p>
        </p:txBody>
      </p:sp>
      <p:pic>
        <p:nvPicPr>
          <p:cNvPr id="10" name="Audio 9">
            <a:hlinkClick r:id="" action="ppaction://media"/>
            <a:extLst>
              <a:ext uri="{FF2B5EF4-FFF2-40B4-BE49-F238E27FC236}">
                <a16:creationId xmlns:a16="http://schemas.microsoft.com/office/drawing/2014/main" id="{F1AE46A7-2BAC-11C8-4D58-6BED7B7FC3E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472522943"/>
      </p:ext>
    </p:extLst>
  </p:cSld>
  <p:clrMapOvr>
    <a:masterClrMapping/>
  </p:clrMapOvr>
  <mc:AlternateContent xmlns:mc="http://schemas.openxmlformats.org/markup-compatibility/2006" xmlns:p14="http://schemas.microsoft.com/office/powerpoint/2010/main">
    <mc:Choice Requires="p14">
      <p:transition spd="slow" p14:dur="2000" advTm="42707"/>
    </mc:Choice>
    <mc:Fallback xmlns="">
      <p:transition spd="slow" advTm="42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Fine Arts</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42" y="1144897"/>
            <a:ext cx="8807116" cy="3588500"/>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fontAlgn="base">
              <a:spcBef>
                <a:spcPts val="600"/>
              </a:spcBef>
              <a:spcAft>
                <a:spcPts val="600"/>
              </a:spcAft>
              <a:buClr>
                <a:schemeClr val="bg1"/>
              </a:buClr>
            </a:pPr>
            <a:r>
              <a:rPr lang="en-US" sz="1200" b="1" u="sng">
                <a:solidFill>
                  <a:srgbClr val="FF0000"/>
                </a:solidFill>
                <a:latin typeface="+mn-lt"/>
              </a:rPr>
              <a:t>Band</a:t>
            </a:r>
          </a:p>
          <a:p>
            <a:pPr indent="-285750" rtl="0" fontAlgn="base">
              <a:buClrTx/>
              <a:buFont typeface="Arial" panose="020B0604020202020204" pitchFamily="34" charset="0"/>
              <a:buChar char="•"/>
            </a:pPr>
            <a:r>
              <a:rPr lang="en-US" sz="1200">
                <a:solidFill>
                  <a:schemeClr val="tx1"/>
                </a:solidFill>
                <a:latin typeface="+mn-lt"/>
              </a:rPr>
              <a:t>Audition not required if you previously played an instrument</a:t>
            </a:r>
          </a:p>
          <a:p>
            <a:pPr marL="285750" indent="-285750" rtl="0" fontAlgn="base">
              <a:buClrTx/>
              <a:buFont typeface="Arial" panose="020B0604020202020204" pitchFamily="34" charset="0"/>
              <a:buChar char="•"/>
            </a:pPr>
            <a:r>
              <a:rPr lang="en-US" sz="1200">
                <a:solidFill>
                  <a:schemeClr val="tx1"/>
                </a:solidFill>
                <a:latin typeface="+mn-lt"/>
              </a:rPr>
              <a:t>Those interested in the Advanced Performing Band Ensemble: materials are distributed to the middle school in early March</a:t>
            </a:r>
          </a:p>
          <a:p>
            <a:pPr indent="-285750" rtl="0" fontAlgn="base">
              <a:buClrTx/>
              <a:buFont typeface="Arial" panose="020B0604020202020204" pitchFamily="34" charset="0"/>
              <a:buChar char="•"/>
            </a:pPr>
            <a:r>
              <a:rPr lang="en-US" sz="1200">
                <a:solidFill>
                  <a:schemeClr val="tx1"/>
                </a:solidFill>
                <a:latin typeface="+mn-lt"/>
              </a:rPr>
              <a:t>Email </a:t>
            </a:r>
            <a:r>
              <a:rPr lang="en-US" sz="1200" b="1">
                <a:solidFill>
                  <a:srgbClr val="0066FF"/>
                </a:solidFill>
                <a:latin typeface="+mn-lt"/>
                <a:hlinkClick r:id="rId5">
                  <a:extLst>
                    <a:ext uri="{A12FA001-AC4F-418D-AE19-62706E023703}">
                      <ahyp:hlinkClr xmlns:ahyp="http://schemas.microsoft.com/office/drawing/2018/hyperlinkcolor" val="tx"/>
                    </a:ext>
                  </a:extLst>
                </a:hlinkClick>
              </a:rPr>
              <a:t>director@miltonband.org</a:t>
            </a:r>
            <a:r>
              <a:rPr lang="en-US" sz="1200" b="1">
                <a:solidFill>
                  <a:schemeClr val="tx1"/>
                </a:solidFill>
                <a:latin typeface="+mn-lt"/>
              </a:rPr>
              <a:t> </a:t>
            </a:r>
            <a:r>
              <a:rPr lang="en-US" sz="1200">
                <a:solidFill>
                  <a:schemeClr val="tx1"/>
                </a:solidFill>
                <a:latin typeface="+mn-lt"/>
              </a:rPr>
              <a:t>with any questions</a:t>
            </a:r>
          </a:p>
          <a:p>
            <a:pPr rtl="0" fontAlgn="base">
              <a:spcBef>
                <a:spcPts val="600"/>
              </a:spcBef>
              <a:spcAft>
                <a:spcPts val="600"/>
              </a:spcAft>
              <a:buClr>
                <a:schemeClr val="bg1"/>
              </a:buClr>
            </a:pPr>
            <a:r>
              <a:rPr lang="en-US" sz="1200" b="1" u="sng">
                <a:solidFill>
                  <a:srgbClr val="FF0000"/>
                </a:solidFill>
                <a:latin typeface="+mn-lt"/>
              </a:rPr>
              <a:t>Chorus</a:t>
            </a:r>
          </a:p>
          <a:p>
            <a:pPr marL="285750" indent="-285750" fontAlgn="base">
              <a:buClrTx/>
              <a:buFont typeface="Arial" panose="020B0604020202020204" pitchFamily="34" charset="0"/>
              <a:buChar char="•"/>
            </a:pPr>
            <a:r>
              <a:rPr lang="en-US" sz="1200">
                <a:solidFill>
                  <a:schemeClr val="tx1"/>
                </a:solidFill>
                <a:latin typeface="+mn-lt"/>
              </a:rPr>
              <a:t>For all information related to Chorus Placement Exams, visit </a:t>
            </a:r>
            <a:r>
              <a:rPr lang="en-US" sz="1200" b="1">
                <a:solidFill>
                  <a:srgbClr val="0066FF"/>
                </a:solidFill>
                <a:latin typeface="+mn-lt"/>
                <a:hlinkClick r:id="rId6">
                  <a:extLst>
                    <a:ext uri="{A12FA001-AC4F-418D-AE19-62706E023703}">
                      <ahyp:hlinkClr xmlns:ahyp="http://schemas.microsoft.com/office/drawing/2018/hyperlinkcolor" val="tx"/>
                    </a:ext>
                  </a:extLst>
                </a:hlinkClick>
              </a:rPr>
              <a:t>https://www.miltonchorus.com/join</a:t>
            </a:r>
            <a:r>
              <a:rPr lang="en-US" sz="1200" b="1">
                <a:solidFill>
                  <a:schemeClr val="tx1"/>
                </a:solidFill>
                <a:latin typeface="+mn-lt"/>
              </a:rPr>
              <a:t> </a:t>
            </a:r>
            <a:endParaRPr lang="en-US" sz="1200">
              <a:solidFill>
                <a:schemeClr val="tx1"/>
              </a:solidFill>
              <a:latin typeface="+mn-lt"/>
            </a:endParaRPr>
          </a:p>
          <a:p>
            <a:pPr marL="285750" indent="-285750" fontAlgn="base">
              <a:buClrTx/>
              <a:buFont typeface="Arial" panose="020B0604020202020204" pitchFamily="34" charset="0"/>
              <a:buChar char="•"/>
            </a:pPr>
            <a:r>
              <a:rPr lang="en-US" sz="1200">
                <a:solidFill>
                  <a:schemeClr val="tx1"/>
                </a:solidFill>
                <a:latin typeface="+mn-lt"/>
              </a:rPr>
              <a:t>Email </a:t>
            </a:r>
            <a:r>
              <a:rPr lang="en-US" sz="1200" b="1">
                <a:solidFill>
                  <a:srgbClr val="0066FF"/>
                </a:solidFill>
                <a:latin typeface="+mn-lt"/>
                <a:hlinkClick r:id="rId7">
                  <a:extLst>
                    <a:ext uri="{A12FA001-AC4F-418D-AE19-62706E023703}">
                      <ahyp:hlinkClr xmlns:ahyp="http://schemas.microsoft.com/office/drawing/2018/hyperlinkcolor" val="tx"/>
                    </a:ext>
                  </a:extLst>
                </a:hlinkClick>
              </a:rPr>
              <a:t>bowers@miltonchorus.com</a:t>
            </a:r>
            <a:r>
              <a:rPr lang="en-US" sz="1200" b="1">
                <a:solidFill>
                  <a:srgbClr val="0066FF"/>
                </a:solidFill>
                <a:latin typeface="+mn-lt"/>
              </a:rPr>
              <a:t> </a:t>
            </a:r>
            <a:r>
              <a:rPr lang="en-US" sz="1200">
                <a:solidFill>
                  <a:schemeClr val="tx1"/>
                </a:solidFill>
                <a:latin typeface="+mn-lt"/>
              </a:rPr>
              <a:t>with any questions related to Placement Exams</a:t>
            </a:r>
          </a:p>
          <a:p>
            <a:pPr>
              <a:buClrTx/>
            </a:pPr>
            <a:endParaRPr lang="en-US" sz="1200" b="1" u="sng">
              <a:solidFill>
                <a:schemeClr val="tx1"/>
              </a:solidFill>
              <a:latin typeface="+mn-lt"/>
            </a:endParaRPr>
          </a:p>
          <a:p>
            <a:pPr>
              <a:buClrTx/>
            </a:pPr>
            <a:r>
              <a:rPr lang="en-US" sz="1200" b="1" u="sng">
                <a:solidFill>
                  <a:srgbClr val="FF0000"/>
                </a:solidFill>
                <a:latin typeface="+mn-lt"/>
              </a:rPr>
              <a:t>Orchestra</a:t>
            </a:r>
          </a:p>
          <a:p>
            <a:pPr marL="285750" indent="-285750" rtl="0" fontAlgn="base">
              <a:buClrTx/>
              <a:buFont typeface="Arial" panose="020B0604020202020204" pitchFamily="34" charset="0"/>
              <a:buChar char="•"/>
            </a:pPr>
            <a:r>
              <a:rPr lang="en-US" sz="1200">
                <a:solidFill>
                  <a:schemeClr val="tx1"/>
                </a:solidFill>
                <a:latin typeface="+mn-lt"/>
              </a:rPr>
              <a:t>Audition not required if you previously played an orchestral instrument</a:t>
            </a:r>
          </a:p>
          <a:p>
            <a:pPr marL="285750" indent="-285750">
              <a:buClrTx/>
              <a:buFont typeface="Arial" panose="020B0604020202020204" pitchFamily="34" charset="0"/>
              <a:buChar char="•"/>
            </a:pPr>
            <a:r>
              <a:rPr lang="en-US" sz="1200">
                <a:solidFill>
                  <a:schemeClr val="tx1"/>
                </a:solidFill>
                <a:latin typeface="+mn-lt"/>
              </a:rPr>
              <a:t>Visit </a:t>
            </a:r>
            <a:r>
              <a:rPr lang="en-US" sz="1200" b="1">
                <a:latin typeface="Aptos"/>
                <a:hlinkClick r:id="rId8"/>
              </a:rPr>
              <a:t>miltonorchestra.org/placement</a:t>
            </a:r>
            <a:r>
              <a:rPr lang="en-US" sz="1200">
                <a:solidFill>
                  <a:schemeClr val="tx1"/>
                </a:solidFill>
                <a:latin typeface="Calibri"/>
              </a:rPr>
              <a:t> for</a:t>
            </a:r>
            <a:r>
              <a:rPr lang="en-US" sz="1200">
                <a:solidFill>
                  <a:schemeClr val="tx1"/>
                </a:solidFill>
                <a:latin typeface="+mn-lt"/>
              </a:rPr>
              <a:t> Ensemble Placement information</a:t>
            </a:r>
            <a:endParaRPr lang="en-US">
              <a:solidFill>
                <a:schemeClr val="tx1"/>
              </a:solidFill>
            </a:endParaRPr>
          </a:p>
          <a:p>
            <a:pPr marL="285750" indent="-285750">
              <a:buClrTx/>
              <a:buFont typeface="Arial" panose="020B0604020202020204" pitchFamily="34" charset="0"/>
              <a:buChar char="•"/>
            </a:pPr>
            <a:r>
              <a:rPr lang="en-US" sz="1200">
                <a:solidFill>
                  <a:schemeClr val="tx1"/>
                </a:solidFill>
                <a:latin typeface="+mn-lt"/>
              </a:rPr>
              <a:t>Email </a:t>
            </a:r>
            <a:r>
              <a:rPr lang="en-US" sz="1200" b="1">
                <a:solidFill>
                  <a:srgbClr val="0066FF"/>
                </a:solidFill>
                <a:latin typeface="+mn-lt"/>
                <a:hlinkClick r:id="rId9">
                  <a:extLst>
                    <a:ext uri="{A12FA001-AC4F-418D-AE19-62706E023703}">
                      <ahyp:hlinkClr xmlns:ahyp="http://schemas.microsoft.com/office/drawing/2018/hyperlinkcolor" val="tx"/>
                    </a:ext>
                  </a:extLst>
                </a:hlinkClick>
              </a:rPr>
              <a:t>cummingsas@fultonschools.org</a:t>
            </a:r>
            <a:r>
              <a:rPr lang="en-US" sz="1200" b="1">
                <a:solidFill>
                  <a:srgbClr val="0066FF"/>
                </a:solidFill>
                <a:latin typeface="+mn-lt"/>
              </a:rPr>
              <a:t> </a:t>
            </a:r>
            <a:r>
              <a:rPr lang="en-US" sz="1200">
                <a:solidFill>
                  <a:schemeClr val="tx1"/>
                </a:solidFill>
                <a:latin typeface="+mn-lt"/>
              </a:rPr>
              <a:t>with any questions</a:t>
            </a:r>
          </a:p>
          <a:p>
            <a:pPr>
              <a:buClrTx/>
            </a:pPr>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a:spcBef>
                <a:spcPts val="600"/>
              </a:spcBef>
              <a:buClr>
                <a:schemeClr val="bg1"/>
              </a:buClr>
            </a:pPr>
            <a:endParaRPr lang="en-US" sz="1200">
              <a:solidFill>
                <a:schemeClr val="tx1"/>
              </a:solidFill>
              <a:latin typeface="+mn-lt"/>
            </a:endParaRPr>
          </a:p>
          <a:p>
            <a:pPr>
              <a:spcBef>
                <a:spcPts val="600"/>
              </a:spcBef>
            </a:pPr>
            <a:endParaRPr lang="en-US" sz="1200">
              <a:solidFill>
                <a:schemeClr val="tx1"/>
              </a:solidFill>
              <a:latin typeface="+mn-lt"/>
            </a:endParaRPr>
          </a:p>
        </p:txBody>
      </p:sp>
      <p:sp>
        <p:nvSpPr>
          <p:cNvPr id="4" name="TextBox 3">
            <a:extLst>
              <a:ext uri="{FF2B5EF4-FFF2-40B4-BE49-F238E27FC236}">
                <a16:creationId xmlns:a16="http://schemas.microsoft.com/office/drawing/2014/main" id="{563B328B-70DF-6426-8AD2-02B074636AD7}"/>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sz="1000" b="1">
              <a:solidFill>
                <a:schemeClr val="bg1"/>
              </a:solidFill>
              <a:latin typeface="+mj-lt"/>
            </a:endParaRPr>
          </a:p>
        </p:txBody>
      </p:sp>
      <p:pic>
        <p:nvPicPr>
          <p:cNvPr id="10" name="Audio 9">
            <a:hlinkClick r:id="" action="ppaction://media"/>
            <a:extLst>
              <a:ext uri="{FF2B5EF4-FFF2-40B4-BE49-F238E27FC236}">
                <a16:creationId xmlns:a16="http://schemas.microsoft.com/office/drawing/2014/main" id="{B6795BCC-FCF8-9E9B-46EA-57D50C3B08BE}"/>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62887652"/>
      </p:ext>
    </p:extLst>
  </p:cSld>
  <p:clrMapOvr>
    <a:masterClrMapping/>
  </p:clrMapOvr>
  <mc:AlternateContent xmlns:mc="http://schemas.openxmlformats.org/markup-compatibility/2006" xmlns:p14="http://schemas.microsoft.com/office/powerpoint/2010/main">
    <mc:Choice Requires="p14">
      <p:transition spd="slow" p14:dur="2000" advTm="46801"/>
    </mc:Choice>
    <mc:Fallback xmlns="">
      <p:transition spd="slow" advTm="468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Fine Arts</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48156"/>
            <a:ext cx="8807116" cy="3585241"/>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fontAlgn="base">
              <a:spcBef>
                <a:spcPts val="600"/>
              </a:spcBef>
              <a:spcAft>
                <a:spcPts val="600"/>
              </a:spcAft>
              <a:buClr>
                <a:schemeClr val="bg1"/>
              </a:buClr>
            </a:pPr>
            <a:r>
              <a:rPr lang="en-US" sz="1050" b="1" u="sng">
                <a:solidFill>
                  <a:srgbClr val="FF0000"/>
                </a:solidFill>
                <a:latin typeface="+mn-lt"/>
              </a:rPr>
              <a:t>Theatre</a:t>
            </a:r>
          </a:p>
          <a:p>
            <a:pPr fontAlgn="base">
              <a:buClr>
                <a:schemeClr val="bg1"/>
              </a:buClr>
            </a:pPr>
            <a:r>
              <a:rPr lang="en-US" sz="1050" i="1">
                <a:solidFill>
                  <a:schemeClr val="tx1"/>
                </a:solidFill>
                <a:latin typeface="+mn-lt"/>
              </a:rPr>
              <a:t>Advanced Drama </a:t>
            </a:r>
          </a:p>
          <a:p>
            <a:pPr fontAlgn="base">
              <a:buClr>
                <a:schemeClr val="bg1"/>
              </a:buClr>
            </a:pPr>
            <a:r>
              <a:rPr lang="en-US" sz="1050" i="1">
                <a:solidFill>
                  <a:schemeClr val="tx1"/>
                </a:solidFill>
                <a:latin typeface="+mn-lt"/>
              </a:rPr>
              <a:t>Auditions are March 24-25 after school by appointment</a:t>
            </a:r>
          </a:p>
          <a:p>
            <a:pPr marL="171450" indent="-171450" fontAlgn="base">
              <a:buClrTx/>
              <a:buFont typeface="Arial" panose="020B0604020202020204" pitchFamily="34" charset="0"/>
              <a:buChar char="•"/>
            </a:pPr>
            <a:r>
              <a:rPr lang="en-US" sz="1050">
                <a:solidFill>
                  <a:schemeClr val="tx1"/>
                </a:solidFill>
                <a:latin typeface="+mn-lt"/>
              </a:rPr>
              <a:t>Visit </a:t>
            </a:r>
            <a:r>
              <a:rPr lang="en-US" sz="1050" b="1" u="sng">
                <a:solidFill>
                  <a:srgbClr val="0066FF"/>
                </a:solidFill>
                <a:latin typeface="+mn-lt"/>
              </a:rPr>
              <a:t>https://www.miltontheatrecompany.com/drama-auditions  </a:t>
            </a:r>
            <a:r>
              <a:rPr lang="en-US" sz="1050">
                <a:solidFill>
                  <a:schemeClr val="tx1"/>
                </a:solidFill>
                <a:latin typeface="+mn-lt"/>
              </a:rPr>
              <a:t>for more information on Advanced Drama Auditions.</a:t>
            </a:r>
          </a:p>
          <a:p>
            <a:pPr marL="171450" indent="-171450" fontAlgn="base">
              <a:buClrTx/>
              <a:buFont typeface="Arial" panose="020B0604020202020204" pitchFamily="34" charset="0"/>
              <a:buChar char="•"/>
            </a:pPr>
            <a:r>
              <a:rPr lang="en-US" sz="1050">
                <a:solidFill>
                  <a:schemeClr val="tx1"/>
                </a:solidFill>
                <a:latin typeface="+mn-lt"/>
              </a:rPr>
              <a:t>Email </a:t>
            </a:r>
            <a:r>
              <a:rPr lang="en-US" sz="1050" b="1">
                <a:solidFill>
                  <a:srgbClr val="0066FF"/>
                </a:solidFill>
                <a:latin typeface="+mn-lt"/>
                <a:hlinkClick r:id="rId5">
                  <a:extLst>
                    <a:ext uri="{A12FA001-AC4F-418D-AE19-62706E023703}">
                      <ahyp:hlinkClr xmlns:ahyp="http://schemas.microsoft.com/office/drawing/2018/hyperlinkcolor" val="tx"/>
                    </a:ext>
                  </a:extLst>
                </a:hlinkClick>
              </a:rPr>
              <a:t>ankiell@fultonschools.org</a:t>
            </a:r>
            <a:r>
              <a:rPr lang="en-US" sz="1050" b="1">
                <a:solidFill>
                  <a:srgbClr val="0066FF"/>
                </a:solidFill>
                <a:latin typeface="+mn-lt"/>
              </a:rPr>
              <a:t> </a:t>
            </a:r>
            <a:r>
              <a:rPr lang="en-US" sz="1050">
                <a:solidFill>
                  <a:schemeClr val="tx1"/>
                </a:solidFill>
                <a:latin typeface="+mn-lt"/>
              </a:rPr>
              <a:t>to secure an Audition slot</a:t>
            </a:r>
          </a:p>
          <a:p>
            <a:pPr marL="285750" indent="-285750" rtl="0" fontAlgn="base">
              <a:buClr>
                <a:schemeClr val="bg1"/>
              </a:buClr>
              <a:buFont typeface="Arial" panose="020B0604020202020204" pitchFamily="34" charset="0"/>
              <a:buChar char="•"/>
            </a:pPr>
            <a:endParaRPr lang="en-US" sz="1050">
              <a:solidFill>
                <a:schemeClr val="tx1"/>
              </a:solidFill>
              <a:latin typeface="+mn-lt"/>
            </a:endParaRPr>
          </a:p>
          <a:p>
            <a:pPr fontAlgn="base">
              <a:buClr>
                <a:schemeClr val="bg1"/>
              </a:buClr>
            </a:pPr>
            <a:r>
              <a:rPr lang="en-US" sz="1050" i="1">
                <a:solidFill>
                  <a:schemeClr val="tx1"/>
                </a:solidFill>
                <a:latin typeface="+mn-lt"/>
              </a:rPr>
              <a:t>Cirque </a:t>
            </a:r>
          </a:p>
          <a:p>
            <a:pPr fontAlgn="base">
              <a:buClr>
                <a:schemeClr val="bg1"/>
              </a:buClr>
            </a:pPr>
            <a:r>
              <a:rPr lang="en-US" sz="1050" i="1">
                <a:solidFill>
                  <a:schemeClr val="tx1"/>
                </a:solidFill>
                <a:latin typeface="+mn-lt"/>
              </a:rPr>
              <a:t>Auditions are April 1 from 4:00-8:00 PM</a:t>
            </a:r>
          </a:p>
          <a:p>
            <a:pPr fontAlgn="base">
              <a:buClr>
                <a:schemeClr val="bg1"/>
              </a:buClr>
            </a:pPr>
            <a:r>
              <a:rPr lang="en-US" sz="1050" i="1">
                <a:solidFill>
                  <a:schemeClr val="tx1"/>
                </a:solidFill>
                <a:latin typeface="+mn-lt"/>
              </a:rPr>
              <a:t>Callbacks as needed </a:t>
            </a:r>
          </a:p>
          <a:p>
            <a:pPr marL="285750" indent="-285750" rtl="0" fontAlgn="base">
              <a:buClrTx/>
              <a:buFont typeface="Arial" panose="020B0604020202020204" pitchFamily="34" charset="0"/>
              <a:buChar char="•"/>
            </a:pPr>
            <a:r>
              <a:rPr lang="en-US" sz="1050">
                <a:solidFill>
                  <a:schemeClr val="tx1"/>
                </a:solidFill>
                <a:latin typeface="+mn-lt"/>
              </a:rPr>
              <a:t>Visit </a:t>
            </a:r>
            <a:r>
              <a:rPr lang="en-US" sz="1050" b="1">
                <a:solidFill>
                  <a:srgbClr val="0066FF"/>
                </a:solidFill>
                <a:latin typeface="+mn-lt"/>
                <a:hlinkClick r:id="rId6">
                  <a:extLst>
                    <a:ext uri="{A12FA001-AC4F-418D-AE19-62706E023703}">
                      <ahyp:hlinkClr xmlns:ahyp="http://schemas.microsoft.com/office/drawing/2018/hyperlinkcolor" val="tx"/>
                    </a:ext>
                  </a:extLst>
                </a:hlinkClick>
              </a:rPr>
              <a:t>https://www.miltontheatrecompany.com/cirque-auditions</a:t>
            </a:r>
            <a:r>
              <a:rPr lang="en-US" sz="1050" b="1">
                <a:solidFill>
                  <a:srgbClr val="0066FF"/>
                </a:solidFill>
                <a:latin typeface="+mn-lt"/>
              </a:rPr>
              <a:t> </a:t>
            </a:r>
            <a:r>
              <a:rPr lang="en-US" sz="1050">
                <a:solidFill>
                  <a:schemeClr val="tx1"/>
                </a:solidFill>
                <a:latin typeface="+mn-lt"/>
              </a:rPr>
              <a:t>for more information on Cirque Auditions.</a:t>
            </a:r>
          </a:p>
          <a:p>
            <a:pPr marL="285750" indent="-285750">
              <a:buClrTx/>
              <a:buFont typeface="Arial" panose="020B0604020202020204" pitchFamily="34" charset="0"/>
              <a:buChar char="•"/>
            </a:pPr>
            <a:r>
              <a:rPr lang="en-US" sz="1050">
                <a:solidFill>
                  <a:schemeClr val="tx1"/>
                </a:solidFill>
                <a:latin typeface="+mn-lt"/>
              </a:rPr>
              <a:t>Email </a:t>
            </a:r>
            <a:r>
              <a:rPr lang="en-US" sz="1050" b="1" u="sng">
                <a:solidFill>
                  <a:srgbClr val="0066FF"/>
                </a:solidFill>
                <a:latin typeface="+mn-lt"/>
              </a:rPr>
              <a:t>kurtzl@fultonschools.org</a:t>
            </a:r>
            <a:r>
              <a:rPr lang="en-US" sz="1050" u="sng">
                <a:solidFill>
                  <a:srgbClr val="0066FF"/>
                </a:solidFill>
                <a:latin typeface="+mn-lt"/>
              </a:rPr>
              <a:t> </a:t>
            </a:r>
            <a:r>
              <a:rPr lang="en-US" sz="1050">
                <a:solidFill>
                  <a:schemeClr val="tx1"/>
                </a:solidFill>
                <a:latin typeface="+mn-lt"/>
              </a:rPr>
              <a:t>for more information. </a:t>
            </a:r>
          </a:p>
          <a:p>
            <a:pPr>
              <a:buClrTx/>
            </a:pPr>
            <a:endParaRPr lang="en-US" sz="1050">
              <a:solidFill>
                <a:schemeClr val="tx1"/>
              </a:solidFill>
              <a:latin typeface="+mn-lt"/>
            </a:endParaRPr>
          </a:p>
          <a:p>
            <a:pPr>
              <a:buClrTx/>
              <a:buFont typeface="Arial" panose="020B0604020202020204" pitchFamily="34" charset="0"/>
            </a:pPr>
            <a:r>
              <a:rPr lang="en-US" sz="1050" i="1">
                <a:solidFill>
                  <a:schemeClr val="tx1"/>
                </a:solidFill>
                <a:latin typeface="+mn-lt"/>
              </a:rPr>
              <a:t>Additional Theatre Electives</a:t>
            </a:r>
          </a:p>
          <a:p>
            <a:pPr marL="171450" indent="-171450">
              <a:buClrTx/>
              <a:buChar char="•"/>
            </a:pPr>
            <a:r>
              <a:rPr lang="en-US" sz="1050">
                <a:solidFill>
                  <a:schemeClr val="tx1"/>
                </a:solidFill>
                <a:latin typeface="+mn-lt"/>
              </a:rPr>
              <a:t>Acting 1</a:t>
            </a:r>
          </a:p>
          <a:p>
            <a:pPr marL="171450" indent="-171450">
              <a:buClrTx/>
              <a:buChar char="•"/>
            </a:pPr>
            <a:r>
              <a:rPr lang="en-US" sz="1050">
                <a:solidFill>
                  <a:schemeClr val="tx1"/>
                </a:solidFill>
                <a:latin typeface="+mn-lt"/>
              </a:rPr>
              <a:t>Fundamentals of Theatre</a:t>
            </a:r>
          </a:p>
          <a:p>
            <a:pPr marL="171450" indent="-171450">
              <a:buClrTx/>
              <a:buChar char="•"/>
            </a:pPr>
            <a:r>
              <a:rPr lang="en-US" sz="1050">
                <a:solidFill>
                  <a:schemeClr val="tx1"/>
                </a:solidFill>
                <a:latin typeface="+mn-lt"/>
              </a:rPr>
              <a:t>Film &amp; TV 1</a:t>
            </a:r>
          </a:p>
          <a:p>
            <a:pPr marL="171450" indent="-171450">
              <a:buClrTx/>
              <a:buChar char="•"/>
            </a:pPr>
            <a:r>
              <a:rPr lang="en-US" sz="1050">
                <a:solidFill>
                  <a:schemeClr val="tx1"/>
                </a:solidFill>
                <a:latin typeface="+mn-lt"/>
              </a:rPr>
              <a:t>Dance</a:t>
            </a:r>
          </a:p>
          <a:p>
            <a:pPr marL="285750" indent="-285750">
              <a:buClr>
                <a:srgbClr val="FFFFFF"/>
              </a:buClr>
              <a:buFont typeface="Arial" panose="020B0604020202020204" pitchFamily="34" charset="0"/>
              <a:buChar char="•"/>
            </a:pPr>
            <a:endParaRPr lang="en-US" sz="1050">
              <a:latin typeface="+mn-lt"/>
            </a:endParaRPr>
          </a:p>
          <a:p>
            <a:pPr>
              <a:buClr>
                <a:srgbClr val="FFFFFF"/>
              </a:buClr>
            </a:pPr>
            <a:r>
              <a:rPr lang="en-US" sz="1050" b="1" u="sng">
                <a:solidFill>
                  <a:srgbClr val="FF0000"/>
                </a:solidFill>
                <a:latin typeface="+mn-lt"/>
              </a:rPr>
              <a:t>Visual Arts</a:t>
            </a:r>
          </a:p>
          <a:p>
            <a:pPr marL="285750" indent="-285750">
              <a:buClr>
                <a:schemeClr val="bg1"/>
              </a:buClr>
              <a:buChar char="•"/>
            </a:pPr>
            <a:r>
              <a:rPr lang="en-US" sz="1050">
                <a:solidFill>
                  <a:schemeClr val="tx1"/>
                </a:solidFill>
                <a:latin typeface="+mn-lt"/>
              </a:rPr>
              <a:t>We offer a full array of visual arts classes including 2D, 3D, Graphic Design and Digital Design. </a:t>
            </a:r>
          </a:p>
          <a:p>
            <a:pPr marL="285750" indent="-285750">
              <a:buClr>
                <a:schemeClr val="bg1"/>
              </a:buClr>
              <a:buFont typeface="Arial"/>
              <a:buChar char="•"/>
            </a:pPr>
            <a:r>
              <a:rPr lang="en-US" sz="1050">
                <a:solidFill>
                  <a:schemeClr val="tx1"/>
                </a:solidFill>
                <a:latin typeface="+mn-lt"/>
              </a:rPr>
              <a:t>Email </a:t>
            </a:r>
            <a:r>
              <a:rPr lang="en-US" sz="1050" b="1">
                <a:solidFill>
                  <a:srgbClr val="0066FF"/>
                </a:solidFill>
                <a:latin typeface="+mn-lt"/>
                <a:hlinkClick r:id="rId7">
                  <a:extLst>
                    <a:ext uri="{A12FA001-AC4F-418D-AE19-62706E023703}">
                      <ahyp:hlinkClr xmlns:ahyp="http://schemas.microsoft.com/office/drawing/2018/hyperlinkcolor" val="tx"/>
                    </a:ext>
                  </a:extLst>
                </a:hlinkClick>
              </a:rPr>
              <a:t>browndrew@fultonschools.org</a:t>
            </a:r>
            <a:r>
              <a:rPr lang="en-US" sz="1050">
                <a:solidFill>
                  <a:srgbClr val="0066FF"/>
                </a:solidFill>
                <a:latin typeface="+mn-lt"/>
              </a:rPr>
              <a:t> </a:t>
            </a:r>
            <a:r>
              <a:rPr lang="en-US" sz="1050">
                <a:solidFill>
                  <a:schemeClr val="tx1"/>
                </a:solidFill>
                <a:latin typeface="+mn-lt"/>
              </a:rPr>
              <a:t>with questions about placement. </a:t>
            </a: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fontAlgn="base"/>
            <a:endParaRPr lang="en-US" sz="1050">
              <a:solidFill>
                <a:schemeClr val="tx1"/>
              </a:solidFill>
              <a:latin typeface="+mn-lt"/>
            </a:endParaRPr>
          </a:p>
          <a:p>
            <a:pPr>
              <a:spcBef>
                <a:spcPts val="600"/>
              </a:spcBef>
              <a:buClr>
                <a:schemeClr val="bg1"/>
              </a:buClr>
            </a:pPr>
            <a:endParaRPr lang="en-US" sz="1050">
              <a:solidFill>
                <a:schemeClr val="tx1"/>
              </a:solidFill>
              <a:latin typeface="+mn-lt"/>
            </a:endParaRPr>
          </a:p>
          <a:p>
            <a:pPr>
              <a:spcBef>
                <a:spcPts val="600"/>
              </a:spcBef>
            </a:pPr>
            <a:endParaRPr lang="en-US" sz="1050">
              <a:solidFill>
                <a:schemeClr val="tx1"/>
              </a:solidFill>
              <a:latin typeface="+mn-lt"/>
            </a:endParaRPr>
          </a:p>
        </p:txBody>
      </p:sp>
      <p:sp>
        <p:nvSpPr>
          <p:cNvPr id="4" name="TextBox 3">
            <a:extLst>
              <a:ext uri="{FF2B5EF4-FFF2-40B4-BE49-F238E27FC236}">
                <a16:creationId xmlns:a16="http://schemas.microsoft.com/office/drawing/2014/main" id="{F93F2D23-9F8A-1E43-1E88-40A95BFAD13E}"/>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sz="1000" b="1">
              <a:solidFill>
                <a:schemeClr val="bg1"/>
              </a:solidFill>
              <a:latin typeface="+mj-lt"/>
            </a:endParaRPr>
          </a:p>
        </p:txBody>
      </p:sp>
      <p:pic>
        <p:nvPicPr>
          <p:cNvPr id="10" name="Audio 9">
            <a:hlinkClick r:id="" action="ppaction://media"/>
            <a:extLst>
              <a:ext uri="{FF2B5EF4-FFF2-40B4-BE49-F238E27FC236}">
                <a16:creationId xmlns:a16="http://schemas.microsoft.com/office/drawing/2014/main" id="{DAA2033D-9F93-0B11-B8CE-DA44813E27FB}"/>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888600708"/>
      </p:ext>
    </p:extLst>
  </p:cSld>
  <p:clrMapOvr>
    <a:masterClrMapping/>
  </p:clrMapOvr>
  <mc:AlternateContent xmlns:mc="http://schemas.openxmlformats.org/markup-compatibility/2006" xmlns:p14="http://schemas.microsoft.com/office/powerpoint/2010/main">
    <mc:Choice Requires="p14">
      <p:transition spd="slow" p14:dur="2000" advTm="51676"/>
    </mc:Choice>
    <mc:Fallback xmlns="">
      <p:transition spd="slow" advTm="51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World Language</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68782"/>
            <a:ext cx="8807116" cy="3564616"/>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fontAlgn="base">
              <a:spcBef>
                <a:spcPts val="600"/>
              </a:spcBef>
              <a:spcAft>
                <a:spcPts val="600"/>
              </a:spcAft>
              <a:buClr>
                <a:schemeClr val="bg1"/>
              </a:buClr>
            </a:pPr>
            <a:r>
              <a:rPr lang="en-US" sz="1200">
                <a:solidFill>
                  <a:schemeClr val="tx1"/>
                </a:solidFill>
                <a:latin typeface="+mn-lt"/>
              </a:rPr>
              <a:t>Students interested in attending a 4-year college are required to take two consecutive years of the same World Language; three consecutive years is preferred by many colleges.</a:t>
            </a:r>
          </a:p>
          <a:p>
            <a:pPr rtl="0" fontAlgn="base">
              <a:spcBef>
                <a:spcPts val="600"/>
              </a:spcBef>
              <a:spcAft>
                <a:spcPts val="600"/>
              </a:spcAft>
              <a:buClr>
                <a:schemeClr val="bg1"/>
              </a:buClr>
            </a:pPr>
            <a:r>
              <a:rPr lang="en-US" sz="1200" b="1" u="sng">
                <a:solidFill>
                  <a:srgbClr val="FF0000"/>
                </a:solidFill>
                <a:latin typeface="+mn-lt"/>
              </a:rPr>
              <a:t>World Language Electives offered at MHS:</a:t>
            </a:r>
          </a:p>
          <a:p>
            <a:pPr marL="171450" indent="-171450" rtl="0" fontAlgn="base">
              <a:buClrTx/>
              <a:buFont typeface="Arial" panose="020B0604020202020204" pitchFamily="34" charset="0"/>
              <a:buChar char="•"/>
            </a:pPr>
            <a:r>
              <a:rPr lang="en-US" sz="1200">
                <a:solidFill>
                  <a:schemeClr val="tx1"/>
                </a:solidFill>
                <a:latin typeface="+mn-lt"/>
              </a:rPr>
              <a:t>French</a:t>
            </a:r>
          </a:p>
          <a:p>
            <a:pPr marL="171450" indent="-171450" rtl="0" fontAlgn="base">
              <a:buClrTx/>
              <a:buFont typeface="Arial" panose="020B0604020202020204" pitchFamily="34" charset="0"/>
              <a:buChar char="•"/>
            </a:pPr>
            <a:r>
              <a:rPr lang="en-US" sz="1200">
                <a:solidFill>
                  <a:schemeClr val="tx1"/>
                </a:solidFill>
                <a:latin typeface="+mn-lt"/>
              </a:rPr>
              <a:t>Japanese</a:t>
            </a:r>
          </a:p>
          <a:p>
            <a:pPr marL="171450" indent="-171450" rtl="0" fontAlgn="base">
              <a:buClrTx/>
              <a:buFont typeface="Arial" panose="020B0604020202020204" pitchFamily="34" charset="0"/>
              <a:buChar char="•"/>
            </a:pPr>
            <a:r>
              <a:rPr lang="en-US" sz="1200">
                <a:solidFill>
                  <a:schemeClr val="tx1"/>
                </a:solidFill>
                <a:latin typeface="+mn-lt"/>
              </a:rPr>
              <a:t>Latin</a:t>
            </a:r>
          </a:p>
          <a:p>
            <a:pPr marL="171450" indent="-171450" rtl="0" fontAlgn="base">
              <a:buClrTx/>
              <a:buFont typeface="Arial" panose="020B0604020202020204" pitchFamily="34" charset="0"/>
              <a:buChar char="•"/>
            </a:pPr>
            <a:r>
              <a:rPr lang="en-US" sz="1200">
                <a:solidFill>
                  <a:schemeClr val="tx1"/>
                </a:solidFill>
                <a:latin typeface="+mn-lt"/>
              </a:rPr>
              <a:t>Spanish</a:t>
            </a:r>
          </a:p>
          <a:p>
            <a:pPr rtl="0" fontAlgn="base">
              <a:spcBef>
                <a:spcPts val="600"/>
              </a:spcBef>
              <a:spcAft>
                <a:spcPts val="600"/>
              </a:spcAft>
              <a:buClr>
                <a:schemeClr val="bg1"/>
              </a:buClr>
            </a:pPr>
            <a:r>
              <a:rPr lang="en-US" sz="1200" b="1" u="sng">
                <a:solidFill>
                  <a:srgbClr val="FF0000"/>
                </a:solidFill>
                <a:latin typeface="+mn-lt"/>
              </a:rPr>
              <a:t>Milton HS offers all our languages in levels 1-AP</a:t>
            </a:r>
            <a:r>
              <a:rPr lang="en-US" sz="1200" b="1">
                <a:solidFill>
                  <a:srgbClr val="FF0000"/>
                </a:solidFill>
                <a:latin typeface="+mn-lt"/>
              </a:rPr>
              <a:t> </a:t>
            </a:r>
            <a:r>
              <a:rPr lang="en-US" sz="1200">
                <a:solidFill>
                  <a:schemeClr val="tx1"/>
                </a:solidFill>
                <a:latin typeface="+mn-lt"/>
              </a:rPr>
              <a:t>(Levels 2-4 have On-Level &amp; Honors sections)</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On-Level = </a:t>
            </a:r>
            <a:r>
              <a:rPr lang="en-US" sz="1200" b="1">
                <a:solidFill>
                  <a:schemeClr val="tx1"/>
                </a:solidFill>
                <a:latin typeface="+mn-lt"/>
              </a:rPr>
              <a:t>75% Target Language used for Instruction; Activities vary per level, but all practice speaking, writing, reading, and listening; students are highly encouraged to communicate in target language as much as possible.</a:t>
            </a:r>
          </a:p>
          <a:p>
            <a:pPr marL="171450" lvl="1" indent="-171450" fontAlgn="base">
              <a:spcBef>
                <a:spcPts val="600"/>
              </a:spcBef>
              <a:spcAft>
                <a:spcPts val="600"/>
              </a:spcAft>
              <a:buClrTx/>
              <a:buFont typeface="Arial" panose="020B0604020202020204" pitchFamily="34" charset="0"/>
              <a:buChar char="•"/>
            </a:pPr>
            <a:r>
              <a:rPr lang="en-US" sz="1200">
                <a:solidFill>
                  <a:schemeClr val="tx1"/>
                </a:solidFill>
                <a:latin typeface="+mn-lt"/>
              </a:rPr>
              <a:t>Honors = </a:t>
            </a:r>
            <a:r>
              <a:rPr lang="en-US" sz="1200" b="1">
                <a:solidFill>
                  <a:schemeClr val="tx1"/>
                </a:solidFill>
                <a:latin typeface="+mn-lt"/>
              </a:rPr>
              <a:t>90% Target Language used for Instruction; Students expected to communicate in target language; more in-depth work from the on-level courses, but same curriculum; students are prepped for the AP Level; requires at least an 85 average from previous level.</a:t>
            </a: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fontAlgn="base"/>
            <a:endParaRPr lang="en-US" sz="1200">
              <a:solidFill>
                <a:schemeClr val="tx1"/>
              </a:solidFill>
              <a:latin typeface="+mn-lt"/>
            </a:endParaRPr>
          </a:p>
          <a:p>
            <a:pPr>
              <a:spcBef>
                <a:spcPts val="600"/>
              </a:spcBef>
              <a:buClr>
                <a:schemeClr val="bg1"/>
              </a:buClr>
            </a:pPr>
            <a:endParaRPr lang="en-US" sz="1200">
              <a:solidFill>
                <a:schemeClr val="tx1"/>
              </a:solidFill>
              <a:latin typeface="+mn-lt"/>
            </a:endParaRPr>
          </a:p>
          <a:p>
            <a:pPr>
              <a:spcBef>
                <a:spcPts val="600"/>
              </a:spcBef>
            </a:pPr>
            <a:endParaRPr lang="en-US" sz="1200">
              <a:solidFill>
                <a:schemeClr val="tx1"/>
              </a:solidFill>
              <a:latin typeface="+mn-lt"/>
            </a:endParaRPr>
          </a:p>
        </p:txBody>
      </p:sp>
      <p:sp>
        <p:nvSpPr>
          <p:cNvPr id="4" name="TextBox 3">
            <a:extLst>
              <a:ext uri="{FF2B5EF4-FFF2-40B4-BE49-F238E27FC236}">
                <a16:creationId xmlns:a16="http://schemas.microsoft.com/office/drawing/2014/main" id="{2E3B1435-8617-1300-6655-E38A03C54CE1}"/>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a:solidFill>
                <a:schemeClr val="bg1"/>
              </a:solidFill>
            </a:endParaRPr>
          </a:p>
        </p:txBody>
      </p:sp>
      <p:pic>
        <p:nvPicPr>
          <p:cNvPr id="6" name="Audio 5">
            <a:hlinkClick r:id="" action="ppaction://media"/>
            <a:extLst>
              <a:ext uri="{FF2B5EF4-FFF2-40B4-BE49-F238E27FC236}">
                <a16:creationId xmlns:a16="http://schemas.microsoft.com/office/drawing/2014/main" id="{9E4B2854-5337-6A42-EB96-7637F82DD66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8333045"/>
      </p:ext>
    </p:extLst>
  </p:cSld>
  <p:clrMapOvr>
    <a:masterClrMapping/>
  </p:clrMapOvr>
  <mc:AlternateContent xmlns:mc="http://schemas.openxmlformats.org/markup-compatibility/2006" xmlns:p14="http://schemas.microsoft.com/office/powerpoint/2010/main">
    <mc:Choice Requires="p14">
      <p:transition spd="slow" p14:dur="2000" advTm="43770"/>
    </mc:Choice>
    <mc:Fallback xmlns="">
      <p:transition spd="slow" advTm="43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World Language</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48156"/>
            <a:ext cx="8807116" cy="3499472"/>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All languages have </a:t>
            </a:r>
            <a:r>
              <a:rPr lang="en-US" sz="1200" b="1">
                <a:solidFill>
                  <a:srgbClr val="FF0000"/>
                </a:solidFill>
                <a:latin typeface="+mn-lt"/>
              </a:rPr>
              <a:t>Language Clubs </a:t>
            </a:r>
            <a:r>
              <a:rPr lang="en-US" sz="1200">
                <a:solidFill>
                  <a:schemeClr val="tx1"/>
                </a:solidFill>
                <a:latin typeface="+mn-lt"/>
              </a:rPr>
              <a:t>and </a:t>
            </a:r>
            <a:r>
              <a:rPr lang="en-US" sz="1200" b="1">
                <a:solidFill>
                  <a:srgbClr val="FF0000"/>
                </a:solidFill>
                <a:latin typeface="+mn-lt"/>
              </a:rPr>
              <a:t>Honor Societies. </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Spoken languages participate in numerous county, state, and national competitions including: GHP, National Tests, Fulton Forum, etc.</a:t>
            </a:r>
          </a:p>
          <a:p>
            <a:pPr marL="171450" indent="-171450" rtl="0" fontAlgn="base">
              <a:spcBef>
                <a:spcPts val="600"/>
              </a:spcBef>
              <a:spcAft>
                <a:spcPts val="600"/>
              </a:spcAft>
              <a:buClrTx/>
              <a:buFont typeface="Arial" panose="020B0604020202020204" pitchFamily="34" charset="0"/>
              <a:buChar char="•"/>
            </a:pPr>
            <a:r>
              <a:rPr lang="en-US" sz="1200" b="1">
                <a:solidFill>
                  <a:srgbClr val="FF0000"/>
                </a:solidFill>
                <a:latin typeface="+mn-lt"/>
              </a:rPr>
              <a:t>Latin competes in 10+ contests each year!</a:t>
            </a:r>
          </a:p>
          <a:p>
            <a:pPr rtl="0" fontAlgn="base">
              <a:spcBef>
                <a:spcPts val="600"/>
              </a:spcBef>
              <a:spcAft>
                <a:spcPts val="600"/>
              </a:spcAft>
              <a:buClrTx/>
            </a:pPr>
            <a:endParaRPr lang="en-US" sz="1200">
              <a:solidFill>
                <a:schemeClr val="tx1"/>
              </a:solidFill>
              <a:latin typeface="+mn-lt"/>
            </a:endParaRPr>
          </a:p>
          <a:p>
            <a:pPr rtl="0" fontAlgn="base">
              <a:spcBef>
                <a:spcPts val="600"/>
              </a:spcBef>
              <a:spcAft>
                <a:spcPts val="600"/>
              </a:spcAft>
              <a:buClrTx/>
            </a:pPr>
            <a:r>
              <a:rPr lang="en-US" sz="1200">
                <a:solidFill>
                  <a:schemeClr val="tx1"/>
                </a:solidFill>
                <a:latin typeface="+mn-lt"/>
              </a:rPr>
              <a:t>All SPOKEN languages and Latin offer the </a:t>
            </a:r>
            <a:r>
              <a:rPr lang="en-US" sz="1200" b="1">
                <a:solidFill>
                  <a:srgbClr val="0066FF"/>
                </a:solidFill>
                <a:latin typeface="+mn-lt"/>
              </a:rPr>
              <a:t>Georgia Seal of Biliteracy</a:t>
            </a:r>
            <a:r>
              <a:rPr lang="en-US" sz="1200">
                <a:solidFill>
                  <a:schemeClr val="tx1"/>
                </a:solidFill>
                <a:latin typeface="+mn-lt"/>
              </a:rPr>
              <a:t> to Seniors:</a:t>
            </a:r>
          </a:p>
          <a:p>
            <a:pPr marL="342900" lvl="3" indent="-342900" fontAlgn="base">
              <a:spcBef>
                <a:spcPts val="600"/>
              </a:spcBef>
              <a:spcAft>
                <a:spcPts val="600"/>
              </a:spcAft>
              <a:buClrTx/>
              <a:buAutoNum type="arabicPeriod"/>
            </a:pPr>
            <a:r>
              <a:rPr lang="en-US" sz="1200">
                <a:solidFill>
                  <a:schemeClr val="tx1"/>
                </a:solidFill>
                <a:latin typeface="+mn-lt"/>
              </a:rPr>
              <a:t>Completion of all English Language Arts requirements for graduation with an overall grade point average of 3.0 or above in those classes.</a:t>
            </a:r>
          </a:p>
          <a:p>
            <a:pPr marL="342900" lvl="3" indent="-342900" fontAlgn="base">
              <a:spcBef>
                <a:spcPts val="600"/>
              </a:spcBef>
              <a:spcAft>
                <a:spcPts val="600"/>
              </a:spcAft>
              <a:buClrTx/>
              <a:buAutoNum type="arabicPeriod"/>
            </a:pPr>
            <a:r>
              <a:rPr lang="en-US" sz="1200">
                <a:solidFill>
                  <a:schemeClr val="tx1"/>
                </a:solidFill>
                <a:latin typeface="+mn-lt"/>
              </a:rPr>
              <a:t>Proficiency in one or more languages other than English, demonstrated by passing a foreign language Advanced Placement (AP) Exam with a score of 4 or higher.</a:t>
            </a: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p:txBody>
      </p:sp>
      <p:sp>
        <p:nvSpPr>
          <p:cNvPr id="4" name="TextBox 3">
            <a:extLst>
              <a:ext uri="{FF2B5EF4-FFF2-40B4-BE49-F238E27FC236}">
                <a16:creationId xmlns:a16="http://schemas.microsoft.com/office/drawing/2014/main" id="{BD06190F-C97D-FEB2-38F8-D75B8FDAB8AB}"/>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a:p>
        </p:txBody>
      </p:sp>
      <p:pic>
        <p:nvPicPr>
          <p:cNvPr id="6" name="Audio 5">
            <a:hlinkClick r:id="" action="ppaction://media"/>
            <a:extLst>
              <a:ext uri="{FF2B5EF4-FFF2-40B4-BE49-F238E27FC236}">
                <a16:creationId xmlns:a16="http://schemas.microsoft.com/office/drawing/2014/main" id="{5390BECC-F79E-9E0E-EF1B-9C8BC2FB66B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681499024"/>
      </p:ext>
    </p:extLst>
  </p:cSld>
  <p:clrMapOvr>
    <a:masterClrMapping/>
  </p:clrMapOvr>
  <mc:AlternateContent xmlns:mc="http://schemas.openxmlformats.org/markup-compatibility/2006" xmlns:p14="http://schemas.microsoft.com/office/powerpoint/2010/main">
    <mc:Choice Requires="p14">
      <p:transition spd="slow" p14:dur="2000" advTm="56763"/>
    </mc:Choice>
    <mc:Fallback xmlns="">
      <p:transition spd="slow" advTm="567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World Language</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34407"/>
            <a:ext cx="8807116" cy="3410092"/>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fontAlgn="base">
              <a:spcBef>
                <a:spcPts val="600"/>
              </a:spcBef>
              <a:spcAft>
                <a:spcPts val="600"/>
              </a:spcAft>
              <a:buClrTx/>
            </a:pPr>
            <a:r>
              <a:rPr lang="en-US" sz="1200" b="1" u="sng">
                <a:solidFill>
                  <a:srgbClr val="FF0000"/>
                </a:solidFill>
                <a:latin typeface="+mn-lt"/>
              </a:rPr>
              <a:t>Course Placement</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Placement in most courses is determined by Teacher Recommendation. Teachers know your child and strive to place them in a course that appropriately challenges them.</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Placement in the Spanish for Native Speakers course is determined by a short placement test and teacher recommendation.</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The Spanish for Native Speakers course is designed to address the unique needs of Native Speakers. It will help to advance their language skills and cultural knowledge. Students placed in this course are too advanced for the non-Native Speaker track and will not benefit from it.</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Students and Parents must contact the TEACHER (not the counselor) if they feel the student should be placed differently.</a:t>
            </a: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p:txBody>
      </p:sp>
      <p:sp>
        <p:nvSpPr>
          <p:cNvPr id="4" name="TextBox 3">
            <a:extLst>
              <a:ext uri="{FF2B5EF4-FFF2-40B4-BE49-F238E27FC236}">
                <a16:creationId xmlns:a16="http://schemas.microsoft.com/office/drawing/2014/main" id="{EEF700E8-BE07-B9FD-7B57-49FB9135A2C1}"/>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a:p>
        </p:txBody>
      </p:sp>
      <p:pic>
        <p:nvPicPr>
          <p:cNvPr id="6" name="Audio 5">
            <a:hlinkClick r:id="" action="ppaction://media"/>
            <a:extLst>
              <a:ext uri="{FF2B5EF4-FFF2-40B4-BE49-F238E27FC236}">
                <a16:creationId xmlns:a16="http://schemas.microsoft.com/office/drawing/2014/main" id="{F9543192-E03F-DE41-A374-3D5E0980637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26754332"/>
      </p:ext>
    </p:extLst>
  </p:cSld>
  <p:clrMapOvr>
    <a:masterClrMapping/>
  </p:clrMapOvr>
  <mc:AlternateContent xmlns:mc="http://schemas.openxmlformats.org/markup-compatibility/2006" xmlns:p14="http://schemas.microsoft.com/office/powerpoint/2010/main">
    <mc:Choice Requires="p14">
      <p:transition spd="slow" p14:dur="2000" advTm="41840"/>
    </mc:Choice>
    <mc:Fallback xmlns="">
      <p:transition spd="slow" advTm="41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World Language</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8416" y="1148156"/>
            <a:ext cx="8807116" cy="3526972"/>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fontAlgn="base">
              <a:spcBef>
                <a:spcPts val="600"/>
              </a:spcBef>
              <a:spcAft>
                <a:spcPts val="600"/>
              </a:spcAft>
              <a:buClrTx/>
            </a:pPr>
            <a:r>
              <a:rPr lang="en-US" sz="1200" b="1" u="sng">
                <a:solidFill>
                  <a:srgbClr val="FF0000"/>
                </a:solidFill>
                <a:latin typeface="+mn-lt"/>
              </a:rPr>
              <a:t>Thoughts for a student taking a Level 1 Language in the Fall:</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Each language opens doors to distinct cultural perspectives and global connections.</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Students should discover a language that aligns with their interests and challenges them to develop diverse linguistic skills.</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While Spanish is a popular choice, it is essential to recognize that it is as academically challenging as the other languages and is taught almost exclusively in Spanish.</a:t>
            </a:r>
          </a:p>
          <a:p>
            <a:pPr marL="171450" indent="-171450" rtl="0" fontAlgn="base">
              <a:spcBef>
                <a:spcPts val="600"/>
              </a:spcBef>
              <a:spcAft>
                <a:spcPts val="600"/>
              </a:spcAft>
              <a:buClrTx/>
              <a:buFont typeface="Arial" panose="020B0604020202020204" pitchFamily="34" charset="0"/>
              <a:buChar char="•"/>
            </a:pPr>
            <a:r>
              <a:rPr lang="en-US" sz="1200">
                <a:solidFill>
                  <a:schemeClr val="tx1"/>
                </a:solidFill>
                <a:latin typeface="+mn-lt"/>
              </a:rPr>
              <a:t>Consider the unique opportunities and challenges presented by languages such as ASL, French, Japanese, and Latin!</a:t>
            </a:r>
          </a:p>
          <a:p>
            <a:pPr rtl="0" fontAlgn="base">
              <a:spcBef>
                <a:spcPts val="600"/>
              </a:spcBef>
              <a:spcAft>
                <a:spcPts val="600"/>
              </a:spcAft>
              <a:buClrTx/>
            </a:pPr>
            <a:r>
              <a:rPr lang="en-US" sz="1200" b="1" u="sng">
                <a:solidFill>
                  <a:srgbClr val="FF0000"/>
                </a:solidFill>
                <a:latin typeface="+mn-lt"/>
              </a:rPr>
              <a:t>Direct questions to the World Language Dept. Co-Chairs:</a:t>
            </a:r>
          </a:p>
          <a:p>
            <a:pPr rtl="0" fontAlgn="base">
              <a:spcBef>
                <a:spcPts val="600"/>
              </a:spcBef>
              <a:spcAft>
                <a:spcPts val="600"/>
              </a:spcAft>
              <a:buClrTx/>
            </a:pPr>
            <a:r>
              <a:rPr lang="en-US" sz="1200">
                <a:solidFill>
                  <a:schemeClr val="tx1"/>
                </a:solidFill>
                <a:latin typeface="+mn-lt"/>
              </a:rPr>
              <a:t>Ms. Jennifer Brubaker - </a:t>
            </a:r>
            <a:r>
              <a:rPr lang="en-US" sz="1200" b="1">
                <a:solidFill>
                  <a:srgbClr val="0066FF"/>
                </a:solidFill>
                <a:latin typeface="+mn-lt"/>
                <a:hlinkClick r:id="rId5">
                  <a:extLst>
                    <a:ext uri="{A12FA001-AC4F-418D-AE19-62706E023703}">
                      <ahyp:hlinkClr xmlns:ahyp="http://schemas.microsoft.com/office/drawing/2018/hyperlinkcolor" val="tx"/>
                    </a:ext>
                  </a:extLst>
                </a:hlinkClick>
              </a:rPr>
              <a:t>BrubakerJ@fultonschools.org</a:t>
            </a:r>
            <a:endParaRPr lang="en-US" sz="1200" b="1">
              <a:solidFill>
                <a:srgbClr val="0066FF"/>
              </a:solidFill>
              <a:latin typeface="+mn-lt"/>
            </a:endParaRPr>
          </a:p>
          <a:p>
            <a:pPr rtl="0" fontAlgn="base">
              <a:spcBef>
                <a:spcPts val="600"/>
              </a:spcBef>
              <a:spcAft>
                <a:spcPts val="600"/>
              </a:spcAft>
              <a:buClrTx/>
            </a:pPr>
            <a:r>
              <a:rPr lang="en-US" sz="1200">
                <a:solidFill>
                  <a:schemeClr val="tx1"/>
                </a:solidFill>
                <a:latin typeface="+mn-lt"/>
              </a:rPr>
              <a:t>Dr. Alex Marsh - </a:t>
            </a:r>
            <a:r>
              <a:rPr lang="en-US" sz="1200" b="1">
                <a:solidFill>
                  <a:srgbClr val="0066FF"/>
                </a:solidFill>
                <a:latin typeface="+mn-lt"/>
                <a:hlinkClick r:id="rId6">
                  <a:extLst>
                    <a:ext uri="{A12FA001-AC4F-418D-AE19-62706E023703}">
                      <ahyp:hlinkClr xmlns:ahyp="http://schemas.microsoft.com/office/drawing/2018/hyperlinkcolor" val="tx"/>
                    </a:ext>
                  </a:extLst>
                </a:hlinkClick>
              </a:rPr>
              <a:t>MarshAJ@fultonschools.org</a:t>
            </a:r>
            <a:endParaRPr lang="en-US" sz="1200" b="1">
              <a:solidFill>
                <a:srgbClr val="0066FF"/>
              </a:solidFill>
              <a:latin typeface="+mn-lt"/>
            </a:endParaRPr>
          </a:p>
          <a:p>
            <a:pPr rtl="0" fontAlgn="base">
              <a:spcBef>
                <a:spcPts val="600"/>
              </a:spcBef>
              <a:spcAft>
                <a:spcPts val="600"/>
              </a:spcAft>
              <a:buClrTx/>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fontAlgn="base">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a:p>
            <a:pPr marL="171450" indent="-171450">
              <a:spcBef>
                <a:spcPts val="600"/>
              </a:spcBef>
              <a:buClrTx/>
              <a:buFont typeface="Arial" panose="020B0604020202020204" pitchFamily="34" charset="0"/>
              <a:buChar char="•"/>
            </a:pPr>
            <a:endParaRPr lang="en-US" sz="1200">
              <a:solidFill>
                <a:schemeClr val="tx1"/>
              </a:solidFill>
              <a:latin typeface="+mn-lt"/>
            </a:endParaRPr>
          </a:p>
        </p:txBody>
      </p:sp>
      <p:sp>
        <p:nvSpPr>
          <p:cNvPr id="4" name="TextBox 3">
            <a:extLst>
              <a:ext uri="{FF2B5EF4-FFF2-40B4-BE49-F238E27FC236}">
                <a16:creationId xmlns:a16="http://schemas.microsoft.com/office/drawing/2014/main" id="{CEFCD016-7ED1-67AD-50B3-174C41A6C28A}"/>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a:p>
        </p:txBody>
      </p:sp>
      <p:pic>
        <p:nvPicPr>
          <p:cNvPr id="10" name="Audio 9">
            <a:hlinkClick r:id="" action="ppaction://media"/>
            <a:extLst>
              <a:ext uri="{FF2B5EF4-FFF2-40B4-BE49-F238E27FC236}">
                <a16:creationId xmlns:a16="http://schemas.microsoft.com/office/drawing/2014/main" id="{F834CD1B-F4C2-C1C8-231B-4BEA6C53323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586717341"/>
      </p:ext>
    </p:extLst>
  </p:cSld>
  <p:clrMapOvr>
    <a:masterClrMapping/>
  </p:clrMapOvr>
  <mc:AlternateContent xmlns:mc="http://schemas.openxmlformats.org/markup-compatibility/2006" xmlns:p14="http://schemas.microsoft.com/office/powerpoint/2010/main">
    <mc:Choice Requires="p14">
      <p:transition spd="slow" p14:dur="2000" advTm="56252"/>
    </mc:Choice>
    <mc:Fallback xmlns="">
      <p:transition spd="slow" advTm="56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BB95-4DB4-6F3F-46D2-2CD41EF0D2E7}"/>
              </a:ext>
            </a:extLst>
          </p:cNvPr>
          <p:cNvSpPr>
            <a:spLocks noGrp="1"/>
          </p:cNvSpPr>
          <p:nvPr>
            <p:ph type="title"/>
          </p:nvPr>
        </p:nvSpPr>
        <p:spPr/>
        <p:txBody>
          <a:bodyPr>
            <a:normAutofit/>
          </a:bodyPr>
          <a:lstStyle/>
          <a:p>
            <a:r>
              <a:rPr lang="en-US" sz="6000">
                <a:ea typeface="Calibri Light"/>
                <a:cs typeface="Calibri Light"/>
              </a:rPr>
              <a:t>LATIN</a:t>
            </a:r>
          </a:p>
        </p:txBody>
      </p:sp>
      <p:sp>
        <p:nvSpPr>
          <p:cNvPr id="3" name="Content Placeholder 2">
            <a:extLst>
              <a:ext uri="{FF2B5EF4-FFF2-40B4-BE49-F238E27FC236}">
                <a16:creationId xmlns:a16="http://schemas.microsoft.com/office/drawing/2014/main" id="{67E73DB6-8A59-E26D-F886-1ED5542B4741}"/>
              </a:ext>
            </a:extLst>
          </p:cNvPr>
          <p:cNvSpPr>
            <a:spLocks noGrp="1"/>
          </p:cNvSpPr>
          <p:nvPr>
            <p:ph idx="1"/>
          </p:nvPr>
        </p:nvSpPr>
        <p:spPr/>
        <p:txBody>
          <a:bodyPr vert="horz" lIns="0" tIns="45720" rIns="0" bIns="45720" rtlCol="0" anchor="t">
            <a:normAutofit fontScale="92500"/>
          </a:bodyPr>
          <a:lstStyle/>
          <a:p>
            <a:pPr marL="0" indent="0" algn="ctr">
              <a:buNone/>
            </a:pPr>
            <a:r>
              <a:rPr lang="en-US" sz="6600" b="1" i="1">
                <a:ea typeface="Calibri"/>
                <a:cs typeface="Calibri"/>
              </a:rPr>
              <a:t>WHY TAKE LATIN?</a:t>
            </a:r>
            <a:endParaRPr lang="en-US">
              <a:ea typeface="Calibri" panose="020F0502020204030204"/>
              <a:cs typeface="Calibri" panose="020F0502020204030204"/>
            </a:endParaRPr>
          </a:p>
          <a:p>
            <a:pPr marL="0" indent="0" algn="ctr">
              <a:buNone/>
            </a:pPr>
            <a:r>
              <a:rPr lang="en-US" sz="6600">
                <a:ea typeface="Calibri"/>
                <a:cs typeface="Calibri"/>
              </a:rPr>
              <a:t>Latin improves SAT Scores!</a:t>
            </a:r>
          </a:p>
        </p:txBody>
      </p:sp>
      <p:sp>
        <p:nvSpPr>
          <p:cNvPr id="6" name="TextBox 5">
            <a:extLst>
              <a:ext uri="{FF2B5EF4-FFF2-40B4-BE49-F238E27FC236}">
                <a16:creationId xmlns:a16="http://schemas.microsoft.com/office/drawing/2014/main" id="{B06A0FAB-2BED-A915-8A91-F4BE4ACFC56C}"/>
              </a:ext>
            </a:extLst>
          </p:cNvPr>
          <p:cNvSpPr txBox="1"/>
          <p:nvPr/>
        </p:nvSpPr>
        <p:spPr>
          <a:xfrm>
            <a:off x="-1" y="4880692"/>
            <a:ext cx="1059363" cy="27699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200" b="1">
                <a:solidFill>
                  <a:schemeClr val="bg1"/>
                </a:solidFill>
              </a:rPr>
              <a:t>SIMMS</a:t>
            </a:r>
            <a:endParaRPr lang="en-US" sz="1200"/>
          </a:p>
        </p:txBody>
      </p:sp>
      <p:pic>
        <p:nvPicPr>
          <p:cNvPr id="7" name="Audio 6">
            <a:hlinkClick r:id="" action="ppaction://media"/>
            <a:extLst>
              <a:ext uri="{FF2B5EF4-FFF2-40B4-BE49-F238E27FC236}">
                <a16:creationId xmlns:a16="http://schemas.microsoft.com/office/drawing/2014/main" id="{5C59C7AB-97B6-E213-41BD-40A8BF41EC1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929751133"/>
      </p:ext>
    </p:extLst>
  </p:cSld>
  <p:clrMapOvr>
    <a:masterClrMapping/>
  </p:clrMapOvr>
  <mc:AlternateContent xmlns:mc="http://schemas.openxmlformats.org/markup-compatibility/2006" xmlns:p14="http://schemas.microsoft.com/office/powerpoint/2010/main">
    <mc:Choice Requires="p14">
      <p:transition spd="slow" p14:dur="2000" advTm="11197"/>
    </mc:Choice>
    <mc:Fallback xmlns="">
      <p:transition spd="slow" advTm="111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522EA-21DB-5B98-E654-9E0FC64CCB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A2BD5-2354-6EC9-655A-F15A0A29377E}"/>
              </a:ext>
            </a:extLst>
          </p:cNvPr>
          <p:cNvSpPr>
            <a:spLocks noGrp="1"/>
          </p:cNvSpPr>
          <p:nvPr>
            <p:ph type="title"/>
          </p:nvPr>
        </p:nvSpPr>
        <p:spPr/>
        <p:txBody>
          <a:bodyPr>
            <a:normAutofit/>
          </a:bodyPr>
          <a:lstStyle/>
          <a:p>
            <a:r>
              <a:rPr lang="en-US" sz="6000">
                <a:ea typeface="Calibri Light"/>
                <a:cs typeface="Calibri Light"/>
              </a:rPr>
              <a:t>LATIN</a:t>
            </a:r>
          </a:p>
        </p:txBody>
      </p:sp>
      <p:sp>
        <p:nvSpPr>
          <p:cNvPr id="3" name="Content Placeholder 2">
            <a:extLst>
              <a:ext uri="{FF2B5EF4-FFF2-40B4-BE49-F238E27FC236}">
                <a16:creationId xmlns:a16="http://schemas.microsoft.com/office/drawing/2014/main" id="{2CA08CC4-D752-AADC-10A4-7649A6729297}"/>
              </a:ext>
            </a:extLst>
          </p:cNvPr>
          <p:cNvSpPr>
            <a:spLocks noGrp="1"/>
          </p:cNvSpPr>
          <p:nvPr>
            <p:ph idx="1"/>
          </p:nvPr>
        </p:nvSpPr>
        <p:spPr>
          <a:xfrm>
            <a:off x="3600450" y="302678"/>
            <a:ext cx="4869180" cy="1172661"/>
          </a:xfrm>
        </p:spPr>
        <p:txBody>
          <a:bodyPr vert="horz" lIns="0" tIns="45720" rIns="0" bIns="45720" rtlCol="0" anchor="t">
            <a:normAutofit fontScale="70000" lnSpcReduction="20000"/>
          </a:bodyPr>
          <a:lstStyle/>
          <a:p>
            <a:pPr marL="0" indent="0" algn="ctr">
              <a:buNone/>
            </a:pPr>
            <a:r>
              <a:rPr lang="en-US" sz="6600" b="1" i="1">
                <a:ea typeface="Calibri"/>
                <a:cs typeface="Calibri"/>
              </a:rPr>
              <a:t>Georgia SAT State Profile Report</a:t>
            </a:r>
            <a:endParaRPr lang="en-US"/>
          </a:p>
          <a:p>
            <a:pPr marL="0" indent="0" algn="ctr">
              <a:buNone/>
            </a:pPr>
            <a:endParaRPr lang="en-US" sz="6600">
              <a:ea typeface="Calibri"/>
              <a:cs typeface="Calibri"/>
            </a:endParaRPr>
          </a:p>
        </p:txBody>
      </p:sp>
      <p:sp>
        <p:nvSpPr>
          <p:cNvPr id="6" name="TextBox 5">
            <a:extLst>
              <a:ext uri="{FF2B5EF4-FFF2-40B4-BE49-F238E27FC236}">
                <a16:creationId xmlns:a16="http://schemas.microsoft.com/office/drawing/2014/main" id="{BAA0D024-7B98-1669-86CF-13929ACB4BB3}"/>
              </a:ext>
            </a:extLst>
          </p:cNvPr>
          <p:cNvSpPr txBox="1"/>
          <p:nvPr/>
        </p:nvSpPr>
        <p:spPr>
          <a:xfrm>
            <a:off x="-1" y="4880692"/>
            <a:ext cx="1059363" cy="276999"/>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200" b="1">
                <a:solidFill>
                  <a:schemeClr val="bg1"/>
                </a:solidFill>
              </a:rPr>
              <a:t>SIMMS</a:t>
            </a:r>
            <a:endParaRPr lang="en-US" sz="1200"/>
          </a:p>
        </p:txBody>
      </p:sp>
      <p:graphicFrame>
        <p:nvGraphicFramePr>
          <p:cNvPr id="4" name="Table 3">
            <a:extLst>
              <a:ext uri="{FF2B5EF4-FFF2-40B4-BE49-F238E27FC236}">
                <a16:creationId xmlns:a16="http://schemas.microsoft.com/office/drawing/2014/main" id="{9A942E08-ABA5-CC24-704D-758AE0AD2993}"/>
              </a:ext>
            </a:extLst>
          </p:cNvPr>
          <p:cNvGraphicFramePr>
            <a:graphicFrameLocks noGrp="1"/>
          </p:cNvGraphicFramePr>
          <p:nvPr>
            <p:extLst>
              <p:ext uri="{D42A27DB-BD31-4B8C-83A1-F6EECF244321}">
                <p14:modId xmlns:p14="http://schemas.microsoft.com/office/powerpoint/2010/main" val="3667050500"/>
              </p:ext>
            </p:extLst>
          </p:nvPr>
        </p:nvGraphicFramePr>
        <p:xfrm>
          <a:off x="3407876" y="1713459"/>
          <a:ext cx="5253732" cy="1854200"/>
        </p:xfrm>
        <a:graphic>
          <a:graphicData uri="http://schemas.openxmlformats.org/drawingml/2006/table">
            <a:tbl>
              <a:tblPr firstRow="1" bandRow="1">
                <a:tableStyleId>{1F8AD606-F89A-4688-8595-A8769E33E27A}</a:tableStyleId>
              </a:tblPr>
              <a:tblGrid>
                <a:gridCol w="2626866">
                  <a:extLst>
                    <a:ext uri="{9D8B030D-6E8A-4147-A177-3AD203B41FA5}">
                      <a16:colId xmlns:a16="http://schemas.microsoft.com/office/drawing/2014/main" val="2552948908"/>
                    </a:ext>
                  </a:extLst>
                </a:gridCol>
                <a:gridCol w="2626866">
                  <a:extLst>
                    <a:ext uri="{9D8B030D-6E8A-4147-A177-3AD203B41FA5}">
                      <a16:colId xmlns:a16="http://schemas.microsoft.com/office/drawing/2014/main" val="3197520422"/>
                    </a:ext>
                  </a:extLst>
                </a:gridCol>
              </a:tblGrid>
              <a:tr h="370840">
                <a:tc>
                  <a:txBody>
                    <a:bodyPr/>
                    <a:lstStyle/>
                    <a:p>
                      <a:pPr lvl="0" algn="ctr">
                        <a:buNone/>
                      </a:pPr>
                      <a:r>
                        <a:rPr lang="en-US" b="1">
                          <a:latin typeface="Calibri"/>
                        </a:rPr>
                        <a:t>Language Taken</a:t>
                      </a:r>
                    </a:p>
                  </a:txBody>
                  <a:tcPr anchor="ctr"/>
                </a:tc>
                <a:tc>
                  <a:txBody>
                    <a:bodyPr/>
                    <a:lstStyle/>
                    <a:p>
                      <a:pPr algn="ctr"/>
                      <a:r>
                        <a:rPr lang="en-US" b="1">
                          <a:latin typeface="Calibri"/>
                        </a:rPr>
                        <a:t>Read/Math (Read/Math/Writing)</a:t>
                      </a:r>
                    </a:p>
                  </a:txBody>
                  <a:tcPr/>
                </a:tc>
                <a:extLst>
                  <a:ext uri="{0D108BD9-81ED-4DB2-BD59-A6C34878D82A}">
                    <a16:rowId xmlns:a16="http://schemas.microsoft.com/office/drawing/2014/main" val="375206737"/>
                  </a:ext>
                </a:extLst>
              </a:tr>
              <a:tr h="370840">
                <a:tc>
                  <a:txBody>
                    <a:bodyPr/>
                    <a:lstStyle/>
                    <a:p>
                      <a:pPr algn="ctr"/>
                      <a:r>
                        <a:rPr lang="en-US">
                          <a:latin typeface="Calibri"/>
                        </a:rPr>
                        <a:t>None</a:t>
                      </a:r>
                    </a:p>
                  </a:txBody>
                  <a:tcPr anchor="ctr"/>
                </a:tc>
                <a:tc>
                  <a:txBody>
                    <a:bodyPr/>
                    <a:lstStyle/>
                    <a:p>
                      <a:pPr algn="ctr"/>
                      <a:r>
                        <a:rPr lang="en-US">
                          <a:latin typeface="Calibri"/>
                        </a:rPr>
                        <a:t>832 (1232)</a:t>
                      </a:r>
                    </a:p>
                  </a:txBody>
                  <a:tcPr anchor="ctr"/>
                </a:tc>
                <a:extLst>
                  <a:ext uri="{0D108BD9-81ED-4DB2-BD59-A6C34878D82A}">
                    <a16:rowId xmlns:a16="http://schemas.microsoft.com/office/drawing/2014/main" val="343170002"/>
                  </a:ext>
                </a:extLst>
              </a:tr>
              <a:tr h="370840">
                <a:tc>
                  <a:txBody>
                    <a:bodyPr/>
                    <a:lstStyle/>
                    <a:p>
                      <a:pPr algn="ctr"/>
                      <a:r>
                        <a:rPr lang="en-US">
                          <a:latin typeface="Calibri"/>
                        </a:rPr>
                        <a:t>Spanish</a:t>
                      </a:r>
                    </a:p>
                  </a:txBody>
                  <a:tcPr anchor="ctr"/>
                </a:tc>
                <a:tc>
                  <a:txBody>
                    <a:bodyPr/>
                    <a:lstStyle/>
                    <a:p>
                      <a:pPr algn="ctr"/>
                      <a:r>
                        <a:rPr lang="en-US">
                          <a:latin typeface="Calibri"/>
                        </a:rPr>
                        <a:t>973 (1445)</a:t>
                      </a:r>
                    </a:p>
                  </a:txBody>
                  <a:tcPr anchor="ctr"/>
                </a:tc>
                <a:extLst>
                  <a:ext uri="{0D108BD9-81ED-4DB2-BD59-A6C34878D82A}">
                    <a16:rowId xmlns:a16="http://schemas.microsoft.com/office/drawing/2014/main" val="2010078059"/>
                  </a:ext>
                </a:extLst>
              </a:tr>
              <a:tr h="370840">
                <a:tc>
                  <a:txBody>
                    <a:bodyPr/>
                    <a:lstStyle/>
                    <a:p>
                      <a:pPr algn="ctr"/>
                      <a:r>
                        <a:rPr lang="en-US">
                          <a:latin typeface="Calibri"/>
                        </a:rPr>
                        <a:t>French</a:t>
                      </a:r>
                    </a:p>
                  </a:txBody>
                  <a:tcPr anchor="ctr"/>
                </a:tc>
                <a:tc>
                  <a:txBody>
                    <a:bodyPr/>
                    <a:lstStyle/>
                    <a:p>
                      <a:pPr algn="ctr"/>
                      <a:r>
                        <a:rPr lang="en-US">
                          <a:latin typeface="Calibri"/>
                        </a:rPr>
                        <a:t>980 (1457)</a:t>
                      </a:r>
                    </a:p>
                  </a:txBody>
                  <a:tcPr anchor="ctr"/>
                </a:tc>
                <a:extLst>
                  <a:ext uri="{0D108BD9-81ED-4DB2-BD59-A6C34878D82A}">
                    <a16:rowId xmlns:a16="http://schemas.microsoft.com/office/drawing/2014/main" val="239347018"/>
                  </a:ext>
                </a:extLst>
              </a:tr>
              <a:tr h="370840">
                <a:tc>
                  <a:txBody>
                    <a:bodyPr/>
                    <a:lstStyle/>
                    <a:p>
                      <a:pPr algn="ctr"/>
                      <a:r>
                        <a:rPr lang="en-US" b="1">
                          <a:solidFill>
                            <a:srgbClr val="FF0000"/>
                          </a:solidFill>
                          <a:latin typeface="Calibri"/>
                        </a:rPr>
                        <a:t>Latin</a:t>
                      </a:r>
                    </a:p>
                  </a:txBody>
                  <a:tcPr anchor="ctr"/>
                </a:tc>
                <a:tc>
                  <a:txBody>
                    <a:bodyPr/>
                    <a:lstStyle/>
                    <a:p>
                      <a:pPr algn="ctr"/>
                      <a:r>
                        <a:rPr lang="en-US" b="1">
                          <a:solidFill>
                            <a:srgbClr val="FF0000"/>
                          </a:solidFill>
                          <a:latin typeface="Calibri"/>
                        </a:rPr>
                        <a:t>1081 (1604)</a:t>
                      </a:r>
                    </a:p>
                  </a:txBody>
                  <a:tcPr anchor="ctr"/>
                </a:tc>
                <a:extLst>
                  <a:ext uri="{0D108BD9-81ED-4DB2-BD59-A6C34878D82A}">
                    <a16:rowId xmlns:a16="http://schemas.microsoft.com/office/drawing/2014/main" val="448111525"/>
                  </a:ext>
                </a:extLst>
              </a:tr>
            </a:tbl>
          </a:graphicData>
        </a:graphic>
      </p:graphicFrame>
      <p:sp>
        <p:nvSpPr>
          <p:cNvPr id="5" name="TextBox 4">
            <a:extLst>
              <a:ext uri="{FF2B5EF4-FFF2-40B4-BE49-F238E27FC236}">
                <a16:creationId xmlns:a16="http://schemas.microsoft.com/office/drawing/2014/main" id="{4F26A099-DD8C-3FDE-0532-90D7EF6B27EC}"/>
              </a:ext>
            </a:extLst>
          </p:cNvPr>
          <p:cNvSpPr txBox="1"/>
          <p:nvPr/>
        </p:nvSpPr>
        <p:spPr>
          <a:xfrm>
            <a:off x="3855024" y="3853636"/>
            <a:ext cx="436365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Calibri"/>
                <a:cs typeface="Calibri"/>
              </a:rPr>
              <a:t>Data based on </a:t>
            </a:r>
            <a:r>
              <a:rPr lang="en-US" b="1">
                <a:ea typeface="Calibri"/>
                <a:cs typeface="Calibri"/>
              </a:rPr>
              <a:t>College Bound Seniors</a:t>
            </a:r>
            <a:r>
              <a:rPr lang="en-US">
                <a:ea typeface="Calibri"/>
                <a:cs typeface="Calibri"/>
              </a:rPr>
              <a:t> in Georgia who took 2+ years of a language per the 2018 SAT State Profile Report</a:t>
            </a:r>
          </a:p>
        </p:txBody>
      </p:sp>
      <p:pic>
        <p:nvPicPr>
          <p:cNvPr id="9" name="Audio 8">
            <a:hlinkClick r:id="" action="ppaction://media"/>
            <a:extLst>
              <a:ext uri="{FF2B5EF4-FFF2-40B4-BE49-F238E27FC236}">
                <a16:creationId xmlns:a16="http://schemas.microsoft.com/office/drawing/2014/main" id="{7E274783-475C-1B04-178F-E74438377D1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82525096"/>
      </p:ext>
    </p:extLst>
  </p:cSld>
  <p:clrMapOvr>
    <a:masterClrMapping/>
  </p:clrMapOvr>
  <mc:AlternateContent xmlns:mc="http://schemas.openxmlformats.org/markup-compatibility/2006" xmlns:p14="http://schemas.microsoft.com/office/powerpoint/2010/main">
    <mc:Choice Requires="p14">
      <p:transition spd="slow" p14:dur="2000" advTm="23190"/>
    </mc:Choice>
    <mc:Fallback xmlns="">
      <p:transition spd="slow" advTm="23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EBB33-7F55-050F-2AAD-98A054E32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08B590-8D09-F498-0F6F-599C25675E06}"/>
              </a:ext>
            </a:extLst>
          </p:cNvPr>
          <p:cNvSpPr>
            <a:spLocks noGrp="1"/>
          </p:cNvSpPr>
          <p:nvPr>
            <p:ph type="title"/>
          </p:nvPr>
        </p:nvSpPr>
        <p:spPr/>
        <p:txBody>
          <a:bodyPr>
            <a:normAutofit/>
          </a:bodyPr>
          <a:lstStyle/>
          <a:p>
            <a:r>
              <a:rPr lang="en-US" sz="6000">
                <a:ea typeface="Calibri Light"/>
                <a:cs typeface="Calibri Light"/>
              </a:rPr>
              <a:t>LATIN</a:t>
            </a:r>
          </a:p>
        </p:txBody>
      </p:sp>
      <p:sp>
        <p:nvSpPr>
          <p:cNvPr id="3" name="Content Placeholder 2">
            <a:extLst>
              <a:ext uri="{FF2B5EF4-FFF2-40B4-BE49-F238E27FC236}">
                <a16:creationId xmlns:a16="http://schemas.microsoft.com/office/drawing/2014/main" id="{20818EFE-A05F-D0CE-BF79-4F665400D55D}"/>
              </a:ext>
            </a:extLst>
          </p:cNvPr>
          <p:cNvSpPr>
            <a:spLocks noGrp="1"/>
          </p:cNvSpPr>
          <p:nvPr>
            <p:ph idx="1"/>
          </p:nvPr>
        </p:nvSpPr>
        <p:spPr/>
        <p:txBody>
          <a:bodyPr vert="horz" lIns="0" tIns="45720" rIns="0" bIns="45720" rtlCol="0" anchor="t">
            <a:normAutofit fontScale="47500" lnSpcReduction="20000"/>
          </a:bodyPr>
          <a:lstStyle/>
          <a:p>
            <a:pPr marL="0" indent="0" algn="ctr">
              <a:buNone/>
            </a:pPr>
            <a:r>
              <a:rPr lang="en-US" sz="6600" b="1" i="1">
                <a:ea typeface="Calibri"/>
                <a:cs typeface="Calibri"/>
              </a:rPr>
              <a:t>What about Milton?</a:t>
            </a:r>
            <a:endParaRPr lang="en-US"/>
          </a:p>
          <a:p>
            <a:pPr marL="0" indent="0" algn="ctr">
              <a:buNone/>
            </a:pPr>
            <a:endParaRPr lang="en-US" sz="6600">
              <a:ea typeface="Calibri"/>
              <a:cs typeface="Calibri"/>
            </a:endParaRPr>
          </a:p>
          <a:p>
            <a:pPr marL="0" indent="0">
              <a:buNone/>
            </a:pPr>
            <a:r>
              <a:rPr lang="en-US" sz="6600" u="sng">
                <a:ea typeface="Calibri"/>
                <a:cs typeface="Calibri"/>
              </a:rPr>
              <a:t>At Milton in the last 4 years:</a:t>
            </a:r>
            <a:endParaRPr lang="en-US" u="sng">
              <a:ea typeface="Calibri" panose="020F0502020204030204"/>
              <a:cs typeface="Calibri" panose="020F0502020204030204"/>
            </a:endParaRPr>
          </a:p>
          <a:p>
            <a:pPr>
              <a:buFont typeface="Arial" panose="020F0502020204030204" pitchFamily="34" charset="0"/>
              <a:buChar char="•"/>
            </a:pPr>
            <a:r>
              <a:rPr lang="en-US" sz="6600">
                <a:ea typeface="Calibri"/>
                <a:cs typeface="Calibri"/>
              </a:rPr>
              <a:t>50% of the National Merit Scholars (highest PSAT scores) took Latin</a:t>
            </a:r>
          </a:p>
          <a:p>
            <a:pPr>
              <a:buFont typeface="Arial" panose="020F0502020204030204" pitchFamily="34" charset="0"/>
              <a:buChar char="•"/>
            </a:pPr>
            <a:r>
              <a:rPr lang="en-US" sz="6600">
                <a:ea typeface="Calibri"/>
                <a:cs typeface="Calibri"/>
              </a:rPr>
              <a:t>2 of the last 4 STAR Students (highest SAT scores) took Latin</a:t>
            </a:r>
          </a:p>
        </p:txBody>
      </p:sp>
      <p:sp>
        <p:nvSpPr>
          <p:cNvPr id="6" name="TextBox 5">
            <a:extLst>
              <a:ext uri="{FF2B5EF4-FFF2-40B4-BE49-F238E27FC236}">
                <a16:creationId xmlns:a16="http://schemas.microsoft.com/office/drawing/2014/main" id="{17EAA6C6-1476-3090-0428-CAAB94F1C587}"/>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a:p>
        </p:txBody>
      </p:sp>
      <p:pic>
        <p:nvPicPr>
          <p:cNvPr id="7" name="Audio 6">
            <a:hlinkClick r:id="" action="ppaction://media"/>
            <a:extLst>
              <a:ext uri="{FF2B5EF4-FFF2-40B4-BE49-F238E27FC236}">
                <a16:creationId xmlns:a16="http://schemas.microsoft.com/office/drawing/2014/main" id="{F55B09A0-3FBA-66DC-A587-654DB438B00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3450728"/>
      </p:ext>
    </p:extLst>
  </p:cSld>
  <p:clrMapOvr>
    <a:masterClrMapping/>
  </p:clrMapOvr>
  <mc:AlternateContent xmlns:mc="http://schemas.openxmlformats.org/markup-compatibility/2006" xmlns:p14="http://schemas.microsoft.com/office/powerpoint/2010/main">
    <mc:Choice Requires="p14">
      <p:transition spd="slow" p14:dur="2000" advTm="31855"/>
    </mc:Choice>
    <mc:Fallback xmlns="">
      <p:transition spd="slow" advTm="31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4" y="410103"/>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Career Tech</a:t>
            </a:r>
            <a:endParaRPr/>
          </a:p>
        </p:txBody>
      </p:sp>
      <p:sp>
        <p:nvSpPr>
          <p:cNvPr id="2" name="Google Shape;89;p15">
            <a:extLst>
              <a:ext uri="{FF2B5EF4-FFF2-40B4-BE49-F238E27FC236}">
                <a16:creationId xmlns:a16="http://schemas.microsoft.com/office/drawing/2014/main" id="{0DA60784-21DD-D9D7-E240-4F2C8B614551}"/>
              </a:ext>
            </a:extLst>
          </p:cNvPr>
          <p:cNvSpPr txBox="1">
            <a:spLocks/>
          </p:cNvSpPr>
          <p:nvPr/>
        </p:nvSpPr>
        <p:spPr>
          <a:xfrm>
            <a:off x="161182" y="917969"/>
            <a:ext cx="8807116" cy="3478497"/>
          </a:xfrm>
          <a:prstGeom prst="rect">
            <a:avLst/>
          </a:prstGeom>
          <a:solidFill>
            <a:schemeClr val="bg1"/>
          </a:solidFill>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fontAlgn="base">
              <a:buClrTx/>
            </a:pPr>
            <a:r>
              <a:rPr lang="en-US" sz="1300" b="1" u="sng">
                <a:solidFill>
                  <a:srgbClr val="FF0000"/>
                </a:solidFill>
                <a:latin typeface="+mn-lt"/>
              </a:rPr>
              <a:t>Healthcare Science Pathway</a:t>
            </a:r>
          </a:p>
          <a:p>
            <a:pPr marL="171450" indent="-171450" rtl="0" fontAlgn="base">
              <a:buClrTx/>
              <a:buFont typeface="Arial" panose="020B0604020202020204" pitchFamily="34" charset="0"/>
              <a:buChar char="•"/>
            </a:pPr>
            <a:r>
              <a:rPr lang="en-US" sz="1300">
                <a:solidFill>
                  <a:schemeClr val="tx1"/>
                </a:solidFill>
                <a:latin typeface="+mn-lt"/>
              </a:rPr>
              <a:t>Intro to Healthcare &gt; Essentials of Healthcare &gt; Surgical Technician or Sports Medicine &gt; Medical Internship</a:t>
            </a:r>
          </a:p>
          <a:p>
            <a:pPr marL="171450" indent="-171450" rtl="0" fontAlgn="base">
              <a:buClrTx/>
              <a:buFont typeface="Arial" panose="020B0604020202020204" pitchFamily="34" charset="0"/>
              <a:buChar char="•"/>
            </a:pPr>
            <a:r>
              <a:rPr lang="en-US" sz="1300">
                <a:solidFill>
                  <a:schemeClr val="tx1"/>
                </a:solidFill>
                <a:latin typeface="+mn-lt"/>
              </a:rPr>
              <a:t>Essentials of Healthcare is a dual credit course and is a Science credit (1 Essentials of Healthcare credit &amp; 1 Anatomy &amp; Physiology credit)</a:t>
            </a:r>
          </a:p>
          <a:p>
            <a:pPr rtl="0" fontAlgn="base">
              <a:buClrTx/>
            </a:pPr>
            <a:endParaRPr lang="en-US" sz="1300">
              <a:solidFill>
                <a:schemeClr val="tx1"/>
              </a:solidFill>
              <a:latin typeface="+mn-lt"/>
            </a:endParaRPr>
          </a:p>
          <a:p>
            <a:pPr rtl="0" fontAlgn="base">
              <a:buClrTx/>
            </a:pPr>
            <a:r>
              <a:rPr lang="en-US" sz="1300" b="1" u="sng">
                <a:solidFill>
                  <a:srgbClr val="FF0000"/>
                </a:solidFill>
                <a:latin typeface="+mn-lt"/>
              </a:rPr>
              <a:t>Business Pathway</a:t>
            </a:r>
          </a:p>
          <a:p>
            <a:pPr marL="171450" indent="-171450" rtl="0" fontAlgn="base">
              <a:buClrTx/>
              <a:buFont typeface="Arial" panose="020B0604020202020204" pitchFamily="34" charset="0"/>
              <a:buChar char="•"/>
            </a:pPr>
            <a:r>
              <a:rPr lang="en-US" sz="1300">
                <a:solidFill>
                  <a:schemeClr val="tx1"/>
                </a:solidFill>
                <a:latin typeface="+mn-lt"/>
              </a:rPr>
              <a:t>Intro to Business Technology &gt; Legal Environment of Business &gt; Entrepreneurship (or vice versa)</a:t>
            </a:r>
          </a:p>
          <a:p>
            <a:pPr rtl="0" fontAlgn="base">
              <a:buClrTx/>
            </a:pPr>
            <a:endParaRPr lang="en-US" sz="1300">
              <a:solidFill>
                <a:schemeClr val="tx1"/>
              </a:solidFill>
              <a:latin typeface="+mn-lt"/>
            </a:endParaRPr>
          </a:p>
          <a:p>
            <a:pPr rtl="0" fontAlgn="base">
              <a:buClrTx/>
            </a:pPr>
            <a:r>
              <a:rPr lang="en-US" sz="1300" b="1" u="sng">
                <a:solidFill>
                  <a:srgbClr val="FF0000"/>
                </a:solidFill>
                <a:latin typeface="+mn-lt"/>
              </a:rPr>
              <a:t>Computer Science Pathway</a:t>
            </a:r>
          </a:p>
          <a:p>
            <a:pPr marL="171450" indent="-171450" rtl="0" fontAlgn="base">
              <a:buClrTx/>
              <a:buFont typeface="Arial" panose="020B0604020202020204" pitchFamily="34" charset="0"/>
              <a:buChar char="•"/>
            </a:pPr>
            <a:r>
              <a:rPr lang="en-US" sz="1300">
                <a:solidFill>
                  <a:schemeClr val="tx1"/>
                </a:solidFill>
                <a:latin typeface="+mn-lt"/>
              </a:rPr>
              <a:t>Intro to Digital Technology &gt; AP Computer Science Principles &gt; AP Computer Science A</a:t>
            </a:r>
          </a:p>
          <a:p>
            <a:pPr rtl="0" fontAlgn="base">
              <a:buClrTx/>
            </a:pPr>
            <a:endParaRPr lang="en-US" sz="1300">
              <a:solidFill>
                <a:schemeClr val="tx1"/>
              </a:solidFill>
              <a:latin typeface="+mn-lt"/>
            </a:endParaRPr>
          </a:p>
          <a:p>
            <a:pPr rtl="0" fontAlgn="base">
              <a:buClr>
                <a:schemeClr val="bg1"/>
              </a:buClr>
            </a:pPr>
            <a:r>
              <a:rPr lang="en-US" sz="1300" b="1" u="sng">
                <a:solidFill>
                  <a:srgbClr val="FF0000"/>
                </a:solidFill>
                <a:latin typeface="+mn-lt"/>
              </a:rPr>
              <a:t>Law Enforcement Services Pathway</a:t>
            </a:r>
          </a:p>
          <a:p>
            <a:pPr marL="171450" indent="-171450" fontAlgn="base">
              <a:buClrTx/>
              <a:buFont typeface="Arial" panose="020B0604020202020204" pitchFamily="34" charset="0"/>
              <a:buChar char="•"/>
            </a:pPr>
            <a:r>
              <a:rPr lang="en-US" sz="1300">
                <a:solidFill>
                  <a:schemeClr val="tx1"/>
                </a:solidFill>
                <a:latin typeface="+mn-lt"/>
              </a:rPr>
              <a:t>Intro to Law &amp; Public Safety &gt; Criminal Investigations &gt; Criminal Justice Essentials (or vice versa)</a:t>
            </a:r>
          </a:p>
          <a:p>
            <a:pPr marL="171450" indent="-171450" fontAlgn="base">
              <a:buClrTx/>
              <a:buFont typeface="Arial" panose="020B0604020202020204" pitchFamily="34" charset="0"/>
              <a:buChar char="•"/>
            </a:pPr>
            <a:r>
              <a:rPr lang="en-US" sz="1300">
                <a:solidFill>
                  <a:schemeClr val="tx1"/>
                </a:solidFill>
                <a:latin typeface="+mn-lt"/>
              </a:rPr>
              <a:t>Forensic Science/Criminal Investigations is a Science credit</a:t>
            </a:r>
          </a:p>
          <a:p>
            <a:pPr rtl="0" fontAlgn="base">
              <a:buClrTx/>
            </a:pPr>
            <a:endParaRPr lang="en-US" sz="1300">
              <a:solidFill>
                <a:schemeClr val="tx1"/>
              </a:solidFill>
              <a:latin typeface="+mn-lt"/>
            </a:endParaRPr>
          </a:p>
          <a:p>
            <a:pPr rtl="0" fontAlgn="base">
              <a:buClr>
                <a:schemeClr val="bg1"/>
              </a:buClr>
            </a:pPr>
            <a:r>
              <a:rPr lang="en-US" sz="1300" b="1" u="sng">
                <a:solidFill>
                  <a:srgbClr val="FF0000"/>
                </a:solidFill>
                <a:latin typeface="+mn-lt"/>
              </a:rPr>
              <a:t>Nutrition &amp; Food Science Pathway</a:t>
            </a:r>
          </a:p>
          <a:p>
            <a:pPr marL="171450" indent="-171450" rtl="0" fontAlgn="base">
              <a:buClrTx/>
              <a:buFont typeface="Arial" panose="020B0604020202020204" pitchFamily="34" charset="0"/>
              <a:buChar char="•"/>
            </a:pPr>
            <a:r>
              <a:rPr lang="en-US" sz="1300">
                <a:solidFill>
                  <a:schemeClr val="tx1"/>
                </a:solidFill>
                <a:latin typeface="+mn-lt"/>
              </a:rPr>
              <a:t>Food Nutrition &amp; Wellness &gt; Food Science &gt; Food for Life (or vice versa)</a:t>
            </a:r>
          </a:p>
          <a:p>
            <a:pPr marL="171450" indent="-171450" fontAlgn="base">
              <a:buClrTx/>
              <a:buFont typeface="Arial" panose="020B0604020202020204" pitchFamily="34" charset="0"/>
              <a:buChar char="•"/>
            </a:pPr>
            <a:endParaRPr lang="en-US">
              <a:solidFill>
                <a:schemeClr val="tx1"/>
              </a:solidFill>
              <a:latin typeface="+mn-lt"/>
            </a:endParaRPr>
          </a:p>
          <a:p>
            <a:pPr marL="171450" indent="-171450">
              <a:spcBef>
                <a:spcPts val="600"/>
              </a:spcBef>
              <a:buClrTx/>
              <a:buFont typeface="Arial" panose="020B0604020202020204" pitchFamily="34" charset="0"/>
              <a:buChar char="•"/>
            </a:pPr>
            <a:endParaRPr lang="en-US">
              <a:solidFill>
                <a:schemeClr val="tx1"/>
              </a:solidFill>
              <a:latin typeface="+mn-lt"/>
            </a:endParaRPr>
          </a:p>
          <a:p>
            <a:pPr marL="171450" indent="-171450">
              <a:spcBef>
                <a:spcPts val="600"/>
              </a:spcBef>
              <a:buClrTx/>
              <a:buFont typeface="Arial" panose="020B0604020202020204" pitchFamily="34" charset="0"/>
              <a:buChar char="•"/>
            </a:pPr>
            <a:endParaRPr lang="en-US">
              <a:solidFill>
                <a:schemeClr val="tx1"/>
              </a:solidFill>
              <a:latin typeface="+mn-lt"/>
            </a:endParaRPr>
          </a:p>
        </p:txBody>
      </p:sp>
      <p:sp>
        <p:nvSpPr>
          <p:cNvPr id="3" name="Rectangle 2">
            <a:extLst>
              <a:ext uri="{FF2B5EF4-FFF2-40B4-BE49-F238E27FC236}">
                <a16:creationId xmlns:a16="http://schemas.microsoft.com/office/drawing/2014/main" id="{E88E2B6C-25FE-5C0A-C95F-041DB4AD988B}"/>
              </a:ext>
            </a:extLst>
          </p:cNvPr>
          <p:cNvSpPr/>
          <p:nvPr/>
        </p:nvSpPr>
        <p:spPr>
          <a:xfrm>
            <a:off x="6986329" y="3360728"/>
            <a:ext cx="1993207" cy="1656398"/>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Montserrat" panose="00000500000000000000" pitchFamily="2" charset="0"/>
              </a:rPr>
              <a:t>See the </a:t>
            </a:r>
            <a:r>
              <a:rPr lang="en-US" sz="1400" b="1">
                <a:solidFill>
                  <a:schemeClr val="tx1"/>
                </a:solidFill>
                <a:latin typeface="Montserrat" panose="00000500000000000000" pitchFamily="2" charset="0"/>
              </a:rPr>
              <a:t>MHS Course Catalog </a:t>
            </a:r>
            <a:r>
              <a:rPr lang="en-US" sz="1400">
                <a:solidFill>
                  <a:schemeClr val="tx1"/>
                </a:solidFill>
                <a:latin typeface="Montserrat" panose="00000500000000000000" pitchFamily="2" charset="0"/>
              </a:rPr>
              <a:t>for full descriptions of the elective courses offered at Milton!</a:t>
            </a:r>
          </a:p>
        </p:txBody>
      </p:sp>
      <p:sp>
        <p:nvSpPr>
          <p:cNvPr id="5" name="TextBox 4">
            <a:extLst>
              <a:ext uri="{FF2B5EF4-FFF2-40B4-BE49-F238E27FC236}">
                <a16:creationId xmlns:a16="http://schemas.microsoft.com/office/drawing/2014/main" id="{9541C5E6-C08E-A6D1-0093-5E123088EADF}"/>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rPr>
              <a:t>SIMMS</a:t>
            </a:r>
            <a:endParaRPr lang="en-US" sz="1000" b="1">
              <a:solidFill>
                <a:schemeClr val="bg1"/>
              </a:solidFill>
              <a:latin typeface="Calibri Light"/>
              <a:ea typeface="Calibri Light"/>
              <a:cs typeface="Calibri Light"/>
            </a:endParaRPr>
          </a:p>
        </p:txBody>
      </p:sp>
      <p:pic>
        <p:nvPicPr>
          <p:cNvPr id="7" name="Audio 6">
            <a:hlinkClick r:id="" action="ppaction://media"/>
            <a:extLst>
              <a:ext uri="{FF2B5EF4-FFF2-40B4-BE49-F238E27FC236}">
                <a16:creationId xmlns:a16="http://schemas.microsoft.com/office/drawing/2014/main" id="{16C4E85D-5840-2BB4-2F6B-F67452A9ACD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925882311"/>
      </p:ext>
    </p:extLst>
  </p:cSld>
  <p:clrMapOvr>
    <a:masterClrMapping/>
  </p:clrMapOvr>
  <mc:AlternateContent xmlns:mc="http://schemas.openxmlformats.org/markup-compatibility/2006" xmlns:p14="http://schemas.microsoft.com/office/powerpoint/2010/main">
    <mc:Choice Requires="p14">
      <p:transition spd="slow" p14:dur="2000" advTm="27880"/>
    </mc:Choice>
    <mc:Fallback xmlns="">
      <p:transition spd="slow" advTm="27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71"/>
          <p:cNvSpPr txBox="1">
            <a:spLocks noGrp="1"/>
          </p:cNvSpPr>
          <p:nvPr>
            <p:ph type="title"/>
          </p:nvPr>
        </p:nvSpPr>
        <p:spPr>
          <a:xfrm>
            <a:off x="713223" y="272600"/>
            <a:ext cx="7717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Course Catalogs &amp; Resources</a:t>
            </a:r>
            <a:endParaRPr/>
          </a:p>
        </p:txBody>
      </p:sp>
      <p:graphicFrame>
        <p:nvGraphicFramePr>
          <p:cNvPr id="3" name="Table 4">
            <a:extLst>
              <a:ext uri="{FF2B5EF4-FFF2-40B4-BE49-F238E27FC236}">
                <a16:creationId xmlns:a16="http://schemas.microsoft.com/office/drawing/2014/main" id="{36D87786-9F9F-AB37-4DF0-6FA3125BCF01}"/>
              </a:ext>
            </a:extLst>
          </p:cNvPr>
          <p:cNvGraphicFramePr>
            <a:graphicFrameLocks noGrp="1"/>
          </p:cNvGraphicFramePr>
          <p:nvPr>
            <p:extLst>
              <p:ext uri="{D42A27DB-BD31-4B8C-83A1-F6EECF244321}">
                <p14:modId xmlns:p14="http://schemas.microsoft.com/office/powerpoint/2010/main" val="1448925231"/>
              </p:ext>
            </p:extLst>
          </p:nvPr>
        </p:nvGraphicFramePr>
        <p:xfrm>
          <a:off x="334787" y="1130735"/>
          <a:ext cx="8474371" cy="3165107"/>
        </p:xfrm>
        <a:graphic>
          <a:graphicData uri="http://schemas.openxmlformats.org/drawingml/2006/table">
            <a:tbl>
              <a:tblPr firstRow="1" bandRow="1">
                <a:tableStyleId>{16D9F66E-5EB9-4882-86FB-DCBF35E3C3E4}</a:tableStyleId>
              </a:tblPr>
              <a:tblGrid>
                <a:gridCol w="2391096">
                  <a:extLst>
                    <a:ext uri="{9D8B030D-6E8A-4147-A177-3AD203B41FA5}">
                      <a16:colId xmlns:a16="http://schemas.microsoft.com/office/drawing/2014/main" val="459647277"/>
                    </a:ext>
                  </a:extLst>
                </a:gridCol>
                <a:gridCol w="6083275">
                  <a:extLst>
                    <a:ext uri="{9D8B030D-6E8A-4147-A177-3AD203B41FA5}">
                      <a16:colId xmlns:a16="http://schemas.microsoft.com/office/drawing/2014/main" val="4078412346"/>
                    </a:ext>
                  </a:extLst>
                </a:gridCol>
              </a:tblGrid>
              <a:tr h="428752">
                <a:tc>
                  <a:txBody>
                    <a:bodyPr/>
                    <a:lstStyle/>
                    <a:p>
                      <a:pPr lvl="0">
                        <a:buNone/>
                      </a:pPr>
                      <a:r>
                        <a:rPr lang="en-US" sz="1200" b="0"/>
                        <a:t>MHS Course Catalog</a:t>
                      </a:r>
                      <a:endParaRPr lang="en-US" sz="1200" b="0">
                        <a:latin typeface="+mn-lt"/>
                      </a:endParaRPr>
                    </a:p>
                  </a:txBody>
                  <a:tcPr anchor="ctr"/>
                </a:tc>
                <a:tc>
                  <a:txBody>
                    <a:bodyPr/>
                    <a:lstStyle/>
                    <a:p>
                      <a:pPr lvl="0">
                        <a:buNone/>
                      </a:pPr>
                      <a:r>
                        <a:rPr lang="en-US" sz="1200" b="0" i="0" u="none" strike="noStrike" noProof="0">
                          <a:solidFill>
                            <a:srgbClr val="0066FF"/>
                          </a:solidFill>
                          <a:latin typeface="Calibri"/>
                          <a:hlinkClick r:id="rId5"/>
                        </a:rPr>
                        <a:t>https://milton.fultonschools.org/academics/academics-overview/overview</a:t>
                      </a:r>
                      <a:endParaRPr lang="en-US" b="0" i="0" u="none">
                        <a:latin typeface="Calibri"/>
                      </a:endParaRPr>
                    </a:p>
                  </a:txBody>
                  <a:tcPr anchor="ctr"/>
                </a:tc>
                <a:extLst>
                  <a:ext uri="{0D108BD9-81ED-4DB2-BD59-A6C34878D82A}">
                    <a16:rowId xmlns:a16="http://schemas.microsoft.com/office/drawing/2014/main" val="2291066555"/>
                  </a:ext>
                </a:extLst>
              </a:tr>
              <a:tr h="428752">
                <a:tc>
                  <a:txBody>
                    <a:bodyPr/>
                    <a:lstStyle/>
                    <a:p>
                      <a:pPr lvl="0">
                        <a:buNone/>
                      </a:pPr>
                      <a:r>
                        <a:rPr lang="en-US" sz="1200" b="0"/>
                        <a:t>Registration 101 Presentation</a:t>
                      </a:r>
                      <a:endParaRPr lang="en-US" sz="1200" b="0">
                        <a:latin typeface="+mn-lt"/>
                      </a:endParaRPr>
                    </a:p>
                  </a:txBody>
                  <a:tcPr anchor="ctr"/>
                </a:tc>
                <a:tc>
                  <a:txBody>
                    <a:bodyPr/>
                    <a:lstStyle/>
                    <a:p>
                      <a:pPr lvl="0">
                        <a:buNone/>
                      </a:pPr>
                      <a:r>
                        <a:rPr lang="en-US" sz="1200" b="1" u="sng" strike="noStrike" noProof="0">
                          <a:solidFill>
                            <a:srgbClr val="0066FF"/>
                          </a:solidFill>
                          <a:hlinkClick r:id="rId6"/>
                        </a:rPr>
                        <a:t>https://milton.fultonschools.org/academics/counseling</a:t>
                      </a:r>
                      <a:endParaRPr lang="en-US" sz="1200" b="1" i="0" u="sng" strike="noStrike" noProof="0">
                        <a:solidFill>
                          <a:srgbClr val="0066FF"/>
                        </a:solidFill>
                        <a:latin typeface="+mn-lt"/>
                      </a:endParaRPr>
                    </a:p>
                  </a:txBody>
                  <a:tcPr anchor="ctr"/>
                </a:tc>
                <a:extLst>
                  <a:ext uri="{0D108BD9-81ED-4DB2-BD59-A6C34878D82A}">
                    <a16:rowId xmlns:a16="http://schemas.microsoft.com/office/drawing/2014/main" val="321171638"/>
                  </a:ext>
                </a:extLst>
              </a:tr>
              <a:tr h="564147">
                <a:tc>
                  <a:txBody>
                    <a:bodyPr/>
                    <a:lstStyle/>
                    <a:p>
                      <a:pPr lvl="0">
                        <a:buNone/>
                      </a:pPr>
                      <a:r>
                        <a:rPr lang="en-US" sz="1200" b="0"/>
                        <a:t>Fulton Virtual (FVS) </a:t>
                      </a:r>
                    </a:p>
                    <a:p>
                      <a:pPr lvl="0">
                        <a:buNone/>
                      </a:pPr>
                      <a:r>
                        <a:rPr lang="en-US" sz="1200" b="0"/>
                        <a:t>Course Catalog</a:t>
                      </a:r>
                      <a:endParaRPr lang="en-US" sz="1200" b="0">
                        <a:latin typeface="+mn-lt"/>
                      </a:endParaRPr>
                    </a:p>
                  </a:txBody>
                  <a:tcPr anchor="ctr"/>
                </a:tc>
                <a:tc>
                  <a:txBody>
                    <a:bodyPr/>
                    <a:lstStyle/>
                    <a:p>
                      <a:pPr lvl="0">
                        <a:buNone/>
                      </a:pPr>
                      <a:r>
                        <a:rPr lang="en-US" sz="1200" b="1" u="none" strike="noStrike" noProof="0">
                          <a:solidFill>
                            <a:srgbClr val="0066FF"/>
                          </a:solidFill>
                          <a:hlinkClick r:id="rId7"/>
                        </a:rPr>
                        <a:t>https://www.fultonschools.org/all-departments/academics/learning-teaching/virtual-learning/registration/course-information</a:t>
                      </a:r>
                      <a:endParaRPr lang="en-US" sz="1200" b="1" u="none" strike="noStrike" noProof="0">
                        <a:solidFill>
                          <a:srgbClr val="0066FF"/>
                        </a:solidFill>
                        <a:latin typeface="+mn-lt"/>
                      </a:endParaRPr>
                    </a:p>
                  </a:txBody>
                  <a:tcPr anchor="ctr"/>
                </a:tc>
                <a:extLst>
                  <a:ext uri="{0D108BD9-81ED-4DB2-BD59-A6C34878D82A}">
                    <a16:rowId xmlns:a16="http://schemas.microsoft.com/office/drawing/2014/main" val="1441117384"/>
                  </a:ext>
                </a:extLst>
              </a:tr>
              <a:tr h="428752">
                <a:tc>
                  <a:txBody>
                    <a:bodyPr/>
                    <a:lstStyle/>
                    <a:p>
                      <a:pPr lvl="0">
                        <a:buNone/>
                      </a:pPr>
                      <a:r>
                        <a:rPr lang="en-US" sz="1200"/>
                        <a:t>AP Course Information</a:t>
                      </a:r>
                      <a:endParaRPr lang="en-US" sz="1200">
                        <a:latin typeface="+mn-lt"/>
                      </a:endParaRPr>
                    </a:p>
                  </a:txBody>
                  <a:tcPr anchor="ctr"/>
                </a:tc>
                <a:tc>
                  <a:txBody>
                    <a:bodyPr/>
                    <a:lstStyle/>
                    <a:p>
                      <a:pPr marL="0" lvl="0" indent="0" algn="l">
                        <a:lnSpc>
                          <a:spcPct val="100000"/>
                        </a:lnSpc>
                        <a:spcBef>
                          <a:spcPts val="0"/>
                        </a:spcBef>
                        <a:spcAft>
                          <a:spcPts val="0"/>
                        </a:spcAft>
                        <a:buNone/>
                      </a:pPr>
                      <a:r>
                        <a:rPr lang="en-US" sz="1200" b="1" u="sng" strike="noStrike" noProof="0">
                          <a:solidFill>
                            <a:srgbClr val="0066FF"/>
                          </a:solidFill>
                          <a:hlinkClick r:id="rId8"/>
                        </a:rPr>
                        <a:t>https://milton.fultonschools.org/academics/counseling/academic-advisement/ap-courses-at-milton</a:t>
                      </a:r>
                      <a:endParaRPr lang="en-US" sz="1200" b="1" u="sng">
                        <a:solidFill>
                          <a:srgbClr val="0066FF"/>
                        </a:solidFill>
                        <a:latin typeface="+mn-lt"/>
                        <a:hlinkClick r:id="" action="ppaction://noaction">
                          <a:extLst>
                            <a:ext uri="{A12FA001-AC4F-418D-AE19-62706E023703}">
                              <ahyp:hlinkClr xmlns:ahyp="http://schemas.microsoft.com/office/drawing/2018/hyperlinkcolor" val="tx"/>
                            </a:ext>
                          </a:extLst>
                        </a:hlinkClick>
                      </a:endParaRPr>
                    </a:p>
                  </a:txBody>
                  <a:tcPr anchor="ctr"/>
                </a:tc>
                <a:extLst>
                  <a:ext uri="{0D108BD9-81ED-4DB2-BD59-A6C34878D82A}">
                    <a16:rowId xmlns:a16="http://schemas.microsoft.com/office/drawing/2014/main" val="2677093952"/>
                  </a:ext>
                </a:extLst>
              </a:tr>
              <a:tr h="428752">
                <a:tc>
                  <a:txBody>
                    <a:bodyPr/>
                    <a:lstStyle/>
                    <a:p>
                      <a:pPr lvl="0">
                        <a:buNone/>
                      </a:pPr>
                      <a:r>
                        <a:rPr lang="en-US" sz="1200"/>
                        <a:t>MHS Athletics</a:t>
                      </a:r>
                      <a:endParaRPr lang="en-US" sz="1200">
                        <a:latin typeface="+mn-lt"/>
                      </a:endParaRPr>
                    </a:p>
                  </a:txBody>
                  <a:tcPr anchor="ctr"/>
                </a:tc>
                <a:tc>
                  <a:txBody>
                    <a:bodyPr/>
                    <a:lstStyle/>
                    <a:p>
                      <a:pPr lvl="0">
                        <a:buNone/>
                      </a:pPr>
                      <a:r>
                        <a:rPr lang="en-US" sz="1200" b="1" u="none" strike="noStrike" noProof="0">
                          <a:solidFill>
                            <a:srgbClr val="0066FF"/>
                          </a:solidFill>
                          <a:hlinkClick r:id="rId9"/>
                        </a:rPr>
                        <a:t>https://milton.fultonschools.org/activities/athletics</a:t>
                      </a:r>
                      <a:endParaRPr lang="en-US" sz="1200" b="1" u="none" strike="noStrike" noProof="0">
                        <a:solidFill>
                          <a:srgbClr val="0066FF"/>
                        </a:solidFill>
                      </a:endParaRPr>
                    </a:p>
                  </a:txBody>
                  <a:tcPr anchor="ctr"/>
                </a:tc>
                <a:extLst>
                  <a:ext uri="{0D108BD9-81ED-4DB2-BD59-A6C34878D82A}">
                    <a16:rowId xmlns:a16="http://schemas.microsoft.com/office/drawing/2014/main" val="381142833"/>
                  </a:ext>
                </a:extLst>
              </a:tr>
              <a:tr h="428752">
                <a:tc>
                  <a:txBody>
                    <a:bodyPr/>
                    <a:lstStyle/>
                    <a:p>
                      <a:pPr lvl="0">
                        <a:buNone/>
                      </a:pPr>
                      <a:r>
                        <a:rPr lang="en-US" sz="1200"/>
                        <a:t>MHS Clubs</a:t>
                      </a:r>
                      <a:endParaRPr lang="en-US" sz="1200">
                        <a:latin typeface="+mn-lt"/>
                      </a:endParaRPr>
                    </a:p>
                  </a:txBody>
                  <a:tcPr anchor="ctr"/>
                </a:tc>
                <a:tc>
                  <a:txBody>
                    <a:bodyPr/>
                    <a:lstStyle/>
                    <a:p>
                      <a:pPr lvl="0" algn="l">
                        <a:lnSpc>
                          <a:spcPct val="100000"/>
                        </a:lnSpc>
                        <a:spcBef>
                          <a:spcPts val="0"/>
                        </a:spcBef>
                        <a:spcAft>
                          <a:spcPts val="0"/>
                        </a:spcAft>
                        <a:buNone/>
                      </a:pPr>
                      <a:r>
                        <a:rPr lang="en-US" sz="1200" b="1" u="sng" strike="noStrike" noProof="0">
                          <a:solidFill>
                            <a:srgbClr val="0066FF"/>
                          </a:solidFill>
                          <a:hlinkClick r:id="rId10"/>
                        </a:rPr>
                        <a:t>https://milton.fultonschools.org/activities/school-clubs</a:t>
                      </a:r>
                      <a:endParaRPr lang="en-US" sz="1200" b="1" i="0" u="sng" strike="noStrike" noProof="0">
                        <a:solidFill>
                          <a:srgbClr val="0066FF"/>
                        </a:solidFill>
                        <a:latin typeface="+mn-lt"/>
                      </a:endParaRPr>
                    </a:p>
                  </a:txBody>
                  <a:tcPr anchor="ctr"/>
                </a:tc>
                <a:extLst>
                  <a:ext uri="{0D108BD9-81ED-4DB2-BD59-A6C34878D82A}">
                    <a16:rowId xmlns:a16="http://schemas.microsoft.com/office/drawing/2014/main" val="811362414"/>
                  </a:ext>
                </a:extLst>
              </a:tr>
              <a:tr h="428752">
                <a:tc>
                  <a:txBody>
                    <a:bodyPr/>
                    <a:lstStyle/>
                    <a:p>
                      <a:pPr lvl="0">
                        <a:buNone/>
                      </a:pPr>
                      <a:r>
                        <a:rPr lang="en-US" sz="1200"/>
                        <a:t>MHS Counseling Website</a:t>
                      </a:r>
                      <a:endParaRPr lang="en-US" sz="1200">
                        <a:latin typeface="+mn-lt"/>
                      </a:endParaRPr>
                    </a:p>
                  </a:txBody>
                  <a:tcPr anchor="ctr"/>
                </a:tc>
                <a:tc>
                  <a:txBody>
                    <a:bodyPr/>
                    <a:lstStyle/>
                    <a:p>
                      <a:pPr lvl="0">
                        <a:buNone/>
                      </a:pPr>
                      <a:r>
                        <a:rPr lang="en-US" sz="1200" b="1" u="sng" strike="noStrike" noProof="0">
                          <a:solidFill>
                            <a:srgbClr val="0066FF"/>
                          </a:solidFill>
                          <a:hlinkClick r:id="rId6"/>
                        </a:rPr>
                        <a:t>https://milton.fultonschools.org/academics/counseling</a:t>
                      </a:r>
                      <a:endParaRPr lang="en-US" sz="1200" b="1" i="0" u="sng" strike="noStrike" noProof="0">
                        <a:solidFill>
                          <a:srgbClr val="0066FF"/>
                        </a:solidFill>
                        <a:latin typeface="+mn-lt"/>
                      </a:endParaRPr>
                    </a:p>
                  </a:txBody>
                  <a:tcPr anchor="ctr"/>
                </a:tc>
                <a:extLst>
                  <a:ext uri="{0D108BD9-81ED-4DB2-BD59-A6C34878D82A}">
                    <a16:rowId xmlns:a16="http://schemas.microsoft.com/office/drawing/2014/main" val="51359655"/>
                  </a:ext>
                </a:extLst>
              </a:tr>
            </a:tbl>
          </a:graphicData>
        </a:graphic>
      </p:graphicFrame>
      <p:sp>
        <p:nvSpPr>
          <p:cNvPr id="4" name="TextBox 3">
            <a:extLst>
              <a:ext uri="{FF2B5EF4-FFF2-40B4-BE49-F238E27FC236}">
                <a16:creationId xmlns:a16="http://schemas.microsoft.com/office/drawing/2014/main" id="{CA5CBC6C-D49A-28C3-EFB3-4D2F9676549D}"/>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12" name="Audio 11">
            <a:hlinkClick r:id="" action="ppaction://media"/>
            <a:extLst>
              <a:ext uri="{FF2B5EF4-FFF2-40B4-BE49-F238E27FC236}">
                <a16:creationId xmlns:a16="http://schemas.microsoft.com/office/drawing/2014/main" id="{2B72E2C5-BEFE-712C-CDD3-E2DC8C95200D}"/>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834778179"/>
      </p:ext>
    </p:extLst>
  </p:cSld>
  <p:clrMapOvr>
    <a:masterClrMapping/>
  </p:clrMapOvr>
  <mc:AlternateContent xmlns:mc="http://schemas.openxmlformats.org/markup-compatibility/2006" xmlns:p14="http://schemas.microsoft.com/office/powerpoint/2010/main">
    <mc:Choice Requires="p14">
      <p:transition spd="slow" p14:dur="2000" advTm="39328"/>
    </mc:Choice>
    <mc:Fallback xmlns="">
      <p:transition spd="slow" advTm="39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65"/>
          <p:cNvSpPr txBox="1">
            <a:spLocks noGrp="1"/>
          </p:cNvSpPr>
          <p:nvPr>
            <p:ph type="subTitle" idx="1"/>
          </p:nvPr>
        </p:nvSpPr>
        <p:spPr>
          <a:xfrm>
            <a:off x="192505" y="1175657"/>
            <a:ext cx="3393020" cy="3458943"/>
          </a:xfrm>
          <a:prstGeom prst="rect">
            <a:avLst/>
          </a:prstGeom>
          <a:solidFill>
            <a:schemeClr val="bg1"/>
          </a:solidFill>
        </p:spPr>
        <p:txBody>
          <a:bodyPr spcFirstLastPara="1" wrap="square" lIns="91425" tIns="91425" rIns="91425" bIns="91425" anchor="t" anchorCtr="0">
            <a:noAutofit/>
          </a:bodyPr>
          <a:lstStyle/>
          <a:p>
            <a:pPr marL="0" lvl="0" indent="0" algn="l" rtl="0">
              <a:spcBef>
                <a:spcPts val="0"/>
              </a:spcBef>
              <a:spcAft>
                <a:spcPts val="0"/>
              </a:spcAft>
              <a:buNone/>
            </a:pPr>
            <a:r>
              <a:rPr lang="en-US" sz="1600"/>
              <a:t>Want to stay in the know?</a:t>
            </a:r>
          </a:p>
          <a:p>
            <a:pPr marL="0" lvl="0" indent="0" algn="l" rtl="0">
              <a:spcBef>
                <a:spcPts val="0"/>
              </a:spcBef>
              <a:spcAft>
                <a:spcPts val="0"/>
              </a:spcAft>
              <a:buNone/>
            </a:pPr>
            <a:endParaRPr lang="en-US" sz="1600"/>
          </a:p>
          <a:p>
            <a:pPr>
              <a:buFont typeface="Arial" panose="020B0604020202020204" pitchFamily="34" charset="0"/>
              <a:buChar char="•"/>
            </a:pPr>
            <a:r>
              <a:rPr lang="en-US" sz="1600"/>
              <a:t>  Bookmark the Milton Counseling website</a:t>
            </a:r>
            <a:endParaRPr lang="en-US" sz="1600">
              <a:ea typeface="Calibri"/>
              <a:cs typeface="Calibri"/>
            </a:endParaRPr>
          </a:p>
          <a:p>
            <a:pPr>
              <a:buFont typeface="Arial" panose="020B0604020202020204" pitchFamily="34" charset="0"/>
              <a:buChar char="•"/>
            </a:pPr>
            <a:endParaRPr lang="en-US" sz="1600">
              <a:ea typeface="Calibri"/>
              <a:cs typeface="Calibri"/>
            </a:endParaRPr>
          </a:p>
          <a:p>
            <a:pPr marL="0" indent="0" algn="ctr">
              <a:buNone/>
            </a:pPr>
            <a:r>
              <a:rPr lang="en-US" sz="1600" b="1">
                <a:solidFill>
                  <a:srgbClr val="C00000"/>
                </a:solidFill>
                <a:ea typeface="Calibri"/>
                <a:cs typeface="Calibri"/>
              </a:rPr>
              <a:t>There is a now a Rising 9th Grade Page</a:t>
            </a:r>
          </a:p>
          <a:p>
            <a:pPr marL="0" indent="0">
              <a:buNone/>
            </a:pPr>
            <a:endParaRPr lang="en-US" sz="1600">
              <a:solidFill>
                <a:srgbClr val="404040"/>
              </a:solidFill>
              <a:ea typeface="Calibri"/>
              <a:cs typeface="Calibri"/>
            </a:endParaRPr>
          </a:p>
          <a:p>
            <a:pPr>
              <a:buFont typeface="Arial" panose="020B0604020202020204" pitchFamily="34" charset="0"/>
              <a:buChar char="•"/>
            </a:pPr>
            <a:r>
              <a:rPr lang="en-US" sz="1600"/>
              <a:t>  Sign up for the Eagle Update</a:t>
            </a:r>
            <a:endParaRPr lang="en-US" sz="1600">
              <a:ea typeface="Calibri"/>
              <a:cs typeface="Calibri"/>
            </a:endParaRPr>
          </a:p>
          <a:p>
            <a:pPr marL="0" indent="0">
              <a:buNone/>
            </a:pPr>
            <a:endParaRPr lang="en-US" sz="1600"/>
          </a:p>
          <a:p>
            <a:pPr>
              <a:buFont typeface="Arial" panose="020B0604020202020204" pitchFamily="34" charset="0"/>
              <a:buChar char="•"/>
            </a:pPr>
            <a:r>
              <a:rPr lang="en-US" sz="1600"/>
              <a:t>  Update your email address in IC to receive IC   Messenger emails</a:t>
            </a:r>
            <a:endParaRPr lang="en-US" sz="1600">
              <a:ea typeface="Calibri"/>
              <a:cs typeface="Calibri"/>
            </a:endParaRPr>
          </a:p>
          <a:p>
            <a:pPr marL="0" lvl="0" indent="0" algn="l" rtl="0">
              <a:spcBef>
                <a:spcPts val="0"/>
              </a:spcBef>
              <a:spcAft>
                <a:spcPts val="0"/>
              </a:spcAft>
              <a:buNone/>
            </a:pPr>
            <a:endParaRPr lang="en-US" sz="1600"/>
          </a:p>
          <a:p>
            <a:pPr lvl="0" algn="l" rtl="0">
              <a:spcBef>
                <a:spcPts val="0"/>
              </a:spcBef>
              <a:spcAft>
                <a:spcPts val="0"/>
              </a:spcAft>
              <a:buFont typeface="Arial" panose="020B0604020202020204" pitchFamily="34" charset="0"/>
              <a:buChar char="•"/>
            </a:pPr>
            <a:endParaRPr sz="1600"/>
          </a:p>
        </p:txBody>
      </p:sp>
      <p:sp>
        <p:nvSpPr>
          <p:cNvPr id="547" name="Google Shape;547;p65"/>
          <p:cNvSpPr txBox="1">
            <a:spLocks noGrp="1"/>
          </p:cNvSpPr>
          <p:nvPr>
            <p:ph type="title"/>
          </p:nvPr>
        </p:nvSpPr>
        <p:spPr>
          <a:xfrm>
            <a:off x="1336776" y="378484"/>
            <a:ext cx="6470448"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Your Top Resources for Information</a:t>
            </a:r>
            <a:endParaRPr/>
          </a:p>
        </p:txBody>
      </p:sp>
      <p:sp>
        <p:nvSpPr>
          <p:cNvPr id="6" name="TextBox 5">
            <a:extLst>
              <a:ext uri="{FF2B5EF4-FFF2-40B4-BE49-F238E27FC236}">
                <a16:creationId xmlns:a16="http://schemas.microsoft.com/office/drawing/2014/main" id="{64A04468-C2EB-22D9-0E16-26F1075B37F8}"/>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ea typeface="Calibri Light"/>
                <a:cs typeface="Calibri Light"/>
              </a:rPr>
              <a:t>HOGLANDER</a:t>
            </a:r>
          </a:p>
        </p:txBody>
      </p:sp>
      <p:pic>
        <p:nvPicPr>
          <p:cNvPr id="8" name="Picture 7">
            <a:extLst>
              <a:ext uri="{FF2B5EF4-FFF2-40B4-BE49-F238E27FC236}">
                <a16:creationId xmlns:a16="http://schemas.microsoft.com/office/drawing/2014/main" id="{503D14E6-E2AB-7FAC-09A9-8B3CAC6EF54D}"/>
              </a:ext>
            </a:extLst>
          </p:cNvPr>
          <p:cNvPicPr>
            <a:picLocks noChangeAspect="1"/>
          </p:cNvPicPr>
          <p:nvPr/>
        </p:nvPicPr>
        <p:blipFill>
          <a:blip r:embed="rId5"/>
          <a:stretch>
            <a:fillRect/>
          </a:stretch>
        </p:blipFill>
        <p:spPr>
          <a:xfrm>
            <a:off x="4401171" y="1179124"/>
            <a:ext cx="4335710" cy="2994558"/>
          </a:xfrm>
          <a:prstGeom prst="rect">
            <a:avLst/>
          </a:prstGeom>
          <a:ln w="28575">
            <a:solidFill>
              <a:schemeClr val="accent1"/>
            </a:solidFill>
          </a:ln>
        </p:spPr>
      </p:pic>
      <p:sp>
        <p:nvSpPr>
          <p:cNvPr id="3" name="Arrow: Down 2">
            <a:extLst>
              <a:ext uri="{FF2B5EF4-FFF2-40B4-BE49-F238E27FC236}">
                <a16:creationId xmlns:a16="http://schemas.microsoft.com/office/drawing/2014/main" id="{ABB9DD30-F7E4-15E8-2F65-E5A21670C1D3}"/>
              </a:ext>
            </a:extLst>
          </p:cNvPr>
          <p:cNvSpPr/>
          <p:nvPr/>
        </p:nvSpPr>
        <p:spPr>
          <a:xfrm rot="18900000">
            <a:off x="3774103" y="2549285"/>
            <a:ext cx="184223" cy="1490160"/>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34C6A8D-B272-35EE-14CE-668D38C427F7}"/>
              </a:ext>
            </a:extLst>
          </p:cNvPr>
          <p:cNvSpPr/>
          <p:nvPr/>
        </p:nvSpPr>
        <p:spPr>
          <a:xfrm>
            <a:off x="4370939" y="1061332"/>
            <a:ext cx="1383632" cy="347713"/>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CA1C082-F4E3-182D-FFA5-E3A9BBB04AD7}"/>
              </a:ext>
            </a:extLst>
          </p:cNvPr>
          <p:cNvSpPr/>
          <p:nvPr/>
        </p:nvSpPr>
        <p:spPr>
          <a:xfrm>
            <a:off x="4483823" y="3768161"/>
            <a:ext cx="1155032" cy="301993"/>
          </a:xfrm>
          <a:prstGeom prst="ellipse">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udio 8">
            <a:hlinkClick r:id="" action="ppaction://media"/>
            <a:extLst>
              <a:ext uri="{FF2B5EF4-FFF2-40B4-BE49-F238E27FC236}">
                <a16:creationId xmlns:a16="http://schemas.microsoft.com/office/drawing/2014/main" id="{A7183464-18EF-6C39-84B8-CD1AF241F04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60045"/>
    </mc:Choice>
    <mc:Fallback xmlns="">
      <p:transition spd="slow" advTm="60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7" name="Google Shape;547;p65"/>
          <p:cNvSpPr txBox="1">
            <a:spLocks noGrp="1"/>
          </p:cNvSpPr>
          <p:nvPr>
            <p:ph type="title"/>
          </p:nvPr>
        </p:nvSpPr>
        <p:spPr>
          <a:xfrm>
            <a:off x="1336776" y="284539"/>
            <a:ext cx="6470448" cy="572700"/>
          </a:xfrm>
          <a:prstGeom prst="rect">
            <a:avLst/>
          </a:prstGeom>
        </p:spPr>
        <p:txBody>
          <a:bodyPr spcFirstLastPara="1" wrap="square" lIns="91425" tIns="91425" rIns="91425" bIns="91425" anchor="t" anchorCtr="0">
            <a:noAutofit/>
          </a:bodyPr>
          <a:lstStyle/>
          <a:p>
            <a:pPr algn="ctr"/>
            <a:r>
              <a:rPr lang="en"/>
              <a:t>Rising 9th Grade Transition Guide</a:t>
            </a:r>
            <a:endParaRPr lang="en">
              <a:ea typeface="Calibri Light"/>
              <a:cs typeface="Calibri Light"/>
            </a:endParaRPr>
          </a:p>
        </p:txBody>
      </p:sp>
      <p:sp>
        <p:nvSpPr>
          <p:cNvPr id="6" name="TextBox 5">
            <a:extLst>
              <a:ext uri="{FF2B5EF4-FFF2-40B4-BE49-F238E27FC236}">
                <a16:creationId xmlns:a16="http://schemas.microsoft.com/office/drawing/2014/main" id="{64A04468-C2EB-22D9-0E16-26F1075B37F8}"/>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sp>
        <p:nvSpPr>
          <p:cNvPr id="12" name="Google Shape;546;p65">
            <a:extLst>
              <a:ext uri="{FF2B5EF4-FFF2-40B4-BE49-F238E27FC236}">
                <a16:creationId xmlns:a16="http://schemas.microsoft.com/office/drawing/2014/main" id="{7AB4F0C6-8C6D-37A7-6F49-72A74C4C9CDF}"/>
              </a:ext>
            </a:extLst>
          </p:cNvPr>
          <p:cNvSpPr txBox="1">
            <a:spLocks noGrp="1"/>
          </p:cNvSpPr>
          <p:nvPr>
            <p:ph type="subTitle" idx="1"/>
          </p:nvPr>
        </p:nvSpPr>
        <p:spPr>
          <a:xfrm>
            <a:off x="6336720" y="1176021"/>
            <a:ext cx="2531940" cy="3216069"/>
          </a:xfrm>
          <a:prstGeom prst="rect">
            <a:avLst/>
          </a:prstGeom>
          <a:noFill/>
        </p:spPr>
        <p:txBody>
          <a:bodyPr spcFirstLastPara="1" wrap="square" lIns="91425" tIns="91425" rIns="91425" bIns="91425" anchor="t" anchorCtr="0">
            <a:noAutofit/>
          </a:bodyPr>
          <a:lstStyle/>
          <a:p>
            <a:pPr marL="0" indent="0">
              <a:buNone/>
            </a:pPr>
            <a:endParaRPr lang="en-US" sz="1100" b="1">
              <a:solidFill>
                <a:srgbClr val="C00000"/>
              </a:solidFill>
            </a:endParaRPr>
          </a:p>
          <a:p>
            <a:pPr marL="0" indent="0">
              <a:buNone/>
            </a:pPr>
            <a:endParaRPr lang="en-US" sz="1600">
              <a:solidFill>
                <a:schemeClr val="bg2">
                  <a:lumMod val="76000"/>
                </a:schemeClr>
              </a:solidFill>
              <a:ea typeface="Calibri"/>
              <a:cs typeface="Calibri"/>
            </a:endParaRPr>
          </a:p>
          <a:p>
            <a:pPr marL="0" indent="0">
              <a:buNone/>
            </a:pPr>
            <a:r>
              <a:rPr lang="en-US" sz="1600">
                <a:solidFill>
                  <a:srgbClr val="404040"/>
                </a:solidFill>
                <a:ea typeface="Calibri"/>
                <a:cs typeface="Calibri"/>
              </a:rPr>
              <a:t>Milton Counseling Website &gt; Rising 9th (Class of 2030) &gt; Helpful Resources</a:t>
            </a:r>
            <a:endParaRPr lang="en-US"/>
          </a:p>
          <a:p>
            <a:pPr marL="0" lvl="0" indent="0" algn="l">
              <a:spcBef>
                <a:spcPts val="0"/>
              </a:spcBef>
              <a:spcAft>
                <a:spcPts val="0"/>
              </a:spcAft>
              <a:buNone/>
            </a:pPr>
            <a:endParaRPr lang="en-US" sz="1600">
              <a:solidFill>
                <a:srgbClr val="404040"/>
              </a:solidFill>
              <a:ea typeface="Calibri"/>
              <a:cs typeface="Calibri"/>
            </a:endParaRPr>
          </a:p>
          <a:p>
            <a:pPr marL="0" indent="0">
              <a:buNone/>
            </a:pPr>
            <a:r>
              <a:rPr lang="en-US" sz="1600">
                <a:solidFill>
                  <a:srgbClr val="404040"/>
                </a:solidFill>
                <a:ea typeface="Calibri"/>
                <a:cs typeface="Calibri"/>
              </a:rPr>
              <a:t>This packet has a lot of information. Bookmark this resource to reference when you have questions!</a:t>
            </a:r>
          </a:p>
          <a:p>
            <a:pPr marL="0" indent="0">
              <a:buNone/>
            </a:pPr>
            <a:endParaRPr lang="en-US" sz="1600">
              <a:solidFill>
                <a:schemeClr val="bg2">
                  <a:lumMod val="76000"/>
                </a:schemeClr>
              </a:solidFill>
              <a:ea typeface="Calibri" panose="020F0502020204030204"/>
              <a:cs typeface="Calibri" panose="020F0502020204030204"/>
            </a:endParaRPr>
          </a:p>
          <a:p>
            <a:pPr marL="0" indent="0">
              <a:buNone/>
            </a:pPr>
            <a:endParaRPr lang="en-US" sz="1600">
              <a:solidFill>
                <a:schemeClr val="bg2">
                  <a:lumMod val="76000"/>
                </a:schemeClr>
              </a:solidFill>
              <a:ea typeface="Calibri" panose="020F0502020204030204"/>
              <a:cs typeface="Calibri" panose="020F0502020204030204"/>
            </a:endParaRPr>
          </a:p>
          <a:p>
            <a:pPr marL="0" indent="0">
              <a:buNone/>
            </a:pPr>
            <a:endParaRPr lang="en-US" sz="1600">
              <a:solidFill>
                <a:schemeClr val="bg2">
                  <a:lumMod val="76000"/>
                </a:schemeClr>
              </a:solidFill>
              <a:ea typeface="Calibri" panose="020F0502020204030204"/>
              <a:cs typeface="Calibri" panose="020F0502020204030204"/>
            </a:endParaRPr>
          </a:p>
          <a:p>
            <a:pPr>
              <a:buFont typeface="Arial" panose="020B0604020202020204" pitchFamily="34" charset="0"/>
              <a:buChar char="•"/>
            </a:pPr>
            <a:endParaRPr lang="en-US" sz="1600">
              <a:ea typeface="Calibri" panose="020F0502020204030204"/>
              <a:cs typeface="Calibri" panose="020F0502020204030204"/>
            </a:endParaRPr>
          </a:p>
        </p:txBody>
      </p:sp>
      <p:sp>
        <p:nvSpPr>
          <p:cNvPr id="13" name="Rectangle 12">
            <a:extLst>
              <a:ext uri="{FF2B5EF4-FFF2-40B4-BE49-F238E27FC236}">
                <a16:creationId xmlns:a16="http://schemas.microsoft.com/office/drawing/2014/main" id="{724999C6-8FEA-A606-00EE-723AFF967FD3}"/>
              </a:ext>
            </a:extLst>
          </p:cNvPr>
          <p:cNvSpPr/>
          <p:nvPr/>
        </p:nvSpPr>
        <p:spPr>
          <a:xfrm>
            <a:off x="2740210" y="1076154"/>
            <a:ext cx="5888960" cy="328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588AF24-CC7C-D6D7-AF1C-874B3A6F4405}"/>
              </a:ext>
            </a:extLst>
          </p:cNvPr>
          <p:cNvPicPr>
            <a:picLocks noChangeAspect="1"/>
          </p:cNvPicPr>
          <p:nvPr/>
        </p:nvPicPr>
        <p:blipFill>
          <a:blip r:embed="rId5"/>
          <a:stretch>
            <a:fillRect/>
          </a:stretch>
        </p:blipFill>
        <p:spPr>
          <a:xfrm>
            <a:off x="275340" y="947281"/>
            <a:ext cx="2800185" cy="3617792"/>
          </a:xfrm>
          <a:prstGeom prst="rect">
            <a:avLst/>
          </a:prstGeom>
          <a:ln w="28575">
            <a:solidFill>
              <a:schemeClr val="accent1"/>
            </a:solidFill>
          </a:ln>
        </p:spPr>
      </p:pic>
      <p:pic>
        <p:nvPicPr>
          <p:cNvPr id="8" name="Picture 7">
            <a:extLst>
              <a:ext uri="{FF2B5EF4-FFF2-40B4-BE49-F238E27FC236}">
                <a16:creationId xmlns:a16="http://schemas.microsoft.com/office/drawing/2014/main" id="{42AC9E1B-48F4-2848-4754-4601FF3BCEEB}"/>
              </a:ext>
            </a:extLst>
          </p:cNvPr>
          <p:cNvPicPr>
            <a:picLocks noChangeAspect="1"/>
          </p:cNvPicPr>
          <p:nvPr/>
        </p:nvPicPr>
        <p:blipFill>
          <a:blip r:embed="rId6"/>
          <a:srcRect r="-259" b="4507"/>
          <a:stretch>
            <a:fillRect/>
          </a:stretch>
        </p:blipFill>
        <p:spPr>
          <a:xfrm>
            <a:off x="3224528" y="947282"/>
            <a:ext cx="2953497" cy="3626733"/>
          </a:xfrm>
          <a:prstGeom prst="rect">
            <a:avLst/>
          </a:prstGeom>
          <a:ln w="28575">
            <a:solidFill>
              <a:schemeClr val="accent1"/>
            </a:solidFill>
          </a:ln>
        </p:spPr>
      </p:pic>
      <p:pic>
        <p:nvPicPr>
          <p:cNvPr id="4" name="Audio 3">
            <a:hlinkClick r:id="" action="ppaction://media"/>
            <a:extLst>
              <a:ext uri="{FF2B5EF4-FFF2-40B4-BE49-F238E27FC236}">
                <a16:creationId xmlns:a16="http://schemas.microsoft.com/office/drawing/2014/main" id="{FE40CFB3-B42A-7D55-B8CC-C80A5FA6F46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084977537"/>
      </p:ext>
    </p:extLst>
  </p:cSld>
  <p:clrMapOvr>
    <a:masterClrMapping/>
  </p:clrMapOvr>
  <mc:AlternateContent xmlns:mc="http://schemas.openxmlformats.org/markup-compatibility/2006" xmlns:p14="http://schemas.microsoft.com/office/powerpoint/2010/main">
    <mc:Choice Requires="p14">
      <p:transition spd="slow" p14:dur="2000" advTm="30866"/>
    </mc:Choice>
    <mc:Fallback xmlns="">
      <p:transition spd="slow" advTm="30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319110F-8B79-EE60-10D9-E9815AB79F9A}"/>
              </a:ext>
            </a:extLst>
          </p:cNvPr>
          <p:cNvSpPr>
            <a:spLocks noGrp="1"/>
          </p:cNvSpPr>
          <p:nvPr>
            <p:ph type="subTitle" idx="1"/>
          </p:nvPr>
        </p:nvSpPr>
        <p:spPr>
          <a:xfrm>
            <a:off x="895950" y="1682000"/>
            <a:ext cx="4154381" cy="2379900"/>
          </a:xfrm>
        </p:spPr>
        <p:txBody>
          <a:bodyPr/>
          <a:lstStyle/>
          <a:p>
            <a:pPr marL="0" indent="0">
              <a:buNone/>
            </a:pPr>
            <a:r>
              <a:rPr lang="en-US" b="1" dirty="0">
                <a:ea typeface="Calibri"/>
                <a:cs typeface="Calibri"/>
              </a:rPr>
              <a:t>Save the date! </a:t>
            </a:r>
            <a:endParaRPr lang="en-US" dirty="0">
              <a:ea typeface="Calibri" panose="020F0502020204030204"/>
              <a:cs typeface="Calibri" panose="020F0502020204030204"/>
            </a:endParaRPr>
          </a:p>
          <a:p>
            <a:pPr marL="150495" lvl="1" indent="0">
              <a:buNone/>
            </a:pPr>
            <a:r>
              <a:rPr lang="en-US" sz="1600" b="1" dirty="0">
                <a:ea typeface="Calibri"/>
                <a:cs typeface="Calibri"/>
              </a:rPr>
              <a:t>April 1st at 6pm</a:t>
            </a:r>
            <a:endParaRPr lang="en-US" sz="1600" dirty="0">
              <a:ea typeface="Calibri"/>
              <a:cs typeface="Calibri"/>
            </a:endParaRPr>
          </a:p>
          <a:p>
            <a:pPr marL="0" indent="0">
              <a:buNone/>
            </a:pPr>
            <a:endParaRPr lang="en-US" dirty="0">
              <a:ea typeface="Calibri"/>
              <a:cs typeface="Calibri"/>
            </a:endParaRPr>
          </a:p>
          <a:p>
            <a:r>
              <a:rPr lang="en-US" dirty="0">
                <a:ea typeface="Calibri"/>
                <a:cs typeface="Calibri"/>
              </a:rPr>
              <a:t>Meet current students and your future classmates</a:t>
            </a:r>
          </a:p>
          <a:p>
            <a:r>
              <a:rPr lang="en-US" dirty="0">
                <a:ea typeface="Calibri"/>
                <a:cs typeface="Calibri"/>
              </a:rPr>
              <a:t>Take a Scavenger Hunt around Milton's campus</a:t>
            </a:r>
          </a:p>
          <a:p>
            <a:r>
              <a:rPr lang="en-US" dirty="0">
                <a:ea typeface="Calibri"/>
                <a:cs typeface="Calibri"/>
              </a:rPr>
              <a:t>Sneak a peek into MHS classrooms</a:t>
            </a:r>
          </a:p>
          <a:p>
            <a:pPr marL="0" indent="0">
              <a:buNone/>
            </a:pPr>
            <a:endParaRPr lang="en-US" dirty="0">
              <a:ea typeface="Calibri"/>
              <a:cs typeface="Calibri"/>
            </a:endParaRPr>
          </a:p>
          <a:p>
            <a:pPr marL="0" indent="0">
              <a:buNone/>
            </a:pPr>
            <a:r>
              <a:rPr lang="en-US" dirty="0">
                <a:ea typeface="Calibri"/>
                <a:cs typeface="Calibri"/>
              </a:rPr>
              <a:t>More information will be put out through the Eagle Update as well as on the counseling website.</a:t>
            </a:r>
          </a:p>
          <a:p>
            <a:pPr marL="0" indent="0">
              <a:buNone/>
            </a:pPr>
            <a:endParaRPr lang="en-US" dirty="0">
              <a:ea typeface="Calibri"/>
              <a:cs typeface="Calibri"/>
            </a:endParaRPr>
          </a:p>
          <a:p>
            <a:pPr marL="0" indent="0">
              <a:buNone/>
            </a:pPr>
            <a:r>
              <a:rPr lang="en-US" dirty="0">
                <a:ea typeface="Calibri"/>
                <a:cs typeface="Calibri"/>
              </a:rPr>
              <a:t>We can't wait to see you there!</a:t>
            </a:r>
          </a:p>
        </p:txBody>
      </p:sp>
      <p:sp>
        <p:nvSpPr>
          <p:cNvPr id="3" name="Title 2">
            <a:extLst>
              <a:ext uri="{FF2B5EF4-FFF2-40B4-BE49-F238E27FC236}">
                <a16:creationId xmlns:a16="http://schemas.microsoft.com/office/drawing/2014/main" id="{74242E68-4A8D-6CCB-76F9-8472EEB12525}"/>
              </a:ext>
            </a:extLst>
          </p:cNvPr>
          <p:cNvSpPr>
            <a:spLocks noGrp="1"/>
          </p:cNvSpPr>
          <p:nvPr>
            <p:ph type="title"/>
          </p:nvPr>
        </p:nvSpPr>
        <p:spPr/>
        <p:txBody>
          <a:bodyPr/>
          <a:lstStyle/>
          <a:p>
            <a:r>
              <a:rPr lang="en-US" dirty="0">
                <a:ea typeface="Calibri Light"/>
                <a:cs typeface="Calibri Light"/>
              </a:rPr>
              <a:t>Tour the Nest Night</a:t>
            </a:r>
            <a:endParaRPr lang="en-US" dirty="0"/>
          </a:p>
        </p:txBody>
      </p:sp>
      <p:pic>
        <p:nvPicPr>
          <p:cNvPr id="4" name="Picture 3" descr="Milton High School centennial celebration reunites past with present |  Milton News | appenmedia.com">
            <a:extLst>
              <a:ext uri="{FF2B5EF4-FFF2-40B4-BE49-F238E27FC236}">
                <a16:creationId xmlns:a16="http://schemas.microsoft.com/office/drawing/2014/main" id="{792B2A44-1C9C-A9FA-D6D8-05426F8B6800}"/>
              </a:ext>
            </a:extLst>
          </p:cNvPr>
          <p:cNvPicPr>
            <a:picLocks noChangeAspect="1"/>
          </p:cNvPicPr>
          <p:nvPr/>
        </p:nvPicPr>
        <p:blipFill>
          <a:blip r:embed="rId4"/>
          <a:stretch>
            <a:fillRect/>
          </a:stretch>
        </p:blipFill>
        <p:spPr>
          <a:xfrm>
            <a:off x="6029325" y="426243"/>
            <a:ext cx="2557463" cy="1719263"/>
          </a:xfrm>
          <a:prstGeom prst="rect">
            <a:avLst/>
          </a:prstGeom>
        </p:spPr>
      </p:pic>
      <p:pic>
        <p:nvPicPr>
          <p:cNvPr id="5" name="Picture 4" descr="Milton High School (Georgia) - Wikipedia">
            <a:extLst>
              <a:ext uri="{FF2B5EF4-FFF2-40B4-BE49-F238E27FC236}">
                <a16:creationId xmlns:a16="http://schemas.microsoft.com/office/drawing/2014/main" id="{D9C5D227-970D-46BE-1A93-986251984094}"/>
              </a:ext>
            </a:extLst>
          </p:cNvPr>
          <p:cNvPicPr>
            <a:picLocks noChangeAspect="1"/>
          </p:cNvPicPr>
          <p:nvPr/>
        </p:nvPicPr>
        <p:blipFill>
          <a:blip r:embed="rId5"/>
          <a:stretch>
            <a:fillRect/>
          </a:stretch>
        </p:blipFill>
        <p:spPr>
          <a:xfrm>
            <a:off x="5050631" y="2274094"/>
            <a:ext cx="3143250" cy="2095500"/>
          </a:xfrm>
          <a:prstGeom prst="rect">
            <a:avLst/>
          </a:prstGeom>
        </p:spPr>
      </p:pic>
      <p:pic>
        <p:nvPicPr>
          <p:cNvPr id="8" name="Audio 7">
            <a:hlinkClick r:id="" action="ppaction://media"/>
            <a:extLst>
              <a:ext uri="{FF2B5EF4-FFF2-40B4-BE49-F238E27FC236}">
                <a16:creationId xmlns:a16="http://schemas.microsoft.com/office/drawing/2014/main" id="{876A3EA6-827A-3B59-EBA7-4373030590E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460970993"/>
      </p:ext>
    </p:extLst>
  </p:cSld>
  <p:clrMapOvr>
    <a:masterClrMapping/>
  </p:clrMapOvr>
  <mc:AlternateContent xmlns:mc="http://schemas.openxmlformats.org/markup-compatibility/2006" xmlns:p14="http://schemas.microsoft.com/office/powerpoint/2010/main">
    <mc:Choice Requires="p14">
      <p:transition spd="slow" p14:dur="2000" advTm="44388"/>
    </mc:Choice>
    <mc:Fallback xmlns="">
      <p:transition spd="slow" advTm="44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86BCD210-F4E2-AC75-B230-6EE9BA389C0F}"/>
              </a:ext>
            </a:extLst>
          </p:cNvPr>
          <p:cNvSpPr/>
          <p:nvPr/>
        </p:nvSpPr>
        <p:spPr>
          <a:xfrm>
            <a:off x="5328271" y="3158862"/>
            <a:ext cx="1313161" cy="134382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E3150D3-83A7-CE47-DCEF-49CDD6DE23BD}"/>
              </a:ext>
            </a:extLst>
          </p:cNvPr>
          <p:cNvSpPr/>
          <p:nvPr/>
        </p:nvSpPr>
        <p:spPr>
          <a:xfrm>
            <a:off x="5328271" y="1689434"/>
            <a:ext cx="1313161" cy="134382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67CE52C-4C80-E636-98EB-4472313928C6}"/>
              </a:ext>
            </a:extLst>
          </p:cNvPr>
          <p:cNvSpPr/>
          <p:nvPr/>
        </p:nvSpPr>
        <p:spPr>
          <a:xfrm>
            <a:off x="5328271" y="220006"/>
            <a:ext cx="1313161" cy="134382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D25A8C68-7621-8FCD-2340-1E63CAD63E35}"/>
              </a:ext>
            </a:extLst>
          </p:cNvPr>
          <p:cNvSpPr/>
          <p:nvPr/>
        </p:nvSpPr>
        <p:spPr>
          <a:xfrm>
            <a:off x="681698" y="639393"/>
            <a:ext cx="3237160" cy="3344492"/>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latin typeface="Aptos" panose="020B0004020202020204" pitchFamily="34" charset="0"/>
            </a:endParaRPr>
          </a:p>
        </p:txBody>
      </p:sp>
      <p:sp>
        <p:nvSpPr>
          <p:cNvPr id="26" name="TextBox 29">
            <a:extLst>
              <a:ext uri="{FF2B5EF4-FFF2-40B4-BE49-F238E27FC236}">
                <a16:creationId xmlns:a16="http://schemas.microsoft.com/office/drawing/2014/main" id="{033C1CAE-D822-27E8-D151-9FED2EFFC838}"/>
              </a:ext>
            </a:extLst>
          </p:cNvPr>
          <p:cNvSpPr txBox="1"/>
          <p:nvPr/>
        </p:nvSpPr>
        <p:spPr>
          <a:xfrm>
            <a:off x="892021" y="1634529"/>
            <a:ext cx="2816515" cy="1231106"/>
          </a:xfrm>
          <a:prstGeom prst="rect">
            <a:avLst/>
          </a:prstGeom>
        </p:spPr>
        <p:txBody>
          <a:bodyPr wrap="square" lIns="0" tIns="0" rIns="0" bIns="0" rtlCol="0" anchor="t">
            <a:spAutoFit/>
          </a:bodyPr>
          <a:lstStyle/>
          <a:p>
            <a:pPr algn="ctr"/>
            <a:r>
              <a:rPr lang="en-US" sz="4000" b="1">
                <a:solidFill>
                  <a:schemeClr val="tx1">
                    <a:lumMod val="75000"/>
                    <a:lumOff val="25000"/>
                  </a:schemeClr>
                </a:solidFill>
                <a:latin typeface="Aptos"/>
                <a:ea typeface="Caladea Bold"/>
                <a:cs typeface="Caladea Bold"/>
                <a:sym typeface="Caladea Bold"/>
              </a:rPr>
              <a:t>Stay Connected</a:t>
            </a:r>
          </a:p>
        </p:txBody>
      </p:sp>
      <p:cxnSp>
        <p:nvCxnSpPr>
          <p:cNvPr id="27" name="Straight Connector 26">
            <a:extLst>
              <a:ext uri="{FF2B5EF4-FFF2-40B4-BE49-F238E27FC236}">
                <a16:creationId xmlns:a16="http://schemas.microsoft.com/office/drawing/2014/main" id="{9938F385-3BD3-5024-DCF3-DE435E55540C}"/>
              </a:ext>
            </a:extLst>
          </p:cNvPr>
          <p:cNvCxnSpPr>
            <a:cxnSpLocks/>
          </p:cNvCxnSpPr>
          <p:nvPr/>
        </p:nvCxnSpPr>
        <p:spPr>
          <a:xfrm flipV="1">
            <a:off x="3838624" y="639393"/>
            <a:ext cx="1537773" cy="10835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407274E-2E9C-17C1-C302-FCCF25D69917}"/>
              </a:ext>
            </a:extLst>
          </p:cNvPr>
          <p:cNvCxnSpPr>
            <a:cxnSpLocks/>
          </p:cNvCxnSpPr>
          <p:nvPr/>
        </p:nvCxnSpPr>
        <p:spPr>
          <a:xfrm>
            <a:off x="3918858" y="2363911"/>
            <a:ext cx="1457539"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5E28835-F4F6-8A1F-BF2B-CFAFB6BCC4C4}"/>
              </a:ext>
            </a:extLst>
          </p:cNvPr>
          <p:cNvCxnSpPr>
            <a:cxnSpLocks/>
          </p:cNvCxnSpPr>
          <p:nvPr/>
        </p:nvCxnSpPr>
        <p:spPr>
          <a:xfrm>
            <a:off x="3696863" y="3061341"/>
            <a:ext cx="1679534" cy="64355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202FF391-07C3-08E3-8F89-F03D0ABA5EDA}"/>
              </a:ext>
            </a:extLst>
          </p:cNvPr>
          <p:cNvPicPr>
            <a:picLocks noChangeAspect="1"/>
          </p:cNvPicPr>
          <p:nvPr/>
        </p:nvPicPr>
        <p:blipFill>
          <a:blip r:embed="rId4"/>
          <a:stretch>
            <a:fillRect/>
          </a:stretch>
        </p:blipFill>
        <p:spPr>
          <a:xfrm>
            <a:off x="5436489" y="338222"/>
            <a:ext cx="1104604" cy="1097190"/>
          </a:xfrm>
          <a:prstGeom prst="rect">
            <a:avLst/>
          </a:prstGeom>
        </p:spPr>
      </p:pic>
      <p:pic>
        <p:nvPicPr>
          <p:cNvPr id="35" name="Picture 34">
            <a:extLst>
              <a:ext uri="{FF2B5EF4-FFF2-40B4-BE49-F238E27FC236}">
                <a16:creationId xmlns:a16="http://schemas.microsoft.com/office/drawing/2014/main" id="{3E173755-39AB-A7F6-79A8-9C8BB4E9A6C4}"/>
              </a:ext>
            </a:extLst>
          </p:cNvPr>
          <p:cNvPicPr>
            <a:picLocks noChangeAspect="1"/>
          </p:cNvPicPr>
          <p:nvPr/>
        </p:nvPicPr>
        <p:blipFill>
          <a:blip r:embed="rId5"/>
          <a:stretch>
            <a:fillRect/>
          </a:stretch>
        </p:blipFill>
        <p:spPr>
          <a:xfrm>
            <a:off x="5436489" y="1812752"/>
            <a:ext cx="1089972" cy="1097190"/>
          </a:xfrm>
          <a:prstGeom prst="rect">
            <a:avLst/>
          </a:prstGeom>
        </p:spPr>
      </p:pic>
      <p:pic>
        <p:nvPicPr>
          <p:cNvPr id="36" name="Picture 35">
            <a:extLst>
              <a:ext uri="{FF2B5EF4-FFF2-40B4-BE49-F238E27FC236}">
                <a16:creationId xmlns:a16="http://schemas.microsoft.com/office/drawing/2014/main" id="{A53329ED-82CF-9CA9-20B9-05968110CFBD}"/>
              </a:ext>
            </a:extLst>
          </p:cNvPr>
          <p:cNvPicPr>
            <a:picLocks noChangeAspect="1"/>
          </p:cNvPicPr>
          <p:nvPr/>
        </p:nvPicPr>
        <p:blipFill>
          <a:blip r:embed="rId6"/>
          <a:stretch>
            <a:fillRect/>
          </a:stretch>
        </p:blipFill>
        <p:spPr>
          <a:xfrm>
            <a:off x="5447138" y="3282178"/>
            <a:ext cx="1083304" cy="1097193"/>
          </a:xfrm>
          <a:prstGeom prst="rect">
            <a:avLst/>
          </a:prstGeom>
        </p:spPr>
      </p:pic>
      <p:sp>
        <p:nvSpPr>
          <p:cNvPr id="38" name="TextBox 30">
            <a:extLst>
              <a:ext uri="{FF2B5EF4-FFF2-40B4-BE49-F238E27FC236}">
                <a16:creationId xmlns:a16="http://schemas.microsoft.com/office/drawing/2014/main" id="{4971791E-C016-0304-42A6-3EEDE134C83B}"/>
              </a:ext>
            </a:extLst>
          </p:cNvPr>
          <p:cNvSpPr txBox="1"/>
          <p:nvPr/>
        </p:nvSpPr>
        <p:spPr>
          <a:xfrm>
            <a:off x="6752436" y="552335"/>
            <a:ext cx="2032764" cy="553998"/>
          </a:xfrm>
          <a:prstGeom prst="rect">
            <a:avLst/>
          </a:prstGeom>
        </p:spPr>
        <p:txBody>
          <a:bodyPr wrap="square" lIns="0" tIns="0" rIns="0" bIns="0" rtlCol="0" anchor="t">
            <a:spAutoFit/>
          </a:bodyPr>
          <a:lstStyle/>
          <a:p>
            <a:pPr algn="l"/>
            <a:r>
              <a:rPr lang="en-US" b="1" u="sng">
                <a:solidFill>
                  <a:schemeClr val="tx1">
                    <a:lumMod val="75000"/>
                    <a:lumOff val="25000"/>
                  </a:schemeClr>
                </a:solidFill>
                <a:latin typeface="Aptos" panose="020B0004020202020204" pitchFamily="34" charset="0"/>
                <a:ea typeface="Caladea Bold"/>
                <a:cs typeface="Caladea Bold"/>
                <a:sym typeface="Caladea Bold"/>
              </a:rPr>
              <a:t>Instagram:</a:t>
            </a:r>
          </a:p>
          <a:p>
            <a:pPr algn="l"/>
            <a:r>
              <a:rPr lang="en-US" b="1" i="1">
                <a:solidFill>
                  <a:schemeClr val="tx1">
                    <a:lumMod val="75000"/>
                    <a:lumOff val="25000"/>
                  </a:schemeClr>
                </a:solidFill>
                <a:latin typeface="Aptos" panose="020B0004020202020204" pitchFamily="34" charset="0"/>
                <a:ea typeface="Caladea Bold"/>
                <a:cs typeface="Caladea Bold"/>
                <a:sym typeface="Caladea Bold"/>
              </a:rPr>
              <a:t>@miltoncounseling</a:t>
            </a:r>
          </a:p>
        </p:txBody>
      </p:sp>
      <p:sp>
        <p:nvSpPr>
          <p:cNvPr id="46" name="TextBox 30">
            <a:extLst>
              <a:ext uri="{FF2B5EF4-FFF2-40B4-BE49-F238E27FC236}">
                <a16:creationId xmlns:a16="http://schemas.microsoft.com/office/drawing/2014/main" id="{81FE0A6E-F9F4-44DD-0FC8-A275C2C31CCD}"/>
              </a:ext>
            </a:extLst>
          </p:cNvPr>
          <p:cNvSpPr txBox="1"/>
          <p:nvPr/>
        </p:nvSpPr>
        <p:spPr>
          <a:xfrm>
            <a:off x="6749650" y="1757640"/>
            <a:ext cx="2032764" cy="1384995"/>
          </a:xfrm>
          <a:prstGeom prst="rect">
            <a:avLst/>
          </a:prstGeom>
        </p:spPr>
        <p:txBody>
          <a:bodyPr wrap="square" lIns="0" tIns="0" rIns="0" bIns="0" rtlCol="0" anchor="t">
            <a:spAutoFit/>
          </a:bodyPr>
          <a:lstStyle/>
          <a:p>
            <a:pPr algn="l"/>
            <a:r>
              <a:rPr lang="en-US" b="1" u="sng">
                <a:solidFill>
                  <a:schemeClr val="tx1">
                    <a:lumMod val="75000"/>
                    <a:lumOff val="25000"/>
                  </a:schemeClr>
                </a:solidFill>
                <a:latin typeface="Aptos" panose="020B0004020202020204" pitchFamily="34" charset="0"/>
                <a:ea typeface="Caladea Bold"/>
                <a:cs typeface="Caladea Bold"/>
                <a:sym typeface="Caladea Bold"/>
              </a:rPr>
              <a:t>Counseling Website:</a:t>
            </a:r>
          </a:p>
          <a:p>
            <a:pPr algn="l"/>
            <a:r>
              <a:rPr lang="en-US" b="1">
                <a:solidFill>
                  <a:schemeClr val="tx1">
                    <a:lumMod val="75000"/>
                    <a:lumOff val="25000"/>
                  </a:schemeClr>
                </a:solidFill>
                <a:latin typeface="Aptos" panose="020B0004020202020204" pitchFamily="34" charset="0"/>
                <a:ea typeface="Caladea Bold"/>
                <a:cs typeface="Caladea Bold"/>
                <a:sym typeface="Caladea Bold"/>
              </a:rPr>
              <a:t>Homepage &gt; Academics &gt; Counseling</a:t>
            </a:r>
          </a:p>
        </p:txBody>
      </p:sp>
      <p:sp>
        <p:nvSpPr>
          <p:cNvPr id="47" name="TextBox 30">
            <a:extLst>
              <a:ext uri="{FF2B5EF4-FFF2-40B4-BE49-F238E27FC236}">
                <a16:creationId xmlns:a16="http://schemas.microsoft.com/office/drawing/2014/main" id="{D05CE6D2-EA9F-D802-2C6C-B92F4C172E5B}"/>
              </a:ext>
            </a:extLst>
          </p:cNvPr>
          <p:cNvSpPr txBox="1"/>
          <p:nvPr/>
        </p:nvSpPr>
        <p:spPr>
          <a:xfrm>
            <a:off x="6762916" y="3553775"/>
            <a:ext cx="2032764" cy="553998"/>
          </a:xfrm>
          <a:prstGeom prst="rect">
            <a:avLst/>
          </a:prstGeom>
        </p:spPr>
        <p:txBody>
          <a:bodyPr wrap="square" lIns="0" tIns="0" rIns="0" bIns="0" rtlCol="0" anchor="t">
            <a:spAutoFit/>
          </a:bodyPr>
          <a:lstStyle/>
          <a:p>
            <a:pPr algn="l"/>
            <a:r>
              <a:rPr lang="en-US" b="1" u="sng">
                <a:solidFill>
                  <a:schemeClr val="tx1">
                    <a:lumMod val="75000"/>
                    <a:lumOff val="25000"/>
                  </a:schemeClr>
                </a:solidFill>
                <a:latin typeface="Aptos" panose="020B0004020202020204" pitchFamily="34" charset="0"/>
                <a:ea typeface="Caladea Bold"/>
                <a:cs typeface="Caladea Bold"/>
                <a:sym typeface="Caladea Bold"/>
              </a:rPr>
              <a:t>Eagle Update:</a:t>
            </a:r>
          </a:p>
          <a:p>
            <a:pPr algn="l"/>
            <a:r>
              <a:rPr lang="en-US" b="1">
                <a:solidFill>
                  <a:schemeClr val="tx1">
                    <a:lumMod val="75000"/>
                    <a:lumOff val="25000"/>
                  </a:schemeClr>
                </a:solidFill>
                <a:latin typeface="Aptos" panose="020B0004020202020204" pitchFamily="34" charset="0"/>
                <a:ea typeface="Caladea Bold"/>
                <a:cs typeface="Caladea Bold"/>
                <a:sym typeface="Caladea Bold"/>
              </a:rPr>
              <a:t>Weekly Newsletter</a:t>
            </a:r>
          </a:p>
        </p:txBody>
      </p:sp>
      <p:sp>
        <p:nvSpPr>
          <p:cNvPr id="48" name="TextBox 47">
            <a:extLst>
              <a:ext uri="{FF2B5EF4-FFF2-40B4-BE49-F238E27FC236}">
                <a16:creationId xmlns:a16="http://schemas.microsoft.com/office/drawing/2014/main" id="{12A451BE-ACAE-E42D-0737-CF249697114E}"/>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4" name="Audio 3">
            <a:hlinkClick r:id="" action="ppaction://media"/>
            <a:extLst>
              <a:ext uri="{FF2B5EF4-FFF2-40B4-BE49-F238E27FC236}">
                <a16:creationId xmlns:a16="http://schemas.microsoft.com/office/drawing/2014/main" id="{1EBDBB4A-1F82-BDFB-8EEE-49E63EFD179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6738931"/>
      </p:ext>
    </p:extLst>
  </p:cSld>
  <p:clrMapOvr>
    <a:masterClrMapping/>
  </p:clrMapOvr>
  <mc:AlternateContent xmlns:mc="http://schemas.openxmlformats.org/markup-compatibility/2006" xmlns:p14="http://schemas.microsoft.com/office/powerpoint/2010/main">
    <mc:Choice Requires="p14">
      <p:transition spd="slow" p14:dur="2000" advTm="27821"/>
    </mc:Choice>
    <mc:Fallback xmlns="">
      <p:transition spd="slow" advTm="27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5"/>
        <p:cNvGrpSpPr/>
        <p:nvPr/>
      </p:nvGrpSpPr>
      <p:grpSpPr>
        <a:xfrm>
          <a:off x="0" y="0"/>
          <a:ext cx="0" cy="0"/>
          <a:chOff x="0" y="0"/>
          <a:chExt cx="0" cy="0"/>
        </a:xfrm>
      </p:grpSpPr>
      <p:sp>
        <p:nvSpPr>
          <p:cNvPr id="656" name="Google Shape;656;p76"/>
          <p:cNvSpPr txBox="1">
            <a:spLocks noGrp="1"/>
          </p:cNvSpPr>
          <p:nvPr>
            <p:ph type="body" idx="1"/>
          </p:nvPr>
        </p:nvSpPr>
        <p:spPr>
          <a:xfrm>
            <a:off x="2103120" y="341924"/>
            <a:ext cx="4937760" cy="65688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3600">
                <a:latin typeface="+mj-lt"/>
              </a:rPr>
              <a:t>Questions?</a:t>
            </a:r>
            <a:endParaRPr sz="3600">
              <a:latin typeface="+mj-lt"/>
            </a:endParaRPr>
          </a:p>
        </p:txBody>
      </p:sp>
      <p:sp>
        <p:nvSpPr>
          <p:cNvPr id="2" name="Google Shape;546;p65">
            <a:extLst>
              <a:ext uri="{FF2B5EF4-FFF2-40B4-BE49-F238E27FC236}">
                <a16:creationId xmlns:a16="http://schemas.microsoft.com/office/drawing/2014/main" id="{058F54E4-9782-3C2A-89D6-5338D5546BC5}"/>
              </a:ext>
            </a:extLst>
          </p:cNvPr>
          <p:cNvSpPr txBox="1">
            <a:spLocks/>
          </p:cNvSpPr>
          <p:nvPr/>
        </p:nvSpPr>
        <p:spPr>
          <a:xfrm>
            <a:off x="146030" y="1546917"/>
            <a:ext cx="8851939" cy="29494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800"/>
              <a:buFont typeface="Montserrat"/>
              <a:buChar char="●"/>
              <a:defRPr sz="3000" b="0" i="0" u="none" strike="noStrike" cap="none">
                <a:solidFill>
                  <a:schemeClr val="dk1"/>
                </a:solidFill>
                <a:latin typeface="Vidaloka"/>
                <a:ea typeface="Vidaloka"/>
                <a:cs typeface="Vidaloka"/>
                <a:sym typeface="Vidaloka"/>
              </a:defRPr>
            </a:lvl1pPr>
            <a:lvl2pPr marL="914400" marR="0" lvl="1"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2pPr>
            <a:lvl3pPr marL="1371600" marR="0" lvl="2"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3pPr>
            <a:lvl4pPr marL="1828800" marR="0" lvl="3"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4pPr>
            <a:lvl5pPr marL="2286000" marR="0" lvl="4"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5pPr>
            <a:lvl6pPr marL="2743200" marR="0" lvl="5"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6pPr>
            <a:lvl7pPr marL="3200400" marR="0" lvl="6"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7pPr>
            <a:lvl8pPr marL="3657600" marR="0" lvl="7"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8pPr>
            <a:lvl9pPr marL="4114800" marR="0" lvl="8" indent="-317500" algn="l" rtl="0">
              <a:lnSpc>
                <a:spcPct val="100000"/>
              </a:lnSpc>
              <a:spcBef>
                <a:spcPts val="0"/>
              </a:spcBef>
              <a:spcAft>
                <a:spcPts val="0"/>
              </a:spcAft>
              <a:buClr>
                <a:schemeClr val="dk2"/>
              </a:buClr>
              <a:buSzPts val="1400"/>
              <a:buFont typeface="Montserrat"/>
              <a:buChar char="■"/>
              <a:defRPr sz="3000" b="0" i="0" u="none" strike="noStrike" cap="none">
                <a:solidFill>
                  <a:schemeClr val="dk2"/>
                </a:solidFill>
                <a:latin typeface="Vidaloka"/>
                <a:ea typeface="Vidaloka"/>
                <a:cs typeface="Vidaloka"/>
                <a:sym typeface="Vidaloka"/>
              </a:defRPr>
            </a:lvl9pPr>
          </a:lstStyle>
          <a:p>
            <a:pPr marL="0" indent="0" algn="ctr">
              <a:buFont typeface="Montserrat"/>
              <a:buNone/>
            </a:pPr>
            <a:r>
              <a:rPr lang="en-US" sz="1600">
                <a:latin typeface="+mn-lt"/>
              </a:rPr>
              <a:t>Counselors are on duty to answer </a:t>
            </a:r>
            <a:r>
              <a:rPr lang="en-US" sz="1600" b="1">
                <a:solidFill>
                  <a:srgbClr val="FF0000"/>
                </a:solidFill>
                <a:latin typeface="+mn-lt"/>
              </a:rPr>
              <a:t>general</a:t>
            </a:r>
            <a:r>
              <a:rPr lang="en-US" sz="1600">
                <a:latin typeface="+mn-lt"/>
              </a:rPr>
              <a:t> questions tonight.</a:t>
            </a:r>
          </a:p>
          <a:p>
            <a:pPr marL="0" indent="0" algn="ctr">
              <a:buFont typeface="Montserrat"/>
              <a:buNone/>
            </a:pPr>
            <a:endParaRPr lang="en-US" sz="1600">
              <a:latin typeface="+mn-lt"/>
            </a:endParaRPr>
          </a:p>
          <a:p>
            <a:pPr marL="0" indent="0" algn="ctr">
              <a:buFont typeface="Montserrat"/>
              <a:buNone/>
            </a:pPr>
            <a:r>
              <a:rPr lang="en-US" sz="1600">
                <a:latin typeface="+mn-lt"/>
              </a:rPr>
              <a:t>This is </a:t>
            </a:r>
            <a:r>
              <a:rPr lang="en-US" sz="1600" i="1">
                <a:latin typeface="+mn-lt"/>
              </a:rPr>
              <a:t>not</a:t>
            </a:r>
            <a:r>
              <a:rPr lang="en-US" sz="1600">
                <a:latin typeface="+mn-lt"/>
              </a:rPr>
              <a:t> the appropriate time to 4-year plan or ask college admissions questions. These discussions will happen with your assigned counselor once your student is officially enrolled at Milton.</a:t>
            </a:r>
            <a:endParaRPr lang="en-US" sz="1600" b="1">
              <a:solidFill>
                <a:srgbClr val="00B0F0"/>
              </a:solidFill>
              <a:latin typeface="+mn-lt"/>
            </a:endParaRPr>
          </a:p>
          <a:p>
            <a:pPr marL="0" indent="0" algn="ctr">
              <a:buFont typeface="Montserrat"/>
              <a:buNone/>
            </a:pPr>
            <a:endParaRPr lang="en-US" sz="1600" b="1">
              <a:solidFill>
                <a:srgbClr val="00B0F0"/>
              </a:solidFill>
              <a:latin typeface="+mn-lt"/>
            </a:endParaRPr>
          </a:p>
          <a:p>
            <a:pPr marL="0" indent="0" algn="ctr">
              <a:buFont typeface="Montserrat"/>
              <a:buNone/>
            </a:pPr>
            <a:r>
              <a:rPr lang="en-US" sz="1600" b="1">
                <a:solidFill>
                  <a:srgbClr val="FF0000"/>
                </a:solidFill>
                <a:latin typeface="+mn-lt"/>
              </a:rPr>
              <a:t>Thank you and WELCOME TO MILTON!</a:t>
            </a:r>
          </a:p>
          <a:p>
            <a:pPr marL="0" indent="0" algn="ctr">
              <a:buFont typeface="Montserrat"/>
              <a:buNone/>
            </a:pPr>
            <a:endParaRPr lang="en-US" sz="1600" b="1">
              <a:solidFill>
                <a:srgbClr val="0070C0"/>
              </a:solidFill>
              <a:latin typeface="+mn-lt"/>
            </a:endParaRPr>
          </a:p>
          <a:p>
            <a:pPr marL="0" indent="0" algn="ctr">
              <a:buFont typeface="Montserrat"/>
              <a:buNone/>
            </a:pPr>
            <a:endParaRPr lang="en-US" sz="1600" b="1">
              <a:solidFill>
                <a:srgbClr val="0070C0"/>
              </a:solidFill>
              <a:latin typeface="+mn-lt"/>
            </a:endParaRPr>
          </a:p>
          <a:p>
            <a:pPr marL="285750" indent="-285750">
              <a:buFontTx/>
              <a:buChar char="-"/>
            </a:pPr>
            <a:endParaRPr lang="en-US" sz="1600">
              <a:latin typeface="+mn-lt"/>
            </a:endParaRPr>
          </a:p>
        </p:txBody>
      </p:sp>
      <p:sp>
        <p:nvSpPr>
          <p:cNvPr id="4" name="TextBox 3">
            <a:extLst>
              <a:ext uri="{FF2B5EF4-FFF2-40B4-BE49-F238E27FC236}">
                <a16:creationId xmlns:a16="http://schemas.microsoft.com/office/drawing/2014/main" id="{DA102F1E-E315-F671-E324-546C073A2C73}"/>
              </a:ext>
            </a:extLst>
          </p:cNvPr>
          <p:cNvSpPr txBox="1"/>
          <p:nvPr/>
        </p:nvSpPr>
        <p:spPr>
          <a:xfrm>
            <a:off x="-1" y="4896081"/>
            <a:ext cx="1059363" cy="246221"/>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r>
              <a:rPr lang="en-US" sz="1000" b="1">
                <a:solidFill>
                  <a:schemeClr val="bg1"/>
                </a:solidFill>
                <a:latin typeface="+mj-lt"/>
              </a:rPr>
              <a:t>HOGLANDER</a:t>
            </a:r>
          </a:p>
        </p:txBody>
      </p:sp>
      <p:pic>
        <p:nvPicPr>
          <p:cNvPr id="6" name="Audio 5">
            <a:hlinkClick r:id="" action="ppaction://media"/>
            <a:extLst>
              <a:ext uri="{FF2B5EF4-FFF2-40B4-BE49-F238E27FC236}">
                <a16:creationId xmlns:a16="http://schemas.microsoft.com/office/drawing/2014/main" id="{EA717F23-7BC1-5ED6-7186-D26808D1F10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2200"/>
    </mc:Choice>
    <mc:Fallback xmlns="">
      <p:transition spd="slow" advTm="32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Retrospect">
  <a:themeElements>
    <a:clrScheme name="Custom 1">
      <a:dk1>
        <a:srgbClr val="000000"/>
      </a:dk1>
      <a:lt1>
        <a:srgbClr val="FDFAF6"/>
      </a:lt1>
      <a:dk2>
        <a:srgbClr val="44546A"/>
      </a:dk2>
      <a:lt2>
        <a:srgbClr val="E7E6E6"/>
      </a:lt2>
      <a:accent1>
        <a:srgbClr val="17206B"/>
      </a:accent1>
      <a:accent2>
        <a:srgbClr val="C00000"/>
      </a:accent2>
      <a:accent3>
        <a:srgbClr val="AEABAB"/>
      </a:accent3>
      <a:accent4>
        <a:srgbClr val="E7E6E6"/>
      </a:accent4>
      <a:accent5>
        <a:srgbClr val="AEABAB"/>
      </a:accent5>
      <a:accent6>
        <a:srgbClr val="17206B"/>
      </a:accent6>
      <a:hlink>
        <a:srgbClr val="1F2C8F"/>
      </a:hlink>
      <a:folHlink>
        <a:srgbClr val="AAC3E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TM02900769[[fn=Retrospect]]</Template>
  <TotalTime>42</TotalTime>
  <Words>3861</Words>
  <Application>Microsoft Macintosh PowerPoint</Application>
  <PresentationFormat>On-screen Show (16:9)</PresentationFormat>
  <Paragraphs>561</Paragraphs>
  <Slides>37</Slides>
  <Notes>17</Notes>
  <HiddenSlides>0</HiddenSlides>
  <MMClips>37</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Courier New</vt:lpstr>
      <vt:lpstr>Vidaloka</vt:lpstr>
      <vt:lpstr>Aptos</vt:lpstr>
      <vt:lpstr>Calibri</vt:lpstr>
      <vt:lpstr>Arial</vt:lpstr>
      <vt:lpstr>Sniglet</vt:lpstr>
      <vt:lpstr>Montserrat</vt:lpstr>
      <vt:lpstr>Calibri Light</vt:lpstr>
      <vt:lpstr>Wingdings</vt:lpstr>
      <vt:lpstr>Retrospect</vt:lpstr>
      <vt:lpstr>Rising 9th Information Night</vt:lpstr>
      <vt:lpstr> Presentation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a BALANCED Schedule</vt:lpstr>
      <vt:lpstr>Qualities of an Honors/AP Student</vt:lpstr>
      <vt:lpstr>Mental Health Matters</vt:lpstr>
      <vt:lpstr>Electives at Milton</vt:lpstr>
      <vt:lpstr>Physical Education &amp; Health</vt:lpstr>
      <vt:lpstr>Fine Arts</vt:lpstr>
      <vt:lpstr>Fine Arts</vt:lpstr>
      <vt:lpstr>World Language</vt:lpstr>
      <vt:lpstr>World Language</vt:lpstr>
      <vt:lpstr>World Language</vt:lpstr>
      <vt:lpstr>World Language</vt:lpstr>
      <vt:lpstr>LATIN</vt:lpstr>
      <vt:lpstr>LATIN</vt:lpstr>
      <vt:lpstr>LATIN</vt:lpstr>
      <vt:lpstr>Career Tech</vt:lpstr>
      <vt:lpstr>Course Catalogs &amp; Resources</vt:lpstr>
      <vt:lpstr>Your Top Resources for Information</vt:lpstr>
      <vt:lpstr>Rising 9th Grade Transition Guide</vt:lpstr>
      <vt:lpstr>Tour the Nest Night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Information Night</dc:title>
  <dc:creator>Harrison, Tiffany</dc:creator>
  <cp:lastModifiedBy>Harrison, Tiffany</cp:lastModifiedBy>
  <cp:revision>36</cp:revision>
  <dcterms:modified xsi:type="dcterms:W3CDTF">2026-02-06T22:38:09Z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2023-08-19T21:24:47Z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d2d599e2-3ca0-4fbe-b63f-249ecf782d5c</vt:lpwstr>
  </property>
  <property fmtid="{D5CDD505-2E9C-101B-9397-08002B2CF9AE}" pid="8" name="MSIP_Label_0ee3c538-ec52-435f-ae58-017644bd9513_ContentBits">
    <vt:lpwstr>0</vt:lpwstr>
  </property>
</Properties>
</file>