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875" r:id="rId1"/>
  </p:sldMasterIdLst>
  <p:notesMasterIdLst>
    <p:notesMasterId r:id="rId34"/>
  </p:notesMasterIdLst>
  <p:sldIdLst>
    <p:sldId id="256" r:id="rId2"/>
    <p:sldId id="257" r:id="rId3"/>
    <p:sldId id="258" r:id="rId4"/>
    <p:sldId id="259" r:id="rId5"/>
    <p:sldId id="260" r:id="rId6"/>
    <p:sldId id="261" r:id="rId7"/>
    <p:sldId id="262" r:id="rId8"/>
    <p:sldId id="263" r:id="rId9"/>
    <p:sldId id="284" r:id="rId10"/>
    <p:sldId id="264" r:id="rId11"/>
    <p:sldId id="265" r:id="rId12"/>
    <p:sldId id="266" r:id="rId13"/>
    <p:sldId id="267" r:id="rId14"/>
    <p:sldId id="268" r:id="rId15"/>
    <p:sldId id="28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6" r:id="rId31"/>
    <p:sldId id="283" r:id="rId32"/>
    <p:sldId id="287" r:id="rId33"/>
  </p:sldIdLst>
  <p:sldSz cx="12192000" cy="6858000"/>
  <p:notesSz cx="7010400" cy="9296400"/>
  <p:defaultTextStyle>
    <a:defPPr>
      <a:defRPr lang="en-US"/>
    </a:defPPr>
    <a:lvl1pPr algn="l" rtl="0" eaLnBrk="0" fontAlgn="base" hangingPunct="0">
      <a:spcBef>
        <a:spcPct val="0"/>
      </a:spcBef>
      <a:spcAft>
        <a:spcPct val="0"/>
      </a:spcAft>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1pPr>
    <a:lvl2pPr marL="457200" algn="l" rtl="0" eaLnBrk="0" fontAlgn="base" hangingPunct="0">
      <a:spcBef>
        <a:spcPct val="0"/>
      </a:spcBef>
      <a:spcAft>
        <a:spcPct val="0"/>
      </a:spcAft>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2pPr>
    <a:lvl3pPr marL="914400" algn="l" rtl="0" eaLnBrk="0" fontAlgn="base" hangingPunct="0">
      <a:spcBef>
        <a:spcPct val="0"/>
      </a:spcBef>
      <a:spcAft>
        <a:spcPct val="0"/>
      </a:spcAft>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3pPr>
    <a:lvl4pPr marL="1371600" algn="l" rtl="0" eaLnBrk="0" fontAlgn="base" hangingPunct="0">
      <a:spcBef>
        <a:spcPct val="0"/>
      </a:spcBef>
      <a:spcAft>
        <a:spcPct val="0"/>
      </a:spcAft>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4pPr>
    <a:lvl5pPr marL="1828800" algn="l" rtl="0" eaLnBrk="0" fontAlgn="base" hangingPunct="0">
      <a:spcBef>
        <a:spcPct val="0"/>
      </a:spcBef>
      <a:spcAft>
        <a:spcPct val="0"/>
      </a:spcAft>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5pPr>
    <a:lvl6pPr marL="2286000" algn="l" defTabSz="914400" rtl="0" eaLnBrk="1" latinLnBrk="0" hangingPunct="1">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6pPr>
    <a:lvl7pPr marL="2743200" algn="l" defTabSz="914400" rtl="0" eaLnBrk="1" latinLnBrk="0" hangingPunct="1">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7pPr>
    <a:lvl8pPr marL="3200400" algn="l" defTabSz="914400" rtl="0" eaLnBrk="1" latinLnBrk="0" hangingPunct="1">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8pPr>
    <a:lvl9pPr marL="3657600" algn="l" defTabSz="914400" rtl="0" eaLnBrk="1" latinLnBrk="0" hangingPunct="1">
      <a:defRPr sz="4200" kern="1200">
        <a:solidFill>
          <a:srgbClr val="000000"/>
        </a:solidFill>
        <a:latin typeface="Gill Sans" panose="020B0502020104020203" pitchFamily="34" charset="-79"/>
        <a:ea typeface="ヒラギノ角ゴ ProN W3" charset="-128"/>
        <a:cs typeface="+mn-cs"/>
        <a:sym typeface="Gill Sans" panose="020B0502020104020203" pitchFamily="34" charset="-79"/>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30" autoAdjust="0"/>
    <p:restoredTop sz="94690" autoAdjust="0"/>
  </p:normalViewPr>
  <p:slideViewPr>
    <p:cSldViewPr>
      <p:cViewPr varScale="1">
        <p:scale>
          <a:sx n="64" d="100"/>
          <a:sy n="64" d="100"/>
        </p:scale>
        <p:origin x="200" y="760"/>
      </p:cViewPr>
      <p:guideLst>
        <p:guide orient="horz" pos="2160"/>
        <p:guide pos="3840"/>
      </p:guideLst>
    </p:cSldViewPr>
  </p:slideViewPr>
  <p:outlineViewPr>
    <p:cViewPr>
      <p:scale>
        <a:sx n="33" d="100"/>
        <a:sy n="33" d="100"/>
      </p:scale>
      <p:origin x="0" y="233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658CED-B589-E2BD-91E9-AD30296A535D}"/>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latin typeface="Gill Sans" charset="0"/>
                <a:ea typeface="ヒラギノ角ゴ ProN W3" charset="0"/>
                <a:cs typeface="ヒラギノ角ゴ ProN W3" charset="0"/>
                <a:sym typeface="Gill Sans" charset="0"/>
              </a:defRPr>
            </a:lvl1pPr>
          </a:lstStyle>
          <a:p>
            <a:pPr>
              <a:defRPr/>
            </a:pPr>
            <a:endParaRPr lang="en-US"/>
          </a:p>
        </p:txBody>
      </p:sp>
      <p:sp>
        <p:nvSpPr>
          <p:cNvPr id="3" name="Date Placeholder 2">
            <a:extLst>
              <a:ext uri="{FF2B5EF4-FFF2-40B4-BE49-F238E27FC236}">
                <a16:creationId xmlns:a16="http://schemas.microsoft.com/office/drawing/2014/main" id="{4124B05D-16B6-B32C-D436-CF00F943E577}"/>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Gill Sans" charset="0"/>
                <a:sym typeface="Gill Sans" charset="0"/>
              </a:defRPr>
            </a:lvl1pPr>
          </a:lstStyle>
          <a:p>
            <a:pPr>
              <a:defRPr/>
            </a:pPr>
            <a:fld id="{27D16717-4B05-0A45-BF64-FA3EA6E1E31D}" type="datetimeFigureOut">
              <a:rPr lang="en-US"/>
              <a:pPr>
                <a:defRPr/>
              </a:pPr>
              <a:t>1/8/26</a:t>
            </a:fld>
            <a:endParaRPr lang="en-US"/>
          </a:p>
        </p:txBody>
      </p:sp>
      <p:sp>
        <p:nvSpPr>
          <p:cNvPr id="4" name="Slide Image Placeholder 3">
            <a:extLst>
              <a:ext uri="{FF2B5EF4-FFF2-40B4-BE49-F238E27FC236}">
                <a16:creationId xmlns:a16="http://schemas.microsoft.com/office/drawing/2014/main" id="{218E258C-F4B1-601D-DC16-C65830A6F718}"/>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F6BA4EC8-12C9-2140-87EF-CD15CB373FF1}"/>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41002F7-BEE0-BD4F-27E2-0EDC809152D9}"/>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latin typeface="Gill Sans" charset="0"/>
                <a:ea typeface="ヒラギノ角ゴ ProN W3" charset="0"/>
                <a:cs typeface="ヒラギノ角ゴ ProN W3" charset="0"/>
                <a:sym typeface="Gill Sans" charset="0"/>
              </a:defRPr>
            </a:lvl1pPr>
          </a:lstStyle>
          <a:p>
            <a:pPr>
              <a:defRPr/>
            </a:pPr>
            <a:endParaRPr lang="en-US"/>
          </a:p>
        </p:txBody>
      </p:sp>
      <p:sp>
        <p:nvSpPr>
          <p:cNvPr id="7" name="Slide Number Placeholder 6">
            <a:extLst>
              <a:ext uri="{FF2B5EF4-FFF2-40B4-BE49-F238E27FC236}">
                <a16:creationId xmlns:a16="http://schemas.microsoft.com/office/drawing/2014/main" id="{1DF1927A-ECD1-C5A0-333F-8A029509ED19}"/>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atin typeface="Gill Sans" charset="0"/>
                <a:sym typeface="Gill Sans" charset="0"/>
              </a:defRPr>
            </a:lvl1pPr>
          </a:lstStyle>
          <a:p>
            <a:pPr>
              <a:defRPr/>
            </a:pPr>
            <a:fld id="{24CF0445-2AEA-D845-BF49-A1D5A7A5301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16473435-3FE1-6AD2-9F7A-11550BCB61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D0CCABA-D0EC-9343-4CD5-69B02533F7C8}"/>
              </a:ext>
            </a:extLst>
          </p:cNvPr>
          <p:cNvSpPr>
            <a:spLocks noGrp="1"/>
          </p:cNvSpPr>
          <p:nvPr>
            <p:ph type="body" idx="1"/>
          </p:nvPr>
        </p:nvSpPr>
        <p:spPr/>
        <p:txBody>
          <a:bodyPr/>
          <a:lstStyle/>
          <a:p>
            <a:pPr>
              <a:buFont typeface="Arial" panose="020B0604020202020204" pitchFamily="34" charset="0"/>
              <a:buNone/>
              <a:defRPr/>
            </a:pPr>
            <a:r>
              <a:rPr lang="en-US" dirty="0"/>
              <a:t>Additional Notes for Presenters:</a:t>
            </a:r>
          </a:p>
          <a:p>
            <a:pPr marL="171450" indent="-171450">
              <a:buFontTx/>
              <a:buChar char="-"/>
              <a:defRPr/>
            </a:pPr>
            <a:r>
              <a:rPr lang="en-US" dirty="0"/>
              <a:t>Students in the state of Ohio only</a:t>
            </a:r>
          </a:p>
          <a:p>
            <a:pPr marL="171450" indent="-171450">
              <a:buFontTx/>
              <a:buChar char="-"/>
              <a:defRPr/>
            </a:pPr>
            <a:r>
              <a:rPr lang="en-US" dirty="0"/>
              <a:t>Variety of college courses available, HS credits can meet graduation requirements</a:t>
            </a:r>
          </a:p>
          <a:p>
            <a:pPr marL="628650" lvl="1" indent="-171450">
              <a:buFontTx/>
              <a:buChar char="-"/>
              <a:defRPr/>
            </a:pPr>
            <a:r>
              <a:rPr lang="en-US" dirty="0"/>
              <a:t>3+ college credit hours = 1 HS unit</a:t>
            </a:r>
          </a:p>
          <a:p>
            <a:pPr marL="171450" indent="-171450">
              <a:buFontTx/>
              <a:buChar char="-"/>
              <a:defRPr/>
            </a:pPr>
            <a:r>
              <a:rPr lang="en-US" dirty="0"/>
              <a:t>All public colleges/universities in Ohio, some private colleges, very few eligible out-of-state</a:t>
            </a:r>
          </a:p>
          <a:p>
            <a:pPr marL="171450" indent="-171450">
              <a:buFontTx/>
              <a:buChar char="-"/>
              <a:defRPr/>
            </a:pPr>
            <a:r>
              <a:rPr lang="en-US" dirty="0"/>
              <a:t>Take classes in fall, spring or summer</a:t>
            </a:r>
          </a:p>
          <a:p>
            <a:pPr marL="171450" indent="-171450">
              <a:buFontTx/>
              <a:buChar char="-"/>
              <a:defRPr/>
            </a:pPr>
            <a:r>
              <a:rPr lang="en-US" dirty="0"/>
              <a:t>Adhere to policies/requirements of college</a:t>
            </a:r>
          </a:p>
        </p:txBody>
      </p:sp>
      <p:sp>
        <p:nvSpPr>
          <p:cNvPr id="7172" name="Slide Number Placeholder 3">
            <a:extLst>
              <a:ext uri="{FF2B5EF4-FFF2-40B4-BE49-F238E27FC236}">
                <a16:creationId xmlns:a16="http://schemas.microsoft.com/office/drawing/2014/main" id="{C6895147-1BB9-0B85-07A8-F9DC472782F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7EB3A5A2-C155-5F44-9CB1-4FF960042284}" type="slidenum">
              <a:rPr lang="en-US" altLang="en-US" sz="1200" smtClean="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8FA8A581-71E0-7774-416C-DA7D82BAB7A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61A16494-B63C-15D6-3EB6-3DA67FC14939}"/>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Must meet only one, “multiple measures” of eligibility</a:t>
            </a:r>
          </a:p>
          <a:p>
            <a:pPr marL="171450" indent="-171450">
              <a:buFontTx/>
              <a:buChar char="-"/>
              <a:defRPr/>
            </a:pPr>
            <a:r>
              <a:rPr lang="en-US" dirty="0"/>
              <a:t>Remediation free scores on ACT, SAT, Accuplacer, ALEKS, </a:t>
            </a:r>
            <a:r>
              <a:rPr lang="en-US" dirty="0" err="1"/>
              <a:t>PlaceU</a:t>
            </a:r>
            <a:r>
              <a:rPr lang="en-US" dirty="0"/>
              <a:t>, </a:t>
            </a:r>
            <a:r>
              <a:rPr lang="en-US" dirty="0" err="1"/>
              <a:t>MapleSoft</a:t>
            </a:r>
            <a:endParaRPr lang="en-US" dirty="0"/>
          </a:p>
          <a:p>
            <a:pPr marL="628650" lvl="1" indent="-171450">
              <a:buFontTx/>
              <a:buChar char="-"/>
              <a:defRPr/>
            </a:pPr>
            <a:r>
              <a:rPr lang="en-US" dirty="0"/>
              <a:t>May differ from tests taken for course placement</a:t>
            </a:r>
          </a:p>
          <a:p>
            <a:pPr>
              <a:defRPr/>
            </a:pPr>
            <a:endParaRPr lang="en-US" dirty="0"/>
          </a:p>
        </p:txBody>
      </p:sp>
      <p:sp>
        <p:nvSpPr>
          <p:cNvPr id="9220" name="Slide Number Placeholder 3">
            <a:extLst>
              <a:ext uri="{FF2B5EF4-FFF2-40B4-BE49-F238E27FC236}">
                <a16:creationId xmlns:a16="http://schemas.microsoft.com/office/drawing/2014/main" id="{B47CAF13-522E-A238-A4EE-1584EA42B7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36BF28D0-7D65-7D48-908F-B378591AB3C4}" type="slidenum">
              <a:rPr lang="en-US" altLang="en-US" sz="1200" smtClean="0"/>
              <a:pPr/>
              <a:t>3</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C08512D-4C1C-5A16-69BA-D10F72D26C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0DA620F-66FB-8A6A-BA7E-8F5FE70D893B}"/>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Students work with both a college advisor and their HS counselor to plan their courses</a:t>
            </a:r>
          </a:p>
          <a:p>
            <a:pPr marL="171450" indent="-171450">
              <a:buFontTx/>
              <a:buChar char="-"/>
              <a:defRPr/>
            </a:pPr>
            <a:r>
              <a:rPr lang="en-US" dirty="0"/>
              <a:t>Some HS may have additional graduation requirements beyond the state requirements</a:t>
            </a:r>
          </a:p>
          <a:p>
            <a:pPr marL="171450" indent="-171450">
              <a:buFontTx/>
              <a:buChar char="-"/>
              <a:defRPr/>
            </a:pPr>
            <a:r>
              <a:rPr lang="en-US" dirty="0"/>
              <a:t>Students are not limited to only taking courses on the pathways, they just exist as a guide/resource</a:t>
            </a:r>
          </a:p>
          <a:p>
            <a:pPr>
              <a:defRPr/>
            </a:pPr>
            <a:endParaRPr lang="en-US" dirty="0"/>
          </a:p>
        </p:txBody>
      </p:sp>
      <p:sp>
        <p:nvSpPr>
          <p:cNvPr id="12292" name="Slide Number Placeholder 3">
            <a:extLst>
              <a:ext uri="{FF2B5EF4-FFF2-40B4-BE49-F238E27FC236}">
                <a16:creationId xmlns:a16="http://schemas.microsoft.com/office/drawing/2014/main" id="{5A476B3A-ECC0-BA20-D47C-E872A2B6D4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D7BD320B-43ED-A54C-91B8-E0D62138A065}" type="slidenum">
              <a:rPr lang="en-US" altLang="en-US" sz="1200" smtClean="0"/>
              <a:pPr/>
              <a:t>5</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B71CA76F-0714-3857-5154-60F2017AB6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C0CFCB8-B3C4-4C2B-4962-7B212DE49E79}"/>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Colleges must post their Level 1 courses</a:t>
            </a:r>
          </a:p>
          <a:p>
            <a:pPr marL="171450" indent="-171450">
              <a:buFontTx/>
              <a:buChar char="-"/>
              <a:defRPr/>
            </a:pPr>
            <a:r>
              <a:rPr lang="en-US" dirty="0"/>
              <a:t>Students can move on to Level II courses after completing 15 credit hours of Level I</a:t>
            </a:r>
          </a:p>
          <a:p>
            <a:pPr marL="628650" lvl="1" indent="-171450">
              <a:buFontTx/>
              <a:buChar char="-"/>
              <a:defRPr/>
            </a:pPr>
            <a:r>
              <a:rPr lang="en-US" dirty="0"/>
              <a:t>Level II courses are any other allowable college courses that they meet the prerequisites for</a:t>
            </a:r>
          </a:p>
          <a:p>
            <a:pPr>
              <a:defRPr/>
            </a:pPr>
            <a:endParaRPr lang="en-US" dirty="0"/>
          </a:p>
        </p:txBody>
      </p:sp>
      <p:sp>
        <p:nvSpPr>
          <p:cNvPr id="14340" name="Slide Number Placeholder 3">
            <a:extLst>
              <a:ext uri="{FF2B5EF4-FFF2-40B4-BE49-F238E27FC236}">
                <a16:creationId xmlns:a16="http://schemas.microsoft.com/office/drawing/2014/main" id="{0D44C646-5681-6868-FF62-3B221E40AB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4F31D1DC-5719-6B4E-BC34-6B45A4031CDF}" type="slidenum">
              <a:rPr lang="en-US" altLang="en-US" sz="1200" smtClean="0"/>
              <a:pPr/>
              <a:t>6</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F392D823-F90C-3645-CFF2-2D6938A1DA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893CD75-1644-2B47-A2BC-8ED38966F4CA}"/>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The HS is responsible for calculating hours each year</a:t>
            </a:r>
          </a:p>
          <a:p>
            <a:pPr marL="171450" indent="-171450">
              <a:buFontTx/>
              <a:buChar char="-"/>
              <a:defRPr/>
            </a:pPr>
            <a:r>
              <a:rPr lang="en-US" dirty="0"/>
              <a:t>The 30 credits per year is calculated with both HS and college credits; the 120 hours for the program is college credit only</a:t>
            </a:r>
          </a:p>
          <a:p>
            <a:pPr marL="171450" indent="-171450">
              <a:buFontTx/>
              <a:buChar char="-"/>
              <a:defRPr/>
            </a:pPr>
            <a:r>
              <a:rPr lang="en-US" dirty="0"/>
              <a:t>Students who exceed 30 hours per year and choose to self pay would pay the college’s standard rate and the cost includes tuition, fees, and books</a:t>
            </a:r>
          </a:p>
          <a:p>
            <a:pPr marL="628650" lvl="1" indent="-171450">
              <a:buFontTx/>
              <a:buChar char="-"/>
              <a:defRPr/>
            </a:pPr>
            <a:r>
              <a:rPr lang="en-US" dirty="0"/>
              <a:t>More info on option A later in presentation</a:t>
            </a:r>
          </a:p>
          <a:p>
            <a:pPr>
              <a:defRPr/>
            </a:pPr>
            <a:endParaRPr lang="en-US" dirty="0"/>
          </a:p>
        </p:txBody>
      </p:sp>
      <p:sp>
        <p:nvSpPr>
          <p:cNvPr id="17412" name="Slide Number Placeholder 3">
            <a:extLst>
              <a:ext uri="{FF2B5EF4-FFF2-40B4-BE49-F238E27FC236}">
                <a16:creationId xmlns:a16="http://schemas.microsoft.com/office/drawing/2014/main" id="{E1E1F3F3-F4C6-DB2F-CC0C-6B97B7FB70C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581220D7-29A5-E340-B4FF-852E1ED35305}" type="slidenum">
              <a:rPr lang="en-US" altLang="en-US" sz="1200" smtClean="0"/>
              <a:pPr/>
              <a:t>8</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9850BD1F-29FE-4DF7-520B-B1D4996AAD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2BAE0D26-3754-D489-2BE1-737E7A00333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Additional Notes for Presenters:</a:t>
            </a:r>
          </a:p>
          <a:p>
            <a:r>
              <a:rPr lang="en-US" altLang="en-US"/>
              <a:t>- Some schools post a fee for students that fail to comply with selective service requirements</a:t>
            </a:r>
          </a:p>
          <a:p>
            <a:endParaRPr lang="en-US" altLang="en-US"/>
          </a:p>
        </p:txBody>
      </p:sp>
      <p:sp>
        <p:nvSpPr>
          <p:cNvPr id="20484" name="Slide Number Placeholder 3">
            <a:extLst>
              <a:ext uri="{FF2B5EF4-FFF2-40B4-BE49-F238E27FC236}">
                <a16:creationId xmlns:a16="http://schemas.microsoft.com/office/drawing/2014/main" id="{605C08A8-C243-0D09-B071-64BF498D01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E211F710-93CC-9C4A-8EED-FF524430BAB2}" type="slidenum">
              <a:rPr lang="en-US" altLang="en-US" sz="1200" smtClean="0"/>
              <a:pPr/>
              <a:t>11</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60AC94A6-BED5-DD37-D2FA-374CB1C7EA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7DDC9F3A-C852-A912-E6E8-33959AFDA46C}"/>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Students get more flexibility in taking courses that interest them</a:t>
            </a:r>
          </a:p>
          <a:p>
            <a:pPr marL="171450" indent="-171450">
              <a:buFontTx/>
              <a:buChar char="-"/>
              <a:defRPr/>
            </a:pPr>
            <a:r>
              <a:rPr lang="en-US" dirty="0"/>
              <a:t>Utilizing pathways can help cut down time to earning a degree</a:t>
            </a:r>
          </a:p>
          <a:p>
            <a:pPr marL="171450" indent="-171450">
              <a:buFontTx/>
              <a:buChar char="-"/>
              <a:defRPr/>
            </a:pPr>
            <a:r>
              <a:rPr lang="en-US" dirty="0"/>
              <a:t>Many students are now graduating with a certificate, associates degree, or bachelor’s degree when they graduate HS</a:t>
            </a:r>
          </a:p>
          <a:p>
            <a:pPr>
              <a:defRPr/>
            </a:pPr>
            <a:endParaRPr lang="en-US" dirty="0"/>
          </a:p>
        </p:txBody>
      </p:sp>
      <p:sp>
        <p:nvSpPr>
          <p:cNvPr id="25604" name="Slide Number Placeholder 3">
            <a:extLst>
              <a:ext uri="{FF2B5EF4-FFF2-40B4-BE49-F238E27FC236}">
                <a16:creationId xmlns:a16="http://schemas.microsoft.com/office/drawing/2014/main" id="{2CBBB143-B8B0-B3F4-919A-788BC3D7007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A3ACBC45-67BE-2F47-84F4-F022CA56D863}" type="slidenum">
              <a:rPr lang="en-US" altLang="en-US" sz="1200" smtClean="0"/>
              <a:pPr/>
              <a:t>16</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9B3FBA71-A352-C471-DB61-605BCA47152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915C9F80-FC86-FB80-8DDB-BBC77E5D7C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id="{F0A6F313-DEB8-2476-F2BF-E9B5172203A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1A277792-6B0F-B641-8B25-9C9C2916C342}" type="slidenum">
              <a:rPr lang="en-US" altLang="en-US" sz="1200" smtClean="0"/>
              <a:pPr/>
              <a:t>19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451B38CB-EBCE-2FE2-4248-4BC910ED38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DF1DD5B-A390-E903-3D95-9CC4D3CD16F8}"/>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Families must confirm with both the college and high school if they choose Option A</a:t>
            </a:r>
          </a:p>
          <a:p>
            <a:pPr marL="171450" indent="-171450">
              <a:buFontTx/>
              <a:buChar char="-"/>
              <a:defRPr/>
            </a:pPr>
            <a:r>
              <a:rPr lang="en-US" dirty="0"/>
              <a:t>The deadline to choose is the college’s no fault withdraw date</a:t>
            </a:r>
          </a:p>
          <a:p>
            <a:pPr>
              <a:defRPr/>
            </a:pPr>
            <a:endParaRPr lang="en-US" dirty="0"/>
          </a:p>
        </p:txBody>
      </p:sp>
      <p:sp>
        <p:nvSpPr>
          <p:cNvPr id="34820" name="Slide Number Placeholder 3">
            <a:extLst>
              <a:ext uri="{FF2B5EF4-FFF2-40B4-BE49-F238E27FC236}">
                <a16:creationId xmlns:a16="http://schemas.microsoft.com/office/drawing/2014/main" id="{74647983-EBC4-BF92-6FD8-1D9680E5009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926C0A7C-BE23-A241-A8AC-88FB3A872A00}" type="slidenum">
              <a:rPr lang="en-US" altLang="en-US" sz="1200" smtClean="0"/>
              <a:pPr/>
              <a:t>23</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973C2BFB-63D0-4E23-DBCF-C38FF7BFC95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34C84E6B-9F43-4B79-AAAB-D896A2EEEE5A}"/>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The default choice, but families can still confirm their choice of Option B by the no fault withdraw deadline</a:t>
            </a:r>
          </a:p>
          <a:p>
            <a:pPr marL="628650" lvl="1" indent="-171450">
              <a:buFontTx/>
              <a:buChar char="-"/>
              <a:defRPr/>
            </a:pPr>
            <a:r>
              <a:rPr lang="en-US" dirty="0"/>
              <a:t>Students may be asked to confirm during the college advising process</a:t>
            </a:r>
          </a:p>
          <a:p>
            <a:pPr>
              <a:defRPr/>
            </a:pPr>
            <a:endParaRPr lang="en-US" dirty="0"/>
          </a:p>
        </p:txBody>
      </p:sp>
      <p:sp>
        <p:nvSpPr>
          <p:cNvPr id="36868" name="Slide Number Placeholder 3">
            <a:extLst>
              <a:ext uri="{FF2B5EF4-FFF2-40B4-BE49-F238E27FC236}">
                <a16:creationId xmlns:a16="http://schemas.microsoft.com/office/drawing/2014/main" id="{52F8C6BD-51BE-D2DB-5EF5-05247535E0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fld id="{F67467B0-3346-D144-890A-9C1A4125E3FE}" type="slidenum">
              <a:rPr lang="en-US" altLang="en-US" sz="1200" smtClean="0"/>
              <a:pPr/>
              <a:t>24</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2133600"/>
            <a:ext cx="10972800" cy="36576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Slide Number Placeholder 5">
            <a:extLst>
              <a:ext uri="{FF2B5EF4-FFF2-40B4-BE49-F238E27FC236}">
                <a16:creationId xmlns:a16="http://schemas.microsoft.com/office/drawing/2014/main" id="{1DF61DF9-E77D-787C-7956-1C20A06051BE}"/>
              </a:ext>
            </a:extLst>
          </p:cNvPr>
          <p:cNvSpPr>
            <a:spLocks noGrp="1"/>
          </p:cNvSpPr>
          <p:nvPr>
            <p:ph type="sldNum" sz="quarter" idx="10"/>
          </p:nvPr>
        </p:nvSpPr>
        <p:spPr>
          <a:xfrm>
            <a:off x="3810000" y="6264275"/>
            <a:ext cx="4724400" cy="288925"/>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sym typeface="Gill Sans" charset="0"/>
              </a:defRPr>
            </a:lvl1pPr>
          </a:lstStyle>
          <a:p>
            <a:pPr>
              <a:defRPr/>
            </a:pPr>
            <a:fld id="{E3DEF6BC-E3DB-B94D-8B93-F7EFB505C01A}" type="slidenum">
              <a:rPr lang="en-US"/>
              <a:pPr>
                <a:defRPr/>
              </a:pPr>
              <a:t>‹#›</a:t>
            </a:fld>
            <a:endParaRPr lang="en-US"/>
          </a:p>
        </p:txBody>
      </p:sp>
    </p:spTree>
    <p:extLst>
      <p:ext uri="{BB962C8B-B14F-4D97-AF65-F5344CB8AC3E}">
        <p14:creationId xmlns:p14="http://schemas.microsoft.com/office/powerpoint/2010/main" val="183513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2133600"/>
            <a:ext cx="10972800" cy="36576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Slide Number Placeholder 5">
            <a:extLst>
              <a:ext uri="{FF2B5EF4-FFF2-40B4-BE49-F238E27FC236}">
                <a16:creationId xmlns:a16="http://schemas.microsoft.com/office/drawing/2014/main" id="{222A58C1-64C8-4EBA-14AF-BD9491FAF060}"/>
              </a:ext>
            </a:extLst>
          </p:cNvPr>
          <p:cNvSpPr>
            <a:spLocks noGrp="1"/>
          </p:cNvSpPr>
          <p:nvPr>
            <p:ph type="sldNum" sz="quarter" idx="10"/>
          </p:nvPr>
        </p:nvSpPr>
        <p:spPr>
          <a:xfrm>
            <a:off x="3810000" y="6264275"/>
            <a:ext cx="4724400" cy="288925"/>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sym typeface="Gill Sans" charset="0"/>
              </a:defRPr>
            </a:lvl1pPr>
          </a:lstStyle>
          <a:p>
            <a:pPr>
              <a:defRPr/>
            </a:pPr>
            <a:fld id="{BFD2027D-D155-2549-BE00-348E33BDB544}" type="slidenum">
              <a:rPr lang="en-US"/>
              <a:pPr>
                <a:defRPr/>
              </a:pPr>
              <a:t>‹#›</a:t>
            </a:fld>
            <a:endParaRPr lang="en-US"/>
          </a:p>
        </p:txBody>
      </p:sp>
    </p:spTree>
    <p:extLst>
      <p:ext uri="{BB962C8B-B14F-4D97-AF65-F5344CB8AC3E}">
        <p14:creationId xmlns:p14="http://schemas.microsoft.com/office/powerpoint/2010/main" val="2426465438"/>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FEB9B3D-390E-8F64-D765-A386B2591255}"/>
              </a:ext>
            </a:extLst>
          </p:cNvPr>
          <p:cNvCxnSpPr/>
          <p:nvPr userDrawn="1"/>
        </p:nvCxnSpPr>
        <p:spPr>
          <a:xfrm>
            <a:off x="838200" y="1219200"/>
            <a:ext cx="10515600" cy="0"/>
          </a:xfrm>
          <a:prstGeom prst="line">
            <a:avLst/>
          </a:prstGeom>
          <a:ln w="19050">
            <a:solidFill>
              <a:srgbClr val="C12637"/>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dirty="0"/>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41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dirty="0"/>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52669635"/>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transfercredit.ohio.gov/"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mailto:CCP@highered.ohio.gov" TargetMode="External"/><Relationship Id="rId2" Type="http://schemas.openxmlformats.org/officeDocument/2006/relationships/hyperlink" Target="https://highered.ohio.gov/initiatives/access-acceleration/college-credit-plus" TargetMode="External"/><Relationship Id="rId1" Type="http://schemas.openxmlformats.org/officeDocument/2006/relationships/slideLayout" Target="../slideLayouts/slideLayout3.xml"/><Relationship Id="rId4" Type="http://schemas.openxmlformats.org/officeDocument/2006/relationships/hyperlink" Target="mailto:CCP@education.ohio.gov"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ubtitle 2">
            <a:extLst>
              <a:ext uri="{FF2B5EF4-FFF2-40B4-BE49-F238E27FC236}">
                <a16:creationId xmlns:a16="http://schemas.microsoft.com/office/drawing/2014/main" id="{665A8D9F-3017-5DC3-EEDF-40204EAD82DC}"/>
              </a:ext>
            </a:extLst>
          </p:cNvPr>
          <p:cNvSpPr>
            <a:spLocks noGrp="1" noChangeArrowheads="1"/>
          </p:cNvSpPr>
          <p:nvPr>
            <p:ph type="subTitle" idx="1"/>
          </p:nvPr>
        </p:nvSpPr>
        <p:spPr bwMode="auto">
          <a:xfrm>
            <a:off x="838200" y="1676400"/>
            <a:ext cx="10972800" cy="266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b="1">
                <a:solidFill>
                  <a:srgbClr val="194174"/>
                </a:solidFill>
                <a:latin typeface="Source Sans Pro Black" panose="020F0502020204030204" pitchFamily="34" charset="0"/>
              </a:rPr>
              <a:t>Annual Information Session </a:t>
            </a:r>
            <a:br>
              <a:rPr lang="en-US" altLang="en-US" b="1">
                <a:solidFill>
                  <a:srgbClr val="194174"/>
                </a:solidFill>
                <a:latin typeface="Source Sans Pro Black" panose="020F0502020204030204" pitchFamily="34" charset="0"/>
              </a:rPr>
            </a:br>
            <a:r>
              <a:rPr lang="en-US" altLang="en-US" sz="1600" b="1">
                <a:solidFill>
                  <a:srgbClr val="194174"/>
                </a:solidFill>
                <a:latin typeface="Source Sans Pro Black" panose="020F0502020204030204" pitchFamily="34" charset="0"/>
              </a:rPr>
              <a:t>for Public Schools</a:t>
            </a:r>
            <a:endParaRPr lang="en-US" altLang="en-US">
              <a:solidFill>
                <a:srgbClr val="19417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719E4E81-607B-D86A-8677-18031A45847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a:solidFill>
                  <a:srgbClr val="194174"/>
                </a:solidFill>
                <a:latin typeface="Source Sans Pro Black" panose="020F0502020204030204" pitchFamily="34" charset="0"/>
              </a:rPr>
              <a:t>What is College Credit Plus?</a:t>
            </a:r>
            <a:endParaRPr lang="en-US" altLang="en-US">
              <a:solidFill>
                <a:srgbClr val="194174"/>
              </a:solidFill>
            </a:endParaRPr>
          </a:p>
        </p:txBody>
      </p:sp>
      <p:sp>
        <p:nvSpPr>
          <p:cNvPr id="6147" name="Content Placeholder 2">
            <a:extLst>
              <a:ext uri="{FF2B5EF4-FFF2-40B4-BE49-F238E27FC236}">
                <a16:creationId xmlns:a16="http://schemas.microsoft.com/office/drawing/2014/main" id="{D862F714-2B0B-4A39-C395-F84AE7967E52}"/>
              </a:ext>
            </a:extLst>
          </p:cNvPr>
          <p:cNvSpPr>
            <a:spLocks noGrp="1" noChangeArrowheads="1"/>
          </p:cNvSpPr>
          <p:nvPr>
            <p:ph idx="1"/>
          </p:nvPr>
        </p:nvSpPr>
        <p:spPr bwMode="auto">
          <a:xfrm>
            <a:off x="838200" y="1371600"/>
            <a:ext cx="10515600" cy="3889375"/>
          </a:xfrm>
        </p:spPr>
        <p:txBody>
          <a:bodyPr vert="horz" wrap="square" lIns="91440" tIns="45720" rIns="91440" bIns="45720" numCol="1" anchor="t" anchorCtr="0" compatLnSpc="1">
            <a:prstTxWarp prst="textNoShape">
              <a:avLst/>
            </a:prstTxWarp>
          </a:bodyPr>
          <a:lstStyle/>
          <a:p>
            <a:pPr marL="0" indent="0">
              <a:lnSpc>
                <a:spcPct val="100000"/>
              </a:lnSpc>
              <a:spcBef>
                <a:spcPts val="1200"/>
              </a:spcBef>
              <a:buFont typeface="Arial" panose="020B0604020202020204" pitchFamily="34" charset="0"/>
              <a:buNone/>
              <a:defRPr/>
            </a:pPr>
            <a:r>
              <a:rPr lang="en-US" sz="3200" dirty="0">
                <a:latin typeface="Source Sans Pro Black" panose="020B0803030403020204" pitchFamily="34" charset="0"/>
                <a:cs typeface="Calibri" panose="020F0502020204030204" pitchFamily="34" charset="0"/>
              </a:rPr>
              <a:t>College Credit Plus is Ohio’s dual credit program </a:t>
            </a:r>
            <a:endParaRPr lang="en-US" sz="800" b="1" dirty="0">
              <a:latin typeface="Source Sans Pro" panose="020B0503030403020204" pitchFamily="34" charset="0"/>
              <a:cs typeface="Calibri" panose="020F0502020204030204" pitchFamily="34" charset="0"/>
            </a:endParaRPr>
          </a:p>
          <a:p>
            <a:pPr lvl="1">
              <a:spcBef>
                <a:spcPts val="12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Students can earn high school and college credit at the same time</a:t>
            </a:r>
            <a:endParaRPr lang="en-US" sz="700" dirty="0">
              <a:latin typeface="Source Sans Pro" panose="020B0503030403020204" pitchFamily="34" charset="0"/>
              <a:cs typeface="Calibri" panose="020F0502020204030204" pitchFamily="34" charset="0"/>
            </a:endParaRPr>
          </a:p>
          <a:p>
            <a:pPr lvl="1">
              <a:spcBef>
                <a:spcPts val="12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Ohio residents in grades 7-12; enrolled at a public/private high school or homeschooled</a:t>
            </a:r>
          </a:p>
          <a:p>
            <a:pPr lvl="1">
              <a:spcBef>
                <a:spcPts val="12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Take a variety of courses at any public and participating private college in Ohio</a:t>
            </a:r>
          </a:p>
          <a:p>
            <a:pPr lvl="1">
              <a:spcBef>
                <a:spcPts val="12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Courses held at the high school, on a college campus, or online</a:t>
            </a:r>
          </a:p>
          <a:p>
            <a:pPr eaLnBrk="1" hangingPunct="1">
              <a:defRPr/>
            </a:pPr>
            <a:endParaRPr lang="en-US" altLang="en-US" dirty="0"/>
          </a:p>
        </p:txBody>
      </p:sp>
      <p:sp>
        <p:nvSpPr>
          <p:cNvPr id="6148" name="TextBox 2">
            <a:extLst>
              <a:ext uri="{FF2B5EF4-FFF2-40B4-BE49-F238E27FC236}">
                <a16:creationId xmlns:a16="http://schemas.microsoft.com/office/drawing/2014/main" id="{160C1978-EE13-46B0-EB5F-72819DE6E89F}"/>
              </a:ext>
            </a:extLst>
          </p:cNvPr>
          <p:cNvSpPr txBox="1">
            <a:spLocks noChangeArrowheads="1"/>
          </p:cNvSpPr>
          <p:nvPr/>
        </p:nvSpPr>
        <p:spPr bwMode="auto">
          <a:xfrm>
            <a:off x="25146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ORC 3365.02, ORC 3365.03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4BCA3FDF-4E0E-7EC5-1C5B-EC39D906EC41}"/>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How can students participate?</a:t>
            </a:r>
            <a:endParaRPr lang="en-US" altLang="en-US">
              <a:solidFill>
                <a:srgbClr val="194174"/>
              </a:solidFill>
            </a:endParaRPr>
          </a:p>
        </p:txBody>
      </p:sp>
      <p:sp>
        <p:nvSpPr>
          <p:cNvPr id="3" name="Content Placeholder 2">
            <a:extLst>
              <a:ext uri="{FF2B5EF4-FFF2-40B4-BE49-F238E27FC236}">
                <a16:creationId xmlns:a16="http://schemas.microsoft.com/office/drawing/2014/main" id="{A280ABE7-C979-57BE-8FD3-7CB62CE07A37}"/>
              </a:ext>
            </a:extLst>
          </p:cNvPr>
          <p:cNvSpPr>
            <a:spLocks noGrp="1"/>
          </p:cNvSpPr>
          <p:nvPr>
            <p:ph idx="1"/>
          </p:nvPr>
        </p:nvSpPr>
        <p:spPr>
          <a:xfrm>
            <a:off x="838200" y="1371600"/>
            <a:ext cx="10515600" cy="3889375"/>
          </a:xfrm>
        </p:spPr>
        <p:txBody>
          <a:bodyPr/>
          <a:lstStyle/>
          <a:p>
            <a:pPr marL="457200" lvl="1" indent="0">
              <a:lnSpc>
                <a:spcPct val="100000"/>
              </a:lnSpc>
              <a:spcBef>
                <a:spcPts val="6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Step 1: Eligibility</a:t>
            </a:r>
          </a:p>
          <a:p>
            <a:pPr lvl="1">
              <a:buFont typeface="Wingdings" panose="05000000000000000000" pitchFamily="2" charset="2"/>
              <a:buChar char="v"/>
              <a:defRPr/>
            </a:pPr>
            <a:r>
              <a:rPr lang="en-US" sz="2600" dirty="0">
                <a:solidFill>
                  <a:srgbClr val="333333"/>
                </a:solidFill>
                <a:latin typeface="Source Sans Pro" panose="020B0503030403020204" pitchFamily="34" charset="0"/>
              </a:rPr>
              <a:t>A student is eligible for the College Credit Plus program if the student meets any of the following criteria:</a:t>
            </a:r>
          </a:p>
          <a:p>
            <a:pPr lvl="2">
              <a:buFont typeface="Wingdings" panose="05000000000000000000" pitchFamily="2" charset="2"/>
              <a:buChar char="v"/>
              <a:defRPr/>
            </a:pPr>
            <a:r>
              <a:rPr lang="en-US" sz="2200" dirty="0">
                <a:solidFill>
                  <a:srgbClr val="333333"/>
                </a:solidFill>
                <a:latin typeface="Source Sans Pro" panose="020B0503030403020204" pitchFamily="34" charset="0"/>
              </a:rPr>
              <a:t> Obtains a remediation-free score on one of the standard assessment exams</a:t>
            </a:r>
          </a:p>
          <a:p>
            <a:pPr lvl="2">
              <a:buFont typeface="Wingdings" panose="05000000000000000000" pitchFamily="2" charset="2"/>
              <a:buChar char="v"/>
              <a:defRPr/>
            </a:pPr>
            <a:r>
              <a:rPr lang="en-US" sz="2200" dirty="0">
                <a:solidFill>
                  <a:srgbClr val="333333"/>
                </a:solidFill>
                <a:latin typeface="Source Sans Pro" panose="020B0503030403020204" pitchFamily="34" charset="0"/>
              </a:rPr>
              <a:t> Has a cumulative unweighted high school grade point average of at least 3.00</a:t>
            </a:r>
          </a:p>
          <a:p>
            <a:pPr lvl="2">
              <a:buFont typeface="Wingdings" panose="05000000000000000000" pitchFamily="2" charset="2"/>
              <a:buChar char="v"/>
              <a:defRPr/>
            </a:pPr>
            <a:r>
              <a:rPr lang="en-US" sz="2200" dirty="0">
                <a:solidFill>
                  <a:srgbClr val="333333"/>
                </a:solidFill>
                <a:latin typeface="Source Sans Pro" panose="020B0503030403020204" pitchFamily="34" charset="0"/>
              </a:rPr>
              <a:t> Has a cumulative unweighted high school grade point average of at least 2.75 but less than 3.00 and received an "A" or "B" grade in a relevant high school course.</a:t>
            </a:r>
          </a:p>
          <a:p>
            <a:pPr>
              <a:defRPr/>
            </a:pPr>
            <a:endParaRPr lang="en-US" dirty="0"/>
          </a:p>
        </p:txBody>
      </p:sp>
      <p:sp>
        <p:nvSpPr>
          <p:cNvPr id="8196" name="Title 4">
            <a:extLst>
              <a:ext uri="{FF2B5EF4-FFF2-40B4-BE49-F238E27FC236}">
                <a16:creationId xmlns:a16="http://schemas.microsoft.com/office/drawing/2014/main" id="{65AD6811-2BF6-7152-95F7-1642C9DABF79}"/>
              </a:ext>
            </a:extLst>
          </p:cNvPr>
          <p:cNvSpPr txBox="1">
            <a:spLocks noChangeArrowheads="1"/>
          </p:cNvSpPr>
          <p:nvPr/>
        </p:nvSpPr>
        <p:spPr bwMode="auto">
          <a:xfrm>
            <a:off x="2819400" y="6267450"/>
            <a:ext cx="49006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defTabSz="45720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defTabSz="4572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defTabSz="4572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defTabSz="4572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defTabSz="4572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defTabSz="4572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defTabSz="4572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defTabSz="4572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pPr eaLnBrk="1" hangingPunct="1"/>
            <a:r>
              <a:rPr lang="en-US" altLang="en-US" sz="2000">
                <a:solidFill>
                  <a:srgbClr val="194174"/>
                </a:solidFill>
                <a:latin typeface="Source Sans Pro" panose="020B0503030403020204" pitchFamily="34" charset="0"/>
              </a:rPr>
              <a:t>ORC 3365.03, OAC 3333-1-65.14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2C12F969-3DC9-7E54-EAC6-05AC9E066967}"/>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How can students participate?</a:t>
            </a:r>
            <a:endParaRPr lang="en-US" altLang="en-US">
              <a:solidFill>
                <a:srgbClr val="194174"/>
              </a:solidFill>
            </a:endParaRPr>
          </a:p>
        </p:txBody>
      </p:sp>
      <p:sp>
        <p:nvSpPr>
          <p:cNvPr id="3" name="Content Placeholder 2">
            <a:extLst>
              <a:ext uri="{FF2B5EF4-FFF2-40B4-BE49-F238E27FC236}">
                <a16:creationId xmlns:a16="http://schemas.microsoft.com/office/drawing/2014/main" id="{754D15E3-1438-CE4F-9499-A4654A4D6798}"/>
              </a:ext>
            </a:extLst>
          </p:cNvPr>
          <p:cNvSpPr>
            <a:spLocks noGrp="1"/>
          </p:cNvSpPr>
          <p:nvPr>
            <p:ph idx="1"/>
          </p:nvPr>
        </p:nvSpPr>
        <p:spPr>
          <a:xfrm>
            <a:off x="838200" y="1371600"/>
            <a:ext cx="10515600" cy="3889375"/>
          </a:xfrm>
        </p:spPr>
        <p:txBody>
          <a:bodyPr/>
          <a:lstStyle/>
          <a:p>
            <a:pPr marL="0" indent="0">
              <a:lnSpc>
                <a:spcPct val="100000"/>
              </a:lnSpc>
              <a:spcBef>
                <a:spcPts val="6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Step 2: College Admission</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Students must apply for admission at each institution</a:t>
            </a:r>
          </a:p>
          <a:p>
            <a:pPr lvl="1">
              <a:spcBef>
                <a:spcPts val="6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Admission is reviewed per the requirements of the college or university; contact the college to find specific information</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 applications include the permission slip for mature content and a questionnaire about emotional maturity</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Colleges have the final decision on student admission</a:t>
            </a:r>
          </a:p>
          <a:p>
            <a:pPr>
              <a:defRPr/>
            </a:pPr>
            <a:endParaRPr lang="en-US" dirty="0"/>
          </a:p>
        </p:txBody>
      </p:sp>
      <p:sp>
        <p:nvSpPr>
          <p:cNvPr id="10244" name="TextBox 4">
            <a:extLst>
              <a:ext uri="{FF2B5EF4-FFF2-40B4-BE49-F238E27FC236}">
                <a16:creationId xmlns:a16="http://schemas.microsoft.com/office/drawing/2014/main" id="{DBC3334F-F401-9FA6-CC8E-94656D901C14}"/>
              </a:ext>
            </a:extLst>
          </p:cNvPr>
          <p:cNvSpPr txBox="1">
            <a:spLocks noChangeArrowheads="1"/>
          </p:cNvSpPr>
          <p:nvPr/>
        </p:nvSpPr>
        <p:spPr bwMode="auto">
          <a:xfrm>
            <a:off x="26670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ORC 3365.05, 3365.035, OAC 3333-1-65.3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13EBBA14-4ED4-FA4B-03B3-D5EA75F79B82}"/>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How can students participate?</a:t>
            </a:r>
            <a:endParaRPr lang="en-US" altLang="en-US">
              <a:solidFill>
                <a:srgbClr val="194174"/>
              </a:solidFill>
            </a:endParaRPr>
          </a:p>
        </p:txBody>
      </p:sp>
      <p:sp>
        <p:nvSpPr>
          <p:cNvPr id="3" name="Content Placeholder 2">
            <a:extLst>
              <a:ext uri="{FF2B5EF4-FFF2-40B4-BE49-F238E27FC236}">
                <a16:creationId xmlns:a16="http://schemas.microsoft.com/office/drawing/2014/main" id="{14BC9FB3-1498-F41D-D0D3-43C3EE980360}"/>
              </a:ext>
            </a:extLst>
          </p:cNvPr>
          <p:cNvSpPr>
            <a:spLocks noGrp="1"/>
          </p:cNvSpPr>
          <p:nvPr>
            <p:ph idx="1"/>
          </p:nvPr>
        </p:nvSpPr>
        <p:spPr>
          <a:xfrm>
            <a:off x="838200" y="1484313"/>
            <a:ext cx="10515600" cy="3889375"/>
          </a:xfrm>
        </p:spPr>
        <p:txBody>
          <a:bodyPr/>
          <a:lstStyle/>
          <a:p>
            <a:pPr marL="0" indent="0">
              <a:lnSpc>
                <a:spcPct val="100000"/>
              </a:lnSpc>
              <a:spcBef>
                <a:spcPts val="6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Step 3: Course Registration</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The college will discuss course options with the student, based on assessment scores, prerequisites, and other requirements</a:t>
            </a:r>
            <a:endParaRPr lang="en-US" sz="1050" dirty="0">
              <a:latin typeface="Source Sans Pro" panose="020B0503030403020204" pitchFamily="34" charset="0"/>
              <a:cs typeface="Calibri" panose="020F0502020204030204" pitchFamily="34" charset="0"/>
            </a:endParaRP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School counselors can help students understand graduation requirements and CCP course substitutions</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High schools and colleges develop 15 and 30 credit hour pathways to help you determine your plan</a:t>
            </a:r>
          </a:p>
          <a:p>
            <a:pPr marL="0" indent="0">
              <a:buFont typeface="Arial" panose="020B0604020202020204" pitchFamily="34" charset="0"/>
              <a:buNone/>
              <a:defRPr/>
            </a:pPr>
            <a:endParaRPr lang="en-US" dirty="0"/>
          </a:p>
        </p:txBody>
      </p:sp>
      <p:sp>
        <p:nvSpPr>
          <p:cNvPr id="11268" name="TextBox 4">
            <a:extLst>
              <a:ext uri="{FF2B5EF4-FFF2-40B4-BE49-F238E27FC236}">
                <a16:creationId xmlns:a16="http://schemas.microsoft.com/office/drawing/2014/main" id="{A7FD8A72-88A1-CB2F-B439-C47DB3F574E3}"/>
              </a:ext>
            </a:extLst>
          </p:cNvPr>
          <p:cNvSpPr txBox="1">
            <a:spLocks noChangeArrowheads="1"/>
          </p:cNvSpPr>
          <p:nvPr/>
        </p:nvSpPr>
        <p:spPr bwMode="auto">
          <a:xfrm>
            <a:off x="2743200" y="632460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ORC 3365.13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EB0D260E-F161-1C8E-18E1-A70F1C453C6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Course Eligibility Rules</a:t>
            </a:r>
            <a:endParaRPr lang="en-US" altLang="en-US">
              <a:solidFill>
                <a:srgbClr val="194174"/>
              </a:solidFill>
            </a:endParaRPr>
          </a:p>
        </p:txBody>
      </p:sp>
      <p:sp>
        <p:nvSpPr>
          <p:cNvPr id="3" name="Content Placeholder 2">
            <a:extLst>
              <a:ext uri="{FF2B5EF4-FFF2-40B4-BE49-F238E27FC236}">
                <a16:creationId xmlns:a16="http://schemas.microsoft.com/office/drawing/2014/main" id="{60EAFFD5-99E9-F03B-A4BB-8378455766E1}"/>
              </a:ext>
            </a:extLst>
          </p:cNvPr>
          <p:cNvSpPr>
            <a:spLocks noGrp="1"/>
          </p:cNvSpPr>
          <p:nvPr>
            <p:ph idx="1"/>
          </p:nvPr>
        </p:nvSpPr>
        <p:spPr>
          <a:xfrm>
            <a:off x="838200" y="1447800"/>
            <a:ext cx="10515600" cy="3889375"/>
          </a:xfrm>
        </p:spPr>
        <p:txBody>
          <a:bodyPr/>
          <a:lstStyle/>
          <a:p>
            <a:pPr marL="0" indent="0">
              <a:lnSpc>
                <a:spcPct val="100000"/>
              </a:lnSpc>
              <a:spcBef>
                <a:spcPts val="600"/>
              </a:spcBef>
              <a:buFont typeface="Arial" panose="020B0604020202020204" pitchFamily="34" charset="0"/>
              <a:buNone/>
              <a:defRPr/>
            </a:pPr>
            <a:r>
              <a:rPr lang="en-US" sz="3600" b="1" dirty="0">
                <a:latin typeface="Source Sans Pro" panose="020B0503030403020204" pitchFamily="34" charset="0"/>
                <a:cs typeface="Calibri" panose="020F0502020204030204" pitchFamily="34" charset="0"/>
              </a:rPr>
              <a:t>Students must complete their first 15 credits in Level I courses, which include:</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Transferable courses</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in IT, Computer Science, Anatomy &amp; Physiology, foreign language</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that are part of a technical certificate</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that are part of a 15- or 30-credit pathway</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in study skills, academic or career success</a:t>
            </a:r>
            <a:endParaRPr lang="en-US" sz="2400" dirty="0">
              <a:latin typeface="Source Sans Pro" panose="020B0503030403020204" pitchFamily="34" charset="0"/>
              <a:cs typeface="Calibri" panose="020F0502020204030204" pitchFamily="34" charset="0"/>
            </a:endParaRPr>
          </a:p>
          <a:p>
            <a:pP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EFB7A640-325C-D690-877E-EDA8521E0B3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Course Eligibility Rules</a:t>
            </a:r>
            <a:endParaRPr lang="en-US" altLang="en-US">
              <a:solidFill>
                <a:srgbClr val="194174"/>
              </a:solidFill>
            </a:endParaRPr>
          </a:p>
        </p:txBody>
      </p:sp>
      <p:sp>
        <p:nvSpPr>
          <p:cNvPr id="3" name="Content Placeholder 2">
            <a:extLst>
              <a:ext uri="{FF2B5EF4-FFF2-40B4-BE49-F238E27FC236}">
                <a16:creationId xmlns:a16="http://schemas.microsoft.com/office/drawing/2014/main" id="{A246099D-A26E-011E-F93B-7345B2CCA4CF}"/>
              </a:ext>
            </a:extLst>
          </p:cNvPr>
          <p:cNvSpPr>
            <a:spLocks noGrp="1"/>
          </p:cNvSpPr>
          <p:nvPr>
            <p:ph idx="1"/>
          </p:nvPr>
        </p:nvSpPr>
        <p:spPr>
          <a:xfrm>
            <a:off x="838200" y="1447800"/>
            <a:ext cx="10515600" cy="3889375"/>
          </a:xfrm>
        </p:spPr>
        <p:txBody>
          <a:bodyPr/>
          <a:lstStyle/>
          <a:p>
            <a:pPr marL="0" indent="0">
              <a:lnSpc>
                <a:spcPct val="100000"/>
              </a:lnSpc>
              <a:spcBef>
                <a:spcPts val="300"/>
              </a:spcBef>
              <a:spcAft>
                <a:spcPts val="0"/>
              </a:spcAft>
              <a:buFont typeface="Arial" panose="020B0604020202020204" pitchFamily="34" charset="0"/>
              <a:buNone/>
              <a:defRPr/>
            </a:pPr>
            <a:r>
              <a:rPr lang="en-US" b="1" dirty="0">
                <a:latin typeface="Source Sans Pro" panose="020B0503030403020204" pitchFamily="34" charset="0"/>
                <a:cs typeface="Calibri" panose="020F0502020204030204" pitchFamily="34" charset="0"/>
              </a:rPr>
              <a:t>Non-allowable courses include</a:t>
            </a:r>
            <a:r>
              <a:rPr lang="en-US" dirty="0">
                <a:latin typeface="Source Sans Pro" panose="020B0503030403020204" pitchFamily="34" charset="0"/>
                <a:cs typeface="Calibri" panose="020F0502020204030204" pitchFamily="34" charset="0"/>
              </a:rPr>
              <a:t>:	</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Private applied courses with one-on-one instruction (such as performing art lessons)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with high fees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Study abroad courses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Physical education courses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Pass/Fail graded courses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Remedial courses or sectarian/religious courses</a:t>
            </a:r>
          </a:p>
          <a:p>
            <a:pPr>
              <a:defRPr/>
            </a:pPr>
            <a:endParaRPr lang="en-US" dirty="0"/>
          </a:p>
        </p:txBody>
      </p:sp>
      <p:sp>
        <p:nvSpPr>
          <p:cNvPr id="15364" name="TextBox 4">
            <a:extLst>
              <a:ext uri="{FF2B5EF4-FFF2-40B4-BE49-F238E27FC236}">
                <a16:creationId xmlns:a16="http://schemas.microsoft.com/office/drawing/2014/main" id="{21984266-B20C-BC71-13F7-5D91AA9AF3D5}"/>
              </a:ext>
            </a:extLst>
          </p:cNvPr>
          <p:cNvSpPr txBox="1">
            <a:spLocks noChangeArrowheads="1"/>
          </p:cNvSpPr>
          <p:nvPr/>
        </p:nvSpPr>
        <p:spPr bwMode="auto">
          <a:xfrm>
            <a:off x="29718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OAC 3333-1-65.12, ORC 3365.13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F30FE94-6AF4-B999-9AAB-A074605EDBA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How many classes can students take?</a:t>
            </a:r>
            <a:endParaRPr lang="en-US" altLang="en-US">
              <a:solidFill>
                <a:srgbClr val="194174"/>
              </a:solidFill>
            </a:endParaRPr>
          </a:p>
        </p:txBody>
      </p:sp>
      <p:sp>
        <p:nvSpPr>
          <p:cNvPr id="3" name="Content Placeholder 2">
            <a:extLst>
              <a:ext uri="{FF2B5EF4-FFF2-40B4-BE49-F238E27FC236}">
                <a16:creationId xmlns:a16="http://schemas.microsoft.com/office/drawing/2014/main" id="{AB0DF05D-5ECE-8976-6B56-FC978D84ACE6}"/>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Students may be enrolled in up to 30 credits per year, which includes high school courses:</a:t>
            </a:r>
          </a:p>
          <a:p>
            <a:pPr marL="0" indent="0">
              <a:lnSpc>
                <a:spcPct val="100000"/>
              </a:lnSpc>
              <a:spcBef>
                <a:spcPts val="300"/>
              </a:spcBef>
              <a:buFont typeface="Arial" panose="020B0604020202020204" pitchFamily="34" charset="0"/>
              <a:buNone/>
              <a:defRPr/>
            </a:pPr>
            <a:endParaRPr lang="en-US" sz="1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Calculation: 30 – (HS units x 3) = max CCP credit hours</a:t>
            </a:r>
          </a:p>
          <a:p>
            <a:pPr>
              <a:lnSpc>
                <a:spcPct val="100000"/>
              </a:lnSpc>
              <a:spcBef>
                <a:spcPts val="300"/>
              </a:spcBef>
              <a:buFont typeface="Wingdings" panose="05000000000000000000" pitchFamily="2" charset="2"/>
              <a:buChar char="v"/>
              <a:defRPr/>
            </a:pPr>
            <a:endParaRPr lang="en-US" sz="8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The maximum number of college credits a student can complete while participating in the program is 120</a:t>
            </a:r>
          </a:p>
          <a:p>
            <a:pPr>
              <a:lnSpc>
                <a:spcPct val="100000"/>
              </a:lnSpc>
              <a:spcBef>
                <a:spcPts val="300"/>
              </a:spcBef>
              <a:buFont typeface="Wingdings" panose="05000000000000000000" pitchFamily="2" charset="2"/>
              <a:buChar char="v"/>
              <a:defRPr/>
            </a:pPr>
            <a:endParaRPr lang="en-US" sz="8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If a student enrolls in more than 30 credits for the year, they can:</a:t>
            </a:r>
          </a:p>
          <a:p>
            <a:pPr lvl="1">
              <a:spcBef>
                <a:spcPts val="300"/>
              </a:spcBef>
              <a:buFont typeface="Wingdings" panose="05000000000000000000" pitchFamily="2" charset="2"/>
              <a:buChar char="v"/>
              <a:defRPr/>
            </a:pPr>
            <a:r>
              <a:rPr lang="en-US" sz="2200" dirty="0">
                <a:latin typeface="Source Sans Pro" panose="020B0503030403020204" pitchFamily="34" charset="0"/>
                <a:cs typeface="Calibri" panose="020F0502020204030204" pitchFamily="34" charset="0"/>
              </a:rPr>
              <a:t>Drop the course prior to the no-fault withdrawal date</a:t>
            </a:r>
          </a:p>
          <a:p>
            <a:pPr lvl="1">
              <a:spcBef>
                <a:spcPts val="300"/>
              </a:spcBef>
              <a:buFont typeface="Wingdings" panose="05000000000000000000" pitchFamily="2" charset="2"/>
              <a:buChar char="v"/>
              <a:defRPr/>
            </a:pPr>
            <a:r>
              <a:rPr lang="en-US" sz="2200" dirty="0">
                <a:latin typeface="Source Sans Pro" panose="020B0503030403020204" pitchFamily="34" charset="0"/>
                <a:cs typeface="Calibri" panose="020F0502020204030204" pitchFamily="34" charset="0"/>
              </a:rPr>
              <a:t>Pay for the entire course at the college’s standard rates (Option A)</a:t>
            </a:r>
          </a:p>
          <a:p>
            <a:pPr>
              <a:defRPr/>
            </a:pPr>
            <a:endParaRPr lang="en-US" dirty="0"/>
          </a:p>
        </p:txBody>
      </p:sp>
      <p:sp>
        <p:nvSpPr>
          <p:cNvPr id="16388" name="TextBox 4">
            <a:extLst>
              <a:ext uri="{FF2B5EF4-FFF2-40B4-BE49-F238E27FC236}">
                <a16:creationId xmlns:a16="http://schemas.microsoft.com/office/drawing/2014/main" id="{386EE51F-F019-5D1A-8702-D012FB698159}"/>
              </a:ext>
            </a:extLst>
          </p:cNvPr>
          <p:cNvSpPr txBox="1">
            <a:spLocks noChangeArrowheads="1"/>
          </p:cNvSpPr>
          <p:nvPr/>
        </p:nvSpPr>
        <p:spPr bwMode="auto">
          <a:xfrm>
            <a:off x="27432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OAC 3333-1-65.12, ORC 3365.13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0CB9594A-7ED9-2233-A9EC-83F2AFB87A6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solidFill>
                  <a:srgbClr val="194174"/>
                </a:solidFill>
                <a:latin typeface="Source Sans Pro Black" panose="020F0502020204030204" pitchFamily="34" charset="0"/>
              </a:rPr>
              <a:t>Example on How to Calculate Hours</a:t>
            </a:r>
            <a:endParaRPr lang="en-US" altLang="en-US" dirty="0">
              <a:solidFill>
                <a:srgbClr val="194174"/>
              </a:solidFill>
            </a:endParaRPr>
          </a:p>
        </p:txBody>
      </p:sp>
      <p:sp>
        <p:nvSpPr>
          <p:cNvPr id="44035" name="Content Placeholder 2">
            <a:extLst>
              <a:ext uri="{FF2B5EF4-FFF2-40B4-BE49-F238E27FC236}">
                <a16:creationId xmlns:a16="http://schemas.microsoft.com/office/drawing/2014/main" id="{89363C9E-2DB9-5DBA-11DB-45E82F8C9B43}"/>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dirty="0"/>
              <a:t>Example</a:t>
            </a:r>
          </a:p>
          <a:p>
            <a:pPr lvl="1"/>
            <a:r>
              <a:rPr lang="en-US" dirty="0"/>
              <a:t>4 HS classes, HS CCP ENG, and HS CCP Calculus</a:t>
            </a:r>
          </a:p>
          <a:p>
            <a:pPr lvl="2"/>
            <a:r>
              <a:rPr lang="en-US" dirty="0"/>
              <a:t>4 X 3 = 12 +3 (ENG) + 5 (MTH) = 20 hours</a:t>
            </a:r>
          </a:p>
          <a:p>
            <a:pPr lvl="1"/>
            <a:r>
              <a:rPr lang="en-US" dirty="0"/>
              <a:t>3 HS classes, HS CCP GLG, Online PSY, ENG, SOC, Calculus</a:t>
            </a:r>
          </a:p>
          <a:p>
            <a:pPr lvl="2"/>
            <a:r>
              <a:rPr lang="en-US" dirty="0"/>
              <a:t>3X3 =9 + 4 + 3 + 3 + 3 + 5 = 27 hours</a:t>
            </a:r>
          </a:p>
          <a:p>
            <a:pPr marL="0" indent="0">
              <a:buNone/>
            </a:pPr>
            <a:r>
              <a:rPr lang="en-US" dirty="0"/>
              <a:t>** Student is responsible for tracking hours to make sure they stay below 30</a:t>
            </a:r>
          </a:p>
          <a:p>
            <a:endParaRPr lang="en-US" altLang="en-US" dirty="0">
              <a:latin typeface="Source Sans Pro" panose="020B050303040302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6DAFA05E-F89D-0917-CEB8-B760A3A587BB}"/>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Additional Considerations</a:t>
            </a:r>
            <a:endParaRPr lang="en-US" altLang="en-US">
              <a:solidFill>
                <a:srgbClr val="194174"/>
              </a:solidFill>
            </a:endParaRPr>
          </a:p>
        </p:txBody>
      </p:sp>
      <p:sp>
        <p:nvSpPr>
          <p:cNvPr id="3" name="Content Placeholder 2">
            <a:extLst>
              <a:ext uri="{FF2B5EF4-FFF2-40B4-BE49-F238E27FC236}">
                <a16:creationId xmlns:a16="http://schemas.microsoft.com/office/drawing/2014/main" id="{1D5F32D9-A5D4-032E-4A5E-3BA724C4AA98}"/>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Grades</a:t>
            </a:r>
            <a:r>
              <a:rPr lang="en-US" sz="3200" dirty="0">
                <a:latin typeface="Source Sans Pro" panose="020B0503030403020204" pitchFamily="34" charset="0"/>
                <a:cs typeface="Calibri" panose="020F0502020204030204" pitchFamily="34" charset="0"/>
              </a:rPr>
              <a:t>	</a:t>
            </a:r>
          </a:p>
          <a:p>
            <a:pPr lvl="1">
              <a:lnSpc>
                <a:spcPct val="100000"/>
              </a:lnSpc>
              <a:spcBef>
                <a:spcPts val="300"/>
              </a:spcBef>
              <a:buFont typeface="Wingdings" panose="05000000000000000000" pitchFamily="2" charset="2"/>
              <a:buChar char="v"/>
              <a:defRPr/>
            </a:pPr>
            <a:r>
              <a:rPr lang="en-US" sz="3000" dirty="0">
                <a:latin typeface="Source Sans Pro" panose="020B0503030403020204" pitchFamily="34" charset="0"/>
                <a:cs typeface="Calibri" panose="020F0502020204030204" pitchFamily="34" charset="0"/>
              </a:rPr>
              <a:t> The final grades earned in the college course are the same grade that will be on the high school transcript</a:t>
            </a:r>
          </a:p>
          <a:p>
            <a:pPr lvl="2">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CCP course grades will be factored into the high school and college GPAs</a:t>
            </a:r>
          </a:p>
          <a:p>
            <a:pPr marL="914400" lvl="2" indent="0">
              <a:spcBef>
                <a:spcPts val="300"/>
              </a:spcBef>
              <a:buFont typeface="Arial" panose="020B0604020202020204" pitchFamily="34" charset="0"/>
              <a:buNone/>
              <a:defRPr/>
            </a:pPr>
            <a:endParaRPr lang="en-US" sz="2600"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Grade Weighting</a:t>
            </a:r>
            <a:r>
              <a:rPr lang="en-US" dirty="0">
                <a:latin typeface="Source Sans Pro" panose="020B0503030403020204" pitchFamily="34" charset="0"/>
                <a:cs typeface="Calibri" panose="020F0502020204030204" pitchFamily="34" charset="0"/>
              </a:rPr>
              <a:t>	</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High schools must weight all advanced standing courses in a subject area consistently(CCP, AP, IB, Honors)</a:t>
            </a:r>
            <a:endParaRPr lang="en-US" sz="3200" dirty="0">
              <a:latin typeface="Source Sans Pro" panose="020B0503030403020204" pitchFamily="34" charset="0"/>
              <a:cs typeface="Calibri" panose="020F0502020204030204" pitchFamily="34" charset="0"/>
            </a:endParaRPr>
          </a:p>
          <a:p>
            <a:pPr>
              <a:defRPr/>
            </a:pPr>
            <a:endParaRPr lang="en-US" dirty="0"/>
          </a:p>
        </p:txBody>
      </p:sp>
      <p:sp>
        <p:nvSpPr>
          <p:cNvPr id="18436" name="TextBox 4">
            <a:extLst>
              <a:ext uri="{FF2B5EF4-FFF2-40B4-BE49-F238E27FC236}">
                <a16:creationId xmlns:a16="http://schemas.microsoft.com/office/drawing/2014/main" id="{7F28DF2A-3A98-1B5C-5E3C-D01BF3C445BE}"/>
              </a:ext>
            </a:extLst>
          </p:cNvPr>
          <p:cNvSpPr txBox="1">
            <a:spLocks noChangeArrowheads="1"/>
          </p:cNvSpPr>
          <p:nvPr/>
        </p:nvSpPr>
        <p:spPr bwMode="auto">
          <a:xfrm>
            <a:off x="25908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ORC 3365.12, OAC 3333-1-65.2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51FD987-360F-E8BC-C79B-97A89F6393D6}"/>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Additional Considerations</a:t>
            </a:r>
            <a:endParaRPr lang="en-US" altLang="en-US">
              <a:solidFill>
                <a:srgbClr val="194174"/>
              </a:solidFill>
            </a:endParaRPr>
          </a:p>
        </p:txBody>
      </p:sp>
      <p:sp>
        <p:nvSpPr>
          <p:cNvPr id="3" name="Content Placeholder 2">
            <a:extLst>
              <a:ext uri="{FF2B5EF4-FFF2-40B4-BE49-F238E27FC236}">
                <a16:creationId xmlns:a16="http://schemas.microsoft.com/office/drawing/2014/main" id="{E96437AE-51C7-4E71-AC5B-B97039CB7403}"/>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Selective Service</a:t>
            </a:r>
            <a:r>
              <a:rPr lang="en-US" sz="3200" dirty="0">
                <a:latin typeface="Source Sans Pro" panose="020B0503030403020204" pitchFamily="34" charset="0"/>
                <a:cs typeface="Calibri" panose="020F0502020204030204" pitchFamily="34" charset="0"/>
              </a:rPr>
              <a:t>	</a:t>
            </a:r>
          </a:p>
          <a:p>
            <a:pPr>
              <a:lnSpc>
                <a:spcPct val="100000"/>
              </a:lnSpc>
              <a:spcBef>
                <a:spcPts val="300"/>
              </a:spcBef>
              <a:buFont typeface="Wingdings" panose="05000000000000000000" pitchFamily="2" charset="2"/>
              <a:buChar char="v"/>
              <a:defRPr/>
            </a:pPr>
            <a:r>
              <a:rPr lang="en-US" sz="2400" dirty="0">
                <a:solidFill>
                  <a:srgbClr val="4A4A4A"/>
                </a:solidFill>
                <a:latin typeface="Source Sans Pro" panose="020B0503030403020204" pitchFamily="34" charset="0"/>
              </a:rPr>
              <a:t>Male students who are at least 18 years of age and Ohio residents are required to be registered with the Selective Service System </a:t>
            </a:r>
          </a:p>
          <a:p>
            <a:pPr>
              <a:lnSpc>
                <a:spcPct val="100000"/>
              </a:lnSpc>
              <a:spcBef>
                <a:spcPts val="300"/>
              </a:spcBef>
              <a:buFont typeface="Wingdings" panose="05000000000000000000" pitchFamily="2" charset="2"/>
              <a:buChar char="v"/>
              <a:defRPr/>
            </a:pPr>
            <a:r>
              <a:rPr lang="en-US" sz="2400" dirty="0">
                <a:solidFill>
                  <a:srgbClr val="4A4A4A"/>
                </a:solidFill>
                <a:latin typeface="Source Sans Pro" panose="020B0503030403020204" pitchFamily="34" charset="0"/>
              </a:rPr>
              <a:t>Students are required to provide their Selective Service number to the public college or university within 30 days of their 18th birthday</a:t>
            </a:r>
          </a:p>
          <a:p>
            <a:pPr>
              <a:lnSpc>
                <a:spcPct val="100000"/>
              </a:lnSpc>
              <a:spcBef>
                <a:spcPts val="300"/>
              </a:spcBef>
              <a:buFont typeface="Wingdings" panose="05000000000000000000" pitchFamily="2" charset="2"/>
              <a:buChar char="v"/>
              <a:defRPr/>
            </a:pPr>
            <a:r>
              <a:rPr lang="en-US" sz="2400" dirty="0">
                <a:solidFill>
                  <a:srgbClr val="4A4A4A"/>
                </a:solidFill>
                <a:latin typeface="Source Sans Pro" panose="020B0503030403020204" pitchFamily="34" charset="0"/>
              </a:rPr>
              <a:t>Failure to submit the Selective Service number will result in the student not being considered a College Credit Plus participant for that semester or term </a:t>
            </a:r>
          </a:p>
          <a:p>
            <a:pPr lvl="1">
              <a:spcBef>
                <a:spcPts val="300"/>
              </a:spcBef>
              <a:buFont typeface="Wingdings" panose="05000000000000000000" pitchFamily="2" charset="2"/>
              <a:buChar char="v"/>
              <a:defRPr/>
            </a:pPr>
            <a:r>
              <a:rPr lang="en-US" sz="2200" dirty="0">
                <a:solidFill>
                  <a:srgbClr val="4A4A4A"/>
                </a:solidFill>
                <a:latin typeface="Source Sans Pro" panose="020B0503030403020204" pitchFamily="34" charset="0"/>
              </a:rPr>
              <a:t>The student will be responsible for any tuition, textbooks, or fees associated with the course(s)</a:t>
            </a:r>
            <a:endParaRPr lang="en-US" sz="1800" dirty="0">
              <a:latin typeface="Source Sans Pro" panose="020B0503030403020204" pitchFamily="34" charset="0"/>
              <a:cs typeface="Calibri" panose="020F0502020204030204" pitchFamily="34" charset="0"/>
            </a:endParaRPr>
          </a:p>
          <a:p>
            <a:pPr>
              <a:defRPr/>
            </a:pPr>
            <a:endParaRPr lang="en-US" dirty="0"/>
          </a:p>
        </p:txBody>
      </p:sp>
      <p:sp>
        <p:nvSpPr>
          <p:cNvPr id="19460" name="TextBox 4">
            <a:extLst>
              <a:ext uri="{FF2B5EF4-FFF2-40B4-BE49-F238E27FC236}">
                <a16:creationId xmlns:a16="http://schemas.microsoft.com/office/drawing/2014/main" id="{F7F9E3DA-79D4-8162-5D58-AE0C4B403EFF}"/>
              </a:ext>
            </a:extLst>
          </p:cNvPr>
          <p:cNvSpPr txBox="1">
            <a:spLocks noChangeArrowheads="1"/>
          </p:cNvSpPr>
          <p:nvPr/>
        </p:nvSpPr>
        <p:spPr bwMode="auto">
          <a:xfrm>
            <a:off x="31242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ORC 3345.32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2F51ABC5-7F0A-502C-0DCC-65CEB9C2B25F}"/>
              </a:ext>
            </a:extLst>
          </p:cNvPr>
          <p:cNvSpPr>
            <a:spLocks noGrp="1" noChangeArrowheads="1"/>
          </p:cNvSpPr>
          <p:nvPr>
            <p:ph type="title"/>
          </p:nvPr>
        </p:nvSpPr>
        <p:spPr bwMode="auto">
          <a:xfrm>
            <a:off x="838200" y="457200"/>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differences between high school &amp; college?</a:t>
            </a:r>
            <a:endParaRPr lang="en-US" altLang="en-US" sz="3200">
              <a:solidFill>
                <a:srgbClr val="194174"/>
              </a:solidFill>
            </a:endParaRPr>
          </a:p>
        </p:txBody>
      </p:sp>
      <p:pic>
        <p:nvPicPr>
          <p:cNvPr id="21507" name="Content Placeholder 4" descr="Table&#10;&#10;Description automatically generated">
            <a:extLst>
              <a:ext uri="{FF2B5EF4-FFF2-40B4-BE49-F238E27FC236}">
                <a16:creationId xmlns:a16="http://schemas.microsoft.com/office/drawing/2014/main" id="{1E38E3F5-E631-CA78-1EAE-93CA561717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414463"/>
            <a:ext cx="9394825"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45DB5135-1220-868F-BB82-8F5008A33320}"/>
              </a:ext>
            </a:extLst>
          </p:cNvPr>
          <p:cNvSpPr>
            <a:spLocks noGrp="1" noChangeArrowheads="1"/>
          </p:cNvSpPr>
          <p:nvPr>
            <p:ph type="title"/>
          </p:nvPr>
        </p:nvSpPr>
        <p:spPr bwMode="auto">
          <a:xfrm>
            <a:off x="838200" y="457200"/>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differences between high school &amp; college?</a:t>
            </a:r>
            <a:endParaRPr lang="en-US" altLang="en-US" sz="3200">
              <a:solidFill>
                <a:srgbClr val="194174"/>
              </a:solidFill>
            </a:endParaRPr>
          </a:p>
        </p:txBody>
      </p:sp>
      <p:pic>
        <p:nvPicPr>
          <p:cNvPr id="22531" name="Content Placeholder 6" descr="Table&#10;&#10;Description automatically generated">
            <a:extLst>
              <a:ext uri="{FF2B5EF4-FFF2-40B4-BE49-F238E27FC236}">
                <a16:creationId xmlns:a16="http://schemas.microsoft.com/office/drawing/2014/main" id="{D9460AFE-B309-EF6E-F5D6-9E76D3D1301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8450" y="1600200"/>
            <a:ext cx="9055100" cy="388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0998827D-F58C-AB45-5581-EA518980EAAE}"/>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a:solidFill>
                  <a:srgbClr val="194174"/>
                </a:solidFill>
                <a:latin typeface="Source Sans Pro" panose="020B0503030403020204" pitchFamily="34" charset="0"/>
              </a:rPr>
              <a:t>What does it mean to be “college-ready”?</a:t>
            </a:r>
          </a:p>
        </p:txBody>
      </p:sp>
      <p:sp>
        <p:nvSpPr>
          <p:cNvPr id="3" name="Content Placeholder 2">
            <a:extLst>
              <a:ext uri="{FF2B5EF4-FFF2-40B4-BE49-F238E27FC236}">
                <a16:creationId xmlns:a16="http://schemas.microsoft.com/office/drawing/2014/main" id="{E2E993A7-185D-3F5E-E176-C0D6D02A1636}"/>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Being “college-ready” is more than just being academically ready</a:t>
            </a:r>
          </a:p>
          <a:p>
            <a:pPr marL="0" indent="0">
              <a:lnSpc>
                <a:spcPct val="100000"/>
              </a:lnSpc>
              <a:spcBef>
                <a:spcPts val="300"/>
              </a:spcBef>
              <a:buFont typeface="Arial" panose="020B0604020202020204" pitchFamily="34" charset="0"/>
              <a:buNone/>
              <a:defRPr/>
            </a:pPr>
            <a:endParaRPr lang="en-US"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Consider emotional and social transition and college expectations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Consider time management and organizational skills</a:t>
            </a:r>
          </a:p>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0CB9594A-7ED9-2233-A9EC-83F2AFB87A6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solidFill>
                  <a:srgbClr val="194174"/>
                </a:solidFill>
                <a:latin typeface="Source Sans Pro Black" panose="020F0502020204030204" pitchFamily="34" charset="0"/>
              </a:rPr>
              <a:t>Am I Ready for CCP? (Students)</a:t>
            </a:r>
            <a:endParaRPr lang="en-US" altLang="en-US" dirty="0">
              <a:solidFill>
                <a:srgbClr val="194174"/>
              </a:solidFill>
            </a:endParaRPr>
          </a:p>
        </p:txBody>
      </p:sp>
      <p:sp>
        <p:nvSpPr>
          <p:cNvPr id="44035" name="Content Placeholder 2">
            <a:extLst>
              <a:ext uri="{FF2B5EF4-FFF2-40B4-BE49-F238E27FC236}">
                <a16:creationId xmlns:a16="http://schemas.microsoft.com/office/drawing/2014/main" id="{89363C9E-2DB9-5DBA-11DB-45E82F8C9B43}"/>
              </a:ext>
            </a:extLst>
          </p:cNvPr>
          <p:cNvSpPr>
            <a:spLocks noGrp="1" noChangeArrowheads="1"/>
          </p:cNvSpPr>
          <p:nvPr>
            <p:ph idx="1"/>
          </p:nvPr>
        </p:nvSpPr>
        <p:spPr bwMode="auto">
          <a:xfrm>
            <a:off x="838200" y="1484312"/>
            <a:ext cx="10515600" cy="388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200" dirty="0"/>
              <a:t>I earn A’s and B’s in my most rigorous high school courses</a:t>
            </a:r>
          </a:p>
          <a:p>
            <a:r>
              <a:rPr lang="en-US" sz="2200" dirty="0"/>
              <a:t>I turn in ALL work on time w/o prompting from teacher or parents</a:t>
            </a:r>
          </a:p>
          <a:p>
            <a:pPr lvl="1"/>
            <a:r>
              <a:rPr lang="en-US" sz="2200" dirty="0"/>
              <a:t>Both in class work and online work (i.e. google classroom)</a:t>
            </a:r>
          </a:p>
          <a:p>
            <a:r>
              <a:rPr lang="en-US" sz="2200" dirty="0"/>
              <a:t>I meet ALL deadlines</a:t>
            </a:r>
          </a:p>
          <a:p>
            <a:r>
              <a:rPr lang="en-US" sz="2200" dirty="0"/>
              <a:t>I am self-motivated to do my best</a:t>
            </a:r>
          </a:p>
          <a:p>
            <a:r>
              <a:rPr lang="en-US" sz="2200" dirty="0"/>
              <a:t>I ask for help when I do not understand</a:t>
            </a:r>
          </a:p>
          <a:p>
            <a:r>
              <a:rPr lang="en-US" sz="2200" dirty="0"/>
              <a:t>I am a good time manager</a:t>
            </a:r>
          </a:p>
          <a:p>
            <a:r>
              <a:rPr lang="en-US" sz="2200" dirty="0"/>
              <a:t>I am organized</a:t>
            </a:r>
          </a:p>
          <a:p>
            <a:r>
              <a:rPr lang="en-US" sz="2200" dirty="0"/>
              <a:t>I am on time, never or very seldom late for class</a:t>
            </a:r>
          </a:p>
          <a:p>
            <a:r>
              <a:rPr lang="en-US" sz="2200" dirty="0"/>
              <a:t>I have good attendance</a:t>
            </a:r>
          </a:p>
          <a:p>
            <a:endParaRPr lang="en-US" altLang="en-US" dirty="0">
              <a:latin typeface="Source Sans Pro" panose="020B0503030403020204" pitchFamily="34" charset="0"/>
              <a:cs typeface="Calibri" panose="020F0502020204030204" pitchFamily="34" charset="0"/>
            </a:endParaRPr>
          </a:p>
          <a:p>
            <a:endParaRPr lang="en-US" altLang="en-US" dirty="0"/>
          </a:p>
        </p:txBody>
      </p:sp>
    </p:spTree>
    <p:extLst>
      <p:ext uri="{BB962C8B-B14F-4D97-AF65-F5344CB8AC3E}">
        <p14:creationId xmlns:p14="http://schemas.microsoft.com/office/powerpoint/2010/main" val="3093929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236514DB-3848-BE6A-ADCA-DB10A7EF97EE}"/>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benefits of participating in College Credit Plus?</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3CDC680E-2925-699F-ED10-204FA509941E}"/>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Students can: </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Earn high school and college credits at the same time</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Get a head start on career planning and earn degrees or certificate completions</a:t>
            </a:r>
            <a:endParaRPr lang="en-US" sz="2600" dirty="0">
              <a:latin typeface="Source Sans Pro" panose="020B0503030403020204" pitchFamily="34" charset="0"/>
              <a:cs typeface="Calibri" panose="020F0502020204030204" pitchFamily="34" charset="0"/>
            </a:endParaRP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 Experience college early to understand the expectations of college life</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 Save tuition and textbook costs</a:t>
            </a:r>
            <a:endParaRPr lang="en-US" sz="3200" dirty="0">
              <a:latin typeface="Source Sans Pro" panose="020B0503030403020204" pitchFamily="34" charset="0"/>
              <a:cs typeface="Calibri" panose="020F0502020204030204" pitchFamily="34" charset="0"/>
            </a:endParaRPr>
          </a:p>
          <a:p>
            <a:pP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D12FDB9-A61F-426F-41D5-6A14FF128358}"/>
              </a:ext>
            </a:extLst>
          </p:cNvPr>
          <p:cNvSpPr>
            <a:spLocks noGrp="1" noChangeArrowheads="1"/>
          </p:cNvSpPr>
          <p:nvPr>
            <p:ph type="title"/>
          </p:nvPr>
        </p:nvSpPr>
        <p:spPr bwMode="auto">
          <a:xfrm>
            <a:off x="838200" y="500063"/>
            <a:ext cx="10515600" cy="1325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FBBB2FE9-E0CA-64EB-A8AD-091FF018CC08}"/>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Families may be asked to reimburse courses if:</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The student does not earn a passing grade in their course</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The student withdraws after the no-fault deadline at the college</a:t>
            </a:r>
          </a:p>
          <a:p>
            <a:pPr>
              <a:lnSpc>
                <a:spcPct val="100000"/>
              </a:lnSpc>
              <a:spcBef>
                <a:spcPts val="300"/>
              </a:spcBef>
              <a:buFont typeface="Wingdings" panose="05000000000000000000" pitchFamily="2" charset="2"/>
              <a:buChar char="v"/>
              <a:defRPr/>
            </a:pPr>
            <a:endParaRPr lang="en-US"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600" i="1" dirty="0">
                <a:latin typeface="Source Sans Pro" panose="020B0503030403020204" pitchFamily="34" charset="0"/>
                <a:cs typeface="Calibri" panose="020F0502020204030204" pitchFamily="34" charset="0"/>
              </a:rPr>
              <a:t>NOTE: </a:t>
            </a:r>
            <a:r>
              <a:rPr lang="en-US" sz="2600" dirty="0">
                <a:latin typeface="Source Sans Pro" panose="020B0503030403020204" pitchFamily="34" charset="0"/>
                <a:cs typeface="Calibri" panose="020F0502020204030204" pitchFamily="34" charset="0"/>
              </a:rPr>
              <a:t>A student that is considered “economically disadvantaged” can not be asked to reimburse the cost of the course(s)</a:t>
            </a:r>
          </a:p>
          <a:p>
            <a:pPr>
              <a:defRPr/>
            </a:pPr>
            <a:endParaRPr lang="en-US" dirty="0"/>
          </a:p>
        </p:txBody>
      </p:sp>
      <p:sp>
        <p:nvSpPr>
          <p:cNvPr id="26628" name="TextBox 4">
            <a:extLst>
              <a:ext uri="{FF2B5EF4-FFF2-40B4-BE49-F238E27FC236}">
                <a16:creationId xmlns:a16="http://schemas.microsoft.com/office/drawing/2014/main" id="{EA098EAE-B67E-B69A-0B59-402DE7AAE4E2}"/>
              </a:ext>
            </a:extLst>
          </p:cNvPr>
          <p:cNvSpPr txBox="1">
            <a:spLocks noChangeArrowheads="1"/>
          </p:cNvSpPr>
          <p:nvPr/>
        </p:nvSpPr>
        <p:spPr bwMode="auto">
          <a:xfrm>
            <a:off x="2819400" y="624840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2000">
                <a:solidFill>
                  <a:srgbClr val="194174"/>
                </a:solidFill>
                <a:latin typeface="Source Sans Pro" panose="020B0503030403020204" pitchFamily="34" charset="0"/>
              </a:rPr>
              <a:t>ORC 3365.09, 3365.091; OAC 3333-1-65.13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97DA13E-EAAA-EB02-4FF0-C4F7F26AD06D}"/>
              </a:ext>
            </a:extLst>
          </p:cNvPr>
          <p:cNvSpPr>
            <a:spLocks noGrp="1" noChangeArrowheads="1"/>
          </p:cNvSpPr>
          <p:nvPr>
            <p:ph type="title"/>
          </p:nvPr>
        </p:nvSpPr>
        <p:spPr bwMode="auto">
          <a:xfrm>
            <a:off x="838200" y="609600"/>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896FB565-D0F1-A392-AE79-5359D3CA3956}"/>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College Credit Plus Probation</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3200" dirty="0">
                <a:latin typeface="Source Sans Pro" panose="020B0503030403020204" pitchFamily="34" charset="0"/>
                <a:cs typeface="Calibri" panose="020F0502020204030204" pitchFamily="34" charset="0"/>
              </a:rPr>
              <a:t>A student will be placed on CCP probation if:</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They earn less than a cumulative 2.0 GPA in CCP courses or </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They withdraw from 2 or more courses in one academic term</a:t>
            </a:r>
          </a:p>
          <a:p>
            <a:pPr>
              <a:defRPr/>
            </a:pPr>
            <a:endParaRPr lang="en-US" dirty="0"/>
          </a:p>
        </p:txBody>
      </p:sp>
      <p:sp>
        <p:nvSpPr>
          <p:cNvPr id="27652" name="TextBox 4">
            <a:extLst>
              <a:ext uri="{FF2B5EF4-FFF2-40B4-BE49-F238E27FC236}">
                <a16:creationId xmlns:a16="http://schemas.microsoft.com/office/drawing/2014/main" id="{09811C9A-8316-C1CA-72F0-F9ED60215FB4}"/>
              </a:ext>
            </a:extLst>
          </p:cNvPr>
          <p:cNvSpPr txBox="1">
            <a:spLocks noChangeArrowheads="1"/>
          </p:cNvSpPr>
          <p:nvPr/>
        </p:nvSpPr>
        <p:spPr bwMode="auto">
          <a:xfrm>
            <a:off x="2895600" y="6323013"/>
            <a:ext cx="6096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C19250E0-7396-7650-34E9-864440C5C7D0}"/>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735E7EDA-2E84-8891-3355-1ED9DCBAA871}"/>
              </a:ext>
            </a:extLst>
          </p:cNvPr>
          <p:cNvSpPr>
            <a:spLocks noGrp="1"/>
          </p:cNvSpPr>
          <p:nvPr>
            <p:ph idx="1"/>
          </p:nvPr>
        </p:nvSpPr>
        <p:spPr>
          <a:xfrm>
            <a:off x="838200" y="1371600"/>
            <a:ext cx="10515600" cy="3889375"/>
          </a:xfrm>
        </p:spPr>
        <p:txBody>
          <a:bodyPr/>
          <a:lstStyle/>
          <a:p>
            <a:pPr marL="0" indent="0">
              <a:spcBef>
                <a:spcPts val="300"/>
              </a:spcBef>
              <a:buFont typeface="Wingdings 3" charset="2"/>
              <a:buNone/>
              <a:defRPr/>
            </a:pPr>
            <a:r>
              <a:rPr lang="en-US" sz="3000" b="1" dirty="0">
                <a:latin typeface="Source Sans Pro" panose="020B0503030403020204" pitchFamily="34" charset="0"/>
                <a:cs typeface="Calibri" panose="020F0502020204030204" pitchFamily="34" charset="0"/>
              </a:rPr>
              <a:t>While on CCP Probation, the student: </a:t>
            </a:r>
          </a:p>
          <a:p>
            <a:pPr marL="0" indent="0">
              <a:spcBef>
                <a:spcPts val="300"/>
              </a:spcBef>
              <a:buFont typeface="Wingdings 3" charset="2"/>
              <a:buNone/>
              <a:defRPr/>
            </a:pPr>
            <a:endParaRPr lang="en-US" sz="3000" b="1"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May only enroll in one College Credit Plus course for one college term (semester or quarter)</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May not enroll in a college course in the same subject in which student previously earned D, F, NC grade (or equivalent grade)</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If students on CCP probation do not increase their CCP GPA to a 2.0 or above during the probation term, they will be placed on CCP Dismissal</a:t>
            </a:r>
          </a:p>
          <a:p>
            <a:pPr>
              <a:defRPr/>
            </a:pPr>
            <a:endParaRPr lang="en-US" dirty="0"/>
          </a:p>
        </p:txBody>
      </p:sp>
      <p:sp>
        <p:nvSpPr>
          <p:cNvPr id="28676" name="TextBox 4">
            <a:extLst>
              <a:ext uri="{FF2B5EF4-FFF2-40B4-BE49-F238E27FC236}">
                <a16:creationId xmlns:a16="http://schemas.microsoft.com/office/drawing/2014/main" id="{A0235FA3-8D5C-DBF6-FFC9-4623ACA59BC4}"/>
              </a:ext>
            </a:extLst>
          </p:cNvPr>
          <p:cNvSpPr txBox="1">
            <a:spLocks noChangeArrowheads="1"/>
          </p:cNvSpPr>
          <p:nvPr/>
        </p:nvSpPr>
        <p:spPr bwMode="auto">
          <a:xfrm>
            <a:off x="26670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EE10F29B-CF05-C1E8-CF7B-16B33C1F9C30}"/>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the consequences of underperforming?</a:t>
            </a:r>
            <a:br>
              <a:rPr lang="en-US" altLang="en-US" sz="3200">
                <a:solidFill>
                  <a:srgbClr val="194174"/>
                </a:solidFill>
                <a:latin typeface="Source Sans Pro Black" panose="020F0502020204030204" pitchFamily="34" charset="0"/>
              </a:rPr>
            </a:br>
            <a:endParaRPr lang="en-US" altLang="en-US" sz="3200">
              <a:solidFill>
                <a:srgbClr val="194174"/>
              </a:solidFill>
            </a:endParaRPr>
          </a:p>
        </p:txBody>
      </p:sp>
      <p:sp>
        <p:nvSpPr>
          <p:cNvPr id="3" name="Content Placeholder 2">
            <a:extLst>
              <a:ext uri="{FF2B5EF4-FFF2-40B4-BE49-F238E27FC236}">
                <a16:creationId xmlns:a16="http://schemas.microsoft.com/office/drawing/2014/main" id="{ECE9282F-8153-FCC0-479D-7DE6A8BD1740}"/>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500" b="1" dirty="0">
                <a:latin typeface="Source Sans Pro" panose="020B0503030403020204" pitchFamily="34" charset="0"/>
                <a:cs typeface="Calibri" panose="020F0502020204030204" pitchFamily="34" charset="0"/>
              </a:rPr>
              <a:t>College Credit Plus Dismissal</a:t>
            </a:r>
          </a:p>
          <a:p>
            <a:pPr marL="0" indent="0">
              <a:lnSpc>
                <a:spcPct val="100000"/>
              </a:lnSpc>
              <a:spcBef>
                <a:spcPts val="300"/>
              </a:spcBef>
              <a:buFont typeface="Arial" panose="020B0604020202020204" pitchFamily="34" charset="0"/>
              <a:buNone/>
              <a:defRPr/>
            </a:pPr>
            <a:endParaRPr lang="en-US" sz="35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If a student does not raise their grade during the probation term, they are dismissed from CCP</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While on CCP Dismissal, students may not enroll in any College Credit Plus courses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A student can request (appeal) to be reinstated in the program</a:t>
            </a:r>
          </a:p>
          <a:p>
            <a:pPr>
              <a:defRPr/>
            </a:pPr>
            <a:endParaRPr lang="en-US" dirty="0"/>
          </a:p>
        </p:txBody>
      </p:sp>
      <p:sp>
        <p:nvSpPr>
          <p:cNvPr id="30724" name="TextBox 4">
            <a:extLst>
              <a:ext uri="{FF2B5EF4-FFF2-40B4-BE49-F238E27FC236}">
                <a16:creationId xmlns:a16="http://schemas.microsoft.com/office/drawing/2014/main" id="{DAB134EF-15C7-4D6C-428A-81B1CB1A3759}"/>
              </a:ext>
            </a:extLst>
          </p:cNvPr>
          <p:cNvSpPr txBox="1">
            <a:spLocks noChangeArrowheads="1"/>
          </p:cNvSpPr>
          <p:nvPr/>
        </p:nvSpPr>
        <p:spPr bwMode="auto">
          <a:xfrm>
            <a:off x="2895600" y="63246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800">
                <a:solidFill>
                  <a:srgbClr val="194174"/>
                </a:solidFill>
                <a:latin typeface="Source Sans Pro" panose="020B0503030403020204" pitchFamily="34" charset="0"/>
              </a:rPr>
              <a:t>ORC 3365.09, 3365.091; OAC 3333-1-65.13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FAE22DB9-0F41-16AD-F40A-CF36EA2D9067}"/>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D47C1C7F-F836-2573-9F0E-35DD2FD2BCEB}"/>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2400" b="1" dirty="0">
                <a:latin typeface="Source Sans Pro" panose="020B0503030403020204" pitchFamily="34" charset="0"/>
                <a:cs typeface="Calibri" panose="020F0502020204030204" pitchFamily="34" charset="0"/>
              </a:rPr>
              <a:t>Appeals for Underperformance:</a:t>
            </a:r>
          </a:p>
          <a:p>
            <a:pPr marL="0" indent="0">
              <a:lnSpc>
                <a:spcPct val="100000"/>
              </a:lnSpc>
              <a:spcBef>
                <a:spcPts val="300"/>
              </a:spcBef>
              <a:buFont typeface="Arial" panose="020B0604020202020204" pitchFamily="34" charset="0"/>
              <a:buNone/>
              <a:defRPr/>
            </a:pPr>
            <a:r>
              <a:rPr lang="en-US" sz="2400" dirty="0">
                <a:latin typeface="Source Sans Pro" panose="020B0503030403020204" pitchFamily="34" charset="0"/>
                <a:cs typeface="Calibri" panose="020F0502020204030204" pitchFamily="34" charset="0"/>
              </a:rPr>
              <a:t>CCP Probation: </a:t>
            </a:r>
          </a:p>
          <a:p>
            <a:pPr lvl="1">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 may appeal to take a course in the same subject in which they previously earned a non-passing grade or received no credit</a:t>
            </a:r>
          </a:p>
          <a:p>
            <a:pPr marL="457200" lvl="1" indent="0">
              <a:spcBef>
                <a:spcPts val="300"/>
              </a:spcBef>
              <a:buFont typeface="Arial" panose="020B0604020202020204" pitchFamily="34" charset="0"/>
              <a:buNone/>
              <a:defRPr/>
            </a:pPr>
            <a:endParaRPr lang="en-US"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sz="2400" b="1" dirty="0">
                <a:latin typeface="Source Sans Pro" panose="020B0503030403020204" pitchFamily="34" charset="0"/>
                <a:cs typeface="Calibri" panose="020F0502020204030204" pitchFamily="34" charset="0"/>
              </a:rPr>
              <a:t> </a:t>
            </a:r>
            <a:r>
              <a:rPr lang="en-US" sz="2400" dirty="0">
                <a:latin typeface="Source Sans Pro" panose="020B0503030403020204" pitchFamily="34" charset="0"/>
                <a:cs typeface="Calibri" panose="020F0502020204030204" pitchFamily="34" charset="0"/>
              </a:rPr>
              <a:t>CCP Dismissal: </a:t>
            </a:r>
          </a:p>
          <a:p>
            <a:pPr lvl="1">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Within 5 days of being dismissed, the student may submit an appeal to the secondary school to appeal CCP Dismissal or the student may appeal at the end of the CCP Dismissal semester</a:t>
            </a:r>
          </a:p>
          <a:p>
            <a:pPr marL="457200" indent="-457200">
              <a:lnSpc>
                <a:spcPct val="100000"/>
              </a:lnSpc>
              <a:spcBef>
                <a:spcPts val="300"/>
              </a:spcBef>
              <a:defRPr/>
            </a:pPr>
            <a:endParaRPr lang="en-US" sz="2400"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400" i="1" dirty="0">
                <a:latin typeface="Source Sans Pro" panose="020B0503030403020204" pitchFamily="34" charset="0"/>
                <a:cs typeface="Calibri" panose="020F0502020204030204" pitchFamily="34" charset="0"/>
              </a:rPr>
              <a:t>Note: </a:t>
            </a:r>
            <a:r>
              <a:rPr lang="en-US" sz="2400" dirty="0">
                <a:latin typeface="Source Sans Pro" panose="020B0503030403020204" pitchFamily="34" charset="0"/>
                <a:cs typeface="Calibri" panose="020F0502020204030204" pitchFamily="34" charset="0"/>
              </a:rPr>
              <a:t>Each school district must have a policy describing the process for appeals</a:t>
            </a:r>
          </a:p>
          <a:p>
            <a:pPr>
              <a:defRPr/>
            </a:pPr>
            <a:endParaRPr lang="en-US" dirty="0"/>
          </a:p>
        </p:txBody>
      </p:sp>
      <p:sp>
        <p:nvSpPr>
          <p:cNvPr id="31748" name="TextBox 4">
            <a:extLst>
              <a:ext uri="{FF2B5EF4-FFF2-40B4-BE49-F238E27FC236}">
                <a16:creationId xmlns:a16="http://schemas.microsoft.com/office/drawing/2014/main" id="{29177D44-2D9E-F4A8-C4ED-F9AFF75468A1}"/>
              </a:ext>
            </a:extLst>
          </p:cNvPr>
          <p:cNvSpPr txBox="1">
            <a:spLocks noChangeArrowheads="1"/>
          </p:cNvSpPr>
          <p:nvPr/>
        </p:nvSpPr>
        <p:spPr bwMode="auto">
          <a:xfrm>
            <a:off x="2743200" y="634365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81C32C04-B735-4891-B456-4FC11B5F8630}"/>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4818AAE0-0F6F-7929-EFF1-AFE836994299}"/>
              </a:ext>
            </a:extLst>
          </p:cNvPr>
          <p:cNvSpPr>
            <a:spLocks noGrp="1"/>
          </p:cNvSpPr>
          <p:nvPr>
            <p:ph idx="1"/>
          </p:nvPr>
        </p:nvSpPr>
        <p:spPr>
          <a:xfrm>
            <a:off x="838200" y="1371600"/>
            <a:ext cx="10515600" cy="3889375"/>
          </a:xfrm>
        </p:spPr>
        <p:txBody>
          <a:bodyPr/>
          <a:lstStyle/>
          <a:p>
            <a:pPr marL="0" indent="0">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After HS Graduation: </a:t>
            </a:r>
          </a:p>
          <a:p>
            <a:pPr marL="0" indent="0">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Grades earned in CCP will remain on students’ college transcripts permanently</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If students fail or withdraw often, future financial aid may be also impacted negatively </a:t>
            </a:r>
          </a:p>
          <a:p>
            <a:pPr marL="781200" lvl="1" indent="-457200">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Satisfactory Academic Progress (SAP) is a requirement for financial aid</a:t>
            </a:r>
          </a:p>
          <a:p>
            <a:pPr marL="781200" lvl="1" indent="-457200">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Standards vary by institution</a:t>
            </a:r>
          </a:p>
          <a:p>
            <a:pPr>
              <a:defRPr/>
            </a:pPr>
            <a:endParaRPr lang="en-US" dirty="0"/>
          </a:p>
        </p:txBody>
      </p:sp>
      <p:sp>
        <p:nvSpPr>
          <p:cNvPr id="32772" name="TextBox 4">
            <a:extLst>
              <a:ext uri="{FF2B5EF4-FFF2-40B4-BE49-F238E27FC236}">
                <a16:creationId xmlns:a16="http://schemas.microsoft.com/office/drawing/2014/main" id="{B1BF0566-32DF-8578-0F37-6749F0D1DE5F}"/>
              </a:ext>
            </a:extLst>
          </p:cNvPr>
          <p:cNvSpPr txBox="1">
            <a:spLocks noChangeArrowheads="1"/>
          </p:cNvSpPr>
          <p:nvPr/>
        </p:nvSpPr>
        <p:spPr bwMode="auto">
          <a:xfrm>
            <a:off x="25146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47DD482-8B1A-A1E6-1A66-7AB9310A6ACB}"/>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194174"/>
                </a:solidFill>
                <a:latin typeface="Source Sans Pro Black" panose="020F0502020204030204" pitchFamily="34" charset="0"/>
              </a:rPr>
              <a:t>What are the expenses for College Credit Plus?</a:t>
            </a:r>
            <a:endParaRPr lang="en-US" altLang="en-US" sz="3600">
              <a:solidFill>
                <a:srgbClr val="194174"/>
              </a:solidFill>
            </a:endParaRPr>
          </a:p>
        </p:txBody>
      </p:sp>
      <p:sp>
        <p:nvSpPr>
          <p:cNvPr id="3" name="Content Placeholder 2">
            <a:extLst>
              <a:ext uri="{FF2B5EF4-FFF2-40B4-BE49-F238E27FC236}">
                <a16:creationId xmlns:a16="http://schemas.microsoft.com/office/drawing/2014/main" id="{1E63EE61-A127-3B0C-3B05-27376AF69E44}"/>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Option A:</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The family/student can choose to self-pay for college courses at the standard rate of tuition, fees, and textbooks</a:t>
            </a:r>
          </a:p>
          <a:p>
            <a:pPr lvl="1">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Students/families should arrange a plan for payment with the college or university</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Students can choose to earn college credit and high school credit OR only college credit </a:t>
            </a:r>
          </a:p>
          <a:p>
            <a:pPr lvl="1">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Students must inform the school of their choice of credit for courses</a:t>
            </a:r>
          </a:p>
          <a:p>
            <a:pPr>
              <a:defRPr/>
            </a:pPr>
            <a:endParaRPr lang="en-US" dirty="0"/>
          </a:p>
        </p:txBody>
      </p:sp>
      <p:sp>
        <p:nvSpPr>
          <p:cNvPr id="33796" name="TextBox 4">
            <a:extLst>
              <a:ext uri="{FF2B5EF4-FFF2-40B4-BE49-F238E27FC236}">
                <a16:creationId xmlns:a16="http://schemas.microsoft.com/office/drawing/2014/main" id="{E22530D9-6ABB-CA29-7CB1-3BC5598BCF0F}"/>
              </a:ext>
            </a:extLst>
          </p:cNvPr>
          <p:cNvSpPr txBox="1">
            <a:spLocks noChangeArrowheads="1"/>
          </p:cNvSpPr>
          <p:nvPr/>
        </p:nvSpPr>
        <p:spPr bwMode="auto">
          <a:xfrm>
            <a:off x="28194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600">
                <a:solidFill>
                  <a:srgbClr val="194174"/>
                </a:solidFill>
                <a:latin typeface="Source Sans Pro" panose="020B0503030403020204" pitchFamily="34" charset="0"/>
              </a:rPr>
              <a:t>ORC 3365.06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D36CBEBE-A3AE-F69A-13D7-9724919EA236}"/>
              </a:ext>
            </a:extLst>
          </p:cNvPr>
          <p:cNvSpPr>
            <a:spLocks noGrp="1" noChangeArrowheads="1"/>
          </p:cNvSpPr>
          <p:nvPr>
            <p:ph type="title"/>
          </p:nvPr>
        </p:nvSpPr>
        <p:spPr bwMode="auto">
          <a:xfrm>
            <a:off x="838200" y="474663"/>
            <a:ext cx="10515600" cy="1325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194174"/>
                </a:solidFill>
                <a:latin typeface="Source Sans Pro Black" panose="020F0502020204030204" pitchFamily="34" charset="0"/>
              </a:rPr>
              <a:t>What are the expenses for College Credit Plus?</a:t>
            </a:r>
            <a:endParaRPr lang="en-US" altLang="en-US" sz="3600">
              <a:solidFill>
                <a:srgbClr val="194174"/>
              </a:solidFill>
            </a:endParaRPr>
          </a:p>
        </p:txBody>
      </p:sp>
      <p:sp>
        <p:nvSpPr>
          <p:cNvPr id="3" name="Content Placeholder 2">
            <a:extLst>
              <a:ext uri="{FF2B5EF4-FFF2-40B4-BE49-F238E27FC236}">
                <a16:creationId xmlns:a16="http://schemas.microsoft.com/office/drawing/2014/main" id="{1BDCE33C-DC37-8297-5930-045B2E28EB65}"/>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500" b="1" dirty="0">
                <a:latin typeface="Source Sans Pro" panose="020B0503030403020204" pitchFamily="34" charset="0"/>
                <a:cs typeface="Calibri" panose="020F0502020204030204" pitchFamily="34" charset="0"/>
              </a:rPr>
              <a:t>Option B:</a:t>
            </a:r>
          </a:p>
          <a:p>
            <a:pPr marL="0" indent="0">
              <a:lnSpc>
                <a:spcPct val="100000"/>
              </a:lnSpc>
              <a:spcBef>
                <a:spcPts val="300"/>
              </a:spcBef>
              <a:buFont typeface="Arial" panose="020B0604020202020204" pitchFamily="34" charset="0"/>
              <a:buNone/>
              <a:defRPr/>
            </a:pPr>
            <a:endParaRPr lang="en-US" sz="3500" b="1"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The “default” or standard option for College Credit Plus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All college course tuition, fees, and textbooks will be paid by the state of Ohio </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Supported by the school’s foundation funds and the college’s funds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Students will earn college credit and high school credit</a:t>
            </a:r>
          </a:p>
          <a:p>
            <a:pPr>
              <a:defRPr/>
            </a:pPr>
            <a:endParaRPr lang="en-US" dirty="0"/>
          </a:p>
        </p:txBody>
      </p:sp>
      <p:sp>
        <p:nvSpPr>
          <p:cNvPr id="35844" name="TextBox 4">
            <a:extLst>
              <a:ext uri="{FF2B5EF4-FFF2-40B4-BE49-F238E27FC236}">
                <a16:creationId xmlns:a16="http://schemas.microsoft.com/office/drawing/2014/main" id="{29149B61-77A0-D964-4065-AA80EAC51A6D}"/>
              </a:ext>
            </a:extLst>
          </p:cNvPr>
          <p:cNvSpPr txBox="1">
            <a:spLocks noChangeArrowheads="1"/>
          </p:cNvSpPr>
          <p:nvPr/>
        </p:nvSpPr>
        <p:spPr bwMode="auto">
          <a:xfrm>
            <a:off x="26670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panose="020B0502020104020203" pitchFamily="34" charset="-79"/>
                <a:ea typeface="ヒラギノ角ゴ ProN W3" charset="-128"/>
                <a:sym typeface="Gill Sans" panose="020B0502020104020203" pitchFamily="34" charset="-79"/>
              </a:defRPr>
            </a:lvl1pPr>
            <a:lvl2pPr marL="742950" indent="-285750">
              <a:defRPr sz="4200">
                <a:solidFill>
                  <a:srgbClr val="000000"/>
                </a:solidFill>
                <a:latin typeface="Gill Sans" panose="020B0502020104020203" pitchFamily="34" charset="-79"/>
                <a:ea typeface="ヒラギノ角ゴ ProN W3" charset="-128"/>
                <a:sym typeface="Gill Sans" panose="020B0502020104020203" pitchFamily="34" charset="-79"/>
              </a:defRPr>
            </a:lvl2pPr>
            <a:lvl3pPr marL="11430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3pPr>
            <a:lvl4pPr marL="16002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4pPr>
            <a:lvl5pPr marL="2057400" indent="-228600">
              <a:defRPr sz="4200">
                <a:solidFill>
                  <a:srgbClr val="000000"/>
                </a:solidFill>
                <a:latin typeface="Gill Sans" panose="020B0502020104020203" pitchFamily="34" charset="-79"/>
                <a:ea typeface="ヒラギノ角ゴ ProN W3" charset="-128"/>
                <a:sym typeface="Gill Sans" panose="020B0502020104020203" pitchFamily="34" charset="-79"/>
              </a:defRPr>
            </a:lvl5pPr>
            <a:lvl6pPr marL="25146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6pPr>
            <a:lvl7pPr marL="29718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7pPr>
            <a:lvl8pPr marL="34290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8pPr>
            <a:lvl9pPr marL="3886200" indent="-228600" eaLnBrk="0" fontAlgn="base" hangingPunct="0">
              <a:spcBef>
                <a:spcPct val="0"/>
              </a:spcBef>
              <a:spcAft>
                <a:spcPct val="0"/>
              </a:spcAft>
              <a:defRPr sz="4200">
                <a:solidFill>
                  <a:srgbClr val="000000"/>
                </a:solidFill>
                <a:latin typeface="Gill Sans" panose="020B0502020104020203" pitchFamily="34" charset="-79"/>
                <a:ea typeface="ヒラギノ角ゴ ProN W3" charset="-128"/>
                <a:sym typeface="Gill Sans" panose="020B0502020104020203" pitchFamily="34" charset="-79"/>
              </a:defRPr>
            </a:lvl9pPr>
          </a:lstStyle>
          <a:p>
            <a:r>
              <a:rPr lang="en-US" altLang="en-US" sz="1600">
                <a:solidFill>
                  <a:srgbClr val="194174"/>
                </a:solidFill>
                <a:latin typeface="Source Sans Pro" panose="020B0503030403020204" pitchFamily="34" charset="0"/>
              </a:rPr>
              <a:t>ORC 3365.06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6749EFE5-A2B6-4D7B-2A95-A7147819FDBF}"/>
              </a:ext>
            </a:extLst>
          </p:cNvPr>
          <p:cNvSpPr>
            <a:spLocks noGrp="1" noChangeArrowheads="1"/>
          </p:cNvSpPr>
          <p:nvPr>
            <p:ph type="title"/>
          </p:nvPr>
        </p:nvSpPr>
        <p:spPr bwMode="auto">
          <a:xfrm>
            <a:off x="830263" y="474663"/>
            <a:ext cx="10515600" cy="1325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F0502020204030204" pitchFamily="34" charset="0"/>
              </a:rPr>
              <a:t>What are support services are available for students?</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70DB84F4-A00A-B7DA-633D-490DFA73E29A}"/>
              </a:ext>
            </a:extLst>
          </p:cNvPr>
          <p:cNvSpPr>
            <a:spLocks noGrp="1"/>
          </p:cNvSpPr>
          <p:nvPr>
            <p:ph idx="1"/>
          </p:nvPr>
        </p:nvSpPr>
        <p:spPr>
          <a:xfrm>
            <a:off x="846138" y="1371600"/>
            <a:ext cx="10515600" cy="3889375"/>
          </a:xfrm>
        </p:spPr>
        <p:txBody>
          <a:bodyPr/>
          <a:lstStyle/>
          <a:p>
            <a:pPr marL="0" indent="0">
              <a:lnSpc>
                <a:spcPct val="100000"/>
              </a:lnSpc>
              <a:spcBef>
                <a:spcPts val="300"/>
              </a:spcBef>
              <a:buFont typeface="Arial" panose="020B0604020202020204" pitchFamily="34" charset="0"/>
              <a:buNone/>
              <a:defRPr/>
            </a:pPr>
            <a:r>
              <a:rPr lang="en-US" sz="3000" b="1" dirty="0">
                <a:latin typeface="Source Sans Pro" panose="020B0503030403020204" pitchFamily="34" charset="0"/>
                <a:cs typeface="Calibri" panose="020F0502020204030204" pitchFamily="34" charset="0"/>
              </a:rPr>
              <a:t>Students receive support from both the HS and College:</a:t>
            </a:r>
          </a:p>
          <a:p>
            <a:pPr marL="0" indent="0">
              <a:lnSpc>
                <a:spcPct val="100000"/>
              </a:lnSpc>
              <a:spcBef>
                <a:spcPts val="300"/>
              </a:spcBef>
              <a:buFont typeface="Arial" panose="020B0604020202020204" pitchFamily="34" charset="0"/>
              <a:buNone/>
              <a:defRPr/>
            </a:pPr>
            <a:r>
              <a:rPr lang="en-US" sz="3000" b="1" dirty="0">
                <a:latin typeface="Source Sans Pro" panose="020B0503030403020204" pitchFamily="34" charset="0"/>
                <a:cs typeface="Calibri" panose="020F0502020204030204" pitchFamily="34" charset="0"/>
              </a:rPr>
              <a:t> </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High school counselors continue to provide assistance to all College Credit Plus students</a:t>
            </a:r>
          </a:p>
          <a:p>
            <a:pPr marL="0" indent="0">
              <a:lnSpc>
                <a:spcPct val="100000"/>
              </a:lnSpc>
              <a:spcBef>
                <a:spcPts val="300"/>
              </a:spcBef>
              <a:buFont typeface="Arial" panose="020B0604020202020204" pitchFamily="34" charset="0"/>
              <a:buNone/>
              <a:defRPr/>
            </a:pPr>
            <a:endParaRPr lang="en-US" sz="4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 advisors provide course selection assistance</a:t>
            </a:r>
          </a:p>
          <a:p>
            <a:pPr marL="0" indent="0">
              <a:lnSpc>
                <a:spcPct val="100000"/>
              </a:lnSpc>
              <a:spcBef>
                <a:spcPts val="300"/>
              </a:spcBef>
              <a:buFont typeface="Arial" panose="020B0604020202020204" pitchFamily="34" charset="0"/>
              <a:buNone/>
              <a:defRPr/>
            </a:pPr>
            <a:endParaRPr lang="en-US" sz="5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Colleges must provide the same academic supports to CCP students such as tutoring, library access, advising, etc.</a:t>
            </a:r>
          </a:p>
          <a:p>
            <a:pPr>
              <a:defRPr/>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801CA480-3EFC-53D7-6C40-7E80BA2E759B}"/>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What about athletic eligibility?</a:t>
            </a:r>
            <a:endParaRPr lang="en-US" altLang="en-US">
              <a:solidFill>
                <a:srgbClr val="194174"/>
              </a:solidFill>
            </a:endParaRPr>
          </a:p>
        </p:txBody>
      </p:sp>
      <p:sp>
        <p:nvSpPr>
          <p:cNvPr id="3" name="Content Placeholder 2">
            <a:extLst>
              <a:ext uri="{FF2B5EF4-FFF2-40B4-BE49-F238E27FC236}">
                <a16:creationId xmlns:a16="http://schemas.microsoft.com/office/drawing/2014/main" id="{AA401251-90C3-83E1-46E5-C79C654B6A01}"/>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Student athletes should</a:t>
            </a:r>
            <a:r>
              <a:rPr lang="en-US" sz="3200" dirty="0">
                <a:latin typeface="Source Sans Pro" panose="020B0503030403020204" pitchFamily="34" charset="0"/>
                <a:cs typeface="Calibri" panose="020F0502020204030204" pitchFamily="34" charset="0"/>
              </a:rPr>
              <a:t>:</a:t>
            </a:r>
          </a:p>
          <a:p>
            <a:pPr marL="0" indent="0">
              <a:lnSpc>
                <a:spcPct val="100000"/>
              </a:lnSpc>
              <a:spcBef>
                <a:spcPts val="300"/>
              </a:spcBef>
              <a:buFont typeface="Arial" panose="020B0604020202020204" pitchFamily="34" charset="0"/>
              <a:buNone/>
              <a:defRPr/>
            </a:pPr>
            <a:endParaRPr lang="en-US" sz="32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Learn the Ohio High School Athletic Association (OHSAA) requirements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Know that summer term CCP courses cannot be used to bring a student into compliance with the OHSAA requirements for interscholastic athletic participation</a:t>
            </a:r>
          </a:p>
          <a:p>
            <a:pPr>
              <a:defRP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ECDABC6F-85B9-B359-1D1D-18FDFDFFD78B}"/>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Will the course credits transfer?</a:t>
            </a:r>
            <a:endParaRPr lang="en-US" altLang="en-US">
              <a:solidFill>
                <a:srgbClr val="194174"/>
              </a:solidFill>
            </a:endParaRPr>
          </a:p>
        </p:txBody>
      </p:sp>
      <p:sp>
        <p:nvSpPr>
          <p:cNvPr id="39939" name="Content Placeholder 2">
            <a:extLst>
              <a:ext uri="{FF2B5EF4-FFF2-40B4-BE49-F238E27FC236}">
                <a16:creationId xmlns:a16="http://schemas.microsoft.com/office/drawing/2014/main" id="{9CD83A70-AB4C-33E7-3A89-101AE4D4C477}"/>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100000"/>
              </a:lnSpc>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Certain general education and technical courses will transfer, especially from one Ohio public college to another Ohio public college</a:t>
            </a:r>
          </a:p>
          <a:p>
            <a:pPr>
              <a:lnSpc>
                <a:spcPct val="100000"/>
              </a:lnSpc>
              <a:spcBef>
                <a:spcPts val="300"/>
              </a:spcBef>
              <a:buFont typeface="Wingdings" pitchFamily="2" charset="2"/>
              <a:buChar char="v"/>
            </a:pPr>
            <a:endParaRPr lang="en-US" altLang="en-US">
              <a:latin typeface="Source Sans Pro" panose="020B0503030403020204" pitchFamily="34" charset="0"/>
              <a:cs typeface="Calibri" panose="020F0502020204030204" pitchFamily="34" charset="0"/>
            </a:endParaRPr>
          </a:p>
          <a:p>
            <a:pPr>
              <a:lnSpc>
                <a:spcPct val="100000"/>
              </a:lnSpc>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Students must check with colleges to confirm transferability</a:t>
            </a:r>
          </a:p>
          <a:p>
            <a:pPr>
              <a:lnSpc>
                <a:spcPct val="100000"/>
              </a:lnSpc>
              <a:spcBef>
                <a:spcPts val="300"/>
              </a:spcBef>
              <a:buFont typeface="Wingdings" pitchFamily="2" charset="2"/>
              <a:buChar char="v"/>
            </a:pPr>
            <a:endParaRPr lang="en-US" altLang="en-US">
              <a:latin typeface="Source Sans Pro" panose="020B0503030403020204" pitchFamily="34" charset="0"/>
              <a:cs typeface="Calibri" panose="020F0502020204030204" pitchFamily="34" charset="0"/>
            </a:endParaRPr>
          </a:p>
          <a:p>
            <a:pPr>
              <a:lnSpc>
                <a:spcPct val="100000"/>
              </a:lnSpc>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Students should also visit </a:t>
            </a:r>
            <a:r>
              <a:rPr lang="en-US" altLang="en-US">
                <a:latin typeface="Source Sans Pro" panose="020B0503030403020204" pitchFamily="34" charset="0"/>
                <a:cs typeface="Calibri" panose="020F0502020204030204" pitchFamily="34" charset="0"/>
                <a:hlinkClick r:id="rId2"/>
              </a:rPr>
              <a:t>https://transfercredit.ohio.gov</a:t>
            </a:r>
            <a:r>
              <a:rPr lang="en-US" altLang="en-US">
                <a:latin typeface="Source Sans Pro" panose="020B0503030403020204" pitchFamily="34" charset="0"/>
                <a:cs typeface="Calibri" panose="020F0502020204030204" pitchFamily="34" charset="0"/>
              </a:rPr>
              <a:t>  for transfer information</a:t>
            </a:r>
          </a:p>
          <a:p>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46F215F3-376B-A568-700D-C3806C36884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What are the deadlines?</a:t>
            </a:r>
            <a:endParaRPr lang="en-US" altLang="en-US">
              <a:solidFill>
                <a:srgbClr val="194174"/>
              </a:solidFill>
            </a:endParaRPr>
          </a:p>
        </p:txBody>
      </p:sp>
      <p:sp>
        <p:nvSpPr>
          <p:cNvPr id="3" name="Content Placeholder 2">
            <a:extLst>
              <a:ext uri="{FF2B5EF4-FFF2-40B4-BE49-F238E27FC236}">
                <a16:creationId xmlns:a16="http://schemas.microsoft.com/office/drawing/2014/main" id="{E9345E27-77AE-6536-8088-FE64AA3D7EB5}"/>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2400" b="1" dirty="0">
                <a:latin typeface="Source Sans Pro" panose="020B0503030403020204" pitchFamily="34" charset="0"/>
                <a:cs typeface="Calibri" panose="020F0502020204030204" pitchFamily="34" charset="0"/>
              </a:rPr>
              <a:t>Intent to Participate</a:t>
            </a:r>
          </a:p>
          <a:p>
            <a:pPr>
              <a:lnSpc>
                <a:spcPct val="100000"/>
              </a:lnSpc>
              <a:spcBef>
                <a:spcPts val="300"/>
              </a:spcBef>
              <a:buFont typeface="Wingdings" panose="05000000000000000000" pitchFamily="2" charset="2"/>
              <a:buChar char="v"/>
              <a:defRPr/>
            </a:pPr>
            <a:r>
              <a:rPr lang="en-US" sz="2000" b="1" dirty="0">
                <a:latin typeface="Source Sans Pro" panose="020B0503030403020204" pitchFamily="34" charset="0"/>
                <a:cs typeface="Calibri" panose="020F0502020204030204" pitchFamily="34" charset="0"/>
              </a:rPr>
              <a:t>April 1</a:t>
            </a:r>
            <a:r>
              <a:rPr lang="en-US" sz="2000" dirty="0">
                <a:latin typeface="Source Sans Pro" panose="020B0503030403020204" pitchFamily="34" charset="0"/>
                <a:cs typeface="Calibri" panose="020F0502020204030204" pitchFamily="34" charset="0"/>
              </a:rPr>
              <a:t>: Complete and return the form to the school office. Submitting your form before this deadline allows you to participate in CCP for the full academic year</a:t>
            </a:r>
          </a:p>
          <a:p>
            <a:pPr>
              <a:lnSpc>
                <a:spcPct val="100000"/>
              </a:lnSpc>
              <a:spcBef>
                <a:spcPts val="300"/>
              </a:spcBef>
              <a:buFont typeface="Wingdings" panose="05000000000000000000" pitchFamily="2" charset="2"/>
              <a:buChar char="v"/>
              <a:defRPr/>
            </a:pPr>
            <a:r>
              <a:rPr lang="en-US" sz="2000" b="1" dirty="0">
                <a:latin typeface="Source Sans Pro" panose="020B0503030403020204" pitchFamily="34" charset="0"/>
                <a:cs typeface="Calibri" panose="020F0502020204030204" pitchFamily="34" charset="0"/>
              </a:rPr>
              <a:t>November 1</a:t>
            </a:r>
            <a:r>
              <a:rPr lang="en-US" sz="2000" dirty="0">
                <a:latin typeface="Source Sans Pro" panose="020B0503030403020204" pitchFamily="34" charset="0"/>
                <a:cs typeface="Calibri" panose="020F0502020204030204" pitchFamily="34" charset="0"/>
              </a:rPr>
              <a:t>: If you did not submit an Intent to Participate form before the April 1 deadline, you may complete and return your form before this deadline. Submitting your form before this deadline allows you to participate in CCP during the subsequent term.</a:t>
            </a:r>
          </a:p>
          <a:p>
            <a:pPr>
              <a:lnSpc>
                <a:spcPct val="100000"/>
              </a:lnSpc>
              <a:spcBef>
                <a:spcPts val="300"/>
              </a:spcBef>
              <a:buFont typeface="Wingdings" panose="05000000000000000000" pitchFamily="2" charset="2"/>
              <a:buChar char="v"/>
              <a:defRPr/>
            </a:pPr>
            <a:endParaRPr lang="en-US" sz="2000" b="1"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000" b="1" dirty="0">
                <a:latin typeface="Source Sans Pro" panose="020B0503030403020204" pitchFamily="34" charset="0"/>
                <a:cs typeface="Calibri" panose="020F0502020204030204" pitchFamily="34" charset="0"/>
              </a:rPr>
              <a:t>Check ACT and SAT testing dates</a:t>
            </a:r>
          </a:p>
          <a:p>
            <a:pPr>
              <a:lnSpc>
                <a:spcPct val="100000"/>
              </a:lnSpc>
              <a:spcBef>
                <a:spcPts val="300"/>
              </a:spcBef>
              <a:buFont typeface="Wingdings" panose="05000000000000000000" pitchFamily="2" charset="2"/>
              <a:buChar char="v"/>
              <a:defRPr/>
            </a:pPr>
            <a:r>
              <a:rPr lang="en-US" sz="2000" dirty="0">
                <a:latin typeface="Source Sans Pro" panose="020B0503030403020204" pitchFamily="34" charset="0"/>
                <a:cs typeface="Calibri" panose="020F0502020204030204" pitchFamily="34" charset="0"/>
              </a:rPr>
              <a:t>Test early to meet college/university admission deadlines (if required)</a:t>
            </a:r>
          </a:p>
          <a:p>
            <a:pPr>
              <a:lnSpc>
                <a:spcPct val="100000"/>
              </a:lnSpc>
              <a:spcBef>
                <a:spcPts val="300"/>
              </a:spcBef>
              <a:buFont typeface="Wingdings" panose="05000000000000000000" pitchFamily="2" charset="2"/>
              <a:buChar char="v"/>
              <a:defRPr/>
            </a:pPr>
            <a:endParaRPr lang="en-US" sz="2000"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000" b="1" dirty="0">
                <a:latin typeface="Source Sans Pro" panose="020B0503030403020204" pitchFamily="34" charset="0"/>
                <a:cs typeface="Calibri" panose="020F0502020204030204" pitchFamily="34" charset="0"/>
              </a:rPr>
              <a:t>Semester deadlines</a:t>
            </a:r>
          </a:p>
          <a:p>
            <a:pPr>
              <a:spcBef>
                <a:spcPts val="300"/>
              </a:spcBef>
              <a:buFont typeface="Wingdings" panose="05000000000000000000" pitchFamily="2" charset="2"/>
              <a:buChar char="v"/>
              <a:defRPr/>
            </a:pPr>
            <a:r>
              <a:rPr lang="en-US" sz="2000" dirty="0">
                <a:latin typeface="Source Sans Pro" panose="020B0503030403020204" pitchFamily="34" charset="0"/>
                <a:cs typeface="Calibri" panose="020F0502020204030204" pitchFamily="34" charset="0"/>
              </a:rPr>
              <a:t>Summer semester deadline will be early as classes usually start in May</a:t>
            </a:r>
          </a:p>
          <a:p>
            <a:pPr>
              <a:spcBef>
                <a:spcPts val="300"/>
              </a:spcBef>
              <a:buFont typeface="Wingdings" panose="05000000000000000000" pitchFamily="2" charset="2"/>
              <a:buChar char="v"/>
              <a:defRPr/>
            </a:pPr>
            <a:r>
              <a:rPr lang="en-US" sz="2000" dirty="0">
                <a:latin typeface="Source Sans Pro" panose="020B0503030403020204" pitchFamily="34" charset="0"/>
                <a:cs typeface="Calibri" panose="020F0502020204030204" pitchFamily="34" charset="0"/>
              </a:rPr>
              <a:t>Check with the college for all other semester deadlines</a:t>
            </a:r>
          </a:p>
          <a:p>
            <a:pPr>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96C67084-526A-904C-8CFE-AAC2370AECE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Next Steps</a:t>
            </a:r>
            <a:endParaRPr lang="en-US" altLang="en-US">
              <a:solidFill>
                <a:srgbClr val="194174"/>
              </a:solidFill>
            </a:endParaRPr>
          </a:p>
        </p:txBody>
      </p:sp>
      <p:sp>
        <p:nvSpPr>
          <p:cNvPr id="41987" name="Content Placeholder 2">
            <a:extLst>
              <a:ext uri="{FF2B5EF4-FFF2-40B4-BE49-F238E27FC236}">
                <a16:creationId xmlns:a16="http://schemas.microsoft.com/office/drawing/2014/main" id="{37B8FFEB-E753-E83F-FA9F-18B3045B4B62}"/>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Contact the college and discuss assessment testing requirements</a:t>
            </a:r>
          </a:p>
          <a:p>
            <a:pPr>
              <a:lnSpc>
                <a:spcPct val="100000"/>
              </a:lnSpc>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Complete the Intent to Participate form and provide to the school office by April 1 (Full Academic Year) or by November 1 (Half Year)</a:t>
            </a:r>
          </a:p>
          <a:p>
            <a:pPr>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Apply for admission at the college of choice by the deadline</a:t>
            </a:r>
          </a:p>
          <a:p>
            <a:pPr>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Attend the required CCP Orientation at your CCP Institution</a:t>
            </a:r>
          </a:p>
          <a:p>
            <a:pPr>
              <a:spcBef>
                <a:spcPts val="300"/>
              </a:spcBef>
              <a:buFont typeface="Wingdings" pitchFamily="2" charset="2"/>
              <a:buChar char="v"/>
            </a:pPr>
            <a:r>
              <a:rPr lang="en-US" altLang="en-US">
                <a:latin typeface="Source Sans Pro" panose="020B0503030403020204" pitchFamily="34" charset="0"/>
                <a:cs typeface="Calibri" panose="020F0502020204030204" pitchFamily="34" charset="0"/>
              </a:rPr>
              <a:t>Meet with your school counselor to discuss scheduling and graduation requirements</a:t>
            </a:r>
          </a:p>
          <a:p>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0CB9594A-7ED9-2233-A9EC-83F2AFB87A6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solidFill>
                  <a:srgbClr val="194174"/>
                </a:solidFill>
                <a:latin typeface="Source Sans Pro Black" panose="020F0502020204030204" pitchFamily="34" charset="0"/>
              </a:rPr>
              <a:t>*Important Information For Parents*</a:t>
            </a:r>
            <a:endParaRPr lang="en-US" altLang="en-US" dirty="0">
              <a:solidFill>
                <a:srgbClr val="194174"/>
              </a:solidFill>
            </a:endParaRPr>
          </a:p>
        </p:txBody>
      </p:sp>
      <p:sp>
        <p:nvSpPr>
          <p:cNvPr id="44035" name="Content Placeholder 2">
            <a:extLst>
              <a:ext uri="{FF2B5EF4-FFF2-40B4-BE49-F238E27FC236}">
                <a16:creationId xmlns:a16="http://schemas.microsoft.com/office/drawing/2014/main" id="{89363C9E-2DB9-5DBA-11DB-45E82F8C9B43}"/>
              </a:ext>
            </a:extLst>
          </p:cNvPr>
          <p:cNvSpPr>
            <a:spLocks noGrp="1" noChangeArrowheads="1"/>
          </p:cNvSpPr>
          <p:nvPr>
            <p:ph idx="1"/>
          </p:nvPr>
        </p:nvSpPr>
        <p:spPr bwMode="auto">
          <a:xfrm>
            <a:off x="838200" y="1295400"/>
            <a:ext cx="105156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dirty="0">
                <a:latin typeface="Source Sans Pro" panose="020B0503030403020204" pitchFamily="34" charset="0"/>
                <a:cs typeface="Calibri" panose="020F0502020204030204" pitchFamily="34" charset="0"/>
              </a:rPr>
              <a:t>You are a guide to help your child navigate the CCP and learn to advocate for themselves</a:t>
            </a:r>
          </a:p>
          <a:p>
            <a:r>
              <a:rPr lang="en-US" altLang="en-US" sz="2000" dirty="0">
                <a:latin typeface="Source Sans Pro" panose="020B0503030403020204" pitchFamily="34" charset="0"/>
                <a:cs typeface="Calibri" panose="020F0502020204030204" pitchFamily="34" charset="0"/>
              </a:rPr>
              <a:t>You are there to offer support for you student</a:t>
            </a:r>
          </a:p>
          <a:p>
            <a:r>
              <a:rPr lang="en-US" altLang="en-US" sz="2000" dirty="0">
                <a:latin typeface="Source Sans Pro" panose="020B0503030403020204" pitchFamily="34" charset="0"/>
                <a:cs typeface="Calibri" panose="020F0502020204030204" pitchFamily="34" charset="0"/>
              </a:rPr>
              <a:t>College instructors, College advisors, School CCP Teachers, and School Counselors are not permitted to discuss specific student questions and grades with parents. This can ONLY take place with the student present in person or in a phone call</a:t>
            </a:r>
          </a:p>
          <a:p>
            <a:r>
              <a:rPr lang="en-US" altLang="en-US" sz="2000" dirty="0">
                <a:latin typeface="Source Sans Pro" panose="020B0503030403020204" pitchFamily="34" charset="0"/>
                <a:cs typeface="Calibri" panose="020F0502020204030204" pitchFamily="34" charset="0"/>
              </a:rPr>
              <a:t>Parents must be included on a FERPA release in order to be able to see final course grades/educational records/fees</a:t>
            </a:r>
          </a:p>
          <a:p>
            <a:pPr marL="0" indent="0">
              <a:buNone/>
            </a:pPr>
            <a:r>
              <a:rPr lang="en-US" altLang="en-US" sz="2000" dirty="0">
                <a:latin typeface="Source Sans Pro" panose="020B0503030403020204" pitchFamily="34" charset="0"/>
                <a:cs typeface="Calibri" panose="020F0502020204030204" pitchFamily="34" charset="0"/>
              </a:rPr>
              <a:t>	In class grades and questions do not fall under educational records for FERPA</a:t>
            </a:r>
          </a:p>
          <a:p>
            <a:r>
              <a:rPr lang="en-US" altLang="en-US" sz="2000" dirty="0">
                <a:latin typeface="Source Sans Pro" panose="020B0503030403020204" pitchFamily="34" charset="0"/>
                <a:cs typeface="Calibri" panose="020F0502020204030204" pitchFamily="34" charset="0"/>
              </a:rPr>
              <a:t>Family vacations are not considered excused absences for some colleges. This being said, CCP classes are taught in conjunction with Ohio colleges, and family vacations may not be an excused absence, and this situation will be handled according to the college policy. Always, best to talk to instructor prior to vacations to work out arrangements.</a:t>
            </a:r>
          </a:p>
          <a:p>
            <a:pPr marL="0" indent="0">
              <a:buNone/>
            </a:pPr>
            <a:endParaRPr lang="en-US" altLang="en-US" dirty="0"/>
          </a:p>
        </p:txBody>
      </p:sp>
    </p:spTree>
    <p:extLst>
      <p:ext uri="{BB962C8B-B14F-4D97-AF65-F5344CB8AC3E}">
        <p14:creationId xmlns:p14="http://schemas.microsoft.com/office/powerpoint/2010/main" val="15183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703EAA39-EB3D-DE27-C8EF-BDCFF0CA23F0}"/>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F0502020204030204" pitchFamily="34" charset="0"/>
              </a:rPr>
              <a:t>Do you have other questions?</a:t>
            </a:r>
            <a:endParaRPr lang="en-US" altLang="en-US">
              <a:solidFill>
                <a:srgbClr val="194174"/>
              </a:solidFill>
            </a:endParaRPr>
          </a:p>
        </p:txBody>
      </p:sp>
      <p:sp>
        <p:nvSpPr>
          <p:cNvPr id="3" name="Content Placeholder 2">
            <a:extLst>
              <a:ext uri="{FF2B5EF4-FFF2-40B4-BE49-F238E27FC236}">
                <a16:creationId xmlns:a16="http://schemas.microsoft.com/office/drawing/2014/main" id="{A28C9AD3-B8A8-5939-115C-0A39790597AB}"/>
              </a:ext>
            </a:extLst>
          </p:cNvPr>
          <p:cNvSpPr>
            <a:spLocks noGrp="1"/>
          </p:cNvSpPr>
          <p:nvPr>
            <p:ph idx="1"/>
          </p:nvPr>
        </p:nvSpPr>
        <p:spPr/>
        <p:txBody>
          <a:bodyPr/>
          <a:lstStyle/>
          <a:p>
            <a:pPr marL="0" indent="0" algn="ctr">
              <a:lnSpc>
                <a:spcPct val="100000"/>
              </a:lnSpc>
              <a:spcBef>
                <a:spcPts val="300"/>
              </a:spcBef>
              <a:buFont typeface="Arial" panose="020B0604020202020204" pitchFamily="34" charset="0"/>
              <a:buNone/>
              <a:defRPr/>
            </a:pPr>
            <a:r>
              <a:rPr lang="en-US" b="1" dirty="0">
                <a:solidFill>
                  <a:prstClr val="black"/>
                </a:solidFill>
                <a:latin typeface="Source Sans Pro" panose="020B0503030403020204" pitchFamily="34" charset="0"/>
                <a:cs typeface="Calibri" panose="020F0502020204030204" pitchFamily="34" charset="0"/>
              </a:rPr>
              <a:t>Visit the CCP website for additional resources:</a:t>
            </a:r>
          </a:p>
          <a:p>
            <a:pPr marL="0" indent="0" algn="ctr">
              <a:lnSpc>
                <a:spcPct val="100000"/>
              </a:lnSpc>
              <a:spcBef>
                <a:spcPts val="300"/>
              </a:spcBef>
              <a:buFont typeface="Arial" panose="020B0604020202020204" pitchFamily="34" charset="0"/>
              <a:buNone/>
              <a:defRPr/>
            </a:pPr>
            <a:r>
              <a:rPr lang="en-US" b="1" dirty="0">
                <a:solidFill>
                  <a:prstClr val="black"/>
                </a:solidFill>
                <a:latin typeface="Source Sans Pro" panose="020B0503030403020204" pitchFamily="34" charset="0"/>
                <a:cs typeface="Calibri" panose="020F0502020204030204" pitchFamily="34" charset="0"/>
                <a:hlinkClick r:id="rId2"/>
              </a:rPr>
              <a:t>https://highered.ohio.gov/initiatives/access-acceleration/college-credit-plus</a:t>
            </a:r>
            <a:endParaRPr lang="en-US" b="1" dirty="0">
              <a:solidFill>
                <a:prstClr val="black"/>
              </a:solidFill>
              <a:latin typeface="Source Sans Pro" panose="020B0503030403020204" pitchFamily="34" charset="0"/>
              <a:cs typeface="Calibri" panose="020F0502020204030204" pitchFamily="34" charset="0"/>
            </a:endParaRPr>
          </a:p>
          <a:p>
            <a:pPr marL="0" indent="0" algn="ctr">
              <a:lnSpc>
                <a:spcPct val="100000"/>
              </a:lnSpc>
              <a:spcBef>
                <a:spcPts val="300"/>
              </a:spcBef>
              <a:buFont typeface="Arial" panose="020B0604020202020204" pitchFamily="34" charset="0"/>
              <a:buNone/>
              <a:defRPr/>
            </a:pPr>
            <a:endParaRPr lang="en-US" b="1" u="sng" dirty="0">
              <a:solidFill>
                <a:prstClr val="black"/>
              </a:solidFill>
              <a:latin typeface="Source Sans Pro" panose="020B0503030403020204" pitchFamily="34" charset="0"/>
              <a:cs typeface="Calibri" panose="020F0502020204030204" pitchFamily="34" charset="0"/>
            </a:endParaRPr>
          </a:p>
          <a:p>
            <a:pPr marL="0" indent="0" algn="ctr">
              <a:lnSpc>
                <a:spcPct val="100000"/>
              </a:lnSpc>
              <a:spcBef>
                <a:spcPts val="300"/>
              </a:spcBef>
              <a:buFont typeface="Arial" panose="020B0604020202020204" pitchFamily="34" charset="0"/>
              <a:buNone/>
              <a:defRPr/>
            </a:pPr>
            <a:r>
              <a:rPr lang="en-US" b="1" dirty="0">
                <a:solidFill>
                  <a:prstClr val="black"/>
                </a:solidFill>
                <a:latin typeface="Source Sans Pro" panose="020B0503030403020204" pitchFamily="34" charset="0"/>
                <a:cs typeface="Calibri" panose="020F0502020204030204" pitchFamily="34" charset="0"/>
              </a:rPr>
              <a:t>Follow up with us:</a:t>
            </a:r>
          </a:p>
          <a:p>
            <a:pPr marL="0" indent="0" algn="ctr">
              <a:lnSpc>
                <a:spcPct val="100000"/>
              </a:lnSpc>
              <a:spcBef>
                <a:spcPts val="300"/>
              </a:spcBef>
              <a:buFont typeface="Arial" panose="020B0604020202020204" pitchFamily="34" charset="0"/>
              <a:buNone/>
              <a:defRPr/>
            </a:pPr>
            <a:r>
              <a:rPr lang="en-US" b="1" dirty="0">
                <a:solidFill>
                  <a:prstClr val="black"/>
                </a:solidFill>
                <a:latin typeface="Source Sans Pro" panose="020B0503030403020204" pitchFamily="34" charset="0"/>
                <a:cs typeface="Calibri" panose="020F0502020204030204" pitchFamily="34" charset="0"/>
              </a:rPr>
              <a:t>ODHE CCP Team (Higher Ed) </a:t>
            </a:r>
            <a:r>
              <a:rPr lang="en-US" b="1" dirty="0">
                <a:solidFill>
                  <a:prstClr val="black"/>
                </a:solidFill>
                <a:latin typeface="Source Sans Pro" panose="020B0503030403020204" pitchFamily="34" charset="0"/>
                <a:cs typeface="Calibri" panose="020F0502020204030204" pitchFamily="34" charset="0"/>
                <a:hlinkClick r:id="rId3"/>
              </a:rPr>
              <a:t>CCP@highered.ohio.gov</a:t>
            </a:r>
            <a:r>
              <a:rPr lang="en-US" b="1" dirty="0">
                <a:solidFill>
                  <a:prstClr val="black"/>
                </a:solidFill>
                <a:latin typeface="Source Sans Pro" panose="020B0503030403020204" pitchFamily="34" charset="0"/>
                <a:cs typeface="Calibri" panose="020F0502020204030204" pitchFamily="34" charset="0"/>
              </a:rPr>
              <a:t> </a:t>
            </a:r>
          </a:p>
          <a:p>
            <a:pPr marL="0" indent="0" algn="ctr">
              <a:lnSpc>
                <a:spcPct val="100000"/>
              </a:lnSpc>
              <a:spcBef>
                <a:spcPts val="300"/>
              </a:spcBef>
              <a:buFont typeface="Arial" panose="020B0604020202020204" pitchFamily="34" charset="0"/>
              <a:buNone/>
              <a:defRPr/>
            </a:pPr>
            <a:r>
              <a:rPr lang="en-US" b="1" dirty="0">
                <a:solidFill>
                  <a:prstClr val="black"/>
                </a:solidFill>
                <a:latin typeface="Source Sans Pro" panose="020B0503030403020204" pitchFamily="34" charset="0"/>
                <a:cs typeface="Calibri" panose="020F0502020204030204" pitchFamily="34" charset="0"/>
              </a:rPr>
              <a:t>ODEW CCP Team (K-12) </a:t>
            </a:r>
            <a:r>
              <a:rPr lang="en-US" b="1" u="sng" dirty="0">
                <a:solidFill>
                  <a:prstClr val="black"/>
                </a:solidFill>
                <a:latin typeface="Source Sans Pro" panose="020B0503030403020204" pitchFamily="34" charset="0"/>
                <a:cs typeface="Calibri" panose="020F0502020204030204" pitchFamily="34" charset="0"/>
                <a:hlinkClick r:id="rId4"/>
              </a:rPr>
              <a:t>CCP@education.ohio.gov</a:t>
            </a:r>
            <a:endParaRPr lang="en-US" b="1" u="sng" dirty="0">
              <a:solidFill>
                <a:prstClr val="black"/>
              </a:solidFill>
              <a:latin typeface="Source Sans Pro" panose="020B0503030403020204" pitchFamily="34" charset="0"/>
              <a:cs typeface="Calibri" panose="020F0502020204030204" pitchFamily="34" charset="0"/>
            </a:endParaRPr>
          </a:p>
          <a:p>
            <a:pPr>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0CB9594A-7ED9-2233-A9EC-83F2AFB87A6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solidFill>
                  <a:srgbClr val="194174"/>
                </a:solidFill>
                <a:latin typeface="Source Sans Pro Black" panose="020F0502020204030204" pitchFamily="34" charset="0"/>
              </a:rPr>
              <a:t>Room Assignments</a:t>
            </a:r>
            <a:endParaRPr lang="en-US" altLang="en-US" dirty="0">
              <a:solidFill>
                <a:srgbClr val="194174"/>
              </a:solidFill>
            </a:endParaRPr>
          </a:p>
        </p:txBody>
      </p:sp>
      <p:sp>
        <p:nvSpPr>
          <p:cNvPr id="44035" name="Content Placeholder 2">
            <a:extLst>
              <a:ext uri="{FF2B5EF4-FFF2-40B4-BE49-F238E27FC236}">
                <a16:creationId xmlns:a16="http://schemas.microsoft.com/office/drawing/2014/main" id="{89363C9E-2DB9-5DBA-11DB-45E82F8C9B43}"/>
              </a:ext>
            </a:extLst>
          </p:cNvPr>
          <p:cNvSpPr>
            <a:spLocks noGrp="1" noChangeArrowheads="1"/>
          </p:cNvSpPr>
          <p:nvPr>
            <p:ph idx="1"/>
          </p:nvPr>
        </p:nvSpPr>
        <p:spPr bwMode="auto">
          <a:xfrm>
            <a:off x="812800" y="1219200"/>
            <a:ext cx="10515600" cy="388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b="0" i="0" dirty="0">
                <a:solidFill>
                  <a:srgbClr val="000000"/>
                </a:solidFill>
                <a:effectLst/>
                <a:latin typeface="Aptos" panose="020B0004020202020204" pitchFamily="34" charset="0"/>
              </a:rPr>
              <a:t>Southeastern-Grand Hall</a:t>
            </a:r>
          </a:p>
          <a:p>
            <a:pPr algn="l"/>
            <a:r>
              <a:rPr lang="en-US" b="0" i="0" dirty="0">
                <a:solidFill>
                  <a:srgbClr val="000000"/>
                </a:solidFill>
                <a:effectLst/>
                <a:latin typeface="Aptos" panose="020B0004020202020204" pitchFamily="34" charset="0"/>
              </a:rPr>
              <a:t>Shawnee- Grand Hall</a:t>
            </a:r>
          </a:p>
          <a:p>
            <a:pPr algn="l"/>
            <a:r>
              <a:rPr lang="en-US" b="0" i="0" dirty="0" err="1">
                <a:solidFill>
                  <a:srgbClr val="000000"/>
                </a:solidFill>
                <a:effectLst/>
                <a:latin typeface="Aptos" panose="020B0004020202020204" pitchFamily="34" charset="0"/>
              </a:rPr>
              <a:t>Greenon</a:t>
            </a:r>
            <a:r>
              <a:rPr lang="en-US" b="0" i="0" dirty="0">
                <a:solidFill>
                  <a:srgbClr val="000000"/>
                </a:solidFill>
                <a:effectLst/>
                <a:latin typeface="Aptos" panose="020B0004020202020204" pitchFamily="34" charset="0"/>
              </a:rPr>
              <a:t> - Grand Hall</a:t>
            </a:r>
          </a:p>
          <a:p>
            <a:pPr algn="l"/>
            <a:r>
              <a:rPr lang="en-US" b="0" i="0" dirty="0">
                <a:solidFill>
                  <a:srgbClr val="000000"/>
                </a:solidFill>
                <a:effectLst/>
                <a:latin typeface="Aptos" panose="020B0004020202020204" pitchFamily="34" charset="0"/>
              </a:rPr>
              <a:t>Northwestern -HBC 113</a:t>
            </a:r>
          </a:p>
          <a:p>
            <a:pPr algn="l"/>
            <a:r>
              <a:rPr lang="en-US" b="0" i="0" dirty="0">
                <a:solidFill>
                  <a:srgbClr val="000000"/>
                </a:solidFill>
                <a:effectLst/>
                <a:latin typeface="Aptos" panose="020B0004020202020204" pitchFamily="34" charset="0"/>
              </a:rPr>
              <a:t>Tecumseh- Turner Studio</a:t>
            </a:r>
          </a:p>
          <a:p>
            <a:pPr algn="l"/>
            <a:r>
              <a:rPr lang="en-US" b="0" i="0" dirty="0">
                <a:solidFill>
                  <a:srgbClr val="000000"/>
                </a:solidFill>
                <a:effectLst/>
                <a:latin typeface="Aptos" panose="020B0004020202020204" pitchFamily="34" charset="0"/>
              </a:rPr>
              <a:t>Catholic Central- HBC 114</a:t>
            </a:r>
          </a:p>
          <a:p>
            <a:pPr algn="l"/>
            <a:r>
              <a:rPr lang="en-US" b="0" i="0" dirty="0">
                <a:solidFill>
                  <a:srgbClr val="000000"/>
                </a:solidFill>
                <a:effectLst/>
                <a:latin typeface="Aptos" panose="020B0004020202020204" pitchFamily="34" charset="0"/>
              </a:rPr>
              <a:t>Springfield- HBC 115</a:t>
            </a:r>
          </a:p>
          <a:p>
            <a:pPr algn="l"/>
            <a:r>
              <a:rPr lang="en-US" b="0" i="0" dirty="0">
                <a:solidFill>
                  <a:srgbClr val="000000"/>
                </a:solidFill>
                <a:effectLst/>
                <a:latin typeface="Aptos" panose="020B0004020202020204" pitchFamily="34" charset="0"/>
              </a:rPr>
              <a:t>Northeastern- Grand Hall</a:t>
            </a:r>
          </a:p>
          <a:p>
            <a:pPr algn="l"/>
            <a:r>
              <a:rPr lang="en-US" b="0" i="0" dirty="0">
                <a:solidFill>
                  <a:srgbClr val="000000"/>
                </a:solidFill>
                <a:effectLst/>
                <a:latin typeface="Aptos" panose="020B0004020202020204" pitchFamily="34" charset="0"/>
              </a:rPr>
              <a:t>Kenton Ridge- </a:t>
            </a:r>
            <a:r>
              <a:rPr lang="en-US" b="0" i="0" dirty="0" err="1">
                <a:solidFill>
                  <a:srgbClr val="000000"/>
                </a:solidFill>
                <a:effectLst/>
                <a:latin typeface="Aptos" panose="020B0004020202020204" pitchFamily="34" charset="0"/>
              </a:rPr>
              <a:t>Kuss</a:t>
            </a:r>
            <a:r>
              <a:rPr lang="en-US" b="0" i="0" dirty="0">
                <a:solidFill>
                  <a:srgbClr val="000000"/>
                </a:solidFill>
                <a:effectLst/>
                <a:latin typeface="Aptos" panose="020B0004020202020204" pitchFamily="34" charset="0"/>
              </a:rPr>
              <a:t> Auditorium</a:t>
            </a:r>
          </a:p>
          <a:p>
            <a:pPr marL="0" indent="0">
              <a:buNone/>
            </a:pPr>
            <a:endParaRPr lang="en-US" altLang="en-US" dirty="0"/>
          </a:p>
        </p:txBody>
      </p:sp>
    </p:spTree>
    <p:extLst>
      <p:ext uri="{BB962C8B-B14F-4D97-AF65-F5344CB8AC3E}">
        <p14:creationId xmlns:p14="http://schemas.microsoft.com/office/powerpoint/2010/main" val="515853754"/>
      </p:ext>
    </p:extLst>
  </p:cSld>
  <p:clrMapOvr>
    <a:masterClrMapping/>
  </p:clrMapOvr>
</p:sld>
</file>

<file path=ppt/theme/theme1.xml><?xml version="1.0" encoding="utf-8"?>
<a:theme xmlns:a="http://schemas.openxmlformats.org/drawingml/2006/main" name="1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2074</TotalTime>
  <Pages>0</Pages>
  <Words>2571</Words>
  <Characters>0</Characters>
  <Application>Microsoft Macintosh PowerPoint</Application>
  <PresentationFormat>Widescreen</PresentationFormat>
  <Lines>0</Lines>
  <Paragraphs>271</Paragraphs>
  <Slides>32</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Aptos</vt:lpstr>
      <vt:lpstr>Arial</vt:lpstr>
      <vt:lpstr>Calibri</vt:lpstr>
      <vt:lpstr>Calibri Light</vt:lpstr>
      <vt:lpstr>Gill Sans</vt:lpstr>
      <vt:lpstr>Source Sans Pro</vt:lpstr>
      <vt:lpstr>Source Sans Pro Black</vt:lpstr>
      <vt:lpstr>Wingdings</vt:lpstr>
      <vt:lpstr>Wingdings 3</vt:lpstr>
      <vt:lpstr>1_Custom Design</vt:lpstr>
      <vt:lpstr>PowerPoint Presentation</vt:lpstr>
      <vt:lpstr>What is College Credit Plus?</vt:lpstr>
      <vt:lpstr>How can students participate?</vt:lpstr>
      <vt:lpstr>How can students participate?</vt:lpstr>
      <vt:lpstr>How can students participate?</vt:lpstr>
      <vt:lpstr>Course Eligibility Rules</vt:lpstr>
      <vt:lpstr>Course Eligibility Rules</vt:lpstr>
      <vt:lpstr>How many classes can students take?</vt:lpstr>
      <vt:lpstr>Example on How to Calculate Hours</vt:lpstr>
      <vt:lpstr>Additional Considerations</vt:lpstr>
      <vt:lpstr>Additional Considerations</vt:lpstr>
      <vt:lpstr>What are differences between high school &amp; college?</vt:lpstr>
      <vt:lpstr>What are differences between high school &amp; college?</vt:lpstr>
      <vt:lpstr>What does it mean to be “college-ready”?</vt:lpstr>
      <vt:lpstr>Am I Ready for CCP? (Students)</vt:lpstr>
      <vt:lpstr>What are benefits of participating in College Credit Plus?</vt:lpstr>
      <vt:lpstr>What are the consequences of underperforming?</vt:lpstr>
      <vt:lpstr>What are the consequences of underperforming?</vt:lpstr>
      <vt:lpstr>What are the consequences of underperforming?</vt:lpstr>
      <vt:lpstr>What are the consequences of underperforming? </vt:lpstr>
      <vt:lpstr>What are the consequences of underperforming?</vt:lpstr>
      <vt:lpstr>What are the consequences of underperforming?</vt:lpstr>
      <vt:lpstr>What are the expenses for College Credit Plus?</vt:lpstr>
      <vt:lpstr>What are the expenses for College Credit Plus?</vt:lpstr>
      <vt:lpstr>What are support services are available for students?</vt:lpstr>
      <vt:lpstr>What about athletic eligibility?</vt:lpstr>
      <vt:lpstr>Will the course credits transfer?</vt:lpstr>
      <vt:lpstr>What are the deadlines?</vt:lpstr>
      <vt:lpstr>Next Steps</vt:lpstr>
      <vt:lpstr>*Important Information For Parents*</vt:lpstr>
      <vt:lpstr>Do you have other questions?</vt:lpstr>
      <vt:lpstr>Room Assignments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LLM</dc:creator>
  <cp:lastModifiedBy>Microsoft Office User</cp:lastModifiedBy>
  <cp:revision>95</cp:revision>
  <cp:lastPrinted>2011-09-28T20:03:32Z</cp:lastPrinted>
  <dcterms:modified xsi:type="dcterms:W3CDTF">2026-01-08T13:51:04Z</dcterms:modified>
</cp:coreProperties>
</file>