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256" r:id="rId2"/>
    <p:sldId id="261" r:id="rId3"/>
    <p:sldId id="263" r:id="rId4"/>
    <p:sldId id="310" r:id="rId5"/>
    <p:sldId id="264" r:id="rId6"/>
    <p:sldId id="266" r:id="rId7"/>
    <p:sldId id="298" r:id="rId8"/>
    <p:sldId id="279" r:id="rId9"/>
    <p:sldId id="281" r:id="rId10"/>
    <p:sldId id="278" r:id="rId11"/>
    <p:sldId id="282" r:id="rId12"/>
    <p:sldId id="277" r:id="rId13"/>
    <p:sldId id="301" r:id="rId14"/>
    <p:sldId id="302" r:id="rId15"/>
    <p:sldId id="303" r:id="rId16"/>
    <p:sldId id="294" r:id="rId17"/>
    <p:sldId id="304" r:id="rId18"/>
    <p:sldId id="305" r:id="rId19"/>
    <p:sldId id="295" r:id="rId20"/>
    <p:sldId id="274" r:id="rId21"/>
    <p:sldId id="286" r:id="rId22"/>
    <p:sldId id="284" r:id="rId23"/>
    <p:sldId id="287" r:id="rId24"/>
    <p:sldId id="309" r:id="rId25"/>
    <p:sldId id="296" r:id="rId26"/>
    <p:sldId id="288" r:id="rId27"/>
    <p:sldId id="289" r:id="rId28"/>
    <p:sldId id="291" r:id="rId29"/>
    <p:sldId id="290" r:id="rId30"/>
    <p:sldId id="292" r:id="rId31"/>
    <p:sldId id="258" r:id="rId32"/>
    <p:sldId id="311" r:id="rId33"/>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2" userDrawn="1">
          <p15:clr>
            <a:srgbClr val="A4A3A4"/>
          </p15:clr>
        </p15:guide>
        <p15:guide id="2" pos="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3865"/>
    <a:srgbClr val="C0BFFF"/>
    <a:srgbClr val="DDEDCD"/>
    <a:srgbClr val="9900CC"/>
    <a:srgbClr val="003865"/>
    <a:srgbClr val="ED7D30"/>
    <a:srgbClr val="F89729"/>
    <a:srgbClr val="0076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36"/>
    <p:restoredTop sz="96301"/>
  </p:normalViewPr>
  <p:slideViewPr>
    <p:cSldViewPr snapToGrid="0" showGuides="1">
      <p:cViewPr varScale="1">
        <p:scale>
          <a:sx n="107" d="100"/>
          <a:sy n="107" d="100"/>
        </p:scale>
        <p:origin x="888" y="168"/>
      </p:cViewPr>
      <p:guideLst>
        <p:guide orient="horz" pos="552"/>
        <p:guide pos="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854C56-B4D2-7D43-933C-CBF605DC9BDE}" type="datetimeFigureOut">
              <a:rPr lang="en-US" smtClean="0"/>
              <a:t>2/6/26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3A96C-F1FB-1943-8F15-4E94AA6373DD}" type="slidenum">
              <a:rPr lang="en-US" smtClean="0"/>
              <a:t>‹#›</a:t>
            </a:fld>
            <a:endParaRPr lang="en-US"/>
          </a:p>
        </p:txBody>
      </p:sp>
    </p:spTree>
    <p:extLst>
      <p:ext uri="{BB962C8B-B14F-4D97-AF65-F5344CB8AC3E}">
        <p14:creationId xmlns:p14="http://schemas.microsoft.com/office/powerpoint/2010/main" val="1446772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13A96C-F1FB-1943-8F15-4E94AA6373DD}" type="slidenum">
              <a:rPr lang="en-US" smtClean="0"/>
              <a:t>2</a:t>
            </a:fld>
            <a:endParaRPr lang="en-US"/>
          </a:p>
        </p:txBody>
      </p:sp>
    </p:spTree>
    <p:extLst>
      <p:ext uri="{BB962C8B-B14F-4D97-AF65-F5344CB8AC3E}">
        <p14:creationId xmlns:p14="http://schemas.microsoft.com/office/powerpoint/2010/main" val="2755233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13A96C-F1FB-1943-8F15-4E94AA6373DD}" type="slidenum">
              <a:rPr lang="en-US" smtClean="0"/>
              <a:t>3</a:t>
            </a:fld>
            <a:endParaRPr lang="en-US"/>
          </a:p>
        </p:txBody>
      </p:sp>
    </p:spTree>
    <p:extLst>
      <p:ext uri="{BB962C8B-B14F-4D97-AF65-F5344CB8AC3E}">
        <p14:creationId xmlns:p14="http://schemas.microsoft.com/office/powerpoint/2010/main" val="1614201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Full-time PSEO students are public school students who attend a postsecondary institution full time during testing. These students are reported as PSEO in enrollment data. </a:t>
            </a:r>
          </a:p>
          <a:p>
            <a:r>
              <a:rPr lang="en-US"/>
              <a:t> - Districts </a:t>
            </a:r>
            <a:r>
              <a:rPr lang="en-US" dirty="0"/>
              <a:t>are responsible for administering the standards-based accountability assessments to these students if they are present when testing is scheduled. If not present, the student’s record will appear in </a:t>
            </a:r>
            <a:r>
              <a:rPr lang="en-US" dirty="0" err="1"/>
              <a:t>PearsonAccess</a:t>
            </a:r>
            <a:r>
              <a:rPr lang="en-US" dirty="0"/>
              <a:t> Next, but the student will not test. No further action is needed</a:t>
            </a:r>
          </a:p>
        </p:txBody>
      </p:sp>
      <p:sp>
        <p:nvSpPr>
          <p:cNvPr id="4" name="Slide Number Placeholder 3"/>
          <p:cNvSpPr>
            <a:spLocks noGrp="1"/>
          </p:cNvSpPr>
          <p:nvPr>
            <p:ph type="sldNum" sz="quarter" idx="5"/>
          </p:nvPr>
        </p:nvSpPr>
        <p:spPr/>
        <p:txBody>
          <a:bodyPr/>
          <a:lstStyle/>
          <a:p>
            <a:fld id="{4913A96C-F1FB-1943-8F15-4E94AA6373DD}" type="slidenum">
              <a:rPr lang="en-US" smtClean="0"/>
              <a:t>5</a:t>
            </a:fld>
            <a:endParaRPr lang="en-US"/>
          </a:p>
        </p:txBody>
      </p:sp>
    </p:spTree>
    <p:extLst>
      <p:ext uri="{BB962C8B-B14F-4D97-AF65-F5344CB8AC3E}">
        <p14:creationId xmlns:p14="http://schemas.microsoft.com/office/powerpoint/2010/main" val="3194694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dirty="0"/>
          </a:p>
        </p:txBody>
      </p:sp>
    </p:spTree>
    <p:extLst>
      <p:ext uri="{BB962C8B-B14F-4D97-AF65-F5344CB8AC3E}">
        <p14:creationId xmlns:p14="http://schemas.microsoft.com/office/powerpoint/2010/main" val="2047085059"/>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241985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234279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71487" y="8475136"/>
            <a:ext cx="1543050" cy="486833"/>
          </a:xfrm>
          <a:prstGeom prst="rect">
            <a:avLst/>
          </a:prstGeom>
        </p:spPr>
        <p:txBody>
          <a:bodyPr/>
          <a:lstStyle/>
          <a:p>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296374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5"/>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71487" y="8475136"/>
            <a:ext cx="1543050" cy="486833"/>
          </a:xfrm>
          <a:prstGeom prst="rect">
            <a:avLst/>
          </a:prstGeom>
        </p:spPr>
        <p:txBody>
          <a:bodyPr/>
          <a:lstStyle/>
          <a:p>
            <a:endParaRPr lang="en-US"/>
          </a:p>
        </p:txBody>
      </p:sp>
      <p:sp>
        <p:nvSpPr>
          <p:cNvPr id="8" name="Footer Placeholder 7"/>
          <p:cNvSpPr>
            <a:spLocks noGrp="1"/>
          </p:cNvSpPr>
          <p:nvPr>
            <p:ph type="ftr" sz="quarter" idx="11"/>
          </p:nvPr>
        </p:nvSpPr>
        <p:spPr>
          <a:xfrm>
            <a:off x="2271713" y="8475136"/>
            <a:ext cx="2314575" cy="486833"/>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1861356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105" y="180136"/>
            <a:ext cx="5915025" cy="486834"/>
          </a:xfrm>
        </p:spPr>
        <p:txBody>
          <a:bodyPr>
            <a:normAutofit/>
          </a:bodyPr>
          <a:lstStyle>
            <a:lvl1pPr>
              <a:lnSpc>
                <a:spcPct val="100000"/>
              </a:lnSpc>
              <a:defRPr sz="2500" b="1">
                <a:solidFill>
                  <a:srgbClr val="003865"/>
                </a:solidFill>
                <a:latin typeface="Times New Roman" panose="02020603050405020304" pitchFamily="18" charset="0"/>
                <a:cs typeface="Times New Roman" panose="02020603050405020304" pitchFamily="18" charset="0"/>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sz="1000">
                <a:solidFill>
                  <a:schemeClr val="tx1">
                    <a:lumMod val="85000"/>
                    <a:lumOff val="15000"/>
                  </a:schemeClr>
                </a:solidFill>
              </a:defRPr>
            </a:lvl1pPr>
          </a:lstStyle>
          <a:p>
            <a:fld id="{B4D764D8-5B36-754B-AFBA-AF0AFEFF4AB1}" type="slidenum">
              <a:rPr lang="en-US" smtClean="0"/>
              <a:pPr/>
              <a:t>‹#›</a:t>
            </a:fld>
            <a:endParaRPr lang="en-US"/>
          </a:p>
        </p:txBody>
      </p:sp>
      <p:cxnSp>
        <p:nvCxnSpPr>
          <p:cNvPr id="7" name="Straight Connector 6">
            <a:extLst>
              <a:ext uri="{FF2B5EF4-FFF2-40B4-BE49-F238E27FC236}">
                <a16:creationId xmlns:a16="http://schemas.microsoft.com/office/drawing/2014/main" id="{FB627AEC-3217-28F4-7E43-BC4B8777CF9B}"/>
              </a:ext>
            </a:extLst>
          </p:cNvPr>
          <p:cNvCxnSpPr/>
          <p:nvPr userDrawn="1"/>
        </p:nvCxnSpPr>
        <p:spPr>
          <a:xfrm>
            <a:off x="191105" y="572374"/>
            <a:ext cx="6446178" cy="0"/>
          </a:xfrm>
          <a:prstGeom prst="line">
            <a:avLst/>
          </a:prstGeom>
          <a:ln w="28575">
            <a:solidFill>
              <a:srgbClr val="003865"/>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165465"/>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1487" y="8475136"/>
            <a:ext cx="1543050" cy="486833"/>
          </a:xfrm>
          <a:prstGeom prst="rect">
            <a:avLst/>
          </a:prstGeom>
        </p:spPr>
        <p:txBody>
          <a:bodyPr/>
          <a:lstStyle/>
          <a:p>
            <a:endParaRPr lang="en-US"/>
          </a:p>
        </p:txBody>
      </p:sp>
      <p:sp>
        <p:nvSpPr>
          <p:cNvPr id="3" name="Footer Placeholder 2"/>
          <p:cNvSpPr>
            <a:spLocks noGrp="1"/>
          </p:cNvSpPr>
          <p:nvPr>
            <p:ph type="ftr" sz="quarter" idx="11"/>
          </p:nvPr>
        </p:nvSpPr>
        <p:spPr>
          <a:xfrm>
            <a:off x="2271713" y="8475136"/>
            <a:ext cx="2314575" cy="486833"/>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721688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8"/>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7" y="8475136"/>
            <a:ext cx="1543050" cy="486833"/>
          </a:xfrm>
          <a:prstGeom prst="rect">
            <a:avLst/>
          </a:prstGeom>
        </p:spPr>
        <p:txBody>
          <a:bodyPr/>
          <a:lstStyle/>
          <a:p>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2370526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8"/>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7" y="8475136"/>
            <a:ext cx="1543050" cy="486833"/>
          </a:xfrm>
          <a:prstGeom prst="rect">
            <a:avLst/>
          </a:prstGeom>
        </p:spPr>
        <p:txBody>
          <a:bodyPr/>
          <a:lstStyle/>
          <a:p>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755469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526482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3"/>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3"/>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7" y="8475136"/>
            <a:ext cx="1543050" cy="486833"/>
          </a:xfrm>
          <a:prstGeom prst="rect">
            <a:avLst/>
          </a:prstGeom>
        </p:spPr>
        <p:txBody>
          <a:bodyPr/>
          <a:lstStyle/>
          <a:p>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4D764D8-5B36-754B-AFBA-AF0AFEFF4AB1}" type="slidenum">
              <a:rPr lang="en-US" smtClean="0"/>
              <a:t>‹#›</a:t>
            </a:fld>
            <a:endParaRPr lang="en-US"/>
          </a:p>
        </p:txBody>
      </p:sp>
    </p:spTree>
    <p:extLst>
      <p:ext uri="{BB962C8B-B14F-4D97-AF65-F5344CB8AC3E}">
        <p14:creationId xmlns:p14="http://schemas.microsoft.com/office/powerpoint/2010/main" val="3361538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5"/>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5318839" y="8636004"/>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B4D764D8-5B36-754B-AFBA-AF0AFEFF4AB1}" type="slidenum">
              <a:rPr lang="en-US" smtClean="0"/>
              <a:t>‹#›</a:t>
            </a:fld>
            <a:endParaRPr lang="en-US" dirty="0"/>
          </a:p>
        </p:txBody>
      </p:sp>
      <p:pic>
        <p:nvPicPr>
          <p:cNvPr id="10" name="Picture 9" descr="A picture containing colorfulness, pattern, rectangle, square&#10;&#10;Description automatically generated">
            <a:extLst>
              <a:ext uri="{FF2B5EF4-FFF2-40B4-BE49-F238E27FC236}">
                <a16:creationId xmlns:a16="http://schemas.microsoft.com/office/drawing/2014/main" id="{F739AC9C-CA60-67C0-6932-023421FFF01B}"/>
              </a:ext>
            </a:extLst>
          </p:cNvPr>
          <p:cNvPicPr>
            <a:picLocks noChangeAspect="1"/>
          </p:cNvPicPr>
          <p:nvPr userDrawn="1"/>
        </p:nvPicPr>
        <p:blipFill>
          <a:blip r:embed="rId13"/>
          <a:stretch>
            <a:fillRect/>
          </a:stretch>
        </p:blipFill>
        <p:spPr>
          <a:xfrm>
            <a:off x="0" y="8366708"/>
            <a:ext cx="3098800" cy="777291"/>
          </a:xfrm>
          <a:prstGeom prst="rect">
            <a:avLst/>
          </a:prstGeom>
        </p:spPr>
      </p:pic>
      <p:pic>
        <p:nvPicPr>
          <p:cNvPr id="11" name="Picture 10" descr="A picture containing colorfulness, pattern, rectangle, square&#10;&#10;Description automatically generated">
            <a:extLst>
              <a:ext uri="{FF2B5EF4-FFF2-40B4-BE49-F238E27FC236}">
                <a16:creationId xmlns:a16="http://schemas.microsoft.com/office/drawing/2014/main" id="{DE6FB3E3-E838-BA4C-A040-FDFC95594CA1}"/>
              </a:ext>
            </a:extLst>
          </p:cNvPr>
          <p:cNvPicPr>
            <a:picLocks noChangeAspect="1"/>
          </p:cNvPicPr>
          <p:nvPr userDrawn="1"/>
        </p:nvPicPr>
        <p:blipFill rotWithShape="1">
          <a:blip r:embed="rId13"/>
          <a:srcRect r="36842"/>
          <a:stretch/>
        </p:blipFill>
        <p:spPr>
          <a:xfrm>
            <a:off x="3090332" y="8366709"/>
            <a:ext cx="1957155" cy="777291"/>
          </a:xfrm>
          <a:prstGeom prst="rect">
            <a:avLst/>
          </a:prstGeom>
        </p:spPr>
      </p:pic>
      <p:pic>
        <p:nvPicPr>
          <p:cNvPr id="13" name="Picture 12" descr="A blue text on a white background&#10;&#10;Description automatically generated with medium confidence">
            <a:extLst>
              <a:ext uri="{FF2B5EF4-FFF2-40B4-BE49-F238E27FC236}">
                <a16:creationId xmlns:a16="http://schemas.microsoft.com/office/drawing/2014/main" id="{EDF5DDBC-8528-A9D2-D342-1A72660B911F}"/>
              </a:ext>
            </a:extLst>
          </p:cNvPr>
          <p:cNvPicPr>
            <a:picLocks noChangeAspect="1"/>
          </p:cNvPicPr>
          <p:nvPr userDrawn="1"/>
        </p:nvPicPr>
        <p:blipFill rotWithShape="1">
          <a:blip r:embed="rId14"/>
          <a:srcRect r="5078"/>
          <a:stretch/>
        </p:blipFill>
        <p:spPr>
          <a:xfrm>
            <a:off x="5038044" y="8412453"/>
            <a:ext cx="1543051" cy="685800"/>
          </a:xfrm>
          <a:prstGeom prst="rect">
            <a:avLst/>
          </a:prstGeom>
        </p:spPr>
      </p:pic>
    </p:spTree>
    <p:extLst>
      <p:ext uri="{BB962C8B-B14F-4D97-AF65-F5344CB8AC3E}">
        <p14:creationId xmlns:p14="http://schemas.microsoft.com/office/powerpoint/2010/main" val="735448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education.mn.gov/MDE/dse/stds/"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education.mn.gov/MDE/dse/test/spec/"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education.mn.gov/MDE/dse/test/mn/mtas/"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mn.mypearsonsupport.com/test-administration-resources/" TargetMode="External"/><Relationship Id="rId2" Type="http://schemas.openxmlformats.org/officeDocument/2006/relationships/hyperlink" Target="https://mn.mypearsonsupport.com/training/" TargetMode="Externa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mn.mypearsonsupport.com/user-guides/"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14.png"/><Relationship Id="rId12" Type="http://schemas.openxmlformats.org/officeDocument/2006/relationships/hyperlink" Target="https://mn.mypearsonsupport.com/training/" TargetMode="External"/><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hyperlink" Target="https://mn.mypearsonsupport.com/" TargetMode="External"/><Relationship Id="rId5" Type="http://schemas.openxmlformats.org/officeDocument/2006/relationships/image" Target="../media/image12.png"/><Relationship Id="rId10" Type="http://schemas.openxmlformats.org/officeDocument/2006/relationships/hyperlink" Target="https://mn.pearsonaccessnext.com/" TargetMode="External"/><Relationship Id="rId4" Type="http://schemas.openxmlformats.org/officeDocument/2006/relationships/hyperlink" Target="https://www.spps.org/about/departments/research-evaluation-assessment/test-coordination/mca" TargetMode="Externa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hyperlink" Target="https://www.spps.org/about/departments/research-evaluation-assessment/test-coordination/accommodations" TargetMode="External"/><Relationship Id="rId2" Type="http://schemas.openxmlformats.org/officeDocument/2006/relationships/hyperlink" Target="https://www.spps.org/about/departments/research-evaluation-assessment/test-coordination/mca"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sppsorg.finalsite.com/fs/resource-manager/view/243a1233-eab8-4694-8373-3e5c04d0e8d6" TargetMode="External"/><Relationship Id="rId2" Type="http://schemas.openxmlformats.org/officeDocument/2006/relationships/hyperlink" Target="https://www.spps.org/fs/resource-manager/view/aa27fd05-b416-4bf8-b23c-25a414b32909" TargetMode="External"/><Relationship Id="rId1" Type="http://schemas.openxmlformats.org/officeDocument/2006/relationships/slideLayout" Target="../slideLayouts/slideLayout6.xml"/><Relationship Id="rId5" Type="http://schemas.openxmlformats.org/officeDocument/2006/relationships/image" Target="../media/image17.emf"/><Relationship Id="rId4" Type="http://schemas.openxmlformats.org/officeDocument/2006/relationships/hyperlink" Target="https://resources.finalsite.net/images/v1759774834/sppsorg/vyp18cj8o4ze9vt0p8fl/25-26MCASupportsandAccomodations_v4.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mn.mypearsonsupport.com/test-administration-resources/"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mn.mypearsonsupport.com/test-administration-resources/"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mn.mypearsonsupport.com/readiness-tools/" TargetMode="External"/><Relationship Id="rId2" Type="http://schemas.openxmlformats.org/officeDocument/2006/relationships/hyperlink" Target="https://mn.mypearsonsupport.com/" TargetMode="Externa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hyperlink" Target="https://www.spps.org/about/departments/research-evaluation-assessment/test-coordination/mca-family-information" TargetMode="External"/><Relationship Id="rId2" Type="http://schemas.openxmlformats.org/officeDocument/2006/relationships/hyperlink" Target="https://www.spps.org/about/departments/research-evaluation-assessment/test-coordination/access-family-information" TargetMode="External"/><Relationship Id="rId1" Type="http://schemas.openxmlformats.org/officeDocument/2006/relationships/slideLayout" Target="../slideLayouts/slideLayout6.xml"/><Relationship Id="rId4" Type="http://schemas.openxmlformats.org/officeDocument/2006/relationships/hyperlink" Target="https://www.spps.org/families/students-rights-responsibilities"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www.spps.org/about/departments/research-evaluation-assessment/test-coordination/mca-family-information"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hyperlink" Target="https://mn.mypearsonsupport.com/test-administration-resources/"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s://mn.mypearsonsupport.com/user-guides/"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spps.org/about/departments/research-evaluation-assessment/test-coordination" TargetMode="External"/><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mn-testnav.statushub.io/" TargetMode="External"/><Relationship Id="rId2" Type="http://schemas.openxmlformats.org/officeDocument/2006/relationships/hyperlink" Target="mailto:jessica.lang@spps.org" TargetMode="Externa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hyperlink" Target="https://support.assessment.pearson.com/TN/testnav-8-online-support-16908292.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hyperlink" Target="https://www.spps.org/about/departments/research-evaluation-assessment/test-coordination"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hyperlink" Target="https://education.mn.gov/MDE/"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36A64473-B2F7-097E-8C76-043104E57FA0}"/>
              </a:ext>
            </a:extLst>
          </p:cNvPr>
          <p:cNvPicPr>
            <a:picLocks noChangeAspect="1"/>
          </p:cNvPicPr>
          <p:nvPr/>
        </p:nvPicPr>
        <p:blipFill>
          <a:blip r:embed="rId2"/>
          <a:stretch>
            <a:fillRect/>
          </a:stretch>
        </p:blipFill>
        <p:spPr>
          <a:xfrm>
            <a:off x="4055722" y="6168383"/>
            <a:ext cx="1361942" cy="475859"/>
          </a:xfrm>
          <a:prstGeom prst="rect">
            <a:avLst/>
          </a:prstGeom>
        </p:spPr>
      </p:pic>
      <p:pic>
        <p:nvPicPr>
          <p:cNvPr id="3" name="Picture 2" descr="Logo, company name&#10;&#10;Description automatically generated">
            <a:extLst>
              <a:ext uri="{FF2B5EF4-FFF2-40B4-BE49-F238E27FC236}">
                <a16:creationId xmlns:a16="http://schemas.microsoft.com/office/drawing/2014/main" id="{5F87FC64-A183-43BA-0639-6D5CB020345C}"/>
              </a:ext>
            </a:extLst>
          </p:cNvPr>
          <p:cNvPicPr>
            <a:picLocks noChangeAspect="1"/>
          </p:cNvPicPr>
          <p:nvPr/>
        </p:nvPicPr>
        <p:blipFill rotWithShape="1">
          <a:blip r:embed="rId3"/>
          <a:srcRect t="2777" b="3543"/>
          <a:stretch/>
        </p:blipFill>
        <p:spPr>
          <a:xfrm>
            <a:off x="1278923" y="5871313"/>
            <a:ext cx="1611242" cy="844551"/>
          </a:xfrm>
          <a:prstGeom prst="rect">
            <a:avLst/>
          </a:prstGeom>
        </p:spPr>
      </p:pic>
      <p:pic>
        <p:nvPicPr>
          <p:cNvPr id="8" name="Picture 7" descr="A picture containing text, tableware, plate, dishware&#10;&#10;Description automatically generated">
            <a:extLst>
              <a:ext uri="{FF2B5EF4-FFF2-40B4-BE49-F238E27FC236}">
                <a16:creationId xmlns:a16="http://schemas.microsoft.com/office/drawing/2014/main" id="{25A36060-3F7E-7E21-B56B-0AAAC01D0F06}"/>
              </a:ext>
            </a:extLst>
          </p:cNvPr>
          <p:cNvPicPr>
            <a:picLocks noChangeAspect="1"/>
          </p:cNvPicPr>
          <p:nvPr/>
        </p:nvPicPr>
        <p:blipFill>
          <a:blip r:embed="rId4"/>
          <a:stretch>
            <a:fillRect/>
          </a:stretch>
        </p:blipFill>
        <p:spPr>
          <a:xfrm>
            <a:off x="2230459" y="6985043"/>
            <a:ext cx="2406152" cy="316137"/>
          </a:xfrm>
          <a:prstGeom prst="rect">
            <a:avLst/>
          </a:prstGeom>
        </p:spPr>
      </p:pic>
      <p:sp>
        <p:nvSpPr>
          <p:cNvPr id="10" name="TextBox 9">
            <a:extLst>
              <a:ext uri="{FF2B5EF4-FFF2-40B4-BE49-F238E27FC236}">
                <a16:creationId xmlns:a16="http://schemas.microsoft.com/office/drawing/2014/main" id="{55385F6B-D81B-DD06-1A1A-DFDF6CED8BDC}"/>
              </a:ext>
            </a:extLst>
          </p:cNvPr>
          <p:cNvSpPr txBox="1"/>
          <p:nvPr/>
        </p:nvSpPr>
        <p:spPr>
          <a:xfrm>
            <a:off x="161921" y="452436"/>
            <a:ext cx="6539868" cy="4154984"/>
          </a:xfrm>
          <a:prstGeom prst="rect">
            <a:avLst/>
          </a:prstGeom>
          <a:noFill/>
          <a:ln w="19050">
            <a:solidFill>
              <a:srgbClr val="003865"/>
            </a:solidFill>
          </a:ln>
        </p:spPr>
        <p:txBody>
          <a:bodyPr wrap="square" rtlCol="0">
            <a:spAutoFit/>
          </a:bodyPr>
          <a:lstStyle/>
          <a:p>
            <a:r>
              <a:rPr lang="en-US" sz="2300" b="1" dirty="0">
                <a:solidFill>
                  <a:srgbClr val="0076C0"/>
                </a:solidFill>
                <a:latin typeface="Times New Roman" pitchFamily="18" charset="0"/>
                <a:ea typeface="ＭＳ Ｐゴシック" pitchFamily="-108" charset="-128"/>
                <a:cs typeface="Times New Roman" pitchFamily="18" charset="0"/>
              </a:rPr>
              <a:t>   </a:t>
            </a:r>
            <a:r>
              <a:rPr lang="en-US" sz="2200" b="1" dirty="0">
                <a:solidFill>
                  <a:srgbClr val="F89729"/>
                </a:solidFill>
                <a:latin typeface="Times New Roman" pitchFamily="18" charset="0"/>
                <a:ea typeface="ＭＳ Ｐゴシック" pitchFamily="-108" charset="-128"/>
                <a:cs typeface="Times New Roman" pitchFamily="18" charset="0"/>
              </a:rPr>
              <a:t>Test Administrator Training</a:t>
            </a:r>
            <a:br>
              <a:rPr lang="en-US" sz="2200" b="1" dirty="0">
                <a:solidFill>
                  <a:srgbClr val="F89729"/>
                </a:solidFill>
                <a:latin typeface="Times New Roman" pitchFamily="18" charset="0"/>
                <a:ea typeface="ＭＳ Ｐゴシック" pitchFamily="-108" charset="-128"/>
                <a:cs typeface="Times New Roman" pitchFamily="18" charset="0"/>
              </a:rPr>
            </a:br>
            <a:r>
              <a:rPr lang="en-US" sz="2200" b="1" dirty="0">
                <a:solidFill>
                  <a:srgbClr val="F89729"/>
                </a:solidFill>
                <a:latin typeface="Times New Roman" pitchFamily="18" charset="0"/>
                <a:ea typeface="ＭＳ Ｐゴシック" pitchFamily="-108" charset="-128"/>
                <a:cs typeface="Times New Roman" pitchFamily="18" charset="0"/>
              </a:rPr>
              <a:t>   February 2026</a:t>
            </a:r>
            <a:endParaRPr lang="en-US" sz="2200" b="1" dirty="0">
              <a:solidFill>
                <a:srgbClr val="F89729"/>
              </a:solidFill>
              <a:latin typeface="Times New Roman" pitchFamily="18" charset="0"/>
              <a:cs typeface="Times New Roman" pitchFamily="18" charset="0"/>
            </a:endParaRPr>
          </a:p>
          <a:p>
            <a:pPr algn="ctr"/>
            <a:endParaRPr lang="en-US" sz="2600" b="1" dirty="0">
              <a:solidFill>
                <a:srgbClr val="F89729"/>
              </a:solidFill>
              <a:latin typeface="Times New Roman" pitchFamily="18" charset="0"/>
              <a:cs typeface="Times New Roman" pitchFamily="18" charset="0"/>
            </a:endParaRPr>
          </a:p>
          <a:p>
            <a:pPr algn="ctr"/>
            <a:endParaRPr lang="en-US" sz="2800" b="1" dirty="0">
              <a:solidFill>
                <a:srgbClr val="F89729"/>
              </a:solidFill>
              <a:latin typeface="Times New Roman" pitchFamily="18" charset="0"/>
              <a:cs typeface="Times New Roman" pitchFamily="18" charset="0"/>
            </a:endParaRPr>
          </a:p>
          <a:p>
            <a:pPr algn="ctr"/>
            <a:r>
              <a:rPr lang="en-US" sz="2800" b="1" dirty="0">
                <a:solidFill>
                  <a:srgbClr val="F89729"/>
                </a:solidFill>
                <a:latin typeface="Times New Roman" pitchFamily="18" charset="0"/>
                <a:cs typeface="Times New Roman" pitchFamily="18" charset="0"/>
              </a:rPr>
              <a:t>The Minnesota Comprehensive Assessments (MCA) and Alternate MCA/ </a:t>
            </a:r>
          </a:p>
          <a:p>
            <a:pPr algn="ctr"/>
            <a:r>
              <a:rPr lang="en-US" sz="2800" b="1" dirty="0">
                <a:solidFill>
                  <a:srgbClr val="F89729"/>
                </a:solidFill>
                <a:latin typeface="Times New Roman" pitchFamily="18" charset="0"/>
                <a:cs typeface="Times New Roman" pitchFamily="18" charset="0"/>
              </a:rPr>
              <a:t>Minnesota Test of Academic Skills (MTAS)</a:t>
            </a:r>
          </a:p>
          <a:p>
            <a:endParaRPr lang="en-US" sz="2600" b="1" dirty="0">
              <a:solidFill>
                <a:srgbClr val="F89729"/>
              </a:solidFill>
            </a:endParaRPr>
          </a:p>
          <a:p>
            <a:pPr algn="ctr"/>
            <a:r>
              <a:rPr lang="en-US" sz="2600" b="1" dirty="0">
                <a:solidFill>
                  <a:srgbClr val="F89729"/>
                </a:solidFill>
                <a:latin typeface="Times New Roman" pitchFamily="18" charset="0"/>
                <a:cs typeface="Times New Roman" pitchFamily="18" charset="0"/>
              </a:rPr>
              <a:t>Spring 2026</a:t>
            </a:r>
          </a:p>
        </p:txBody>
      </p:sp>
    </p:spTree>
    <p:extLst>
      <p:ext uri="{BB962C8B-B14F-4D97-AF65-F5344CB8AC3E}">
        <p14:creationId xmlns:p14="http://schemas.microsoft.com/office/powerpoint/2010/main" val="283925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A887B-A483-9DA1-5DB3-323930661124}"/>
              </a:ext>
            </a:extLst>
          </p:cNvPr>
          <p:cNvSpPr>
            <a:spLocks noGrp="1"/>
          </p:cNvSpPr>
          <p:nvPr>
            <p:ph type="title"/>
          </p:nvPr>
        </p:nvSpPr>
        <p:spPr/>
        <p:txBody>
          <a:bodyPr/>
          <a:lstStyle/>
          <a:p>
            <a:r>
              <a:rPr lang="en-US" dirty="0"/>
              <a:t>Important Dates – Spring 2026</a:t>
            </a:r>
          </a:p>
        </p:txBody>
      </p:sp>
      <p:sp>
        <p:nvSpPr>
          <p:cNvPr id="3" name="Slide Number Placeholder 2">
            <a:extLst>
              <a:ext uri="{FF2B5EF4-FFF2-40B4-BE49-F238E27FC236}">
                <a16:creationId xmlns:a16="http://schemas.microsoft.com/office/drawing/2014/main" id="{D3EF35D7-9218-4FA2-5809-303279AF973A}"/>
              </a:ext>
            </a:extLst>
          </p:cNvPr>
          <p:cNvSpPr>
            <a:spLocks noGrp="1"/>
          </p:cNvSpPr>
          <p:nvPr>
            <p:ph type="sldNum" sz="quarter" idx="12"/>
          </p:nvPr>
        </p:nvSpPr>
        <p:spPr/>
        <p:txBody>
          <a:bodyPr/>
          <a:lstStyle/>
          <a:p>
            <a:fld id="{B4D764D8-5B36-754B-AFBA-AF0AFEFF4AB1}" type="slidenum">
              <a:rPr lang="en-US" smtClean="0"/>
              <a:pPr/>
              <a:t>2</a:t>
            </a:fld>
            <a:endParaRPr lang="en-US"/>
          </a:p>
        </p:txBody>
      </p:sp>
      <p:sp>
        <p:nvSpPr>
          <p:cNvPr id="5" name="Rectangle 4">
            <a:extLst>
              <a:ext uri="{FF2B5EF4-FFF2-40B4-BE49-F238E27FC236}">
                <a16:creationId xmlns:a16="http://schemas.microsoft.com/office/drawing/2014/main" id="{AC87A1F0-71F5-411A-0627-D207B1BEBEB9}"/>
              </a:ext>
            </a:extLst>
          </p:cNvPr>
          <p:cNvSpPr/>
          <p:nvPr/>
        </p:nvSpPr>
        <p:spPr>
          <a:xfrm>
            <a:off x="189181" y="694902"/>
            <a:ext cx="5754418" cy="1487587"/>
          </a:xfrm>
          <a:prstGeom prst="rect">
            <a:avLst/>
          </a:prstGeom>
          <a:solidFill>
            <a:srgbClr val="FFFFCC"/>
          </a:solidFill>
          <a:ln w="19050">
            <a:solidFill>
              <a:schemeClr val="tx1"/>
            </a:solidFill>
          </a:ln>
          <a:effectLst/>
        </p:spPr>
        <p:txBody>
          <a:bodyPr wrap="square" tIns="91440">
            <a:spAutoFit/>
          </a:bodyPr>
          <a:lstStyle/>
          <a:p>
            <a:pPr marL="60325" indent="-60325">
              <a:tabLst>
                <a:tab pos="342900" algn="l"/>
              </a:tabLst>
            </a:pPr>
            <a:r>
              <a:rPr lang="en-US" dirty="0">
                <a:latin typeface="Times New Roman" pitchFamily="18" charset="0"/>
                <a:cs typeface="Times New Roman" pitchFamily="18" charset="0"/>
              </a:rPr>
              <a:t>	</a:t>
            </a:r>
            <a:r>
              <a:rPr lang="en-US" sz="1700" b="1" dirty="0">
                <a:solidFill>
                  <a:srgbClr val="3333CC"/>
                </a:solidFill>
                <a:latin typeface="Times New Roman" pitchFamily="18" charset="0"/>
                <a:cs typeface="Times New Roman" pitchFamily="18" charset="0"/>
              </a:rPr>
              <a:t>Testing Windows</a:t>
            </a:r>
            <a:endParaRPr lang="en-US" sz="1700" dirty="0">
              <a:latin typeface="Times New Roman" pitchFamily="18" charset="0"/>
              <a:cs typeface="Times New Roman" pitchFamily="18" charset="0"/>
            </a:endParaRPr>
          </a:p>
          <a:p>
            <a:pPr marL="339725" indent="-165100">
              <a:spcBef>
                <a:spcPts val="200"/>
              </a:spcBef>
              <a:buFont typeface="Arial" pitchFamily="34" charset="0"/>
              <a:buChar char="•"/>
            </a:pPr>
            <a:r>
              <a:rPr lang="en-US" sz="1500" dirty="0">
                <a:latin typeface="Times New Roman" pitchFamily="18" charset="0"/>
                <a:cs typeface="Times New Roman" pitchFamily="18" charset="0"/>
              </a:rPr>
              <a:t>MCA Reading &amp; Math – March 2 – May 1</a:t>
            </a:r>
          </a:p>
          <a:p>
            <a:pPr marL="339725" indent="-165100">
              <a:spcBef>
                <a:spcPts val="200"/>
              </a:spcBef>
              <a:buFont typeface="Arial" pitchFamily="34" charset="0"/>
              <a:buChar char="•"/>
              <a:tabLst>
                <a:tab pos="342900" algn="l"/>
              </a:tabLst>
            </a:pPr>
            <a:r>
              <a:rPr lang="en-US" sz="1500" dirty="0">
                <a:latin typeface="Times New Roman" pitchFamily="18" charset="0"/>
                <a:cs typeface="Times New Roman" pitchFamily="18" charset="0"/>
              </a:rPr>
              <a:t>MCA Science – March 2 – May 8</a:t>
            </a:r>
          </a:p>
          <a:p>
            <a:pPr marL="339725" indent="-165100">
              <a:spcBef>
                <a:spcPts val="200"/>
              </a:spcBef>
              <a:buFont typeface="Arial" pitchFamily="34" charset="0"/>
              <a:buChar char="•"/>
            </a:pPr>
            <a:r>
              <a:rPr lang="en-US" sz="1500" dirty="0">
                <a:latin typeface="Times New Roman" pitchFamily="18" charset="0"/>
                <a:cs typeface="Times New Roman" pitchFamily="18" charset="0"/>
              </a:rPr>
              <a:t>MTAS Math – March 2 – May 1</a:t>
            </a:r>
          </a:p>
          <a:p>
            <a:pPr marL="339725" indent="-165100">
              <a:spcBef>
                <a:spcPts val="200"/>
              </a:spcBef>
              <a:buFont typeface="Arial" pitchFamily="34" charset="0"/>
              <a:buChar char="•"/>
            </a:pPr>
            <a:r>
              <a:rPr lang="en-US" sz="1500" dirty="0">
                <a:latin typeface="Times New Roman" pitchFamily="18" charset="0"/>
                <a:cs typeface="Times New Roman" pitchFamily="18" charset="0"/>
              </a:rPr>
              <a:t>Alternate MCA Reading &amp; Science – March 2 – May 1</a:t>
            </a:r>
          </a:p>
          <a:p>
            <a:pPr marL="339725" indent="-165100">
              <a:tabLst>
                <a:tab pos="342900" algn="l"/>
              </a:tabLst>
            </a:pPr>
            <a:endParaRPr lang="en-US" sz="3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id="{2833F933-8C83-63EE-71BD-185A90510C3F}"/>
              </a:ext>
            </a:extLst>
          </p:cNvPr>
          <p:cNvSpPr/>
          <p:nvPr/>
        </p:nvSpPr>
        <p:spPr>
          <a:xfrm>
            <a:off x="189181" y="2250821"/>
            <a:ext cx="5754418" cy="1831271"/>
          </a:xfrm>
          <a:prstGeom prst="rect">
            <a:avLst/>
          </a:prstGeom>
          <a:solidFill>
            <a:schemeClr val="accent5">
              <a:lumMod val="20000"/>
              <a:lumOff val="80000"/>
            </a:schemeClr>
          </a:solidFill>
          <a:ln w="19050">
            <a:solidFill>
              <a:schemeClr val="tx1"/>
            </a:solidFill>
          </a:ln>
          <a:effectLst/>
        </p:spPr>
        <p:txBody>
          <a:bodyPr wrap="square" tIns="91440">
            <a:spAutoFit/>
          </a:bodyPr>
          <a:lstStyle/>
          <a:p>
            <a:pPr marL="111125" indent="-50800"/>
            <a:endParaRPr lang="en-US" sz="300" b="1" dirty="0">
              <a:solidFill>
                <a:srgbClr val="3333CC"/>
              </a:solidFill>
              <a:latin typeface="Times New Roman" pitchFamily="18" charset="0"/>
              <a:cs typeface="Times New Roman" pitchFamily="18" charset="0"/>
            </a:endParaRPr>
          </a:p>
          <a:p>
            <a:pPr marL="111125" indent="-50800"/>
            <a:r>
              <a:rPr lang="en-US" sz="1700" b="1" dirty="0">
                <a:solidFill>
                  <a:srgbClr val="3333CC"/>
                </a:solidFill>
                <a:latin typeface="Times New Roman" pitchFamily="18" charset="0"/>
                <a:cs typeface="Times New Roman" pitchFamily="18" charset="0"/>
              </a:rPr>
              <a:t>Dates for PearsonAccess Next Tasks</a:t>
            </a:r>
            <a:endParaRPr lang="en-US" sz="1700" dirty="0">
              <a:latin typeface="Times New Roman" pitchFamily="18" charset="0"/>
              <a:cs typeface="Times New Roman" pitchFamily="18" charset="0"/>
            </a:endParaRPr>
          </a:p>
          <a:p>
            <a:pPr marL="339725" indent="-165100">
              <a:buFont typeface="Arial" pitchFamily="34" charset="0"/>
              <a:buChar char="•"/>
            </a:pPr>
            <a:r>
              <a:rPr lang="en-US" sz="1500" dirty="0">
                <a:latin typeface="Times New Roman" pitchFamily="18" charset="0"/>
                <a:cs typeface="Times New Roman" pitchFamily="18" charset="0"/>
              </a:rPr>
              <a:t>MCA Reading, Math, &amp; Alternate MCA Reading &amp; Science </a:t>
            </a:r>
          </a:p>
          <a:p>
            <a:pPr marL="796925" lvl="1" indent="-165100">
              <a:buFont typeface="Times New Roman" pitchFamily="18" charset="0"/>
              <a:buChar char="˗"/>
              <a:tabLst>
                <a:tab pos="228600" algn="l"/>
                <a:tab pos="742950" algn="l"/>
              </a:tabLst>
            </a:pPr>
            <a:r>
              <a:rPr lang="en-US" sz="1500" dirty="0">
                <a:latin typeface="Times New Roman" pitchFamily="18" charset="0"/>
                <a:cs typeface="Times New Roman" pitchFamily="18" charset="0"/>
              </a:rPr>
              <a:t>Create Test Sessions: February 16 – May 1</a:t>
            </a:r>
          </a:p>
          <a:p>
            <a:pPr marL="339725" indent="-165100">
              <a:buFont typeface="Arial" pitchFamily="34" charset="0"/>
              <a:buChar char="•"/>
              <a:tabLst>
                <a:tab pos="228600" algn="l"/>
              </a:tabLst>
            </a:pPr>
            <a:r>
              <a:rPr lang="en-US" sz="1500" dirty="0">
                <a:latin typeface="Times New Roman" pitchFamily="18" charset="0"/>
                <a:cs typeface="Times New Roman" pitchFamily="18" charset="0"/>
              </a:rPr>
              <a:t> MCA Science</a:t>
            </a:r>
          </a:p>
          <a:p>
            <a:pPr marL="796925" lvl="1" indent="-165100">
              <a:buFont typeface="Times New Roman" pitchFamily="18" charset="0"/>
              <a:buChar char="˗"/>
              <a:tabLst>
                <a:tab pos="228600" algn="l"/>
                <a:tab pos="742950" algn="l"/>
              </a:tabLst>
            </a:pPr>
            <a:r>
              <a:rPr lang="en-US" sz="1500" dirty="0">
                <a:latin typeface="Times New Roman" pitchFamily="18" charset="0"/>
                <a:cs typeface="Times New Roman" pitchFamily="18" charset="0"/>
              </a:rPr>
              <a:t>Create Test Sessions: February 16 – May 8</a:t>
            </a:r>
          </a:p>
          <a:p>
            <a:pPr marL="339725" indent="-165100">
              <a:buFont typeface="Arial" pitchFamily="34" charset="0"/>
              <a:buChar char="•"/>
            </a:pPr>
            <a:r>
              <a:rPr lang="en-US" sz="1500" dirty="0">
                <a:latin typeface="Times New Roman" pitchFamily="18" charset="0"/>
                <a:cs typeface="Times New Roman" pitchFamily="18" charset="0"/>
              </a:rPr>
              <a:t>MTAS/Alt MCA LCI data entry available: Feb. 16 – May 1</a:t>
            </a:r>
          </a:p>
          <a:p>
            <a:pPr marL="339725" indent="-165100">
              <a:buFont typeface="Arial" pitchFamily="34" charset="0"/>
              <a:buChar char="•"/>
            </a:pPr>
            <a:r>
              <a:rPr lang="en-US" sz="1500" dirty="0">
                <a:latin typeface="Times New Roman" pitchFamily="18" charset="0"/>
                <a:cs typeface="Times New Roman" pitchFamily="18" charset="0"/>
              </a:rPr>
              <a:t>MTAS Math Data Entry: March 2 – May 1</a:t>
            </a:r>
          </a:p>
        </p:txBody>
      </p:sp>
      <p:sp>
        <p:nvSpPr>
          <p:cNvPr id="8" name="Oval Callout 7">
            <a:extLst>
              <a:ext uri="{FF2B5EF4-FFF2-40B4-BE49-F238E27FC236}">
                <a16:creationId xmlns:a16="http://schemas.microsoft.com/office/drawing/2014/main" id="{0A6285E8-0398-35EB-625B-364EDADB678D}"/>
              </a:ext>
            </a:extLst>
          </p:cNvPr>
          <p:cNvSpPr/>
          <p:nvPr/>
        </p:nvSpPr>
        <p:spPr>
          <a:xfrm>
            <a:off x="4276848" y="1235276"/>
            <a:ext cx="1041991" cy="486834"/>
          </a:xfrm>
          <a:prstGeom prst="wedgeEllipseCallout">
            <a:avLst>
              <a:gd name="adj1" fmla="val -240475"/>
              <a:gd name="adj2" fmla="val 94431"/>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NEW!</a:t>
            </a:r>
          </a:p>
        </p:txBody>
      </p:sp>
      <p:sp>
        <p:nvSpPr>
          <p:cNvPr id="9" name="Rectangle 8">
            <a:extLst>
              <a:ext uri="{FF2B5EF4-FFF2-40B4-BE49-F238E27FC236}">
                <a16:creationId xmlns:a16="http://schemas.microsoft.com/office/drawing/2014/main" id="{5529AA50-E15C-5794-AD88-46A08A9AFD72}"/>
              </a:ext>
            </a:extLst>
          </p:cNvPr>
          <p:cNvSpPr/>
          <p:nvPr/>
        </p:nvSpPr>
        <p:spPr>
          <a:xfrm>
            <a:off x="189180" y="4184756"/>
            <a:ext cx="5754419" cy="1831271"/>
          </a:xfrm>
          <a:prstGeom prst="rect">
            <a:avLst/>
          </a:prstGeom>
          <a:solidFill>
            <a:schemeClr val="accent2">
              <a:lumMod val="40000"/>
              <a:lumOff val="60000"/>
            </a:schemeClr>
          </a:solidFill>
          <a:ln w="19050">
            <a:solidFill>
              <a:schemeClr val="tx1"/>
            </a:solidFill>
          </a:ln>
          <a:effectLst/>
        </p:spPr>
        <p:txBody>
          <a:bodyPr wrap="square" tIns="91440">
            <a:spAutoFit/>
          </a:bodyPr>
          <a:lstStyle/>
          <a:p>
            <a:pPr marL="111125" indent="-50800"/>
            <a:r>
              <a:rPr lang="en-US" sz="1700" b="1" dirty="0">
                <a:solidFill>
                  <a:srgbClr val="3333CC"/>
                </a:solidFill>
                <a:latin typeface="Times New Roman" pitchFamily="18" charset="0"/>
                <a:cs typeface="Times New Roman" pitchFamily="18" charset="0"/>
              </a:rPr>
              <a:t>Dates for TestNav Tasks (staff)</a:t>
            </a:r>
            <a:endParaRPr lang="en-US" sz="1700" dirty="0">
              <a:latin typeface="Times New Roman" pitchFamily="18" charset="0"/>
              <a:cs typeface="Times New Roman" pitchFamily="18" charset="0"/>
            </a:endParaRPr>
          </a:p>
          <a:p>
            <a:pPr marL="339725" indent="-165100">
              <a:buFont typeface="Arial" pitchFamily="34" charset="0"/>
              <a:buChar char="•"/>
            </a:pPr>
            <a:r>
              <a:rPr lang="en-US" sz="1500" dirty="0">
                <a:latin typeface="Times New Roman" pitchFamily="18" charset="0"/>
                <a:cs typeface="Times New Roman" pitchFamily="18" charset="0"/>
              </a:rPr>
              <a:t>Paper MCA Math &amp; Reading Data Entry: March 2 – May 1</a:t>
            </a:r>
          </a:p>
          <a:p>
            <a:pPr marL="339725" indent="-165100">
              <a:buFont typeface="Arial" pitchFamily="34" charset="0"/>
              <a:buChar char="•"/>
              <a:tabLst>
                <a:tab pos="228600" algn="l"/>
              </a:tabLst>
            </a:pPr>
            <a:r>
              <a:rPr lang="en-US" sz="1500" dirty="0">
                <a:latin typeface="Times New Roman" pitchFamily="18" charset="0"/>
                <a:cs typeface="Times New Roman" pitchFamily="18" charset="0"/>
              </a:rPr>
              <a:t>Paper MCA Science: March 2 – May 8</a:t>
            </a:r>
          </a:p>
          <a:p>
            <a:pPr marL="339725" indent="-165100">
              <a:buFont typeface="Arial" pitchFamily="34" charset="0"/>
              <a:buChar char="•"/>
            </a:pPr>
            <a:r>
              <a:rPr lang="en-US" sz="1500" dirty="0">
                <a:latin typeface="Times New Roman" pitchFamily="18" charset="0"/>
                <a:cs typeface="Times New Roman" pitchFamily="18" charset="0"/>
              </a:rPr>
              <a:t>Alt MCA Reading &amp; Science Data Entry: March 2 – May 1</a:t>
            </a:r>
          </a:p>
          <a:p>
            <a:pPr marL="796925" lvl="1" indent="-165100">
              <a:buFont typeface="Arial" pitchFamily="34" charset="0"/>
              <a:buChar char="•"/>
            </a:pPr>
            <a:r>
              <a:rPr lang="en-US" sz="1500" dirty="0">
                <a:latin typeface="Times New Roman" pitchFamily="18" charset="0"/>
                <a:cs typeface="Times New Roman" pitchFamily="18" charset="0"/>
              </a:rPr>
              <a:t>Note: for paper administrations, for online and hybrid administrations the responses can be entered during administration</a:t>
            </a:r>
          </a:p>
        </p:txBody>
      </p:sp>
    </p:spTree>
    <p:extLst>
      <p:ext uri="{BB962C8B-B14F-4D97-AF65-F5344CB8AC3E}">
        <p14:creationId xmlns:p14="http://schemas.microsoft.com/office/powerpoint/2010/main" val="1765768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AA483-4896-BF9D-C376-A761F75A1964}"/>
              </a:ext>
            </a:extLst>
          </p:cNvPr>
          <p:cNvSpPr>
            <a:spLocks noGrp="1"/>
          </p:cNvSpPr>
          <p:nvPr>
            <p:ph type="title"/>
          </p:nvPr>
        </p:nvSpPr>
        <p:spPr/>
        <p:txBody>
          <a:bodyPr/>
          <a:lstStyle/>
          <a:p>
            <a:r>
              <a:rPr lang="en-US" dirty="0"/>
              <a:t>Introduction &amp; Test Overview</a:t>
            </a:r>
          </a:p>
        </p:txBody>
      </p:sp>
      <p:sp>
        <p:nvSpPr>
          <p:cNvPr id="3" name="Slide Number Placeholder 2">
            <a:extLst>
              <a:ext uri="{FF2B5EF4-FFF2-40B4-BE49-F238E27FC236}">
                <a16:creationId xmlns:a16="http://schemas.microsoft.com/office/drawing/2014/main" id="{18225842-7C88-28A3-E63D-2250FEFBEBF0}"/>
              </a:ext>
            </a:extLst>
          </p:cNvPr>
          <p:cNvSpPr>
            <a:spLocks noGrp="1"/>
          </p:cNvSpPr>
          <p:nvPr>
            <p:ph type="sldNum" sz="quarter" idx="12"/>
          </p:nvPr>
        </p:nvSpPr>
        <p:spPr/>
        <p:txBody>
          <a:bodyPr/>
          <a:lstStyle/>
          <a:p>
            <a:fld id="{B4D764D8-5B36-754B-AFBA-AF0AFEFF4AB1}" type="slidenum">
              <a:rPr lang="en-US" smtClean="0"/>
              <a:pPr/>
              <a:t>3</a:t>
            </a:fld>
            <a:endParaRPr lang="en-US"/>
          </a:p>
        </p:txBody>
      </p:sp>
      <p:sp>
        <p:nvSpPr>
          <p:cNvPr id="4" name="TextBox 3">
            <a:extLst>
              <a:ext uri="{FF2B5EF4-FFF2-40B4-BE49-F238E27FC236}">
                <a16:creationId xmlns:a16="http://schemas.microsoft.com/office/drawing/2014/main" id="{E3A3C6A7-872A-DD95-224C-49F650AAFAE1}"/>
              </a:ext>
            </a:extLst>
          </p:cNvPr>
          <p:cNvSpPr txBox="1"/>
          <p:nvPr/>
        </p:nvSpPr>
        <p:spPr>
          <a:xfrm>
            <a:off x="95026" y="4637940"/>
            <a:ext cx="6235068" cy="3493264"/>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primary purpose of the standards-based accountability assessments is to measure student learning of the Minnesota Academic Standards, to which both the MCA and MTAS/Alt MCA are aligned.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MCA &amp; MTAS/Alt MCA are </a:t>
            </a:r>
            <a:r>
              <a:rPr lang="en-US" sz="1200" dirty="0">
                <a:effectLst/>
                <a:latin typeface="Times New Roman" panose="02020603050405020304" pitchFamily="18" charset="0"/>
                <a:cs typeface="Times New Roman" panose="02020603050405020304" pitchFamily="18" charset="0"/>
              </a:rPr>
              <a:t>designed to provide a snapshot of student learning of the grade-level Minnesota Academic Standards.</a:t>
            </a:r>
          </a:p>
          <a:p>
            <a:pPr marL="6286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As academic standards are revised, a new series of assessments are developed to align with the updated standards.</a:t>
            </a:r>
          </a:p>
          <a:p>
            <a:pPr marL="171450" indent="-171450">
              <a:buFont typeface="Arial" panose="020B0604020202020204" pitchFamily="34" charset="0"/>
              <a:buChar char="•"/>
            </a:pPr>
            <a:r>
              <a:rPr lang="en-US" sz="1200" dirty="0">
                <a:effectLst/>
                <a:latin typeface="Times New Roman" panose="02020603050405020304" pitchFamily="18" charset="0"/>
                <a:cs typeface="Times New Roman" panose="02020603050405020304" pitchFamily="18" charset="0"/>
              </a:rPr>
              <a:t>The MCA &amp; MTAS are criterion-referenced assessments, which means they measure performance against a fixed set of criteria to determine student learning of concepts and skills defined in the standards. While criterion-referenced tests may provide information about the extent to which students have learned certain concepts, they alone do not illustrate the whole picture of what a student has learned. These assessments provide one data point that should be considered in the context of additional evidence of student learning, such as student projects and assignments, and other data from the district’s comprehensive assessment system.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More information:</a:t>
            </a:r>
          </a:p>
          <a:p>
            <a:pPr marL="628650" lvl="1" indent="-171450">
              <a:buFont typeface="Arial" panose="020B0604020202020204" pitchFamily="34" charset="0"/>
              <a:buChar char="•"/>
            </a:pPr>
            <a:r>
              <a:rPr lang="en-US" sz="1200" dirty="0">
                <a:effectLst/>
                <a:latin typeface="Times New Roman" panose="02020603050405020304" pitchFamily="18" charset="0"/>
                <a:cs typeface="Times New Roman" panose="02020603050405020304" pitchFamily="18" charset="0"/>
                <a:hlinkClick r:id="rId3"/>
              </a:rPr>
              <a:t>Academic Standards</a:t>
            </a:r>
            <a:r>
              <a:rPr lang="en-US" sz="1200" dirty="0">
                <a:latin typeface="Times New Roman" panose="02020603050405020304" pitchFamily="18" charset="0"/>
                <a:cs typeface="Times New Roman" panose="02020603050405020304" pitchFamily="18" charset="0"/>
                <a:hlinkClick r:id="rId3"/>
              </a:rPr>
              <a:t>:</a:t>
            </a:r>
            <a:r>
              <a:rPr lang="en-US"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3"/>
              </a:rPr>
              <a:t>education.mn.gov/MDE/dse/stds/</a:t>
            </a:r>
            <a:endParaRPr lang="en-US" sz="1200" dirty="0">
              <a:latin typeface="Times New Roman" panose="02020603050405020304" pitchFamily="18" charset="0"/>
              <a:cs typeface="Times New Roman" panose="02020603050405020304" pitchFamily="18" charset="0"/>
            </a:endParaRPr>
          </a:p>
          <a:p>
            <a:pPr marL="628650" lvl="1"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hlinkClick r:id="rId4"/>
              </a:rPr>
              <a:t>Test Specifications: education.mn.gov/MDE/</a:t>
            </a:r>
            <a:r>
              <a:rPr lang="en-US" sz="1200" dirty="0" err="1">
                <a:latin typeface="Times New Roman" pitchFamily="18" charset="0"/>
                <a:cs typeface="Times New Roman" pitchFamily="18" charset="0"/>
                <a:hlinkClick r:id="rId4"/>
              </a:rPr>
              <a:t>dse</a:t>
            </a:r>
            <a:r>
              <a:rPr lang="en-US" sz="1200" dirty="0">
                <a:latin typeface="Times New Roman" pitchFamily="18" charset="0"/>
                <a:cs typeface="Times New Roman" pitchFamily="18" charset="0"/>
                <a:hlinkClick r:id="rId4"/>
              </a:rPr>
              <a:t>/test/spec/</a:t>
            </a:r>
            <a:endParaRPr lang="en-US" sz="1200" dirty="0">
              <a:latin typeface="Times New Roman" pitchFamily="18" charset="0"/>
              <a:cs typeface="Times New Roman" pitchFamily="18" charset="0"/>
            </a:endParaRPr>
          </a:p>
          <a:p>
            <a:pPr lvl="1" algn="r">
              <a:spcBef>
                <a:spcPts val="600"/>
              </a:spcBef>
            </a:pPr>
            <a:r>
              <a:rPr lang="en-US" sz="1200" i="1" dirty="0">
                <a:latin typeface="Times New Roman" pitchFamily="18" charset="0"/>
                <a:cs typeface="Times New Roman" pitchFamily="18" charset="0"/>
              </a:rPr>
              <a:t>MDE Procedures Manual for MN Statewide Assessments 2025-2026</a:t>
            </a:r>
          </a:p>
        </p:txBody>
      </p:sp>
      <p:pic>
        <p:nvPicPr>
          <p:cNvPr id="5" name="Picture 4" descr="Diagram&#10;&#10;Description automatically generated">
            <a:extLst>
              <a:ext uri="{FF2B5EF4-FFF2-40B4-BE49-F238E27FC236}">
                <a16:creationId xmlns:a16="http://schemas.microsoft.com/office/drawing/2014/main" id="{EA5DAFFF-A7A1-4583-C6EC-76B57A71F650}"/>
              </a:ext>
            </a:extLst>
          </p:cNvPr>
          <p:cNvPicPr>
            <a:picLocks noChangeAspect="1"/>
          </p:cNvPicPr>
          <p:nvPr/>
        </p:nvPicPr>
        <p:blipFill>
          <a:blip r:embed="rId5">
            <a:extLst>
              <a:ext uri="{28A0092B-C50C-407E-A947-70E740481C1C}">
                <a14:useLocalDpi xmlns:a14="http://schemas.microsoft.com/office/drawing/2010/main" val="0"/>
              </a:ext>
            </a:extLst>
          </a:blip>
          <a:srcRect b="80730"/>
          <a:stretch>
            <a:fillRect/>
          </a:stretch>
        </p:blipFill>
        <p:spPr>
          <a:xfrm>
            <a:off x="190500" y="666970"/>
            <a:ext cx="6286579" cy="686817"/>
          </a:xfrm>
          <a:prstGeom prst="rect">
            <a:avLst/>
          </a:prstGeom>
        </p:spPr>
      </p:pic>
      <p:sp>
        <p:nvSpPr>
          <p:cNvPr id="6" name="TextBox 5">
            <a:extLst>
              <a:ext uri="{FF2B5EF4-FFF2-40B4-BE49-F238E27FC236}">
                <a16:creationId xmlns:a16="http://schemas.microsoft.com/office/drawing/2014/main" id="{D9F8814F-4052-C942-C716-83AB703F7405}"/>
              </a:ext>
            </a:extLst>
          </p:cNvPr>
          <p:cNvSpPr txBox="1"/>
          <p:nvPr/>
        </p:nvSpPr>
        <p:spPr>
          <a:xfrm>
            <a:off x="95026" y="4346751"/>
            <a:ext cx="3445815"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Purpose of MCA &amp; MTAS/Alt MCA:</a:t>
            </a:r>
          </a:p>
        </p:txBody>
      </p:sp>
      <p:sp>
        <p:nvSpPr>
          <p:cNvPr id="8" name="Rectangle 7">
            <a:extLst>
              <a:ext uri="{FF2B5EF4-FFF2-40B4-BE49-F238E27FC236}">
                <a16:creationId xmlns:a16="http://schemas.microsoft.com/office/drawing/2014/main" id="{E53E2106-D58D-A284-DC75-04E83825F527}"/>
              </a:ext>
            </a:extLst>
          </p:cNvPr>
          <p:cNvSpPr/>
          <p:nvPr/>
        </p:nvSpPr>
        <p:spPr>
          <a:xfrm>
            <a:off x="5817476" y="4035972"/>
            <a:ext cx="288654" cy="241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diagram of a school&#10;&#10;AI-generated content may be incorrect.">
            <a:extLst>
              <a:ext uri="{FF2B5EF4-FFF2-40B4-BE49-F238E27FC236}">
                <a16:creationId xmlns:a16="http://schemas.microsoft.com/office/drawing/2014/main" id="{85147A35-0604-179F-093F-A29B9DF8C85F}"/>
              </a:ext>
            </a:extLst>
          </p:cNvPr>
          <p:cNvPicPr>
            <a:picLocks noChangeAspect="1"/>
          </p:cNvPicPr>
          <p:nvPr/>
        </p:nvPicPr>
        <p:blipFill>
          <a:blip r:embed="rId6"/>
          <a:srcRect l="2778" t="5242"/>
          <a:stretch>
            <a:fillRect/>
          </a:stretch>
        </p:blipFill>
        <p:spPr>
          <a:xfrm>
            <a:off x="190500" y="1464170"/>
            <a:ext cx="4815054" cy="2668970"/>
          </a:xfrm>
          <a:prstGeom prst="rect">
            <a:avLst/>
          </a:prstGeom>
        </p:spPr>
      </p:pic>
      <p:sp>
        <p:nvSpPr>
          <p:cNvPr id="10" name="TextBox 9">
            <a:extLst>
              <a:ext uri="{FF2B5EF4-FFF2-40B4-BE49-F238E27FC236}">
                <a16:creationId xmlns:a16="http://schemas.microsoft.com/office/drawing/2014/main" id="{1BD1BF6D-E475-8CAF-1B13-185F559F8B90}"/>
              </a:ext>
            </a:extLst>
          </p:cNvPr>
          <p:cNvSpPr txBox="1"/>
          <p:nvPr/>
        </p:nvSpPr>
        <p:spPr>
          <a:xfrm>
            <a:off x="2763898" y="1378956"/>
            <a:ext cx="3810259" cy="923330"/>
          </a:xfrm>
          <a:prstGeom prst="rect">
            <a:avLst/>
          </a:prstGeom>
          <a:noFill/>
        </p:spPr>
        <p:txBody>
          <a:bodyPr wrap="square" rtlCol="0">
            <a:spAutoFit/>
          </a:bodyPr>
          <a:lstStyle/>
          <a:p>
            <a:r>
              <a:rPr lang="en-US" sz="1200" b="1" dirty="0">
                <a:solidFill>
                  <a:schemeClr val="accent1">
                    <a:lumMod val="50000"/>
                  </a:schemeClr>
                </a:solidFill>
              </a:rPr>
              <a:t>Classroom Assessments:</a:t>
            </a:r>
          </a:p>
          <a:p>
            <a:pPr marL="171450" indent="-171450">
              <a:buFont typeface="Arial" panose="020B0604020202020204" pitchFamily="34" charset="0"/>
              <a:buChar char="•"/>
            </a:pPr>
            <a:r>
              <a:rPr lang="en-US" sz="1050" dirty="0">
                <a:solidFill>
                  <a:schemeClr val="accent1">
                    <a:lumMod val="50000"/>
                  </a:schemeClr>
                </a:solidFill>
              </a:rPr>
              <a:t>Formative/Summative</a:t>
            </a:r>
          </a:p>
          <a:p>
            <a:pPr marL="171450" indent="-171450">
              <a:buFont typeface="Arial" panose="020B0604020202020204" pitchFamily="34" charset="0"/>
              <a:buChar char="•"/>
            </a:pPr>
            <a:r>
              <a:rPr lang="en-US" sz="1050" dirty="0">
                <a:solidFill>
                  <a:schemeClr val="accent1">
                    <a:lumMod val="50000"/>
                  </a:schemeClr>
                </a:solidFill>
              </a:rPr>
              <a:t>Administered on a regular basis</a:t>
            </a:r>
          </a:p>
          <a:p>
            <a:pPr marL="171450" indent="-171450">
              <a:buFont typeface="Arial" panose="020B0604020202020204" pitchFamily="34" charset="0"/>
              <a:buChar char="•"/>
            </a:pPr>
            <a:r>
              <a:rPr lang="en-US" sz="1050" dirty="0">
                <a:solidFill>
                  <a:schemeClr val="accent1">
                    <a:lumMod val="50000"/>
                  </a:schemeClr>
                </a:solidFill>
              </a:rPr>
              <a:t>Data used regularly mostly by teachers to inform instruction and to report student learning for grading purposes</a:t>
            </a:r>
          </a:p>
        </p:txBody>
      </p:sp>
      <p:sp>
        <p:nvSpPr>
          <p:cNvPr id="11" name="TextBox 10">
            <a:extLst>
              <a:ext uri="{FF2B5EF4-FFF2-40B4-BE49-F238E27FC236}">
                <a16:creationId xmlns:a16="http://schemas.microsoft.com/office/drawing/2014/main" id="{E0C4EA18-C4DB-22CE-A571-344AA0705B7D}"/>
              </a:ext>
            </a:extLst>
          </p:cNvPr>
          <p:cNvSpPr txBox="1"/>
          <p:nvPr/>
        </p:nvSpPr>
        <p:spPr>
          <a:xfrm>
            <a:off x="2738072" y="3380286"/>
            <a:ext cx="3810259" cy="923330"/>
          </a:xfrm>
          <a:prstGeom prst="rect">
            <a:avLst/>
          </a:prstGeom>
          <a:noFill/>
        </p:spPr>
        <p:txBody>
          <a:bodyPr wrap="square" rtlCol="0">
            <a:spAutoFit/>
          </a:bodyPr>
          <a:lstStyle/>
          <a:p>
            <a:r>
              <a:rPr lang="en-US" sz="1200" b="1" dirty="0">
                <a:solidFill>
                  <a:schemeClr val="accent1">
                    <a:lumMod val="50000"/>
                  </a:schemeClr>
                </a:solidFill>
              </a:rPr>
              <a:t>Districtwide/School Assessments:</a:t>
            </a:r>
          </a:p>
          <a:p>
            <a:pPr marL="171450" indent="-171450">
              <a:buFont typeface="Arial" panose="020B0604020202020204" pitchFamily="34" charset="0"/>
              <a:buChar char="•"/>
            </a:pPr>
            <a:r>
              <a:rPr lang="en-US" sz="1050" dirty="0">
                <a:solidFill>
                  <a:schemeClr val="accent1">
                    <a:lumMod val="50000"/>
                  </a:schemeClr>
                </a:solidFill>
              </a:rPr>
              <a:t>Benchmark/Interim Assessments</a:t>
            </a:r>
          </a:p>
          <a:p>
            <a:pPr marL="171450" indent="-171450">
              <a:buFont typeface="Arial" panose="020B0604020202020204" pitchFamily="34" charset="0"/>
              <a:buChar char="•"/>
            </a:pPr>
            <a:r>
              <a:rPr lang="en-US" sz="1050" dirty="0">
                <a:solidFill>
                  <a:schemeClr val="accent1">
                    <a:lumMod val="50000"/>
                  </a:schemeClr>
                </a:solidFill>
              </a:rPr>
              <a:t>Administered periodically throughout the year</a:t>
            </a:r>
          </a:p>
          <a:p>
            <a:pPr marL="171450" indent="-171450">
              <a:buFont typeface="Arial" panose="020B0604020202020204" pitchFamily="34" charset="0"/>
              <a:buChar char="•"/>
            </a:pPr>
            <a:r>
              <a:rPr lang="en-US" sz="1050" dirty="0">
                <a:solidFill>
                  <a:schemeClr val="accent1">
                    <a:lumMod val="50000"/>
                  </a:schemeClr>
                </a:solidFill>
              </a:rPr>
              <a:t>Data used by groups of teachers and educational leasers for long-term instructional planning</a:t>
            </a:r>
          </a:p>
        </p:txBody>
      </p:sp>
      <p:sp>
        <p:nvSpPr>
          <p:cNvPr id="12" name="TextBox 11">
            <a:extLst>
              <a:ext uri="{FF2B5EF4-FFF2-40B4-BE49-F238E27FC236}">
                <a16:creationId xmlns:a16="http://schemas.microsoft.com/office/drawing/2014/main" id="{7852097E-CFD4-4D5A-671F-234682E33E13}"/>
              </a:ext>
            </a:extLst>
          </p:cNvPr>
          <p:cNvSpPr txBox="1"/>
          <p:nvPr/>
        </p:nvSpPr>
        <p:spPr>
          <a:xfrm>
            <a:off x="4995878" y="2310089"/>
            <a:ext cx="1862122" cy="1246495"/>
          </a:xfrm>
          <a:prstGeom prst="rect">
            <a:avLst/>
          </a:prstGeom>
          <a:noFill/>
        </p:spPr>
        <p:txBody>
          <a:bodyPr wrap="square" rtlCol="0">
            <a:spAutoFit/>
          </a:bodyPr>
          <a:lstStyle/>
          <a:p>
            <a:r>
              <a:rPr lang="en-US" sz="1200" b="1" dirty="0">
                <a:solidFill>
                  <a:schemeClr val="accent1">
                    <a:lumMod val="50000"/>
                  </a:schemeClr>
                </a:solidFill>
              </a:rPr>
              <a:t>Statewide Assessments:</a:t>
            </a:r>
          </a:p>
          <a:p>
            <a:pPr marL="171450" indent="-171450">
              <a:buFont typeface="Arial" panose="020B0604020202020204" pitchFamily="34" charset="0"/>
              <a:buChar char="•"/>
            </a:pPr>
            <a:r>
              <a:rPr lang="en-US" sz="1050" dirty="0">
                <a:solidFill>
                  <a:schemeClr val="accent1">
                    <a:lumMod val="50000"/>
                  </a:schemeClr>
                </a:solidFill>
              </a:rPr>
              <a:t>Summative Assessments</a:t>
            </a:r>
          </a:p>
          <a:p>
            <a:pPr marL="171450" indent="-171450">
              <a:buFont typeface="Arial" panose="020B0604020202020204" pitchFamily="34" charset="0"/>
              <a:buChar char="•"/>
            </a:pPr>
            <a:r>
              <a:rPr lang="en-US" sz="1050" dirty="0">
                <a:solidFill>
                  <a:schemeClr val="accent1">
                    <a:lumMod val="50000"/>
                  </a:schemeClr>
                </a:solidFill>
              </a:rPr>
              <a:t>Administered once a year</a:t>
            </a:r>
          </a:p>
          <a:p>
            <a:pPr marL="171450" indent="-171450">
              <a:buFont typeface="Arial" panose="020B0604020202020204" pitchFamily="34" charset="0"/>
              <a:buChar char="•"/>
            </a:pPr>
            <a:r>
              <a:rPr lang="en-US" sz="1050" dirty="0">
                <a:solidFill>
                  <a:schemeClr val="accent1">
                    <a:lumMod val="50000"/>
                  </a:schemeClr>
                </a:solidFill>
              </a:rPr>
              <a:t>Data used by school and district leaders to evaluate curriculum and programming</a:t>
            </a:r>
          </a:p>
        </p:txBody>
      </p:sp>
    </p:spTree>
    <p:extLst>
      <p:ext uri="{BB962C8B-B14F-4D97-AF65-F5344CB8AC3E}">
        <p14:creationId xmlns:p14="http://schemas.microsoft.com/office/powerpoint/2010/main" val="146295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F4C06-3A15-CCB6-C4F0-4F2FB14932F5}"/>
              </a:ext>
            </a:extLst>
          </p:cNvPr>
          <p:cNvSpPr>
            <a:spLocks noGrp="1"/>
          </p:cNvSpPr>
          <p:nvPr>
            <p:ph type="title"/>
          </p:nvPr>
        </p:nvSpPr>
        <p:spPr/>
        <p:txBody>
          <a:bodyPr/>
          <a:lstStyle/>
          <a:p>
            <a:r>
              <a:rPr lang="en-US" dirty="0"/>
              <a:t>Test Structure – What’s New for 2026</a:t>
            </a:r>
          </a:p>
        </p:txBody>
      </p:sp>
      <p:sp>
        <p:nvSpPr>
          <p:cNvPr id="3" name="Slide Number Placeholder 2">
            <a:extLst>
              <a:ext uri="{FF2B5EF4-FFF2-40B4-BE49-F238E27FC236}">
                <a16:creationId xmlns:a16="http://schemas.microsoft.com/office/drawing/2014/main" id="{3AC59C54-B4A3-B359-501C-BBA19CDA6E98}"/>
              </a:ext>
            </a:extLst>
          </p:cNvPr>
          <p:cNvSpPr>
            <a:spLocks noGrp="1"/>
          </p:cNvSpPr>
          <p:nvPr>
            <p:ph type="sldNum" sz="quarter" idx="12"/>
          </p:nvPr>
        </p:nvSpPr>
        <p:spPr/>
        <p:txBody>
          <a:bodyPr/>
          <a:lstStyle/>
          <a:p>
            <a:fld id="{B4D764D8-5B36-754B-AFBA-AF0AFEFF4AB1}" type="slidenum">
              <a:rPr lang="en-US" smtClean="0"/>
              <a:pPr/>
              <a:t>4</a:t>
            </a:fld>
            <a:endParaRPr lang="en-US"/>
          </a:p>
        </p:txBody>
      </p:sp>
      <p:sp>
        <p:nvSpPr>
          <p:cNvPr id="4" name="TextBox 3">
            <a:extLst>
              <a:ext uri="{FF2B5EF4-FFF2-40B4-BE49-F238E27FC236}">
                <a16:creationId xmlns:a16="http://schemas.microsoft.com/office/drawing/2014/main" id="{049488E3-5A0A-9A30-A972-DC837BFCA036}"/>
              </a:ext>
            </a:extLst>
          </p:cNvPr>
          <p:cNvSpPr txBox="1"/>
          <p:nvPr/>
        </p:nvSpPr>
        <p:spPr>
          <a:xfrm>
            <a:off x="7746" y="791098"/>
            <a:ext cx="6760915" cy="6663363"/>
          </a:xfrm>
          <a:prstGeom prst="rect">
            <a:avLst/>
          </a:prstGeom>
          <a:noFill/>
        </p:spPr>
        <p:txBody>
          <a:bodyPr wrap="square" rtlCol="0">
            <a:spAutoFit/>
          </a:bodyPr>
          <a:lstStyle/>
          <a:p>
            <a:pPr>
              <a:spcBef>
                <a:spcPts val="600"/>
              </a:spcBef>
            </a:pPr>
            <a:r>
              <a:rPr lang="en-US" sz="1600" b="1" dirty="0">
                <a:latin typeface="Times New Roman" panose="02020603050405020304" pitchFamily="18" charset="0"/>
                <a:cs typeface="Times New Roman" panose="02020603050405020304" pitchFamily="18" charset="0"/>
              </a:rPr>
              <a:t>MCA Math:</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can use the pencil tool to draw or write directly on all questions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can use the protractor tool on specific grade 4 questions to measure angles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Grade 4 questions now have the ruler tool available</a:t>
            </a:r>
            <a:endParaRPr lang="en-US" sz="1600" b="1" dirty="0">
              <a:latin typeface="Times New Roman" panose="02020603050405020304" pitchFamily="18" charset="0"/>
              <a:cs typeface="Times New Roman" panose="02020603050405020304" pitchFamily="18" charset="0"/>
            </a:endParaRPr>
          </a:p>
          <a:p>
            <a:pPr>
              <a:spcBef>
                <a:spcPts val="600"/>
              </a:spcBef>
            </a:pPr>
            <a:r>
              <a:rPr lang="en-US" sz="1600" b="1" dirty="0">
                <a:latin typeface="Times New Roman" panose="02020603050405020304" pitchFamily="18" charset="0"/>
                <a:cs typeface="Times New Roman" panose="02020603050405020304" pitchFamily="18" charset="0"/>
              </a:rPr>
              <a:t>MCA Reading: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Updated to assess the 2020 MN State Academic Standards for Reading</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Change from MCA-III to MCA-IV</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Glossed word lists provide concise definitions or explanations of terms in English, the glossary feature is available on the test items, not the reading passages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Headphones are now required for the Reading MCA</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Accommodations updates: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Paper tests:</a:t>
            </a:r>
          </a:p>
          <a:p>
            <a:pPr marL="1014984"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 separate passages book will be provided automatically with the Reading MCA paper test book</a:t>
            </a:r>
          </a:p>
          <a:p>
            <a:pPr marL="1014984"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Large Print 18-pt font Paper test has been improved</a:t>
            </a:r>
          </a:p>
          <a:p>
            <a:pPr marL="1289304" lvl="3"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24-pt font no longer available</a:t>
            </a:r>
          </a:p>
          <a:p>
            <a:pPr marL="832104"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Script/Human Reader: Read-aloud accommodations will be an approved accommodation for a small number of students who meet specific criteria </a:t>
            </a:r>
            <a:r>
              <a:rPr lang="en-US" sz="1200" dirty="0">
                <a:latin typeface="Times New Roman" panose="02020603050405020304" pitchFamily="18" charset="0"/>
                <a:cs typeface="Times New Roman" panose="02020603050405020304" pitchFamily="18" charset="0"/>
              </a:rPr>
              <a:t>(accommodation must be approved by MDE each year to be provided)</a:t>
            </a:r>
          </a:p>
          <a:p>
            <a:pPr>
              <a:spcBef>
                <a:spcPts val="600"/>
              </a:spcBef>
            </a:pPr>
            <a:r>
              <a:rPr lang="en-US" sz="1600" b="1" dirty="0">
                <a:latin typeface="Times New Roman" panose="02020603050405020304" pitchFamily="18" charset="0"/>
                <a:cs typeface="Times New Roman" panose="02020603050405020304" pitchFamily="18" charset="0"/>
              </a:rPr>
              <a:t>Alternate MCA Reading: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Replaces MTAS Reading </a:t>
            </a:r>
            <a:r>
              <a:rPr lang="en-US" sz="1400" dirty="0">
                <a:latin typeface="Times New Roman" panose="02020603050405020304" pitchFamily="18" charset="0"/>
                <a:cs typeface="Times New Roman" panose="02020603050405020304" pitchFamily="18" charset="0"/>
                <a:sym typeface="Wingdings" pitchFamily="2" charset="2"/>
              </a:rPr>
              <a:t> </a:t>
            </a:r>
            <a:r>
              <a:rPr lang="en-US" sz="1400" dirty="0">
                <a:latin typeface="Times New Roman" panose="02020603050405020304" pitchFamily="18" charset="0"/>
                <a:cs typeface="Times New Roman" panose="02020603050405020304" pitchFamily="18" charset="0"/>
              </a:rPr>
              <a:t>Updated to assess the 2020 MN State Academic Standards for Reading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Modes: online, hybrid, or paper</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Mode does not need to be determined in IEP</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Can change during administrations as needed</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Online – has a variety of embedded tools and accessibility supports</a:t>
            </a:r>
          </a:p>
          <a:p>
            <a:pPr>
              <a:spcBef>
                <a:spcPts val="600"/>
              </a:spcBef>
            </a:pPr>
            <a:r>
              <a:rPr lang="en-US" sz="1600" b="1" dirty="0">
                <a:latin typeface="Times New Roman" panose="02020603050405020304" pitchFamily="18" charset="0"/>
                <a:cs typeface="Times New Roman" panose="02020603050405020304" pitchFamily="18" charset="0"/>
              </a:rPr>
              <a:t>Both Reading assessments: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There will be no Preliminary Results and Final Results will be delayed</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Standard setting for the new assessment delays results distribution</a:t>
            </a:r>
          </a:p>
        </p:txBody>
      </p:sp>
    </p:spTree>
    <p:extLst>
      <p:ext uri="{BB962C8B-B14F-4D97-AF65-F5344CB8AC3E}">
        <p14:creationId xmlns:p14="http://schemas.microsoft.com/office/powerpoint/2010/main" val="2158434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B303-4EF8-E7DC-DB7B-12712C2E3B99}"/>
              </a:ext>
            </a:extLst>
          </p:cNvPr>
          <p:cNvSpPr>
            <a:spLocks noGrp="1"/>
          </p:cNvSpPr>
          <p:nvPr>
            <p:ph type="title"/>
          </p:nvPr>
        </p:nvSpPr>
        <p:spPr/>
        <p:txBody>
          <a:bodyPr/>
          <a:lstStyle/>
          <a:p>
            <a:r>
              <a:rPr lang="en-US" dirty="0"/>
              <a:t>Test Structure </a:t>
            </a:r>
          </a:p>
        </p:txBody>
      </p:sp>
      <p:sp>
        <p:nvSpPr>
          <p:cNvPr id="3" name="Slide Number Placeholder 2">
            <a:extLst>
              <a:ext uri="{FF2B5EF4-FFF2-40B4-BE49-F238E27FC236}">
                <a16:creationId xmlns:a16="http://schemas.microsoft.com/office/drawing/2014/main" id="{71495808-F5DD-8185-988D-765B942E4A29}"/>
              </a:ext>
            </a:extLst>
          </p:cNvPr>
          <p:cNvSpPr>
            <a:spLocks noGrp="1"/>
          </p:cNvSpPr>
          <p:nvPr>
            <p:ph type="sldNum" sz="quarter" idx="12"/>
          </p:nvPr>
        </p:nvSpPr>
        <p:spPr/>
        <p:txBody>
          <a:bodyPr/>
          <a:lstStyle/>
          <a:p>
            <a:fld id="{B4D764D8-5B36-754B-AFBA-AF0AFEFF4AB1}" type="slidenum">
              <a:rPr lang="en-US" smtClean="0"/>
              <a:pPr/>
              <a:t>5</a:t>
            </a:fld>
            <a:endParaRPr lang="en-US"/>
          </a:p>
        </p:txBody>
      </p:sp>
      <p:sp>
        <p:nvSpPr>
          <p:cNvPr id="5" name="TextBox 4">
            <a:extLst>
              <a:ext uri="{FF2B5EF4-FFF2-40B4-BE49-F238E27FC236}">
                <a16:creationId xmlns:a16="http://schemas.microsoft.com/office/drawing/2014/main" id="{0CA95BAA-CD2F-D089-A6AE-9C20B1DAC5FD}"/>
              </a:ext>
            </a:extLst>
          </p:cNvPr>
          <p:cNvSpPr txBox="1"/>
          <p:nvPr/>
        </p:nvSpPr>
        <p:spPr>
          <a:xfrm>
            <a:off x="3068459" y="5553391"/>
            <a:ext cx="3687288" cy="2677656"/>
          </a:xfrm>
          <a:prstGeom prst="rect">
            <a:avLst/>
          </a:prstGeom>
          <a:noFill/>
          <a:ln>
            <a:solidFill>
              <a:schemeClr val="accent1"/>
            </a:solidFill>
          </a:ln>
        </p:spPr>
        <p:txBody>
          <a:bodyPr wrap="square" rtlCol="0">
            <a:spAutoFit/>
          </a:bodyPr>
          <a:lstStyle/>
          <a:p>
            <a:r>
              <a:rPr lang="en-US" sz="1200" b="1" dirty="0">
                <a:latin typeface="Times New Roman" panose="02020603050405020304" pitchFamily="18" charset="0"/>
                <a:cs typeface="Times New Roman" panose="02020603050405020304" pitchFamily="18" charset="0"/>
              </a:rPr>
              <a:t>What is an adaptive assessment?</a:t>
            </a:r>
            <a:endParaRPr lang="en-US" sz="1200" dirty="0">
              <a:effectLst/>
              <a:latin typeface="Times New Roman" panose="02020603050405020304" pitchFamily="18" charset="0"/>
              <a:cs typeface="Times New Roman" panose="02020603050405020304" pitchFamily="18" charset="0"/>
            </a:endParaRPr>
          </a:p>
          <a:p>
            <a:r>
              <a:rPr lang="en-US" sz="1200" dirty="0">
                <a:effectLst/>
                <a:latin typeface="Times New Roman" panose="02020603050405020304" pitchFamily="18" charset="0"/>
                <a:cs typeface="Times New Roman" panose="02020603050405020304" pitchFamily="18" charset="0"/>
              </a:rPr>
              <a:t>The assessment adjusts to each student’s performance at an item level. </a:t>
            </a:r>
            <a:r>
              <a:rPr lang="en-US" sz="1200" dirty="0">
                <a:latin typeface="Times New Roman" panose="02020603050405020304" pitchFamily="18" charset="0"/>
                <a:cs typeface="Times New Roman" panose="02020603050405020304" pitchFamily="18" charset="0"/>
              </a:rPr>
              <a:t>E</a:t>
            </a:r>
            <a:r>
              <a:rPr lang="en-US" sz="1200" dirty="0">
                <a:effectLst/>
                <a:latin typeface="Times New Roman" panose="02020603050405020304" pitchFamily="18" charset="0"/>
                <a:cs typeface="Times New Roman" panose="02020603050405020304" pitchFamily="18" charset="0"/>
              </a:rPr>
              <a:t>ach item (for mathematics) or passage(s) with associated items (for reading) is selected based on student performance on items taken earlier in the test. This produces an individualized assessment that is well-tailored to measure each student’s proficiency, while still meeting the test specifications. </a:t>
            </a:r>
          </a:p>
          <a:p>
            <a:r>
              <a:rPr lang="en-US" sz="1200" b="1" dirty="0">
                <a:latin typeface="Times New Roman" panose="02020603050405020304" pitchFamily="18" charset="0"/>
                <a:cs typeface="Times New Roman" panose="02020603050405020304" pitchFamily="18" charset="0"/>
              </a:rPr>
              <a:t>What is a fixed-form assessment?</a:t>
            </a:r>
          </a:p>
          <a:p>
            <a:r>
              <a:rPr lang="en-US" sz="1200" dirty="0">
                <a:effectLst/>
                <a:latin typeface="Times New Roman" panose="02020603050405020304" pitchFamily="18" charset="0"/>
                <a:cs typeface="Times New Roman" panose="02020603050405020304" pitchFamily="18" charset="0"/>
              </a:rPr>
              <a:t>Each item is pre-selected. While students are presented with the same items that count for their score, there are multiple forms of the test and the placement of these items varies. These items are selected to meet the content requirements specified in the test specifications. </a:t>
            </a:r>
          </a:p>
        </p:txBody>
      </p:sp>
      <p:graphicFrame>
        <p:nvGraphicFramePr>
          <p:cNvPr id="6" name="Table 5">
            <a:extLst>
              <a:ext uri="{FF2B5EF4-FFF2-40B4-BE49-F238E27FC236}">
                <a16:creationId xmlns:a16="http://schemas.microsoft.com/office/drawing/2014/main" id="{806DC195-0BD9-1199-0A17-DCDE2448DF4A}"/>
              </a:ext>
            </a:extLst>
          </p:cNvPr>
          <p:cNvGraphicFramePr>
            <a:graphicFrameLocks noGrp="1"/>
          </p:cNvGraphicFramePr>
          <p:nvPr>
            <p:extLst>
              <p:ext uri="{D42A27DB-BD31-4B8C-83A1-F6EECF244321}">
                <p14:modId xmlns:p14="http://schemas.microsoft.com/office/powerpoint/2010/main" val="3070121619"/>
              </p:ext>
            </p:extLst>
          </p:nvPr>
        </p:nvGraphicFramePr>
        <p:xfrm>
          <a:off x="608610" y="1131729"/>
          <a:ext cx="5640780" cy="1483360"/>
        </p:xfrm>
        <a:graphic>
          <a:graphicData uri="http://schemas.openxmlformats.org/drawingml/2006/table">
            <a:tbl>
              <a:tblPr firstRow="1" bandRow="1">
                <a:tableStyleId>{69012ECD-51FC-41F1-AA8D-1B2483CD663E}</a:tableStyleId>
              </a:tblPr>
              <a:tblGrid>
                <a:gridCol w="1880260">
                  <a:extLst>
                    <a:ext uri="{9D8B030D-6E8A-4147-A177-3AD203B41FA5}">
                      <a16:colId xmlns:a16="http://schemas.microsoft.com/office/drawing/2014/main" val="250353149"/>
                    </a:ext>
                  </a:extLst>
                </a:gridCol>
                <a:gridCol w="1880260">
                  <a:extLst>
                    <a:ext uri="{9D8B030D-6E8A-4147-A177-3AD203B41FA5}">
                      <a16:colId xmlns:a16="http://schemas.microsoft.com/office/drawing/2014/main" val="387101035"/>
                    </a:ext>
                  </a:extLst>
                </a:gridCol>
                <a:gridCol w="1880260">
                  <a:extLst>
                    <a:ext uri="{9D8B030D-6E8A-4147-A177-3AD203B41FA5}">
                      <a16:colId xmlns:a16="http://schemas.microsoft.com/office/drawing/2014/main" val="3172160945"/>
                    </a:ext>
                  </a:extLst>
                </a:gridCol>
              </a:tblGrid>
              <a:tr h="370840">
                <a:tc>
                  <a:txBody>
                    <a:bodyPr/>
                    <a:lstStyle/>
                    <a:p>
                      <a:pPr algn="ctr"/>
                      <a:r>
                        <a:rPr lang="en-US" dirty="0"/>
                        <a:t>Assessment</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solidFill>
                      <a:srgbClr val="0F3865"/>
                    </a:solidFill>
                  </a:tcPr>
                </a:tc>
                <a:tc>
                  <a:txBody>
                    <a:bodyPr/>
                    <a:lstStyle/>
                    <a:p>
                      <a:pPr algn="ctr"/>
                      <a:r>
                        <a:rPr lang="en-US" dirty="0"/>
                        <a:t>Subject</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solidFill>
                      <a:srgbClr val="0F3865"/>
                    </a:solidFill>
                  </a:tcPr>
                </a:tc>
                <a:tc>
                  <a:txBody>
                    <a:bodyPr/>
                    <a:lstStyle/>
                    <a:p>
                      <a:pPr algn="ctr"/>
                      <a:r>
                        <a:rPr lang="en-US" dirty="0"/>
                        <a:t>Administered in Grades</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solidFill>
                      <a:srgbClr val="0F3865"/>
                    </a:solidFill>
                  </a:tcPr>
                </a:tc>
                <a:extLst>
                  <a:ext uri="{0D108BD9-81ED-4DB2-BD59-A6C34878D82A}">
                    <a16:rowId xmlns:a16="http://schemas.microsoft.com/office/drawing/2014/main" val="1589033199"/>
                  </a:ext>
                </a:extLst>
              </a:tr>
              <a:tr h="370840">
                <a:tc>
                  <a:txBody>
                    <a:bodyPr/>
                    <a:lstStyle/>
                    <a:p>
                      <a:pPr algn="ctr"/>
                      <a:r>
                        <a:rPr lang="en-US" dirty="0"/>
                        <a:t>MCA or Alt MCA</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tc>
                  <a:txBody>
                    <a:bodyPr/>
                    <a:lstStyle/>
                    <a:p>
                      <a:pPr algn="ctr"/>
                      <a:r>
                        <a:rPr lang="en-US" dirty="0"/>
                        <a:t>Reading</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tc>
                  <a:txBody>
                    <a:bodyPr/>
                    <a:lstStyle/>
                    <a:p>
                      <a:pPr algn="ctr"/>
                      <a:r>
                        <a:rPr lang="en-US" dirty="0"/>
                        <a:t>3-8, 10</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extLst>
                  <a:ext uri="{0D108BD9-81ED-4DB2-BD59-A6C34878D82A}">
                    <a16:rowId xmlns:a16="http://schemas.microsoft.com/office/drawing/2014/main" val="2587371699"/>
                  </a:ext>
                </a:extLst>
              </a:tr>
              <a:tr h="370840">
                <a:tc>
                  <a:txBody>
                    <a:bodyPr/>
                    <a:lstStyle/>
                    <a:p>
                      <a:pPr algn="ctr"/>
                      <a:r>
                        <a:rPr lang="en-US" dirty="0"/>
                        <a:t>MCA or MTAS</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tc>
                  <a:txBody>
                    <a:bodyPr/>
                    <a:lstStyle/>
                    <a:p>
                      <a:pPr algn="ctr"/>
                      <a:r>
                        <a:rPr lang="en-US" dirty="0"/>
                        <a:t>Math</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tc>
                  <a:txBody>
                    <a:bodyPr/>
                    <a:lstStyle/>
                    <a:p>
                      <a:pPr algn="ctr"/>
                      <a:r>
                        <a:rPr lang="en-US" dirty="0"/>
                        <a:t>3-8, 11</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extLst>
                  <a:ext uri="{0D108BD9-81ED-4DB2-BD59-A6C34878D82A}">
                    <a16:rowId xmlns:a16="http://schemas.microsoft.com/office/drawing/2014/main" val="958862799"/>
                  </a:ext>
                </a:extLst>
              </a:tr>
              <a:tr h="370840">
                <a:tc>
                  <a:txBody>
                    <a:bodyPr/>
                    <a:lstStyle/>
                    <a:p>
                      <a:pPr algn="ctr"/>
                      <a:r>
                        <a:rPr lang="en-US" dirty="0"/>
                        <a:t>MCA or Alt MCA</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tc>
                  <a:txBody>
                    <a:bodyPr/>
                    <a:lstStyle/>
                    <a:p>
                      <a:pPr algn="ctr"/>
                      <a:r>
                        <a:rPr lang="en-US" dirty="0"/>
                        <a:t>Science</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tc>
                  <a:txBody>
                    <a:bodyPr/>
                    <a:lstStyle/>
                    <a:p>
                      <a:pPr algn="ctr"/>
                      <a:r>
                        <a:rPr lang="en-US" dirty="0"/>
                        <a:t>5, 8, High School*</a:t>
                      </a:r>
                    </a:p>
                  </a:txBody>
                  <a:tcPr anchor="ctr">
                    <a:lnL w="12700" cap="flat" cmpd="sng" algn="ctr">
                      <a:solidFill>
                        <a:srgbClr val="0F3865"/>
                      </a:solidFill>
                      <a:prstDash val="solid"/>
                      <a:round/>
                      <a:headEnd type="none" w="med" len="med"/>
                      <a:tailEnd type="none" w="med" len="med"/>
                    </a:lnL>
                    <a:lnR w="12700" cap="flat" cmpd="sng" algn="ctr">
                      <a:solidFill>
                        <a:srgbClr val="0F3865"/>
                      </a:solidFill>
                      <a:prstDash val="solid"/>
                      <a:round/>
                      <a:headEnd type="none" w="med" len="med"/>
                      <a:tailEnd type="none" w="med" len="med"/>
                    </a:lnR>
                    <a:lnT w="12700" cap="flat" cmpd="sng" algn="ctr">
                      <a:solidFill>
                        <a:srgbClr val="0F3865"/>
                      </a:solidFill>
                      <a:prstDash val="solid"/>
                      <a:round/>
                      <a:headEnd type="none" w="med" len="med"/>
                      <a:tailEnd type="none" w="med" len="med"/>
                    </a:lnT>
                    <a:lnB w="12700" cap="flat" cmpd="sng" algn="ctr">
                      <a:solidFill>
                        <a:srgbClr val="0F3865"/>
                      </a:solidFill>
                      <a:prstDash val="solid"/>
                      <a:round/>
                      <a:headEnd type="none" w="med" len="med"/>
                      <a:tailEnd type="none" w="med" len="med"/>
                    </a:lnB>
                  </a:tcPr>
                </a:tc>
                <a:extLst>
                  <a:ext uri="{0D108BD9-81ED-4DB2-BD59-A6C34878D82A}">
                    <a16:rowId xmlns:a16="http://schemas.microsoft.com/office/drawing/2014/main" val="4192971760"/>
                  </a:ext>
                </a:extLst>
              </a:tr>
            </a:tbl>
          </a:graphicData>
        </a:graphic>
      </p:graphicFrame>
      <p:sp>
        <p:nvSpPr>
          <p:cNvPr id="7" name="TextBox 6">
            <a:extLst>
              <a:ext uri="{FF2B5EF4-FFF2-40B4-BE49-F238E27FC236}">
                <a16:creationId xmlns:a16="http://schemas.microsoft.com/office/drawing/2014/main" id="{BE0ACDCE-13F4-35AA-C951-3FDD0694E87E}"/>
              </a:ext>
            </a:extLst>
          </p:cNvPr>
          <p:cNvSpPr txBox="1"/>
          <p:nvPr/>
        </p:nvSpPr>
        <p:spPr>
          <a:xfrm>
            <a:off x="0" y="793175"/>
            <a:ext cx="1619418" cy="338554"/>
          </a:xfrm>
          <a:prstGeom prst="rect">
            <a:avLst/>
          </a:prstGeom>
          <a:noFill/>
        </p:spPr>
        <p:txBody>
          <a:bodyPr wrap="none" rtlCol="0">
            <a:spAutoFit/>
          </a:bodyPr>
          <a:lstStyle/>
          <a:p>
            <a:r>
              <a:rPr lang="en-US" sz="1600" b="1" dirty="0"/>
              <a:t>Who takes what:</a:t>
            </a:r>
          </a:p>
        </p:txBody>
      </p:sp>
      <p:sp>
        <p:nvSpPr>
          <p:cNvPr id="8" name="TextBox 7">
            <a:extLst>
              <a:ext uri="{FF2B5EF4-FFF2-40B4-BE49-F238E27FC236}">
                <a16:creationId xmlns:a16="http://schemas.microsoft.com/office/drawing/2014/main" id="{650C2F6B-8A31-BAB3-9FB2-0A22CBE0E408}"/>
              </a:ext>
            </a:extLst>
          </p:cNvPr>
          <p:cNvSpPr txBox="1"/>
          <p:nvPr/>
        </p:nvSpPr>
        <p:spPr>
          <a:xfrm>
            <a:off x="-8905" y="2622488"/>
            <a:ext cx="6866906" cy="3185487"/>
          </a:xfrm>
          <a:prstGeom prst="rect">
            <a:avLst/>
          </a:prstGeom>
          <a:noFill/>
        </p:spPr>
        <p:txBody>
          <a:bodyPr wrap="square" rtlCol="0">
            <a:spAutoFit/>
          </a:bodyPr>
          <a:lstStyle/>
          <a:p>
            <a:r>
              <a:rPr lang="en-US" sz="1400" dirty="0"/>
              <a:t>*High school Science MCA/Alt MCA is administered the year a student is completing their Life Science/Biology coursework</a:t>
            </a:r>
          </a:p>
          <a:p>
            <a:pPr marL="285750" indent="-285750">
              <a:buFont typeface="Wingdings" pitchFamily="2" charset="2"/>
              <a:buChar char="Ø"/>
            </a:pPr>
            <a:r>
              <a:rPr lang="en-US" sz="1400" dirty="0"/>
              <a:t>All MCA subjects are administered online via student iPads</a:t>
            </a:r>
          </a:p>
          <a:p>
            <a:pPr marL="742950" lvl="1" indent="-285750">
              <a:buFont typeface="Wingdings" pitchFamily="2" charset="2"/>
              <a:buChar char="Ø"/>
            </a:pPr>
            <a:r>
              <a:rPr lang="en-US" sz="1400" dirty="0"/>
              <a:t>Paper accommodations available as indicated on IEP or 504 Plan</a:t>
            </a:r>
          </a:p>
          <a:p>
            <a:pPr marL="285750" indent="-285750">
              <a:buFont typeface="Wingdings" pitchFamily="2" charset="2"/>
              <a:buChar char="Ø"/>
            </a:pPr>
            <a:r>
              <a:rPr lang="en-US" sz="1400" dirty="0"/>
              <a:t>MCA Reading and Math are adaptive assessments</a:t>
            </a:r>
          </a:p>
          <a:p>
            <a:pPr marL="285750" indent="-285750">
              <a:buFont typeface="Wingdings" pitchFamily="2" charset="2"/>
              <a:buChar char="Ø"/>
            </a:pPr>
            <a:r>
              <a:rPr lang="en-US" sz="1400" dirty="0"/>
              <a:t>MCA Science is a Fixed-form assessment</a:t>
            </a:r>
          </a:p>
          <a:p>
            <a:pPr>
              <a:spcBef>
                <a:spcPts val="600"/>
              </a:spcBef>
            </a:pPr>
            <a:r>
              <a:rPr lang="en-US" sz="1400" dirty="0">
                <a:cs typeface="Times New Roman" panose="02020603050405020304" pitchFamily="18" charset="0"/>
              </a:rPr>
              <a:t>The MTAS and Alternate MCA is a performance-based assessment in reading, mathematics, and science for students with the most significant cognitive disabilities, and it is available in every grade in which the MCA is available. The MTAS is an alternate assessment based on extended standards of the Minnesota Academic Standards that have been reduced in breadth, depth, and complexity.</a:t>
            </a:r>
          </a:p>
          <a:p>
            <a:r>
              <a:rPr lang="en-US" sz="1400" dirty="0">
                <a:cs typeface="Times New Roman" panose="02020603050405020304" pitchFamily="18" charset="0"/>
              </a:rPr>
              <a:t>More information can be found on the MDE MTAS Participation website:</a:t>
            </a:r>
          </a:p>
          <a:p>
            <a:r>
              <a:rPr lang="en-US" sz="1400" dirty="0">
                <a:cs typeface="Times New Roman" panose="02020603050405020304" pitchFamily="18" charset="0"/>
              </a:rPr>
              <a:t>	</a:t>
            </a:r>
            <a:r>
              <a:rPr lang="en-US" sz="1400" dirty="0">
                <a:cs typeface="Times New Roman" panose="02020603050405020304" pitchFamily="18" charset="0"/>
                <a:hlinkClick r:id="rId3"/>
              </a:rPr>
              <a:t>education.mn.gov/MDE/dse/test/mn/mtas/</a:t>
            </a:r>
            <a:endParaRPr lang="en-US" sz="1400" dirty="0">
              <a:cs typeface="Times New Roman" panose="02020603050405020304" pitchFamily="18" charset="0"/>
            </a:endParaRPr>
          </a:p>
          <a:p>
            <a:endParaRPr lang="en-US" sz="1400" dirty="0"/>
          </a:p>
        </p:txBody>
      </p:sp>
      <p:sp>
        <p:nvSpPr>
          <p:cNvPr id="9" name="TextBox 8">
            <a:extLst>
              <a:ext uri="{FF2B5EF4-FFF2-40B4-BE49-F238E27FC236}">
                <a16:creationId xmlns:a16="http://schemas.microsoft.com/office/drawing/2014/main" id="{7B75DA94-9B4A-E19D-7CB7-D027D88990F3}"/>
              </a:ext>
            </a:extLst>
          </p:cNvPr>
          <p:cNvSpPr txBox="1"/>
          <p:nvPr/>
        </p:nvSpPr>
        <p:spPr>
          <a:xfrm>
            <a:off x="-1" y="5553391"/>
            <a:ext cx="3068459" cy="2677656"/>
          </a:xfrm>
          <a:prstGeom prst="rect">
            <a:avLst/>
          </a:prstGeom>
          <a:noFill/>
        </p:spPr>
        <p:txBody>
          <a:bodyPr wrap="square" rtlCol="0">
            <a:spAutoFit/>
          </a:bodyPr>
          <a:lstStyle/>
          <a:p>
            <a:pPr marL="285750" indent="-285750">
              <a:buFont typeface="Wingdings" pitchFamily="2" charset="2"/>
              <a:buChar char="Ø"/>
            </a:pPr>
            <a:r>
              <a:rPr lang="en-US" sz="1400" dirty="0"/>
              <a:t>All MTAS/Alt MCA subjects are administered in a 1-on-1 setting</a:t>
            </a:r>
          </a:p>
          <a:p>
            <a:pPr marL="285750" indent="-285750">
              <a:buFont typeface="Wingdings" pitchFamily="2" charset="2"/>
              <a:buChar char="Ø"/>
            </a:pPr>
            <a:r>
              <a:rPr lang="en-US" sz="1400" dirty="0"/>
              <a:t>MTAS Math is a Paper administration and the Test Administrator scores tasks using a rubric</a:t>
            </a:r>
          </a:p>
          <a:p>
            <a:pPr marL="285750" indent="-285750">
              <a:buFont typeface="Wingdings" pitchFamily="2" charset="2"/>
              <a:buChar char="Ø"/>
            </a:pPr>
            <a:r>
              <a:rPr lang="en-US" sz="1400" dirty="0"/>
              <a:t>Alt MCA Reading &amp; Science have 3 administration mode options: paper, hybrid, online. Which to use is based on individual need and can be changed during administration if needed</a:t>
            </a:r>
          </a:p>
        </p:txBody>
      </p:sp>
    </p:spTree>
    <p:extLst>
      <p:ext uri="{BB962C8B-B14F-4D97-AF65-F5344CB8AC3E}">
        <p14:creationId xmlns:p14="http://schemas.microsoft.com/office/powerpoint/2010/main" val="227447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4C74-5B4A-AEA1-79AD-C7D7145E59CF}"/>
              </a:ext>
            </a:extLst>
          </p:cNvPr>
          <p:cNvSpPr>
            <a:spLocks noGrp="1"/>
          </p:cNvSpPr>
          <p:nvPr>
            <p:ph type="title"/>
          </p:nvPr>
        </p:nvSpPr>
        <p:spPr/>
        <p:txBody>
          <a:bodyPr/>
          <a:lstStyle/>
          <a:p>
            <a:r>
              <a:rPr lang="en-US" dirty="0"/>
              <a:t>Test Structure – Form Group Types</a:t>
            </a:r>
          </a:p>
        </p:txBody>
      </p:sp>
      <p:sp>
        <p:nvSpPr>
          <p:cNvPr id="3" name="Slide Number Placeholder 2">
            <a:extLst>
              <a:ext uri="{FF2B5EF4-FFF2-40B4-BE49-F238E27FC236}">
                <a16:creationId xmlns:a16="http://schemas.microsoft.com/office/drawing/2014/main" id="{714F84FF-94B3-2BCD-8D0A-4D7BB19E681E}"/>
              </a:ext>
            </a:extLst>
          </p:cNvPr>
          <p:cNvSpPr>
            <a:spLocks noGrp="1"/>
          </p:cNvSpPr>
          <p:nvPr>
            <p:ph type="sldNum" sz="quarter" idx="12"/>
          </p:nvPr>
        </p:nvSpPr>
        <p:spPr/>
        <p:txBody>
          <a:bodyPr/>
          <a:lstStyle/>
          <a:p>
            <a:fld id="{B4D764D8-5B36-754B-AFBA-AF0AFEFF4AB1}" type="slidenum">
              <a:rPr lang="en-US" smtClean="0"/>
              <a:pPr/>
              <a:t>6</a:t>
            </a:fld>
            <a:endParaRPr lang="en-US"/>
          </a:p>
        </p:txBody>
      </p:sp>
      <p:sp>
        <p:nvSpPr>
          <p:cNvPr id="12" name="Rectangle 11">
            <a:extLst>
              <a:ext uri="{FF2B5EF4-FFF2-40B4-BE49-F238E27FC236}">
                <a16:creationId xmlns:a16="http://schemas.microsoft.com/office/drawing/2014/main" id="{3BF47D5F-D5E2-4ECF-1D7A-82416B135A30}"/>
              </a:ext>
            </a:extLst>
          </p:cNvPr>
          <p:cNvSpPr/>
          <p:nvPr/>
        </p:nvSpPr>
        <p:spPr>
          <a:xfrm>
            <a:off x="216599" y="1046832"/>
            <a:ext cx="6281418" cy="1789846"/>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48BE40B-8B4E-49DB-3B06-CD3F1CD6E460}"/>
              </a:ext>
            </a:extLst>
          </p:cNvPr>
          <p:cNvSpPr txBox="1"/>
          <p:nvPr/>
        </p:nvSpPr>
        <p:spPr>
          <a:xfrm>
            <a:off x="197675" y="893671"/>
            <a:ext cx="1997470" cy="384721"/>
          </a:xfrm>
          <a:prstGeom prst="rect">
            <a:avLst/>
          </a:prstGeom>
          <a:solidFill>
            <a:schemeClr val="accent6">
              <a:lumMod val="75000"/>
            </a:schemeClr>
          </a:solidFill>
        </p:spPr>
        <p:txBody>
          <a:bodyPr wrap="square" rtlCol="0">
            <a:spAutoFit/>
          </a:bodyPr>
          <a:lstStyle/>
          <a:p>
            <a:pPr>
              <a:tabLst>
                <a:tab pos="228600" algn="l"/>
              </a:tabLst>
            </a:pPr>
            <a:r>
              <a:rPr lang="en-US" sz="1900" b="1" dirty="0">
                <a:solidFill>
                  <a:schemeClr val="bg1"/>
                </a:solidFill>
                <a:latin typeface="Times New Roman" pitchFamily="18" charset="0"/>
                <a:cs typeface="Times New Roman" pitchFamily="18" charset="0"/>
              </a:rPr>
              <a:t>MCA Reading </a:t>
            </a:r>
          </a:p>
        </p:txBody>
      </p:sp>
      <p:sp>
        <p:nvSpPr>
          <p:cNvPr id="14" name="Rectangle 13">
            <a:extLst>
              <a:ext uri="{FF2B5EF4-FFF2-40B4-BE49-F238E27FC236}">
                <a16:creationId xmlns:a16="http://schemas.microsoft.com/office/drawing/2014/main" id="{A98BD1ED-1E2C-ED4F-7920-552ED5A800C4}"/>
              </a:ext>
            </a:extLst>
          </p:cNvPr>
          <p:cNvSpPr/>
          <p:nvPr/>
        </p:nvSpPr>
        <p:spPr>
          <a:xfrm>
            <a:off x="315659" y="1343869"/>
            <a:ext cx="6161132" cy="1508105"/>
          </a:xfrm>
          <a:prstGeom prst="rect">
            <a:avLst/>
          </a:prstGeom>
        </p:spPr>
        <p:txBody>
          <a:bodyPr wrap="square">
            <a:spAutoFit/>
          </a:bodyPr>
          <a:lstStyle/>
          <a:p>
            <a:pPr marL="173038" indent="-173038">
              <a:buFont typeface="Arial" panose="020B0604020202020204" pitchFamily="34" charset="0"/>
              <a:buChar char="•"/>
            </a:pPr>
            <a:r>
              <a:rPr lang="en-US" sz="1600" dirty="0">
                <a:latin typeface="Times New Roman" pitchFamily="18" charset="0"/>
                <a:cs typeface="Times New Roman" pitchFamily="18" charset="0"/>
              </a:rPr>
              <a:t>Main (online test session)</a:t>
            </a:r>
          </a:p>
          <a:p>
            <a:pPr marL="173038" indent="-173038">
              <a:buFont typeface="Arial" panose="020B0604020202020204" pitchFamily="34" charset="0"/>
              <a:buChar char="•"/>
            </a:pPr>
            <a:r>
              <a:rPr lang="en-US" sz="1600" dirty="0">
                <a:latin typeface="Times New Roman" pitchFamily="18" charset="0"/>
                <a:cs typeface="Times New Roman" pitchFamily="18" charset="0"/>
              </a:rPr>
              <a:t>Data Entry (paper accommodated test session)</a:t>
            </a:r>
          </a:p>
          <a:p>
            <a:pPr marL="173038" indent="-173038">
              <a:buFont typeface="Arial" panose="020B0604020202020204" pitchFamily="34" charset="0"/>
              <a:buChar char="•"/>
            </a:pPr>
            <a:r>
              <a:rPr lang="en-US" sz="1600" dirty="0">
                <a:latin typeface="Times New Roman" pitchFamily="18" charset="0"/>
                <a:cs typeface="Times New Roman" pitchFamily="18" charset="0"/>
              </a:rPr>
              <a:t>Script (online Science accommodation)</a:t>
            </a:r>
          </a:p>
          <a:p>
            <a:r>
              <a:rPr lang="en-US" sz="1600" b="1" dirty="0">
                <a:latin typeface="Times New Roman" pitchFamily="18" charset="0"/>
                <a:cs typeface="Times New Roman" pitchFamily="18" charset="0"/>
              </a:rPr>
              <a:t>Only paper accommodated tests are to be put in a data entry session</a:t>
            </a:r>
          </a:p>
          <a:p>
            <a:pPr marL="285750" indent="-285750">
              <a:buFont typeface="Wingdings" pitchFamily="2" charset="2"/>
              <a:buChar char="Ø"/>
            </a:pPr>
            <a:r>
              <a:rPr lang="en-US" sz="1400" b="1" dirty="0">
                <a:latin typeface="Times New Roman" pitchFamily="18" charset="0"/>
                <a:cs typeface="Times New Roman" pitchFamily="18" charset="0"/>
              </a:rPr>
              <a:t>Paper MCA responses must be entered into TestNav by the Test Administrator or Coordinator within 2 days of test administration</a:t>
            </a:r>
          </a:p>
        </p:txBody>
      </p:sp>
      <p:sp>
        <p:nvSpPr>
          <p:cNvPr id="16" name="TextBox 15">
            <a:extLst>
              <a:ext uri="{FF2B5EF4-FFF2-40B4-BE49-F238E27FC236}">
                <a16:creationId xmlns:a16="http://schemas.microsoft.com/office/drawing/2014/main" id="{204D38E5-8DE7-3B96-C5CA-45D7D0F2E56A}"/>
              </a:ext>
            </a:extLst>
          </p:cNvPr>
          <p:cNvSpPr txBox="1"/>
          <p:nvPr/>
        </p:nvSpPr>
        <p:spPr>
          <a:xfrm>
            <a:off x="1848531" y="891184"/>
            <a:ext cx="2498050" cy="384721"/>
          </a:xfrm>
          <a:prstGeom prst="rect">
            <a:avLst/>
          </a:prstGeom>
          <a:solidFill>
            <a:srgbClr val="00B0F0"/>
          </a:solidFill>
        </p:spPr>
        <p:txBody>
          <a:bodyPr wrap="square" rtlCol="0">
            <a:spAutoFit/>
          </a:bodyPr>
          <a:lstStyle/>
          <a:p>
            <a:pPr>
              <a:tabLst>
                <a:tab pos="228600" algn="l"/>
              </a:tabLst>
            </a:pPr>
            <a:r>
              <a:rPr lang="en-US" sz="1900" b="1" dirty="0">
                <a:solidFill>
                  <a:schemeClr val="bg1"/>
                </a:solidFill>
                <a:latin typeface="Times New Roman" pitchFamily="18" charset="0"/>
                <a:cs typeface="Times New Roman" pitchFamily="18" charset="0"/>
              </a:rPr>
              <a:t>MCA Mathematics </a:t>
            </a:r>
          </a:p>
        </p:txBody>
      </p:sp>
      <p:sp>
        <p:nvSpPr>
          <p:cNvPr id="18" name="Rectangle 17">
            <a:extLst>
              <a:ext uri="{FF2B5EF4-FFF2-40B4-BE49-F238E27FC236}">
                <a16:creationId xmlns:a16="http://schemas.microsoft.com/office/drawing/2014/main" id="{A4AC1A41-7CFE-AACE-CEC7-5A2029EF0826}"/>
              </a:ext>
            </a:extLst>
          </p:cNvPr>
          <p:cNvSpPr/>
          <p:nvPr/>
        </p:nvSpPr>
        <p:spPr>
          <a:xfrm>
            <a:off x="221794" y="5338010"/>
            <a:ext cx="6271028" cy="2693444"/>
          </a:xfrm>
          <a:prstGeom prst="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B07C81D5-1194-0C40-480A-73375B348643}"/>
              </a:ext>
            </a:extLst>
          </p:cNvPr>
          <p:cNvSpPr txBox="1"/>
          <p:nvPr/>
        </p:nvSpPr>
        <p:spPr>
          <a:xfrm>
            <a:off x="315659" y="5538464"/>
            <a:ext cx="6271028" cy="2492990"/>
          </a:xfrm>
          <a:prstGeom prst="rect">
            <a:avLst/>
          </a:prstGeom>
          <a:noFill/>
        </p:spPr>
        <p:txBody>
          <a:bodyPr wrap="square" rtlCol="0">
            <a:spAutoFit/>
          </a:bodyPr>
          <a:lstStyle/>
          <a:p>
            <a:pPr marL="173038" indent="-173038">
              <a:buFont typeface="Arial" panose="020B0604020202020204" pitchFamily="34" charset="0"/>
              <a:buChar char="•"/>
            </a:pPr>
            <a:r>
              <a:rPr lang="en-US" sz="1600" dirty="0">
                <a:latin typeface="Times New Roman" pitchFamily="18" charset="0"/>
                <a:cs typeface="Times New Roman" pitchFamily="18" charset="0"/>
              </a:rPr>
              <a:t>Students are placed in a Test Session in </a:t>
            </a:r>
            <a:r>
              <a:rPr lang="en-US" sz="1600" dirty="0" err="1">
                <a:latin typeface="Times New Roman" pitchFamily="18" charset="0"/>
                <a:cs typeface="Times New Roman" pitchFamily="18" charset="0"/>
              </a:rPr>
              <a:t>PAnext</a:t>
            </a:r>
            <a:endParaRPr lang="en-US" sz="1600" dirty="0">
              <a:latin typeface="Times New Roman" pitchFamily="18" charset="0"/>
              <a:cs typeface="Times New Roman" pitchFamily="18" charset="0"/>
            </a:endParaRPr>
          </a:p>
          <a:p>
            <a:pPr marL="173736" indent="-173736">
              <a:buFont typeface="Arial" panose="020B0604020202020204" pitchFamily="34" charset="0"/>
              <a:buChar char="•"/>
            </a:pPr>
            <a:r>
              <a:rPr lang="en-US" sz="1600" dirty="0">
                <a:latin typeface="Times New Roman" pitchFamily="18" charset="0"/>
                <a:cs typeface="Times New Roman" pitchFamily="18" charset="0"/>
              </a:rPr>
              <a:t>LCI (Learner Characteristic Inventory) data must be entered in </a:t>
            </a:r>
            <a:r>
              <a:rPr lang="en-US" sz="1600" dirty="0" err="1">
                <a:latin typeface="Times New Roman" pitchFamily="18" charset="0"/>
                <a:cs typeface="Times New Roman" pitchFamily="18" charset="0"/>
              </a:rPr>
              <a:t>PearsonAccess</a:t>
            </a:r>
            <a:r>
              <a:rPr lang="en-US" sz="1600" dirty="0">
                <a:latin typeface="Times New Roman" pitchFamily="18" charset="0"/>
                <a:cs typeface="Times New Roman" pitchFamily="18" charset="0"/>
              </a:rPr>
              <a:t> Next before any Alt MCA data can be entered</a:t>
            </a:r>
          </a:p>
          <a:p>
            <a:pPr marL="173736" indent="-173736">
              <a:buFont typeface="Arial" panose="020B0604020202020204" pitchFamily="34" charset="0"/>
              <a:buChar char="•"/>
            </a:pPr>
            <a:r>
              <a:rPr lang="en-US" sz="1600" dirty="0">
                <a:latin typeface="Times New Roman" pitchFamily="18" charset="0"/>
                <a:cs typeface="Times New Roman" pitchFamily="18" charset="0"/>
              </a:rPr>
              <a:t>For online and hybrid Alt MCA, responses are entered into TestNav directly</a:t>
            </a:r>
          </a:p>
          <a:p>
            <a:pPr marL="173736" indent="-173736">
              <a:buFont typeface="Arial" panose="020B0604020202020204" pitchFamily="34" charset="0"/>
              <a:buChar char="•"/>
            </a:pPr>
            <a:r>
              <a:rPr lang="en-US" sz="1600" dirty="0">
                <a:latin typeface="Times New Roman" pitchFamily="18" charset="0"/>
                <a:cs typeface="Times New Roman" pitchFamily="18" charset="0"/>
              </a:rPr>
              <a:t>For paper Alt MCA, responses are recorded on the Data Collection Form and later entered in TestNav by the Test Administrator or Coordinator</a:t>
            </a:r>
          </a:p>
          <a:p>
            <a:pPr marL="742950" lvl="1" indent="-285750">
              <a:buFont typeface="Wingdings" pitchFamily="2" charset="2"/>
              <a:buChar char="Ø"/>
            </a:pPr>
            <a:r>
              <a:rPr lang="en-US" sz="1400" b="1" dirty="0">
                <a:solidFill>
                  <a:srgbClr val="C00000"/>
                </a:solidFill>
                <a:latin typeface="Times New Roman" pitchFamily="18" charset="0"/>
                <a:cs typeface="Times New Roman" pitchFamily="18" charset="0"/>
              </a:rPr>
              <a:t>Alt MCA responses must be entered into TestNav by the Test Administrator or Coordinator within 2 days of test administration</a:t>
            </a:r>
          </a:p>
        </p:txBody>
      </p:sp>
      <p:sp>
        <p:nvSpPr>
          <p:cNvPr id="20" name="TextBox 19">
            <a:extLst>
              <a:ext uri="{FF2B5EF4-FFF2-40B4-BE49-F238E27FC236}">
                <a16:creationId xmlns:a16="http://schemas.microsoft.com/office/drawing/2014/main" id="{B46F3A3C-63EE-88DC-0309-26C035E90F88}"/>
              </a:ext>
            </a:extLst>
          </p:cNvPr>
          <p:cNvSpPr txBox="1"/>
          <p:nvPr/>
        </p:nvSpPr>
        <p:spPr>
          <a:xfrm>
            <a:off x="3981043" y="888697"/>
            <a:ext cx="1997470" cy="384721"/>
          </a:xfrm>
          <a:prstGeom prst="rect">
            <a:avLst/>
          </a:prstGeom>
          <a:solidFill>
            <a:srgbClr val="9900CC"/>
          </a:solidFill>
        </p:spPr>
        <p:txBody>
          <a:bodyPr wrap="square" rtlCol="0">
            <a:spAutoFit/>
          </a:bodyPr>
          <a:lstStyle/>
          <a:p>
            <a:pPr>
              <a:tabLst>
                <a:tab pos="228600" algn="l"/>
              </a:tabLst>
            </a:pPr>
            <a:r>
              <a:rPr lang="en-US" sz="1900" b="1" dirty="0">
                <a:solidFill>
                  <a:schemeClr val="bg1"/>
                </a:solidFill>
                <a:latin typeface="Times New Roman" pitchFamily="18" charset="0"/>
                <a:cs typeface="Times New Roman" pitchFamily="18" charset="0"/>
              </a:rPr>
              <a:t>MCA Science </a:t>
            </a:r>
          </a:p>
        </p:txBody>
      </p:sp>
      <p:sp>
        <p:nvSpPr>
          <p:cNvPr id="21" name="Rectangle 20">
            <a:extLst>
              <a:ext uri="{FF2B5EF4-FFF2-40B4-BE49-F238E27FC236}">
                <a16:creationId xmlns:a16="http://schemas.microsoft.com/office/drawing/2014/main" id="{80A53A06-0AC6-A174-7E95-BB02FF4B59AC}"/>
              </a:ext>
            </a:extLst>
          </p:cNvPr>
          <p:cNvSpPr/>
          <p:nvPr/>
        </p:nvSpPr>
        <p:spPr>
          <a:xfrm>
            <a:off x="217900" y="3099308"/>
            <a:ext cx="6281418" cy="1989218"/>
          </a:xfrm>
          <a:prstGeom prst="rect">
            <a:avLst/>
          </a:prstGeom>
          <a:noFill/>
          <a:ln w="1905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C5D03502-20C8-007D-FD55-2F82E26DF1F2}"/>
              </a:ext>
            </a:extLst>
          </p:cNvPr>
          <p:cNvSpPr txBox="1"/>
          <p:nvPr/>
        </p:nvSpPr>
        <p:spPr>
          <a:xfrm>
            <a:off x="318865" y="3326106"/>
            <a:ext cx="6146908" cy="1754326"/>
          </a:xfrm>
          <a:prstGeom prst="rect">
            <a:avLst/>
          </a:prstGeom>
          <a:noFill/>
        </p:spPr>
        <p:txBody>
          <a:bodyPr wrap="square" rtlCol="0">
            <a:spAutoFit/>
          </a:bodyPr>
          <a:lstStyle/>
          <a:p>
            <a:pPr marL="173038" indent="-173038">
              <a:buFont typeface="Arial" panose="020B0604020202020204" pitchFamily="34" charset="0"/>
              <a:buChar char="•"/>
            </a:pPr>
            <a:r>
              <a:rPr lang="en-US" sz="1600" dirty="0">
                <a:latin typeface="Times New Roman" pitchFamily="18" charset="0"/>
                <a:cs typeface="Times New Roman" pitchFamily="18" charset="0"/>
              </a:rPr>
              <a:t>Data Entry</a:t>
            </a:r>
          </a:p>
          <a:p>
            <a:pPr marL="630238" lvl="1" indent="-173038">
              <a:buFont typeface="Arial" panose="020B0604020202020204" pitchFamily="34" charset="0"/>
              <a:buChar char="•"/>
            </a:pPr>
            <a:r>
              <a:rPr lang="en-US" sz="1600" dirty="0">
                <a:latin typeface="Times New Roman" pitchFamily="18" charset="0"/>
                <a:cs typeface="Times New Roman" pitchFamily="18" charset="0"/>
              </a:rPr>
              <a:t>Students are not grouped into test sessions</a:t>
            </a:r>
          </a:p>
          <a:p>
            <a:pPr marL="630238" lvl="1" indent="-173038">
              <a:buFont typeface="Arial" panose="020B0604020202020204" pitchFamily="34" charset="0"/>
              <a:buChar char="•"/>
            </a:pPr>
            <a:r>
              <a:rPr lang="en-US" sz="1600" dirty="0">
                <a:latin typeface="Times New Roman" pitchFamily="18" charset="0"/>
                <a:cs typeface="Times New Roman" pitchFamily="18" charset="0"/>
              </a:rPr>
              <a:t>Responses are recorded on the Data Collection Form</a:t>
            </a:r>
          </a:p>
          <a:p>
            <a:pPr marL="173038" indent="-173038">
              <a:buFont typeface="Arial" panose="020B0604020202020204" pitchFamily="34" charset="0"/>
              <a:buChar char="•"/>
            </a:pPr>
            <a:r>
              <a:rPr lang="en-US" sz="1600" dirty="0">
                <a:latin typeface="Times New Roman" pitchFamily="18" charset="0"/>
                <a:cs typeface="Times New Roman" pitchFamily="18" charset="0"/>
              </a:rPr>
              <a:t>LCI (Learner Characteristic Inventory) data must be entered in </a:t>
            </a:r>
            <a:r>
              <a:rPr lang="en-US" sz="1600" dirty="0" err="1">
                <a:latin typeface="Times New Roman" pitchFamily="18" charset="0"/>
                <a:cs typeface="Times New Roman" pitchFamily="18" charset="0"/>
              </a:rPr>
              <a:t>PearsonAccess</a:t>
            </a:r>
            <a:r>
              <a:rPr lang="en-US" sz="1600" dirty="0">
                <a:latin typeface="Times New Roman" pitchFamily="18" charset="0"/>
                <a:cs typeface="Times New Roman" pitchFamily="18" charset="0"/>
              </a:rPr>
              <a:t> Next before any MTAS data can be entered</a:t>
            </a:r>
          </a:p>
          <a:p>
            <a:pPr marL="285750" indent="-285750">
              <a:buFont typeface="Wingdings" pitchFamily="2" charset="2"/>
              <a:buChar char="Ø"/>
            </a:pPr>
            <a:r>
              <a:rPr lang="en-US" sz="1400" b="1" dirty="0">
                <a:solidFill>
                  <a:srgbClr val="ED7D30"/>
                </a:solidFill>
                <a:latin typeface="Times New Roman" pitchFamily="18" charset="0"/>
                <a:cs typeface="Times New Roman" pitchFamily="18" charset="0"/>
              </a:rPr>
              <a:t>All MTAS data is entered into </a:t>
            </a:r>
            <a:r>
              <a:rPr lang="en-US" sz="1400" b="1" dirty="0" err="1">
                <a:solidFill>
                  <a:srgbClr val="ED7D30"/>
                </a:solidFill>
                <a:latin typeface="Times New Roman" pitchFamily="18" charset="0"/>
                <a:cs typeface="Times New Roman" pitchFamily="18" charset="0"/>
              </a:rPr>
              <a:t>PearsonAccess</a:t>
            </a:r>
            <a:r>
              <a:rPr lang="en-US" sz="1400" b="1" dirty="0">
                <a:solidFill>
                  <a:srgbClr val="ED7D30"/>
                </a:solidFill>
                <a:latin typeface="Times New Roman" pitchFamily="18" charset="0"/>
                <a:cs typeface="Times New Roman" pitchFamily="18" charset="0"/>
              </a:rPr>
              <a:t> Next by the Test Administrator or Coordinator within 2 days of test administration</a:t>
            </a:r>
          </a:p>
        </p:txBody>
      </p:sp>
      <p:sp>
        <p:nvSpPr>
          <p:cNvPr id="23" name="TextBox 22">
            <a:extLst>
              <a:ext uri="{FF2B5EF4-FFF2-40B4-BE49-F238E27FC236}">
                <a16:creationId xmlns:a16="http://schemas.microsoft.com/office/drawing/2014/main" id="{74604820-3FC5-9A45-D3F9-8A2601577468}"/>
              </a:ext>
            </a:extLst>
          </p:cNvPr>
          <p:cNvSpPr txBox="1"/>
          <p:nvPr/>
        </p:nvSpPr>
        <p:spPr>
          <a:xfrm>
            <a:off x="197675" y="2884502"/>
            <a:ext cx="1504125" cy="384721"/>
          </a:xfrm>
          <a:prstGeom prst="rect">
            <a:avLst/>
          </a:prstGeom>
          <a:solidFill>
            <a:schemeClr val="accent2"/>
          </a:solidFill>
        </p:spPr>
        <p:txBody>
          <a:bodyPr wrap="square" rtlCol="0">
            <a:spAutoFit/>
          </a:bodyPr>
          <a:lstStyle/>
          <a:p>
            <a:pPr>
              <a:tabLst>
                <a:tab pos="228600" algn="l"/>
              </a:tabLst>
            </a:pPr>
            <a:r>
              <a:rPr lang="en-US" sz="1900" b="1" dirty="0">
                <a:solidFill>
                  <a:schemeClr val="bg1"/>
                </a:solidFill>
                <a:latin typeface="Times New Roman" pitchFamily="18" charset="0"/>
                <a:cs typeface="Times New Roman" pitchFamily="18" charset="0"/>
              </a:rPr>
              <a:t>MTAS Math</a:t>
            </a:r>
          </a:p>
        </p:txBody>
      </p:sp>
      <p:sp>
        <p:nvSpPr>
          <p:cNvPr id="4" name="TextBox 3">
            <a:extLst>
              <a:ext uri="{FF2B5EF4-FFF2-40B4-BE49-F238E27FC236}">
                <a16:creationId xmlns:a16="http://schemas.microsoft.com/office/drawing/2014/main" id="{7B923A9A-E7B1-0EE9-5847-9BE4A477FE1C}"/>
              </a:ext>
            </a:extLst>
          </p:cNvPr>
          <p:cNvSpPr txBox="1"/>
          <p:nvPr/>
        </p:nvSpPr>
        <p:spPr>
          <a:xfrm>
            <a:off x="193449" y="5145649"/>
            <a:ext cx="3235552" cy="384721"/>
          </a:xfrm>
          <a:prstGeom prst="rect">
            <a:avLst/>
          </a:prstGeom>
          <a:solidFill>
            <a:srgbClr val="C00000"/>
          </a:solidFill>
          <a:ln>
            <a:solidFill>
              <a:srgbClr val="C00000"/>
            </a:solidFill>
          </a:ln>
        </p:spPr>
        <p:txBody>
          <a:bodyPr wrap="square" rtlCol="0">
            <a:spAutoFit/>
          </a:bodyPr>
          <a:lstStyle/>
          <a:p>
            <a:pPr>
              <a:tabLst>
                <a:tab pos="228600" algn="l"/>
              </a:tabLst>
            </a:pPr>
            <a:r>
              <a:rPr lang="en-US" sz="1900" b="1" dirty="0">
                <a:solidFill>
                  <a:schemeClr val="bg1"/>
                </a:solidFill>
                <a:latin typeface="Times New Roman" pitchFamily="18" charset="0"/>
                <a:cs typeface="Times New Roman" pitchFamily="18" charset="0"/>
              </a:rPr>
              <a:t>Alt MCA Reading &amp; Science</a:t>
            </a:r>
          </a:p>
        </p:txBody>
      </p:sp>
      <p:sp>
        <p:nvSpPr>
          <p:cNvPr id="5" name="TextBox 4">
            <a:extLst>
              <a:ext uri="{FF2B5EF4-FFF2-40B4-BE49-F238E27FC236}">
                <a16:creationId xmlns:a16="http://schemas.microsoft.com/office/drawing/2014/main" id="{0E9DA01D-327A-BFC7-AF61-C7C6752F7766}"/>
              </a:ext>
            </a:extLst>
          </p:cNvPr>
          <p:cNvSpPr txBox="1"/>
          <p:nvPr/>
        </p:nvSpPr>
        <p:spPr>
          <a:xfrm>
            <a:off x="0" y="7983905"/>
            <a:ext cx="6858000" cy="461665"/>
          </a:xfrm>
          <a:prstGeom prst="rect">
            <a:avLst/>
          </a:prstGeom>
          <a:noFill/>
        </p:spPr>
        <p:txBody>
          <a:bodyPr wrap="square" rtlCol="0">
            <a:spAutoFit/>
          </a:bodyPr>
          <a:lstStyle/>
          <a:p>
            <a:pPr marL="177800" indent="-177800"/>
            <a:r>
              <a:rPr lang="en-US" sz="1200" b="1" dirty="0"/>
              <a:t>Note: Pearson does not score any paper administered MCA/MTAS/Alt MCA tests - student responses MUST be entered into the system by the school to be scored</a:t>
            </a:r>
          </a:p>
        </p:txBody>
      </p:sp>
    </p:spTree>
    <p:extLst>
      <p:ext uri="{BB962C8B-B14F-4D97-AF65-F5344CB8AC3E}">
        <p14:creationId xmlns:p14="http://schemas.microsoft.com/office/powerpoint/2010/main" val="2551074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CC095-AB25-F272-3FC8-7F62DA30D7C8}"/>
              </a:ext>
            </a:extLst>
          </p:cNvPr>
          <p:cNvSpPr>
            <a:spLocks noGrp="1"/>
          </p:cNvSpPr>
          <p:nvPr>
            <p:ph type="title"/>
          </p:nvPr>
        </p:nvSpPr>
        <p:spPr/>
        <p:txBody>
          <a:bodyPr/>
          <a:lstStyle/>
          <a:p>
            <a:r>
              <a:rPr lang="en-US" dirty="0"/>
              <a:t>Selecting Test Monitors/Administrators</a:t>
            </a:r>
          </a:p>
        </p:txBody>
      </p:sp>
      <p:sp>
        <p:nvSpPr>
          <p:cNvPr id="3" name="Slide Number Placeholder 2">
            <a:extLst>
              <a:ext uri="{FF2B5EF4-FFF2-40B4-BE49-F238E27FC236}">
                <a16:creationId xmlns:a16="http://schemas.microsoft.com/office/drawing/2014/main" id="{573868D7-4DFD-B344-291C-4257F4D02410}"/>
              </a:ext>
            </a:extLst>
          </p:cNvPr>
          <p:cNvSpPr>
            <a:spLocks noGrp="1"/>
          </p:cNvSpPr>
          <p:nvPr>
            <p:ph type="sldNum" sz="quarter" idx="12"/>
          </p:nvPr>
        </p:nvSpPr>
        <p:spPr/>
        <p:txBody>
          <a:bodyPr/>
          <a:lstStyle/>
          <a:p>
            <a:fld id="{B4D764D8-5B36-754B-AFBA-AF0AFEFF4AB1}" type="slidenum">
              <a:rPr lang="en-US" smtClean="0"/>
              <a:pPr/>
              <a:t>7</a:t>
            </a:fld>
            <a:endParaRPr lang="en-US"/>
          </a:p>
        </p:txBody>
      </p:sp>
      <p:sp>
        <p:nvSpPr>
          <p:cNvPr id="4" name="TextBox 3">
            <a:extLst>
              <a:ext uri="{FF2B5EF4-FFF2-40B4-BE49-F238E27FC236}">
                <a16:creationId xmlns:a16="http://schemas.microsoft.com/office/drawing/2014/main" id="{9C01193F-6614-491C-B6CE-E6CF2B9830E3}"/>
              </a:ext>
            </a:extLst>
          </p:cNvPr>
          <p:cNvSpPr txBox="1"/>
          <p:nvPr/>
        </p:nvSpPr>
        <p:spPr>
          <a:xfrm>
            <a:off x="0" y="707500"/>
            <a:ext cx="6748041" cy="797141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Test Monitors for MCA </a:t>
            </a:r>
          </a:p>
          <a:p>
            <a:r>
              <a:rPr lang="en-US" sz="1400" dirty="0">
                <a:latin typeface="Times New Roman" panose="02020603050405020304" pitchFamily="18" charset="0"/>
                <a:cs typeface="Times New Roman" panose="02020603050405020304" pitchFamily="18" charset="0"/>
              </a:rPr>
              <a:t>Test Monitors should be selected from the highest possible ranking from the list below. If a school has exhausted the availability of persons in category “1,” it should select staff in category “2,” and so on. </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Licensed teachers or administrators who work in the school </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Licensed teachers or administrators who work in the district  </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Paraprofessionals who work in the school </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School district personnel employed by the school district </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Licensed substitute teachers </a:t>
            </a:r>
          </a:p>
          <a:p>
            <a:pPr marL="800100" lvl="1" indent="-34290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Long term substitute teachers </a:t>
            </a:r>
            <a:r>
              <a:rPr lang="en-US" sz="1400" b="1" dirty="0">
                <a:latin typeface="Times New Roman" panose="02020603050405020304" pitchFamily="18" charset="0"/>
                <a:cs typeface="Times New Roman" panose="02020603050405020304" pitchFamily="18" charset="0"/>
              </a:rPr>
              <a:t>may</a:t>
            </a:r>
            <a:r>
              <a:rPr lang="en-US" sz="1400" dirty="0">
                <a:latin typeface="Times New Roman" panose="02020603050405020304" pitchFamily="18" charset="0"/>
                <a:cs typeface="Times New Roman" panose="02020603050405020304" pitchFamily="18" charset="0"/>
              </a:rPr>
              <a:t> be Test Administrators/Monitors, daily substitute teachers may </a:t>
            </a:r>
            <a:r>
              <a:rPr lang="en-US" sz="1400" b="1" dirty="0">
                <a:latin typeface="Times New Roman" panose="02020603050405020304" pitchFamily="18" charset="0"/>
                <a:cs typeface="Times New Roman" panose="02020603050405020304" pitchFamily="18" charset="0"/>
              </a:rPr>
              <a:t>NOT</a:t>
            </a:r>
            <a:endParaRPr lang="en-US" sz="1400" dirty="0">
              <a:latin typeface="Times New Roman" panose="02020603050405020304" pitchFamily="18" charset="0"/>
              <a:cs typeface="Times New Roman" panose="02020603050405020304" pitchFamily="18" charset="0"/>
            </a:endParaRPr>
          </a:p>
          <a:p>
            <a:pPr>
              <a:spcBef>
                <a:spcPts val="1000"/>
              </a:spcBef>
            </a:pPr>
            <a:r>
              <a:rPr lang="en-US" sz="1600" b="1" dirty="0">
                <a:latin typeface="Times New Roman" panose="02020603050405020304" pitchFamily="18" charset="0"/>
                <a:cs typeface="Times New Roman" panose="02020603050405020304" pitchFamily="18" charset="0"/>
              </a:rPr>
              <a:t>Test Administrators for MTAS and Alternate MCA</a:t>
            </a:r>
          </a:p>
          <a:p>
            <a:r>
              <a:rPr lang="en-US" sz="1400" dirty="0">
                <a:latin typeface="Times New Roman" panose="02020603050405020304" pitchFamily="18" charset="0"/>
                <a:cs typeface="Times New Roman" panose="02020603050405020304" pitchFamily="18" charset="0"/>
              </a:rPr>
              <a:t>For MTAS/Alt MCA, MDE strongly recommends that the </a:t>
            </a:r>
            <a:r>
              <a:rPr lang="en-US" sz="1400" u="sng" dirty="0">
                <a:latin typeface="Times New Roman" panose="02020603050405020304" pitchFamily="18" charset="0"/>
                <a:cs typeface="Times New Roman" panose="02020603050405020304" pitchFamily="18" charset="0"/>
              </a:rPr>
              <a:t>Test Administrator be someone who is familiar with the student’s response mode, who works with the student during instruction, and with whom the student feels comfortable</a:t>
            </a:r>
            <a:r>
              <a:rPr lang="en-US" sz="1400" dirty="0">
                <a:latin typeface="Times New Roman" panose="02020603050405020304" pitchFamily="18" charset="0"/>
                <a:cs typeface="Times New Roman" panose="02020603050405020304" pitchFamily="18" charset="0"/>
              </a:rPr>
              <a:t>. If this is not possible, Test Administrators may be any district employee who has completed the applicable MTAS/Alt MCA Test Administrators training in that academic year.</a:t>
            </a:r>
          </a:p>
          <a:p>
            <a:pPr>
              <a:spcBef>
                <a:spcPts val="1000"/>
              </a:spcBef>
            </a:pPr>
            <a:r>
              <a:rPr lang="en-US" sz="1600" b="1" dirty="0">
                <a:latin typeface="Times New Roman" panose="02020603050405020304" pitchFamily="18" charset="0"/>
                <a:cs typeface="Times New Roman" panose="02020603050405020304" pitchFamily="18" charset="0"/>
              </a:rPr>
              <a:t>Other Staff:</a:t>
            </a:r>
          </a:p>
          <a:p>
            <a:r>
              <a:rPr lang="en-US" sz="1400" dirty="0">
                <a:latin typeface="Times New Roman" panose="02020603050405020304" pitchFamily="18" charset="0"/>
                <a:cs typeface="Times New Roman" panose="02020603050405020304" pitchFamily="18" charset="0"/>
              </a:rPr>
              <a:t>Only trained staff involved in testing are allowed in the room during testing. </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 addition to Test Administrators and Test Monitors, any individuals in the room during test administration, like paraprofessionals, must complete required trainings each school year, including the Test Security Training. </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Non-school personnel cannot be present in the testing room. However, they are allowed to be involved with testing in other capacities (for example, volunteers assisting as hall monitors) if they are directly supervised by school personnel. They must also complete the Test Security Training. </a:t>
            </a:r>
          </a:p>
          <a:p>
            <a:pPr marL="285750" indent="-285750">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Student teachers </a:t>
            </a:r>
            <a:r>
              <a:rPr lang="en-US" sz="1400" dirty="0">
                <a:latin typeface="Times New Roman" panose="02020603050405020304" pitchFamily="18" charset="0"/>
                <a:cs typeface="Times New Roman" panose="02020603050405020304" pitchFamily="18" charset="0"/>
              </a:rPr>
              <a:t>are allowed to be in the testing room during test administration because they are involved in daily instruction of students. They must complete required trainings for their role. However, student teachers cannot be the sole Test Administrator or Test Monitor, unless they hold a substitute teacher license.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 parent/guardian or relative cannot be involved with their student’s test administration or be in the same room during testing at any time. For this policy, relatives are defined as children, stepchildren, grandchildren, nieces, nephews, siblings, in-laws, spouses, and persons under guardianship.</a:t>
            </a:r>
          </a:p>
        </p:txBody>
      </p:sp>
    </p:spTree>
    <p:extLst>
      <p:ext uri="{BB962C8B-B14F-4D97-AF65-F5344CB8AC3E}">
        <p14:creationId xmlns:p14="http://schemas.microsoft.com/office/powerpoint/2010/main" val="4165118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C0697-9714-B498-94DF-95434B8DD08C}"/>
              </a:ext>
            </a:extLst>
          </p:cNvPr>
          <p:cNvSpPr>
            <a:spLocks noGrp="1"/>
          </p:cNvSpPr>
          <p:nvPr>
            <p:ph type="title"/>
          </p:nvPr>
        </p:nvSpPr>
        <p:spPr/>
        <p:txBody>
          <a:bodyPr/>
          <a:lstStyle/>
          <a:p>
            <a:r>
              <a:rPr lang="en-US" dirty="0"/>
              <a:t>Staff Roles and Responsibilities</a:t>
            </a:r>
          </a:p>
        </p:txBody>
      </p:sp>
      <p:sp>
        <p:nvSpPr>
          <p:cNvPr id="3" name="Slide Number Placeholder 2">
            <a:extLst>
              <a:ext uri="{FF2B5EF4-FFF2-40B4-BE49-F238E27FC236}">
                <a16:creationId xmlns:a16="http://schemas.microsoft.com/office/drawing/2014/main" id="{FF94E4B4-D537-FE57-7DC6-EC326A8A2AD2}"/>
              </a:ext>
            </a:extLst>
          </p:cNvPr>
          <p:cNvSpPr>
            <a:spLocks noGrp="1"/>
          </p:cNvSpPr>
          <p:nvPr>
            <p:ph type="sldNum" sz="quarter" idx="12"/>
          </p:nvPr>
        </p:nvSpPr>
        <p:spPr/>
        <p:txBody>
          <a:bodyPr/>
          <a:lstStyle/>
          <a:p>
            <a:fld id="{B4D764D8-5B36-754B-AFBA-AF0AFEFF4AB1}" type="slidenum">
              <a:rPr lang="en-US" smtClean="0"/>
              <a:pPr/>
              <a:t>8</a:t>
            </a:fld>
            <a:endParaRPr lang="en-US"/>
          </a:p>
        </p:txBody>
      </p:sp>
      <p:sp>
        <p:nvSpPr>
          <p:cNvPr id="4" name="TextBox 3">
            <a:extLst>
              <a:ext uri="{FF2B5EF4-FFF2-40B4-BE49-F238E27FC236}">
                <a16:creationId xmlns:a16="http://schemas.microsoft.com/office/drawing/2014/main" id="{975D5ECB-2033-0D3D-2A29-E8C6A85E15E0}"/>
              </a:ext>
            </a:extLst>
          </p:cNvPr>
          <p:cNvSpPr txBox="1"/>
          <p:nvPr/>
        </p:nvSpPr>
        <p:spPr>
          <a:xfrm>
            <a:off x="-1" y="781087"/>
            <a:ext cx="6858001" cy="2492990"/>
          </a:xfrm>
          <a:prstGeom prst="rect">
            <a:avLst/>
          </a:prstGeom>
          <a:noFill/>
        </p:spPr>
        <p:txBody>
          <a:bodyPr wrap="square" rtlCol="0">
            <a:spAutoFit/>
          </a:bodyPr>
          <a:lstStyle/>
          <a:p>
            <a:pPr>
              <a:spcBef>
                <a:spcPts val="600"/>
              </a:spcBef>
            </a:pPr>
            <a:r>
              <a:rPr lang="en-US" sz="1600" b="1" dirty="0">
                <a:latin typeface="Times New Roman" panose="02020603050405020304" pitchFamily="18" charset="0"/>
                <a:cs typeface="Times New Roman" panose="02020603050405020304" pitchFamily="18" charset="0"/>
              </a:rPr>
              <a:t>Test Monitors/Test Administrators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Attend training provided by SAC</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Complete required training in LMS</a:t>
            </a:r>
          </a:p>
          <a:p>
            <a:pPr marL="298450" indent="-285750">
              <a:lnSpc>
                <a:spcPct val="100000"/>
              </a:lnSpc>
              <a:buFont typeface="Arial" panose="020B0604020202020204" pitchFamily="34" charset="0"/>
              <a:buChar char="•"/>
              <a:tabLst>
                <a:tab pos="195580" algn="l"/>
              </a:tabLst>
            </a:pPr>
            <a:r>
              <a:rPr lang="en-US" sz="1400" spc="-5" dirty="0">
                <a:latin typeface="Times New Roman"/>
                <a:cs typeface="Times New Roman"/>
              </a:rPr>
              <a:t>Become familiar</a:t>
            </a:r>
            <a:r>
              <a:rPr lang="en-US" sz="1400" spc="10" dirty="0">
                <a:latin typeface="Times New Roman"/>
                <a:cs typeface="Times New Roman"/>
              </a:rPr>
              <a:t> </a:t>
            </a:r>
            <a:r>
              <a:rPr lang="en-US" sz="1400" spc="-5" dirty="0">
                <a:latin typeface="Times New Roman"/>
                <a:cs typeface="Times New Roman"/>
              </a:rPr>
              <a:t>with</a:t>
            </a:r>
            <a:r>
              <a:rPr lang="en-US" sz="1400" spc="10" dirty="0">
                <a:latin typeface="Times New Roman"/>
                <a:cs typeface="Times New Roman"/>
              </a:rPr>
              <a:t> </a:t>
            </a:r>
            <a:r>
              <a:rPr lang="en-US" sz="1400" spc="-5" dirty="0">
                <a:latin typeface="Times New Roman"/>
                <a:cs typeface="Times New Roman"/>
              </a:rPr>
              <a:t>procedures </a:t>
            </a:r>
            <a:r>
              <a:rPr lang="en-US" sz="1400" dirty="0">
                <a:latin typeface="Times New Roman"/>
                <a:cs typeface="Times New Roman"/>
              </a:rPr>
              <a:t>for</a:t>
            </a:r>
            <a:r>
              <a:rPr lang="en-US" sz="1400" spc="10" dirty="0">
                <a:latin typeface="Times New Roman"/>
                <a:cs typeface="Times New Roman"/>
              </a:rPr>
              <a:t> </a:t>
            </a:r>
            <a:r>
              <a:rPr lang="en-US" sz="1400" spc="-5" dirty="0">
                <a:latin typeface="Times New Roman"/>
                <a:cs typeface="Times New Roman"/>
              </a:rPr>
              <a:t>test</a:t>
            </a:r>
            <a:r>
              <a:rPr lang="en-US" sz="1400" spc="10" dirty="0">
                <a:latin typeface="Times New Roman"/>
                <a:cs typeface="Times New Roman"/>
              </a:rPr>
              <a:t> </a:t>
            </a:r>
            <a:r>
              <a:rPr lang="en-US" sz="1400" spc="-5" dirty="0">
                <a:latin typeface="Times New Roman"/>
                <a:cs typeface="Times New Roman"/>
              </a:rPr>
              <a:t>accommodations</a:t>
            </a:r>
          </a:p>
          <a:p>
            <a:pPr marL="755650" lvl="1" indent="-285750">
              <a:buFont typeface="Arial" panose="020B0604020202020204" pitchFamily="34" charset="0"/>
              <a:buChar char="•"/>
              <a:tabLst>
                <a:tab pos="195580" algn="l"/>
              </a:tabLst>
            </a:pPr>
            <a:r>
              <a:rPr lang="en-US" sz="1400" spc="-5" dirty="0">
                <a:latin typeface="Times New Roman"/>
                <a:cs typeface="Times New Roman"/>
              </a:rPr>
              <a:t>Who will need what and how to provide</a:t>
            </a:r>
            <a:endParaRPr lang="en-US" sz="1400" dirty="0">
              <a:latin typeface="Times New Roman"/>
              <a:cs typeface="Times New Roman"/>
            </a:endParaRPr>
          </a:p>
          <a:p>
            <a:pPr marL="298450" indent="-285750">
              <a:lnSpc>
                <a:spcPct val="100000"/>
              </a:lnSpc>
              <a:buFont typeface="Arial" panose="020B0604020202020204" pitchFamily="34" charset="0"/>
              <a:buChar char="•"/>
              <a:tabLst>
                <a:tab pos="195580" algn="l"/>
              </a:tabLst>
            </a:pPr>
            <a:r>
              <a:rPr lang="en-US" sz="1400" spc="-5" dirty="0">
                <a:latin typeface="Times New Roman"/>
                <a:cs typeface="Times New Roman"/>
              </a:rPr>
              <a:t>Administer </a:t>
            </a:r>
            <a:r>
              <a:rPr lang="en-US" sz="1400" dirty="0">
                <a:latin typeface="Times New Roman"/>
                <a:cs typeface="Times New Roman"/>
              </a:rPr>
              <a:t>the </a:t>
            </a:r>
            <a:r>
              <a:rPr lang="en-US" sz="1400" spc="-5" dirty="0">
                <a:latin typeface="Times New Roman"/>
                <a:cs typeface="Times New Roman"/>
              </a:rPr>
              <a:t>MCAs while</a:t>
            </a:r>
            <a:r>
              <a:rPr lang="en-US" sz="1400" spc="5" dirty="0">
                <a:latin typeface="Times New Roman"/>
                <a:cs typeface="Times New Roman"/>
              </a:rPr>
              <a:t> </a:t>
            </a:r>
            <a:r>
              <a:rPr lang="en-US" sz="1400" spc="-5" dirty="0">
                <a:latin typeface="Times New Roman"/>
                <a:cs typeface="Times New Roman"/>
              </a:rPr>
              <a:t>maintaining</a:t>
            </a:r>
            <a:r>
              <a:rPr lang="en-US" sz="1400" spc="5" dirty="0">
                <a:latin typeface="Times New Roman"/>
                <a:cs typeface="Times New Roman"/>
              </a:rPr>
              <a:t> </a:t>
            </a:r>
            <a:r>
              <a:rPr lang="en-US" sz="1400" spc="-5" dirty="0">
                <a:latin typeface="Times New Roman"/>
                <a:cs typeface="Times New Roman"/>
              </a:rPr>
              <a:t>test</a:t>
            </a:r>
            <a:r>
              <a:rPr lang="en-US" sz="1400" spc="5" dirty="0">
                <a:latin typeface="Times New Roman"/>
                <a:cs typeface="Times New Roman"/>
              </a:rPr>
              <a:t> </a:t>
            </a:r>
            <a:r>
              <a:rPr lang="en-US" sz="1400" spc="-5" dirty="0">
                <a:latin typeface="Times New Roman"/>
                <a:cs typeface="Times New Roman"/>
              </a:rPr>
              <a:t>security</a:t>
            </a:r>
          </a:p>
          <a:p>
            <a:pPr marL="298450" indent="-285750">
              <a:lnSpc>
                <a:spcPct val="100000"/>
              </a:lnSpc>
              <a:buFont typeface="Arial" panose="020B0604020202020204" pitchFamily="34" charset="0"/>
              <a:buChar char="•"/>
              <a:tabLst>
                <a:tab pos="195580" algn="l"/>
              </a:tabLst>
            </a:pPr>
            <a:r>
              <a:rPr lang="en-US" sz="1400" dirty="0">
                <a:latin typeface="Times New Roman"/>
                <a:cs typeface="Times New Roman"/>
              </a:rPr>
              <a:t>Actively monitor students during test sessions</a:t>
            </a:r>
          </a:p>
          <a:p>
            <a:pPr marL="298450" indent="-285750">
              <a:lnSpc>
                <a:spcPct val="100000"/>
              </a:lnSpc>
              <a:buFont typeface="Arial" panose="020B0604020202020204" pitchFamily="34" charset="0"/>
              <a:buChar char="•"/>
              <a:tabLst>
                <a:tab pos="195580" algn="l"/>
              </a:tabLst>
            </a:pPr>
            <a:r>
              <a:rPr lang="en-US" sz="1400" dirty="0">
                <a:latin typeface="Times New Roman"/>
                <a:cs typeface="Times New Roman"/>
              </a:rPr>
              <a:t>For</a:t>
            </a:r>
            <a:r>
              <a:rPr lang="en-US" sz="1400" spc="-25" dirty="0">
                <a:latin typeface="Times New Roman"/>
                <a:cs typeface="Times New Roman"/>
              </a:rPr>
              <a:t> </a:t>
            </a:r>
            <a:r>
              <a:rPr lang="en-US" sz="1400" spc="-5" dirty="0">
                <a:latin typeface="Times New Roman"/>
                <a:cs typeface="Times New Roman"/>
              </a:rPr>
              <a:t>Paper</a:t>
            </a:r>
            <a:r>
              <a:rPr lang="en-US" sz="1400" spc="-45" dirty="0">
                <a:latin typeface="Times New Roman"/>
                <a:cs typeface="Times New Roman"/>
              </a:rPr>
              <a:t> </a:t>
            </a:r>
            <a:r>
              <a:rPr lang="en-US" sz="1400" spc="-20" dirty="0">
                <a:latin typeface="Times New Roman"/>
                <a:cs typeface="Times New Roman"/>
              </a:rPr>
              <a:t>Tests:</a:t>
            </a:r>
            <a:endParaRPr lang="en-US" sz="1400" dirty="0">
              <a:latin typeface="Times New Roman"/>
              <a:cs typeface="Times New Roman"/>
            </a:endParaRPr>
          </a:p>
          <a:p>
            <a:pPr marL="755650" lvl="1" indent="-285750">
              <a:buFont typeface="Arial" panose="020B0604020202020204" pitchFamily="34" charset="0"/>
              <a:buChar char="•"/>
              <a:tabLst>
                <a:tab pos="195580" algn="l"/>
              </a:tabLst>
            </a:pPr>
            <a:r>
              <a:rPr lang="en-US" sz="1400" spc="-5" dirty="0">
                <a:latin typeface="Times New Roman"/>
                <a:cs typeface="Times New Roman"/>
              </a:rPr>
              <a:t>Properly</a:t>
            </a:r>
            <a:r>
              <a:rPr lang="en-US" sz="1400" spc="5" dirty="0">
                <a:latin typeface="Times New Roman"/>
                <a:cs typeface="Times New Roman"/>
              </a:rPr>
              <a:t> </a:t>
            </a:r>
            <a:r>
              <a:rPr lang="en-US" sz="1400" spc="-5" dirty="0">
                <a:latin typeface="Times New Roman"/>
                <a:cs typeface="Times New Roman"/>
              </a:rPr>
              <a:t>accounts</a:t>
            </a:r>
            <a:r>
              <a:rPr lang="en-US" sz="1400" dirty="0">
                <a:latin typeface="Times New Roman"/>
                <a:cs typeface="Times New Roman"/>
              </a:rPr>
              <a:t> for</a:t>
            </a:r>
            <a:r>
              <a:rPr lang="en-US" sz="1400" spc="10" dirty="0">
                <a:latin typeface="Times New Roman"/>
                <a:cs typeface="Times New Roman"/>
              </a:rPr>
              <a:t> </a:t>
            </a:r>
            <a:r>
              <a:rPr lang="en-US" sz="1400" spc="-5" dirty="0">
                <a:latin typeface="Times New Roman"/>
                <a:cs typeface="Times New Roman"/>
              </a:rPr>
              <a:t>test</a:t>
            </a:r>
            <a:r>
              <a:rPr lang="en-US" sz="1400" spc="10" dirty="0">
                <a:latin typeface="Times New Roman"/>
                <a:cs typeface="Times New Roman"/>
              </a:rPr>
              <a:t> </a:t>
            </a:r>
            <a:r>
              <a:rPr lang="en-US" sz="1400" spc="-5" dirty="0">
                <a:latin typeface="Times New Roman"/>
                <a:cs typeface="Times New Roman"/>
              </a:rPr>
              <a:t>booklet</a:t>
            </a:r>
            <a:r>
              <a:rPr lang="en-US" sz="1400" spc="10" dirty="0">
                <a:latin typeface="Times New Roman"/>
                <a:cs typeface="Times New Roman"/>
              </a:rPr>
              <a:t> </a:t>
            </a:r>
            <a:r>
              <a:rPr lang="en-US" sz="1400" spc="-5" dirty="0">
                <a:latin typeface="Times New Roman"/>
                <a:cs typeface="Times New Roman"/>
              </a:rPr>
              <a:t>security</a:t>
            </a:r>
            <a:r>
              <a:rPr lang="en-US" sz="1400" spc="10" dirty="0">
                <a:latin typeface="Times New Roman"/>
                <a:cs typeface="Times New Roman"/>
              </a:rPr>
              <a:t> </a:t>
            </a:r>
            <a:r>
              <a:rPr lang="en-US" sz="1400" spc="-5" dirty="0">
                <a:latin typeface="Times New Roman"/>
                <a:cs typeface="Times New Roman"/>
              </a:rPr>
              <a:t>immediately</a:t>
            </a:r>
            <a:r>
              <a:rPr lang="en-US" sz="1400" spc="10" dirty="0">
                <a:latin typeface="Times New Roman"/>
                <a:cs typeface="Times New Roman"/>
              </a:rPr>
              <a:t> </a:t>
            </a:r>
            <a:r>
              <a:rPr lang="en-US" sz="1400" spc="-5" dirty="0">
                <a:latin typeface="Times New Roman"/>
                <a:cs typeface="Times New Roman"/>
              </a:rPr>
              <a:t>before,</a:t>
            </a:r>
            <a:r>
              <a:rPr lang="en-US" sz="1400" spc="10" dirty="0">
                <a:latin typeface="Times New Roman"/>
                <a:cs typeface="Times New Roman"/>
              </a:rPr>
              <a:t> </a:t>
            </a:r>
            <a:r>
              <a:rPr lang="en-US" sz="1400" dirty="0">
                <a:latin typeface="Times New Roman"/>
                <a:cs typeface="Times New Roman"/>
              </a:rPr>
              <a:t>during,</a:t>
            </a:r>
            <a:r>
              <a:rPr lang="en-US" sz="1400" spc="10" dirty="0">
                <a:latin typeface="Times New Roman"/>
                <a:cs typeface="Times New Roman"/>
              </a:rPr>
              <a:t> </a:t>
            </a:r>
            <a:r>
              <a:rPr lang="en-US" sz="1400" spc="-5" dirty="0">
                <a:latin typeface="Times New Roman"/>
                <a:cs typeface="Times New Roman"/>
              </a:rPr>
              <a:t>and</a:t>
            </a:r>
            <a:r>
              <a:rPr lang="en-US" sz="1400" spc="10" dirty="0">
                <a:latin typeface="Times New Roman"/>
                <a:cs typeface="Times New Roman"/>
              </a:rPr>
              <a:t> </a:t>
            </a:r>
            <a:r>
              <a:rPr lang="en-US" sz="1400" spc="-5" dirty="0">
                <a:latin typeface="Times New Roman"/>
                <a:cs typeface="Times New Roman"/>
              </a:rPr>
              <a:t>after</a:t>
            </a:r>
            <a:r>
              <a:rPr lang="en-US" sz="1400" spc="10" dirty="0">
                <a:latin typeface="Times New Roman"/>
                <a:cs typeface="Times New Roman"/>
              </a:rPr>
              <a:t> </a:t>
            </a:r>
            <a:r>
              <a:rPr lang="en-US" sz="1400" spc="-5" dirty="0">
                <a:latin typeface="Times New Roman"/>
                <a:cs typeface="Times New Roman"/>
              </a:rPr>
              <a:t>test </a:t>
            </a:r>
            <a:r>
              <a:rPr lang="en-US" sz="1400" spc="-310" dirty="0">
                <a:latin typeface="Times New Roman"/>
                <a:cs typeface="Times New Roman"/>
              </a:rPr>
              <a:t> </a:t>
            </a:r>
            <a:r>
              <a:rPr lang="en-US" sz="1400" spc="-5" dirty="0">
                <a:latin typeface="Times New Roman"/>
                <a:cs typeface="Times New Roman"/>
              </a:rPr>
              <a:t>administration</a:t>
            </a:r>
            <a:endParaRPr lang="en-US" sz="1400" dirty="0">
              <a:latin typeface="Times New Roman"/>
              <a:cs typeface="Times New Roman"/>
            </a:endParaRPr>
          </a:p>
          <a:p>
            <a:pPr marL="755650" lvl="1" indent="-285750">
              <a:buFont typeface="Arial" panose="020B0604020202020204" pitchFamily="34" charset="0"/>
              <a:buChar char="•"/>
              <a:tabLst>
                <a:tab pos="195580" algn="l"/>
              </a:tabLst>
            </a:pPr>
            <a:r>
              <a:rPr lang="en-US" sz="1400" spc="-5" dirty="0">
                <a:latin typeface="Times New Roman"/>
                <a:cs typeface="Times New Roman"/>
              </a:rPr>
              <a:t>Ensure that</a:t>
            </a:r>
            <a:r>
              <a:rPr lang="en-US" sz="1400" spc="5" dirty="0">
                <a:latin typeface="Times New Roman"/>
                <a:cs typeface="Times New Roman"/>
              </a:rPr>
              <a:t> </a:t>
            </a:r>
            <a:r>
              <a:rPr lang="en-US" sz="1400" spc="-5" dirty="0">
                <a:latin typeface="Times New Roman"/>
                <a:cs typeface="Times New Roman"/>
              </a:rPr>
              <a:t>student responses are entered into TestNav/</a:t>
            </a:r>
            <a:r>
              <a:rPr lang="en-US" sz="1400" spc="-5" dirty="0" err="1">
                <a:latin typeface="Times New Roman"/>
                <a:cs typeface="Times New Roman"/>
              </a:rPr>
              <a:t>PAnext</a:t>
            </a:r>
            <a:r>
              <a:rPr lang="en-US" sz="1400" spc="-5" dirty="0">
                <a:latin typeface="Times New Roman"/>
                <a:cs typeface="Times New Roman"/>
              </a:rPr>
              <a:t> after administration</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675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A088E-A6FD-FE83-B2EA-771720B98655}"/>
              </a:ext>
            </a:extLst>
          </p:cNvPr>
          <p:cNvSpPr>
            <a:spLocks noGrp="1"/>
          </p:cNvSpPr>
          <p:nvPr>
            <p:ph type="title"/>
          </p:nvPr>
        </p:nvSpPr>
        <p:spPr/>
        <p:txBody>
          <a:bodyPr>
            <a:normAutofit/>
          </a:bodyPr>
          <a:lstStyle/>
          <a:p>
            <a:r>
              <a:rPr lang="en-US" dirty="0"/>
              <a:t>Test Monitor/Administrator Training</a:t>
            </a:r>
          </a:p>
        </p:txBody>
      </p:sp>
      <p:sp>
        <p:nvSpPr>
          <p:cNvPr id="3" name="Slide Number Placeholder 2">
            <a:extLst>
              <a:ext uri="{FF2B5EF4-FFF2-40B4-BE49-F238E27FC236}">
                <a16:creationId xmlns:a16="http://schemas.microsoft.com/office/drawing/2014/main" id="{6934CF10-1D81-7384-BAB6-4CF065E9CE6A}"/>
              </a:ext>
            </a:extLst>
          </p:cNvPr>
          <p:cNvSpPr>
            <a:spLocks noGrp="1"/>
          </p:cNvSpPr>
          <p:nvPr>
            <p:ph type="sldNum" sz="quarter" idx="12"/>
          </p:nvPr>
        </p:nvSpPr>
        <p:spPr/>
        <p:txBody>
          <a:bodyPr/>
          <a:lstStyle/>
          <a:p>
            <a:fld id="{B4D764D8-5B36-754B-AFBA-AF0AFEFF4AB1}" type="slidenum">
              <a:rPr lang="en-US" smtClean="0"/>
              <a:pPr/>
              <a:t>9</a:t>
            </a:fld>
            <a:endParaRPr lang="en-US"/>
          </a:p>
        </p:txBody>
      </p:sp>
      <p:sp>
        <p:nvSpPr>
          <p:cNvPr id="5" name="TextBox 4">
            <a:extLst>
              <a:ext uri="{FF2B5EF4-FFF2-40B4-BE49-F238E27FC236}">
                <a16:creationId xmlns:a16="http://schemas.microsoft.com/office/drawing/2014/main" id="{D63E4269-EE34-3F05-B9DC-FB86C8876D65}"/>
              </a:ext>
            </a:extLst>
          </p:cNvPr>
          <p:cNvSpPr txBox="1"/>
          <p:nvPr/>
        </p:nvSpPr>
        <p:spPr>
          <a:xfrm>
            <a:off x="83574" y="794953"/>
            <a:ext cx="6774426" cy="769441"/>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MCA Test Monitors </a:t>
            </a:r>
          </a:p>
          <a:p>
            <a:r>
              <a:rPr lang="en-US" sz="1400" dirty="0">
                <a:latin typeface="Times New Roman" panose="02020603050405020304" pitchFamily="18" charset="0"/>
                <a:cs typeface="Times New Roman" panose="02020603050405020304" pitchFamily="18" charset="0"/>
              </a:rPr>
              <a:t>Per MDE: MCA Test Monitors must complete the following three required training courses annually: </a:t>
            </a:r>
          </a:p>
        </p:txBody>
      </p:sp>
      <p:sp>
        <p:nvSpPr>
          <p:cNvPr id="6" name="TextBox 5">
            <a:extLst>
              <a:ext uri="{FF2B5EF4-FFF2-40B4-BE49-F238E27FC236}">
                <a16:creationId xmlns:a16="http://schemas.microsoft.com/office/drawing/2014/main" id="{04E45AE8-A912-854F-4E47-9502C2F83CF8}"/>
              </a:ext>
            </a:extLst>
          </p:cNvPr>
          <p:cNvSpPr txBox="1"/>
          <p:nvPr/>
        </p:nvSpPr>
        <p:spPr>
          <a:xfrm>
            <a:off x="83574" y="3077679"/>
            <a:ext cx="6774426" cy="769441"/>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MTAS and Alternate MCA Test Administrators </a:t>
            </a:r>
          </a:p>
          <a:p>
            <a:r>
              <a:rPr lang="en-US" sz="1400" dirty="0">
                <a:latin typeface="Times New Roman" panose="02020603050405020304" pitchFamily="18" charset="0"/>
                <a:cs typeface="Times New Roman" panose="02020603050405020304" pitchFamily="18" charset="0"/>
              </a:rPr>
              <a:t>Per MDE: MTAS/Alt MCA Test Administrators must complete the following three required training courses annually:</a:t>
            </a:r>
          </a:p>
        </p:txBody>
      </p:sp>
      <p:sp>
        <p:nvSpPr>
          <p:cNvPr id="19" name="TextBox 18">
            <a:extLst>
              <a:ext uri="{FF2B5EF4-FFF2-40B4-BE49-F238E27FC236}">
                <a16:creationId xmlns:a16="http://schemas.microsoft.com/office/drawing/2014/main" id="{3FBB091C-EE24-AFF9-0FAC-BC7AB6284837}"/>
              </a:ext>
            </a:extLst>
          </p:cNvPr>
          <p:cNvSpPr txBox="1"/>
          <p:nvPr/>
        </p:nvSpPr>
        <p:spPr>
          <a:xfrm>
            <a:off x="83574" y="5319073"/>
            <a:ext cx="6400800" cy="243656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Optional trainings for Test Administrators:</a:t>
            </a:r>
          </a:p>
          <a:p>
            <a:r>
              <a:rPr lang="en-US" sz="1400" dirty="0">
                <a:latin typeface="Times New Roman" panose="02020603050405020304" pitchFamily="18" charset="0"/>
                <a:cs typeface="Times New Roman" panose="02020603050405020304" pitchFamily="18" charset="0"/>
              </a:rPr>
              <a:t>The following courses are available to support Test Administrators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Learners in the Learning Management System</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Handling Secure Paper Test Materials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Understanding MCA Universal Supports and Accommodations</a:t>
            </a:r>
          </a:p>
          <a:p>
            <a:pPr>
              <a:spcBef>
                <a:spcPts val="600"/>
              </a:spcBef>
            </a:pPr>
            <a:r>
              <a:rPr lang="en-US" sz="1400" dirty="0">
                <a:latin typeface="Times New Roman" panose="02020603050405020304" pitchFamily="18" charset="0"/>
                <a:cs typeface="Times New Roman" panose="02020603050405020304" pitchFamily="18" charset="0"/>
              </a:rPr>
              <a:t>All trainings are housed in LMS: </a:t>
            </a:r>
            <a:r>
              <a:rPr lang="en-US" sz="1400" dirty="0">
                <a:latin typeface="Times New Roman" panose="02020603050405020304" pitchFamily="18" charset="0"/>
                <a:cs typeface="Times New Roman" panose="02020603050405020304" pitchFamily="18" charset="0"/>
                <a:hlinkClick r:id="rId2"/>
              </a:rPr>
              <a:t>https://mn.mypearsonsupport.com/training/</a:t>
            </a:r>
            <a:endParaRPr lang="en-US" sz="1400" dirty="0">
              <a:latin typeface="Times New Roman" panose="02020603050405020304" pitchFamily="18" charset="0"/>
              <a:cs typeface="Times New Roman" panose="02020603050405020304" pitchFamily="18" charset="0"/>
            </a:endParaRPr>
          </a:p>
          <a:p>
            <a:pPr>
              <a:spcBef>
                <a:spcPts val="400"/>
              </a:spcBef>
            </a:pPr>
            <a:r>
              <a:rPr lang="en-US" sz="1600" b="1" dirty="0">
                <a:latin typeface="Times New Roman" panose="02020603050405020304" pitchFamily="18" charset="0"/>
                <a:cs typeface="Times New Roman" panose="02020603050405020304" pitchFamily="18" charset="0"/>
              </a:rPr>
              <a:t>Resources for Test Administrators: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Directions: </a:t>
            </a:r>
            <a:r>
              <a:rPr lang="en-US" sz="1400" dirty="0">
                <a:latin typeface="Times New Roman" panose="02020603050405020304" pitchFamily="18" charset="0"/>
                <a:cs typeface="Times New Roman" panose="02020603050405020304" pitchFamily="18" charset="0"/>
                <a:hlinkClick r:id="rId3"/>
              </a:rPr>
              <a:t>https://mn.mypearsonsupport.com/test-administration-resources/</a:t>
            </a:r>
            <a:r>
              <a:rPr lang="en-US" sz="1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User Guides: </a:t>
            </a:r>
            <a:r>
              <a:rPr lang="en-US" sz="1400" dirty="0">
                <a:latin typeface="Times New Roman" panose="02020603050405020304" pitchFamily="18" charset="0"/>
                <a:cs typeface="Times New Roman" panose="02020603050405020304" pitchFamily="18" charset="0"/>
                <a:hlinkClick r:id="rId4"/>
              </a:rPr>
              <a:t>https://mn.mypearsonsupport.com/user-guides/</a:t>
            </a:r>
            <a:r>
              <a:rPr lang="en-US" sz="1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MTAS/Alt MCA: </a:t>
            </a:r>
            <a:r>
              <a:rPr lang="en-US" sz="1400" dirty="0">
                <a:latin typeface="Times New Roman" panose="02020603050405020304" pitchFamily="18" charset="0"/>
                <a:cs typeface="Times New Roman" panose="02020603050405020304" pitchFamily="18" charset="0"/>
                <a:hlinkClick r:id="rId3"/>
              </a:rPr>
              <a:t>https://mn.mypearsonsupport.com/test-administration-resources/</a:t>
            </a:r>
            <a:r>
              <a:rPr lang="en-US" sz="1400" dirty="0">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E3D9ED33-AB34-25CE-460E-9EF0A4E1F3C5}"/>
              </a:ext>
            </a:extLst>
          </p:cNvPr>
          <p:cNvSpPr txBox="1"/>
          <p:nvPr/>
        </p:nvSpPr>
        <p:spPr>
          <a:xfrm>
            <a:off x="83573" y="7838996"/>
            <a:ext cx="6400799" cy="553998"/>
          </a:xfrm>
          <a:prstGeom prst="rect">
            <a:avLst/>
          </a:prstGeom>
          <a:noFill/>
        </p:spPr>
        <p:txBody>
          <a:bodyPr wrap="square" rtlCol="0">
            <a:spAutoFit/>
          </a:bodyPr>
          <a:lstStyle/>
          <a:p>
            <a:pPr marL="285750" indent="-285750">
              <a:buFont typeface="Wingdings" pitchFamily="2" charset="2"/>
              <a:buChar char="v"/>
            </a:pPr>
            <a:r>
              <a:rPr lang="en-US" sz="1500" dirty="0">
                <a:solidFill>
                  <a:srgbClr val="A64399"/>
                </a:solidFill>
                <a:latin typeface="Times New Roman" panose="02020603050405020304" pitchFamily="18" charset="0"/>
                <a:cs typeface="Times New Roman" panose="02020603050405020304" pitchFamily="18" charset="0"/>
              </a:rPr>
              <a:t>Test Administrators may NOT have access to secure testing materials until fully trained</a:t>
            </a:r>
          </a:p>
        </p:txBody>
      </p:sp>
      <p:pic>
        <p:nvPicPr>
          <p:cNvPr id="11" name="Picture 10" descr="A blue and white card with black text&#10;&#10;AI-generated content may be incorrect.">
            <a:extLst>
              <a:ext uri="{FF2B5EF4-FFF2-40B4-BE49-F238E27FC236}">
                <a16:creationId xmlns:a16="http://schemas.microsoft.com/office/drawing/2014/main" id="{5F80A8B1-5FBD-DEA1-2BBE-F5EC6FA04822}"/>
              </a:ext>
            </a:extLst>
          </p:cNvPr>
          <p:cNvPicPr>
            <a:picLocks noChangeAspect="1"/>
          </p:cNvPicPr>
          <p:nvPr/>
        </p:nvPicPr>
        <p:blipFill>
          <a:blip r:embed="rId5"/>
          <a:stretch>
            <a:fillRect/>
          </a:stretch>
        </p:blipFill>
        <p:spPr>
          <a:xfrm>
            <a:off x="186814" y="3882123"/>
            <a:ext cx="6400800" cy="1451837"/>
          </a:xfrm>
          <a:prstGeom prst="rect">
            <a:avLst/>
          </a:prstGeom>
        </p:spPr>
      </p:pic>
      <p:pic>
        <p:nvPicPr>
          <p:cNvPr id="20" name="Picture 19" descr="A blue and white card with text&#10;&#10;AI-generated content may be incorrect.">
            <a:extLst>
              <a:ext uri="{FF2B5EF4-FFF2-40B4-BE49-F238E27FC236}">
                <a16:creationId xmlns:a16="http://schemas.microsoft.com/office/drawing/2014/main" id="{5F7C8860-F8C4-BAD0-7279-23E54086B280}"/>
              </a:ext>
            </a:extLst>
          </p:cNvPr>
          <p:cNvPicPr>
            <a:picLocks noChangeAspect="1"/>
          </p:cNvPicPr>
          <p:nvPr/>
        </p:nvPicPr>
        <p:blipFill>
          <a:blip r:embed="rId6"/>
          <a:stretch>
            <a:fillRect/>
          </a:stretch>
        </p:blipFill>
        <p:spPr>
          <a:xfrm>
            <a:off x="191105" y="1554053"/>
            <a:ext cx="6400800" cy="1451837"/>
          </a:xfrm>
          <a:prstGeom prst="rect">
            <a:avLst/>
          </a:prstGeom>
        </p:spPr>
      </p:pic>
    </p:spTree>
    <p:extLst>
      <p:ext uri="{BB962C8B-B14F-4D97-AF65-F5344CB8AC3E}">
        <p14:creationId xmlns:p14="http://schemas.microsoft.com/office/powerpoint/2010/main" val="4101860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FDA33-DD05-5EFE-F98A-9466ADEC1E23}"/>
              </a:ext>
            </a:extLst>
          </p:cNvPr>
          <p:cNvSpPr>
            <a:spLocks noGrp="1"/>
          </p:cNvSpPr>
          <p:nvPr>
            <p:ph type="title"/>
          </p:nvPr>
        </p:nvSpPr>
        <p:spPr/>
        <p:txBody>
          <a:bodyPr/>
          <a:lstStyle/>
          <a:p>
            <a:r>
              <a:rPr lang="en-US" dirty="0"/>
              <a:t>Websites and Accounts</a:t>
            </a:r>
          </a:p>
        </p:txBody>
      </p:sp>
      <p:sp>
        <p:nvSpPr>
          <p:cNvPr id="3" name="Slide Number Placeholder 2">
            <a:extLst>
              <a:ext uri="{FF2B5EF4-FFF2-40B4-BE49-F238E27FC236}">
                <a16:creationId xmlns:a16="http://schemas.microsoft.com/office/drawing/2014/main" id="{E1E63CF7-48EC-6786-FEE6-C067FDD7307B}"/>
              </a:ext>
            </a:extLst>
          </p:cNvPr>
          <p:cNvSpPr>
            <a:spLocks noGrp="1"/>
          </p:cNvSpPr>
          <p:nvPr>
            <p:ph type="sldNum" sz="quarter" idx="12"/>
          </p:nvPr>
        </p:nvSpPr>
        <p:spPr/>
        <p:txBody>
          <a:bodyPr/>
          <a:lstStyle/>
          <a:p>
            <a:fld id="{B4D764D8-5B36-754B-AFBA-AF0AFEFF4AB1}" type="slidenum">
              <a:rPr lang="en-US" smtClean="0"/>
              <a:pPr/>
              <a:t>10</a:t>
            </a:fld>
            <a:endParaRPr lang="en-US"/>
          </a:p>
        </p:txBody>
      </p:sp>
      <p:sp>
        <p:nvSpPr>
          <p:cNvPr id="9" name="TextBox 8">
            <a:extLst>
              <a:ext uri="{FF2B5EF4-FFF2-40B4-BE49-F238E27FC236}">
                <a16:creationId xmlns:a16="http://schemas.microsoft.com/office/drawing/2014/main" id="{A7F96164-9DC8-BEBE-1E83-17655A4F2029}"/>
              </a:ext>
            </a:extLst>
          </p:cNvPr>
          <p:cNvSpPr txBox="1"/>
          <p:nvPr/>
        </p:nvSpPr>
        <p:spPr>
          <a:xfrm>
            <a:off x="123804" y="3982522"/>
            <a:ext cx="2042932" cy="369332"/>
          </a:xfrm>
          <a:prstGeom prst="rect">
            <a:avLst/>
          </a:prstGeom>
          <a:noFill/>
        </p:spPr>
        <p:txBody>
          <a:bodyPr wrap="none" rtlCol="0">
            <a:spAutoFit/>
          </a:bodyPr>
          <a:lstStyle/>
          <a:p>
            <a:r>
              <a:rPr lang="en-US" b="1" dirty="0">
                <a:cs typeface="Times New Roman" panose="02020603050405020304" pitchFamily="18" charset="0"/>
              </a:rPr>
              <a:t>Resource Websites:</a:t>
            </a:r>
          </a:p>
        </p:txBody>
      </p:sp>
      <p:grpSp>
        <p:nvGrpSpPr>
          <p:cNvPr id="37" name="Group 36">
            <a:extLst>
              <a:ext uri="{FF2B5EF4-FFF2-40B4-BE49-F238E27FC236}">
                <a16:creationId xmlns:a16="http://schemas.microsoft.com/office/drawing/2014/main" id="{A92D9137-F3BA-7B71-28E5-22A39E17E0DE}"/>
              </a:ext>
            </a:extLst>
          </p:cNvPr>
          <p:cNvGrpSpPr/>
          <p:nvPr/>
        </p:nvGrpSpPr>
        <p:grpSpPr>
          <a:xfrm>
            <a:off x="441993" y="4351854"/>
            <a:ext cx="2744077" cy="1598866"/>
            <a:chOff x="353694" y="6381275"/>
            <a:chExt cx="2744077" cy="1598866"/>
          </a:xfrm>
        </p:grpSpPr>
        <p:sp>
          <p:nvSpPr>
            <p:cNvPr id="12" name="Rectangle 11">
              <a:extLst>
                <a:ext uri="{FF2B5EF4-FFF2-40B4-BE49-F238E27FC236}">
                  <a16:creationId xmlns:a16="http://schemas.microsoft.com/office/drawing/2014/main" id="{9E07CC16-3790-0948-65C5-07EF1065FF7B}"/>
                </a:ext>
              </a:extLst>
            </p:cNvPr>
            <p:cNvSpPr/>
            <p:nvPr/>
          </p:nvSpPr>
          <p:spPr>
            <a:xfrm>
              <a:off x="353694" y="6381275"/>
              <a:ext cx="2706624" cy="1598866"/>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9D16C4-AEDC-64AD-DDAD-8B8157A4C82F}"/>
                </a:ext>
              </a:extLst>
            </p:cNvPr>
            <p:cNvSpPr/>
            <p:nvPr/>
          </p:nvSpPr>
          <p:spPr>
            <a:xfrm>
              <a:off x="596095" y="6387062"/>
              <a:ext cx="2464223" cy="47093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41F24DA-F0E7-41F9-327E-555E433A11FA}"/>
                </a:ext>
              </a:extLst>
            </p:cNvPr>
            <p:cNvSpPr>
              <a:spLocks noChangeAspect="1"/>
            </p:cNvSpPr>
            <p:nvPr/>
          </p:nvSpPr>
          <p:spPr>
            <a:xfrm>
              <a:off x="358351" y="6384787"/>
              <a:ext cx="475488" cy="475488"/>
            </a:xfrm>
            <a:prstGeom prst="ellipse">
              <a:avLst/>
            </a:prstGeom>
            <a:solidFill>
              <a:srgbClr val="CDEEF7"/>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Internet with solid fill">
              <a:extLst>
                <a:ext uri="{FF2B5EF4-FFF2-40B4-BE49-F238E27FC236}">
                  <a16:creationId xmlns:a16="http://schemas.microsoft.com/office/drawing/2014/main" id="{AEE58355-1361-294A-FC3A-7DB65F937F3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7232" y="6413608"/>
              <a:ext cx="411480" cy="411480"/>
            </a:xfrm>
            <a:prstGeom prst="rect">
              <a:avLst/>
            </a:prstGeom>
          </p:spPr>
        </p:pic>
        <p:sp>
          <p:nvSpPr>
            <p:cNvPr id="17" name="TextBox 16">
              <a:extLst>
                <a:ext uri="{FF2B5EF4-FFF2-40B4-BE49-F238E27FC236}">
                  <a16:creationId xmlns:a16="http://schemas.microsoft.com/office/drawing/2014/main" id="{8A260EBF-7DF4-E166-C2FC-94E9891D0413}"/>
                </a:ext>
              </a:extLst>
            </p:cNvPr>
            <p:cNvSpPr txBox="1"/>
            <p:nvPr/>
          </p:nvSpPr>
          <p:spPr>
            <a:xfrm>
              <a:off x="802463" y="6465459"/>
              <a:ext cx="2295308" cy="307777"/>
            </a:xfrm>
            <a:prstGeom prst="rect">
              <a:avLst/>
            </a:prstGeom>
            <a:noFill/>
          </p:spPr>
          <p:txBody>
            <a:bodyPr wrap="none" rtlCol="0">
              <a:spAutoFit/>
            </a:bodyPr>
            <a:lstStyle/>
            <a:p>
              <a:r>
                <a:rPr lang="en-US" sz="1400" b="1" dirty="0">
                  <a:solidFill>
                    <a:schemeClr val="bg1"/>
                  </a:solidFill>
                </a:rPr>
                <a:t>SPPS MCA Test Coordination</a:t>
              </a:r>
            </a:p>
          </p:txBody>
        </p:sp>
        <p:sp>
          <p:nvSpPr>
            <p:cNvPr id="18" name="TextBox 17">
              <a:extLst>
                <a:ext uri="{FF2B5EF4-FFF2-40B4-BE49-F238E27FC236}">
                  <a16:creationId xmlns:a16="http://schemas.microsoft.com/office/drawing/2014/main" id="{E99EA082-ABE1-0114-2176-8A8EA18ABAB5}"/>
                </a:ext>
              </a:extLst>
            </p:cNvPr>
            <p:cNvSpPr txBox="1"/>
            <p:nvPr/>
          </p:nvSpPr>
          <p:spPr>
            <a:xfrm>
              <a:off x="411844" y="6918312"/>
              <a:ext cx="2313775" cy="1061829"/>
            </a:xfrm>
            <a:prstGeom prst="rect">
              <a:avLst/>
            </a:prstGeom>
            <a:noFill/>
          </p:spPr>
          <p:txBody>
            <a:bodyPr wrap="none" rtlCol="0">
              <a:spAutoFit/>
            </a:bodyPr>
            <a:lstStyle/>
            <a:p>
              <a:pPr marL="173736" indent="-100584">
                <a:buFont typeface="Arial" panose="020B0604020202020204" pitchFamily="34" charset="0"/>
                <a:buChar char="•"/>
              </a:pPr>
              <a:r>
                <a:rPr lang="en-US" sz="1050" dirty="0">
                  <a:solidFill>
                    <a:schemeClr val="accent5">
                      <a:lumMod val="50000"/>
                    </a:schemeClr>
                  </a:solidFill>
                </a:rPr>
                <a:t>SPPS and MN specific resources</a:t>
              </a:r>
            </a:p>
            <a:p>
              <a:pPr marL="173736" indent="-100584">
                <a:buFont typeface="Arial" panose="020B0604020202020204" pitchFamily="34" charset="0"/>
                <a:buChar char="•"/>
              </a:pPr>
              <a:r>
                <a:rPr lang="en-US" sz="1050" dirty="0">
                  <a:solidFill>
                    <a:schemeClr val="accent5">
                      <a:lumMod val="50000"/>
                    </a:schemeClr>
                  </a:solidFill>
                </a:rPr>
                <a:t>Links to Pearson sites</a:t>
              </a:r>
            </a:p>
            <a:p>
              <a:pPr marL="173736" indent="-100584">
                <a:buFont typeface="Arial" panose="020B0604020202020204" pitchFamily="34" charset="0"/>
                <a:buChar char="•"/>
              </a:pPr>
              <a:r>
                <a:rPr lang="en-US" sz="1050" dirty="0">
                  <a:solidFill>
                    <a:schemeClr val="accent5">
                      <a:lumMod val="50000"/>
                    </a:schemeClr>
                  </a:solidFill>
                </a:rPr>
                <a:t>Training resources</a:t>
              </a:r>
            </a:p>
            <a:p>
              <a:pPr marL="173736" indent="-100584">
                <a:buFont typeface="Arial" panose="020B0604020202020204" pitchFamily="34" charset="0"/>
                <a:buChar char="•"/>
              </a:pPr>
              <a:r>
                <a:rPr lang="en-US" sz="1050" dirty="0">
                  <a:solidFill>
                    <a:schemeClr val="accent5">
                      <a:lumMod val="50000"/>
                    </a:schemeClr>
                  </a:solidFill>
                </a:rPr>
                <a:t>Manuals</a:t>
              </a:r>
            </a:p>
            <a:p>
              <a:pPr marL="173736" indent="-100584">
                <a:buFont typeface="Arial" panose="020B0604020202020204" pitchFamily="34" charset="0"/>
                <a:buChar char="•"/>
              </a:pPr>
              <a:r>
                <a:rPr lang="en-US" sz="1050" dirty="0">
                  <a:solidFill>
                    <a:schemeClr val="accent5">
                      <a:lumMod val="50000"/>
                    </a:schemeClr>
                  </a:solidFill>
                </a:rPr>
                <a:t>Accommodation information</a:t>
              </a:r>
            </a:p>
            <a:p>
              <a:pPr marL="173736" indent="-100584">
                <a:buFont typeface="Arial" panose="020B0604020202020204" pitchFamily="34" charset="0"/>
                <a:buChar char="•"/>
              </a:pPr>
              <a:r>
                <a:rPr lang="en-US" sz="1050" dirty="0">
                  <a:solidFill>
                    <a:schemeClr val="accent5">
                      <a:lumMod val="50000"/>
                    </a:schemeClr>
                  </a:solidFill>
                </a:rPr>
                <a:t>Link to MCA Family Information site</a:t>
              </a:r>
            </a:p>
          </p:txBody>
        </p:sp>
      </p:grpSp>
      <p:sp>
        <p:nvSpPr>
          <p:cNvPr id="19" name="TextBox 18">
            <a:extLst>
              <a:ext uri="{FF2B5EF4-FFF2-40B4-BE49-F238E27FC236}">
                <a16:creationId xmlns:a16="http://schemas.microsoft.com/office/drawing/2014/main" id="{EFCE8955-6183-5697-F053-562B8C699764}"/>
              </a:ext>
            </a:extLst>
          </p:cNvPr>
          <p:cNvSpPr txBox="1"/>
          <p:nvPr/>
        </p:nvSpPr>
        <p:spPr>
          <a:xfrm>
            <a:off x="123804" y="5950720"/>
            <a:ext cx="5524013" cy="276999"/>
          </a:xfrm>
          <a:prstGeom prst="rect">
            <a:avLst/>
          </a:prstGeom>
          <a:noFill/>
        </p:spPr>
        <p:txBody>
          <a:bodyPr wrap="none" rtlCol="0">
            <a:spAutoFit/>
          </a:bodyPr>
          <a:lstStyle/>
          <a:p>
            <a:r>
              <a:rPr lang="en-US" sz="1200" dirty="0">
                <a:hlinkClick r:id="rId4"/>
              </a:rPr>
              <a:t>spps.org/about/departments/research-evaluation-assessment/test-coordination/mca</a:t>
            </a:r>
            <a:endParaRPr lang="en-US" sz="1200" dirty="0"/>
          </a:p>
        </p:txBody>
      </p:sp>
      <p:pic>
        <p:nvPicPr>
          <p:cNvPr id="21" name="Picture 20" descr="A green and black text&#10;&#10;AI-generated content may be incorrect.">
            <a:extLst>
              <a:ext uri="{FF2B5EF4-FFF2-40B4-BE49-F238E27FC236}">
                <a16:creationId xmlns:a16="http://schemas.microsoft.com/office/drawing/2014/main" id="{717F871D-1BC0-2E6F-6AF7-83A09683FCE6}"/>
              </a:ext>
            </a:extLst>
          </p:cNvPr>
          <p:cNvPicPr>
            <a:picLocks noChangeAspect="1"/>
          </p:cNvPicPr>
          <p:nvPr/>
        </p:nvPicPr>
        <p:blipFill>
          <a:blip r:embed="rId5"/>
          <a:srcRect l="1355"/>
          <a:stretch>
            <a:fillRect/>
          </a:stretch>
        </p:blipFill>
        <p:spPr>
          <a:xfrm>
            <a:off x="441993" y="6844323"/>
            <a:ext cx="2706624" cy="890449"/>
          </a:xfrm>
          <a:prstGeom prst="rect">
            <a:avLst/>
          </a:prstGeom>
        </p:spPr>
      </p:pic>
      <p:pic>
        <p:nvPicPr>
          <p:cNvPr id="25" name="Picture 24" descr="A green and white sign with blue text&#10;&#10;AI-generated content may be incorrect.">
            <a:extLst>
              <a:ext uri="{FF2B5EF4-FFF2-40B4-BE49-F238E27FC236}">
                <a16:creationId xmlns:a16="http://schemas.microsoft.com/office/drawing/2014/main" id="{52A37FB4-1FE8-B29E-26CB-B258CB467489}"/>
              </a:ext>
            </a:extLst>
          </p:cNvPr>
          <p:cNvPicPr>
            <a:picLocks noChangeAspect="1"/>
          </p:cNvPicPr>
          <p:nvPr/>
        </p:nvPicPr>
        <p:blipFill>
          <a:blip r:embed="rId6"/>
          <a:srcRect l="646"/>
          <a:stretch>
            <a:fillRect/>
          </a:stretch>
        </p:blipFill>
        <p:spPr>
          <a:xfrm>
            <a:off x="3706298" y="4351854"/>
            <a:ext cx="2706624" cy="750444"/>
          </a:xfrm>
          <a:prstGeom prst="rect">
            <a:avLst/>
          </a:prstGeom>
        </p:spPr>
      </p:pic>
      <p:grpSp>
        <p:nvGrpSpPr>
          <p:cNvPr id="34" name="Group 33">
            <a:extLst>
              <a:ext uri="{FF2B5EF4-FFF2-40B4-BE49-F238E27FC236}">
                <a16:creationId xmlns:a16="http://schemas.microsoft.com/office/drawing/2014/main" id="{BA6ABD6F-FC51-B147-411D-1FE2C0ADE4FA}"/>
              </a:ext>
            </a:extLst>
          </p:cNvPr>
          <p:cNvGrpSpPr/>
          <p:nvPr/>
        </p:nvGrpSpPr>
        <p:grpSpPr>
          <a:xfrm>
            <a:off x="3706298" y="1166239"/>
            <a:ext cx="2706624" cy="1561436"/>
            <a:chOff x="194981" y="876254"/>
            <a:chExt cx="2706624" cy="1561436"/>
          </a:xfrm>
        </p:grpSpPr>
        <p:pic>
          <p:nvPicPr>
            <p:cNvPr id="27" name="Picture 26" descr="A green and white box with blue text&#10;&#10;AI-generated content may be incorrect.">
              <a:extLst>
                <a:ext uri="{FF2B5EF4-FFF2-40B4-BE49-F238E27FC236}">
                  <a16:creationId xmlns:a16="http://schemas.microsoft.com/office/drawing/2014/main" id="{69D58B8D-3C44-C815-D03B-1D04D5D18C2C}"/>
                </a:ext>
              </a:extLst>
            </p:cNvPr>
            <p:cNvPicPr>
              <a:picLocks noChangeAspect="1"/>
            </p:cNvPicPr>
            <p:nvPr/>
          </p:nvPicPr>
          <p:blipFill>
            <a:blip r:embed="rId7"/>
            <a:srcRect l="742" b="46676"/>
            <a:stretch>
              <a:fillRect/>
            </a:stretch>
          </p:blipFill>
          <p:spPr>
            <a:xfrm>
              <a:off x="194981" y="876254"/>
              <a:ext cx="2706624" cy="919824"/>
            </a:xfrm>
            <a:prstGeom prst="rect">
              <a:avLst/>
            </a:prstGeom>
          </p:spPr>
        </p:pic>
        <p:pic>
          <p:nvPicPr>
            <p:cNvPr id="29" name="Picture 28" descr="A green and white box with blue text&#10;&#10;AI-generated content may be incorrect.">
              <a:extLst>
                <a:ext uri="{FF2B5EF4-FFF2-40B4-BE49-F238E27FC236}">
                  <a16:creationId xmlns:a16="http://schemas.microsoft.com/office/drawing/2014/main" id="{2E00A259-0130-8B68-B5AF-998DAE2433D6}"/>
                </a:ext>
              </a:extLst>
            </p:cNvPr>
            <p:cNvPicPr>
              <a:picLocks noChangeAspect="1"/>
            </p:cNvPicPr>
            <p:nvPr/>
          </p:nvPicPr>
          <p:blipFill>
            <a:blip r:embed="rId7"/>
            <a:srcRect l="742" t="58210" b="-1"/>
            <a:stretch>
              <a:fillRect/>
            </a:stretch>
          </p:blipFill>
          <p:spPr>
            <a:xfrm>
              <a:off x="194981" y="1716831"/>
              <a:ext cx="2706624" cy="720859"/>
            </a:xfrm>
            <a:prstGeom prst="rect">
              <a:avLst/>
            </a:prstGeom>
          </p:spPr>
        </p:pic>
      </p:grpSp>
      <p:pic>
        <p:nvPicPr>
          <p:cNvPr id="32" name="Picture 31" descr="A green and blue sign with black text&#10;&#10;AI-generated content may be incorrect.">
            <a:extLst>
              <a:ext uri="{FF2B5EF4-FFF2-40B4-BE49-F238E27FC236}">
                <a16:creationId xmlns:a16="http://schemas.microsoft.com/office/drawing/2014/main" id="{697CC506-69A4-A16F-5B80-21D71BF0A5B8}"/>
              </a:ext>
            </a:extLst>
          </p:cNvPr>
          <p:cNvPicPr>
            <a:picLocks noChangeAspect="1"/>
          </p:cNvPicPr>
          <p:nvPr/>
        </p:nvPicPr>
        <p:blipFill>
          <a:blip r:embed="rId8"/>
          <a:stretch>
            <a:fillRect/>
          </a:stretch>
        </p:blipFill>
        <p:spPr>
          <a:xfrm>
            <a:off x="441993" y="1158230"/>
            <a:ext cx="2706624" cy="1052576"/>
          </a:xfrm>
          <a:prstGeom prst="rect">
            <a:avLst/>
          </a:prstGeom>
        </p:spPr>
      </p:pic>
      <p:sp>
        <p:nvSpPr>
          <p:cNvPr id="35" name="TextBox 34">
            <a:extLst>
              <a:ext uri="{FF2B5EF4-FFF2-40B4-BE49-F238E27FC236}">
                <a16:creationId xmlns:a16="http://schemas.microsoft.com/office/drawing/2014/main" id="{67FC5595-E628-666D-3B53-CBE168F28DA0}"/>
              </a:ext>
            </a:extLst>
          </p:cNvPr>
          <p:cNvSpPr txBox="1"/>
          <p:nvPr/>
        </p:nvSpPr>
        <p:spPr>
          <a:xfrm>
            <a:off x="3339043" y="788129"/>
            <a:ext cx="3441135" cy="369332"/>
          </a:xfrm>
          <a:prstGeom prst="rect">
            <a:avLst/>
          </a:prstGeom>
          <a:noFill/>
        </p:spPr>
        <p:txBody>
          <a:bodyPr wrap="none" rtlCol="0">
            <a:spAutoFit/>
          </a:bodyPr>
          <a:lstStyle/>
          <a:p>
            <a:r>
              <a:rPr lang="en-US" b="1" dirty="0">
                <a:cs typeface="Times New Roman" panose="02020603050405020304" pitchFamily="18" charset="0"/>
              </a:rPr>
              <a:t>Assessment Management System:</a:t>
            </a:r>
          </a:p>
        </p:txBody>
      </p:sp>
      <p:sp>
        <p:nvSpPr>
          <p:cNvPr id="36" name="TextBox 35">
            <a:extLst>
              <a:ext uri="{FF2B5EF4-FFF2-40B4-BE49-F238E27FC236}">
                <a16:creationId xmlns:a16="http://schemas.microsoft.com/office/drawing/2014/main" id="{7C7BE63C-FD86-6E7A-D64F-22D883AA3FBD}"/>
              </a:ext>
            </a:extLst>
          </p:cNvPr>
          <p:cNvSpPr txBox="1"/>
          <p:nvPr/>
        </p:nvSpPr>
        <p:spPr>
          <a:xfrm>
            <a:off x="123804" y="788129"/>
            <a:ext cx="1420069" cy="369332"/>
          </a:xfrm>
          <a:prstGeom prst="rect">
            <a:avLst/>
          </a:prstGeom>
          <a:noFill/>
        </p:spPr>
        <p:txBody>
          <a:bodyPr wrap="none" rtlCol="0">
            <a:spAutoFit/>
          </a:bodyPr>
          <a:lstStyle/>
          <a:p>
            <a:r>
              <a:rPr lang="en-US" b="1" dirty="0">
                <a:cs typeface="Times New Roman" panose="02020603050405020304" pitchFamily="18" charset="0"/>
              </a:rPr>
              <a:t>Training Site:</a:t>
            </a:r>
          </a:p>
        </p:txBody>
      </p:sp>
      <p:sp>
        <p:nvSpPr>
          <p:cNvPr id="38" name="TextBox 37">
            <a:extLst>
              <a:ext uri="{FF2B5EF4-FFF2-40B4-BE49-F238E27FC236}">
                <a16:creationId xmlns:a16="http://schemas.microsoft.com/office/drawing/2014/main" id="{60F21991-2B5A-639B-86C9-8B93DDE064C0}"/>
              </a:ext>
            </a:extLst>
          </p:cNvPr>
          <p:cNvSpPr txBox="1"/>
          <p:nvPr/>
        </p:nvSpPr>
        <p:spPr>
          <a:xfrm>
            <a:off x="773985" y="2749192"/>
            <a:ext cx="2655015" cy="1169551"/>
          </a:xfrm>
          <a:prstGeom prst="rect">
            <a:avLst/>
          </a:prstGeom>
          <a:noFill/>
          <a:ln w="19050">
            <a:solidFill>
              <a:schemeClr val="accent6"/>
            </a:solidFill>
          </a:ln>
        </p:spPr>
        <p:txBody>
          <a:bodyPr wrap="square" rtlCol="0">
            <a:spAutoFit/>
          </a:bodyPr>
          <a:lstStyle/>
          <a:p>
            <a:pPr marL="0" lvl="1"/>
            <a:r>
              <a:rPr lang="en-US" sz="1400" dirty="0">
                <a:cs typeface="Times New Roman" panose="02020603050405020304" pitchFamily="18" charset="0"/>
              </a:rPr>
              <a:t>Both are password protected:</a:t>
            </a:r>
          </a:p>
          <a:p>
            <a:pPr marL="283464" lvl="1" indent="-285750">
              <a:buFont typeface="Wingdings" pitchFamily="2" charset="2"/>
              <a:buChar char="Ø"/>
            </a:pPr>
            <a:r>
              <a:rPr lang="en-US" sz="1400" dirty="0">
                <a:cs typeface="Times New Roman" panose="02020603050405020304" pitchFamily="18" charset="0"/>
              </a:rPr>
              <a:t>DAC give SACs access</a:t>
            </a:r>
          </a:p>
          <a:p>
            <a:pPr marL="283464" lvl="1" indent="-285750">
              <a:buFont typeface="Wingdings" pitchFamily="2" charset="2"/>
              <a:buChar char="Ø"/>
            </a:pPr>
            <a:r>
              <a:rPr lang="en-US" sz="1400" dirty="0">
                <a:cs typeface="Times New Roman" panose="02020603050405020304" pitchFamily="18" charset="0"/>
              </a:rPr>
              <a:t>SACs give testing staff access</a:t>
            </a:r>
          </a:p>
          <a:p>
            <a:pPr marL="283464" lvl="1" indent="-285750">
              <a:buFont typeface="Wingdings" pitchFamily="2" charset="2"/>
              <a:buChar char="Ø"/>
            </a:pPr>
            <a:r>
              <a:rPr lang="en-US" sz="1400" dirty="0">
                <a:cs typeface="Times New Roman" panose="02020603050405020304" pitchFamily="18" charset="0"/>
              </a:rPr>
              <a:t>Username: @</a:t>
            </a:r>
            <a:r>
              <a:rPr lang="en-US" sz="1400" dirty="0" err="1">
                <a:cs typeface="Times New Roman" panose="02020603050405020304" pitchFamily="18" charset="0"/>
              </a:rPr>
              <a:t>spps.org</a:t>
            </a:r>
            <a:r>
              <a:rPr lang="en-US" sz="1400" dirty="0">
                <a:cs typeface="Times New Roman" panose="02020603050405020304" pitchFamily="18" charset="0"/>
              </a:rPr>
              <a:t> email address</a:t>
            </a:r>
          </a:p>
        </p:txBody>
      </p:sp>
      <p:cxnSp>
        <p:nvCxnSpPr>
          <p:cNvPr id="39" name="Straight Arrow Connector 38">
            <a:extLst>
              <a:ext uri="{FF2B5EF4-FFF2-40B4-BE49-F238E27FC236}">
                <a16:creationId xmlns:a16="http://schemas.microsoft.com/office/drawing/2014/main" id="{1B71E9DF-5AFB-FAB0-CC17-D574052A5A1A}"/>
              </a:ext>
            </a:extLst>
          </p:cNvPr>
          <p:cNvCxnSpPr>
            <a:cxnSpLocks/>
            <a:stCxn id="38" idx="3"/>
          </p:cNvCxnSpPr>
          <p:nvPr/>
        </p:nvCxnSpPr>
        <p:spPr>
          <a:xfrm flipV="1">
            <a:off x="3429000" y="2892931"/>
            <a:ext cx="277298" cy="441037"/>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79DF305B-B0B4-C37B-4716-49BDA7BD9361}"/>
              </a:ext>
            </a:extLst>
          </p:cNvPr>
          <p:cNvCxnSpPr>
            <a:cxnSpLocks/>
            <a:stCxn id="38" idx="0"/>
          </p:cNvCxnSpPr>
          <p:nvPr/>
        </p:nvCxnSpPr>
        <p:spPr>
          <a:xfrm flipV="1">
            <a:off x="2101493" y="2432651"/>
            <a:ext cx="0" cy="31654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AE3F18DE-DAB9-7EC3-72C6-47F028DE7694}"/>
              </a:ext>
            </a:extLst>
          </p:cNvPr>
          <p:cNvSpPr txBox="1"/>
          <p:nvPr/>
        </p:nvSpPr>
        <p:spPr>
          <a:xfrm>
            <a:off x="123804" y="6451927"/>
            <a:ext cx="2160591" cy="369332"/>
          </a:xfrm>
          <a:prstGeom prst="rect">
            <a:avLst/>
          </a:prstGeom>
          <a:noFill/>
        </p:spPr>
        <p:txBody>
          <a:bodyPr wrap="none" rtlCol="0">
            <a:spAutoFit/>
          </a:bodyPr>
          <a:lstStyle/>
          <a:p>
            <a:r>
              <a:rPr lang="en-US" b="1" dirty="0">
                <a:cs typeface="Times New Roman" panose="02020603050405020304" pitchFamily="18" charset="0"/>
              </a:rPr>
              <a:t>Student Testing App:</a:t>
            </a:r>
          </a:p>
        </p:txBody>
      </p:sp>
      <p:pic>
        <p:nvPicPr>
          <p:cNvPr id="52" name="Picture 51" descr="A blue and white square with text&#10;&#10;AI-generated content may be incorrect.">
            <a:extLst>
              <a:ext uri="{FF2B5EF4-FFF2-40B4-BE49-F238E27FC236}">
                <a16:creationId xmlns:a16="http://schemas.microsoft.com/office/drawing/2014/main" id="{159A4187-EDE7-B4A1-E2E1-54E53A606395}"/>
              </a:ext>
            </a:extLst>
          </p:cNvPr>
          <p:cNvPicPr>
            <a:picLocks noChangeAspect="1"/>
          </p:cNvPicPr>
          <p:nvPr/>
        </p:nvPicPr>
        <p:blipFill>
          <a:blip r:embed="rId9"/>
          <a:stretch>
            <a:fillRect/>
          </a:stretch>
        </p:blipFill>
        <p:spPr>
          <a:xfrm>
            <a:off x="3324796" y="6844323"/>
            <a:ext cx="763004" cy="750444"/>
          </a:xfrm>
          <a:prstGeom prst="rect">
            <a:avLst/>
          </a:prstGeom>
        </p:spPr>
      </p:pic>
      <p:sp>
        <p:nvSpPr>
          <p:cNvPr id="53" name="TextBox 52">
            <a:extLst>
              <a:ext uri="{FF2B5EF4-FFF2-40B4-BE49-F238E27FC236}">
                <a16:creationId xmlns:a16="http://schemas.microsoft.com/office/drawing/2014/main" id="{C7DB8CBB-F70D-4031-D6B3-EE6A2856178F}"/>
              </a:ext>
            </a:extLst>
          </p:cNvPr>
          <p:cNvSpPr txBox="1"/>
          <p:nvPr/>
        </p:nvSpPr>
        <p:spPr>
          <a:xfrm>
            <a:off x="3706298" y="2717947"/>
            <a:ext cx="2490875" cy="276999"/>
          </a:xfrm>
          <a:prstGeom prst="rect">
            <a:avLst/>
          </a:prstGeom>
          <a:noFill/>
        </p:spPr>
        <p:txBody>
          <a:bodyPr wrap="none" rtlCol="0">
            <a:spAutoFit/>
          </a:bodyPr>
          <a:lstStyle/>
          <a:p>
            <a:r>
              <a:rPr lang="en-US" sz="1200" dirty="0">
                <a:hlinkClick r:id="rId10"/>
              </a:rPr>
              <a:t>https://mn.pearsonaccessnext.com/</a:t>
            </a:r>
            <a:r>
              <a:rPr lang="en-US" sz="1200" dirty="0"/>
              <a:t> </a:t>
            </a:r>
          </a:p>
        </p:txBody>
      </p:sp>
      <p:sp>
        <p:nvSpPr>
          <p:cNvPr id="55" name="TextBox 54">
            <a:extLst>
              <a:ext uri="{FF2B5EF4-FFF2-40B4-BE49-F238E27FC236}">
                <a16:creationId xmlns:a16="http://schemas.microsoft.com/office/drawing/2014/main" id="{89F9F296-AD75-946C-4F21-AFDBD571C8FB}"/>
              </a:ext>
            </a:extLst>
          </p:cNvPr>
          <p:cNvSpPr txBox="1"/>
          <p:nvPr/>
        </p:nvSpPr>
        <p:spPr>
          <a:xfrm>
            <a:off x="3706655" y="5142806"/>
            <a:ext cx="2454583" cy="830997"/>
          </a:xfrm>
          <a:prstGeom prst="rect">
            <a:avLst/>
          </a:prstGeom>
          <a:noFill/>
        </p:spPr>
        <p:txBody>
          <a:bodyPr wrap="none" rtlCol="0">
            <a:spAutoFit/>
          </a:bodyPr>
          <a:lstStyle/>
          <a:p>
            <a:r>
              <a:rPr lang="en-US" sz="1200" dirty="0">
                <a:hlinkClick r:id="rId11"/>
              </a:rPr>
              <a:t>https://mn.mypearsonsupport.com/</a:t>
            </a:r>
            <a:endParaRPr lang="en-US" sz="1200" dirty="0"/>
          </a:p>
          <a:p>
            <a:pPr marL="171450" indent="-171450">
              <a:buFont typeface="Arial" panose="020B0604020202020204" pitchFamily="34" charset="0"/>
              <a:buChar char="•"/>
            </a:pPr>
            <a:r>
              <a:rPr lang="en-US" sz="1200" dirty="0"/>
              <a:t>Student Readiness Tools</a:t>
            </a:r>
          </a:p>
          <a:p>
            <a:pPr marL="171450" indent="-171450">
              <a:buFont typeface="Arial" panose="020B0604020202020204" pitchFamily="34" charset="0"/>
              <a:buChar char="•"/>
            </a:pPr>
            <a:r>
              <a:rPr lang="en-US" sz="1200" dirty="0"/>
              <a:t>Test Directions</a:t>
            </a:r>
          </a:p>
          <a:p>
            <a:pPr marL="171450" indent="-171450">
              <a:buFont typeface="Arial" panose="020B0604020202020204" pitchFamily="34" charset="0"/>
              <a:buChar char="•"/>
            </a:pPr>
            <a:r>
              <a:rPr lang="en-US" sz="1200" dirty="0"/>
              <a:t>User Guides</a:t>
            </a:r>
          </a:p>
        </p:txBody>
      </p:sp>
      <p:sp>
        <p:nvSpPr>
          <p:cNvPr id="56" name="TextBox 55">
            <a:extLst>
              <a:ext uri="{FF2B5EF4-FFF2-40B4-BE49-F238E27FC236}">
                <a16:creationId xmlns:a16="http://schemas.microsoft.com/office/drawing/2014/main" id="{BFD41F43-4F69-FB77-EE41-A2D77611597E}"/>
              </a:ext>
            </a:extLst>
          </p:cNvPr>
          <p:cNvSpPr txBox="1"/>
          <p:nvPr/>
        </p:nvSpPr>
        <p:spPr>
          <a:xfrm>
            <a:off x="341876" y="2187410"/>
            <a:ext cx="2997167" cy="276999"/>
          </a:xfrm>
          <a:prstGeom prst="rect">
            <a:avLst/>
          </a:prstGeom>
          <a:noFill/>
        </p:spPr>
        <p:txBody>
          <a:bodyPr wrap="none" rtlCol="0">
            <a:spAutoFit/>
          </a:bodyPr>
          <a:lstStyle/>
          <a:p>
            <a:r>
              <a:rPr lang="en-US" sz="1200" dirty="0">
                <a:hlinkClick r:id="rId12"/>
              </a:rPr>
              <a:t>https://mn.mypearsonsupport.com/training/</a:t>
            </a:r>
            <a:endParaRPr lang="en-US" sz="1200" dirty="0"/>
          </a:p>
        </p:txBody>
      </p:sp>
      <p:sp>
        <p:nvSpPr>
          <p:cNvPr id="57" name="Oval Callout 56">
            <a:extLst>
              <a:ext uri="{FF2B5EF4-FFF2-40B4-BE49-F238E27FC236}">
                <a16:creationId xmlns:a16="http://schemas.microsoft.com/office/drawing/2014/main" id="{EBB84754-B4B2-0CE1-4703-063D961BAD67}"/>
              </a:ext>
            </a:extLst>
          </p:cNvPr>
          <p:cNvSpPr/>
          <p:nvPr/>
        </p:nvSpPr>
        <p:spPr>
          <a:xfrm>
            <a:off x="5275975" y="3675990"/>
            <a:ext cx="1041991" cy="486834"/>
          </a:xfrm>
          <a:prstGeom prst="wedgeEllipseCallout">
            <a:avLst>
              <a:gd name="adj1" fmla="val -68893"/>
              <a:gd name="adj2" fmla="val 85473"/>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NEW!</a:t>
            </a:r>
          </a:p>
        </p:txBody>
      </p:sp>
    </p:spTree>
    <p:extLst>
      <p:ext uri="{BB962C8B-B14F-4D97-AF65-F5344CB8AC3E}">
        <p14:creationId xmlns:p14="http://schemas.microsoft.com/office/powerpoint/2010/main" val="3938378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A8E2-6F27-E350-2813-A32491D3CFE2}"/>
              </a:ext>
            </a:extLst>
          </p:cNvPr>
          <p:cNvSpPr>
            <a:spLocks noGrp="1"/>
          </p:cNvSpPr>
          <p:nvPr>
            <p:ph type="title"/>
          </p:nvPr>
        </p:nvSpPr>
        <p:spPr/>
        <p:txBody>
          <a:bodyPr/>
          <a:lstStyle/>
          <a:p>
            <a:r>
              <a:rPr lang="en-US" dirty="0"/>
              <a:t>Test Monitor Training</a:t>
            </a:r>
          </a:p>
        </p:txBody>
      </p:sp>
      <p:sp>
        <p:nvSpPr>
          <p:cNvPr id="3" name="Slide Number Placeholder 2">
            <a:extLst>
              <a:ext uri="{FF2B5EF4-FFF2-40B4-BE49-F238E27FC236}">
                <a16:creationId xmlns:a16="http://schemas.microsoft.com/office/drawing/2014/main" id="{A2081CC2-1AC5-7808-AF08-0C9B115142BE}"/>
              </a:ext>
            </a:extLst>
          </p:cNvPr>
          <p:cNvSpPr>
            <a:spLocks noGrp="1"/>
          </p:cNvSpPr>
          <p:nvPr>
            <p:ph type="sldNum" sz="quarter" idx="12"/>
          </p:nvPr>
        </p:nvSpPr>
        <p:spPr/>
        <p:txBody>
          <a:bodyPr/>
          <a:lstStyle/>
          <a:p>
            <a:fld id="{B4D764D8-5B36-754B-AFBA-AF0AFEFF4AB1}" type="slidenum">
              <a:rPr lang="en-US" smtClean="0"/>
              <a:pPr/>
              <a:t>11</a:t>
            </a:fld>
            <a:endParaRPr lang="en-US"/>
          </a:p>
        </p:txBody>
      </p:sp>
      <p:sp>
        <p:nvSpPr>
          <p:cNvPr id="5" name="TextBox 4">
            <a:extLst>
              <a:ext uri="{FF2B5EF4-FFF2-40B4-BE49-F238E27FC236}">
                <a16:creationId xmlns:a16="http://schemas.microsoft.com/office/drawing/2014/main" id="{243F641B-921A-185A-2CEB-E790DFFE4C32}"/>
              </a:ext>
            </a:extLst>
          </p:cNvPr>
          <p:cNvSpPr txBox="1"/>
          <p:nvPr/>
        </p:nvSpPr>
        <p:spPr>
          <a:xfrm>
            <a:off x="0" y="800100"/>
            <a:ext cx="6734432" cy="7555915"/>
          </a:xfrm>
          <a:prstGeom prst="rect">
            <a:avLst/>
          </a:prstGeom>
          <a:noFill/>
        </p:spPr>
        <p:txBody>
          <a:bodyPr wrap="square">
            <a:spAutoFit/>
          </a:bodyPr>
          <a:lstStyle/>
          <a:p>
            <a:r>
              <a:rPr lang="en-US" sz="1600" b="1" dirty="0">
                <a:latin typeface="Times New Roman" panose="02020603050405020304" pitchFamily="18" charset="0"/>
                <a:cs typeface="Times New Roman" panose="02020603050405020304" pitchFamily="18" charset="0"/>
              </a:rPr>
              <a:t>School Test Administrator Training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Please make sure you signed in on the provided training sign-in sheet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Training guidance can be found on the SPPS/REA MCA Test Coordination website under “Training” &gt; LMS Resources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hlinkClick r:id="rId2"/>
              </a:rPr>
              <a:t>https://www.spps.org/about/departments/research-evaluation-assessment/test-coordination/mca</a:t>
            </a:r>
            <a:r>
              <a:rPr lang="en-US" sz="1400" dirty="0">
                <a:latin typeface="Times New Roman" panose="02020603050405020304" pitchFamily="18" charset="0"/>
                <a:cs typeface="Times New Roman" panose="02020603050405020304" pitchFamily="18" charset="0"/>
              </a:rPr>
              <a:t> </a:t>
            </a:r>
          </a:p>
          <a:p>
            <a:pPr marL="285750" indent="-285750">
              <a:buFont typeface="Wingdings" pitchFamily="2" charset="2"/>
              <a:buChar char="v"/>
            </a:pPr>
            <a:r>
              <a:rPr lang="en-US" sz="1400" dirty="0">
                <a:solidFill>
                  <a:srgbClr val="A64399"/>
                </a:solidFill>
                <a:latin typeface="Times New Roman" panose="02020603050405020304" pitchFamily="18" charset="0"/>
                <a:cs typeface="Times New Roman" panose="02020603050405020304" pitchFamily="18" charset="0"/>
              </a:rPr>
              <a:t>Test Administrators may NOT have access to secure testing materials until fully trained</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This includes completing all required LMS trainings</a:t>
            </a:r>
          </a:p>
          <a:p>
            <a:pPr>
              <a:spcBef>
                <a:spcPts val="600"/>
              </a:spcBef>
            </a:pPr>
            <a:r>
              <a:rPr lang="en-US" sz="1600" b="1" dirty="0">
                <a:latin typeface="Times New Roman" panose="02020603050405020304" pitchFamily="18" charset="0"/>
                <a:cs typeface="Times New Roman" panose="02020603050405020304" pitchFamily="18" charset="0"/>
              </a:rPr>
              <a:t>Please note: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test items are secure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Discussions of items are not allowed with students or co-workers (or anyone)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Administrators are impartial observers during the test administration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items and student tests are not allowed to be reviewed by teachers or school staff</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Reproducing or paraphrasing an item in an email or other writing is a security breach</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Cell phones and wearable technology (e.g. smartwatches, fitness trackers, Bluetooth headphones) or any other device that can electronically send, receive or capture information is strictly prohibited (see page 14)</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Dictionaries may not be used </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External/hand-held calculators can not be used on gr. 3-8 Math MCA unless on IEP</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Process for managing and securing materials</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tickets are secure and must be collected from students before leaving the testing room, securely destroy once done</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Scratch paper is also secure and must be collected from students before leaving the testing room and then securely destroyed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What to do for </a:t>
            </a:r>
            <a:r>
              <a:rPr lang="en-US" sz="1400" dirty="0" err="1">
                <a:latin typeface="Times New Roman" panose="02020603050405020304" pitchFamily="18" charset="0"/>
                <a:cs typeface="Times New Roman" panose="02020603050405020304" pitchFamily="18" charset="0"/>
              </a:rPr>
              <a:t>misadministrations</a:t>
            </a:r>
            <a:r>
              <a:rPr lang="en-US" sz="1400" dirty="0">
                <a:latin typeface="Times New Roman" panose="02020603050405020304" pitchFamily="18" charset="0"/>
                <a:cs typeface="Times New Roman" panose="02020603050405020304" pitchFamily="18" charset="0"/>
              </a:rPr>
              <a:t>, irregularities and TARs (Test Administration Reports), see page 27</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How to reach SAC if needed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Access to basic tech troubleshooting information, see page 28</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‘Testing – Do NOT Disturb’ signs must be posted outside of all testing rooms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How accommodations will be communicated and supported</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SACs have list of who needs what accommodations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Guidance on providing accommodations can be found on the SPPS/REA Test Accommodation website: </a:t>
            </a:r>
            <a:r>
              <a:rPr lang="en-US" sz="1400" dirty="0">
                <a:latin typeface="Times New Roman" panose="02020603050405020304" pitchFamily="18" charset="0"/>
                <a:cs typeface="Times New Roman" panose="02020603050405020304" pitchFamily="18" charset="0"/>
                <a:hlinkClick r:id="rId3"/>
              </a:rPr>
              <a:t>https://www.spps.org/about/departments/research-evaluation-assessment/test-coordination/accommodations</a:t>
            </a:r>
            <a:r>
              <a:rPr lang="en-US" sz="1400" dirty="0">
                <a:latin typeface="Times New Roman" panose="02020603050405020304" pitchFamily="18" charset="0"/>
                <a:cs typeface="Times New Roman" panose="02020603050405020304" pitchFamily="18" charset="0"/>
              </a:rPr>
              <a:t> </a:t>
            </a:r>
            <a:endParaRPr lang="en-US" dirty="0"/>
          </a:p>
        </p:txBody>
      </p:sp>
    </p:spTree>
    <p:extLst>
      <p:ext uri="{BB962C8B-B14F-4D97-AF65-F5344CB8AC3E}">
        <p14:creationId xmlns:p14="http://schemas.microsoft.com/office/powerpoint/2010/main" val="1800795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54B6E-D249-3BA9-0E12-E6A213563F96}"/>
              </a:ext>
            </a:extLst>
          </p:cNvPr>
          <p:cNvSpPr>
            <a:spLocks noGrp="1"/>
          </p:cNvSpPr>
          <p:nvPr>
            <p:ph type="title"/>
          </p:nvPr>
        </p:nvSpPr>
        <p:spPr/>
        <p:txBody>
          <a:bodyPr>
            <a:normAutofit fontScale="90000"/>
          </a:bodyPr>
          <a:lstStyle/>
          <a:p>
            <a:r>
              <a:rPr lang="en-US" sz="2300" dirty="0"/>
              <a:t>Accommodations and Universal Supports </a:t>
            </a:r>
            <a:r>
              <a:rPr lang="en-US" sz="1900" dirty="0"/>
              <a:t>continued</a:t>
            </a:r>
          </a:p>
        </p:txBody>
      </p:sp>
      <p:sp>
        <p:nvSpPr>
          <p:cNvPr id="3" name="Slide Number Placeholder 2">
            <a:extLst>
              <a:ext uri="{FF2B5EF4-FFF2-40B4-BE49-F238E27FC236}">
                <a16:creationId xmlns:a16="http://schemas.microsoft.com/office/drawing/2014/main" id="{60F3A687-3A9B-691C-8472-40067E6912CF}"/>
              </a:ext>
            </a:extLst>
          </p:cNvPr>
          <p:cNvSpPr>
            <a:spLocks noGrp="1"/>
          </p:cNvSpPr>
          <p:nvPr>
            <p:ph type="sldNum" sz="quarter" idx="12"/>
          </p:nvPr>
        </p:nvSpPr>
        <p:spPr/>
        <p:txBody>
          <a:bodyPr/>
          <a:lstStyle/>
          <a:p>
            <a:fld id="{B4D764D8-5B36-754B-AFBA-AF0AFEFF4AB1}" type="slidenum">
              <a:rPr lang="en-US" smtClean="0"/>
              <a:pPr/>
              <a:t>12</a:t>
            </a:fld>
            <a:endParaRPr lang="en-US"/>
          </a:p>
        </p:txBody>
      </p:sp>
      <p:sp>
        <p:nvSpPr>
          <p:cNvPr id="7" name="Rectangle 6">
            <a:extLst>
              <a:ext uri="{FF2B5EF4-FFF2-40B4-BE49-F238E27FC236}">
                <a16:creationId xmlns:a16="http://schemas.microsoft.com/office/drawing/2014/main" id="{B2D91E5A-5216-660B-04F0-632438137E2B}"/>
              </a:ext>
            </a:extLst>
          </p:cNvPr>
          <p:cNvSpPr/>
          <p:nvPr/>
        </p:nvSpPr>
        <p:spPr>
          <a:xfrm>
            <a:off x="5826211" y="723900"/>
            <a:ext cx="279919" cy="2028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134B9D0-586E-3FED-2E1D-258866DEFB6A}"/>
              </a:ext>
            </a:extLst>
          </p:cNvPr>
          <p:cNvSpPr txBox="1"/>
          <p:nvPr/>
        </p:nvSpPr>
        <p:spPr>
          <a:xfrm rot="16200000">
            <a:off x="2559621" y="4457500"/>
            <a:ext cx="7584705" cy="523220"/>
          </a:xfrm>
          <a:prstGeom prst="rect">
            <a:avLst/>
          </a:prstGeom>
          <a:noFill/>
        </p:spPr>
        <p:txBody>
          <a:bodyPr wrap="square" rtlCol="0">
            <a:spAutoFit/>
          </a:bodyPr>
          <a:lstStyle/>
          <a:p>
            <a:pPr algn="ctr"/>
            <a:r>
              <a:rPr lang="en-US" sz="1400" dirty="0"/>
              <a:t>More information about available in the</a:t>
            </a:r>
          </a:p>
          <a:p>
            <a:pPr algn="ctr"/>
            <a:r>
              <a:rPr lang="en-US" sz="1400" dirty="0">
                <a:hlinkClick r:id="rId2"/>
              </a:rPr>
              <a:t> </a:t>
            </a:r>
            <a:r>
              <a:rPr lang="en-US" sz="1400" i="1" dirty="0">
                <a:hlinkClick r:id="rId3"/>
              </a:rPr>
              <a:t>Guidance for Universal Supports and Accommodations for MN Statewide Assessments</a:t>
            </a:r>
            <a:endParaRPr lang="en-US" sz="1400" dirty="0"/>
          </a:p>
        </p:txBody>
      </p:sp>
      <p:pic>
        <p:nvPicPr>
          <p:cNvPr id="5" name="Picture 4">
            <a:hlinkClick r:id="rId4"/>
            <a:extLst>
              <a:ext uri="{FF2B5EF4-FFF2-40B4-BE49-F238E27FC236}">
                <a16:creationId xmlns:a16="http://schemas.microsoft.com/office/drawing/2014/main" id="{46795254-A51C-E8F4-4A25-86549FB5669E}"/>
              </a:ext>
            </a:extLst>
          </p:cNvPr>
          <p:cNvPicPr>
            <a:picLocks noChangeAspect="1"/>
          </p:cNvPicPr>
          <p:nvPr/>
        </p:nvPicPr>
        <p:blipFill>
          <a:blip r:embed="rId5"/>
          <a:stretch>
            <a:fillRect/>
          </a:stretch>
        </p:blipFill>
        <p:spPr>
          <a:xfrm rot="16200000">
            <a:off x="-677126" y="1616927"/>
            <a:ext cx="7635115" cy="5899862"/>
          </a:xfrm>
          <a:prstGeom prst="rect">
            <a:avLst/>
          </a:prstGeom>
        </p:spPr>
      </p:pic>
    </p:spTree>
    <p:extLst>
      <p:ext uri="{BB962C8B-B14F-4D97-AF65-F5344CB8AC3E}">
        <p14:creationId xmlns:p14="http://schemas.microsoft.com/office/powerpoint/2010/main" val="2268859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9572-0728-D5BF-A0AE-7BD753338968}"/>
              </a:ext>
            </a:extLst>
          </p:cNvPr>
          <p:cNvSpPr>
            <a:spLocks noGrp="1"/>
          </p:cNvSpPr>
          <p:nvPr>
            <p:ph type="title"/>
          </p:nvPr>
        </p:nvSpPr>
        <p:spPr/>
        <p:txBody>
          <a:bodyPr/>
          <a:lstStyle/>
          <a:p>
            <a:r>
              <a:rPr lang="en-US" dirty="0"/>
              <a:t>Test Monitor Training continued</a:t>
            </a:r>
          </a:p>
        </p:txBody>
      </p:sp>
      <p:sp>
        <p:nvSpPr>
          <p:cNvPr id="3" name="Slide Number Placeholder 2">
            <a:extLst>
              <a:ext uri="{FF2B5EF4-FFF2-40B4-BE49-F238E27FC236}">
                <a16:creationId xmlns:a16="http://schemas.microsoft.com/office/drawing/2014/main" id="{F64E4FCC-44B4-0B94-DE05-16834EC49657}"/>
              </a:ext>
            </a:extLst>
          </p:cNvPr>
          <p:cNvSpPr>
            <a:spLocks noGrp="1"/>
          </p:cNvSpPr>
          <p:nvPr>
            <p:ph type="sldNum" sz="quarter" idx="12"/>
          </p:nvPr>
        </p:nvSpPr>
        <p:spPr/>
        <p:txBody>
          <a:bodyPr/>
          <a:lstStyle/>
          <a:p>
            <a:fld id="{B4D764D8-5B36-754B-AFBA-AF0AFEFF4AB1}" type="slidenum">
              <a:rPr lang="en-US" smtClean="0"/>
              <a:pPr/>
              <a:t>13</a:t>
            </a:fld>
            <a:endParaRPr lang="en-US"/>
          </a:p>
        </p:txBody>
      </p:sp>
      <p:sp>
        <p:nvSpPr>
          <p:cNvPr id="4" name="TextBox 3">
            <a:extLst>
              <a:ext uri="{FF2B5EF4-FFF2-40B4-BE49-F238E27FC236}">
                <a16:creationId xmlns:a16="http://schemas.microsoft.com/office/drawing/2014/main" id="{235B842A-1B49-17C0-6B71-3A3219389F05}"/>
              </a:ext>
            </a:extLst>
          </p:cNvPr>
          <p:cNvSpPr txBox="1"/>
          <p:nvPr/>
        </p:nvSpPr>
        <p:spPr>
          <a:xfrm>
            <a:off x="0" y="800100"/>
            <a:ext cx="6759146" cy="7458452"/>
          </a:xfrm>
          <a:prstGeom prst="rect">
            <a:avLst/>
          </a:prstGeom>
          <a:noFill/>
        </p:spPr>
        <p:txBody>
          <a:bodyPr wrap="square" rtlCol="0">
            <a:spAutoFit/>
          </a:bodyPr>
          <a:lstStyle/>
          <a:p>
            <a:r>
              <a:rPr lang="en-US" sz="1600" b="1" dirty="0">
                <a:latin typeface="Times New Roman" pitchFamily="18" charset="0"/>
                <a:cs typeface="Times New Roman" pitchFamily="18" charset="0"/>
              </a:rPr>
              <a:t>Materials Allowed when taking The MCAs</a:t>
            </a:r>
          </a:p>
          <a:p>
            <a:pPr marL="283464" indent="-283464">
              <a:buFont typeface="Arial" pitchFamily="34" charset="0"/>
              <a:buChar char="•"/>
              <a:tabLst>
                <a:tab pos="228600" algn="l"/>
              </a:tabLst>
            </a:pPr>
            <a:r>
              <a:rPr lang="en-US" sz="1400" dirty="0">
                <a:latin typeface="Times New Roman" pitchFamily="18" charset="0"/>
                <a:cs typeface="Times New Roman" pitchFamily="18" charset="0"/>
              </a:rPr>
              <a:t>The following materials are to provided for students for the administration:</a:t>
            </a:r>
            <a:endParaRPr lang="en-US" sz="500" dirty="0">
              <a:latin typeface="Times New Roman" pitchFamily="18" charset="0"/>
              <a:cs typeface="Times New Roman" pitchFamily="18" charset="0"/>
            </a:endParaRPr>
          </a:p>
          <a:p>
            <a:pPr marL="557784" lvl="1" indent="-283464">
              <a:buFont typeface="Arial" pitchFamily="34" charset="0"/>
              <a:buChar char="•"/>
              <a:tabLst>
                <a:tab pos="628650" algn="l"/>
              </a:tabLst>
            </a:pPr>
            <a:r>
              <a:rPr lang="en-US" sz="1400" dirty="0">
                <a:latin typeface="Times New Roman" pitchFamily="18" charset="0"/>
                <a:cs typeface="Times New Roman" pitchFamily="18" charset="0"/>
              </a:rPr>
              <a:t>Student testing device (usually iPad)</a:t>
            </a:r>
          </a:p>
          <a:p>
            <a:pPr marL="557784" lvl="1" indent="-283464">
              <a:buFont typeface="Arial" pitchFamily="34" charset="0"/>
              <a:buChar char="•"/>
              <a:tabLst>
                <a:tab pos="628650" algn="l"/>
              </a:tabLst>
            </a:pPr>
            <a:r>
              <a:rPr lang="en-US" sz="1400" dirty="0">
                <a:latin typeface="Times New Roman" pitchFamily="18" charset="0"/>
                <a:cs typeface="Times New Roman" pitchFamily="18" charset="0"/>
              </a:rPr>
              <a:t>Student login information (Test Ticket)</a:t>
            </a:r>
          </a:p>
          <a:p>
            <a:pPr marL="557784" lvl="1" indent="-283464">
              <a:buFont typeface="Arial" pitchFamily="34" charset="0"/>
              <a:buChar char="•"/>
              <a:tabLst>
                <a:tab pos="628650" algn="l"/>
              </a:tabLst>
            </a:pPr>
            <a:r>
              <a:rPr lang="en-US" sz="1400" dirty="0">
                <a:latin typeface="Times New Roman" pitchFamily="18" charset="0"/>
                <a:cs typeface="Times New Roman" pitchFamily="18" charset="0"/>
              </a:rPr>
              <a:t>Scratch paper  (students must write their name on it, turned in at end of test session)</a:t>
            </a:r>
          </a:p>
          <a:p>
            <a:pPr marL="557784" lvl="1" indent="-283464">
              <a:buFont typeface="Arial" pitchFamily="34" charset="0"/>
              <a:buChar char="•"/>
              <a:tabLst>
                <a:tab pos="628650" algn="l"/>
              </a:tabLst>
            </a:pPr>
            <a:r>
              <a:rPr lang="en-US" sz="1400" dirty="0">
                <a:latin typeface="Times New Roman" pitchFamily="18" charset="0"/>
                <a:cs typeface="Times New Roman" pitchFamily="18" charset="0"/>
              </a:rPr>
              <a:t>A pen or pencil </a:t>
            </a:r>
          </a:p>
          <a:p>
            <a:pPr marL="557784" lvl="2" indent="-283464">
              <a:buFont typeface="Arial" pitchFamily="34" charset="0"/>
              <a:buChar char="•"/>
              <a:tabLst>
                <a:tab pos="628650" algn="l"/>
              </a:tabLst>
            </a:pPr>
            <a:r>
              <a:rPr lang="en-US" sz="1400" dirty="0">
                <a:latin typeface="Times New Roman" pitchFamily="18" charset="0"/>
                <a:cs typeface="Times New Roman" pitchFamily="18" charset="0"/>
              </a:rPr>
              <a:t>Headphones for all subjects (Text-to-Speech, Glossed words, white noise, etc.)</a:t>
            </a:r>
          </a:p>
          <a:p>
            <a:pPr marL="832104" lvl="3" indent="-283464">
              <a:buFont typeface="Wingdings" panose="05000000000000000000" pitchFamily="2" charset="2"/>
              <a:buChar char="v"/>
              <a:tabLst>
                <a:tab pos="628650" algn="l"/>
              </a:tabLst>
            </a:pPr>
            <a:r>
              <a:rPr lang="en-US" sz="1400" dirty="0">
                <a:latin typeface="Times New Roman" pitchFamily="18" charset="0"/>
                <a:cs typeface="Times New Roman" pitchFamily="18" charset="0"/>
              </a:rPr>
              <a:t>Remember Bluetooth headphones are </a:t>
            </a:r>
            <a:r>
              <a:rPr lang="en-US" sz="1400" u="sng" dirty="0">
                <a:latin typeface="Times New Roman" pitchFamily="18" charset="0"/>
                <a:cs typeface="Times New Roman" pitchFamily="18" charset="0"/>
              </a:rPr>
              <a:t>not</a:t>
            </a:r>
            <a:r>
              <a:rPr lang="en-US" sz="1400" dirty="0">
                <a:latin typeface="Times New Roman" pitchFamily="18" charset="0"/>
                <a:cs typeface="Times New Roman" pitchFamily="18" charset="0"/>
              </a:rPr>
              <a:t> allowed</a:t>
            </a:r>
          </a:p>
          <a:p>
            <a:pPr marL="557784" lvl="2" indent="-283464">
              <a:buFont typeface="Arial" pitchFamily="34" charset="0"/>
              <a:buChar char="•"/>
              <a:tabLst>
                <a:tab pos="628650" algn="l"/>
              </a:tabLst>
            </a:pPr>
            <a:r>
              <a:rPr lang="en-US" sz="1400" dirty="0">
                <a:latin typeface="Times New Roman" pitchFamily="18" charset="0"/>
                <a:cs typeface="Times New Roman" pitchFamily="18" charset="0"/>
              </a:rPr>
              <a:t>Hard-copy of formula sheets, Mathematics (grade specific)</a:t>
            </a:r>
          </a:p>
          <a:p>
            <a:pPr marL="557784" lvl="2" indent="-283464">
              <a:buFont typeface="Arial" pitchFamily="34" charset="0"/>
              <a:buChar char="•"/>
              <a:tabLst>
                <a:tab pos="628650" algn="l"/>
              </a:tabLst>
            </a:pPr>
            <a:r>
              <a:rPr lang="en-US" sz="1400" dirty="0">
                <a:latin typeface="Times New Roman" pitchFamily="18" charset="0"/>
                <a:cs typeface="Times New Roman" pitchFamily="18" charset="0"/>
              </a:rPr>
              <a:t>Hard-copy versions of multiplication and hundreds tables for Grade 11 Math ONLY</a:t>
            </a:r>
          </a:p>
          <a:p>
            <a:pPr marL="557784" lvl="2" indent="-283464">
              <a:buFont typeface="Arial" pitchFamily="34" charset="0"/>
              <a:buChar char="•"/>
              <a:tabLst>
                <a:tab pos="628650" algn="l"/>
              </a:tabLst>
            </a:pPr>
            <a:r>
              <a:rPr lang="en-US" sz="1400" dirty="0">
                <a:latin typeface="Times New Roman" pitchFamily="18" charset="0"/>
                <a:cs typeface="Times New Roman" pitchFamily="18" charset="0"/>
              </a:rPr>
              <a:t>Handheld calculators</a:t>
            </a:r>
          </a:p>
          <a:p>
            <a:pPr marL="832104" lvl="3" indent="-283464">
              <a:buFont typeface="Arial" pitchFamily="34" charset="0"/>
              <a:buChar char="•"/>
              <a:tabLst>
                <a:tab pos="628650" algn="l"/>
              </a:tabLst>
            </a:pPr>
            <a:r>
              <a:rPr lang="en-US" sz="1400" dirty="0">
                <a:latin typeface="Times New Roman" pitchFamily="18" charset="0"/>
                <a:cs typeface="Times New Roman" pitchFamily="18" charset="0"/>
              </a:rPr>
              <a:t>Grade 11 Mathematics only and all Science MCA</a:t>
            </a:r>
          </a:p>
          <a:p>
            <a:pPr marL="832104" lvl="3" indent="-283464">
              <a:buFont typeface="Arial" pitchFamily="34" charset="0"/>
              <a:buChar char="•"/>
              <a:tabLst>
                <a:tab pos="628650" algn="l"/>
              </a:tabLst>
            </a:pPr>
            <a:r>
              <a:rPr lang="en-US" sz="1400" dirty="0">
                <a:latin typeface="Times New Roman" pitchFamily="18" charset="0"/>
                <a:cs typeface="Times New Roman" pitchFamily="18" charset="0"/>
              </a:rPr>
              <a:t>Calculator Guidelines available on the REA Test Coordinator website</a:t>
            </a:r>
          </a:p>
          <a:p>
            <a:pPr marL="557784" lvl="2" indent="-283464">
              <a:buFont typeface="Arial" pitchFamily="34" charset="0"/>
              <a:buChar char="•"/>
              <a:tabLst>
                <a:tab pos="628650" algn="l"/>
              </a:tabLst>
            </a:pPr>
            <a:r>
              <a:rPr lang="en-US" sz="1400" dirty="0">
                <a:latin typeface="Times New Roman" pitchFamily="18" charset="0"/>
                <a:cs typeface="Times New Roman" pitchFamily="18" charset="0"/>
              </a:rPr>
              <a:t>Items approved for accommodations and/or supports</a:t>
            </a:r>
          </a:p>
          <a:p>
            <a:pPr>
              <a:spcBef>
                <a:spcPts val="600"/>
              </a:spcBef>
            </a:pPr>
            <a:r>
              <a:rPr lang="en-US" sz="1600" b="1" dirty="0">
                <a:latin typeface="Times New Roman" pitchFamily="18" charset="0"/>
                <a:cs typeface="Times New Roman" pitchFamily="18" charset="0"/>
              </a:rPr>
              <a:t>Materials </a:t>
            </a:r>
            <a:r>
              <a:rPr lang="en-US" sz="1600" b="1" dirty="0">
                <a:solidFill>
                  <a:srgbClr val="FF0000"/>
                </a:solidFill>
                <a:latin typeface="Times New Roman" pitchFamily="18" charset="0"/>
                <a:cs typeface="Times New Roman" pitchFamily="18" charset="0"/>
              </a:rPr>
              <a:t>Not</a:t>
            </a:r>
            <a:r>
              <a:rPr lang="en-US" sz="1600" b="1" dirty="0">
                <a:latin typeface="Times New Roman" pitchFamily="18" charset="0"/>
                <a:cs typeface="Times New Roman" pitchFamily="18" charset="0"/>
              </a:rPr>
              <a:t> Allowed when taking The MCAs </a:t>
            </a:r>
            <a:endParaRPr lang="en-US" sz="500" b="1" dirty="0">
              <a:latin typeface="Times New Roman" pitchFamily="18" charset="0"/>
              <a:cs typeface="Times New Roman" pitchFamily="18" charset="0"/>
            </a:endParaRPr>
          </a:p>
          <a:p>
            <a:pPr marL="283464" indent="-283464">
              <a:spcAft>
                <a:spcPts val="200"/>
              </a:spcAft>
            </a:pPr>
            <a:r>
              <a:rPr lang="en-US" sz="1400" dirty="0">
                <a:latin typeface="Times New Roman" pitchFamily="18" charset="0"/>
                <a:cs typeface="Times New Roman" pitchFamily="18" charset="0"/>
              </a:rPr>
              <a:t>• 	Dictionaries, thesauruses and other reference materials are not permitted</a:t>
            </a:r>
            <a:endParaRPr lang="en-US" sz="500" dirty="0">
              <a:latin typeface="Times New Roman" pitchFamily="18" charset="0"/>
              <a:cs typeface="Times New Roman" pitchFamily="18" charset="0"/>
            </a:endParaRPr>
          </a:p>
          <a:p>
            <a:pPr marL="283464" indent="-283464">
              <a:spcAft>
                <a:spcPts val="200"/>
              </a:spcAft>
              <a:buFont typeface="Arial" panose="020B0604020202020204" pitchFamily="34" charset="0"/>
              <a:buChar char="•"/>
            </a:pPr>
            <a:r>
              <a:rPr lang="en-US" sz="1400" dirty="0">
                <a:latin typeface="Times New Roman" pitchFamily="18" charset="0"/>
                <a:cs typeface="Times New Roman" pitchFamily="18" charset="0"/>
              </a:rPr>
              <a:t>Calculator manuals are not permitted</a:t>
            </a:r>
            <a:endParaRPr lang="en-US" sz="500" dirty="0">
              <a:latin typeface="Times New Roman" pitchFamily="18" charset="0"/>
              <a:cs typeface="Times New Roman" pitchFamily="18" charset="0"/>
            </a:endParaRPr>
          </a:p>
          <a:p>
            <a:pPr marL="283464" indent="-283464">
              <a:spcAft>
                <a:spcPts val="200"/>
              </a:spcAft>
              <a:buFont typeface="Arial" panose="020B0604020202020204" pitchFamily="34" charset="0"/>
              <a:buChar char="•"/>
            </a:pPr>
            <a:r>
              <a:rPr lang="en-US" sz="1400" dirty="0">
                <a:latin typeface="Times New Roman" pitchFamily="18" charset="0"/>
                <a:cs typeface="Times New Roman" pitchFamily="18" charset="0"/>
              </a:rPr>
              <a:t>Handheld calculators are not allowed for the grades 3–8 for the Mathematics MCA, unless specified in IEP.  Students who require a handheld calculator as an accommodation must use a paper accommodated test book</a:t>
            </a:r>
            <a:endParaRPr lang="en-US" sz="500" dirty="0">
              <a:latin typeface="Times New Roman" pitchFamily="18" charset="0"/>
              <a:cs typeface="Times New Roman" pitchFamily="18" charset="0"/>
            </a:endParaRPr>
          </a:p>
          <a:p>
            <a:pPr marL="740664" lvl="1" indent="-283464">
              <a:spcAft>
                <a:spcPts val="200"/>
              </a:spcAft>
              <a:buFont typeface="Arial" panose="020B0604020202020204" pitchFamily="34" charset="0"/>
              <a:buChar char="•"/>
            </a:pPr>
            <a:r>
              <a:rPr lang="en-US" sz="1400" dirty="0">
                <a:latin typeface="Times New Roman" pitchFamily="18" charset="0"/>
                <a:cs typeface="Times New Roman" pitchFamily="18" charset="0"/>
              </a:rPr>
              <a:t>Test Monitors must actively monitor the student(s) so their handheld calculators are not used on non-calculator test items</a:t>
            </a:r>
            <a:endParaRPr lang="en-US" sz="500" dirty="0">
              <a:latin typeface="Times New Roman" pitchFamily="18" charset="0"/>
              <a:cs typeface="Times New Roman" pitchFamily="18" charset="0"/>
            </a:endParaRPr>
          </a:p>
          <a:p>
            <a:pPr marL="283464" indent="-283464">
              <a:spcAft>
                <a:spcPts val="200"/>
              </a:spcAft>
            </a:pPr>
            <a:r>
              <a:rPr lang="en-US" sz="1400" dirty="0">
                <a:latin typeface="Times New Roman" pitchFamily="18" charset="0"/>
                <a:cs typeface="Times New Roman" pitchFamily="18" charset="0"/>
              </a:rPr>
              <a:t>• 	Cell phones and other electronic device, including smartwatches or other “wearable” technology, must be turned off and stored / not visible before the start of testing and throughout test administration and breaks</a:t>
            </a:r>
            <a:endParaRPr lang="en-US" sz="500" dirty="0">
              <a:latin typeface="Times New Roman" pitchFamily="18" charset="0"/>
              <a:cs typeface="Times New Roman" pitchFamily="18" charset="0"/>
            </a:endParaRPr>
          </a:p>
          <a:p>
            <a:pPr marL="285750" indent="-285750">
              <a:spcAft>
                <a:spcPts val="200"/>
              </a:spcAft>
              <a:buFont typeface="Arial" panose="020B0604020202020204" pitchFamily="34" charset="0"/>
              <a:buChar char="•"/>
            </a:pPr>
            <a:r>
              <a:rPr lang="en-US" sz="1400" dirty="0">
                <a:effectLst/>
                <a:latin typeface="Times New Roman" panose="02020603050405020304" pitchFamily="18" charset="0"/>
                <a:cs typeface="Times New Roman" pitchFamily="18" charset="0"/>
              </a:rPr>
              <a:t>All academic or instructional posters and graphics, including strategy techniques or methods, in the testing room or on a student’s desk must be covered or removed during test administration. This also includes academic or instructional information not related to the subject being tested (for example, science information must be covered even if reading is being tested) </a:t>
            </a:r>
          </a:p>
          <a:p>
            <a:pPr marL="742950" lvl="1" indent="-285750">
              <a:spcAft>
                <a:spcPts val="200"/>
              </a:spcAft>
              <a:buFont typeface="Arial" panose="020B0604020202020204" pitchFamily="34" charset="0"/>
              <a:buChar char="•"/>
            </a:pPr>
            <a:r>
              <a:rPr lang="en-US" sz="1400" dirty="0">
                <a:latin typeface="Times New Roman" pitchFamily="18" charset="0"/>
                <a:cs typeface="Times New Roman" pitchFamily="18" charset="0"/>
              </a:rPr>
              <a:t>There is not a list of materials that can remain visible to students during testing, </a:t>
            </a:r>
            <a:r>
              <a:rPr lang="en-US" sz="1400" b="1" dirty="0">
                <a:latin typeface="Times New Roman" pitchFamily="18" charset="0"/>
                <a:cs typeface="Times New Roman" pitchFamily="18" charset="0"/>
              </a:rPr>
              <a:t>if there is any doubt if a material is allowed – cover or remove them </a:t>
            </a:r>
          </a:p>
          <a:p>
            <a:endParaRPr lang="en-US" sz="1000" b="1" dirty="0">
              <a:latin typeface="Times New Roman" pitchFamily="18" charset="0"/>
              <a:cs typeface="Times New Roman" pitchFamily="18" charset="0"/>
            </a:endParaRPr>
          </a:p>
        </p:txBody>
      </p:sp>
    </p:spTree>
    <p:extLst>
      <p:ext uri="{BB962C8B-B14F-4D97-AF65-F5344CB8AC3E}">
        <p14:creationId xmlns:p14="http://schemas.microsoft.com/office/powerpoint/2010/main" val="3906669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1232-C2B6-19C0-6868-1D980360DD6B}"/>
              </a:ext>
            </a:extLst>
          </p:cNvPr>
          <p:cNvSpPr>
            <a:spLocks noGrp="1"/>
          </p:cNvSpPr>
          <p:nvPr>
            <p:ph type="title"/>
          </p:nvPr>
        </p:nvSpPr>
        <p:spPr/>
        <p:txBody>
          <a:bodyPr/>
          <a:lstStyle/>
          <a:p>
            <a:r>
              <a:rPr lang="en-US" dirty="0"/>
              <a:t>Test Monitor Training continued</a:t>
            </a:r>
          </a:p>
        </p:txBody>
      </p:sp>
      <p:sp>
        <p:nvSpPr>
          <p:cNvPr id="3" name="Slide Number Placeholder 2">
            <a:extLst>
              <a:ext uri="{FF2B5EF4-FFF2-40B4-BE49-F238E27FC236}">
                <a16:creationId xmlns:a16="http://schemas.microsoft.com/office/drawing/2014/main" id="{12C4192C-3193-8C99-F2A2-6ACACC8A6D46}"/>
              </a:ext>
            </a:extLst>
          </p:cNvPr>
          <p:cNvSpPr>
            <a:spLocks noGrp="1"/>
          </p:cNvSpPr>
          <p:nvPr>
            <p:ph type="sldNum" sz="quarter" idx="12"/>
          </p:nvPr>
        </p:nvSpPr>
        <p:spPr/>
        <p:txBody>
          <a:bodyPr/>
          <a:lstStyle/>
          <a:p>
            <a:fld id="{B4D764D8-5B36-754B-AFBA-AF0AFEFF4AB1}" type="slidenum">
              <a:rPr lang="en-US" smtClean="0"/>
              <a:pPr/>
              <a:t>14</a:t>
            </a:fld>
            <a:endParaRPr lang="en-US"/>
          </a:p>
        </p:txBody>
      </p:sp>
      <p:pic>
        <p:nvPicPr>
          <p:cNvPr id="4" name="Picture 3">
            <a:extLst>
              <a:ext uri="{FF2B5EF4-FFF2-40B4-BE49-F238E27FC236}">
                <a16:creationId xmlns:a16="http://schemas.microsoft.com/office/drawing/2014/main" id="{6E4F8AFF-4CBE-E27B-5590-DFD189A6C542}"/>
              </a:ext>
            </a:extLst>
          </p:cNvPr>
          <p:cNvPicPr>
            <a:picLocks noChangeAspect="1"/>
          </p:cNvPicPr>
          <p:nvPr/>
        </p:nvPicPr>
        <p:blipFill>
          <a:blip r:embed="rId2"/>
          <a:stretch>
            <a:fillRect/>
          </a:stretch>
        </p:blipFill>
        <p:spPr>
          <a:xfrm>
            <a:off x="3549876" y="809083"/>
            <a:ext cx="2977662" cy="3970216"/>
          </a:xfrm>
          <a:prstGeom prst="rect">
            <a:avLst/>
          </a:prstGeom>
          <a:ln>
            <a:solidFill>
              <a:schemeClr val="tx1"/>
            </a:solidFill>
          </a:ln>
        </p:spPr>
      </p:pic>
      <p:sp>
        <p:nvSpPr>
          <p:cNvPr id="5" name="TextBox 4">
            <a:extLst>
              <a:ext uri="{FF2B5EF4-FFF2-40B4-BE49-F238E27FC236}">
                <a16:creationId xmlns:a16="http://schemas.microsoft.com/office/drawing/2014/main" id="{5A975302-E472-6B48-7F63-EC22CA934943}"/>
              </a:ext>
            </a:extLst>
          </p:cNvPr>
          <p:cNvSpPr txBox="1"/>
          <p:nvPr/>
        </p:nvSpPr>
        <p:spPr>
          <a:xfrm>
            <a:off x="0" y="816458"/>
            <a:ext cx="3549876" cy="3600986"/>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Cell phones, Bluetooth headphones and other technology</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may not have any electronic devices at any point during the testing session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who access technology while testing may have their test domain invalidated</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Report any infraction via a TAR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not allow any backpacks, bags, coats, etc. in the students’ testing space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devices should either not enter the room or be turned into the Test Administrator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Post this notice inside and outside of the testing rooms</a:t>
            </a:r>
          </a:p>
        </p:txBody>
      </p:sp>
      <p:sp>
        <p:nvSpPr>
          <p:cNvPr id="6" name="Rectangle 3">
            <a:extLst>
              <a:ext uri="{FF2B5EF4-FFF2-40B4-BE49-F238E27FC236}">
                <a16:creationId xmlns:a16="http://schemas.microsoft.com/office/drawing/2014/main" id="{9CAD6700-0AD7-8F7B-B2C9-1A96F0927858}"/>
              </a:ext>
            </a:extLst>
          </p:cNvPr>
          <p:cNvSpPr txBox="1">
            <a:spLocks noChangeArrowheads="1"/>
          </p:cNvSpPr>
          <p:nvPr/>
        </p:nvSpPr>
        <p:spPr bwMode="auto">
          <a:xfrm>
            <a:off x="23903" y="4533588"/>
            <a:ext cx="6724138" cy="36577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457200" rtl="0" eaLnBrk="1" fontAlgn="base" latinLnBrk="0" hangingPunct="1">
              <a:lnSpc>
                <a:spcPct val="100000"/>
              </a:lnSpc>
              <a:spcBef>
                <a:spcPct val="20000"/>
              </a:spcBef>
              <a:spcAft>
                <a:spcPct val="0"/>
              </a:spcAft>
              <a:buClrTx/>
              <a:buSzTx/>
              <a:tabLst/>
              <a:defRPr/>
            </a:pPr>
            <a:r>
              <a:rPr kumimoji="0" lang="en-US" sz="1600" b="1" i="0" u="none" strike="noStrike" kern="1200" cap="none" spc="0" normalizeH="0" baseline="0" noProof="0" dirty="0">
                <a:ln>
                  <a:noFill/>
                </a:ln>
                <a:effectLst/>
                <a:uLnTx/>
                <a:uFillTx/>
                <a:latin typeface="Times New Roman" pitchFamily="18" charset="0"/>
                <a:ea typeface="ＭＳ Ｐゴシック" charset="-128"/>
                <a:cs typeface="Times New Roman" pitchFamily="18" charset="0"/>
              </a:rPr>
              <a:t>Test Monitors &amp; Cell Phones</a:t>
            </a:r>
          </a:p>
          <a:p>
            <a:pPr marL="285750" lvl="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To allow Test Monitors to continue active monitoring with the least disruption, Test Monitors may use their cell phone ONLY to alert others that assistance is needed.</a:t>
            </a:r>
          </a:p>
          <a:p>
            <a:pPr marL="557784" lvl="1"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Must be put away/not visible and silenced when not in use to request assistance</a:t>
            </a:r>
          </a:p>
          <a:p>
            <a:pPr>
              <a:spcBef>
                <a:spcPts val="600"/>
              </a:spcBef>
              <a:defRPr/>
            </a:pPr>
            <a:r>
              <a:rPr lang="en-US" sz="1600" b="1" dirty="0">
                <a:latin typeface="Times New Roman" pitchFamily="18" charset="0"/>
                <a:ea typeface="ＭＳ Ｐゴシック" charset="-128"/>
                <a:cs typeface="Times New Roman" pitchFamily="18" charset="0"/>
              </a:rPr>
              <a:t>Examples of materials provided to Test Administrators for Online MCA by SACs</a:t>
            </a:r>
          </a:p>
          <a:p>
            <a:pPr marL="28575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Test Directions</a:t>
            </a:r>
          </a:p>
          <a:p>
            <a:pPr marL="28575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Student Test Tickets (secure)</a:t>
            </a:r>
          </a:p>
          <a:p>
            <a:pPr marL="28575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Do Not Disturb sign (1 per door)</a:t>
            </a:r>
          </a:p>
          <a:p>
            <a:pPr marL="28575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Cell phone/device sign (1 per door plus one for in room)</a:t>
            </a:r>
          </a:p>
          <a:p>
            <a:pPr marL="28575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Test Session Attendance Form</a:t>
            </a:r>
          </a:p>
          <a:p>
            <a:pPr marL="28575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TAR</a:t>
            </a:r>
          </a:p>
          <a:p>
            <a:pPr marL="285750" indent="-285750">
              <a:buFont typeface="Arial" panose="020B0604020202020204" pitchFamily="34" charset="0"/>
              <a:buChar char="•"/>
              <a:defRPr/>
            </a:pPr>
            <a:r>
              <a:rPr lang="en-US" sz="1400" dirty="0">
                <a:latin typeface="Times New Roman" pitchFamily="18" charset="0"/>
                <a:ea typeface="ＭＳ Ｐゴシック" charset="-128"/>
                <a:cs typeface="Times New Roman" pitchFamily="18" charset="0"/>
              </a:rPr>
              <a:t>Scratch paper &amp; pencils (sometimes provided by Test Administrator, used scratch paper is a secure material)</a:t>
            </a:r>
          </a:p>
          <a:p>
            <a:pPr marL="285750" indent="-285750">
              <a:spcBef>
                <a:spcPct val="20000"/>
              </a:spcBef>
              <a:buFont typeface="Arial" panose="020B0604020202020204" pitchFamily="34" charset="0"/>
              <a:buChar char="•"/>
              <a:defRPr/>
            </a:pPr>
            <a:endParaRPr lang="en-US" sz="1400" dirty="0">
              <a:latin typeface="Times New Roman" pitchFamily="18" charset="0"/>
              <a:ea typeface="ＭＳ Ｐゴシック" charset="-128"/>
              <a:cs typeface="Times New Roman" pitchFamily="18" charset="0"/>
            </a:endParaRPr>
          </a:p>
        </p:txBody>
      </p:sp>
    </p:spTree>
    <p:extLst>
      <p:ext uri="{BB962C8B-B14F-4D97-AF65-F5344CB8AC3E}">
        <p14:creationId xmlns:p14="http://schemas.microsoft.com/office/powerpoint/2010/main" val="2662174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0BE5-2C34-835B-98C5-CF372291F466}"/>
              </a:ext>
            </a:extLst>
          </p:cNvPr>
          <p:cNvSpPr>
            <a:spLocks noGrp="1"/>
          </p:cNvSpPr>
          <p:nvPr>
            <p:ph type="title"/>
          </p:nvPr>
        </p:nvSpPr>
        <p:spPr/>
        <p:txBody>
          <a:bodyPr/>
          <a:lstStyle/>
          <a:p>
            <a:r>
              <a:rPr lang="en-US" dirty="0"/>
              <a:t>Test Monitor Training continued</a:t>
            </a:r>
          </a:p>
        </p:txBody>
      </p:sp>
      <p:sp>
        <p:nvSpPr>
          <p:cNvPr id="3" name="Slide Number Placeholder 2">
            <a:extLst>
              <a:ext uri="{FF2B5EF4-FFF2-40B4-BE49-F238E27FC236}">
                <a16:creationId xmlns:a16="http://schemas.microsoft.com/office/drawing/2014/main" id="{643BF38F-B030-1A01-C27D-D36FDFAAC732}"/>
              </a:ext>
            </a:extLst>
          </p:cNvPr>
          <p:cNvSpPr>
            <a:spLocks noGrp="1"/>
          </p:cNvSpPr>
          <p:nvPr>
            <p:ph type="sldNum" sz="quarter" idx="12"/>
          </p:nvPr>
        </p:nvSpPr>
        <p:spPr/>
        <p:txBody>
          <a:bodyPr/>
          <a:lstStyle/>
          <a:p>
            <a:fld id="{B4D764D8-5B36-754B-AFBA-AF0AFEFF4AB1}" type="slidenum">
              <a:rPr lang="en-US" smtClean="0"/>
              <a:pPr/>
              <a:t>15</a:t>
            </a:fld>
            <a:endParaRPr lang="en-US"/>
          </a:p>
        </p:txBody>
      </p:sp>
      <p:sp>
        <p:nvSpPr>
          <p:cNvPr id="5" name="TextBox 4">
            <a:extLst>
              <a:ext uri="{FF2B5EF4-FFF2-40B4-BE49-F238E27FC236}">
                <a16:creationId xmlns:a16="http://schemas.microsoft.com/office/drawing/2014/main" id="{B9BC0D4C-28C9-1B82-27A3-5A80EF642219}"/>
              </a:ext>
            </a:extLst>
          </p:cNvPr>
          <p:cNvSpPr txBox="1"/>
          <p:nvPr/>
        </p:nvSpPr>
        <p:spPr>
          <a:xfrm>
            <a:off x="0" y="800100"/>
            <a:ext cx="6722076" cy="1200329"/>
          </a:xfrm>
          <a:prstGeom prst="rect">
            <a:avLst/>
          </a:prstGeom>
          <a:noFill/>
        </p:spPr>
        <p:txBody>
          <a:bodyPr wrap="square">
            <a:spAutoFit/>
          </a:bodyPr>
          <a:lstStyle/>
          <a:p>
            <a:pPr marL="285750" indent="-285750" eaLnBrk="0" hangingPunct="0">
              <a:spcBef>
                <a:spcPts val="1200"/>
              </a:spcBef>
              <a:buFont typeface="Wingdings" pitchFamily="2" charset="2"/>
              <a:buChar char="Ø"/>
            </a:pPr>
            <a:r>
              <a:rPr lang="en-US" sz="1600" b="1" dirty="0">
                <a:latin typeface="Times New Roman" pitchFamily="18" charset="0"/>
                <a:cs typeface="Times New Roman" pitchFamily="18" charset="0"/>
              </a:rPr>
              <a:t>Reminder!</a:t>
            </a:r>
          </a:p>
          <a:p>
            <a:pPr marL="742950" lvl="1" indent="-285750" eaLnBrk="0" hangingPunct="0">
              <a:buFont typeface="Wingdings" pitchFamily="2" charset="2"/>
              <a:buChar char="Ø"/>
            </a:pPr>
            <a:r>
              <a:rPr lang="en-US" sz="1400" dirty="0">
                <a:latin typeface="Times New Roman" pitchFamily="18" charset="0"/>
                <a:cs typeface="Times New Roman" pitchFamily="18" charset="0"/>
              </a:rPr>
              <a:t>Students must be actively monitored by trained staff at all times and cannot be left unsupervised at any point during the test administration</a:t>
            </a:r>
          </a:p>
          <a:p>
            <a:pPr marL="1200150" lvl="2" indent="-285750" eaLnBrk="0" hangingPunct="0">
              <a:buFont typeface="Wingdings" pitchFamily="2" charset="2"/>
              <a:buChar char="Ø"/>
            </a:pPr>
            <a:r>
              <a:rPr lang="en-US" sz="1400" dirty="0">
                <a:latin typeface="Times New Roman" pitchFamily="18" charset="0"/>
                <a:cs typeface="Times New Roman" pitchFamily="18" charset="0"/>
              </a:rPr>
              <a:t>This also means that Test Administrators cannot be working on any other tasks beyond test session specific tasks</a:t>
            </a:r>
          </a:p>
        </p:txBody>
      </p:sp>
      <p:sp>
        <p:nvSpPr>
          <p:cNvPr id="6" name="TextBox 5">
            <a:extLst>
              <a:ext uri="{FF2B5EF4-FFF2-40B4-BE49-F238E27FC236}">
                <a16:creationId xmlns:a16="http://schemas.microsoft.com/office/drawing/2014/main" id="{E154CE46-B916-E34A-B849-2992F1B86103}"/>
              </a:ext>
            </a:extLst>
          </p:cNvPr>
          <p:cNvSpPr txBox="1"/>
          <p:nvPr/>
        </p:nvSpPr>
        <p:spPr>
          <a:xfrm>
            <a:off x="0" y="2133559"/>
            <a:ext cx="6722076" cy="5955476"/>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What help can Test Monitors give to students?</a:t>
            </a:r>
          </a:p>
          <a:p>
            <a:pPr marL="285750" indent="-285750">
              <a:spcAft>
                <a:spcPts val="600"/>
              </a:spcAft>
              <a:buFont typeface="Arial" panose="020B0604020202020204" pitchFamily="34" charset="0"/>
              <a:buChar char="•"/>
            </a:pPr>
            <a:r>
              <a:rPr lang="en-US" sz="1400" dirty="0">
                <a:latin typeface="Times New Roman" panose="02020603050405020304" pitchFamily="18" charset="0"/>
                <a:cs typeface="Times New Roman" pitchFamily="18" charset="0"/>
              </a:rPr>
              <a:t>Repeat the </a:t>
            </a:r>
            <a:r>
              <a:rPr lang="en-US" sz="1400" i="1" dirty="0">
                <a:latin typeface="Times New Roman" panose="02020603050405020304" pitchFamily="18" charset="0"/>
                <a:cs typeface="Times New Roman" pitchFamily="18" charset="0"/>
              </a:rPr>
              <a:t>Test Monitor Directions </a:t>
            </a:r>
            <a:r>
              <a:rPr lang="en-US" sz="1400" dirty="0">
                <a:latin typeface="Times New Roman" panose="02020603050405020304" pitchFamily="18" charset="0"/>
                <a:cs typeface="Times New Roman" pitchFamily="18" charset="0"/>
              </a:rPr>
              <a:t>as written. Scripted directions that Test Monitors will use during online test administrations are included to the </a:t>
            </a:r>
            <a:r>
              <a:rPr lang="en-US" sz="1400" i="1" dirty="0">
                <a:latin typeface="Times New Roman" panose="02020603050405020304" pitchFamily="18" charset="0"/>
                <a:cs typeface="Times New Roman" pitchFamily="18" charset="0"/>
              </a:rPr>
              <a:t>Test Monitor Directions</a:t>
            </a:r>
          </a:p>
          <a:p>
            <a:pPr marL="285750" indent="-285750">
              <a:spcAft>
                <a:spcPts val="600"/>
              </a:spcAft>
              <a:buFont typeface="Arial" panose="020B0604020202020204" pitchFamily="34" charset="0"/>
              <a:buChar char="•"/>
            </a:pPr>
            <a:r>
              <a:rPr lang="en-US" sz="1400" dirty="0">
                <a:latin typeface="Times New Roman" pitchFamily="18" charset="0"/>
                <a:cs typeface="Times New Roman" pitchFamily="18" charset="0"/>
              </a:rPr>
              <a:t>Test Monitors may not paraphrase </a:t>
            </a:r>
            <a:r>
              <a:rPr lang="en-US" sz="1400" i="1" dirty="0">
                <a:latin typeface="Times New Roman" panose="02020603050405020304" pitchFamily="18" charset="0"/>
                <a:cs typeface="Times New Roman" pitchFamily="18" charset="0"/>
              </a:rPr>
              <a:t>Test Monitor Directions, </a:t>
            </a:r>
            <a:r>
              <a:rPr lang="en-US" sz="1400" dirty="0">
                <a:latin typeface="Times New Roman" panose="02020603050405020304" pitchFamily="18" charset="0"/>
                <a:cs typeface="Times New Roman" pitchFamily="18" charset="0"/>
              </a:rPr>
              <a:t>define or pronounce a word within a test item, discuss a test item or give an opinion regarding a test item. The only directions Test Monitors can give students are those that are scripted in the </a:t>
            </a:r>
            <a:r>
              <a:rPr lang="en-US" sz="1400" i="1" dirty="0">
                <a:latin typeface="Times New Roman" panose="02020603050405020304" pitchFamily="18" charset="0"/>
                <a:cs typeface="Times New Roman" pitchFamily="18" charset="0"/>
              </a:rPr>
              <a:t>Test Monitor Directions</a:t>
            </a:r>
          </a:p>
          <a:p>
            <a:pPr marL="285750" indent="-285750">
              <a:spcAft>
                <a:spcPts val="600"/>
              </a:spcAft>
              <a:buFont typeface="Arial" panose="020B0604020202020204" pitchFamily="34" charset="0"/>
              <a:buChar char="•"/>
            </a:pPr>
            <a:r>
              <a:rPr lang="en-US" sz="1400" dirty="0">
                <a:latin typeface="Times New Roman" pitchFamily="18" charset="0"/>
                <a:cs typeface="Times New Roman" pitchFamily="18" charset="0"/>
              </a:rPr>
              <a:t>Students must be familiar with how to answer different types of items and Test Monitors cannot provide assistance</a:t>
            </a:r>
          </a:p>
          <a:p>
            <a:pPr marL="285750" indent="-285750">
              <a:spcAft>
                <a:spcPts val="600"/>
              </a:spcAft>
              <a:buFont typeface="Arial" panose="020B0604020202020204" pitchFamily="34" charset="0"/>
              <a:buChar char="•"/>
            </a:pPr>
            <a:r>
              <a:rPr lang="en-US" sz="1400" dirty="0">
                <a:latin typeface="Times New Roman" pitchFamily="18" charset="0"/>
                <a:cs typeface="Times New Roman" pitchFamily="18" charset="0"/>
              </a:rPr>
              <a:t>Students must be familiar with the functionality of calculators or online tools they are using prior to the start of testing; Test Monitors cannot provide assistance with calculators or online tools</a:t>
            </a:r>
          </a:p>
          <a:p>
            <a:pPr marL="285750" indent="-285750">
              <a:spcAft>
                <a:spcPts val="300"/>
              </a:spcAft>
              <a:buFont typeface="Arial" panose="020B0604020202020204" pitchFamily="34" charset="0"/>
              <a:buChar char="•"/>
            </a:pPr>
            <a:r>
              <a:rPr lang="en-US" sz="1400" dirty="0">
                <a:latin typeface="Times New Roman" pitchFamily="18" charset="0"/>
                <a:cs typeface="Times New Roman" pitchFamily="18" charset="0"/>
              </a:rPr>
              <a:t>If a student points out a test item that appears to have an error, the Test Monitor should instruct the student(s) to continue the test and note the grade, subject, form (if applicable), test session ID (online assessment only), student MARSS number (online assessments only), item number, and what was wrong. </a:t>
            </a:r>
            <a:r>
              <a:rPr lang="en-US" sz="1400" b="1" dirty="0">
                <a:latin typeface="Times New Roman" pitchFamily="18" charset="0"/>
                <a:cs typeface="Times New Roman" pitchFamily="18" charset="0"/>
              </a:rPr>
              <a:t>NEVER TAKE A PICTURE!</a:t>
            </a:r>
          </a:p>
          <a:p>
            <a:pPr marL="557784" lvl="1" indent="-285750">
              <a:buFont typeface="Arial" panose="020B0604020202020204" pitchFamily="34" charset="0"/>
              <a:buChar char="•"/>
            </a:pPr>
            <a:r>
              <a:rPr lang="en-US" sz="1400" dirty="0">
                <a:latin typeface="Times New Roman" pitchFamily="18" charset="0"/>
                <a:cs typeface="Times New Roman" pitchFamily="18" charset="0"/>
              </a:rPr>
              <a:t>Following the testing session, the Test Monitor should notify the School Assessment Coordinator, who will notify the District Assessment Coordinator</a:t>
            </a:r>
          </a:p>
          <a:p>
            <a:pPr marL="557784" lvl="1" indent="-285750">
              <a:buFont typeface="Arial" panose="020B0604020202020204" pitchFamily="34" charset="0"/>
              <a:buChar char="•"/>
            </a:pPr>
            <a:r>
              <a:rPr lang="en-US" sz="1400" dirty="0">
                <a:latin typeface="Times New Roman" pitchFamily="18" charset="0"/>
                <a:cs typeface="Times New Roman" pitchFamily="18" charset="0"/>
              </a:rPr>
              <a:t>The District Assessment Coordinator will contact MDE and give the information collected by the Test Monitor</a:t>
            </a:r>
          </a:p>
          <a:p>
            <a:pPr marL="557784" lvl="1" indent="-285750">
              <a:buFont typeface="Arial" panose="020B0604020202020204" pitchFamily="34" charset="0"/>
              <a:buChar char="•"/>
            </a:pPr>
            <a:r>
              <a:rPr lang="en-US" sz="1400" dirty="0">
                <a:latin typeface="Times New Roman" pitchFamily="18" charset="0"/>
                <a:cs typeface="Times New Roman" pitchFamily="18" charset="0"/>
              </a:rPr>
              <a:t>The content of the item itself should never be referenced, copied or emailed within the school or district or in a communication to MDE</a:t>
            </a:r>
          </a:p>
          <a:p>
            <a:pPr marL="285750" indent="-285750">
              <a:spcBef>
                <a:spcPts val="600"/>
              </a:spcBef>
              <a:buFont typeface="Wingdings" pitchFamily="2" charset="2"/>
              <a:buChar char="Ø"/>
            </a:pPr>
            <a:r>
              <a:rPr lang="en-US" sz="1400" b="1" dirty="0">
                <a:latin typeface="Times New Roman" panose="02020603050405020304" pitchFamily="18" charset="0"/>
                <a:cs typeface="Times New Roman" pitchFamily="18" charset="0"/>
              </a:rPr>
              <a:t>More support information available in the </a:t>
            </a:r>
            <a:r>
              <a:rPr lang="en-US" sz="1400" b="1" i="1" dirty="0">
                <a:latin typeface="Times New Roman" panose="02020603050405020304" pitchFamily="18" charset="0"/>
                <a:cs typeface="Times New Roman" pitchFamily="18" charset="0"/>
              </a:rPr>
              <a:t>Testing Directions: Online Spring 2026</a:t>
            </a:r>
            <a:endParaRPr lang="en-US" sz="1400" b="1" dirty="0">
              <a:latin typeface="Times New Roman" panose="02020603050405020304" pitchFamily="18" charset="0"/>
              <a:cs typeface="Times New Roman" pitchFamily="18" charset="0"/>
            </a:endParaRPr>
          </a:p>
          <a:p>
            <a:pPr marL="742950" lvl="1" indent="-285750">
              <a:buFont typeface="Wingdings" pitchFamily="2" charset="2"/>
              <a:buChar char="Ø"/>
            </a:pPr>
            <a:r>
              <a:rPr lang="en-US" sz="1400" dirty="0">
                <a:latin typeface="Times New Roman" panose="02020603050405020304" pitchFamily="18" charset="0"/>
                <a:cs typeface="Times New Roman" pitchFamily="18" charset="0"/>
                <a:hlinkClick r:id="rId2"/>
              </a:rPr>
              <a:t>https://mn.mypearsonsupport.com/test-administration-resources/</a:t>
            </a:r>
            <a:r>
              <a:rPr lang="en-US" sz="1400" dirty="0">
                <a:latin typeface="Times New Roman" panose="02020603050405020304" pitchFamily="18" charset="0"/>
                <a:cs typeface="Times New Roman" pitchFamily="18" charset="0"/>
              </a:rPr>
              <a: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419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FDBBD-26B2-4B76-2EFF-03CDA875AF90}"/>
              </a:ext>
            </a:extLst>
          </p:cNvPr>
          <p:cNvSpPr>
            <a:spLocks noGrp="1"/>
          </p:cNvSpPr>
          <p:nvPr>
            <p:ph type="title"/>
          </p:nvPr>
        </p:nvSpPr>
        <p:spPr/>
        <p:txBody>
          <a:bodyPr/>
          <a:lstStyle/>
          <a:p>
            <a:r>
              <a:rPr lang="en-US" dirty="0"/>
              <a:t>Test Scheduling</a:t>
            </a:r>
          </a:p>
        </p:txBody>
      </p:sp>
      <p:sp>
        <p:nvSpPr>
          <p:cNvPr id="3" name="Slide Number Placeholder 2">
            <a:extLst>
              <a:ext uri="{FF2B5EF4-FFF2-40B4-BE49-F238E27FC236}">
                <a16:creationId xmlns:a16="http://schemas.microsoft.com/office/drawing/2014/main" id="{4563D2F1-256C-8B33-DE64-3BAA05DDFDF5}"/>
              </a:ext>
            </a:extLst>
          </p:cNvPr>
          <p:cNvSpPr>
            <a:spLocks noGrp="1"/>
          </p:cNvSpPr>
          <p:nvPr>
            <p:ph type="sldNum" sz="quarter" idx="12"/>
          </p:nvPr>
        </p:nvSpPr>
        <p:spPr/>
        <p:txBody>
          <a:bodyPr/>
          <a:lstStyle/>
          <a:p>
            <a:fld id="{B4D764D8-5B36-754B-AFBA-AF0AFEFF4AB1}" type="slidenum">
              <a:rPr lang="en-US" smtClean="0"/>
              <a:pPr/>
              <a:t>16</a:t>
            </a:fld>
            <a:endParaRPr lang="en-US"/>
          </a:p>
        </p:txBody>
      </p:sp>
      <p:sp>
        <p:nvSpPr>
          <p:cNvPr id="5" name="TextBox 4">
            <a:extLst>
              <a:ext uri="{FF2B5EF4-FFF2-40B4-BE49-F238E27FC236}">
                <a16:creationId xmlns:a16="http://schemas.microsoft.com/office/drawing/2014/main" id="{627EE5B0-91BD-7D08-0C42-297AD107EE45}"/>
              </a:ext>
            </a:extLst>
          </p:cNvPr>
          <p:cNvSpPr txBox="1"/>
          <p:nvPr/>
        </p:nvSpPr>
        <p:spPr>
          <a:xfrm>
            <a:off x="-1" y="696863"/>
            <a:ext cx="6858001" cy="5609228"/>
          </a:xfrm>
          <a:prstGeom prst="rect">
            <a:avLst/>
          </a:prstGeom>
          <a:noFill/>
        </p:spPr>
        <p:txBody>
          <a:bodyPr wrap="square" rtlCol="0">
            <a:spAutoFit/>
          </a:bodyPr>
          <a:lstStyle/>
          <a:p>
            <a:r>
              <a:rPr lang="en-US" b="1" dirty="0">
                <a:latin typeface="Times New Roman" pitchFamily="18" charset="0"/>
                <a:cs typeface="Times New Roman" pitchFamily="18" charset="0"/>
              </a:rPr>
              <a:t>Scheduling the Online MCAs</a:t>
            </a:r>
            <a:endParaRPr lang="en-US" sz="500" b="1" dirty="0">
              <a:latin typeface="Times New Roman" pitchFamily="18" charset="0"/>
              <a:cs typeface="Times New Roman" pitchFamily="18" charset="0"/>
            </a:endParaRPr>
          </a:p>
          <a:p>
            <a:pPr marL="283464" indent="-283464">
              <a:buFont typeface="Arial" panose="020B0604020202020204" pitchFamily="34" charset="0"/>
              <a:buChar char="•"/>
            </a:pPr>
            <a:r>
              <a:rPr lang="en-US" sz="1400" u="sng" dirty="0">
                <a:latin typeface="Times New Roman" pitchFamily="18" charset="0"/>
                <a:cs typeface="Times New Roman" pitchFamily="18" charset="0"/>
              </a:rPr>
              <a:t>No test sessions will be scheduled for the last week of the window, that week is for Makeups only</a:t>
            </a:r>
          </a:p>
          <a:p>
            <a:pPr marL="283464" indent="-283464">
              <a:buFont typeface="Arial" panose="020B0604020202020204" pitchFamily="34" charset="0"/>
              <a:buChar char="•"/>
            </a:pPr>
            <a:r>
              <a:rPr lang="en-US" sz="1400" dirty="0">
                <a:latin typeface="Times New Roman" pitchFamily="18" charset="0"/>
                <a:cs typeface="Times New Roman" pitchFamily="18" charset="0"/>
              </a:rPr>
              <a:t>Students are not required to exit in the same place as other students</a:t>
            </a:r>
          </a:p>
          <a:p>
            <a:pPr marL="283464" indent="-283464">
              <a:buFont typeface="Arial" panose="020B0604020202020204" pitchFamily="34" charset="0"/>
              <a:buChar char="•"/>
            </a:pPr>
            <a:r>
              <a:rPr lang="en-US" sz="1400" dirty="0">
                <a:latin typeface="Times New Roman" pitchFamily="18" charset="0"/>
                <a:cs typeface="Times New Roman" pitchFamily="18" charset="0"/>
              </a:rPr>
              <a:t>Students must answer each item before they can go on to the next item</a:t>
            </a:r>
          </a:p>
          <a:p>
            <a:pPr marL="283464" indent="-283464">
              <a:buFont typeface="Arial" panose="020B0604020202020204" pitchFamily="34" charset="0"/>
              <a:buChar char="•"/>
            </a:pPr>
            <a:r>
              <a:rPr lang="en-US" sz="1400" dirty="0">
                <a:latin typeface="Times New Roman" pitchFamily="18" charset="0"/>
                <a:cs typeface="Times New Roman" pitchFamily="18" charset="0"/>
              </a:rPr>
              <a:t>Students can review their answers before exiting the test or before going on to the next group of questions for Reading and Mathematics or a section for Science</a:t>
            </a:r>
          </a:p>
          <a:p>
            <a:pPr marL="557784" lvl="1" indent="-283464">
              <a:buFont typeface="Arial" panose="020B0604020202020204" pitchFamily="34" charset="0"/>
              <a:buChar char="•"/>
            </a:pPr>
            <a:r>
              <a:rPr lang="en-US" sz="1400" dirty="0">
                <a:latin typeface="Times New Roman" pitchFamily="18" charset="0"/>
                <a:cs typeface="Times New Roman" pitchFamily="18" charset="0"/>
              </a:rPr>
              <a:t>Note: </a:t>
            </a:r>
            <a:r>
              <a:rPr lang="en-US" sz="1400" dirty="0">
                <a:effectLst/>
                <a:latin typeface="Times New Roman" panose="02020603050405020304" pitchFamily="18" charset="0"/>
                <a:cs typeface="Times New Roman" panose="02020603050405020304" pitchFamily="18" charset="0"/>
              </a:rPr>
              <a:t>Once students go on to the next group of questions (Reading and Mathematics MCA) or section (Science MCA), or exit the test for more than 20 minutes, they cannot go back to items completed previously </a:t>
            </a:r>
            <a:endParaRPr lang="en-US" sz="1400" dirty="0">
              <a:latin typeface="Times New Roman" pitchFamily="18" charset="0"/>
              <a:cs typeface="Times New Roman" pitchFamily="18" charset="0"/>
            </a:endParaRPr>
          </a:p>
          <a:p>
            <a:r>
              <a:rPr lang="en-US" sz="1400" dirty="0">
                <a:latin typeface="Times New Roman" pitchFamily="18" charset="0"/>
                <a:cs typeface="Times New Roman" pitchFamily="18" charset="0"/>
              </a:rPr>
              <a:t>Test monitors must use the scripted language in the </a:t>
            </a:r>
            <a:r>
              <a:rPr lang="en-US" sz="1400" i="1" dirty="0">
                <a:latin typeface="Times New Roman" panose="02020603050405020304" pitchFamily="18" charset="0"/>
                <a:cs typeface="Times New Roman" pitchFamily="18" charset="0"/>
                <a:hlinkClick r:id="rId2"/>
              </a:rPr>
              <a:t>Testing Directions: Online</a:t>
            </a:r>
            <a:r>
              <a:rPr lang="en-US" sz="1400" dirty="0">
                <a:latin typeface="Times New Roman" panose="02020603050405020304" pitchFamily="18" charset="0"/>
                <a:cs typeface="Times New Roman" pitchFamily="18" charset="0"/>
                <a:hlinkClick r:id="rId2"/>
              </a:rPr>
              <a:t> </a:t>
            </a:r>
            <a:r>
              <a:rPr lang="en-US" sz="1400" dirty="0">
                <a:solidFill>
                  <a:srgbClr val="FF4747"/>
                </a:solidFill>
                <a:latin typeface="Times New Roman" panose="02020603050405020304" pitchFamily="18" charset="0"/>
                <a:cs typeface="Times New Roman" pitchFamily="18" charset="0"/>
              </a:rPr>
              <a:t>to alert students prior to the end of the day’s testing session so students have time to review their answers before exiting</a:t>
            </a:r>
          </a:p>
          <a:p>
            <a:pPr marL="285750" indent="-285750">
              <a:buFont typeface="Arial" panose="020B0604020202020204" pitchFamily="34" charset="0"/>
              <a:buChar char="•"/>
            </a:pPr>
            <a:r>
              <a:rPr lang="en-US" sz="1400" i="1" dirty="0">
                <a:latin typeface="Times New Roman" panose="02020603050405020304" pitchFamily="18" charset="0"/>
                <a:cs typeface="Times New Roman" pitchFamily="18" charset="0"/>
                <a:hlinkClick r:id="rId2"/>
              </a:rPr>
              <a:t>Testing Directions: Online </a:t>
            </a:r>
            <a:r>
              <a:rPr lang="en-US" sz="1400" dirty="0">
                <a:latin typeface="Times New Roman" panose="02020603050405020304" pitchFamily="18" charset="0"/>
                <a:cs typeface="Times New Roman" pitchFamily="18" charset="0"/>
              </a:rPr>
              <a:t>can be found at </a:t>
            </a:r>
          </a:p>
          <a:p>
            <a:r>
              <a:rPr lang="en-US" sz="1400" dirty="0">
                <a:latin typeface="Times New Roman" panose="02020603050405020304" pitchFamily="18" charset="0"/>
                <a:cs typeface="Times New Roman" pitchFamily="18" charset="0"/>
              </a:rPr>
              <a:t>	</a:t>
            </a:r>
            <a:r>
              <a:rPr lang="en-US" sz="1400" dirty="0">
                <a:latin typeface="Times New Roman" panose="02020603050405020304" pitchFamily="18" charset="0"/>
                <a:cs typeface="Times New Roman" pitchFamily="18" charset="0"/>
                <a:hlinkClick r:id="rId2"/>
              </a:rPr>
              <a:t>https://mn.mypearsonsupport.com/test-administration-resources/</a:t>
            </a:r>
            <a:r>
              <a:rPr lang="en-US" sz="1400" dirty="0">
                <a:latin typeface="Times New Roman" panose="02020603050405020304" pitchFamily="18" charset="0"/>
                <a:cs typeface="Times New Roman" pitchFamily="18" charset="0"/>
              </a:rPr>
              <a:t> </a:t>
            </a:r>
            <a:endParaRPr lang="en-US" sz="1600" dirty="0">
              <a:latin typeface="Times New Roman" pitchFamily="18" charset="0"/>
              <a:cs typeface="Times New Roman" pitchFamily="18" charset="0"/>
              <a:sym typeface="Wingdings" pitchFamily="2" charset="2"/>
            </a:endParaRPr>
          </a:p>
          <a:p>
            <a:pPr>
              <a:spcBef>
                <a:spcPts val="1200"/>
              </a:spcBef>
            </a:pPr>
            <a:r>
              <a:rPr lang="en-US" b="1" dirty="0">
                <a:latin typeface="Times New Roman" pitchFamily="18" charset="0"/>
                <a:cs typeface="Times New Roman" pitchFamily="18" charset="0"/>
                <a:sym typeface="Wingdings" pitchFamily="2" charset="2"/>
              </a:rPr>
              <a:t>Options for scheduling:</a:t>
            </a:r>
            <a:endParaRPr lang="en-US" sz="500" dirty="0">
              <a:latin typeface="Times New Roman" pitchFamily="18" charset="0"/>
              <a:cs typeface="Times New Roman" pitchFamily="18" charset="0"/>
              <a:sym typeface="Wingdings" pitchFamily="2" charset="2"/>
            </a:endParaRPr>
          </a:p>
          <a:p>
            <a:pPr>
              <a:spcBef>
                <a:spcPts val="300"/>
              </a:spcBef>
            </a:pPr>
            <a:r>
              <a:rPr lang="en-US" sz="1600" b="1" dirty="0">
                <a:latin typeface="Times New Roman" pitchFamily="18" charset="0"/>
                <a:cs typeface="Times New Roman" pitchFamily="18" charset="0"/>
              </a:rPr>
              <a:t> By number of items/section</a:t>
            </a:r>
          </a:p>
          <a:p>
            <a:pPr marL="285750" indent="-285750">
              <a:buFont typeface="Arial" panose="020B0604020202020204" pitchFamily="34" charset="0"/>
              <a:buChar char="•"/>
            </a:pPr>
            <a:r>
              <a:rPr lang="en-US" sz="1400" dirty="0">
                <a:latin typeface="Times New Roman" pitchFamily="18" charset="0"/>
                <a:cs typeface="Times New Roman" pitchFamily="18" charset="0"/>
              </a:rPr>
              <a:t>This is an option if wanting to ensure students complete the test in the same number of days</a:t>
            </a:r>
          </a:p>
          <a:p>
            <a:pPr marL="285750" indent="-285750">
              <a:buFont typeface="Arial" panose="020B0604020202020204" pitchFamily="34" charset="0"/>
              <a:buChar char="•"/>
            </a:pPr>
            <a:r>
              <a:rPr lang="en-US" sz="1400" dirty="0">
                <a:latin typeface="Times New Roman" pitchFamily="18" charset="0"/>
                <a:cs typeface="Times New Roman" pitchFamily="18" charset="0"/>
              </a:rPr>
              <a:t>Remember to give enough time to complete this goal</a:t>
            </a:r>
          </a:p>
          <a:p>
            <a:pPr marL="285750" indent="-285750">
              <a:buFont typeface="Arial" panose="020B0604020202020204" pitchFamily="34" charset="0"/>
              <a:buChar char="•"/>
            </a:pPr>
            <a:r>
              <a:rPr lang="en-US" sz="1400" dirty="0">
                <a:effectLst/>
                <a:latin typeface="Times New Roman" panose="02020603050405020304" pitchFamily="18" charset="0"/>
                <a:cs typeface="Times New Roman" panose="02020603050405020304" pitchFamily="18" charset="0"/>
              </a:rPr>
              <a:t>Keep in mind that some students may not be able to complete the items planned for the session, you need to have a plan in place to address this situation (such as, students finish the items in a different testing location, or students resume where they left off on the next day of testing). </a:t>
            </a:r>
            <a:endParaRPr lang="en-US" sz="1400" dirty="0">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B4D97515-93DE-D54A-1107-E716A3AD6FC0}"/>
              </a:ext>
            </a:extLst>
          </p:cNvPr>
          <p:cNvSpPr txBox="1"/>
          <p:nvPr/>
        </p:nvSpPr>
        <p:spPr>
          <a:xfrm>
            <a:off x="0" y="7852013"/>
            <a:ext cx="6771502" cy="553998"/>
          </a:xfrm>
          <a:prstGeom prst="rect">
            <a:avLst/>
          </a:prstGeom>
          <a:noFill/>
        </p:spPr>
        <p:txBody>
          <a:bodyPr wrap="square" rtlCol="0">
            <a:spAutoFit/>
          </a:bodyPr>
          <a:lstStyle/>
          <a:p>
            <a:r>
              <a:rPr lang="en-US" sz="1600" b="1" dirty="0">
                <a:latin typeface="Times New Roman" pitchFamily="18" charset="0"/>
                <a:cs typeface="Times New Roman" pitchFamily="18" charset="0"/>
              </a:rPr>
              <a:t> By sessions based on time estimates</a:t>
            </a:r>
          </a:p>
          <a:p>
            <a:pPr marL="285750" indent="-285750">
              <a:buFont typeface="Arial" panose="020B0604020202020204" pitchFamily="34" charset="0"/>
              <a:buChar char="•"/>
            </a:pPr>
            <a:r>
              <a:rPr lang="en-US" sz="1400" dirty="0">
                <a:latin typeface="Times New Roman" pitchFamily="18" charset="0"/>
                <a:cs typeface="Times New Roman" pitchFamily="18" charset="0"/>
              </a:rPr>
              <a:t>Estimated testing times listed on the following pages</a:t>
            </a:r>
          </a:p>
        </p:txBody>
      </p:sp>
      <p:pic>
        <p:nvPicPr>
          <p:cNvPr id="9" name="Picture 8" descr="A close-up of a sign&#10;&#10;Description automatically generated">
            <a:extLst>
              <a:ext uri="{FF2B5EF4-FFF2-40B4-BE49-F238E27FC236}">
                <a16:creationId xmlns:a16="http://schemas.microsoft.com/office/drawing/2014/main" id="{4E0F04A0-8D46-D418-35A5-C2733F1FDF03}"/>
              </a:ext>
            </a:extLst>
          </p:cNvPr>
          <p:cNvPicPr>
            <a:picLocks noChangeAspect="1"/>
          </p:cNvPicPr>
          <p:nvPr/>
        </p:nvPicPr>
        <p:blipFill>
          <a:blip r:embed="rId3"/>
          <a:stretch>
            <a:fillRect/>
          </a:stretch>
        </p:blipFill>
        <p:spPr>
          <a:xfrm>
            <a:off x="280744" y="6226779"/>
            <a:ext cx="6296512" cy="1639982"/>
          </a:xfrm>
          <a:prstGeom prst="rect">
            <a:avLst/>
          </a:prstGeom>
        </p:spPr>
      </p:pic>
    </p:spTree>
    <p:extLst>
      <p:ext uri="{BB962C8B-B14F-4D97-AF65-F5344CB8AC3E}">
        <p14:creationId xmlns:p14="http://schemas.microsoft.com/office/powerpoint/2010/main" val="4261657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09A6-B236-62D9-48BF-1725030B2D72}"/>
              </a:ext>
            </a:extLst>
          </p:cNvPr>
          <p:cNvSpPr>
            <a:spLocks noGrp="1"/>
          </p:cNvSpPr>
          <p:nvPr>
            <p:ph type="title"/>
          </p:nvPr>
        </p:nvSpPr>
        <p:spPr/>
        <p:txBody>
          <a:bodyPr/>
          <a:lstStyle/>
          <a:p>
            <a:r>
              <a:rPr lang="en-US" dirty="0"/>
              <a:t>Test Scheduling continued</a:t>
            </a:r>
          </a:p>
        </p:txBody>
      </p:sp>
      <p:sp>
        <p:nvSpPr>
          <p:cNvPr id="3" name="Slide Number Placeholder 2">
            <a:extLst>
              <a:ext uri="{FF2B5EF4-FFF2-40B4-BE49-F238E27FC236}">
                <a16:creationId xmlns:a16="http://schemas.microsoft.com/office/drawing/2014/main" id="{C0BBFFE3-7DC2-53AA-CC8A-AA406DA23B0C}"/>
              </a:ext>
            </a:extLst>
          </p:cNvPr>
          <p:cNvSpPr>
            <a:spLocks noGrp="1"/>
          </p:cNvSpPr>
          <p:nvPr>
            <p:ph type="sldNum" sz="quarter" idx="12"/>
          </p:nvPr>
        </p:nvSpPr>
        <p:spPr/>
        <p:txBody>
          <a:bodyPr/>
          <a:lstStyle/>
          <a:p>
            <a:fld id="{B4D764D8-5B36-754B-AFBA-AF0AFEFF4AB1}" type="slidenum">
              <a:rPr lang="en-US" smtClean="0"/>
              <a:pPr/>
              <a:t>17</a:t>
            </a:fld>
            <a:endParaRPr lang="en-US"/>
          </a:p>
        </p:txBody>
      </p:sp>
      <p:sp>
        <p:nvSpPr>
          <p:cNvPr id="4" name="TextBox 3">
            <a:extLst>
              <a:ext uri="{FF2B5EF4-FFF2-40B4-BE49-F238E27FC236}">
                <a16:creationId xmlns:a16="http://schemas.microsoft.com/office/drawing/2014/main" id="{766A581C-0273-9A70-2EC4-ED27213DB8AC}"/>
              </a:ext>
            </a:extLst>
          </p:cNvPr>
          <p:cNvSpPr txBox="1"/>
          <p:nvPr/>
        </p:nvSpPr>
        <p:spPr>
          <a:xfrm>
            <a:off x="0" y="7127947"/>
            <a:ext cx="6724470" cy="1061829"/>
          </a:xfrm>
          <a:prstGeom prst="rect">
            <a:avLst/>
          </a:prstGeom>
          <a:noFill/>
        </p:spPr>
        <p:txBody>
          <a:bodyPr wrap="none" rtlCol="0">
            <a:spAutoFit/>
          </a:bodyPr>
          <a:lstStyle/>
          <a:p>
            <a:pPr marL="285750" indent="-285750">
              <a:buFont typeface="Wingdings" pitchFamily="2" charset="2"/>
              <a:buChar char="v"/>
            </a:pPr>
            <a:r>
              <a:rPr lang="en-US" sz="1400" dirty="0">
                <a:latin typeface="Times New Roman" panose="02020603050405020304" pitchFamily="18" charset="0"/>
                <a:cs typeface="Times New Roman" panose="02020603050405020304" pitchFamily="18" charset="0"/>
              </a:rPr>
              <a:t>Tables including the number of items by section, are provided in the </a:t>
            </a:r>
            <a:r>
              <a:rPr lang="en-US" sz="1400" i="1" dirty="0">
                <a:latin typeface="Times New Roman" panose="02020603050405020304" pitchFamily="18" charset="0"/>
                <a:cs typeface="Times New Roman" panose="02020603050405020304" pitchFamily="18" charset="0"/>
              </a:rPr>
              <a:t>Testing Directions</a:t>
            </a:r>
            <a:endParaRPr lang="en-US" sz="1400" dirty="0">
              <a:latin typeface="Times New Roman" panose="02020603050405020304" pitchFamily="18" charset="0"/>
              <a:cs typeface="Times New Roman" panose="02020603050405020304" pitchFamily="18" charset="0"/>
            </a:endParaRPr>
          </a:p>
          <a:p>
            <a:pPr>
              <a:spcBef>
                <a:spcPts val="600"/>
              </a:spcBef>
            </a:pPr>
            <a:r>
              <a:rPr lang="en-US" sz="1600" b="1" dirty="0">
                <a:latin typeface="Times New Roman" panose="02020603050405020304" pitchFamily="18" charset="0"/>
                <a:cs typeface="Times New Roman" panose="02020603050405020304" pitchFamily="18" charset="0"/>
              </a:rPr>
              <a:t>TestNav Availability:</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 Testing: Monday-Friday, 6am to 5pm</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Data Entry: Monday-Friday, 6am to 7pm</a:t>
            </a:r>
          </a:p>
        </p:txBody>
      </p:sp>
      <p:sp>
        <p:nvSpPr>
          <p:cNvPr id="5" name="TextBox 4">
            <a:extLst>
              <a:ext uri="{FF2B5EF4-FFF2-40B4-BE49-F238E27FC236}">
                <a16:creationId xmlns:a16="http://schemas.microsoft.com/office/drawing/2014/main" id="{DBE60542-0DDD-E6BD-28E5-EC9EFB7E343E}"/>
              </a:ext>
            </a:extLst>
          </p:cNvPr>
          <p:cNvSpPr txBox="1"/>
          <p:nvPr/>
        </p:nvSpPr>
        <p:spPr>
          <a:xfrm>
            <a:off x="0" y="800100"/>
            <a:ext cx="6722076" cy="2970044"/>
          </a:xfrm>
          <a:prstGeom prst="rect">
            <a:avLst/>
          </a:prstGeom>
          <a:noFill/>
        </p:spPr>
        <p:txBody>
          <a:bodyPr wrap="square" rtlCol="0">
            <a:spAutoFit/>
          </a:bodyPr>
          <a:lstStyle/>
          <a:p>
            <a:r>
              <a:rPr lang="en-US" sz="1400" dirty="0">
                <a:effectLst/>
                <a:latin typeface="Times New Roman" panose="02020603050405020304" pitchFamily="18" charset="0"/>
                <a:cs typeface="Times New Roman" panose="02020603050405020304" pitchFamily="18" charset="0"/>
              </a:rPr>
              <a:t>The Estimated Time to Impact Performance column provides information related to student performance and the amount of time spent testing. Based on past administration data, average scale scores increased as time spent testing increased, up to times listed below. Beyond this point, the average scale scores plateaued or leveled out. As such, scheduling more than the estimated time to impact performance might not lead to significant gains in student achievement. </a:t>
            </a:r>
          </a:p>
          <a:p>
            <a:pPr>
              <a:spcBef>
                <a:spcPts val="600"/>
              </a:spcBef>
            </a:pPr>
            <a:r>
              <a:rPr lang="en-US" sz="1600" b="1" dirty="0">
                <a:latin typeface="Times New Roman" pitchFamily="18" charset="0"/>
                <a:cs typeface="Times New Roman" pitchFamily="18" charset="0"/>
              </a:rPr>
              <a:t>The estimated times do not include:</a:t>
            </a:r>
          </a:p>
          <a:p>
            <a:pPr marL="283464" indent="-283464">
              <a:buFont typeface="Arial" panose="020B0604020202020204" pitchFamily="34" charset="0"/>
              <a:buChar char="•"/>
            </a:pPr>
            <a:r>
              <a:rPr lang="en-US" sz="1400" dirty="0">
                <a:latin typeface="Times New Roman" pitchFamily="18" charset="0"/>
                <a:cs typeface="Times New Roman" pitchFamily="18" charset="0"/>
              </a:rPr>
              <a:t>Time for students to sign into the test</a:t>
            </a:r>
            <a:endParaRPr lang="en-US" sz="1050" dirty="0">
              <a:latin typeface="Times New Roman" pitchFamily="18" charset="0"/>
              <a:cs typeface="Times New Roman" pitchFamily="18" charset="0"/>
            </a:endParaRPr>
          </a:p>
          <a:p>
            <a:pPr marL="283464" indent="-283464">
              <a:buFont typeface="Arial" panose="020B0604020202020204" pitchFamily="34" charset="0"/>
              <a:buChar char="•"/>
            </a:pPr>
            <a:r>
              <a:rPr lang="en-US" sz="1400" dirty="0">
                <a:latin typeface="Times New Roman" pitchFamily="18" charset="0"/>
                <a:cs typeface="Times New Roman" pitchFamily="18" charset="0"/>
              </a:rPr>
              <a:t>For Test Monitors to provide scripted directions from the </a:t>
            </a:r>
            <a:r>
              <a:rPr lang="en-US" sz="1400" i="1" dirty="0">
                <a:latin typeface="Times New Roman" pitchFamily="18" charset="0"/>
                <a:cs typeface="Times New Roman" pitchFamily="18" charset="0"/>
              </a:rPr>
              <a:t>Testing Directions: Online </a:t>
            </a:r>
            <a:r>
              <a:rPr lang="en-US" sz="1400" dirty="0">
                <a:latin typeface="Times New Roman" pitchFamily="18" charset="0"/>
                <a:cs typeface="Times New Roman" pitchFamily="18" charset="0"/>
              </a:rPr>
              <a:t>and answer student questions</a:t>
            </a:r>
            <a:endParaRPr lang="en-US" sz="1000" dirty="0">
              <a:latin typeface="Times New Roman" pitchFamily="18" charset="0"/>
              <a:cs typeface="Times New Roman" pitchFamily="18" charset="0"/>
            </a:endParaRPr>
          </a:p>
          <a:p>
            <a:pPr marL="283464" indent="-283464">
              <a:buFont typeface="Arial" panose="020B0604020202020204" pitchFamily="34" charset="0"/>
              <a:buChar char="•"/>
            </a:pPr>
            <a:r>
              <a:rPr lang="en-US" sz="1400" dirty="0">
                <a:latin typeface="Times New Roman" pitchFamily="18" charset="0"/>
                <a:cs typeface="Times New Roman" pitchFamily="18" charset="0"/>
              </a:rPr>
              <a:t>Time for completion of item samplers or viewing of the online student tutorial</a:t>
            </a:r>
          </a:p>
          <a:p>
            <a:pPr>
              <a:spcBef>
                <a:spcPts val="1200"/>
              </a:spcBef>
            </a:pPr>
            <a:r>
              <a:rPr lang="en-US" sz="1600" b="1" dirty="0">
                <a:latin typeface="Times New Roman" panose="02020603050405020304" pitchFamily="18" charset="0"/>
                <a:cs typeface="Times New Roman" panose="02020603050405020304" pitchFamily="18" charset="0"/>
              </a:rPr>
              <a:t>Estimated Test Administration times for Online </a:t>
            </a:r>
            <a:r>
              <a:rPr lang="en-US" sz="1600" b="1" dirty="0">
                <a:solidFill>
                  <a:srgbClr val="9900CC"/>
                </a:solidFill>
                <a:latin typeface="Times New Roman" panose="02020603050405020304" pitchFamily="18" charset="0"/>
                <a:cs typeface="Times New Roman" panose="02020603050405020304" pitchFamily="18" charset="0"/>
              </a:rPr>
              <a:t>Reading</a:t>
            </a:r>
            <a:r>
              <a:rPr lang="en-US" sz="1600" b="1" dirty="0">
                <a:latin typeface="Times New Roman" panose="02020603050405020304" pitchFamily="18" charset="0"/>
                <a:cs typeface="Times New Roman" panose="02020603050405020304" pitchFamily="18" charset="0"/>
              </a:rPr>
              <a:t> MCA</a:t>
            </a:r>
          </a:p>
        </p:txBody>
      </p:sp>
      <p:sp>
        <p:nvSpPr>
          <p:cNvPr id="10" name="TextBox 9">
            <a:extLst>
              <a:ext uri="{FF2B5EF4-FFF2-40B4-BE49-F238E27FC236}">
                <a16:creationId xmlns:a16="http://schemas.microsoft.com/office/drawing/2014/main" id="{38A1D68C-D626-D4EB-A005-7F6FA10D1B56}"/>
              </a:ext>
            </a:extLst>
          </p:cNvPr>
          <p:cNvSpPr txBox="1"/>
          <p:nvPr/>
        </p:nvSpPr>
        <p:spPr>
          <a:xfrm>
            <a:off x="0" y="5226024"/>
            <a:ext cx="6722076" cy="707886"/>
          </a:xfrm>
          <a:prstGeom prst="rect">
            <a:avLst/>
          </a:prstGeom>
          <a:noFill/>
        </p:spPr>
        <p:txBody>
          <a:bodyPr wrap="square">
            <a:spAutoFit/>
          </a:bodyPr>
          <a:lstStyle/>
          <a:p>
            <a:pPr marL="285750" indent="-285750">
              <a:buFont typeface="Wingdings" pitchFamily="2" charset="2"/>
              <a:buChar char="v"/>
            </a:pPr>
            <a:r>
              <a:rPr lang="en-US" sz="1400" dirty="0">
                <a:latin typeface="Times New Roman" panose="02020603050405020304" pitchFamily="18" charset="0"/>
                <a:cs typeface="Times New Roman" panose="02020603050405020304" pitchFamily="18" charset="0"/>
              </a:rPr>
              <a:t>Tables including the number of items by section, are provided in the </a:t>
            </a:r>
            <a:r>
              <a:rPr lang="en-US" sz="1400" i="1" dirty="0">
                <a:latin typeface="Times New Roman" panose="02020603050405020304" pitchFamily="18" charset="0"/>
                <a:cs typeface="Times New Roman" panose="02020603050405020304" pitchFamily="18" charset="0"/>
              </a:rPr>
              <a:t>Testing Directions</a:t>
            </a:r>
            <a:endParaRPr lang="en-US" sz="1400" dirty="0">
              <a:latin typeface="Times New Roman" panose="02020603050405020304" pitchFamily="18" charset="0"/>
              <a:cs typeface="Times New Roman" panose="02020603050405020304" pitchFamily="18" charset="0"/>
            </a:endParaRPr>
          </a:p>
          <a:p>
            <a:pPr>
              <a:spcBef>
                <a:spcPts val="1200"/>
              </a:spcBef>
            </a:pPr>
            <a:r>
              <a:rPr lang="en-US" sz="1600" b="1" dirty="0">
                <a:latin typeface="Times New Roman" panose="02020603050405020304" pitchFamily="18" charset="0"/>
                <a:cs typeface="Times New Roman" panose="02020603050405020304" pitchFamily="18" charset="0"/>
              </a:rPr>
              <a:t>Estimated Test Administration times for Online </a:t>
            </a:r>
            <a:r>
              <a:rPr lang="en-US" sz="1600" b="1" dirty="0">
                <a:solidFill>
                  <a:srgbClr val="9900CC"/>
                </a:solidFill>
                <a:latin typeface="Times New Roman" panose="02020603050405020304" pitchFamily="18" charset="0"/>
                <a:cs typeface="Times New Roman" panose="02020603050405020304" pitchFamily="18" charset="0"/>
              </a:rPr>
              <a:t>Mathematics</a:t>
            </a:r>
            <a:r>
              <a:rPr lang="en-US" sz="1600" b="1" dirty="0">
                <a:latin typeface="Times New Roman" panose="02020603050405020304" pitchFamily="18" charset="0"/>
                <a:cs typeface="Times New Roman" panose="02020603050405020304" pitchFamily="18" charset="0"/>
              </a:rPr>
              <a:t> MCA</a:t>
            </a:r>
          </a:p>
        </p:txBody>
      </p:sp>
      <p:pic>
        <p:nvPicPr>
          <p:cNvPr id="12" name="Picture 11" descr="A blue and white rectangular box with white text&#10;&#10;Description automatically generated">
            <a:extLst>
              <a:ext uri="{FF2B5EF4-FFF2-40B4-BE49-F238E27FC236}">
                <a16:creationId xmlns:a16="http://schemas.microsoft.com/office/drawing/2014/main" id="{ECC7FC53-DAE1-BA36-448D-25E1B20B882B}"/>
              </a:ext>
            </a:extLst>
          </p:cNvPr>
          <p:cNvPicPr>
            <a:picLocks noChangeAspect="1"/>
          </p:cNvPicPr>
          <p:nvPr/>
        </p:nvPicPr>
        <p:blipFill>
          <a:blip r:embed="rId2"/>
          <a:stretch>
            <a:fillRect/>
          </a:stretch>
        </p:blipFill>
        <p:spPr>
          <a:xfrm>
            <a:off x="206461" y="5924929"/>
            <a:ext cx="6400800" cy="1209328"/>
          </a:xfrm>
          <a:prstGeom prst="rect">
            <a:avLst/>
          </a:prstGeom>
        </p:spPr>
      </p:pic>
      <p:pic>
        <p:nvPicPr>
          <p:cNvPr id="9" name="Picture 8" descr="A table with numbers and text&#10;&#10;AI-generated content may be incorrect.">
            <a:extLst>
              <a:ext uri="{FF2B5EF4-FFF2-40B4-BE49-F238E27FC236}">
                <a16:creationId xmlns:a16="http://schemas.microsoft.com/office/drawing/2014/main" id="{1171E425-3D68-602F-381A-48339960178A}"/>
              </a:ext>
            </a:extLst>
          </p:cNvPr>
          <p:cNvPicPr>
            <a:picLocks noChangeAspect="1"/>
          </p:cNvPicPr>
          <p:nvPr/>
        </p:nvPicPr>
        <p:blipFill>
          <a:blip r:embed="rId3"/>
          <a:stretch>
            <a:fillRect/>
          </a:stretch>
        </p:blipFill>
        <p:spPr>
          <a:xfrm>
            <a:off x="190500" y="3745242"/>
            <a:ext cx="6400800" cy="1480782"/>
          </a:xfrm>
          <a:prstGeom prst="rect">
            <a:avLst/>
          </a:prstGeom>
        </p:spPr>
      </p:pic>
      <p:sp>
        <p:nvSpPr>
          <p:cNvPr id="11" name="Explosion 1 10">
            <a:extLst>
              <a:ext uri="{FF2B5EF4-FFF2-40B4-BE49-F238E27FC236}">
                <a16:creationId xmlns:a16="http://schemas.microsoft.com/office/drawing/2014/main" id="{1B8618BB-0697-C802-9AD3-5F6B2371164C}"/>
              </a:ext>
            </a:extLst>
          </p:cNvPr>
          <p:cNvSpPr/>
          <p:nvPr/>
        </p:nvSpPr>
        <p:spPr>
          <a:xfrm rot="585830">
            <a:off x="5775484" y="3156263"/>
            <a:ext cx="1023645" cy="781716"/>
          </a:xfrm>
          <a:prstGeom prst="irregularSeal1">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ysClr val="windowText" lastClr="000000"/>
                </a:solidFill>
              </a:rPr>
              <a:t>New!</a:t>
            </a:r>
          </a:p>
        </p:txBody>
      </p:sp>
    </p:spTree>
    <p:extLst>
      <p:ext uri="{BB962C8B-B14F-4D97-AF65-F5344CB8AC3E}">
        <p14:creationId xmlns:p14="http://schemas.microsoft.com/office/powerpoint/2010/main" val="2942356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7F414-E5D1-8EF5-3BC5-AA2191002E33}"/>
              </a:ext>
            </a:extLst>
          </p:cNvPr>
          <p:cNvSpPr>
            <a:spLocks noGrp="1"/>
          </p:cNvSpPr>
          <p:nvPr>
            <p:ph type="title"/>
          </p:nvPr>
        </p:nvSpPr>
        <p:spPr/>
        <p:txBody>
          <a:bodyPr/>
          <a:lstStyle/>
          <a:p>
            <a:r>
              <a:rPr lang="en-US" dirty="0"/>
              <a:t>Test Scheduling continued</a:t>
            </a:r>
          </a:p>
        </p:txBody>
      </p:sp>
      <p:sp>
        <p:nvSpPr>
          <p:cNvPr id="3" name="Slide Number Placeholder 2">
            <a:extLst>
              <a:ext uri="{FF2B5EF4-FFF2-40B4-BE49-F238E27FC236}">
                <a16:creationId xmlns:a16="http://schemas.microsoft.com/office/drawing/2014/main" id="{32E6C443-7FD2-29B4-E794-8D8D4E55D881}"/>
              </a:ext>
            </a:extLst>
          </p:cNvPr>
          <p:cNvSpPr>
            <a:spLocks noGrp="1"/>
          </p:cNvSpPr>
          <p:nvPr>
            <p:ph type="sldNum" sz="quarter" idx="12"/>
          </p:nvPr>
        </p:nvSpPr>
        <p:spPr/>
        <p:txBody>
          <a:bodyPr/>
          <a:lstStyle/>
          <a:p>
            <a:fld id="{B4D764D8-5B36-754B-AFBA-AF0AFEFF4AB1}" type="slidenum">
              <a:rPr lang="en-US" smtClean="0"/>
              <a:pPr/>
              <a:t>18</a:t>
            </a:fld>
            <a:endParaRPr lang="en-US"/>
          </a:p>
        </p:txBody>
      </p:sp>
      <p:sp>
        <p:nvSpPr>
          <p:cNvPr id="4" name="TextBox 3">
            <a:extLst>
              <a:ext uri="{FF2B5EF4-FFF2-40B4-BE49-F238E27FC236}">
                <a16:creationId xmlns:a16="http://schemas.microsoft.com/office/drawing/2014/main" id="{A7ABB16D-E79F-54DF-5A7D-FDA0D7E5A926}"/>
              </a:ext>
            </a:extLst>
          </p:cNvPr>
          <p:cNvSpPr txBox="1"/>
          <p:nvPr/>
        </p:nvSpPr>
        <p:spPr>
          <a:xfrm>
            <a:off x="0" y="800100"/>
            <a:ext cx="5589222" cy="338554"/>
          </a:xfrm>
          <a:prstGeom prst="rect">
            <a:avLst/>
          </a:prstGeom>
          <a:noFill/>
        </p:spPr>
        <p:txBody>
          <a:bodyPr wrap="none" rtlCol="0">
            <a:spAutoFit/>
          </a:bodyPr>
          <a:lstStyle/>
          <a:p>
            <a:r>
              <a:rPr lang="en-US" sz="1600" b="1" dirty="0">
                <a:latin typeface="Times New Roman" panose="02020603050405020304" pitchFamily="18" charset="0"/>
                <a:cs typeface="Times New Roman" panose="02020603050405020304" pitchFamily="18" charset="0"/>
              </a:rPr>
              <a:t>Estimated Test Administration times for Online </a:t>
            </a:r>
            <a:r>
              <a:rPr lang="en-US" sz="1600" b="1" dirty="0">
                <a:solidFill>
                  <a:srgbClr val="9900CC"/>
                </a:solidFill>
                <a:latin typeface="Times New Roman" panose="02020603050405020304" pitchFamily="18" charset="0"/>
                <a:cs typeface="Times New Roman" panose="02020603050405020304" pitchFamily="18" charset="0"/>
              </a:rPr>
              <a:t>Science</a:t>
            </a:r>
            <a:r>
              <a:rPr lang="en-US" sz="1600" b="1" dirty="0">
                <a:latin typeface="Times New Roman" panose="02020603050405020304" pitchFamily="18" charset="0"/>
                <a:cs typeface="Times New Roman" panose="02020603050405020304" pitchFamily="18" charset="0"/>
              </a:rPr>
              <a:t> MCA</a:t>
            </a:r>
          </a:p>
        </p:txBody>
      </p:sp>
      <p:sp>
        <p:nvSpPr>
          <p:cNvPr id="8" name="TextBox 7">
            <a:extLst>
              <a:ext uri="{FF2B5EF4-FFF2-40B4-BE49-F238E27FC236}">
                <a16:creationId xmlns:a16="http://schemas.microsoft.com/office/drawing/2014/main" id="{A926ADC9-D006-53E6-42CC-F4FB08DBEB14}"/>
              </a:ext>
            </a:extLst>
          </p:cNvPr>
          <p:cNvSpPr txBox="1"/>
          <p:nvPr/>
        </p:nvSpPr>
        <p:spPr>
          <a:xfrm>
            <a:off x="0" y="2569067"/>
            <a:ext cx="6734432" cy="307777"/>
          </a:xfrm>
          <a:prstGeom prst="rect">
            <a:avLst/>
          </a:prstGeom>
          <a:noFill/>
        </p:spPr>
        <p:txBody>
          <a:bodyPr wrap="square">
            <a:spAutoFit/>
          </a:bodyPr>
          <a:lstStyle/>
          <a:p>
            <a:pPr marL="285750" indent="-285750">
              <a:buFont typeface="Wingdings" pitchFamily="2" charset="2"/>
              <a:buChar char="v"/>
            </a:pPr>
            <a:r>
              <a:rPr lang="en-US" sz="1400" dirty="0">
                <a:latin typeface="Times New Roman" panose="02020603050405020304" pitchFamily="18" charset="0"/>
                <a:cs typeface="Times New Roman" panose="02020603050405020304" pitchFamily="18" charset="0"/>
              </a:rPr>
              <a:t>Tables including the number of items by section, are provided in the </a:t>
            </a:r>
            <a:r>
              <a:rPr lang="en-US" sz="1400" i="1" dirty="0">
                <a:latin typeface="Times New Roman" panose="02020603050405020304" pitchFamily="18" charset="0"/>
                <a:cs typeface="Times New Roman" panose="02020603050405020304" pitchFamily="18" charset="0"/>
              </a:rPr>
              <a:t>Testing Directions</a:t>
            </a:r>
            <a:endParaRPr lang="en-US" sz="1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6C30459-632B-D60E-BDCA-35E5F609D62E}"/>
              </a:ext>
            </a:extLst>
          </p:cNvPr>
          <p:cNvSpPr txBox="1"/>
          <p:nvPr/>
        </p:nvSpPr>
        <p:spPr>
          <a:xfrm>
            <a:off x="-1" y="2876844"/>
            <a:ext cx="6734432" cy="2180084"/>
          </a:xfrm>
          <a:prstGeom prst="rect">
            <a:avLst/>
          </a:prstGeom>
          <a:noFill/>
        </p:spPr>
        <p:txBody>
          <a:bodyPr wrap="square">
            <a:spAutoFit/>
          </a:bodyPr>
          <a:lstStyle/>
          <a:p>
            <a:pPr marL="0" lvl="2">
              <a:tabLst>
                <a:tab pos="228600" algn="l"/>
              </a:tabLst>
            </a:pPr>
            <a:r>
              <a:rPr lang="en-US" sz="1600" b="1" dirty="0">
                <a:latin typeface="Times New Roman" pitchFamily="18" charset="0"/>
                <a:cs typeface="Times New Roman" pitchFamily="18" charset="0"/>
              </a:rPr>
              <a:t>High School Science MCA </a:t>
            </a:r>
          </a:p>
          <a:p>
            <a:pPr marL="0" lvl="2">
              <a:tabLst>
                <a:tab pos="228600" algn="l"/>
              </a:tabLst>
            </a:pPr>
            <a:endParaRPr lang="en-US" sz="800" b="1" dirty="0">
              <a:solidFill>
                <a:srgbClr val="3333FF"/>
              </a:solidFill>
              <a:latin typeface="Times New Roman" pitchFamily="18" charset="0"/>
              <a:cs typeface="Times New Roman" pitchFamily="18" charset="0"/>
            </a:endParaRPr>
          </a:p>
          <a:p>
            <a:pPr marL="285750" lvl="2" indent="-285750">
              <a:buFont typeface="Arial" panose="020B0604020202020204" pitchFamily="34" charset="0"/>
              <a:buChar char="•"/>
              <a:tabLst>
                <a:tab pos="228600" algn="l"/>
              </a:tabLst>
            </a:pPr>
            <a:r>
              <a:rPr lang="en-US" sz="1400" dirty="0">
                <a:latin typeface="Times New Roman" panose="02020603050405020304" pitchFamily="18" charset="0"/>
                <a:cs typeface="Times New Roman" panose="02020603050405020304" pitchFamily="18" charset="0"/>
              </a:rPr>
              <a:t>Only students completing their Life Science (Biology) course work this school year</a:t>
            </a:r>
          </a:p>
          <a:p>
            <a:pPr marL="285750" lvl="2" indent="-285750">
              <a:buFont typeface="Arial" panose="020B0604020202020204" pitchFamily="34" charset="0"/>
              <a:buChar char="•"/>
              <a:tabLst>
                <a:tab pos="228600" algn="l"/>
              </a:tabLst>
            </a:pPr>
            <a:r>
              <a:rPr lang="en-US" sz="1400" dirty="0">
                <a:latin typeface="Times New Roman" panose="02020603050405020304" pitchFamily="18" charset="0"/>
                <a:cs typeface="Times New Roman" panose="02020603050405020304" pitchFamily="18" charset="0"/>
              </a:rPr>
              <a:t>A guide has been created to help define exactly which courses make a student eligible to take the High School Science MCA</a:t>
            </a:r>
          </a:p>
          <a:p>
            <a:pPr marL="742950" lvl="3" indent="-285750">
              <a:buFont typeface="Arial" panose="020B0604020202020204" pitchFamily="34" charset="0"/>
              <a:buChar char="•"/>
              <a:tabLst>
                <a:tab pos="228600" algn="l"/>
              </a:tabLst>
            </a:pPr>
            <a:r>
              <a:rPr lang="en-US" sz="1400" dirty="0">
                <a:latin typeface="Times New Roman" panose="02020603050405020304" pitchFamily="18" charset="0"/>
                <a:cs typeface="Times New Roman" panose="02020603050405020304" pitchFamily="18" charset="0"/>
              </a:rPr>
              <a:t>Available on REA: Test Coordination &gt; MCA Test Coordination website</a:t>
            </a:r>
          </a:p>
          <a:p>
            <a:pPr marL="0" lvl="2">
              <a:spcBef>
                <a:spcPts val="600"/>
              </a:spcBef>
              <a:tabLst>
                <a:tab pos="228600" algn="l"/>
              </a:tabLst>
            </a:pPr>
            <a:r>
              <a:rPr lang="en-US" sz="1400" b="1" dirty="0">
                <a:latin typeface="Times New Roman" panose="02020603050405020304" pitchFamily="18" charset="0"/>
                <a:cs typeface="Times New Roman" panose="02020603050405020304" pitchFamily="18" charset="0"/>
              </a:rPr>
              <a:t>Estimated Test Administration times for </a:t>
            </a:r>
            <a:r>
              <a:rPr lang="en-US" sz="1400" b="1" dirty="0">
                <a:solidFill>
                  <a:srgbClr val="9900CC"/>
                </a:solidFill>
                <a:latin typeface="Times New Roman" panose="02020603050405020304" pitchFamily="18" charset="0"/>
                <a:cs typeface="Times New Roman" panose="02020603050405020304" pitchFamily="18" charset="0"/>
              </a:rPr>
              <a:t>Paper MCA </a:t>
            </a:r>
            <a:r>
              <a:rPr lang="en-US" sz="1400" b="1" dirty="0">
                <a:latin typeface="Times New Roman" panose="02020603050405020304" pitchFamily="18" charset="0"/>
                <a:cs typeface="Times New Roman" panose="02020603050405020304" pitchFamily="18" charset="0"/>
              </a:rPr>
              <a:t>are slightly longer than those for Online MCA times</a:t>
            </a:r>
          </a:p>
          <a:p>
            <a:pPr marL="0" lvl="2">
              <a:spcBef>
                <a:spcPts val="800"/>
              </a:spcBef>
              <a:tabLst>
                <a:tab pos="228600" algn="l"/>
              </a:tabLst>
            </a:pPr>
            <a:r>
              <a:rPr lang="en-US" sz="1600" b="1" dirty="0">
                <a:latin typeface="Times New Roman" panose="02020603050405020304" pitchFamily="18" charset="0"/>
                <a:cs typeface="Times New Roman" panose="02020603050405020304" pitchFamily="18" charset="0"/>
              </a:rPr>
              <a:t>Estimated Test Administration times for </a:t>
            </a:r>
            <a:r>
              <a:rPr lang="en-US" sz="1600" b="1" dirty="0">
                <a:solidFill>
                  <a:srgbClr val="9900CC"/>
                </a:solidFill>
                <a:latin typeface="Times New Roman" panose="02020603050405020304" pitchFamily="18" charset="0"/>
                <a:cs typeface="Times New Roman" panose="02020603050405020304" pitchFamily="18" charset="0"/>
              </a:rPr>
              <a:t>MTAS and Alt MCA</a:t>
            </a:r>
          </a:p>
        </p:txBody>
      </p:sp>
      <p:sp>
        <p:nvSpPr>
          <p:cNvPr id="10" name="TextBox 9">
            <a:extLst>
              <a:ext uri="{FF2B5EF4-FFF2-40B4-BE49-F238E27FC236}">
                <a16:creationId xmlns:a16="http://schemas.microsoft.com/office/drawing/2014/main" id="{733BCA36-F75A-66BC-A514-40C05E048F27}"/>
              </a:ext>
            </a:extLst>
          </p:cNvPr>
          <p:cNvSpPr txBox="1"/>
          <p:nvPr/>
        </p:nvSpPr>
        <p:spPr>
          <a:xfrm>
            <a:off x="0" y="6286302"/>
            <a:ext cx="6734432" cy="1415772"/>
          </a:xfrm>
          <a:prstGeom prst="rect">
            <a:avLst/>
          </a:prstGeom>
          <a:noFill/>
        </p:spPr>
        <p:txBody>
          <a:bodyPr wrap="square">
            <a:spAutoFit/>
          </a:bodyPr>
          <a:lstStyle/>
          <a:p>
            <a:pPr>
              <a:spcBef>
                <a:spcPts val="600"/>
              </a:spcBef>
            </a:pPr>
            <a:r>
              <a:rPr lang="en-US" sz="1600" b="1" dirty="0">
                <a:latin typeface="Times New Roman" panose="02020603050405020304" pitchFamily="18" charset="0"/>
                <a:cs typeface="Times New Roman" panose="02020603050405020304" pitchFamily="18" charset="0"/>
              </a:rPr>
              <a:t>For both Paper MCA and MTAS/Alt MCA</a:t>
            </a:r>
          </a:p>
          <a:p>
            <a:pPr marL="285750" indent="-285750">
              <a:buFont typeface="Arial" panose="020B0604020202020204" pitchFamily="34" charset="0"/>
              <a:buChar char="•"/>
            </a:pPr>
            <a:r>
              <a:rPr lang="en-US" sz="1400" dirty="0">
                <a:effectLst/>
                <a:latin typeface="Times New Roman" panose="02020603050405020304" pitchFamily="18" charset="0"/>
                <a:cs typeface="Times New Roman" panose="02020603050405020304" pitchFamily="18" charset="0"/>
              </a:rPr>
              <a:t>Pearson does not scan Paper MCA, MTAS, and Alt MCA materials or forms</a:t>
            </a:r>
          </a:p>
          <a:p>
            <a:pPr marL="285750" indent="-285750">
              <a:buFont typeface="Arial" panose="020B0604020202020204" pitchFamily="34" charset="0"/>
              <a:buChar char="•"/>
            </a:pPr>
            <a:r>
              <a:rPr lang="en-US" sz="1400" b="1" dirty="0">
                <a:latin typeface="Times New Roman" panose="02020603050405020304" pitchFamily="18" charset="0"/>
                <a:cs typeface="Times New Roman" panose="02020603050405020304" pitchFamily="18" charset="0"/>
              </a:rPr>
              <a:t>Test Administrator or SAC must enter student responses into the Pearson system within 2 days of test administration</a:t>
            </a:r>
          </a:p>
          <a:p>
            <a:pPr marL="742950" lvl="1" indent="-285750">
              <a:buFont typeface="Arial" panose="020B0604020202020204" pitchFamily="34" charset="0"/>
              <a:buChar char="•"/>
            </a:pPr>
            <a:r>
              <a:rPr lang="en-US" sz="1400" dirty="0">
                <a:effectLst/>
                <a:latin typeface="Times New Roman" panose="02020603050405020304" pitchFamily="18" charset="0"/>
                <a:cs typeface="Times New Roman" panose="02020603050405020304" pitchFamily="18" charset="0"/>
              </a:rPr>
              <a:t>Paper MCA and Alt MCA via a Test Session in TestNav</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MTAS via data entry in </a:t>
            </a:r>
            <a:r>
              <a:rPr lang="en-US" sz="1400" dirty="0" err="1">
                <a:latin typeface="Times New Roman" panose="02020603050405020304" pitchFamily="18" charset="0"/>
                <a:cs typeface="Times New Roman" panose="02020603050405020304" pitchFamily="18" charset="0"/>
              </a:rPr>
              <a:t>PearsonAccess</a:t>
            </a:r>
            <a:r>
              <a:rPr lang="en-US" sz="1400" dirty="0">
                <a:latin typeface="Times New Roman" panose="02020603050405020304" pitchFamily="18" charset="0"/>
                <a:cs typeface="Times New Roman" panose="02020603050405020304" pitchFamily="18" charset="0"/>
              </a:rPr>
              <a:t> Next</a:t>
            </a:r>
            <a:endParaRPr lang="en-US" sz="1400" dirty="0">
              <a:effectLst/>
              <a:latin typeface="Times New Roman" panose="02020603050405020304" pitchFamily="18" charset="0"/>
              <a:cs typeface="Times New Roman" panose="02020603050405020304" pitchFamily="18" charset="0"/>
            </a:endParaRPr>
          </a:p>
        </p:txBody>
      </p:sp>
      <p:pic>
        <p:nvPicPr>
          <p:cNvPr id="12" name="Picture 11" descr="A blue and white table with white text&#10;&#10;AI-generated content may be incorrect.">
            <a:extLst>
              <a:ext uri="{FF2B5EF4-FFF2-40B4-BE49-F238E27FC236}">
                <a16:creationId xmlns:a16="http://schemas.microsoft.com/office/drawing/2014/main" id="{4598CBAB-DDDE-EB5F-F2C2-E7B99BB4EA81}"/>
              </a:ext>
            </a:extLst>
          </p:cNvPr>
          <p:cNvPicPr>
            <a:picLocks noChangeAspect="1"/>
          </p:cNvPicPr>
          <p:nvPr/>
        </p:nvPicPr>
        <p:blipFill>
          <a:blip r:embed="rId2"/>
          <a:stretch>
            <a:fillRect/>
          </a:stretch>
        </p:blipFill>
        <p:spPr>
          <a:xfrm>
            <a:off x="190500" y="1109195"/>
            <a:ext cx="6400800" cy="1448701"/>
          </a:xfrm>
          <a:prstGeom prst="rect">
            <a:avLst/>
          </a:prstGeom>
        </p:spPr>
      </p:pic>
      <p:pic>
        <p:nvPicPr>
          <p:cNvPr id="15" name="Picture 14" descr="A blue and white rectangular box with black text&#10;&#10;AI-generated content may be incorrect.">
            <a:extLst>
              <a:ext uri="{FF2B5EF4-FFF2-40B4-BE49-F238E27FC236}">
                <a16:creationId xmlns:a16="http://schemas.microsoft.com/office/drawing/2014/main" id="{895129D4-4459-350B-38E5-CEDFA39FE3BD}"/>
              </a:ext>
            </a:extLst>
          </p:cNvPr>
          <p:cNvPicPr>
            <a:picLocks noChangeAspect="1"/>
          </p:cNvPicPr>
          <p:nvPr/>
        </p:nvPicPr>
        <p:blipFill>
          <a:blip r:embed="rId3"/>
          <a:stretch>
            <a:fillRect/>
          </a:stretch>
        </p:blipFill>
        <p:spPr>
          <a:xfrm>
            <a:off x="190500" y="5020848"/>
            <a:ext cx="6400800" cy="1257300"/>
          </a:xfrm>
          <a:prstGeom prst="rect">
            <a:avLst/>
          </a:prstGeom>
        </p:spPr>
      </p:pic>
    </p:spTree>
    <p:extLst>
      <p:ext uri="{BB962C8B-B14F-4D97-AF65-F5344CB8AC3E}">
        <p14:creationId xmlns:p14="http://schemas.microsoft.com/office/powerpoint/2010/main" val="4041652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A0FC7-308F-D903-2306-823989871EBD}"/>
              </a:ext>
            </a:extLst>
          </p:cNvPr>
          <p:cNvSpPr>
            <a:spLocks noGrp="1"/>
          </p:cNvSpPr>
          <p:nvPr>
            <p:ph type="title"/>
          </p:nvPr>
        </p:nvSpPr>
        <p:spPr/>
        <p:txBody>
          <a:bodyPr/>
          <a:lstStyle/>
          <a:p>
            <a:r>
              <a:rPr lang="en-US" dirty="0"/>
              <a:t>Preparing Student iPads</a:t>
            </a:r>
          </a:p>
        </p:txBody>
      </p:sp>
      <p:sp>
        <p:nvSpPr>
          <p:cNvPr id="3" name="Slide Number Placeholder 2">
            <a:extLst>
              <a:ext uri="{FF2B5EF4-FFF2-40B4-BE49-F238E27FC236}">
                <a16:creationId xmlns:a16="http://schemas.microsoft.com/office/drawing/2014/main" id="{0CB1D377-406E-0B2B-C395-A2365DB51AAD}"/>
              </a:ext>
            </a:extLst>
          </p:cNvPr>
          <p:cNvSpPr>
            <a:spLocks noGrp="1"/>
          </p:cNvSpPr>
          <p:nvPr>
            <p:ph type="sldNum" sz="quarter" idx="12"/>
          </p:nvPr>
        </p:nvSpPr>
        <p:spPr/>
        <p:txBody>
          <a:bodyPr/>
          <a:lstStyle/>
          <a:p>
            <a:fld id="{B4D764D8-5B36-754B-AFBA-AF0AFEFF4AB1}" type="slidenum">
              <a:rPr lang="en-US" smtClean="0"/>
              <a:pPr/>
              <a:t>19</a:t>
            </a:fld>
            <a:endParaRPr lang="en-US"/>
          </a:p>
        </p:txBody>
      </p:sp>
      <p:sp>
        <p:nvSpPr>
          <p:cNvPr id="4" name="TextBox 3">
            <a:extLst>
              <a:ext uri="{FF2B5EF4-FFF2-40B4-BE49-F238E27FC236}">
                <a16:creationId xmlns:a16="http://schemas.microsoft.com/office/drawing/2014/main" id="{496736B0-F36A-1FFA-2B2A-FE42536BB4A4}"/>
              </a:ext>
            </a:extLst>
          </p:cNvPr>
          <p:cNvSpPr txBox="1"/>
          <p:nvPr/>
        </p:nvSpPr>
        <p:spPr>
          <a:xfrm>
            <a:off x="0" y="800100"/>
            <a:ext cx="5318839" cy="98488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Testing App: TestNav</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TestNav will be automatically pushed out onto to student iPads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If TestNav is not on the iPad, it can be downloaded via Self Service</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Either search for “TestNav” then select ‘Install’</a:t>
            </a:r>
          </a:p>
        </p:txBody>
      </p:sp>
      <p:pic>
        <p:nvPicPr>
          <p:cNvPr id="6" name="Picture 5" descr="A blue and white square with text&#10;&#10;Description automatically generated">
            <a:extLst>
              <a:ext uri="{FF2B5EF4-FFF2-40B4-BE49-F238E27FC236}">
                <a16:creationId xmlns:a16="http://schemas.microsoft.com/office/drawing/2014/main" id="{A5E177AA-83B5-D446-D47D-7BBA3EBEB4E8}"/>
              </a:ext>
            </a:extLst>
          </p:cNvPr>
          <p:cNvPicPr>
            <a:picLocks noChangeAspect="1"/>
          </p:cNvPicPr>
          <p:nvPr/>
        </p:nvPicPr>
        <p:blipFill>
          <a:blip r:embed="rId2"/>
          <a:stretch>
            <a:fillRect/>
          </a:stretch>
        </p:blipFill>
        <p:spPr>
          <a:xfrm>
            <a:off x="5318839" y="1066800"/>
            <a:ext cx="1078198" cy="1060450"/>
          </a:xfrm>
          <a:prstGeom prst="rect">
            <a:avLst/>
          </a:prstGeom>
        </p:spPr>
      </p:pic>
      <p:sp>
        <p:nvSpPr>
          <p:cNvPr id="7" name="TextBox 6">
            <a:extLst>
              <a:ext uri="{FF2B5EF4-FFF2-40B4-BE49-F238E27FC236}">
                <a16:creationId xmlns:a16="http://schemas.microsoft.com/office/drawing/2014/main" id="{A4930823-BCFA-E511-FF61-31D750237E98}"/>
              </a:ext>
            </a:extLst>
          </p:cNvPr>
          <p:cNvSpPr txBox="1"/>
          <p:nvPr/>
        </p:nvSpPr>
        <p:spPr>
          <a:xfrm>
            <a:off x="-1" y="1680111"/>
            <a:ext cx="6740769" cy="2995692"/>
          </a:xfrm>
          <a:prstGeom prst="rect">
            <a:avLst/>
          </a:prstGeom>
          <a:noFill/>
        </p:spPr>
        <p:txBody>
          <a:bodyPr wrap="square" rtlCol="0">
            <a:spAutoFit/>
          </a:bodyPr>
          <a:lstStyle/>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Or find “TestNav” under Online Testing, then select ‘Install’</a:t>
            </a:r>
          </a:p>
          <a:p>
            <a:pPr marL="557784"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 NOT delete TestNav from an iPad</a:t>
            </a:r>
          </a:p>
          <a:p>
            <a:pPr marL="832104"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 some cases, it doesn’t actually uninstall. The app is still on the iPad but now there is no icon.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 must select </a:t>
            </a:r>
            <a:r>
              <a:rPr lang="en-US" sz="1400" b="1" dirty="0">
                <a:latin typeface="Times New Roman" panose="02020603050405020304" pitchFamily="18" charset="0"/>
                <a:cs typeface="Times New Roman" panose="02020603050405020304" pitchFamily="18" charset="0"/>
              </a:rPr>
              <a:t>Minnesota</a:t>
            </a:r>
            <a:r>
              <a:rPr lang="en-US" sz="1400" dirty="0">
                <a:latin typeface="Times New Roman" panose="02020603050405020304" pitchFamily="18" charset="0"/>
                <a:cs typeface="Times New Roman" panose="02020603050405020304" pitchFamily="18" charset="0"/>
              </a:rPr>
              <a:t> when accessing TestNav for the first time</a:t>
            </a:r>
          </a:p>
          <a:p>
            <a:pPr>
              <a:spcBef>
                <a:spcPts val="800"/>
              </a:spcBef>
            </a:pPr>
            <a:r>
              <a:rPr lang="en-US" b="1" dirty="0">
                <a:latin typeface="Times New Roman" panose="02020603050405020304" pitchFamily="18" charset="0"/>
                <a:cs typeface="Times New Roman" panose="02020603050405020304" pitchFamily="18" charset="0"/>
              </a:rPr>
              <a:t>iPad iOS Requirement: 17.3+, 18.x, 26.x</a:t>
            </a:r>
          </a:p>
          <a:p>
            <a:pPr>
              <a:spcBef>
                <a:spcPts val="1200"/>
              </a:spcBef>
            </a:pPr>
            <a:r>
              <a:rPr lang="en-US" sz="1500" i="1" dirty="0">
                <a:latin typeface="Times New Roman" charset="0"/>
                <a:ea typeface="Times New Roman" charset="0"/>
                <a:cs typeface="Times New Roman" charset="0"/>
              </a:rPr>
              <a:t>Can students access their test any time, any place on their iPad?  </a:t>
            </a:r>
          </a:p>
          <a:p>
            <a:pPr marL="115888"/>
            <a:r>
              <a:rPr lang="en-US" sz="1400" b="1" dirty="0">
                <a:latin typeface="Times New Roman" charset="0"/>
                <a:ea typeface="Times New Roman" charset="0"/>
                <a:cs typeface="Times New Roman" charset="0"/>
              </a:rPr>
              <a:t>No:</a:t>
            </a:r>
          </a:p>
          <a:p>
            <a:pPr marL="283464" lvl="2" indent="-285750">
              <a:buFont typeface="Arial" panose="020B0604020202020204" pitchFamily="34" charset="0"/>
              <a:buChar char="•"/>
            </a:pPr>
            <a:r>
              <a:rPr lang="en-US" sz="1400" dirty="0">
                <a:latin typeface="Times New Roman" charset="0"/>
                <a:ea typeface="Times New Roman" charset="0"/>
                <a:cs typeface="Times New Roman" charset="0"/>
              </a:rPr>
              <a:t>SACs can activate the ‘lock’ feature in test sessions in </a:t>
            </a:r>
            <a:r>
              <a:rPr lang="en-US" sz="1400" dirty="0" err="1">
                <a:latin typeface="Times New Roman" charset="0"/>
                <a:ea typeface="Times New Roman" charset="0"/>
                <a:cs typeface="Times New Roman" charset="0"/>
              </a:rPr>
              <a:t>PearsonAccess</a:t>
            </a:r>
            <a:r>
              <a:rPr lang="en-US" sz="1400" dirty="0">
                <a:latin typeface="Times New Roman" charset="0"/>
                <a:ea typeface="Times New Roman" charset="0"/>
                <a:cs typeface="Times New Roman" charset="0"/>
              </a:rPr>
              <a:t> Next</a:t>
            </a:r>
            <a:endParaRPr lang="en-US" sz="1400" baseline="30000" dirty="0">
              <a:latin typeface="Times New Roman" charset="0"/>
              <a:ea typeface="Times New Roman" charset="0"/>
              <a:cs typeface="Times New Roman" charset="0"/>
            </a:endParaRPr>
          </a:p>
          <a:p>
            <a:pPr marL="283464" lvl="2" indent="-285750">
              <a:buFont typeface="Arial" panose="020B0604020202020204" pitchFamily="34" charset="0"/>
              <a:buChar char="•"/>
            </a:pPr>
            <a:r>
              <a:rPr lang="en-US" sz="1400" dirty="0">
                <a:latin typeface="Times New Roman" charset="0"/>
                <a:ea typeface="Times New Roman" charset="0"/>
                <a:cs typeface="Times New Roman" charset="0"/>
              </a:rPr>
              <a:t>Student tests can only be logged into on weekdays between 6am-5pm</a:t>
            </a:r>
          </a:p>
          <a:p>
            <a:pPr marL="283464" lvl="2" indent="-285750">
              <a:buFont typeface="Arial" panose="020B0604020202020204" pitchFamily="34" charset="0"/>
              <a:buChar char="•"/>
            </a:pPr>
            <a:r>
              <a:rPr lang="en-US" sz="1400" dirty="0">
                <a:latin typeface="Times New Roman" charset="0"/>
                <a:ea typeface="Times New Roman" charset="0"/>
                <a:cs typeface="Times New Roman" charset="0"/>
              </a:rPr>
              <a:t>Students can not resume testing once logged out until the SAC “Resumes” their test in </a:t>
            </a:r>
            <a:r>
              <a:rPr lang="en-US" sz="1400" dirty="0" err="1">
                <a:latin typeface="Times New Roman" charset="0"/>
                <a:ea typeface="Times New Roman" charset="0"/>
                <a:cs typeface="Times New Roman" charset="0"/>
              </a:rPr>
              <a:t>PearsonAccess</a:t>
            </a:r>
            <a:r>
              <a:rPr lang="en-US" sz="1400" dirty="0">
                <a:latin typeface="Times New Roman" charset="0"/>
                <a:ea typeface="Times New Roman" charset="0"/>
                <a:cs typeface="Times New Roman" charset="0"/>
              </a:rPr>
              <a:t> Next</a:t>
            </a:r>
          </a:p>
        </p:txBody>
      </p:sp>
      <p:sp>
        <p:nvSpPr>
          <p:cNvPr id="8" name="TextBox 7">
            <a:extLst>
              <a:ext uri="{FF2B5EF4-FFF2-40B4-BE49-F238E27FC236}">
                <a16:creationId xmlns:a16="http://schemas.microsoft.com/office/drawing/2014/main" id="{72476BD8-DB21-8A70-BC8A-F9E966D82ABF}"/>
              </a:ext>
            </a:extLst>
          </p:cNvPr>
          <p:cNvSpPr txBox="1"/>
          <p:nvPr/>
        </p:nvSpPr>
        <p:spPr>
          <a:xfrm>
            <a:off x="-2" y="4627171"/>
            <a:ext cx="6740769" cy="227754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MCAs on Computers: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Students may take the MCA on a computer (desktop or laptop w/mouse)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Log on to the computer using “</a:t>
            </a:r>
            <a:r>
              <a:rPr lang="en-US" sz="1400" dirty="0" err="1">
                <a:latin typeface="Times New Roman" panose="02020603050405020304" pitchFamily="18" charset="0"/>
                <a:cs typeface="Times New Roman" panose="02020603050405020304" pitchFamily="18" charset="0"/>
              </a:rPr>
              <a:t>pearson</a:t>
            </a:r>
            <a:r>
              <a:rPr lang="en-US" sz="1400" dirty="0">
                <a:latin typeface="Times New Roman" panose="02020603050405020304" pitchFamily="18" charset="0"/>
                <a:cs typeface="Times New Roman" panose="02020603050405020304" pitchFamily="18" charset="0"/>
              </a:rPr>
              <a:t>” for both the username and password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System should launch directly into TestNav, if it does not double click TestNav icon to open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If needed, TestNav is available for download or update in Self Service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Computer tech requirements: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Mac: OS 14, 15, </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Windows: 10 x64 or 11 x64</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Student must select </a:t>
            </a:r>
            <a:r>
              <a:rPr lang="en-US" sz="1400" b="1" dirty="0">
                <a:latin typeface="Times New Roman" panose="02020603050405020304" pitchFamily="18" charset="0"/>
                <a:cs typeface="Times New Roman" panose="02020603050405020304" pitchFamily="18" charset="0"/>
              </a:rPr>
              <a:t>Minnesota</a:t>
            </a:r>
            <a:r>
              <a:rPr lang="en-US" sz="1400" dirty="0">
                <a:latin typeface="Times New Roman" panose="02020603050405020304" pitchFamily="18" charset="0"/>
                <a:cs typeface="Times New Roman" panose="02020603050405020304" pitchFamily="18" charset="0"/>
              </a:rPr>
              <a:t> when accessing TestNav for the first time</a:t>
            </a:r>
          </a:p>
        </p:txBody>
      </p:sp>
      <p:sp>
        <p:nvSpPr>
          <p:cNvPr id="9" name="TextBox 8">
            <a:extLst>
              <a:ext uri="{FF2B5EF4-FFF2-40B4-BE49-F238E27FC236}">
                <a16:creationId xmlns:a16="http://schemas.microsoft.com/office/drawing/2014/main" id="{92DEEE3A-6B62-3F08-74F1-DAC8A5F4EC97}"/>
              </a:ext>
            </a:extLst>
          </p:cNvPr>
          <p:cNvSpPr txBox="1"/>
          <p:nvPr/>
        </p:nvSpPr>
        <p:spPr>
          <a:xfrm>
            <a:off x="231938" y="7892534"/>
            <a:ext cx="6394123" cy="338554"/>
          </a:xfrm>
          <a:prstGeom prst="rect">
            <a:avLst/>
          </a:prstGeom>
          <a:noFill/>
        </p:spPr>
        <p:txBody>
          <a:bodyPr wrap="none" rtlCol="0">
            <a:spAutoFit/>
          </a:bodyPr>
          <a:lstStyle/>
          <a:p>
            <a:pPr algn="ctr"/>
            <a:r>
              <a:rPr lang="en-US" sz="1600" b="1" dirty="0">
                <a:latin typeface="Times New Roman" panose="02020603050405020304" pitchFamily="18" charset="0"/>
                <a:cs typeface="Times New Roman" panose="02020603050405020304" pitchFamily="18" charset="0"/>
              </a:rPr>
              <a:t>Wi-Fi should be connected to either SPPS-INTERNAL or SPPS-Secure</a:t>
            </a:r>
          </a:p>
        </p:txBody>
      </p:sp>
    </p:spTree>
    <p:extLst>
      <p:ext uri="{BB962C8B-B14F-4D97-AF65-F5344CB8AC3E}">
        <p14:creationId xmlns:p14="http://schemas.microsoft.com/office/powerpoint/2010/main" val="2896207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B2C73-35E7-C025-84DA-85A12DB7AFEB}"/>
              </a:ext>
            </a:extLst>
          </p:cNvPr>
          <p:cNvSpPr>
            <a:spLocks noGrp="1"/>
          </p:cNvSpPr>
          <p:nvPr>
            <p:ph type="title"/>
          </p:nvPr>
        </p:nvSpPr>
        <p:spPr/>
        <p:txBody>
          <a:bodyPr/>
          <a:lstStyle/>
          <a:p>
            <a:r>
              <a:rPr lang="en-US" dirty="0"/>
              <a:t>Preparing Students for testing</a:t>
            </a:r>
          </a:p>
        </p:txBody>
      </p:sp>
      <p:sp>
        <p:nvSpPr>
          <p:cNvPr id="3" name="Slide Number Placeholder 2">
            <a:extLst>
              <a:ext uri="{FF2B5EF4-FFF2-40B4-BE49-F238E27FC236}">
                <a16:creationId xmlns:a16="http://schemas.microsoft.com/office/drawing/2014/main" id="{541A3234-FBE5-A146-8D81-021473DF3582}"/>
              </a:ext>
            </a:extLst>
          </p:cNvPr>
          <p:cNvSpPr>
            <a:spLocks noGrp="1"/>
          </p:cNvSpPr>
          <p:nvPr>
            <p:ph type="sldNum" sz="quarter" idx="12"/>
          </p:nvPr>
        </p:nvSpPr>
        <p:spPr/>
        <p:txBody>
          <a:bodyPr/>
          <a:lstStyle/>
          <a:p>
            <a:fld id="{B4D764D8-5B36-754B-AFBA-AF0AFEFF4AB1}" type="slidenum">
              <a:rPr lang="en-US" smtClean="0"/>
              <a:pPr/>
              <a:t>20</a:t>
            </a:fld>
            <a:endParaRPr lang="en-US"/>
          </a:p>
        </p:txBody>
      </p:sp>
      <p:sp>
        <p:nvSpPr>
          <p:cNvPr id="4" name="TextBox 3">
            <a:extLst>
              <a:ext uri="{FF2B5EF4-FFF2-40B4-BE49-F238E27FC236}">
                <a16:creationId xmlns:a16="http://schemas.microsoft.com/office/drawing/2014/main" id="{3B3D7081-3F63-2949-A295-85C1D4D30155}"/>
              </a:ext>
            </a:extLst>
          </p:cNvPr>
          <p:cNvSpPr txBox="1"/>
          <p:nvPr/>
        </p:nvSpPr>
        <p:spPr>
          <a:xfrm>
            <a:off x="0" y="770377"/>
            <a:ext cx="6858000" cy="7802136"/>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Student Readiness Tools (SRTs)</a:t>
            </a:r>
          </a:p>
          <a:p>
            <a:pPr>
              <a:spcAft>
                <a:spcPts val="600"/>
              </a:spcAft>
            </a:pPr>
            <a:r>
              <a:rPr lang="en-US" sz="1600" dirty="0">
                <a:latin typeface="Times New Roman" panose="02020603050405020304" pitchFamily="18" charset="0"/>
                <a:cs typeface="Times New Roman" panose="02020603050405020304" pitchFamily="18" charset="0"/>
              </a:rPr>
              <a:t> - Replaces Item Samplers and Student Tutorial</a:t>
            </a:r>
            <a:endParaRPr lang="en-US" dirty="0">
              <a:latin typeface="Times New Roman" panose="02020603050405020304" pitchFamily="18" charset="0"/>
              <a:cs typeface="Times New Roman" panose="02020603050405020304" pitchFamily="18" charset="0"/>
            </a:endParaRPr>
          </a:p>
          <a:p>
            <a:pPr>
              <a:spcAft>
                <a:spcPts val="600"/>
              </a:spcAft>
            </a:pPr>
            <a:r>
              <a:rPr lang="en-US" sz="1600" dirty="0">
                <a:latin typeface="Times New Roman" panose="02020603050405020304" pitchFamily="18" charset="0"/>
                <a:cs typeface="Times New Roman" panose="02020603050405020304" pitchFamily="18" charset="0"/>
              </a:rPr>
              <a:t>How to access: </a:t>
            </a:r>
            <a:r>
              <a:rPr lang="en-US" sz="1600" dirty="0">
                <a:latin typeface="Times New Roman" panose="02020603050405020304" pitchFamily="18" charset="0"/>
                <a:cs typeface="Times New Roman" panose="02020603050405020304" pitchFamily="18" charset="0"/>
                <a:hlinkClick r:id="rId2"/>
              </a:rPr>
              <a:t>https://mn.mypearsonsupport.com/</a:t>
            </a:r>
            <a:r>
              <a:rPr lang="en-US" sz="1600" dirty="0">
                <a:latin typeface="Times New Roman" panose="02020603050405020304" pitchFamily="18" charset="0"/>
                <a:cs typeface="Times New Roman" panose="02020603050405020304" pitchFamily="18" charset="0"/>
              </a:rPr>
              <a:t> &gt; Resources &amp; Training &gt; Student Readiness Tools (SRTs)</a:t>
            </a:r>
          </a:p>
          <a:p>
            <a:pPr marL="285750" indent="-285750">
              <a:buFont typeface="Wingdings" pitchFamily="2" charset="2"/>
              <a:buChar char="Ø"/>
            </a:pPr>
            <a:r>
              <a:rPr lang="en-US" sz="1600" dirty="0">
                <a:latin typeface="Times New Roman" panose="02020603050405020304" pitchFamily="18" charset="0"/>
                <a:cs typeface="Times New Roman" panose="02020603050405020304" pitchFamily="18" charset="0"/>
              </a:rPr>
              <a:t>Direct link: </a:t>
            </a:r>
            <a:r>
              <a:rPr lang="en-US" sz="1600" dirty="0">
                <a:latin typeface="Times New Roman" panose="02020603050405020304" pitchFamily="18" charset="0"/>
                <a:cs typeface="Times New Roman" panose="02020603050405020304" pitchFamily="18" charset="0"/>
                <a:hlinkClick r:id="rId3"/>
              </a:rPr>
              <a:t>https://mn.mypearsonsupport.com/readiness-tools/</a:t>
            </a:r>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marL="285750" marR="0" indent="-285750" algn="l">
              <a:spcBef>
                <a:spcPts val="0"/>
              </a:spcBef>
              <a:spcAft>
                <a:spcPts val="600"/>
              </a:spcAft>
              <a:buFont typeface="Wingdings" pitchFamily="2" charset="2"/>
              <a:buChar char="Ø"/>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The paper SRTs are available for students taking an MCA paper test. The paper SRTs help students learn to handle the paper test books and how to write their answers to different types of questions. Large print, Braille, and script resources are also available. </a:t>
            </a:r>
          </a:p>
          <a:p>
            <a:pPr marL="285750" indent="-285750">
              <a:spcAft>
                <a:spcPts val="600"/>
              </a:spcAft>
              <a:buFont typeface="Wingdings" pitchFamily="2" charset="2"/>
              <a:buChar char="Ø"/>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Educator guides for both the online and paper SRTs are available. Supplemental information for the online SRT tutorials is also available, which provides detailed information about all functionality.</a:t>
            </a:r>
          </a:p>
          <a:p>
            <a:pPr marL="285750" indent="-285750">
              <a:spcAft>
                <a:spcPts val="600"/>
              </a:spcAft>
              <a:buFont typeface="Wingdings" pitchFamily="2" charset="2"/>
              <a:buChar char="Ø"/>
            </a:pPr>
            <a:r>
              <a:rPr lang="en-US" sz="1400" b="0" i="0" u="none" strike="noStrike" dirty="0">
                <a:solidFill>
                  <a:srgbClr val="212121"/>
                </a:solidFill>
                <a:effectLst/>
                <a:latin typeface="Times New Roman" panose="02020603050405020304" pitchFamily="18" charset="0"/>
                <a:cs typeface="Times New Roman" panose="02020603050405020304" pitchFamily="18" charset="0"/>
              </a:rPr>
              <a:t>For MTAS, sample Task Administration Manuals, Presentation Pages, and Response Option Cards are available to prepare both Test Administrators and students for test administration. Sample materials are also provided for the tasks being field tested for the upcoming Math Alternate MCA. </a:t>
            </a:r>
          </a:p>
          <a:p>
            <a:pPr marL="285750" indent="-285750">
              <a:spcAft>
                <a:spcPts val="600"/>
              </a:spcAft>
              <a:buFont typeface="Wingdings" pitchFamily="2" charset="2"/>
              <a:buChar char="Ø"/>
            </a:pPr>
            <a:r>
              <a:rPr lang="en-US" sz="1400" b="0" i="0" dirty="0">
                <a:solidFill>
                  <a:srgbClr val="333333"/>
                </a:solidFill>
                <a:effectLst/>
                <a:latin typeface="Times New Roman" panose="02020603050405020304" pitchFamily="18" charset="0"/>
                <a:cs typeface="Times New Roman" panose="02020603050405020304" pitchFamily="18" charset="0"/>
              </a:rPr>
              <a:t>For 2025-26, Reading SRT has been updated for the MCA-IV</a:t>
            </a:r>
          </a:p>
          <a:p>
            <a:pPr marL="285750" indent="-285750">
              <a:spcAft>
                <a:spcPts val="600"/>
              </a:spcAft>
              <a:buFont typeface="Wingdings" pitchFamily="2" charset="2"/>
              <a:buChar char="Ø"/>
            </a:pPr>
            <a:r>
              <a:rPr lang="en-US" sz="1400" b="0" i="0" dirty="0">
                <a:solidFill>
                  <a:srgbClr val="333333"/>
                </a:solidFill>
                <a:effectLst/>
                <a:latin typeface="Times New Roman" panose="02020603050405020304" pitchFamily="18" charset="0"/>
                <a:cs typeface="Times New Roman" panose="02020603050405020304" pitchFamily="18" charset="0"/>
              </a:rPr>
              <a:t>For 205-26, Reading Alternate (Alt) MCA SRTs are available for students taking online, paper, or hybrid administrations of the Reading Alt MCAs. Educators can use the SRTs to familiarize themselves with the Alt MCA test environment and then simulate the test for students using the online and paper practice questions.</a:t>
            </a:r>
          </a:p>
        </p:txBody>
      </p:sp>
      <p:sp>
        <p:nvSpPr>
          <p:cNvPr id="7" name="TextBox 6">
            <a:extLst>
              <a:ext uri="{FF2B5EF4-FFF2-40B4-BE49-F238E27FC236}">
                <a16:creationId xmlns:a16="http://schemas.microsoft.com/office/drawing/2014/main" id="{3723610B-3D5B-2472-A693-2836277E240A}"/>
              </a:ext>
            </a:extLst>
          </p:cNvPr>
          <p:cNvSpPr txBox="1"/>
          <p:nvPr/>
        </p:nvSpPr>
        <p:spPr>
          <a:xfrm>
            <a:off x="3992442" y="2320246"/>
            <a:ext cx="2865557" cy="2308323"/>
          </a:xfrm>
          <a:prstGeom prst="rect">
            <a:avLst/>
          </a:prstGeom>
          <a:noFill/>
        </p:spPr>
        <p:txBody>
          <a:bodyPr wrap="square" rtlCol="0">
            <a:spAutoFit/>
          </a:bodyPr>
          <a:lstStyle/>
          <a:p>
            <a:pPr marL="285750" indent="-285750">
              <a:buFont typeface="Wingdings" pitchFamily="2" charset="2"/>
              <a:buChar char="Ø"/>
            </a:pPr>
            <a:r>
              <a:rPr lang="en-US" sz="1600" b="0" i="0" u="none" strike="noStrike" dirty="0">
                <a:solidFill>
                  <a:srgbClr val="212121"/>
                </a:solidFill>
                <a:effectLst/>
                <a:latin typeface="Times New Roman" panose="02020603050405020304" pitchFamily="18" charset="0"/>
                <a:cs typeface="Times New Roman" panose="02020603050405020304" pitchFamily="18" charset="0"/>
              </a:rPr>
              <a:t>No login information is needed for the online SRTs. Students select their grade level to review videos and practice activities to learn how to navigate within the test, use the tools, and answer question types. </a:t>
            </a:r>
          </a:p>
          <a:p>
            <a:endParaRPr lang="en-US" sz="1600" dirty="0"/>
          </a:p>
        </p:txBody>
      </p:sp>
      <p:pic>
        <p:nvPicPr>
          <p:cNvPr id="9" name="Picture 8" descr="A screenshot of a web page&#10;&#10;AI-generated content may be incorrect.">
            <a:extLst>
              <a:ext uri="{FF2B5EF4-FFF2-40B4-BE49-F238E27FC236}">
                <a16:creationId xmlns:a16="http://schemas.microsoft.com/office/drawing/2014/main" id="{D00856C7-1F93-A9F3-A317-CB93AE9AE45A}"/>
              </a:ext>
            </a:extLst>
          </p:cNvPr>
          <p:cNvPicPr>
            <a:picLocks noChangeAspect="1"/>
          </p:cNvPicPr>
          <p:nvPr/>
        </p:nvPicPr>
        <p:blipFill>
          <a:blip r:embed="rId4"/>
          <a:stretch>
            <a:fillRect/>
          </a:stretch>
        </p:blipFill>
        <p:spPr>
          <a:xfrm>
            <a:off x="361952" y="2305958"/>
            <a:ext cx="3428999" cy="2212771"/>
          </a:xfrm>
          <a:prstGeom prst="rect">
            <a:avLst/>
          </a:prstGeom>
          <a:ln>
            <a:solidFill>
              <a:schemeClr val="accent1"/>
            </a:solidFill>
          </a:ln>
        </p:spPr>
      </p:pic>
    </p:spTree>
    <p:extLst>
      <p:ext uri="{BB962C8B-B14F-4D97-AF65-F5344CB8AC3E}">
        <p14:creationId xmlns:p14="http://schemas.microsoft.com/office/powerpoint/2010/main" val="1167743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CED1-B6C0-606B-2A82-EF551BEBAA26}"/>
              </a:ext>
            </a:extLst>
          </p:cNvPr>
          <p:cNvSpPr>
            <a:spLocks noGrp="1"/>
          </p:cNvSpPr>
          <p:nvPr>
            <p:ph type="title"/>
          </p:nvPr>
        </p:nvSpPr>
        <p:spPr/>
        <p:txBody>
          <a:bodyPr/>
          <a:lstStyle/>
          <a:p>
            <a:r>
              <a:rPr lang="en-US" dirty="0"/>
              <a:t>Parent/Guardian Refusals</a:t>
            </a:r>
          </a:p>
        </p:txBody>
      </p:sp>
      <p:sp>
        <p:nvSpPr>
          <p:cNvPr id="3" name="Slide Number Placeholder 2">
            <a:extLst>
              <a:ext uri="{FF2B5EF4-FFF2-40B4-BE49-F238E27FC236}">
                <a16:creationId xmlns:a16="http://schemas.microsoft.com/office/drawing/2014/main" id="{F6DE8B5A-F978-CAF5-8B53-91DEF5787858}"/>
              </a:ext>
            </a:extLst>
          </p:cNvPr>
          <p:cNvSpPr>
            <a:spLocks noGrp="1"/>
          </p:cNvSpPr>
          <p:nvPr>
            <p:ph type="sldNum" sz="quarter" idx="12"/>
          </p:nvPr>
        </p:nvSpPr>
        <p:spPr/>
        <p:txBody>
          <a:bodyPr/>
          <a:lstStyle/>
          <a:p>
            <a:fld id="{B4D764D8-5B36-754B-AFBA-AF0AFEFF4AB1}" type="slidenum">
              <a:rPr lang="en-US" smtClean="0"/>
              <a:pPr/>
              <a:t>21</a:t>
            </a:fld>
            <a:endParaRPr lang="en-US"/>
          </a:p>
        </p:txBody>
      </p:sp>
      <p:sp>
        <p:nvSpPr>
          <p:cNvPr id="5" name="TextBox 4">
            <a:extLst>
              <a:ext uri="{FF2B5EF4-FFF2-40B4-BE49-F238E27FC236}">
                <a16:creationId xmlns:a16="http://schemas.microsoft.com/office/drawing/2014/main" id="{E9580947-ABF4-4F64-39BA-48DC1285CB44}"/>
              </a:ext>
            </a:extLst>
          </p:cNvPr>
          <p:cNvSpPr txBox="1"/>
          <p:nvPr/>
        </p:nvSpPr>
        <p:spPr>
          <a:xfrm rot="10800000" flipV="1">
            <a:off x="228600" y="744700"/>
            <a:ext cx="6400800" cy="692497"/>
          </a:xfrm>
          <a:prstGeom prst="rect">
            <a:avLst/>
          </a:prstGeom>
          <a:noFill/>
          <a:ln w="19050">
            <a:solidFill>
              <a:srgbClr val="00B050"/>
            </a:solidFill>
          </a:ln>
        </p:spPr>
        <p:txBody>
          <a:bodyPr wrap="square" rtlCol="0">
            <a:spAutoFit/>
          </a:bodyPr>
          <a:lstStyle/>
          <a:p>
            <a:r>
              <a:rPr lang="en-US" sz="1300" dirty="0">
                <a:latin typeface="Times New Roman" panose="02020603050405020304" pitchFamily="18" charset="0"/>
                <a:cs typeface="Times New Roman" panose="02020603050405020304" pitchFamily="18" charset="0"/>
              </a:rPr>
              <a:t>Federal and state statutes require all eligible students participate in statewide assessments. It is considered an unethical practice to exclude students from the assessments by actively encouraging students or Parents/guardians to refuse testing.</a:t>
            </a:r>
          </a:p>
        </p:txBody>
      </p:sp>
      <p:sp>
        <p:nvSpPr>
          <p:cNvPr id="8" name="TextBox 7">
            <a:extLst>
              <a:ext uri="{FF2B5EF4-FFF2-40B4-BE49-F238E27FC236}">
                <a16:creationId xmlns:a16="http://schemas.microsoft.com/office/drawing/2014/main" id="{46ED8219-71A7-2403-2020-5BB92E7536F8}"/>
              </a:ext>
            </a:extLst>
          </p:cNvPr>
          <p:cNvSpPr txBox="1"/>
          <p:nvPr/>
        </p:nvSpPr>
        <p:spPr>
          <a:xfrm>
            <a:off x="41031" y="1519919"/>
            <a:ext cx="6775938" cy="532453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How do families know about opt outs:</a:t>
            </a:r>
          </a:p>
          <a:p>
            <a:pPr marL="285750" indent="-285750">
              <a:buFont typeface="Arial" panose="020B0604020202020204" pitchFamily="34" charset="0"/>
              <a:buChar char="•"/>
            </a:pPr>
            <a:r>
              <a:rPr lang="en-US" sz="1400" dirty="0">
                <a:cs typeface="Times New Roman" panose="02020603050405020304" pitchFamily="18" charset="0"/>
              </a:rPr>
              <a:t>Per MDE, Districts must post the current year’s complete form on the district website and include it in the district’s student handbook</a:t>
            </a:r>
          </a:p>
          <a:p>
            <a:pPr marL="742950" lvl="1" indent="-285750">
              <a:buFont typeface="Arial" panose="020B0604020202020204" pitchFamily="34" charset="0"/>
              <a:buChar char="•"/>
            </a:pPr>
            <a:r>
              <a:rPr lang="en-US" sz="1400" dirty="0">
                <a:cs typeface="Times New Roman" panose="02020603050405020304" pitchFamily="18" charset="0"/>
              </a:rPr>
              <a:t>SPPS posts the form on both the </a:t>
            </a:r>
            <a:r>
              <a:rPr lang="en-US" sz="1400" dirty="0">
                <a:cs typeface="Times New Roman" panose="02020603050405020304" pitchFamily="18" charset="0"/>
                <a:hlinkClick r:id="rId2"/>
              </a:rPr>
              <a:t>ACCESS</a:t>
            </a:r>
            <a:r>
              <a:rPr lang="en-US" sz="1400" dirty="0">
                <a:cs typeface="Times New Roman" panose="02020603050405020304" pitchFamily="18" charset="0"/>
              </a:rPr>
              <a:t> and </a:t>
            </a:r>
            <a:r>
              <a:rPr lang="en-US" sz="1400" dirty="0">
                <a:cs typeface="Times New Roman" panose="02020603050405020304" pitchFamily="18" charset="0"/>
                <a:hlinkClick r:id="rId3"/>
              </a:rPr>
              <a:t>MCA</a:t>
            </a:r>
            <a:r>
              <a:rPr lang="en-US" sz="1400" dirty="0">
                <a:cs typeface="Times New Roman" panose="02020603050405020304" pitchFamily="18" charset="0"/>
              </a:rPr>
              <a:t> Family information websites and the complete form is in the </a:t>
            </a:r>
            <a:r>
              <a:rPr lang="en-US" sz="1400" dirty="0">
                <a:cs typeface="Times New Roman" panose="02020603050405020304" pitchFamily="18" charset="0"/>
                <a:hlinkClick r:id="rId4"/>
              </a:rPr>
              <a:t>District Student Handbook</a:t>
            </a:r>
            <a:endParaRPr lang="en-US" sz="1400" dirty="0">
              <a:cs typeface="Times New Roman" panose="02020603050405020304" pitchFamily="18" charset="0"/>
            </a:endParaRPr>
          </a:p>
          <a:p>
            <a:pPr marL="285750" indent="-285750">
              <a:buFont typeface="Arial" panose="020B0604020202020204" pitchFamily="34" charset="0"/>
              <a:buChar char="•"/>
            </a:pPr>
            <a:r>
              <a:rPr lang="en-US" sz="1400" b="0" i="0" u="none" strike="noStrike" dirty="0">
                <a:solidFill>
                  <a:srgbClr val="000000"/>
                </a:solidFill>
                <a:effectLst/>
                <a:cs typeface="Times New Roman" panose="02020603050405020304" pitchFamily="18" charset="0"/>
              </a:rPr>
              <a:t>In order for parents/guardians to make fully informed decisions regarding their child’s participation in statewide assessments, districts must provide complete and transparent information when asked by parents/guardians if they can refuse testing; this information must be provided upon request in a timely manner. However, districts are </a:t>
            </a:r>
            <a:r>
              <a:rPr lang="en-US" sz="1400" b="1" i="0" u="none" strike="noStrike" dirty="0">
                <a:solidFill>
                  <a:srgbClr val="000000"/>
                </a:solidFill>
                <a:effectLst/>
                <a:cs typeface="Times New Roman" panose="02020603050405020304" pitchFamily="18" charset="0"/>
              </a:rPr>
              <a:t>not </a:t>
            </a:r>
            <a:r>
              <a:rPr lang="en-US" sz="1400" b="0" i="0" u="none" strike="noStrike" dirty="0">
                <a:solidFill>
                  <a:srgbClr val="000000"/>
                </a:solidFill>
                <a:effectLst/>
                <a:cs typeface="Times New Roman" panose="02020603050405020304" pitchFamily="18" charset="0"/>
              </a:rPr>
              <a:t>required to send out specific communications regarding parent/guardian refusals. </a:t>
            </a:r>
          </a:p>
          <a:p>
            <a:pPr marL="742950" lvl="1" indent="-285750">
              <a:buFont typeface="Arial" panose="020B0604020202020204" pitchFamily="34" charset="0"/>
              <a:buChar char="•"/>
            </a:pPr>
            <a:r>
              <a:rPr lang="en-US" sz="1400" dirty="0">
                <a:solidFill>
                  <a:srgbClr val="000000"/>
                </a:solidFill>
                <a:cs typeface="Times New Roman" panose="02020603050405020304" pitchFamily="18" charset="0"/>
              </a:rPr>
              <a:t>In the MCA announcement letters from SPPS it states, “</a:t>
            </a:r>
            <a:r>
              <a:rPr lang="en-US" sz="1400" b="0" i="0" u="none" strike="noStrike" dirty="0">
                <a:solidFill>
                  <a:srgbClr val="000000"/>
                </a:solidFill>
                <a:effectLst/>
                <a:cs typeface="Times New Roman" panose="02020603050405020304" pitchFamily="18" charset="0"/>
              </a:rPr>
              <a:t>If you have questions about your student’s participation, please reach out to your child’s principal.”</a:t>
            </a:r>
          </a:p>
          <a:p>
            <a:pPr marL="285750" indent="-285750">
              <a:buFont typeface="Arial" panose="020B0604020202020204" pitchFamily="34" charset="0"/>
              <a:buChar char="•"/>
            </a:pPr>
            <a:r>
              <a:rPr lang="en-US" sz="1400" dirty="0">
                <a:solidFill>
                  <a:srgbClr val="000000"/>
                </a:solidFill>
                <a:cs typeface="Times New Roman" panose="02020603050405020304" pitchFamily="18" charset="0"/>
              </a:rPr>
              <a:t>Per MDE, only written forms of refusal are accepted (e.g. MDE Form, written letters, and emails) Texts, phone calls, and verbal notification </a:t>
            </a:r>
            <a:r>
              <a:rPr lang="en-US" sz="1400" b="1" dirty="0">
                <a:solidFill>
                  <a:srgbClr val="000000"/>
                </a:solidFill>
                <a:cs typeface="Times New Roman" panose="02020603050405020304" pitchFamily="18" charset="0"/>
              </a:rPr>
              <a:t>NOT</a:t>
            </a:r>
            <a:r>
              <a:rPr lang="en-US" sz="1400" dirty="0">
                <a:solidFill>
                  <a:srgbClr val="000000"/>
                </a:solidFill>
                <a:cs typeface="Times New Roman" panose="02020603050405020304" pitchFamily="18" charset="0"/>
              </a:rPr>
              <a:t> accepted</a:t>
            </a:r>
            <a:endParaRPr lang="en-US" sz="1400" dirty="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School staff may NOT:</a:t>
            </a:r>
          </a:p>
          <a:p>
            <a:pPr marL="285750" indent="-285750">
              <a:buFont typeface="Arial" panose="020B0604020202020204" pitchFamily="34" charset="0"/>
              <a:buChar char="•"/>
            </a:pPr>
            <a:r>
              <a:rPr lang="en-US" sz="1400" dirty="0">
                <a:cs typeface="Times New Roman" panose="02020603050405020304" pitchFamily="18" charset="0"/>
              </a:rPr>
              <a:t>Discourage families or students from testing</a:t>
            </a:r>
          </a:p>
          <a:p>
            <a:pPr marL="285750" indent="-285750">
              <a:buFont typeface="Arial" panose="020B0604020202020204" pitchFamily="34" charset="0"/>
              <a:buChar char="•"/>
            </a:pPr>
            <a:r>
              <a:rPr lang="en-US" sz="1400" dirty="0">
                <a:cs typeface="Times New Roman" panose="02020603050405020304" pitchFamily="18" charset="0"/>
              </a:rPr>
              <a:t>Pre-fill out the refusal form</a:t>
            </a:r>
          </a:p>
          <a:p>
            <a:pPr marL="742950" lvl="1" indent="-285750">
              <a:buFont typeface="Arial" panose="020B0604020202020204" pitchFamily="34" charset="0"/>
              <a:buChar char="•"/>
            </a:pPr>
            <a:r>
              <a:rPr lang="en-US" sz="1400" dirty="0">
                <a:cs typeface="Times New Roman" panose="02020603050405020304" pitchFamily="18" charset="0"/>
              </a:rPr>
              <a:t>ONLY a parent or guardian should be completing this form</a:t>
            </a:r>
          </a:p>
          <a:p>
            <a:pPr marL="285750" indent="-285750">
              <a:buFont typeface="Arial" panose="020B0604020202020204" pitchFamily="34" charset="0"/>
              <a:buChar char="•"/>
            </a:pPr>
            <a:r>
              <a:rPr lang="en-US" sz="1400" dirty="0">
                <a:cs typeface="Times New Roman" panose="02020603050405020304" pitchFamily="18" charset="0"/>
              </a:rPr>
              <a:t>No school generated forms </a:t>
            </a:r>
            <a:r>
              <a:rPr lang="en-US" sz="1400" dirty="0">
                <a:cs typeface="Times New Roman" panose="02020603050405020304" pitchFamily="18" charset="0"/>
                <a:sym typeface="Wingdings" pitchFamily="2" charset="2"/>
              </a:rPr>
              <a:t> if providing a family with a form, it must be both pages of MDE’s </a:t>
            </a:r>
            <a:r>
              <a:rPr lang="en-US" sz="1400" i="1" dirty="0">
                <a:cs typeface="Times New Roman" panose="02020603050405020304" pitchFamily="18" charset="0"/>
                <a:sym typeface="Wingdings" pitchFamily="2" charset="2"/>
              </a:rPr>
              <a:t>Statewide Assessments: Parent/Guardian Participation Guide and Refusal Information</a:t>
            </a:r>
            <a:endParaRPr lang="en-US" sz="1400" dirty="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Schools are not required nor expected to provide alternative educational opportunities while other students are testing for students whose families refused testing.</a:t>
            </a:r>
          </a:p>
        </p:txBody>
      </p:sp>
    </p:spTree>
    <p:extLst>
      <p:ext uri="{BB962C8B-B14F-4D97-AF65-F5344CB8AC3E}">
        <p14:creationId xmlns:p14="http://schemas.microsoft.com/office/powerpoint/2010/main" val="3708773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49B0-F313-7DA0-7847-5157AD5955FD}"/>
              </a:ext>
            </a:extLst>
          </p:cNvPr>
          <p:cNvSpPr>
            <a:spLocks noGrp="1"/>
          </p:cNvSpPr>
          <p:nvPr>
            <p:ph type="title"/>
          </p:nvPr>
        </p:nvSpPr>
        <p:spPr/>
        <p:txBody>
          <a:bodyPr/>
          <a:lstStyle/>
          <a:p>
            <a:r>
              <a:rPr lang="en-US" dirty="0"/>
              <a:t>Family Communication</a:t>
            </a:r>
          </a:p>
        </p:txBody>
      </p:sp>
      <p:sp>
        <p:nvSpPr>
          <p:cNvPr id="3" name="Slide Number Placeholder 2">
            <a:extLst>
              <a:ext uri="{FF2B5EF4-FFF2-40B4-BE49-F238E27FC236}">
                <a16:creationId xmlns:a16="http://schemas.microsoft.com/office/drawing/2014/main" id="{A3912C1F-0E14-89BF-4326-80408A144952}"/>
              </a:ext>
            </a:extLst>
          </p:cNvPr>
          <p:cNvSpPr>
            <a:spLocks noGrp="1"/>
          </p:cNvSpPr>
          <p:nvPr>
            <p:ph type="sldNum" sz="quarter" idx="12"/>
          </p:nvPr>
        </p:nvSpPr>
        <p:spPr/>
        <p:txBody>
          <a:bodyPr/>
          <a:lstStyle/>
          <a:p>
            <a:fld id="{B4D764D8-5B36-754B-AFBA-AF0AFEFF4AB1}" type="slidenum">
              <a:rPr lang="en-US" smtClean="0"/>
              <a:pPr/>
              <a:t>22</a:t>
            </a:fld>
            <a:endParaRPr lang="en-US"/>
          </a:p>
        </p:txBody>
      </p:sp>
      <p:sp>
        <p:nvSpPr>
          <p:cNvPr id="4" name="TextBox 3">
            <a:extLst>
              <a:ext uri="{FF2B5EF4-FFF2-40B4-BE49-F238E27FC236}">
                <a16:creationId xmlns:a16="http://schemas.microsoft.com/office/drawing/2014/main" id="{CE873955-2E58-9680-981F-F128A42AB340}"/>
              </a:ext>
            </a:extLst>
          </p:cNvPr>
          <p:cNvSpPr txBox="1"/>
          <p:nvPr/>
        </p:nvSpPr>
        <p:spPr>
          <a:xfrm>
            <a:off x="-1" y="811526"/>
            <a:ext cx="6719777" cy="2964914"/>
          </a:xfrm>
          <a:prstGeom prst="rect">
            <a:avLst/>
          </a:prstGeom>
          <a:noFill/>
        </p:spPr>
        <p:txBody>
          <a:bodyPr wrap="square">
            <a:spAutoFit/>
          </a:bodyPr>
          <a:lstStyle/>
          <a:p>
            <a:pPr rtl="0">
              <a:spcBef>
                <a:spcPts val="0"/>
              </a:spcBef>
              <a:spcAft>
                <a:spcPts val="0"/>
              </a:spcAft>
            </a:pPr>
            <a:r>
              <a:rPr lang="en-US" sz="1600" b="1" i="0" u="none" strike="noStrike" dirty="0">
                <a:solidFill>
                  <a:srgbClr val="000000"/>
                </a:solidFill>
                <a:effectLst/>
                <a:latin typeface="Times New Roman" panose="02020603050405020304" pitchFamily="18" charset="0"/>
                <a:cs typeface="Times New Roman" panose="02020603050405020304" pitchFamily="18" charset="0"/>
              </a:rPr>
              <a:t>MCA announcement letter - required</a:t>
            </a:r>
            <a:endParaRPr lang="en-US" sz="1600" dirty="0">
              <a:solidFill>
                <a:srgbClr val="000000"/>
              </a:solidFill>
              <a:latin typeface="Times New Roman" panose="02020603050405020304" pitchFamily="18" charset="0"/>
              <a:cs typeface="Times New Roman" panose="02020603050405020304" pitchFamily="18" charset="0"/>
            </a:endParaRPr>
          </a:p>
          <a:p>
            <a:pPr rtl="0">
              <a:spcBef>
                <a:spcPts val="0"/>
              </a:spcBef>
              <a:spcAft>
                <a:spcPts val="0"/>
              </a:spcAft>
            </a:pPr>
            <a:r>
              <a:rPr lang="en-US" sz="1400" dirty="0">
                <a:solidFill>
                  <a:srgbClr val="000000"/>
                </a:solidFill>
                <a:latin typeface="Times New Roman" panose="02020603050405020304" pitchFamily="18" charset="0"/>
                <a:cs typeface="Times New Roman" panose="02020603050405020304" pitchFamily="18" charset="0"/>
              </a:rPr>
              <a:t>S</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ent out by schools in their regular form of family communication (e.g. Principal’s newsletter, weekly update, Seesaw, or Schoology, etc.) - must include:</a:t>
            </a:r>
            <a:endParaRPr lang="en-US" sz="1400" b="0" dirty="0">
              <a:effectLst/>
              <a:latin typeface="Times New Roman" panose="02020603050405020304" pitchFamily="18" charset="0"/>
              <a:cs typeface="Times New Roman" panose="02020603050405020304" pitchFamily="18" charset="0"/>
            </a:endParaRPr>
          </a:p>
          <a:p>
            <a:pPr marL="285750" indent="-285750" rtl="0" fontAlgn="base">
              <a:spcBef>
                <a:spcPts val="400"/>
              </a:spcBef>
              <a:spcAft>
                <a:spcPts val="0"/>
              </a:spcAft>
              <a:buFont typeface="Arial" panose="020B0604020202020204" pitchFamily="34" charset="0"/>
              <a:buChar char="•"/>
            </a:pPr>
            <a:r>
              <a:rPr lang="en-US" sz="1400" b="0" i="0" u="none" strike="noStrike" dirty="0">
                <a:solidFill>
                  <a:srgbClr val="000000"/>
                </a:solidFill>
                <a:effectLst/>
                <a:latin typeface="Times New Roman" panose="02020603050405020304" pitchFamily="18" charset="0"/>
                <a:cs typeface="Times New Roman" panose="02020603050405020304" pitchFamily="18" charset="0"/>
              </a:rPr>
              <a:t>Our students in grades 3-8, 10, </a:t>
            </a:r>
            <a:r>
              <a:rPr lang="en-US" sz="1400" dirty="0">
                <a:solidFill>
                  <a:srgbClr val="000000"/>
                </a:solidFill>
                <a:latin typeface="Times New Roman" panose="02020603050405020304" pitchFamily="18" charset="0"/>
                <a:cs typeface="Times New Roman" panose="02020603050405020304" pitchFamily="18" charset="0"/>
              </a:rPr>
              <a:t>11, and those taking high school Biology </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will be taking the MCA assessment in the months of March through May (you can be more specific if desired)</a:t>
            </a:r>
          </a:p>
          <a:p>
            <a:pPr marL="285750" indent="-285750" rtl="0" fontAlgn="base">
              <a:spcBef>
                <a:spcPts val="400"/>
              </a:spcBef>
              <a:spcAft>
                <a:spcPts val="0"/>
              </a:spcAft>
              <a:buFont typeface="Arial" panose="020B0604020202020204" pitchFamily="34" charset="0"/>
              <a:buChar char="•"/>
            </a:pPr>
            <a:r>
              <a:rPr lang="en-US" sz="1400" b="0" i="0" u="none" strike="noStrike" dirty="0">
                <a:solidFill>
                  <a:srgbClr val="000000"/>
                </a:solidFill>
                <a:effectLst/>
                <a:latin typeface="Times New Roman" panose="02020603050405020304" pitchFamily="18" charset="0"/>
                <a:cs typeface="Times New Roman" panose="02020603050405020304" pitchFamily="18" charset="0"/>
              </a:rPr>
              <a:t>Brief 'what are the MCA &amp; MTAS/Alt MCA assessments’</a:t>
            </a:r>
          </a:p>
          <a:p>
            <a:pPr marL="285750" indent="-285750" rtl="0" fontAlgn="base">
              <a:spcBef>
                <a:spcPts val="400"/>
              </a:spcBef>
              <a:spcAft>
                <a:spcPts val="0"/>
              </a:spcAft>
              <a:buFont typeface="Arial" panose="020B0604020202020204" pitchFamily="34" charset="0"/>
              <a:buChar char="•"/>
            </a:pPr>
            <a:r>
              <a:rPr lang="en-US" sz="1400" b="0" i="0" u="none" strike="noStrike" dirty="0">
                <a:solidFill>
                  <a:srgbClr val="000000"/>
                </a:solidFill>
                <a:effectLst/>
                <a:latin typeface="Times New Roman" panose="02020603050405020304" pitchFamily="18" charset="0"/>
                <a:cs typeface="Times New Roman" panose="02020603050405020304" pitchFamily="18" charset="0"/>
              </a:rPr>
              <a:t>Where to find more information (MCA Family Test Information site: </a:t>
            </a:r>
            <a:r>
              <a:rPr lang="en-US" sz="1400" b="0" i="0" u="none" strike="noStrike" dirty="0">
                <a:solidFill>
                  <a:srgbClr val="000000"/>
                </a:solidFill>
                <a:effectLst/>
                <a:latin typeface="Times New Roman" panose="02020603050405020304" pitchFamily="18" charset="0"/>
                <a:cs typeface="Times New Roman" panose="02020603050405020304" pitchFamily="18" charset="0"/>
                <a:hlinkClick r:id="rId2"/>
              </a:rPr>
              <a:t>spps.org/about/departments/research-evaluation-assessment/test-coordination/mca-family-information</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a:t>
            </a:r>
          </a:p>
          <a:p>
            <a:pPr marL="285750" indent="-285750" rtl="0" fontAlgn="base">
              <a:spcBef>
                <a:spcPts val="400"/>
              </a:spcBef>
              <a:spcAft>
                <a:spcPts val="0"/>
              </a:spcAft>
              <a:buFont typeface="Arial" panose="020B0604020202020204" pitchFamily="34" charset="0"/>
              <a:buChar char="•"/>
            </a:pPr>
            <a:r>
              <a:rPr lang="en-US" sz="1400" b="0" i="0" u="none" strike="noStrike" dirty="0">
                <a:solidFill>
                  <a:srgbClr val="000000"/>
                </a:solidFill>
                <a:effectLst/>
                <a:latin typeface="Times New Roman" panose="02020603050405020304" pitchFamily="18" charset="0"/>
                <a:cs typeface="Times New Roman" panose="02020603050405020304" pitchFamily="18" charset="0"/>
              </a:rPr>
              <a:t>Who to contact with questions</a:t>
            </a:r>
          </a:p>
          <a:p>
            <a:pPr marL="285750" indent="-285750" rtl="0" fontAlgn="base">
              <a:spcBef>
                <a:spcPts val="400"/>
              </a:spcBef>
              <a:spcAft>
                <a:spcPts val="0"/>
              </a:spcAf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Generic announcement letters are available</a:t>
            </a:r>
          </a:p>
        </p:txBody>
      </p:sp>
      <p:sp>
        <p:nvSpPr>
          <p:cNvPr id="5" name="TextBox 4">
            <a:extLst>
              <a:ext uri="{FF2B5EF4-FFF2-40B4-BE49-F238E27FC236}">
                <a16:creationId xmlns:a16="http://schemas.microsoft.com/office/drawing/2014/main" id="{E23AFFB9-C776-B8B8-582A-3BA5B770CD98}"/>
              </a:ext>
            </a:extLst>
          </p:cNvPr>
          <p:cNvSpPr txBox="1"/>
          <p:nvPr/>
        </p:nvSpPr>
        <p:spPr>
          <a:xfrm>
            <a:off x="0" y="3920996"/>
            <a:ext cx="6149340" cy="206210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REA: </a:t>
            </a:r>
            <a:r>
              <a:rPr lang="en-US" sz="1600" b="1" dirty="0">
                <a:effectLst/>
                <a:latin typeface="Times New Roman" panose="02020603050405020304" pitchFamily="18" charset="0"/>
                <a:cs typeface="Times New Roman" panose="02020603050405020304" pitchFamily="18" charset="0"/>
              </a:rPr>
              <a:t>Parent/Guardian Information on Statewide Testing </a:t>
            </a:r>
            <a:r>
              <a:rPr lang="en-US" sz="1600" b="1" dirty="0">
                <a:latin typeface="Times New Roman" panose="02020603050405020304" pitchFamily="18" charset="0"/>
                <a:cs typeface="Times New Roman" panose="02020603050405020304" pitchFamily="18" charset="0"/>
              </a:rPr>
              <a:t>website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hlinkClick r:id="rId2"/>
              </a:rPr>
              <a:t>spps.org/about/departments/research-evaluation-assessment/test-coordination/mca-family-information</a:t>
            </a:r>
            <a:r>
              <a:rPr lang="en-US" sz="14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MCA &amp; MTAS/Alt MCA Parent Fact Sheets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MCA &amp; MTAS/Alt MCA ISR (Individual Student Report) guides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documents available in multiple languages</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Parent/Guardian Guide and Refusal for Student Participation in Statewide Testing</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Links to MDE Family State Testing websites</a:t>
            </a:r>
          </a:p>
        </p:txBody>
      </p:sp>
    </p:spTree>
    <p:extLst>
      <p:ext uri="{BB962C8B-B14F-4D97-AF65-F5344CB8AC3E}">
        <p14:creationId xmlns:p14="http://schemas.microsoft.com/office/powerpoint/2010/main" val="2110918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FF84-BEDC-C6A5-E8FD-C3C3C1C92874}"/>
              </a:ext>
            </a:extLst>
          </p:cNvPr>
          <p:cNvSpPr>
            <a:spLocks noGrp="1"/>
          </p:cNvSpPr>
          <p:nvPr>
            <p:ph type="title"/>
          </p:nvPr>
        </p:nvSpPr>
        <p:spPr/>
        <p:txBody>
          <a:bodyPr/>
          <a:lstStyle/>
          <a:p>
            <a:r>
              <a:rPr lang="en-US" dirty="0"/>
              <a:t>Testing Directions</a:t>
            </a:r>
          </a:p>
        </p:txBody>
      </p:sp>
      <p:sp>
        <p:nvSpPr>
          <p:cNvPr id="3" name="Slide Number Placeholder 2">
            <a:extLst>
              <a:ext uri="{FF2B5EF4-FFF2-40B4-BE49-F238E27FC236}">
                <a16:creationId xmlns:a16="http://schemas.microsoft.com/office/drawing/2014/main" id="{43F6BF43-969A-02DF-412F-867C245077AC}"/>
              </a:ext>
            </a:extLst>
          </p:cNvPr>
          <p:cNvSpPr>
            <a:spLocks noGrp="1"/>
          </p:cNvSpPr>
          <p:nvPr>
            <p:ph type="sldNum" sz="quarter" idx="12"/>
          </p:nvPr>
        </p:nvSpPr>
        <p:spPr/>
        <p:txBody>
          <a:bodyPr/>
          <a:lstStyle/>
          <a:p>
            <a:fld id="{B4D764D8-5B36-754B-AFBA-AF0AFEFF4AB1}" type="slidenum">
              <a:rPr lang="en-US" smtClean="0"/>
              <a:pPr/>
              <a:t>23</a:t>
            </a:fld>
            <a:endParaRPr lang="en-US"/>
          </a:p>
        </p:txBody>
      </p:sp>
      <p:sp>
        <p:nvSpPr>
          <p:cNvPr id="4" name="TextBox 3">
            <a:extLst>
              <a:ext uri="{FF2B5EF4-FFF2-40B4-BE49-F238E27FC236}">
                <a16:creationId xmlns:a16="http://schemas.microsoft.com/office/drawing/2014/main" id="{60E39FE5-B62F-5F93-4587-E696CBB16B40}"/>
              </a:ext>
            </a:extLst>
          </p:cNvPr>
          <p:cNvSpPr txBox="1"/>
          <p:nvPr/>
        </p:nvSpPr>
        <p:spPr>
          <a:xfrm>
            <a:off x="0" y="753208"/>
            <a:ext cx="6740769" cy="7032694"/>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Test Monitor Directions: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The Testing Directions: Online contain</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General instructions for Test Monitors about test administration</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Scripted directions that must be read to students for </a:t>
            </a:r>
            <a:r>
              <a:rPr lang="en-US" sz="1500" u="sng" dirty="0">
                <a:latin typeface="Times New Roman" panose="02020603050405020304" pitchFamily="18" charset="0"/>
                <a:cs typeface="Times New Roman" panose="02020603050405020304" pitchFamily="18" charset="0"/>
              </a:rPr>
              <a:t>every</a:t>
            </a:r>
            <a:r>
              <a:rPr lang="en-US" sz="1500" dirty="0">
                <a:latin typeface="Times New Roman" panose="02020603050405020304" pitchFamily="18" charset="0"/>
                <a:cs typeface="Times New Roman" panose="02020603050405020304" pitchFamily="18" charset="0"/>
              </a:rPr>
              <a:t> test session</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Guidance on supporting student during the test session</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A transcript of the Student Directions that are embedded in the students’ tests</a:t>
            </a:r>
          </a:p>
          <a:p>
            <a:pPr marL="1200150" lvl="2"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Student Directions are automatically displayed in the first section of each MCA subject</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SACs must provide all Test Monitors with printed copies of, at minimum, the following sections of the Testing Directions: Online (pages 1-10 &amp; 32-33)</a:t>
            </a:r>
          </a:p>
          <a:p>
            <a:pPr marL="742950" lvl="1" indent="-285750">
              <a:buFont typeface="Arial" panose="020B0604020202020204" pitchFamily="34" charset="0"/>
              <a:buChar char="•"/>
            </a:pPr>
            <a:r>
              <a:rPr lang="en-US" sz="1500" b="1" dirty="0">
                <a:solidFill>
                  <a:srgbClr val="C00000"/>
                </a:solidFill>
                <a:latin typeface="Times New Roman" panose="02020603050405020304" pitchFamily="18" charset="0"/>
                <a:cs typeface="Times New Roman" panose="02020603050405020304" pitchFamily="18" charset="0"/>
              </a:rPr>
              <a:t>Script to Read to Students</a:t>
            </a:r>
            <a:r>
              <a:rPr lang="en-US" sz="1500" dirty="0">
                <a:solidFill>
                  <a:srgbClr val="C00000"/>
                </a:solidFill>
                <a:latin typeface="Times New Roman" panose="02020603050405020304" pitchFamily="18" charset="0"/>
                <a:cs typeface="Times New Roman" panose="02020603050405020304" pitchFamily="18" charset="0"/>
              </a:rPr>
              <a:t> – for </a:t>
            </a:r>
            <a:r>
              <a:rPr lang="en-US" sz="1500" u="sng" dirty="0">
                <a:solidFill>
                  <a:srgbClr val="C00000"/>
                </a:solidFill>
                <a:latin typeface="Times New Roman" panose="02020603050405020304" pitchFamily="18" charset="0"/>
                <a:cs typeface="Times New Roman" panose="02020603050405020304" pitchFamily="18" charset="0"/>
              </a:rPr>
              <a:t>every</a:t>
            </a:r>
            <a:r>
              <a:rPr lang="en-US" sz="1500" dirty="0">
                <a:solidFill>
                  <a:srgbClr val="C00000"/>
                </a:solidFill>
                <a:latin typeface="Times New Roman" panose="02020603050405020304" pitchFamily="18" charset="0"/>
                <a:cs typeface="Times New Roman" panose="02020603050405020304" pitchFamily="18" charset="0"/>
              </a:rPr>
              <a:t> test session</a:t>
            </a:r>
            <a:endParaRPr lang="en-US" sz="1500" b="1" dirty="0">
              <a:solidFill>
                <a:srgbClr val="C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Answering Questions and Providing Assistance</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Transcript of Student Directions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The SAC will send the full 33-page Test Directions: Online (PDF) to Test Monitors by email</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Test Directions (for Online and Paper) are available on the Minnesota Assessment Hub: Test Administration Resources website:</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hlinkClick r:id="rId2"/>
              </a:rPr>
              <a:t>https://mn.mypearsonsupport.com/test-administration-resources/</a:t>
            </a:r>
            <a:r>
              <a:rPr lang="en-US" sz="15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Translated versions are available</a:t>
            </a:r>
          </a:p>
          <a:p>
            <a:pPr>
              <a:spcBef>
                <a:spcPts val="1200"/>
              </a:spcBef>
            </a:pPr>
            <a:r>
              <a:rPr lang="en-US" b="1" dirty="0">
                <a:latin typeface="Times New Roman" panose="02020603050405020304" pitchFamily="18" charset="0"/>
                <a:cs typeface="Times New Roman" panose="02020603050405020304" pitchFamily="18" charset="0"/>
              </a:rPr>
              <a:t>Student Directions: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Student Directions are embedded in the first section of the student online tests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Students will read/listen to these directions after they login and before they begin the first section of each test subject</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An Overview of Student Directions is available on the Minnesota Assessment Hub: Test Administration Resources website:</a:t>
            </a:r>
          </a:p>
          <a:p>
            <a:pPr marL="742950" lvl="1"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hlinkClick r:id="rId2"/>
              </a:rPr>
              <a:t>https://mn.mypearsonsupport.com/test-administration-resources/</a:t>
            </a:r>
            <a:r>
              <a:rPr lang="en-US" sz="15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The Transcript of the Student Directions is available on pages 32-33 of the Test Directions</a:t>
            </a:r>
          </a:p>
        </p:txBody>
      </p:sp>
    </p:spTree>
    <p:extLst>
      <p:ext uri="{BB962C8B-B14F-4D97-AF65-F5344CB8AC3E}">
        <p14:creationId xmlns:p14="http://schemas.microsoft.com/office/powerpoint/2010/main" val="300589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2472E-1B21-F5EE-D6C8-2044D8CA6D46}"/>
              </a:ext>
            </a:extLst>
          </p:cNvPr>
          <p:cNvSpPr>
            <a:spLocks noGrp="1"/>
          </p:cNvSpPr>
          <p:nvPr>
            <p:ph type="title"/>
          </p:nvPr>
        </p:nvSpPr>
        <p:spPr/>
        <p:txBody>
          <a:bodyPr/>
          <a:lstStyle/>
          <a:p>
            <a:r>
              <a:rPr lang="en-US" dirty="0"/>
              <a:t>During a test session</a:t>
            </a:r>
          </a:p>
        </p:txBody>
      </p:sp>
      <p:sp>
        <p:nvSpPr>
          <p:cNvPr id="3" name="Slide Number Placeholder 2">
            <a:extLst>
              <a:ext uri="{FF2B5EF4-FFF2-40B4-BE49-F238E27FC236}">
                <a16:creationId xmlns:a16="http://schemas.microsoft.com/office/drawing/2014/main" id="{BA1BA10B-73E8-6C27-60C4-4C58A4E2E206}"/>
              </a:ext>
            </a:extLst>
          </p:cNvPr>
          <p:cNvSpPr>
            <a:spLocks noGrp="1"/>
          </p:cNvSpPr>
          <p:nvPr>
            <p:ph type="sldNum" sz="quarter" idx="12"/>
          </p:nvPr>
        </p:nvSpPr>
        <p:spPr/>
        <p:txBody>
          <a:bodyPr/>
          <a:lstStyle/>
          <a:p>
            <a:fld id="{B4D764D8-5B36-754B-AFBA-AF0AFEFF4AB1}" type="slidenum">
              <a:rPr lang="en-US" smtClean="0"/>
              <a:pPr/>
              <a:t>24</a:t>
            </a:fld>
            <a:endParaRPr lang="en-US"/>
          </a:p>
        </p:txBody>
      </p:sp>
      <p:sp>
        <p:nvSpPr>
          <p:cNvPr id="4" name="TextBox 3">
            <a:extLst>
              <a:ext uri="{FF2B5EF4-FFF2-40B4-BE49-F238E27FC236}">
                <a16:creationId xmlns:a16="http://schemas.microsoft.com/office/drawing/2014/main" id="{11135475-5CED-CFFB-6541-876A98D52AE6}"/>
              </a:ext>
            </a:extLst>
          </p:cNvPr>
          <p:cNvSpPr txBox="1"/>
          <p:nvPr/>
        </p:nvSpPr>
        <p:spPr>
          <a:xfrm>
            <a:off x="0" y="795047"/>
            <a:ext cx="6858000" cy="5155257"/>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Breaks</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Cover screen or close test book</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Test content should not be visible or easily accessible to others</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Only one student out for a break at a time</a:t>
            </a:r>
          </a:p>
          <a:p>
            <a:pPr marL="742950"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They are NOT allowed to access technology (e.g. cell phones) during their break</a:t>
            </a:r>
          </a:p>
          <a:p>
            <a:pPr>
              <a:spcBef>
                <a:spcPts val="1200"/>
              </a:spcBef>
            </a:pPr>
            <a:r>
              <a:rPr lang="en-US" b="1" dirty="0">
                <a:latin typeface="Times New Roman" panose="02020603050405020304" pitchFamily="18" charset="0"/>
                <a:cs typeface="Times New Roman" panose="02020603050405020304" pitchFamily="18" charset="0"/>
              </a:rPr>
              <a:t>Plan for if a Student Finishes the Test Early</a:t>
            </a:r>
            <a:endParaRPr lang="en-US" dirty="0">
              <a:latin typeface="Times New Roman" panose="02020603050405020304" pitchFamily="18" charset="0"/>
              <a:cs typeface="Times New Roman" panose="02020603050405020304" pitchFamily="18" charset="0"/>
            </a:endParaRPr>
          </a:p>
          <a:p>
            <a:pPr marL="283464" indent="-283464">
              <a:spcAft>
                <a:spcPts val="600"/>
              </a:spcAf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Develop a plan for students who finish early during the testing session or need extra time to finish, as well as for students who finished in a previous testing session. </a:t>
            </a:r>
          </a:p>
          <a:p>
            <a:pPr marL="283464" indent="-283464">
              <a:spcAft>
                <a:spcPts val="600"/>
              </a:spcAf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This must be clearly communicated to Test Monitors</a:t>
            </a:r>
          </a:p>
          <a:p>
            <a:pPr marL="283464" indent="-283464">
              <a:spcAft>
                <a:spcPts val="600"/>
              </a:spcAf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If students finish early during the testing session and stay in the testing room, they may read a paper book or complete activities on paper that are not related to the subject being tested</a:t>
            </a:r>
          </a:p>
          <a:p>
            <a:pPr marL="740664" lvl="1" indent="-283464">
              <a:spcAft>
                <a:spcPts val="600"/>
              </a:spcAf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No access to technology allowed – this include iPads</a:t>
            </a:r>
          </a:p>
          <a:p>
            <a:pPr marL="283464" indent="-283464">
              <a:spcAft>
                <a:spcPts val="600"/>
              </a:spcAft>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Know that students who have finished in a previous test session are not allowed to be in the testing room on subsequent days of testing.</a:t>
            </a:r>
            <a:r>
              <a:rPr lang="en-US" sz="1600"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6911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91D181-70CF-C9B9-6673-3D0842E0DC7B}"/>
              </a:ext>
            </a:extLst>
          </p:cNvPr>
          <p:cNvSpPr>
            <a:spLocks noGrp="1"/>
          </p:cNvSpPr>
          <p:nvPr>
            <p:ph type="sldNum" sz="quarter" idx="12"/>
          </p:nvPr>
        </p:nvSpPr>
        <p:spPr/>
        <p:txBody>
          <a:bodyPr/>
          <a:lstStyle/>
          <a:p>
            <a:fld id="{B4D764D8-5B36-754B-AFBA-AF0AFEFF4AB1}" type="slidenum">
              <a:rPr lang="en-US" smtClean="0"/>
              <a:pPr/>
              <a:t>25</a:t>
            </a:fld>
            <a:endParaRPr lang="en-US"/>
          </a:p>
        </p:txBody>
      </p:sp>
      <p:sp>
        <p:nvSpPr>
          <p:cNvPr id="4" name="TextBox 3">
            <a:extLst>
              <a:ext uri="{FF2B5EF4-FFF2-40B4-BE49-F238E27FC236}">
                <a16:creationId xmlns:a16="http://schemas.microsoft.com/office/drawing/2014/main" id="{07EBE5E5-CD10-8CA9-A935-D19C4055F8B3}"/>
              </a:ext>
            </a:extLst>
          </p:cNvPr>
          <p:cNvSpPr txBox="1"/>
          <p:nvPr/>
        </p:nvSpPr>
        <p:spPr>
          <a:xfrm>
            <a:off x="0" y="783587"/>
            <a:ext cx="6752492" cy="562205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All data must be entered into the Pearson systems within 2 days of test administration</a:t>
            </a:r>
          </a:p>
          <a:p>
            <a:pPr marL="285750" indent="-285750">
              <a:spcBef>
                <a:spcPts val="400"/>
              </a:spcBef>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MCA Paper </a:t>
            </a: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MCA Data Entry session must be created in </a:t>
            </a:r>
            <a:r>
              <a:rPr lang="en-US" sz="1600" dirty="0" err="1">
                <a:latin typeface="Times New Roman" panose="02020603050405020304" pitchFamily="18" charset="0"/>
                <a:cs typeface="Times New Roman" panose="02020603050405020304" pitchFamily="18" charset="0"/>
              </a:rPr>
              <a:t>PAnext</a:t>
            </a:r>
            <a:endParaRPr lang="en-US" sz="1600" dirty="0">
              <a:latin typeface="Times New Roman" panose="02020603050405020304" pitchFamily="18" charset="0"/>
              <a:cs typeface="Times New Roman" panose="02020603050405020304" pitchFamily="18" charset="0"/>
            </a:endParaRP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Test Administrator or SAC logs into TestNav app and enters the student’s responses from the paper test booklet</a:t>
            </a:r>
          </a:p>
          <a:p>
            <a:pPr marL="285750" indent="-285750">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Alt MCA Reading &amp; Science</a:t>
            </a: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Alt MCA session must be created in </a:t>
            </a:r>
            <a:r>
              <a:rPr lang="en-US" sz="1600" dirty="0" err="1">
                <a:latin typeface="Times New Roman" panose="02020603050405020304" pitchFamily="18" charset="0"/>
                <a:cs typeface="Times New Roman" panose="02020603050405020304" pitchFamily="18" charset="0"/>
              </a:rPr>
              <a:t>PAnext</a:t>
            </a:r>
            <a:endParaRPr lang="en-US" sz="1600" dirty="0">
              <a:latin typeface="Times New Roman" panose="02020603050405020304" pitchFamily="18" charset="0"/>
              <a:cs typeface="Times New Roman" panose="02020603050405020304" pitchFamily="18" charset="0"/>
            </a:endParaRP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LCI data must be entered into </a:t>
            </a:r>
            <a:r>
              <a:rPr lang="en-US" sz="1600" dirty="0" err="1">
                <a:latin typeface="Times New Roman" panose="02020603050405020304" pitchFamily="18" charset="0"/>
                <a:cs typeface="Times New Roman" panose="02020603050405020304" pitchFamily="18" charset="0"/>
              </a:rPr>
              <a:t>PAnext</a:t>
            </a:r>
            <a:endParaRPr lang="en-US" sz="1600" dirty="0">
              <a:latin typeface="Times New Roman" panose="02020603050405020304" pitchFamily="18" charset="0"/>
              <a:cs typeface="Times New Roman" panose="02020603050405020304" pitchFamily="18" charset="0"/>
            </a:endParaRPr>
          </a:p>
          <a:p>
            <a:pPr marL="1014984" lvl="2"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SAC can give Test Administrators access</a:t>
            </a: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For online or hybrid: responses are entered directly into TestNav during administration</a:t>
            </a: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For paper: responses are recorded on Data collection sheet and later entered into TestNav by the Test Administrator or SAC </a:t>
            </a:r>
          </a:p>
          <a:p>
            <a:pPr marL="100584" indent="-285750">
              <a:buFont typeface="Arial" panose="020B0604020202020204" pitchFamily="34" charset="0"/>
              <a:buChar char="•"/>
            </a:pPr>
            <a:r>
              <a:rPr lang="en-US" sz="1600" b="1" dirty="0">
                <a:latin typeface="Times New Roman" panose="02020603050405020304" pitchFamily="18" charset="0"/>
                <a:cs typeface="Times New Roman" panose="02020603050405020304" pitchFamily="18" charset="0"/>
              </a:rPr>
              <a:t>MTAS Math</a:t>
            </a: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MTAS data is entered directly into </a:t>
            </a:r>
            <a:r>
              <a:rPr lang="en-US" sz="1600" dirty="0" err="1">
                <a:latin typeface="Times New Roman" panose="02020603050405020304" pitchFamily="18" charset="0"/>
                <a:cs typeface="Times New Roman" panose="02020603050405020304" pitchFamily="18" charset="0"/>
              </a:rPr>
              <a:t>PAnext</a:t>
            </a:r>
            <a:endParaRPr lang="en-US" sz="1600" dirty="0">
              <a:latin typeface="Times New Roman" panose="02020603050405020304" pitchFamily="18" charset="0"/>
              <a:cs typeface="Times New Roman" panose="02020603050405020304" pitchFamily="18" charset="0"/>
            </a:endParaRP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LCI data must be entered first</a:t>
            </a:r>
          </a:p>
          <a:p>
            <a:pPr marL="557784" lvl="1"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SAC can give Test Administrators access</a:t>
            </a:r>
          </a:p>
          <a:p>
            <a:pPr marL="100584" indent="-285750">
              <a:buFont typeface="Wingdings" pitchFamily="2" charset="2"/>
              <a:buChar char="Ø"/>
            </a:pPr>
            <a:r>
              <a:rPr lang="en-US" sz="1600" dirty="0">
                <a:latin typeface="Times New Roman" panose="02020603050405020304" pitchFamily="18" charset="0"/>
                <a:cs typeface="Times New Roman" panose="02020603050405020304" pitchFamily="18" charset="0"/>
              </a:rPr>
              <a:t>Detailed guidance on the User Guide page of the MN Assessment Hub</a:t>
            </a:r>
          </a:p>
          <a:p>
            <a:pPr marL="557784" lvl="1" indent="-285750">
              <a:buFont typeface="Wingdings" pitchFamily="2" charset="2"/>
              <a:buChar char="Ø"/>
            </a:pPr>
            <a:r>
              <a:rPr lang="en-US" sz="1600" dirty="0">
                <a:latin typeface="Times New Roman" panose="02020603050405020304" pitchFamily="18" charset="0"/>
                <a:cs typeface="Times New Roman" panose="02020603050405020304" pitchFamily="18" charset="0"/>
                <a:hlinkClick r:id="rId2"/>
              </a:rPr>
              <a:t>https://mn.mypearsonsupport.com/user-guides/</a:t>
            </a:r>
            <a:r>
              <a:rPr lang="en-US" sz="16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9" name="Title 8">
            <a:extLst>
              <a:ext uri="{FF2B5EF4-FFF2-40B4-BE49-F238E27FC236}">
                <a16:creationId xmlns:a16="http://schemas.microsoft.com/office/drawing/2014/main" id="{DE11B51A-042F-7FCC-5C0A-0F3C58CB1B8B}"/>
              </a:ext>
            </a:extLst>
          </p:cNvPr>
          <p:cNvSpPr>
            <a:spLocks noGrp="1"/>
          </p:cNvSpPr>
          <p:nvPr>
            <p:ph type="title"/>
          </p:nvPr>
        </p:nvSpPr>
        <p:spPr/>
        <p:txBody>
          <a:bodyPr>
            <a:normAutofit/>
          </a:bodyPr>
          <a:lstStyle/>
          <a:p>
            <a:r>
              <a:rPr lang="en-US" dirty="0"/>
              <a:t>Data Entry</a:t>
            </a:r>
          </a:p>
        </p:txBody>
      </p:sp>
    </p:spTree>
    <p:extLst>
      <p:ext uri="{BB962C8B-B14F-4D97-AF65-F5344CB8AC3E}">
        <p14:creationId xmlns:p14="http://schemas.microsoft.com/office/powerpoint/2010/main" val="26593494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05470-85EF-4DD6-983F-CFF377701314}"/>
              </a:ext>
            </a:extLst>
          </p:cNvPr>
          <p:cNvSpPr>
            <a:spLocks noGrp="1"/>
          </p:cNvSpPr>
          <p:nvPr>
            <p:ph type="title"/>
          </p:nvPr>
        </p:nvSpPr>
        <p:spPr/>
        <p:txBody>
          <a:bodyPr/>
          <a:lstStyle/>
          <a:p>
            <a:r>
              <a:rPr lang="en-US" dirty="0"/>
              <a:t>Monitoring Progress</a:t>
            </a:r>
          </a:p>
        </p:txBody>
      </p:sp>
      <p:sp>
        <p:nvSpPr>
          <p:cNvPr id="3" name="Slide Number Placeholder 2">
            <a:extLst>
              <a:ext uri="{FF2B5EF4-FFF2-40B4-BE49-F238E27FC236}">
                <a16:creationId xmlns:a16="http://schemas.microsoft.com/office/drawing/2014/main" id="{730A08B2-01F1-A08D-ABB6-73490D36CAA9}"/>
              </a:ext>
            </a:extLst>
          </p:cNvPr>
          <p:cNvSpPr>
            <a:spLocks noGrp="1"/>
          </p:cNvSpPr>
          <p:nvPr>
            <p:ph type="sldNum" sz="quarter" idx="12"/>
          </p:nvPr>
        </p:nvSpPr>
        <p:spPr/>
        <p:txBody>
          <a:bodyPr/>
          <a:lstStyle/>
          <a:p>
            <a:fld id="{B4D764D8-5B36-754B-AFBA-AF0AFEFF4AB1}" type="slidenum">
              <a:rPr lang="en-US" smtClean="0"/>
              <a:pPr/>
              <a:t>26</a:t>
            </a:fld>
            <a:endParaRPr lang="en-US"/>
          </a:p>
        </p:txBody>
      </p:sp>
      <p:sp>
        <p:nvSpPr>
          <p:cNvPr id="4" name="TextBox 3">
            <a:extLst>
              <a:ext uri="{FF2B5EF4-FFF2-40B4-BE49-F238E27FC236}">
                <a16:creationId xmlns:a16="http://schemas.microsoft.com/office/drawing/2014/main" id="{45E6087B-6602-8A17-C474-BA9486EF4CE7}"/>
              </a:ext>
            </a:extLst>
          </p:cNvPr>
          <p:cNvSpPr txBox="1"/>
          <p:nvPr/>
        </p:nvSpPr>
        <p:spPr>
          <a:xfrm>
            <a:off x="-1" y="795923"/>
            <a:ext cx="6670431" cy="769441"/>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Tracking session attendance:</a:t>
            </a:r>
          </a:p>
          <a:p>
            <a:r>
              <a:rPr lang="en-US" sz="1400" dirty="0">
                <a:latin typeface="Times New Roman" panose="02020603050405020304" pitchFamily="18" charset="0"/>
                <a:cs typeface="Times New Roman" panose="02020603050405020304" pitchFamily="18" charset="0"/>
              </a:rPr>
              <a:t>Per MDE, we must track which students test with which Test Administrator for all test sessions, ideas for tracking:</a:t>
            </a:r>
          </a:p>
        </p:txBody>
      </p:sp>
      <p:sp>
        <p:nvSpPr>
          <p:cNvPr id="7" name="TextBox 6">
            <a:extLst>
              <a:ext uri="{FF2B5EF4-FFF2-40B4-BE49-F238E27FC236}">
                <a16:creationId xmlns:a16="http://schemas.microsoft.com/office/drawing/2014/main" id="{A57DF154-6AD8-BD2B-8CB6-EDC33FAEB728}"/>
              </a:ext>
            </a:extLst>
          </p:cNvPr>
          <p:cNvSpPr txBox="1"/>
          <p:nvPr/>
        </p:nvSpPr>
        <p:spPr>
          <a:xfrm>
            <a:off x="8021" y="1553641"/>
            <a:ext cx="2582778" cy="3108543"/>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Test Session Attendance Form, one per test session- available on SPPS Testing website</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Session Roster from </a:t>
            </a:r>
            <a:r>
              <a:rPr lang="en-US" sz="1400" dirty="0" err="1">
                <a:latin typeface="Times New Roman" panose="02020603050405020304" pitchFamily="18" charset="0"/>
                <a:cs typeface="Times New Roman" panose="02020603050405020304" pitchFamily="18" charset="0"/>
              </a:rPr>
              <a:t>PAnext</a:t>
            </a:r>
            <a:r>
              <a:rPr lang="en-US" sz="1400" dirty="0">
                <a:latin typeface="Times New Roman" panose="02020603050405020304" pitchFamily="18" charset="0"/>
                <a:cs typeface="Times New Roman" panose="02020603050405020304" pitchFamily="18" charset="0"/>
              </a:rPr>
              <a:t> (Reports &gt; Operational Reports &gt; Online Testing &gt; Session Roster), print new roster for each test session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Classroom roster</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Google Sheets/Excel</a:t>
            </a:r>
          </a:p>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What ever form it must include: who tested, adults in the room, date, subject tested</a:t>
            </a:r>
          </a:p>
        </p:txBody>
      </p:sp>
      <p:sp>
        <p:nvSpPr>
          <p:cNvPr id="9" name="TextBox 8">
            <a:extLst>
              <a:ext uri="{FF2B5EF4-FFF2-40B4-BE49-F238E27FC236}">
                <a16:creationId xmlns:a16="http://schemas.microsoft.com/office/drawing/2014/main" id="{4115C6A2-33FB-EA72-A906-6C32199F6276}"/>
              </a:ext>
            </a:extLst>
          </p:cNvPr>
          <p:cNvSpPr txBox="1"/>
          <p:nvPr/>
        </p:nvSpPr>
        <p:spPr>
          <a:xfrm>
            <a:off x="8021" y="4827438"/>
            <a:ext cx="6668889" cy="1631216"/>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View online testing progress in </a:t>
            </a:r>
            <a:r>
              <a:rPr lang="en-US" sz="1600" b="1" dirty="0" err="1">
                <a:latin typeface="Times New Roman" panose="02020603050405020304" pitchFamily="18" charset="0"/>
                <a:cs typeface="Times New Roman" panose="02020603050405020304" pitchFamily="18" charset="0"/>
              </a:rPr>
              <a:t>PearsonAccess</a:t>
            </a:r>
            <a:r>
              <a:rPr lang="en-US" sz="1600" b="1" dirty="0">
                <a:latin typeface="Times New Roman" panose="02020603050405020304" pitchFamily="18" charset="0"/>
                <a:cs typeface="Times New Roman" panose="02020603050405020304" pitchFamily="18" charset="0"/>
              </a:rPr>
              <a:t> Next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Under Testing &gt; Students in Sessions</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a test session to view student progress</a:t>
            </a:r>
          </a:p>
          <a:p>
            <a:pPr marL="1200150" lvl="2"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Ready, Testing, Exited, Resume, Complete</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Select individual students to see how far they have progressed</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Detailed directions on accessing the </a:t>
            </a:r>
            <a:r>
              <a:rPr lang="en-US" sz="1400" b="1" dirty="0">
                <a:latin typeface="Times New Roman" panose="02020603050405020304" pitchFamily="18" charset="0"/>
                <a:cs typeface="Times New Roman" panose="02020603050405020304" pitchFamily="18" charset="0"/>
              </a:rPr>
              <a:t>Student Status Dashboard</a:t>
            </a:r>
            <a:r>
              <a:rPr lang="en-US" sz="1400" dirty="0">
                <a:latin typeface="Times New Roman" panose="02020603050405020304" pitchFamily="18" charset="0"/>
                <a:cs typeface="Times New Roman" panose="02020603050405020304" pitchFamily="18" charset="0"/>
              </a:rPr>
              <a:t> in </a:t>
            </a:r>
            <a:r>
              <a:rPr lang="en-US" sz="1400" dirty="0" err="1">
                <a:latin typeface="Times New Roman" panose="02020603050405020304" pitchFamily="18" charset="0"/>
                <a:cs typeface="Times New Roman" panose="02020603050405020304" pitchFamily="18" charset="0"/>
              </a:rPr>
              <a:t>PearsonAccess</a:t>
            </a:r>
            <a:r>
              <a:rPr lang="en-US" sz="1400" dirty="0">
                <a:latin typeface="Times New Roman" panose="02020603050405020304" pitchFamily="18" charset="0"/>
                <a:cs typeface="Times New Roman" panose="02020603050405020304" pitchFamily="18" charset="0"/>
              </a:rPr>
              <a:t> Next available in guide on the SPPS MCA Test Coordination website </a:t>
            </a:r>
          </a:p>
        </p:txBody>
      </p:sp>
      <p:pic>
        <p:nvPicPr>
          <p:cNvPr id="11" name="Picture 10" descr="A close-up of a test&#10;&#10;AI-generated content may be incorrect.">
            <a:extLst>
              <a:ext uri="{FF2B5EF4-FFF2-40B4-BE49-F238E27FC236}">
                <a16:creationId xmlns:a16="http://schemas.microsoft.com/office/drawing/2014/main" id="{CF659931-D695-D206-CC43-E9579F8B860F}"/>
              </a:ext>
            </a:extLst>
          </p:cNvPr>
          <p:cNvPicPr>
            <a:picLocks noChangeAspect="1"/>
          </p:cNvPicPr>
          <p:nvPr/>
        </p:nvPicPr>
        <p:blipFill>
          <a:blip r:embed="rId2"/>
          <a:srcRect r="2108" b="13423"/>
          <a:stretch>
            <a:fillRect/>
          </a:stretch>
        </p:blipFill>
        <p:spPr>
          <a:xfrm>
            <a:off x="2612244" y="1438108"/>
            <a:ext cx="4036741" cy="3298576"/>
          </a:xfrm>
          <a:prstGeom prst="rect">
            <a:avLst/>
          </a:prstGeom>
          <a:ln>
            <a:solidFill>
              <a:schemeClr val="accent1"/>
            </a:solidFill>
          </a:ln>
        </p:spPr>
      </p:pic>
    </p:spTree>
    <p:extLst>
      <p:ext uri="{BB962C8B-B14F-4D97-AF65-F5344CB8AC3E}">
        <p14:creationId xmlns:p14="http://schemas.microsoft.com/office/powerpoint/2010/main" val="3960517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EC6B-79FD-567B-9DA6-3B5587624A21}"/>
              </a:ext>
            </a:extLst>
          </p:cNvPr>
          <p:cNvSpPr>
            <a:spLocks noGrp="1"/>
          </p:cNvSpPr>
          <p:nvPr>
            <p:ph type="title"/>
          </p:nvPr>
        </p:nvSpPr>
        <p:spPr/>
        <p:txBody>
          <a:bodyPr/>
          <a:lstStyle/>
          <a:p>
            <a:r>
              <a:rPr lang="en-US" dirty="0"/>
              <a:t>Test Administration Report (TAR)</a:t>
            </a:r>
          </a:p>
        </p:txBody>
      </p:sp>
      <p:sp>
        <p:nvSpPr>
          <p:cNvPr id="3" name="Slide Number Placeholder 2">
            <a:extLst>
              <a:ext uri="{FF2B5EF4-FFF2-40B4-BE49-F238E27FC236}">
                <a16:creationId xmlns:a16="http://schemas.microsoft.com/office/drawing/2014/main" id="{2EEC12EB-E717-5224-ED3C-39B2926222BF}"/>
              </a:ext>
            </a:extLst>
          </p:cNvPr>
          <p:cNvSpPr>
            <a:spLocks noGrp="1"/>
          </p:cNvSpPr>
          <p:nvPr>
            <p:ph type="sldNum" sz="quarter" idx="12"/>
          </p:nvPr>
        </p:nvSpPr>
        <p:spPr/>
        <p:txBody>
          <a:bodyPr/>
          <a:lstStyle/>
          <a:p>
            <a:fld id="{B4D764D8-5B36-754B-AFBA-AF0AFEFF4AB1}" type="slidenum">
              <a:rPr lang="en-US" smtClean="0"/>
              <a:pPr/>
              <a:t>27</a:t>
            </a:fld>
            <a:endParaRPr lang="en-US"/>
          </a:p>
        </p:txBody>
      </p:sp>
      <p:pic>
        <p:nvPicPr>
          <p:cNvPr id="4" name="Picture 3">
            <a:extLst>
              <a:ext uri="{FF2B5EF4-FFF2-40B4-BE49-F238E27FC236}">
                <a16:creationId xmlns:a16="http://schemas.microsoft.com/office/drawing/2014/main" id="{D544B0CB-7CE8-303D-64BD-24121588EE23}"/>
              </a:ext>
            </a:extLst>
          </p:cNvPr>
          <p:cNvPicPr>
            <a:picLocks noChangeAspect="1"/>
          </p:cNvPicPr>
          <p:nvPr/>
        </p:nvPicPr>
        <p:blipFill rotWithShape="1">
          <a:blip r:embed="rId2"/>
          <a:srcRect l="3244" t="5231" r="3333" b="2665"/>
          <a:stretch/>
        </p:blipFill>
        <p:spPr>
          <a:xfrm>
            <a:off x="690876" y="3907927"/>
            <a:ext cx="5482995" cy="4177017"/>
          </a:xfrm>
          <a:prstGeom prst="rect">
            <a:avLst/>
          </a:prstGeom>
          <a:ln>
            <a:solidFill>
              <a:schemeClr val="accent1">
                <a:lumMod val="50000"/>
              </a:schemeClr>
            </a:solidFill>
          </a:ln>
        </p:spPr>
      </p:pic>
      <p:sp>
        <p:nvSpPr>
          <p:cNvPr id="5" name="object 7">
            <a:extLst>
              <a:ext uri="{FF2B5EF4-FFF2-40B4-BE49-F238E27FC236}">
                <a16:creationId xmlns:a16="http://schemas.microsoft.com/office/drawing/2014/main" id="{11DDC224-3283-7104-CFC5-A60DF8BF707B}"/>
              </a:ext>
            </a:extLst>
          </p:cNvPr>
          <p:cNvSpPr txBox="1"/>
          <p:nvPr/>
        </p:nvSpPr>
        <p:spPr>
          <a:xfrm>
            <a:off x="37071" y="765915"/>
            <a:ext cx="6759146" cy="3142013"/>
          </a:xfrm>
          <a:prstGeom prst="rect">
            <a:avLst/>
          </a:prstGeom>
        </p:spPr>
        <p:txBody>
          <a:bodyPr vert="horz" wrap="square" lIns="0" tIns="52069" rIns="0" bIns="0" rtlCol="0">
            <a:spAutoFit/>
          </a:bodyPr>
          <a:lstStyle/>
          <a:p>
            <a:pPr marL="356616" marR="280670" lvl="1" indent="-283464">
              <a:lnSpc>
                <a:spcPct val="101400"/>
              </a:lnSpc>
              <a:buFont typeface="Arial"/>
              <a:buChar char="•"/>
              <a:tabLst>
                <a:tab pos="411480" algn="l"/>
              </a:tabLst>
            </a:pPr>
            <a:r>
              <a:rPr lang="en-US" sz="1400" spc="-40" dirty="0">
                <a:latin typeface="Times New Roman"/>
                <a:cs typeface="Times New Roman"/>
              </a:rPr>
              <a:t>TAR</a:t>
            </a:r>
            <a:r>
              <a:rPr lang="en-US" sz="1400" dirty="0">
                <a:latin typeface="Times New Roman"/>
                <a:cs typeface="Times New Roman"/>
              </a:rPr>
              <a:t> </a:t>
            </a:r>
            <a:r>
              <a:rPr lang="en-US" sz="1400" spc="-5" dirty="0">
                <a:latin typeface="Times New Roman"/>
                <a:cs typeface="Times New Roman"/>
              </a:rPr>
              <a:t>is</a:t>
            </a:r>
            <a:r>
              <a:rPr lang="en-US" sz="1400" spc="10" dirty="0">
                <a:latin typeface="Times New Roman"/>
                <a:cs typeface="Times New Roman"/>
              </a:rPr>
              <a:t> </a:t>
            </a:r>
            <a:r>
              <a:rPr lang="en-US" sz="1400" dirty="0">
                <a:latin typeface="Times New Roman"/>
                <a:cs typeface="Times New Roman"/>
              </a:rPr>
              <a:t>used</a:t>
            </a:r>
            <a:r>
              <a:rPr lang="en-US" sz="1400" spc="5" dirty="0">
                <a:latin typeface="Times New Roman"/>
                <a:cs typeface="Times New Roman"/>
              </a:rPr>
              <a:t> </a:t>
            </a:r>
            <a:r>
              <a:rPr lang="en-US" sz="1400" spc="-5" dirty="0">
                <a:latin typeface="Times New Roman"/>
                <a:cs typeface="Times New Roman"/>
              </a:rPr>
              <a:t>to</a:t>
            </a:r>
            <a:r>
              <a:rPr lang="en-US" sz="1400" dirty="0">
                <a:latin typeface="Times New Roman"/>
                <a:cs typeface="Times New Roman"/>
              </a:rPr>
              <a:t> </a:t>
            </a:r>
            <a:r>
              <a:rPr lang="en-US" sz="1400" spc="-5" dirty="0">
                <a:latin typeface="Times New Roman"/>
                <a:cs typeface="Times New Roman"/>
              </a:rPr>
              <a:t>record</a:t>
            </a:r>
            <a:r>
              <a:rPr lang="en-US" sz="1400" spc="5" dirty="0">
                <a:latin typeface="Times New Roman"/>
                <a:cs typeface="Times New Roman"/>
              </a:rPr>
              <a:t> </a:t>
            </a:r>
            <a:r>
              <a:rPr lang="en-US" sz="1400" dirty="0">
                <a:latin typeface="Times New Roman"/>
                <a:cs typeface="Times New Roman"/>
              </a:rPr>
              <a:t>test </a:t>
            </a:r>
            <a:r>
              <a:rPr lang="en-US" sz="1400" spc="-5" dirty="0" err="1">
                <a:latin typeface="Times New Roman"/>
                <a:cs typeface="Times New Roman"/>
              </a:rPr>
              <a:t>misadministrations</a:t>
            </a:r>
            <a:r>
              <a:rPr lang="en-US" sz="1400" spc="5" dirty="0">
                <a:latin typeface="Times New Roman"/>
                <a:cs typeface="Times New Roman"/>
              </a:rPr>
              <a:t> </a:t>
            </a:r>
            <a:r>
              <a:rPr lang="en-US" sz="1400" dirty="0">
                <a:latin typeface="Times New Roman"/>
                <a:cs typeface="Times New Roman"/>
              </a:rPr>
              <a:t>and</a:t>
            </a:r>
            <a:r>
              <a:rPr lang="en-US" sz="1400" spc="5" dirty="0">
                <a:latin typeface="Times New Roman"/>
                <a:cs typeface="Times New Roman"/>
              </a:rPr>
              <a:t> </a:t>
            </a:r>
            <a:r>
              <a:rPr lang="en-US" sz="1400" dirty="0">
                <a:latin typeface="Times New Roman"/>
                <a:cs typeface="Times New Roman"/>
              </a:rPr>
              <a:t>reasons</a:t>
            </a:r>
            <a:r>
              <a:rPr lang="en-US" sz="1400" spc="10" dirty="0">
                <a:latin typeface="Times New Roman"/>
                <a:cs typeface="Times New Roman"/>
              </a:rPr>
              <a:t> </a:t>
            </a:r>
            <a:r>
              <a:rPr lang="en-US" sz="1400" spc="-5" dirty="0">
                <a:latin typeface="Times New Roman"/>
                <a:cs typeface="Times New Roman"/>
              </a:rPr>
              <a:t>for</a:t>
            </a:r>
            <a:r>
              <a:rPr lang="en-US" sz="1400" dirty="0">
                <a:latin typeface="Times New Roman"/>
                <a:cs typeface="Times New Roman"/>
              </a:rPr>
              <a:t> possible </a:t>
            </a:r>
            <a:r>
              <a:rPr lang="en-US" sz="1400" spc="-5" dirty="0">
                <a:latin typeface="Times New Roman"/>
                <a:cs typeface="Times New Roman"/>
              </a:rPr>
              <a:t>invalidations</a:t>
            </a:r>
            <a:endParaRPr lang="en-US" sz="1400" spc="-25" dirty="0">
              <a:latin typeface="Times New Roman"/>
              <a:cs typeface="Times New Roman"/>
            </a:endParaRPr>
          </a:p>
          <a:p>
            <a:pPr marL="356616" marR="280670" lvl="1" indent="-283464">
              <a:lnSpc>
                <a:spcPct val="101400"/>
              </a:lnSpc>
              <a:buFont typeface="Arial"/>
              <a:buChar char="•"/>
              <a:tabLst>
                <a:tab pos="411480" algn="l"/>
              </a:tabLst>
            </a:pPr>
            <a:r>
              <a:rPr sz="1400" spc="-25" dirty="0">
                <a:latin typeface="Times New Roman"/>
                <a:cs typeface="Times New Roman"/>
              </a:rPr>
              <a:t>Test</a:t>
            </a:r>
            <a:r>
              <a:rPr sz="1400" spc="-80" dirty="0">
                <a:latin typeface="Times New Roman"/>
                <a:cs typeface="Times New Roman"/>
              </a:rPr>
              <a:t> </a:t>
            </a:r>
            <a:r>
              <a:rPr sz="1400" spc="-5" dirty="0">
                <a:latin typeface="Times New Roman"/>
                <a:cs typeface="Times New Roman"/>
              </a:rPr>
              <a:t>Administrator</a:t>
            </a:r>
            <a:r>
              <a:rPr sz="1400" dirty="0">
                <a:latin typeface="Times New Roman"/>
                <a:cs typeface="Times New Roman"/>
              </a:rPr>
              <a:t> </a:t>
            </a:r>
            <a:r>
              <a:rPr sz="1400" spc="-5" dirty="0">
                <a:latin typeface="Times New Roman"/>
                <a:cs typeface="Times New Roman"/>
              </a:rPr>
              <a:t>completes</a:t>
            </a:r>
            <a:r>
              <a:rPr sz="1400" spc="5" dirty="0">
                <a:latin typeface="Times New Roman"/>
                <a:cs typeface="Times New Roman"/>
              </a:rPr>
              <a:t> </a:t>
            </a:r>
            <a:r>
              <a:rPr sz="1400" spc="-5" dirty="0">
                <a:latin typeface="Times New Roman"/>
                <a:cs typeface="Times New Roman"/>
              </a:rPr>
              <a:t>the</a:t>
            </a:r>
            <a:r>
              <a:rPr sz="1400" spc="-20" dirty="0">
                <a:latin typeface="Times New Roman"/>
                <a:cs typeface="Times New Roman"/>
              </a:rPr>
              <a:t> </a:t>
            </a:r>
            <a:r>
              <a:rPr sz="1400" spc="-40" dirty="0">
                <a:latin typeface="Times New Roman"/>
                <a:cs typeface="Times New Roman"/>
              </a:rPr>
              <a:t>TAR</a:t>
            </a:r>
            <a:r>
              <a:rPr sz="1400" dirty="0">
                <a:latin typeface="Times New Roman"/>
                <a:cs typeface="Times New Roman"/>
              </a:rPr>
              <a:t> and</a:t>
            </a:r>
            <a:r>
              <a:rPr sz="1400" spc="5" dirty="0">
                <a:latin typeface="Times New Roman"/>
                <a:cs typeface="Times New Roman"/>
              </a:rPr>
              <a:t> </a:t>
            </a:r>
            <a:r>
              <a:rPr sz="1400" spc="-5" dirty="0">
                <a:latin typeface="Times New Roman"/>
                <a:cs typeface="Times New Roman"/>
              </a:rPr>
              <a:t>the</a:t>
            </a:r>
            <a:r>
              <a:rPr sz="1400" spc="5" dirty="0">
                <a:latin typeface="Times New Roman"/>
                <a:cs typeface="Times New Roman"/>
              </a:rPr>
              <a:t> </a:t>
            </a:r>
            <a:r>
              <a:rPr sz="1400" spc="-5" dirty="0">
                <a:latin typeface="Times New Roman"/>
                <a:cs typeface="Times New Roman"/>
              </a:rPr>
              <a:t>SAC</a:t>
            </a:r>
            <a:r>
              <a:rPr sz="1400" dirty="0">
                <a:latin typeface="Times New Roman"/>
                <a:cs typeface="Times New Roman"/>
              </a:rPr>
              <a:t> </a:t>
            </a:r>
            <a:r>
              <a:rPr sz="1400" spc="-5" dirty="0">
                <a:latin typeface="Times New Roman"/>
                <a:cs typeface="Times New Roman"/>
              </a:rPr>
              <a:t>forwards</a:t>
            </a:r>
            <a:r>
              <a:rPr sz="1400" spc="10" dirty="0">
                <a:latin typeface="Times New Roman"/>
                <a:cs typeface="Times New Roman"/>
              </a:rPr>
              <a:t> </a:t>
            </a:r>
            <a:r>
              <a:rPr sz="1400" dirty="0">
                <a:latin typeface="Times New Roman"/>
                <a:cs typeface="Times New Roman"/>
              </a:rPr>
              <a:t>a copy</a:t>
            </a:r>
            <a:r>
              <a:rPr sz="1400" spc="5" dirty="0">
                <a:latin typeface="Times New Roman"/>
                <a:cs typeface="Times New Roman"/>
              </a:rPr>
              <a:t> </a:t>
            </a:r>
            <a:r>
              <a:rPr sz="1400" spc="-5" dirty="0">
                <a:latin typeface="Times New Roman"/>
                <a:cs typeface="Times New Roman"/>
              </a:rPr>
              <a:t>to</a:t>
            </a:r>
            <a:r>
              <a:rPr sz="1400" dirty="0">
                <a:latin typeface="Times New Roman"/>
                <a:cs typeface="Times New Roman"/>
              </a:rPr>
              <a:t> </a:t>
            </a:r>
            <a:r>
              <a:rPr sz="1400" spc="-335" dirty="0">
                <a:latin typeface="Times New Roman"/>
                <a:cs typeface="Times New Roman"/>
              </a:rPr>
              <a:t> </a:t>
            </a:r>
            <a:r>
              <a:rPr sz="1400" dirty="0">
                <a:latin typeface="Times New Roman"/>
                <a:cs typeface="Times New Roman"/>
              </a:rPr>
              <a:t>Jessica</a:t>
            </a:r>
            <a:r>
              <a:rPr sz="1400" spc="-5" dirty="0">
                <a:latin typeface="Times New Roman"/>
                <a:cs typeface="Times New Roman"/>
              </a:rPr>
              <a:t> </a:t>
            </a:r>
            <a:r>
              <a:rPr lang="en-US" sz="1400" spc="-10" dirty="0">
                <a:latin typeface="Times New Roman"/>
                <a:cs typeface="Times New Roman"/>
              </a:rPr>
              <a:t>ASAP (within 24 hours of incident)</a:t>
            </a:r>
            <a:endParaRPr sz="1400" dirty="0">
              <a:latin typeface="Times New Roman"/>
              <a:cs typeface="Times New Roman"/>
            </a:endParaRPr>
          </a:p>
          <a:p>
            <a:pPr marL="356616" marR="508634" lvl="1" indent="-283464">
              <a:lnSpc>
                <a:spcPct val="101400"/>
              </a:lnSpc>
              <a:buFont typeface="Arial"/>
              <a:buChar char="•"/>
              <a:tabLst>
                <a:tab pos="411480" algn="l"/>
              </a:tabLst>
            </a:pPr>
            <a:r>
              <a:rPr sz="1400" spc="-40" dirty="0">
                <a:latin typeface="Times New Roman"/>
                <a:cs typeface="Times New Roman"/>
              </a:rPr>
              <a:t>TAR </a:t>
            </a:r>
            <a:r>
              <a:rPr sz="1400" dirty="0">
                <a:latin typeface="Times New Roman"/>
                <a:cs typeface="Times New Roman"/>
              </a:rPr>
              <a:t>must be kept </a:t>
            </a:r>
            <a:r>
              <a:rPr sz="1400" spc="-5" dirty="0">
                <a:latin typeface="Times New Roman"/>
                <a:cs typeface="Times New Roman"/>
              </a:rPr>
              <a:t>with REA </a:t>
            </a:r>
            <a:r>
              <a:rPr sz="1400" dirty="0">
                <a:latin typeface="Times New Roman"/>
                <a:cs typeface="Times New Roman"/>
              </a:rPr>
              <a:t>at 360 </a:t>
            </a:r>
            <a:r>
              <a:rPr sz="1400" spc="-5" dirty="0">
                <a:latin typeface="Times New Roman"/>
                <a:cs typeface="Times New Roman"/>
              </a:rPr>
              <a:t>Colborne for two years </a:t>
            </a:r>
            <a:r>
              <a:rPr lang="en-US" sz="1400" spc="-5" dirty="0">
                <a:latin typeface="Times New Roman"/>
                <a:cs typeface="Times New Roman"/>
              </a:rPr>
              <a:t>per MDE</a:t>
            </a:r>
          </a:p>
          <a:p>
            <a:pPr marL="356616" marR="508634" lvl="1" indent="-283464">
              <a:lnSpc>
                <a:spcPct val="101400"/>
              </a:lnSpc>
              <a:spcAft>
                <a:spcPts val="400"/>
              </a:spcAft>
              <a:buFont typeface="Arial"/>
              <a:buChar char="•"/>
              <a:tabLst>
                <a:tab pos="411480" algn="l"/>
              </a:tabLst>
            </a:pPr>
            <a:r>
              <a:rPr lang="en-US" sz="1400" spc="-40" dirty="0">
                <a:latin typeface="Times New Roman"/>
                <a:cs typeface="Times New Roman"/>
              </a:rPr>
              <a:t>Blank </a:t>
            </a:r>
            <a:r>
              <a:rPr sz="1400" spc="-40" dirty="0">
                <a:latin typeface="Times New Roman"/>
                <a:cs typeface="Times New Roman"/>
              </a:rPr>
              <a:t>TAR</a:t>
            </a:r>
            <a:r>
              <a:rPr sz="1400" spc="-5" dirty="0">
                <a:latin typeface="Times New Roman"/>
                <a:cs typeface="Times New Roman"/>
              </a:rPr>
              <a:t> </a:t>
            </a:r>
            <a:r>
              <a:rPr lang="en-US" sz="1400" spc="-5" dirty="0">
                <a:latin typeface="Times New Roman"/>
                <a:cs typeface="Times New Roman"/>
              </a:rPr>
              <a:t>form </a:t>
            </a:r>
            <a:r>
              <a:rPr sz="1400" spc="-5" dirty="0">
                <a:latin typeface="Times New Roman"/>
                <a:cs typeface="Times New Roman"/>
              </a:rPr>
              <a:t>is</a:t>
            </a:r>
            <a:r>
              <a:rPr sz="1400" spc="5" dirty="0">
                <a:latin typeface="Times New Roman"/>
                <a:cs typeface="Times New Roman"/>
              </a:rPr>
              <a:t> </a:t>
            </a:r>
            <a:r>
              <a:rPr sz="1400" spc="-5" dirty="0">
                <a:latin typeface="Times New Roman"/>
                <a:cs typeface="Times New Roman"/>
              </a:rPr>
              <a:t>available</a:t>
            </a:r>
            <a:r>
              <a:rPr sz="1400" dirty="0">
                <a:latin typeface="Times New Roman"/>
                <a:cs typeface="Times New Roman"/>
              </a:rPr>
              <a:t> </a:t>
            </a:r>
            <a:r>
              <a:rPr lang="en-US" sz="1400" dirty="0">
                <a:latin typeface="Times New Roman"/>
                <a:cs typeface="Times New Roman"/>
              </a:rPr>
              <a:t>in your SAC folder and </a:t>
            </a:r>
            <a:r>
              <a:rPr sz="1400" dirty="0">
                <a:latin typeface="Times New Roman"/>
                <a:cs typeface="Times New Roman"/>
              </a:rPr>
              <a:t>on</a:t>
            </a:r>
            <a:r>
              <a:rPr sz="1400" spc="-5" dirty="0">
                <a:latin typeface="Times New Roman"/>
                <a:cs typeface="Times New Roman"/>
              </a:rPr>
              <a:t> </a:t>
            </a:r>
            <a:r>
              <a:rPr lang="en-US" sz="1400" spc="-5" dirty="0">
                <a:latin typeface="Times New Roman"/>
                <a:cs typeface="Times New Roman"/>
              </a:rPr>
              <a:t>SPPS Test Coordination</a:t>
            </a:r>
            <a:r>
              <a:rPr sz="1400" spc="-80" dirty="0">
                <a:latin typeface="Times New Roman"/>
                <a:cs typeface="Times New Roman"/>
              </a:rPr>
              <a:t> </a:t>
            </a:r>
            <a:r>
              <a:rPr sz="1400" spc="-5" dirty="0">
                <a:latin typeface="Times New Roman"/>
                <a:cs typeface="Times New Roman"/>
              </a:rPr>
              <a:t>website: </a:t>
            </a:r>
            <a:r>
              <a:rPr lang="en-US" sz="1400" u="sng" spc="-5" dirty="0">
                <a:solidFill>
                  <a:srgbClr val="0000FF"/>
                </a:solidFill>
                <a:uFill>
                  <a:solidFill>
                    <a:srgbClr val="0000FF"/>
                  </a:solidFill>
                </a:uFill>
                <a:latin typeface="Times New Roman"/>
                <a:cs typeface="Times New Roman"/>
                <a:hlinkClick r:id="rId3"/>
              </a:rPr>
              <a:t>spps.org/about/departments/research-evaluation-assessment/test-coordination</a:t>
            </a:r>
            <a:r>
              <a:rPr lang="en-US" sz="1400" u="sng" spc="-5" dirty="0">
                <a:solidFill>
                  <a:srgbClr val="0000FF"/>
                </a:solidFill>
                <a:uFill>
                  <a:solidFill>
                    <a:srgbClr val="0000FF"/>
                  </a:solidFill>
                </a:uFill>
                <a:latin typeface="Times New Roman"/>
                <a:cs typeface="Times New Roman"/>
              </a:rPr>
              <a:t> </a:t>
            </a:r>
            <a:endParaRPr sz="1400" dirty="0">
              <a:latin typeface="Times New Roman"/>
              <a:cs typeface="Times New Roman"/>
            </a:endParaRPr>
          </a:p>
          <a:p>
            <a:pPr marL="12700">
              <a:lnSpc>
                <a:spcPct val="100000"/>
              </a:lnSpc>
              <a:tabLst>
                <a:tab pos="189230" algn="l"/>
              </a:tabLst>
            </a:pPr>
            <a:r>
              <a:rPr sz="1600" b="1" spc="-5" dirty="0">
                <a:latin typeface="Times New Roman"/>
                <a:cs typeface="Times New Roman"/>
              </a:rPr>
              <a:t>Examples </a:t>
            </a:r>
            <a:r>
              <a:rPr sz="1600" b="1" dirty="0">
                <a:latin typeface="Times New Roman"/>
                <a:cs typeface="Times New Roman"/>
              </a:rPr>
              <a:t>of</a:t>
            </a:r>
            <a:r>
              <a:rPr sz="1600" b="1" spc="-15" dirty="0">
                <a:latin typeface="Times New Roman"/>
                <a:cs typeface="Times New Roman"/>
              </a:rPr>
              <a:t> </a:t>
            </a:r>
            <a:r>
              <a:rPr sz="1600" b="1" spc="-5" dirty="0">
                <a:latin typeface="Times New Roman"/>
                <a:cs typeface="Times New Roman"/>
              </a:rPr>
              <a:t>misadministrations</a:t>
            </a:r>
            <a:endParaRPr sz="1600" dirty="0">
              <a:latin typeface="Times New Roman"/>
              <a:cs typeface="Times New Roman"/>
            </a:endParaRPr>
          </a:p>
          <a:p>
            <a:pPr marL="356616" marR="581025" lvl="1" indent="-283464">
              <a:lnSpc>
                <a:spcPct val="101400"/>
              </a:lnSpc>
              <a:buFont typeface="Arial"/>
              <a:buChar char="•"/>
              <a:tabLst>
                <a:tab pos="411480" algn="l"/>
              </a:tabLst>
            </a:pPr>
            <a:r>
              <a:rPr sz="1400" spc="-5" dirty="0">
                <a:latin typeface="Times New Roman"/>
                <a:cs typeface="Times New Roman"/>
              </a:rPr>
              <a:t>Student</a:t>
            </a:r>
            <a:r>
              <a:rPr sz="1400" dirty="0">
                <a:latin typeface="Times New Roman"/>
                <a:cs typeface="Times New Roman"/>
              </a:rPr>
              <a:t> engages</a:t>
            </a:r>
            <a:r>
              <a:rPr sz="1400" spc="10" dirty="0">
                <a:latin typeface="Times New Roman"/>
                <a:cs typeface="Times New Roman"/>
              </a:rPr>
              <a:t> </a:t>
            </a:r>
            <a:r>
              <a:rPr sz="1400" spc="-5" dirty="0">
                <a:latin typeface="Times New Roman"/>
                <a:cs typeface="Times New Roman"/>
              </a:rPr>
              <a:t>in</a:t>
            </a:r>
            <a:r>
              <a:rPr sz="1400" spc="10" dirty="0">
                <a:latin typeface="Times New Roman"/>
                <a:cs typeface="Times New Roman"/>
              </a:rPr>
              <a:t> </a:t>
            </a:r>
            <a:r>
              <a:rPr sz="1400" spc="-5" dirty="0">
                <a:latin typeface="Times New Roman"/>
                <a:cs typeface="Times New Roman"/>
              </a:rPr>
              <a:t>inappropriate</a:t>
            </a:r>
            <a:r>
              <a:rPr sz="1400" spc="5" dirty="0">
                <a:latin typeface="Times New Roman"/>
                <a:cs typeface="Times New Roman"/>
              </a:rPr>
              <a:t> </a:t>
            </a:r>
            <a:r>
              <a:rPr sz="1400" spc="-5" dirty="0">
                <a:latin typeface="Times New Roman"/>
                <a:cs typeface="Times New Roman"/>
              </a:rPr>
              <a:t>behavior</a:t>
            </a:r>
            <a:r>
              <a:rPr sz="1400" spc="5" dirty="0">
                <a:latin typeface="Times New Roman"/>
                <a:cs typeface="Times New Roman"/>
              </a:rPr>
              <a:t> </a:t>
            </a:r>
            <a:r>
              <a:rPr sz="1400" dirty="0">
                <a:latin typeface="Times New Roman"/>
                <a:cs typeface="Times New Roman"/>
              </a:rPr>
              <a:t>or </a:t>
            </a:r>
            <a:r>
              <a:rPr sz="1400" spc="-5" dirty="0">
                <a:latin typeface="Times New Roman"/>
                <a:cs typeface="Times New Roman"/>
              </a:rPr>
              <a:t>action</a:t>
            </a:r>
            <a:r>
              <a:rPr sz="1400" spc="10" dirty="0">
                <a:latin typeface="Times New Roman"/>
                <a:cs typeface="Times New Roman"/>
              </a:rPr>
              <a:t> </a:t>
            </a:r>
            <a:r>
              <a:rPr sz="1400" spc="-5" dirty="0">
                <a:latin typeface="Times New Roman"/>
                <a:cs typeface="Times New Roman"/>
              </a:rPr>
              <a:t>that</a:t>
            </a:r>
            <a:r>
              <a:rPr sz="1400" dirty="0">
                <a:latin typeface="Times New Roman"/>
                <a:cs typeface="Times New Roman"/>
              </a:rPr>
              <a:t> </a:t>
            </a:r>
            <a:r>
              <a:rPr sz="1400" spc="-5" dirty="0">
                <a:latin typeface="Times New Roman"/>
                <a:cs typeface="Times New Roman"/>
              </a:rPr>
              <a:t>results</a:t>
            </a:r>
            <a:r>
              <a:rPr sz="1400" spc="15" dirty="0">
                <a:latin typeface="Times New Roman"/>
                <a:cs typeface="Times New Roman"/>
              </a:rPr>
              <a:t> </a:t>
            </a:r>
            <a:r>
              <a:rPr sz="1400" spc="-5" dirty="0">
                <a:latin typeface="Times New Roman"/>
                <a:cs typeface="Times New Roman"/>
              </a:rPr>
              <a:t>in</a:t>
            </a:r>
            <a:r>
              <a:rPr sz="1400" spc="5" dirty="0">
                <a:latin typeface="Times New Roman"/>
                <a:cs typeface="Times New Roman"/>
              </a:rPr>
              <a:t> </a:t>
            </a:r>
            <a:r>
              <a:rPr sz="1400" dirty="0">
                <a:latin typeface="Times New Roman"/>
                <a:cs typeface="Times New Roman"/>
              </a:rPr>
              <a:t>a</a:t>
            </a:r>
            <a:r>
              <a:rPr sz="1400" spc="5" dirty="0">
                <a:latin typeface="Times New Roman"/>
                <a:cs typeface="Times New Roman"/>
              </a:rPr>
              <a:t> </a:t>
            </a:r>
            <a:r>
              <a:rPr sz="1400" dirty="0">
                <a:latin typeface="Times New Roman"/>
                <a:cs typeface="Times New Roman"/>
              </a:rPr>
              <a:t>test</a:t>
            </a:r>
            <a:r>
              <a:rPr sz="1400" spc="5" dirty="0">
                <a:latin typeface="Times New Roman"/>
                <a:cs typeface="Times New Roman"/>
              </a:rPr>
              <a:t> </a:t>
            </a:r>
            <a:r>
              <a:rPr sz="1400" spc="-5" dirty="0">
                <a:latin typeface="Times New Roman"/>
                <a:cs typeface="Times New Roman"/>
              </a:rPr>
              <a:t>being </a:t>
            </a:r>
            <a:r>
              <a:rPr sz="1400" spc="-335" dirty="0">
                <a:latin typeface="Times New Roman"/>
                <a:cs typeface="Times New Roman"/>
              </a:rPr>
              <a:t> </a:t>
            </a:r>
            <a:r>
              <a:rPr sz="1400" spc="-5" dirty="0">
                <a:latin typeface="Times New Roman"/>
                <a:cs typeface="Times New Roman"/>
              </a:rPr>
              <a:t>invalidated</a:t>
            </a:r>
            <a:endParaRPr sz="1400" dirty="0">
              <a:latin typeface="Times New Roman"/>
              <a:cs typeface="Times New Roman"/>
            </a:endParaRPr>
          </a:p>
          <a:p>
            <a:pPr marL="356616" marR="490855" lvl="1" indent="-283464">
              <a:lnSpc>
                <a:spcPts val="1610"/>
              </a:lnSpc>
              <a:buFont typeface="Arial"/>
              <a:buChar char="•"/>
              <a:tabLst>
                <a:tab pos="411480" algn="l"/>
              </a:tabLst>
            </a:pPr>
            <a:r>
              <a:rPr sz="1400" spc="-5" dirty="0">
                <a:latin typeface="Times New Roman"/>
                <a:cs typeface="Times New Roman"/>
              </a:rPr>
              <a:t>Student refuses</a:t>
            </a:r>
            <a:r>
              <a:rPr sz="1400" spc="10" dirty="0">
                <a:latin typeface="Times New Roman"/>
                <a:cs typeface="Times New Roman"/>
              </a:rPr>
              <a:t> </a:t>
            </a:r>
            <a:r>
              <a:rPr sz="1400" spc="-5" dirty="0">
                <a:latin typeface="Times New Roman"/>
                <a:cs typeface="Times New Roman"/>
              </a:rPr>
              <a:t>to</a:t>
            </a:r>
            <a:r>
              <a:rPr sz="1400" spc="5" dirty="0">
                <a:latin typeface="Times New Roman"/>
                <a:cs typeface="Times New Roman"/>
              </a:rPr>
              <a:t> </a:t>
            </a:r>
            <a:r>
              <a:rPr sz="1400" spc="-5" dirty="0">
                <a:latin typeface="Times New Roman"/>
                <a:cs typeface="Times New Roman"/>
              </a:rPr>
              <a:t>take</a:t>
            </a:r>
            <a:r>
              <a:rPr sz="1400" spc="5" dirty="0">
                <a:latin typeface="Times New Roman"/>
                <a:cs typeface="Times New Roman"/>
              </a:rPr>
              <a:t> </a:t>
            </a:r>
            <a:r>
              <a:rPr sz="1400" dirty="0">
                <a:latin typeface="Times New Roman"/>
                <a:cs typeface="Times New Roman"/>
              </a:rPr>
              <a:t>an</a:t>
            </a:r>
            <a:r>
              <a:rPr sz="1400" spc="5" dirty="0">
                <a:latin typeface="Times New Roman"/>
                <a:cs typeface="Times New Roman"/>
              </a:rPr>
              <a:t> </a:t>
            </a:r>
            <a:r>
              <a:rPr sz="1400" dirty="0">
                <a:latin typeface="Times New Roman"/>
                <a:cs typeface="Times New Roman"/>
              </a:rPr>
              <a:t>assessment or </a:t>
            </a:r>
            <a:r>
              <a:rPr sz="1400" spc="-5" dirty="0">
                <a:latin typeface="Times New Roman"/>
                <a:cs typeface="Times New Roman"/>
              </a:rPr>
              <a:t>cheats</a:t>
            </a:r>
            <a:r>
              <a:rPr sz="1400" spc="10" dirty="0">
                <a:latin typeface="Times New Roman"/>
                <a:cs typeface="Times New Roman"/>
              </a:rPr>
              <a:t> </a:t>
            </a:r>
            <a:r>
              <a:rPr sz="1400" dirty="0">
                <a:latin typeface="Times New Roman"/>
                <a:cs typeface="Times New Roman"/>
              </a:rPr>
              <a:t>on</a:t>
            </a:r>
            <a:r>
              <a:rPr sz="1400" spc="5" dirty="0">
                <a:latin typeface="Times New Roman"/>
                <a:cs typeface="Times New Roman"/>
              </a:rPr>
              <a:t> </a:t>
            </a:r>
            <a:r>
              <a:rPr sz="1400" dirty="0">
                <a:latin typeface="Times New Roman"/>
                <a:cs typeface="Times New Roman"/>
              </a:rPr>
              <a:t>an</a:t>
            </a:r>
            <a:r>
              <a:rPr sz="1400" spc="5" dirty="0">
                <a:latin typeface="Times New Roman"/>
                <a:cs typeface="Times New Roman"/>
              </a:rPr>
              <a:t> </a:t>
            </a:r>
            <a:r>
              <a:rPr sz="1400" dirty="0">
                <a:latin typeface="Times New Roman"/>
                <a:cs typeface="Times New Roman"/>
              </a:rPr>
              <a:t>assessment,</a:t>
            </a:r>
            <a:r>
              <a:rPr sz="1400" spc="5" dirty="0">
                <a:latin typeface="Times New Roman"/>
                <a:cs typeface="Times New Roman"/>
              </a:rPr>
              <a:t> </a:t>
            </a:r>
            <a:r>
              <a:rPr sz="1400" spc="-5" dirty="0">
                <a:latin typeface="Times New Roman"/>
                <a:cs typeface="Times New Roman"/>
              </a:rPr>
              <a:t>requiring</a:t>
            </a:r>
            <a:r>
              <a:rPr sz="1400" spc="5" dirty="0">
                <a:latin typeface="Times New Roman"/>
                <a:cs typeface="Times New Roman"/>
              </a:rPr>
              <a:t> </a:t>
            </a:r>
            <a:r>
              <a:rPr sz="1400" spc="-5" dirty="0">
                <a:latin typeface="Times New Roman"/>
                <a:cs typeface="Times New Roman"/>
              </a:rPr>
              <a:t>the </a:t>
            </a:r>
            <a:r>
              <a:rPr sz="1400" spc="-335" dirty="0">
                <a:latin typeface="Times New Roman"/>
                <a:cs typeface="Times New Roman"/>
              </a:rPr>
              <a:t> </a:t>
            </a:r>
            <a:r>
              <a:rPr sz="1400" dirty="0">
                <a:latin typeface="Times New Roman"/>
                <a:cs typeface="Times New Roman"/>
              </a:rPr>
              <a:t>assessment</a:t>
            </a:r>
            <a:r>
              <a:rPr sz="1400" spc="-10" dirty="0">
                <a:latin typeface="Times New Roman"/>
                <a:cs typeface="Times New Roman"/>
              </a:rPr>
              <a:t> </a:t>
            </a:r>
            <a:r>
              <a:rPr sz="1400" spc="-5" dirty="0">
                <a:latin typeface="Times New Roman"/>
                <a:cs typeface="Times New Roman"/>
              </a:rPr>
              <a:t>to</a:t>
            </a:r>
            <a:r>
              <a:rPr sz="1400" dirty="0">
                <a:latin typeface="Times New Roman"/>
                <a:cs typeface="Times New Roman"/>
              </a:rPr>
              <a:t> be </a:t>
            </a:r>
            <a:r>
              <a:rPr sz="1400" spc="-5" dirty="0">
                <a:latin typeface="Times New Roman"/>
                <a:cs typeface="Times New Roman"/>
              </a:rPr>
              <a:t>invalidated</a:t>
            </a:r>
            <a:endParaRPr sz="1400" dirty="0">
              <a:latin typeface="Times New Roman"/>
              <a:cs typeface="Times New Roman"/>
            </a:endParaRPr>
          </a:p>
          <a:p>
            <a:pPr marL="356616" marR="5080" lvl="1" indent="-283464">
              <a:lnSpc>
                <a:spcPct val="101400"/>
              </a:lnSpc>
              <a:buFont typeface="Arial"/>
              <a:buChar char="•"/>
              <a:tabLst>
                <a:tab pos="411480" algn="l"/>
              </a:tabLst>
            </a:pPr>
            <a:r>
              <a:rPr sz="1400" spc="-15" dirty="0">
                <a:latin typeface="Times New Roman"/>
                <a:cs typeface="Times New Roman"/>
              </a:rPr>
              <a:t>Student’s</a:t>
            </a:r>
            <a:r>
              <a:rPr sz="1400" spc="15" dirty="0">
                <a:latin typeface="Times New Roman"/>
                <a:cs typeface="Times New Roman"/>
              </a:rPr>
              <a:t> </a:t>
            </a:r>
            <a:r>
              <a:rPr sz="1400" dirty="0">
                <a:latin typeface="Times New Roman"/>
                <a:cs typeface="Times New Roman"/>
              </a:rPr>
              <a:t>responses</a:t>
            </a:r>
            <a:r>
              <a:rPr sz="1400" spc="15" dirty="0">
                <a:latin typeface="Times New Roman"/>
                <a:cs typeface="Times New Roman"/>
              </a:rPr>
              <a:t> </a:t>
            </a:r>
            <a:r>
              <a:rPr sz="1400" spc="-5" dirty="0">
                <a:latin typeface="Times New Roman"/>
                <a:cs typeface="Times New Roman"/>
              </a:rPr>
              <a:t>are</a:t>
            </a:r>
            <a:r>
              <a:rPr sz="1400" spc="10" dirty="0">
                <a:latin typeface="Times New Roman"/>
                <a:cs typeface="Times New Roman"/>
              </a:rPr>
              <a:t> </a:t>
            </a:r>
            <a:r>
              <a:rPr sz="1400" spc="-5" dirty="0">
                <a:latin typeface="Times New Roman"/>
                <a:cs typeface="Times New Roman"/>
              </a:rPr>
              <a:t>transferred</a:t>
            </a:r>
            <a:r>
              <a:rPr sz="1400" spc="10" dirty="0">
                <a:latin typeface="Times New Roman"/>
                <a:cs typeface="Times New Roman"/>
              </a:rPr>
              <a:t> </a:t>
            </a:r>
            <a:r>
              <a:rPr sz="1400" dirty="0">
                <a:latin typeface="Times New Roman"/>
                <a:cs typeface="Times New Roman"/>
              </a:rPr>
              <a:t>by</a:t>
            </a:r>
            <a:r>
              <a:rPr sz="1400" spc="10" dirty="0">
                <a:latin typeface="Times New Roman"/>
                <a:cs typeface="Times New Roman"/>
              </a:rPr>
              <a:t> </a:t>
            </a:r>
            <a:r>
              <a:rPr sz="1400" spc="-10" dirty="0">
                <a:latin typeface="Times New Roman"/>
                <a:cs typeface="Times New Roman"/>
              </a:rPr>
              <a:t>staff</a:t>
            </a:r>
            <a:r>
              <a:rPr sz="1400" spc="5" dirty="0">
                <a:latin typeface="Times New Roman"/>
                <a:cs typeface="Times New Roman"/>
              </a:rPr>
              <a:t> </a:t>
            </a:r>
            <a:r>
              <a:rPr sz="1400" spc="-5" dirty="0">
                <a:latin typeface="Times New Roman"/>
                <a:cs typeface="Times New Roman"/>
              </a:rPr>
              <a:t>incorrectly</a:t>
            </a:r>
            <a:r>
              <a:rPr sz="1400" spc="10" dirty="0">
                <a:latin typeface="Times New Roman"/>
                <a:cs typeface="Times New Roman"/>
              </a:rPr>
              <a:t> </a:t>
            </a:r>
            <a:r>
              <a:rPr sz="1400" spc="-5" dirty="0">
                <a:latin typeface="Times New Roman"/>
                <a:cs typeface="Times New Roman"/>
              </a:rPr>
              <a:t>to</a:t>
            </a:r>
            <a:r>
              <a:rPr sz="1400" spc="10" dirty="0">
                <a:latin typeface="Times New Roman"/>
                <a:cs typeface="Times New Roman"/>
              </a:rPr>
              <a:t> </a:t>
            </a:r>
            <a:r>
              <a:rPr sz="1400" dirty="0">
                <a:latin typeface="Times New Roman"/>
                <a:cs typeface="Times New Roman"/>
              </a:rPr>
              <a:t>a</a:t>
            </a:r>
            <a:r>
              <a:rPr sz="1400" spc="10" dirty="0">
                <a:latin typeface="Times New Roman"/>
                <a:cs typeface="Times New Roman"/>
              </a:rPr>
              <a:t> </a:t>
            </a:r>
            <a:r>
              <a:rPr sz="1400" spc="-5" dirty="0">
                <a:latin typeface="Times New Roman"/>
                <a:cs typeface="Times New Roman"/>
              </a:rPr>
              <a:t>scorable</a:t>
            </a:r>
            <a:r>
              <a:rPr sz="1400" spc="10" dirty="0">
                <a:latin typeface="Times New Roman"/>
                <a:cs typeface="Times New Roman"/>
              </a:rPr>
              <a:t> </a:t>
            </a:r>
            <a:r>
              <a:rPr sz="1400" dirty="0">
                <a:latin typeface="Times New Roman"/>
                <a:cs typeface="Times New Roman"/>
              </a:rPr>
              <a:t>answer</a:t>
            </a:r>
            <a:r>
              <a:rPr sz="1400" spc="5" dirty="0">
                <a:latin typeface="Times New Roman"/>
                <a:cs typeface="Times New Roman"/>
              </a:rPr>
              <a:t> </a:t>
            </a:r>
            <a:r>
              <a:rPr sz="1400" spc="-5" dirty="0">
                <a:latin typeface="Times New Roman"/>
                <a:cs typeface="Times New Roman"/>
              </a:rPr>
              <a:t>document </a:t>
            </a:r>
            <a:r>
              <a:rPr sz="1400" spc="-335" dirty="0">
                <a:latin typeface="Times New Roman"/>
                <a:cs typeface="Times New Roman"/>
              </a:rPr>
              <a:t> </a:t>
            </a:r>
            <a:r>
              <a:rPr sz="1400" dirty="0">
                <a:latin typeface="Times New Roman"/>
                <a:cs typeface="Times New Roman"/>
              </a:rPr>
              <a:t>or</a:t>
            </a:r>
            <a:r>
              <a:rPr sz="1400" spc="-10" dirty="0">
                <a:latin typeface="Times New Roman"/>
                <a:cs typeface="Times New Roman"/>
              </a:rPr>
              <a:t> </a:t>
            </a:r>
            <a:r>
              <a:rPr sz="1400" dirty="0">
                <a:latin typeface="Times New Roman"/>
                <a:cs typeface="Times New Roman"/>
              </a:rPr>
              <a:t>onscreen </a:t>
            </a:r>
            <a:r>
              <a:rPr sz="1400" spc="-5" dirty="0">
                <a:latin typeface="Times New Roman"/>
                <a:cs typeface="Times New Roman"/>
              </a:rPr>
              <a:t>(online)</a:t>
            </a:r>
            <a:endParaRPr sz="1400" dirty="0">
              <a:latin typeface="Times New Roman"/>
              <a:cs typeface="Times New Roman"/>
            </a:endParaRPr>
          </a:p>
        </p:txBody>
      </p:sp>
      <p:sp>
        <p:nvSpPr>
          <p:cNvPr id="6" name="TextBox 5">
            <a:extLst>
              <a:ext uri="{FF2B5EF4-FFF2-40B4-BE49-F238E27FC236}">
                <a16:creationId xmlns:a16="http://schemas.microsoft.com/office/drawing/2014/main" id="{E46991F9-60A0-893C-EEC6-457CAA10813F}"/>
              </a:ext>
            </a:extLst>
          </p:cNvPr>
          <p:cNvSpPr txBox="1"/>
          <p:nvPr/>
        </p:nvSpPr>
        <p:spPr>
          <a:xfrm>
            <a:off x="593767" y="8089463"/>
            <a:ext cx="5676907" cy="307777"/>
          </a:xfrm>
          <a:prstGeom prst="rect">
            <a:avLst/>
          </a:prstGeom>
          <a:noFill/>
        </p:spPr>
        <p:txBody>
          <a:bodyPr wrap="square" rtlCol="0">
            <a:spAutoFit/>
          </a:bodyPr>
          <a:lstStyle/>
          <a:p>
            <a:pPr algn="ctr"/>
            <a:r>
              <a:rPr lang="en-US" sz="1400" dirty="0">
                <a:solidFill>
                  <a:srgbClr val="9900CC"/>
                </a:solidFill>
                <a:latin typeface="Times New Roman" panose="02020603050405020304" pitchFamily="18" charset="0"/>
                <a:cs typeface="Times New Roman" panose="02020603050405020304" pitchFamily="18" charset="0"/>
              </a:rPr>
              <a:t>The </a:t>
            </a:r>
            <a:r>
              <a:rPr lang="en-US" sz="1400" i="1" dirty="0">
                <a:solidFill>
                  <a:srgbClr val="9900CC"/>
                </a:solidFill>
                <a:latin typeface="Times New Roman" panose="02020603050405020304" pitchFamily="18" charset="0"/>
                <a:cs typeface="Times New Roman" panose="02020603050405020304" pitchFamily="18" charset="0"/>
              </a:rPr>
              <a:t>MCA/MTAS Irregularities Doc. </a:t>
            </a:r>
            <a:r>
              <a:rPr lang="en-US" sz="1400" dirty="0">
                <a:solidFill>
                  <a:srgbClr val="9900CC"/>
                </a:solidFill>
                <a:latin typeface="Times New Roman" panose="02020603050405020304" pitchFamily="18" charset="0"/>
                <a:cs typeface="Times New Roman" panose="02020603050405020304" pitchFamily="18" charset="0"/>
              </a:rPr>
              <a:t>will be available on the REA website</a:t>
            </a:r>
          </a:p>
        </p:txBody>
      </p:sp>
    </p:spTree>
    <p:extLst>
      <p:ext uri="{BB962C8B-B14F-4D97-AF65-F5344CB8AC3E}">
        <p14:creationId xmlns:p14="http://schemas.microsoft.com/office/powerpoint/2010/main" val="3687870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5197-6BB8-1927-FC81-71A3A9AF8623}"/>
              </a:ext>
            </a:extLst>
          </p:cNvPr>
          <p:cNvSpPr>
            <a:spLocks noGrp="1"/>
          </p:cNvSpPr>
          <p:nvPr>
            <p:ph type="title"/>
          </p:nvPr>
        </p:nvSpPr>
        <p:spPr/>
        <p:txBody>
          <a:bodyPr/>
          <a:lstStyle/>
          <a:p>
            <a:r>
              <a:rPr lang="en-US"/>
              <a:t>Tech Support</a:t>
            </a:r>
            <a:endParaRPr lang="en-US" dirty="0"/>
          </a:p>
        </p:txBody>
      </p:sp>
      <p:sp>
        <p:nvSpPr>
          <p:cNvPr id="3" name="Slide Number Placeholder 2">
            <a:extLst>
              <a:ext uri="{FF2B5EF4-FFF2-40B4-BE49-F238E27FC236}">
                <a16:creationId xmlns:a16="http://schemas.microsoft.com/office/drawing/2014/main" id="{9A801A42-5C8B-EFAB-1C54-8672EC92F7C8}"/>
              </a:ext>
            </a:extLst>
          </p:cNvPr>
          <p:cNvSpPr>
            <a:spLocks noGrp="1"/>
          </p:cNvSpPr>
          <p:nvPr>
            <p:ph type="sldNum" sz="quarter" idx="12"/>
          </p:nvPr>
        </p:nvSpPr>
        <p:spPr/>
        <p:txBody>
          <a:bodyPr/>
          <a:lstStyle/>
          <a:p>
            <a:fld id="{B4D764D8-5B36-754B-AFBA-AF0AFEFF4AB1}" type="slidenum">
              <a:rPr lang="en-US" smtClean="0"/>
              <a:pPr/>
              <a:t>28</a:t>
            </a:fld>
            <a:endParaRPr lang="en-US"/>
          </a:p>
        </p:txBody>
      </p:sp>
      <p:sp>
        <p:nvSpPr>
          <p:cNvPr id="4" name="TextBox 3">
            <a:extLst>
              <a:ext uri="{FF2B5EF4-FFF2-40B4-BE49-F238E27FC236}">
                <a16:creationId xmlns:a16="http://schemas.microsoft.com/office/drawing/2014/main" id="{F419DF8A-565F-C3FE-B2A5-2588A62EC54E}"/>
              </a:ext>
            </a:extLst>
          </p:cNvPr>
          <p:cNvSpPr txBox="1"/>
          <p:nvPr/>
        </p:nvSpPr>
        <p:spPr>
          <a:xfrm>
            <a:off x="17458" y="746499"/>
            <a:ext cx="6688142" cy="725326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If a student can not login to their test: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Double check they are entering their login credentials correctly</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Check that it says </a:t>
            </a:r>
            <a:r>
              <a:rPr lang="en-US" sz="1400" b="1" dirty="0">
                <a:latin typeface="Times New Roman" panose="02020603050405020304" pitchFamily="18" charset="0"/>
                <a:cs typeface="Times New Roman" panose="02020603050405020304" pitchFamily="18" charset="0"/>
              </a:rPr>
              <a:t>Minnesota </a:t>
            </a:r>
            <a:r>
              <a:rPr lang="en-US" sz="1400" dirty="0">
                <a:latin typeface="Times New Roman" panose="02020603050405020304" pitchFamily="18" charset="0"/>
                <a:cs typeface="Times New Roman" panose="02020603050405020304" pitchFamily="18" charset="0"/>
              </a:rPr>
              <a:t>above the Username prompt</a:t>
            </a:r>
          </a:p>
          <a:p>
            <a:pPr marL="742950" lvl="1"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If not, correct by going to User dropdown menu in upper right corner and select </a:t>
            </a:r>
            <a:r>
              <a:rPr lang="en-US" sz="1400" b="1" dirty="0">
                <a:latin typeface="Times New Roman" panose="02020603050405020304" pitchFamily="18" charset="0"/>
                <a:cs typeface="Times New Roman" panose="02020603050405020304" pitchFamily="18" charset="0"/>
              </a:rPr>
              <a:t>Choose a different customer</a:t>
            </a:r>
            <a:endParaRPr lang="en-US"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Double check that the Test Session is </a:t>
            </a:r>
            <a:r>
              <a:rPr lang="en-US" sz="1400" b="1" dirty="0">
                <a:latin typeface="Times New Roman" panose="02020603050405020304" pitchFamily="18" charset="0"/>
                <a:cs typeface="Times New Roman" panose="02020603050405020304" pitchFamily="18" charset="0"/>
              </a:rPr>
              <a:t>Started </a:t>
            </a:r>
            <a:r>
              <a:rPr lang="en-US" sz="1400" dirty="0">
                <a:latin typeface="Times New Roman" panose="02020603050405020304" pitchFamily="18" charset="0"/>
                <a:cs typeface="Times New Roman" panose="02020603050405020304" pitchFamily="18" charset="0"/>
              </a:rPr>
              <a:t>in </a:t>
            </a:r>
            <a:r>
              <a:rPr lang="en-US" sz="1400" dirty="0" err="1">
                <a:latin typeface="Times New Roman" panose="02020603050405020304" pitchFamily="18" charset="0"/>
                <a:cs typeface="Times New Roman" panose="02020603050405020304" pitchFamily="18" charset="0"/>
              </a:rPr>
              <a:t>PearsonAccess</a:t>
            </a:r>
            <a:r>
              <a:rPr lang="en-US" sz="1400" dirty="0">
                <a:latin typeface="Times New Roman" panose="02020603050405020304" pitchFamily="18" charset="0"/>
                <a:cs typeface="Times New Roman" panose="02020603050405020304" pitchFamily="18" charset="0"/>
              </a:rPr>
              <a:t> Next</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Double check the student’s test has been </a:t>
            </a:r>
            <a:r>
              <a:rPr lang="en-US" sz="1400" b="1" dirty="0">
                <a:latin typeface="Times New Roman" panose="02020603050405020304" pitchFamily="18" charset="0"/>
                <a:cs typeface="Times New Roman" panose="02020603050405020304" pitchFamily="18" charset="0"/>
              </a:rPr>
              <a:t>Resumed</a:t>
            </a:r>
            <a:r>
              <a:rPr lang="en-US" sz="1400" dirty="0">
                <a:latin typeface="Times New Roman" panose="02020603050405020304" pitchFamily="18" charset="0"/>
                <a:cs typeface="Times New Roman" panose="02020603050405020304" pitchFamily="18" charset="0"/>
              </a:rPr>
              <a:t> in </a:t>
            </a:r>
            <a:r>
              <a:rPr lang="en-US" sz="1400" dirty="0" err="1">
                <a:latin typeface="Times New Roman" panose="02020603050405020304" pitchFamily="18" charset="0"/>
                <a:cs typeface="Times New Roman" panose="02020603050405020304" pitchFamily="18" charset="0"/>
              </a:rPr>
              <a:t>PearsonAccess</a:t>
            </a:r>
            <a:r>
              <a:rPr lang="en-US" sz="1400" dirty="0">
                <a:latin typeface="Times New Roman" panose="02020603050405020304" pitchFamily="18" charset="0"/>
                <a:cs typeface="Times New Roman" panose="02020603050405020304" pitchFamily="18" charset="0"/>
              </a:rPr>
              <a:t> Next</a:t>
            </a:r>
          </a:p>
          <a:p>
            <a:pPr marL="557784" lvl="1"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Only if this isn’t the first time the student has logged in</a:t>
            </a:r>
          </a:p>
          <a:p>
            <a:pPr marL="557784" lvl="1" indent="-285750">
              <a:spcBef>
                <a:spcPts val="2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SAC has access to all test sessions in PA Next</a:t>
            </a:r>
          </a:p>
          <a:p>
            <a:pPr>
              <a:spcBef>
                <a:spcPts val="600"/>
              </a:spcBef>
            </a:pPr>
            <a:r>
              <a:rPr lang="en-US" sz="1600" b="1" dirty="0">
                <a:latin typeface="Times New Roman" panose="02020603050405020304" pitchFamily="18" charset="0"/>
                <a:cs typeface="Times New Roman" panose="02020603050405020304" pitchFamily="18" charset="0"/>
              </a:rPr>
              <a:t>Steps to perform a ‘Hard Reset’ on an iPad</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Press and quickly release the volume button closest to the top button</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Press and quickly release the volume button farthest from the top button</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Press and </a:t>
            </a:r>
            <a:r>
              <a:rPr lang="en-US" sz="1400" b="1" dirty="0">
                <a:latin typeface="Times New Roman" panose="02020603050405020304" pitchFamily="18" charset="0"/>
                <a:cs typeface="Times New Roman" panose="02020603050405020304" pitchFamily="18" charset="0"/>
              </a:rPr>
              <a:t>hold</a:t>
            </a:r>
            <a:r>
              <a:rPr lang="en-US" sz="1400" dirty="0">
                <a:latin typeface="Times New Roman" panose="02020603050405020304" pitchFamily="18" charset="0"/>
                <a:cs typeface="Times New Roman" panose="02020603050405020304" pitchFamily="18" charset="0"/>
              </a:rPr>
              <a:t> the top button until the device begins to restart</a:t>
            </a:r>
          </a:p>
          <a:p>
            <a:pPr marL="342900" indent="-342900">
              <a:buFont typeface="Wingdings" pitchFamily="2" charset="2"/>
              <a:buChar char="Ø"/>
            </a:pPr>
            <a:r>
              <a:rPr lang="en-US" sz="1400" dirty="0">
                <a:latin typeface="Times New Roman" panose="02020603050405020304" pitchFamily="18" charset="0"/>
                <a:cs typeface="Times New Roman" panose="02020603050405020304" pitchFamily="18" charset="0"/>
              </a:rPr>
              <a:t>How to available on SPPS MCA Test Coordination website</a:t>
            </a:r>
          </a:p>
          <a:p>
            <a:pPr>
              <a:spcBef>
                <a:spcPts val="1200"/>
              </a:spcBef>
            </a:pPr>
            <a:r>
              <a:rPr lang="en-US" sz="1600" b="1" dirty="0">
                <a:latin typeface="Times New Roman" panose="02020603050405020304" pitchFamily="18" charset="0"/>
                <a:cs typeface="Times New Roman" panose="02020603050405020304" pitchFamily="18" charset="0"/>
              </a:rPr>
              <a:t>System Requirements:</a:t>
            </a:r>
          </a:p>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iPad iOS of 17.3+, 18.x, 26.x</a:t>
            </a:r>
          </a:p>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Mac computers: OS 14, 15, 26</a:t>
            </a:r>
          </a:p>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Windows computers: 10 or 11 (64 bit)</a:t>
            </a:r>
          </a:p>
          <a:p>
            <a:pPr marL="285750" indent="-285750">
              <a:buFont typeface="Wingdings" pitchFamily="2" charset="2"/>
              <a:buChar char="Ø"/>
            </a:pPr>
            <a:r>
              <a:rPr lang="en-US" sz="1400" dirty="0">
                <a:latin typeface="Times New Roman" panose="02020603050405020304" pitchFamily="18" charset="0"/>
                <a:cs typeface="Times New Roman" panose="02020603050405020304" pitchFamily="18" charset="0"/>
              </a:rPr>
              <a:t>Most recent version of TestNav </a:t>
            </a:r>
          </a:p>
          <a:p>
            <a:r>
              <a:rPr lang="en-US" sz="1400" dirty="0">
                <a:latin typeface="Times New Roman" panose="02020603050405020304" pitchFamily="18" charset="0"/>
                <a:cs typeface="Times New Roman" panose="02020603050405020304" pitchFamily="18" charset="0"/>
              </a:rPr>
              <a:t>	– available in Self Service</a:t>
            </a:r>
          </a:p>
          <a:p>
            <a:endParaRPr lang="en-US" sz="17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If an error appears, note the </a:t>
            </a:r>
            <a:r>
              <a:rPr lang="en-US" sz="1600" u="sng" dirty="0">
                <a:latin typeface="Times New Roman" panose="02020603050405020304" pitchFamily="18" charset="0"/>
                <a:cs typeface="Times New Roman" panose="02020603050405020304" pitchFamily="18" charset="0"/>
              </a:rPr>
              <a:t>Error Code</a:t>
            </a:r>
            <a:r>
              <a:rPr lang="en-US" sz="1600" dirty="0">
                <a:latin typeface="Times New Roman" panose="02020603050405020304" pitchFamily="18" charset="0"/>
                <a:cs typeface="Times New Roman" panose="02020603050405020304" pitchFamily="18" charset="0"/>
              </a:rPr>
              <a:t> and contact Jessica Lang</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hlinkClick r:id="rId2"/>
              </a:rPr>
              <a:t>jessica.lang@spps.org</a:t>
            </a: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Office: 651-744-2119</a:t>
            </a:r>
          </a:p>
          <a:p>
            <a:pPr marL="285750" indent="-285750">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itchFamily="2" charset="2"/>
              <a:buChar char="v"/>
            </a:pPr>
            <a:r>
              <a:rPr lang="en-US" sz="1600" dirty="0">
                <a:latin typeface="Times New Roman" panose="02020603050405020304" pitchFamily="18" charset="0"/>
                <a:cs typeface="Times New Roman" panose="02020603050405020304" pitchFamily="18" charset="0"/>
              </a:rPr>
              <a:t>If we can not fix the issue, then we will submit a service ticket to Technology Services</a:t>
            </a:r>
          </a:p>
          <a:p>
            <a:pPr marL="285750" indent="-285750">
              <a:buFont typeface="Wingdings" pitchFamily="2" charset="2"/>
              <a:buChar char="v"/>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hlinkClick r:id="rId3"/>
              </a:rPr>
              <a:t>Link to Pearson System Status website</a:t>
            </a:r>
            <a:endParaRPr lang="en-US" sz="1600" dirty="0">
              <a:latin typeface="Times New Roman" panose="02020603050405020304" pitchFamily="18" charset="0"/>
              <a:cs typeface="Times New Roman" panose="02020603050405020304" pitchFamily="18" charset="0"/>
              <a:hlinkClick r:id="rId4"/>
            </a:endParaRPr>
          </a:p>
          <a:p>
            <a:r>
              <a:rPr lang="en-US" sz="1600" dirty="0">
                <a:latin typeface="Times New Roman" panose="02020603050405020304" pitchFamily="18" charset="0"/>
                <a:cs typeface="Times New Roman" panose="02020603050405020304" pitchFamily="18" charset="0"/>
                <a:hlinkClick r:id="rId4"/>
              </a:rPr>
              <a:t>Link to TestNav support website</a:t>
            </a:r>
            <a:endParaRPr lang="en-US" sz="1700" dirty="0">
              <a:latin typeface="Times New Roman" panose="02020603050405020304" pitchFamily="18" charset="0"/>
              <a:cs typeface="Times New Roman" panose="02020603050405020304" pitchFamily="18" charset="0"/>
            </a:endParaRPr>
          </a:p>
        </p:txBody>
      </p:sp>
      <p:pic>
        <p:nvPicPr>
          <p:cNvPr id="5" name="Picture 4" descr="Image of TestNav app icon">
            <a:extLst>
              <a:ext uri="{FF2B5EF4-FFF2-40B4-BE49-F238E27FC236}">
                <a16:creationId xmlns:a16="http://schemas.microsoft.com/office/drawing/2014/main" id="{41880D6E-92A2-2341-1618-35812F1FCAE8}"/>
              </a:ext>
            </a:extLst>
          </p:cNvPr>
          <p:cNvPicPr>
            <a:picLocks noChangeAspect="1"/>
          </p:cNvPicPr>
          <p:nvPr/>
        </p:nvPicPr>
        <p:blipFill rotWithShape="1">
          <a:blip r:embed="rId5"/>
          <a:srcRect l="1151"/>
          <a:stretch/>
        </p:blipFill>
        <p:spPr>
          <a:xfrm>
            <a:off x="3617179" y="4373133"/>
            <a:ext cx="926504" cy="921860"/>
          </a:xfrm>
          <a:prstGeom prst="rect">
            <a:avLst/>
          </a:prstGeom>
        </p:spPr>
      </p:pic>
    </p:spTree>
    <p:extLst>
      <p:ext uri="{BB962C8B-B14F-4D97-AF65-F5344CB8AC3E}">
        <p14:creationId xmlns:p14="http://schemas.microsoft.com/office/powerpoint/2010/main" val="2452283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47506-8A1E-26D4-9DD5-7E6DDF165B02}"/>
              </a:ext>
            </a:extLst>
          </p:cNvPr>
          <p:cNvSpPr>
            <a:spLocks noGrp="1"/>
          </p:cNvSpPr>
          <p:nvPr>
            <p:ph type="title"/>
          </p:nvPr>
        </p:nvSpPr>
        <p:spPr/>
        <p:txBody>
          <a:bodyPr/>
          <a:lstStyle/>
          <a:p>
            <a:r>
              <a:rPr lang="en-US" dirty="0"/>
              <a:t>MDE Site Monitoring</a:t>
            </a:r>
          </a:p>
        </p:txBody>
      </p:sp>
      <p:sp>
        <p:nvSpPr>
          <p:cNvPr id="3" name="Slide Number Placeholder 2">
            <a:extLst>
              <a:ext uri="{FF2B5EF4-FFF2-40B4-BE49-F238E27FC236}">
                <a16:creationId xmlns:a16="http://schemas.microsoft.com/office/drawing/2014/main" id="{614E0FD8-DFA6-15B9-6459-48D41AF76FC4}"/>
              </a:ext>
            </a:extLst>
          </p:cNvPr>
          <p:cNvSpPr>
            <a:spLocks noGrp="1"/>
          </p:cNvSpPr>
          <p:nvPr>
            <p:ph type="sldNum" sz="quarter" idx="12"/>
          </p:nvPr>
        </p:nvSpPr>
        <p:spPr/>
        <p:txBody>
          <a:bodyPr/>
          <a:lstStyle/>
          <a:p>
            <a:fld id="{B4D764D8-5B36-754B-AFBA-AF0AFEFF4AB1}" type="slidenum">
              <a:rPr lang="en-US" smtClean="0"/>
              <a:pPr/>
              <a:t>29</a:t>
            </a:fld>
            <a:endParaRPr lang="en-US"/>
          </a:p>
        </p:txBody>
      </p:sp>
      <p:sp>
        <p:nvSpPr>
          <p:cNvPr id="4" name="object 7">
            <a:extLst>
              <a:ext uri="{FF2B5EF4-FFF2-40B4-BE49-F238E27FC236}">
                <a16:creationId xmlns:a16="http://schemas.microsoft.com/office/drawing/2014/main" id="{7AD86C83-13B2-4021-EBB7-5902027F39D1}"/>
              </a:ext>
            </a:extLst>
          </p:cNvPr>
          <p:cNvSpPr txBox="1"/>
          <p:nvPr/>
        </p:nvSpPr>
        <p:spPr>
          <a:xfrm>
            <a:off x="76200" y="803104"/>
            <a:ext cx="2429846"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MDE</a:t>
            </a:r>
            <a:r>
              <a:rPr sz="1800" b="1" spc="-25" dirty="0">
                <a:latin typeface="Times New Roman"/>
                <a:cs typeface="Times New Roman"/>
              </a:rPr>
              <a:t> </a:t>
            </a:r>
            <a:r>
              <a:rPr sz="1800" b="1" spc="-5" dirty="0">
                <a:latin typeface="Times New Roman"/>
                <a:cs typeface="Times New Roman"/>
              </a:rPr>
              <a:t>Site</a:t>
            </a:r>
            <a:r>
              <a:rPr sz="1800" b="1" spc="-50" dirty="0">
                <a:latin typeface="Times New Roman"/>
                <a:cs typeface="Times New Roman"/>
              </a:rPr>
              <a:t> </a:t>
            </a:r>
            <a:r>
              <a:rPr sz="1800" b="1" spc="-20" dirty="0">
                <a:latin typeface="Times New Roman"/>
                <a:cs typeface="Times New Roman"/>
              </a:rPr>
              <a:t>Visit</a:t>
            </a:r>
            <a:r>
              <a:rPr sz="1800" b="1" spc="-15" dirty="0">
                <a:latin typeface="Times New Roman"/>
                <a:cs typeface="Times New Roman"/>
              </a:rPr>
              <a:t> </a:t>
            </a:r>
            <a:r>
              <a:rPr sz="1800" b="1" spc="-5" dirty="0">
                <a:latin typeface="Times New Roman"/>
                <a:cs typeface="Times New Roman"/>
              </a:rPr>
              <a:t>Checklist</a:t>
            </a:r>
            <a:endParaRPr sz="1800" dirty="0">
              <a:latin typeface="Times New Roman"/>
              <a:cs typeface="Times New Roman"/>
            </a:endParaRPr>
          </a:p>
        </p:txBody>
      </p:sp>
      <p:sp>
        <p:nvSpPr>
          <p:cNvPr id="5" name="object 8">
            <a:extLst>
              <a:ext uri="{FF2B5EF4-FFF2-40B4-BE49-F238E27FC236}">
                <a16:creationId xmlns:a16="http://schemas.microsoft.com/office/drawing/2014/main" id="{42694BD1-73FB-9BA1-DB4A-5F84DB8D07B1}"/>
              </a:ext>
            </a:extLst>
          </p:cNvPr>
          <p:cNvSpPr txBox="1"/>
          <p:nvPr/>
        </p:nvSpPr>
        <p:spPr>
          <a:xfrm>
            <a:off x="76200" y="3625639"/>
            <a:ext cx="6632944" cy="2154308"/>
          </a:xfrm>
          <a:prstGeom prst="rect">
            <a:avLst/>
          </a:prstGeom>
        </p:spPr>
        <p:txBody>
          <a:bodyPr vert="horz" wrap="square" lIns="0" tIns="12700" rIns="0" bIns="0" rtlCol="0">
            <a:spAutoFit/>
          </a:bodyPr>
          <a:lstStyle/>
          <a:p>
            <a:pPr marL="298450" marR="5080" indent="-285750">
              <a:lnSpc>
                <a:spcPct val="105000"/>
              </a:lnSpc>
              <a:spcBef>
                <a:spcPts val="100"/>
              </a:spcBef>
              <a:buFont typeface="Arial" panose="020B0604020202020204" pitchFamily="34" charset="0"/>
              <a:buChar char="•"/>
              <a:tabLst>
                <a:tab pos="297815" algn="l"/>
                <a:tab pos="298450" algn="l"/>
              </a:tabLst>
            </a:pPr>
            <a:r>
              <a:rPr sz="1600" spc="-5" dirty="0">
                <a:latin typeface="Times New Roman"/>
                <a:cs typeface="Times New Roman"/>
              </a:rPr>
              <a:t>The MDE </a:t>
            </a:r>
            <a:r>
              <a:rPr sz="1600" dirty="0">
                <a:latin typeface="Times New Roman"/>
                <a:cs typeface="Times New Roman"/>
              </a:rPr>
              <a:t>Minnesota </a:t>
            </a:r>
            <a:r>
              <a:rPr sz="1600" spc="-5" dirty="0">
                <a:latin typeface="Times New Roman"/>
                <a:cs typeface="Times New Roman"/>
              </a:rPr>
              <a:t>Assessment </a:t>
            </a:r>
            <a:r>
              <a:rPr sz="1600" dirty="0">
                <a:latin typeface="Times New Roman"/>
                <a:cs typeface="Times New Roman"/>
              </a:rPr>
              <a:t>Monitoring Checklist is available </a:t>
            </a:r>
            <a:r>
              <a:rPr sz="1600" spc="-385" dirty="0">
                <a:latin typeface="Times New Roman"/>
                <a:cs typeface="Times New Roman"/>
              </a:rPr>
              <a:t> </a:t>
            </a:r>
            <a:r>
              <a:rPr sz="1600" dirty="0">
                <a:latin typeface="Times New Roman"/>
                <a:cs typeface="Times New Roman"/>
              </a:rPr>
              <a:t>here on </a:t>
            </a:r>
            <a:r>
              <a:rPr sz="1600" spc="5" dirty="0">
                <a:latin typeface="Times New Roman"/>
                <a:cs typeface="Times New Roman"/>
              </a:rPr>
              <a:t>t</a:t>
            </a:r>
            <a:r>
              <a:rPr sz="1600" dirty="0">
                <a:latin typeface="Times New Roman"/>
                <a:cs typeface="Times New Roman"/>
              </a:rPr>
              <a:t>he </a:t>
            </a:r>
            <a:r>
              <a:rPr lang="en-US" sz="1600" spc="-5" dirty="0">
                <a:latin typeface="Times New Roman"/>
                <a:cs typeface="Times New Roman"/>
              </a:rPr>
              <a:t>SPPS Test Coordination</a:t>
            </a:r>
            <a:r>
              <a:rPr sz="1600" spc="-95" dirty="0">
                <a:latin typeface="Times New Roman"/>
                <a:cs typeface="Times New Roman"/>
              </a:rPr>
              <a:t> </a:t>
            </a:r>
            <a:r>
              <a:rPr sz="1600" spc="-10" dirty="0">
                <a:latin typeface="Times New Roman"/>
                <a:cs typeface="Times New Roman"/>
              </a:rPr>
              <a:t>w</a:t>
            </a:r>
            <a:r>
              <a:rPr sz="1600" dirty="0">
                <a:latin typeface="Times New Roman"/>
                <a:cs typeface="Times New Roman"/>
              </a:rPr>
              <a:t>ebs</a:t>
            </a:r>
            <a:r>
              <a:rPr sz="1600" spc="5" dirty="0">
                <a:latin typeface="Times New Roman"/>
                <a:cs typeface="Times New Roman"/>
              </a:rPr>
              <a:t>it</a:t>
            </a:r>
            <a:r>
              <a:rPr sz="1600" dirty="0">
                <a:latin typeface="Times New Roman"/>
                <a:cs typeface="Times New Roman"/>
              </a:rPr>
              <a:t>e:</a:t>
            </a:r>
            <a:r>
              <a:rPr lang="en-US" sz="1600" dirty="0">
                <a:latin typeface="Times New Roman"/>
                <a:cs typeface="Times New Roman"/>
              </a:rPr>
              <a:t> </a:t>
            </a:r>
            <a:r>
              <a:rPr lang="en-US" sz="1600" u="sng" spc="-5" dirty="0">
                <a:solidFill>
                  <a:srgbClr val="0000FF"/>
                </a:solidFill>
                <a:uFill>
                  <a:solidFill>
                    <a:srgbClr val="0000FF"/>
                  </a:solidFill>
                </a:uFill>
                <a:latin typeface="Times New Roman"/>
                <a:cs typeface="Times New Roman"/>
                <a:hlinkClick r:id="rId2"/>
              </a:rPr>
              <a:t>spps.org/about/departments/research-evaluation-assessment/test-coordination</a:t>
            </a:r>
            <a:endParaRPr lang="en-US" sz="1600" u="sng" spc="-5" dirty="0">
              <a:solidFill>
                <a:srgbClr val="0000FF"/>
              </a:solidFill>
              <a:uFill>
                <a:solidFill>
                  <a:srgbClr val="0000FF"/>
                </a:solidFill>
              </a:uFill>
              <a:latin typeface="Times New Roman"/>
              <a:cs typeface="Times New Roman"/>
            </a:endParaRPr>
          </a:p>
          <a:p>
            <a:pPr marL="298450" marR="5080" indent="-285750">
              <a:lnSpc>
                <a:spcPct val="105000"/>
              </a:lnSpc>
              <a:spcBef>
                <a:spcPts val="100"/>
              </a:spcBef>
              <a:buFont typeface="Arial" panose="020B0604020202020204" pitchFamily="34" charset="0"/>
              <a:buChar char="•"/>
              <a:tabLst>
                <a:tab pos="297815" algn="l"/>
                <a:tab pos="298450" algn="l"/>
              </a:tabLst>
            </a:pPr>
            <a:r>
              <a:rPr lang="en-US" sz="1600" dirty="0">
                <a:latin typeface="Times New Roman" panose="02020603050405020304" pitchFamily="18" charset="0"/>
                <a:cs typeface="Times New Roman" panose="02020603050405020304" pitchFamily="18" charset="0"/>
              </a:rPr>
              <a:t>MDE also requires District staff to conduct random, unannounced observations of testing rooms to confirm adherence to state and district assessment policies and procedures</a:t>
            </a:r>
          </a:p>
          <a:p>
            <a:pPr marL="755650" marR="5080" lvl="1" indent="-285750">
              <a:lnSpc>
                <a:spcPct val="105000"/>
              </a:lnSpc>
              <a:spcBef>
                <a:spcPts val="600"/>
              </a:spcBef>
              <a:buFont typeface="Arial" panose="020B0604020202020204" pitchFamily="34" charset="0"/>
              <a:buChar char="•"/>
              <a:tabLst>
                <a:tab pos="297815" algn="l"/>
                <a:tab pos="298450" algn="l"/>
              </a:tabLst>
            </a:pPr>
            <a:r>
              <a:rPr lang="en-US" sz="1600" dirty="0">
                <a:latin typeface="Times New Roman" panose="02020603050405020304" pitchFamily="18" charset="0"/>
                <a:cs typeface="Times New Roman" panose="02020603050405020304" pitchFamily="18" charset="0"/>
              </a:rPr>
              <a:t>Trained district staff will visit a few schools during the MCA testing window</a:t>
            </a:r>
          </a:p>
        </p:txBody>
      </p:sp>
      <p:pic>
        <p:nvPicPr>
          <p:cNvPr id="6" name="object 15">
            <a:extLst>
              <a:ext uri="{FF2B5EF4-FFF2-40B4-BE49-F238E27FC236}">
                <a16:creationId xmlns:a16="http://schemas.microsoft.com/office/drawing/2014/main" id="{8D0575B6-6078-7A56-7B06-0C28F346E930}"/>
              </a:ext>
            </a:extLst>
          </p:cNvPr>
          <p:cNvPicPr/>
          <p:nvPr/>
        </p:nvPicPr>
        <p:blipFill>
          <a:blip r:embed="rId3" cstate="print"/>
          <a:stretch>
            <a:fillRect/>
          </a:stretch>
        </p:blipFill>
        <p:spPr>
          <a:xfrm>
            <a:off x="2258192" y="1464288"/>
            <a:ext cx="2439971" cy="675978"/>
          </a:xfrm>
          <a:prstGeom prst="rect">
            <a:avLst/>
          </a:prstGeom>
        </p:spPr>
      </p:pic>
      <p:sp>
        <p:nvSpPr>
          <p:cNvPr id="7" name="object 16">
            <a:extLst>
              <a:ext uri="{FF2B5EF4-FFF2-40B4-BE49-F238E27FC236}">
                <a16:creationId xmlns:a16="http://schemas.microsoft.com/office/drawing/2014/main" id="{8A84114A-B7E5-B0FB-989B-DAF2E1D2131A}"/>
              </a:ext>
            </a:extLst>
          </p:cNvPr>
          <p:cNvSpPr txBox="1"/>
          <p:nvPr/>
        </p:nvSpPr>
        <p:spPr>
          <a:xfrm>
            <a:off x="653014" y="1267350"/>
            <a:ext cx="5567298" cy="2213683"/>
          </a:xfrm>
          <a:prstGeom prst="rect">
            <a:avLst/>
          </a:prstGeom>
          <a:ln w="9525">
            <a:solidFill>
              <a:srgbClr val="000000"/>
            </a:solidFill>
          </a:ln>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380365" marR="419100">
              <a:lnSpc>
                <a:spcPct val="94500"/>
              </a:lnSpc>
              <a:spcBef>
                <a:spcPts val="1050"/>
              </a:spcBef>
            </a:pPr>
            <a:r>
              <a:rPr sz="1100" i="1" spc="-30" dirty="0">
                <a:latin typeface="Arial"/>
                <a:cs typeface="Arial"/>
              </a:rPr>
              <a:t>MDE</a:t>
            </a:r>
            <a:r>
              <a:rPr sz="1100" i="1" spc="-50" dirty="0">
                <a:latin typeface="Arial"/>
                <a:cs typeface="Arial"/>
              </a:rPr>
              <a:t> </a:t>
            </a:r>
            <a:r>
              <a:rPr sz="1100" i="1" spc="-20" dirty="0">
                <a:latin typeface="Arial"/>
                <a:cs typeface="Arial"/>
              </a:rPr>
              <a:t>has</a:t>
            </a:r>
            <a:r>
              <a:rPr sz="1100" i="1" spc="-40" dirty="0">
                <a:latin typeface="Arial"/>
                <a:cs typeface="Arial"/>
              </a:rPr>
              <a:t> </a:t>
            </a:r>
            <a:r>
              <a:rPr sz="1100" i="1" spc="-25" dirty="0">
                <a:latin typeface="Arial"/>
                <a:cs typeface="Arial"/>
              </a:rPr>
              <a:t>compiled</a:t>
            </a:r>
            <a:r>
              <a:rPr sz="1100" i="1" spc="-40" dirty="0">
                <a:latin typeface="Arial"/>
                <a:cs typeface="Arial"/>
              </a:rPr>
              <a:t> </a:t>
            </a:r>
            <a:r>
              <a:rPr sz="1100" i="1" dirty="0">
                <a:latin typeface="Arial"/>
                <a:cs typeface="Arial"/>
              </a:rPr>
              <a:t>a</a:t>
            </a:r>
            <a:r>
              <a:rPr sz="1100" i="1" spc="-35" dirty="0">
                <a:latin typeface="Arial"/>
                <a:cs typeface="Arial"/>
              </a:rPr>
              <a:t> </a:t>
            </a:r>
            <a:r>
              <a:rPr sz="1100" i="1" spc="-15" dirty="0">
                <a:latin typeface="Arial"/>
                <a:cs typeface="Arial"/>
              </a:rPr>
              <a:t>list</a:t>
            </a:r>
            <a:r>
              <a:rPr sz="1100" i="1" spc="-35" dirty="0">
                <a:latin typeface="Arial"/>
                <a:cs typeface="Arial"/>
              </a:rPr>
              <a:t> </a:t>
            </a:r>
            <a:r>
              <a:rPr sz="1100" i="1" spc="-20" dirty="0">
                <a:latin typeface="Arial"/>
                <a:cs typeface="Arial"/>
              </a:rPr>
              <a:t>that</a:t>
            </a:r>
            <a:r>
              <a:rPr sz="1100" i="1" spc="-35" dirty="0">
                <a:latin typeface="Arial"/>
                <a:cs typeface="Arial"/>
              </a:rPr>
              <a:t> </a:t>
            </a:r>
            <a:r>
              <a:rPr sz="1100" i="1" spc="-20" dirty="0">
                <a:latin typeface="Arial"/>
                <a:cs typeface="Arial"/>
              </a:rPr>
              <a:t>outlines</a:t>
            </a:r>
            <a:r>
              <a:rPr sz="1100" i="1" spc="-35" dirty="0">
                <a:latin typeface="Arial"/>
                <a:cs typeface="Arial"/>
              </a:rPr>
              <a:t> </a:t>
            </a:r>
            <a:r>
              <a:rPr sz="1100" i="1" spc="-15" dirty="0">
                <a:latin typeface="Arial"/>
                <a:cs typeface="Arial"/>
              </a:rPr>
              <a:t>the</a:t>
            </a:r>
            <a:r>
              <a:rPr sz="1100" i="1" spc="-40" dirty="0">
                <a:latin typeface="Arial"/>
                <a:cs typeface="Arial"/>
              </a:rPr>
              <a:t> </a:t>
            </a:r>
            <a:r>
              <a:rPr sz="1100" i="1" spc="-20" dirty="0">
                <a:latin typeface="Arial"/>
                <a:cs typeface="Arial"/>
              </a:rPr>
              <a:t>areas</a:t>
            </a:r>
            <a:r>
              <a:rPr sz="1100" i="1" spc="-40" dirty="0">
                <a:latin typeface="Arial"/>
                <a:cs typeface="Arial"/>
              </a:rPr>
              <a:t> </a:t>
            </a:r>
            <a:r>
              <a:rPr sz="1100" i="1" spc="-20" dirty="0">
                <a:latin typeface="Arial"/>
                <a:cs typeface="Arial"/>
              </a:rPr>
              <a:t>that</a:t>
            </a:r>
            <a:r>
              <a:rPr sz="1100" i="1" spc="-35" dirty="0">
                <a:latin typeface="Arial"/>
                <a:cs typeface="Arial"/>
              </a:rPr>
              <a:t> </a:t>
            </a:r>
            <a:r>
              <a:rPr sz="1100" i="1" spc="-30" dirty="0">
                <a:latin typeface="Arial"/>
                <a:cs typeface="Arial"/>
              </a:rPr>
              <a:t>MDE</a:t>
            </a:r>
            <a:r>
              <a:rPr sz="1100" i="1" spc="-45" dirty="0">
                <a:latin typeface="Arial"/>
                <a:cs typeface="Arial"/>
              </a:rPr>
              <a:t> </a:t>
            </a:r>
            <a:r>
              <a:rPr sz="1100" i="1" spc="-25" dirty="0">
                <a:latin typeface="Arial"/>
                <a:cs typeface="Arial"/>
              </a:rPr>
              <a:t>monitors</a:t>
            </a:r>
            <a:r>
              <a:rPr sz="1100" i="1" spc="-40" dirty="0">
                <a:latin typeface="Arial"/>
                <a:cs typeface="Arial"/>
              </a:rPr>
              <a:t> </a:t>
            </a:r>
            <a:r>
              <a:rPr sz="1100" i="1" spc="-15" dirty="0">
                <a:latin typeface="Arial"/>
                <a:cs typeface="Arial"/>
              </a:rPr>
              <a:t>will</a:t>
            </a:r>
            <a:r>
              <a:rPr sz="1100" i="1" spc="-25" dirty="0">
                <a:latin typeface="Arial"/>
                <a:cs typeface="Arial"/>
              </a:rPr>
              <a:t> observe</a:t>
            </a:r>
            <a:r>
              <a:rPr sz="1100" i="1" spc="-35" dirty="0">
                <a:latin typeface="Arial"/>
                <a:cs typeface="Arial"/>
              </a:rPr>
              <a:t> </a:t>
            </a:r>
            <a:r>
              <a:rPr sz="1100" i="1" spc="-15" dirty="0">
                <a:latin typeface="Arial"/>
                <a:cs typeface="Arial"/>
              </a:rPr>
              <a:t>or </a:t>
            </a:r>
            <a:r>
              <a:rPr sz="1100" i="1" spc="-290" dirty="0">
                <a:latin typeface="Arial"/>
                <a:cs typeface="Arial"/>
              </a:rPr>
              <a:t> </a:t>
            </a:r>
            <a:r>
              <a:rPr sz="1100" i="1" spc="-25" dirty="0">
                <a:latin typeface="Arial"/>
                <a:cs typeface="Arial"/>
              </a:rPr>
              <a:t>discuss </a:t>
            </a:r>
            <a:r>
              <a:rPr sz="1100" i="1" spc="-20" dirty="0">
                <a:latin typeface="Arial"/>
                <a:cs typeface="Arial"/>
              </a:rPr>
              <a:t>during </a:t>
            </a:r>
            <a:r>
              <a:rPr sz="1100" i="1" dirty="0">
                <a:latin typeface="Arial"/>
                <a:cs typeface="Arial"/>
              </a:rPr>
              <a:t>a </a:t>
            </a:r>
            <a:r>
              <a:rPr sz="1100" i="1" spc="-25" dirty="0">
                <a:latin typeface="Arial"/>
                <a:cs typeface="Arial"/>
              </a:rPr>
              <a:t>monitoring </a:t>
            </a:r>
            <a:r>
              <a:rPr sz="1100" i="1" spc="-20" dirty="0">
                <a:latin typeface="Arial"/>
                <a:cs typeface="Arial"/>
              </a:rPr>
              <a:t>visit </a:t>
            </a:r>
            <a:r>
              <a:rPr sz="1100" i="1" spc="-15" dirty="0">
                <a:latin typeface="Arial"/>
                <a:cs typeface="Arial"/>
              </a:rPr>
              <a:t>of </a:t>
            </a:r>
            <a:r>
              <a:rPr sz="1100" i="1" spc="-30" dirty="0">
                <a:latin typeface="Arial"/>
                <a:cs typeface="Arial"/>
              </a:rPr>
              <a:t>ACCESS </a:t>
            </a:r>
            <a:r>
              <a:rPr sz="1100" i="1" spc="-15" dirty="0">
                <a:latin typeface="Arial"/>
                <a:cs typeface="Arial"/>
              </a:rPr>
              <a:t>or </a:t>
            </a:r>
            <a:r>
              <a:rPr sz="1100" i="1" spc="-30" dirty="0">
                <a:latin typeface="Arial"/>
                <a:cs typeface="Arial"/>
              </a:rPr>
              <a:t>MCA </a:t>
            </a:r>
            <a:r>
              <a:rPr sz="1100" i="1" spc="-25" dirty="0">
                <a:latin typeface="Arial"/>
                <a:cs typeface="Arial"/>
              </a:rPr>
              <a:t>administrations.</a:t>
            </a:r>
            <a:r>
              <a:rPr sz="1100" i="1" spc="-20" dirty="0">
                <a:latin typeface="Arial"/>
                <a:cs typeface="Arial"/>
              </a:rPr>
              <a:t> </a:t>
            </a:r>
            <a:r>
              <a:rPr sz="1100" i="1" spc="-25" dirty="0">
                <a:latin typeface="Arial"/>
                <a:cs typeface="Arial"/>
              </a:rPr>
              <a:t>Areas of </a:t>
            </a:r>
            <a:r>
              <a:rPr sz="1100" i="1" spc="-20" dirty="0">
                <a:latin typeface="Arial"/>
                <a:cs typeface="Arial"/>
              </a:rPr>
              <a:t> </a:t>
            </a:r>
            <a:r>
              <a:rPr sz="1100" i="1" spc="-25" dirty="0">
                <a:latin typeface="Arial"/>
                <a:cs typeface="Arial"/>
              </a:rPr>
              <a:t>observation:</a:t>
            </a:r>
            <a:endParaRPr sz="1100" dirty="0">
              <a:latin typeface="Arial"/>
              <a:cs typeface="Arial"/>
            </a:endParaRPr>
          </a:p>
          <a:p>
            <a:pPr marL="666115" indent="-286385">
              <a:lnSpc>
                <a:spcPts val="1295"/>
              </a:lnSpc>
              <a:buFont typeface="Arial"/>
              <a:buChar char="•"/>
              <a:tabLst>
                <a:tab pos="666115" algn="l"/>
                <a:tab pos="666750" algn="l"/>
              </a:tabLst>
            </a:pPr>
            <a:r>
              <a:rPr sz="1100" i="1" spc="-20" dirty="0">
                <a:latin typeface="Arial"/>
                <a:cs typeface="Arial"/>
              </a:rPr>
              <a:t>Interview</a:t>
            </a:r>
            <a:r>
              <a:rPr sz="1100" i="1" spc="-40" dirty="0">
                <a:latin typeface="Arial"/>
                <a:cs typeface="Arial"/>
              </a:rPr>
              <a:t> </a:t>
            </a:r>
            <a:r>
              <a:rPr sz="1100" i="1" spc="-20" dirty="0">
                <a:latin typeface="Arial"/>
                <a:cs typeface="Arial"/>
              </a:rPr>
              <a:t>with</a:t>
            </a:r>
            <a:r>
              <a:rPr sz="1100" i="1" spc="-35" dirty="0">
                <a:latin typeface="Arial"/>
                <a:cs typeface="Arial"/>
              </a:rPr>
              <a:t> </a:t>
            </a:r>
            <a:r>
              <a:rPr sz="1100" i="1" spc="-25" dirty="0">
                <a:latin typeface="Arial"/>
                <a:cs typeface="Arial"/>
              </a:rPr>
              <a:t>District/School</a:t>
            </a:r>
            <a:r>
              <a:rPr sz="1100" i="1" spc="-10" dirty="0">
                <a:latin typeface="Arial"/>
                <a:cs typeface="Arial"/>
              </a:rPr>
              <a:t> </a:t>
            </a:r>
            <a:r>
              <a:rPr sz="1100" i="1" spc="-30" dirty="0">
                <a:latin typeface="Arial"/>
                <a:cs typeface="Arial"/>
              </a:rPr>
              <a:t>Assessment </a:t>
            </a:r>
            <a:r>
              <a:rPr sz="1100" i="1" spc="-25" dirty="0">
                <a:latin typeface="Arial"/>
                <a:cs typeface="Arial"/>
              </a:rPr>
              <a:t>Coordinator</a:t>
            </a:r>
            <a:endParaRPr sz="1100" dirty="0">
              <a:latin typeface="Arial"/>
              <a:cs typeface="Arial"/>
            </a:endParaRPr>
          </a:p>
          <a:p>
            <a:pPr marL="666115" indent="-286385">
              <a:lnSpc>
                <a:spcPts val="1260"/>
              </a:lnSpc>
              <a:buFont typeface="Arial"/>
              <a:buChar char="•"/>
              <a:tabLst>
                <a:tab pos="666115" algn="l"/>
                <a:tab pos="666750" algn="l"/>
              </a:tabLst>
            </a:pPr>
            <a:r>
              <a:rPr sz="1100" i="1" spc="-25" dirty="0">
                <a:latin typeface="Arial"/>
                <a:cs typeface="Arial"/>
              </a:rPr>
              <a:t>Observations</a:t>
            </a:r>
            <a:endParaRPr sz="1100" dirty="0">
              <a:latin typeface="Arial"/>
              <a:cs typeface="Arial"/>
            </a:endParaRPr>
          </a:p>
          <a:p>
            <a:pPr marL="666115" indent="-286385">
              <a:lnSpc>
                <a:spcPts val="1260"/>
              </a:lnSpc>
              <a:buFont typeface="Arial"/>
              <a:buChar char="•"/>
              <a:tabLst>
                <a:tab pos="666115" algn="l"/>
                <a:tab pos="666750" algn="l"/>
              </a:tabLst>
            </a:pPr>
            <a:r>
              <a:rPr sz="1100" i="1" spc="-20" dirty="0">
                <a:latin typeface="Arial"/>
                <a:cs typeface="Arial"/>
              </a:rPr>
              <a:t>The</a:t>
            </a:r>
            <a:r>
              <a:rPr sz="1100" i="1" spc="-50" dirty="0">
                <a:latin typeface="Arial"/>
                <a:cs typeface="Arial"/>
              </a:rPr>
              <a:t> </a:t>
            </a:r>
            <a:r>
              <a:rPr sz="1100" i="1" spc="-20" dirty="0">
                <a:latin typeface="Arial"/>
                <a:cs typeface="Arial"/>
              </a:rPr>
              <a:t>posting</a:t>
            </a:r>
            <a:r>
              <a:rPr sz="1100" i="1" spc="-45" dirty="0">
                <a:latin typeface="Arial"/>
                <a:cs typeface="Arial"/>
              </a:rPr>
              <a:t> </a:t>
            </a:r>
            <a:r>
              <a:rPr sz="1100" i="1" spc="-20" dirty="0">
                <a:latin typeface="Arial"/>
                <a:cs typeface="Arial"/>
              </a:rPr>
              <a:t>and</a:t>
            </a:r>
            <a:r>
              <a:rPr sz="1100" i="1" spc="-45" dirty="0">
                <a:latin typeface="Arial"/>
                <a:cs typeface="Arial"/>
              </a:rPr>
              <a:t> </a:t>
            </a:r>
            <a:r>
              <a:rPr sz="1100" i="1" spc="-25" dirty="0">
                <a:latin typeface="Arial"/>
                <a:cs typeface="Arial"/>
              </a:rPr>
              <a:t>accuracy</a:t>
            </a:r>
            <a:r>
              <a:rPr sz="1100" i="1" spc="-50" dirty="0">
                <a:latin typeface="Arial"/>
                <a:cs typeface="Arial"/>
              </a:rPr>
              <a:t> </a:t>
            </a:r>
            <a:r>
              <a:rPr sz="1100" i="1" spc="-15" dirty="0">
                <a:latin typeface="Arial"/>
                <a:cs typeface="Arial"/>
              </a:rPr>
              <a:t>of</a:t>
            </a:r>
            <a:r>
              <a:rPr sz="1100" i="1" spc="-40" dirty="0">
                <a:latin typeface="Arial"/>
                <a:cs typeface="Arial"/>
              </a:rPr>
              <a:t> </a:t>
            </a:r>
            <a:r>
              <a:rPr sz="1100" i="1" spc="-15" dirty="0">
                <a:latin typeface="Arial"/>
                <a:cs typeface="Arial"/>
              </a:rPr>
              <a:t>the</a:t>
            </a:r>
            <a:r>
              <a:rPr sz="1100" i="1" spc="-45" dirty="0">
                <a:latin typeface="Arial"/>
                <a:cs typeface="Arial"/>
              </a:rPr>
              <a:t> </a:t>
            </a:r>
            <a:r>
              <a:rPr sz="1100" i="1" spc="-20" dirty="0">
                <a:latin typeface="Arial"/>
                <a:cs typeface="Arial"/>
              </a:rPr>
              <a:t>school’s</a:t>
            </a:r>
            <a:r>
              <a:rPr sz="1100" i="1" spc="-50" dirty="0">
                <a:latin typeface="Arial"/>
                <a:cs typeface="Arial"/>
              </a:rPr>
              <a:t> </a:t>
            </a:r>
            <a:r>
              <a:rPr sz="1100" i="1" spc="-20" dirty="0">
                <a:latin typeface="Arial"/>
                <a:cs typeface="Arial"/>
              </a:rPr>
              <a:t>testing</a:t>
            </a:r>
            <a:r>
              <a:rPr sz="1100" i="1" spc="-45" dirty="0">
                <a:latin typeface="Arial"/>
                <a:cs typeface="Arial"/>
              </a:rPr>
              <a:t> </a:t>
            </a:r>
            <a:r>
              <a:rPr sz="1100" i="1" spc="-20" dirty="0">
                <a:latin typeface="Arial"/>
                <a:cs typeface="Arial"/>
              </a:rPr>
              <a:t>calendar</a:t>
            </a:r>
            <a:endParaRPr lang="en-US" sz="1100" i="1" spc="-20" dirty="0">
              <a:latin typeface="Arial"/>
              <a:cs typeface="Arial"/>
            </a:endParaRPr>
          </a:p>
          <a:p>
            <a:pPr marL="666115" indent="-286385">
              <a:lnSpc>
                <a:spcPts val="1260"/>
              </a:lnSpc>
              <a:buFont typeface="Arial"/>
              <a:buChar char="•"/>
              <a:tabLst>
                <a:tab pos="666115" algn="l"/>
                <a:tab pos="666750" algn="l"/>
              </a:tabLst>
            </a:pPr>
            <a:endParaRPr sz="1100" dirty="0">
              <a:latin typeface="Arial"/>
              <a:cs typeface="Arial"/>
            </a:endParaRPr>
          </a:p>
        </p:txBody>
      </p:sp>
    </p:spTree>
    <p:extLst>
      <p:ext uri="{BB962C8B-B14F-4D97-AF65-F5344CB8AC3E}">
        <p14:creationId xmlns:p14="http://schemas.microsoft.com/office/powerpoint/2010/main" val="4037465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49B80-00F3-1358-2DEF-4151B1893F95}"/>
              </a:ext>
            </a:extLst>
          </p:cNvPr>
          <p:cNvSpPr>
            <a:spLocks noGrp="1"/>
          </p:cNvSpPr>
          <p:nvPr>
            <p:ph type="title"/>
          </p:nvPr>
        </p:nvSpPr>
        <p:spPr/>
        <p:txBody>
          <a:bodyPr/>
          <a:lstStyle/>
          <a:p>
            <a:r>
              <a:rPr lang="en-US" dirty="0"/>
              <a:t>MDE Test Security Tip Line</a:t>
            </a:r>
          </a:p>
        </p:txBody>
      </p:sp>
      <p:sp>
        <p:nvSpPr>
          <p:cNvPr id="3" name="Slide Number Placeholder 2">
            <a:extLst>
              <a:ext uri="{FF2B5EF4-FFF2-40B4-BE49-F238E27FC236}">
                <a16:creationId xmlns:a16="http://schemas.microsoft.com/office/drawing/2014/main" id="{2A5400EA-3235-FFBF-5E3F-FA6D6CE67129}"/>
              </a:ext>
            </a:extLst>
          </p:cNvPr>
          <p:cNvSpPr>
            <a:spLocks noGrp="1"/>
          </p:cNvSpPr>
          <p:nvPr>
            <p:ph type="sldNum" sz="quarter" idx="12"/>
          </p:nvPr>
        </p:nvSpPr>
        <p:spPr/>
        <p:txBody>
          <a:bodyPr/>
          <a:lstStyle/>
          <a:p>
            <a:fld id="{B4D764D8-5B36-754B-AFBA-AF0AFEFF4AB1}" type="slidenum">
              <a:rPr lang="en-US" smtClean="0"/>
              <a:pPr/>
              <a:t>30</a:t>
            </a:fld>
            <a:endParaRPr lang="en-US"/>
          </a:p>
        </p:txBody>
      </p:sp>
      <p:sp>
        <p:nvSpPr>
          <p:cNvPr id="4" name="object 7">
            <a:extLst>
              <a:ext uri="{FF2B5EF4-FFF2-40B4-BE49-F238E27FC236}">
                <a16:creationId xmlns:a16="http://schemas.microsoft.com/office/drawing/2014/main" id="{7190BAF4-C3D7-04CE-DDF3-4AAF48496F00}"/>
              </a:ext>
            </a:extLst>
          </p:cNvPr>
          <p:cNvSpPr txBox="1"/>
          <p:nvPr/>
        </p:nvSpPr>
        <p:spPr>
          <a:xfrm>
            <a:off x="76200" y="958701"/>
            <a:ext cx="3581400" cy="5333640"/>
          </a:xfrm>
          <a:prstGeom prst="rect">
            <a:avLst/>
          </a:prstGeom>
        </p:spPr>
        <p:txBody>
          <a:bodyPr vert="horz" wrap="square" lIns="0" tIns="12700" rIns="0" bIns="0" rtlCol="0">
            <a:spAutoFit/>
          </a:bodyPr>
          <a:lstStyle/>
          <a:p>
            <a:pPr marL="12700">
              <a:lnSpc>
                <a:spcPct val="100000"/>
              </a:lnSpc>
              <a:spcBef>
                <a:spcPts val="100"/>
              </a:spcBef>
            </a:pPr>
            <a:r>
              <a:rPr sz="1800" b="1" dirty="0">
                <a:latin typeface="Times New Roman"/>
                <a:cs typeface="Times New Roman"/>
              </a:rPr>
              <a:t>MDE</a:t>
            </a:r>
            <a:r>
              <a:rPr sz="1800" b="1" spc="-45" dirty="0">
                <a:latin typeface="Times New Roman"/>
                <a:cs typeface="Times New Roman"/>
              </a:rPr>
              <a:t> </a:t>
            </a:r>
            <a:r>
              <a:rPr sz="1800" b="1" spc="-15" dirty="0">
                <a:latin typeface="Times New Roman"/>
                <a:cs typeface="Times New Roman"/>
              </a:rPr>
              <a:t>Tip </a:t>
            </a:r>
            <a:r>
              <a:rPr sz="1800" b="1" spc="-5" dirty="0">
                <a:latin typeface="Times New Roman"/>
                <a:cs typeface="Times New Roman"/>
              </a:rPr>
              <a:t>Line</a:t>
            </a:r>
            <a:r>
              <a:rPr sz="1800" b="1" spc="-10" dirty="0">
                <a:latin typeface="Times New Roman"/>
                <a:cs typeface="Times New Roman"/>
              </a:rPr>
              <a:t> </a:t>
            </a:r>
            <a:r>
              <a:rPr sz="1800" b="1" dirty="0">
                <a:latin typeface="Times New Roman"/>
                <a:cs typeface="Times New Roman"/>
              </a:rPr>
              <a:t>–</a:t>
            </a:r>
            <a:r>
              <a:rPr sz="1800" b="1" spc="-5" dirty="0">
                <a:latin typeface="Times New Roman"/>
                <a:cs typeface="Times New Roman"/>
              </a:rPr>
              <a:t> </a:t>
            </a:r>
            <a:r>
              <a:rPr sz="1800" b="1" i="1" dirty="0">
                <a:solidFill>
                  <a:srgbClr val="FF0000"/>
                </a:solidFill>
                <a:latin typeface="TimesNewRomanPS-BoldItalicMT"/>
                <a:cs typeface="TimesNewRomanPS-BoldItalicMT"/>
              </a:rPr>
              <a:t>open</a:t>
            </a:r>
            <a:r>
              <a:rPr sz="1800" b="1" i="1" spc="-15" dirty="0">
                <a:solidFill>
                  <a:srgbClr val="FF0000"/>
                </a:solidFill>
                <a:latin typeface="TimesNewRomanPS-BoldItalicMT"/>
                <a:cs typeface="TimesNewRomanPS-BoldItalicMT"/>
              </a:rPr>
              <a:t> </a:t>
            </a:r>
            <a:r>
              <a:rPr sz="1800" b="1" i="1" spc="-5" dirty="0">
                <a:solidFill>
                  <a:srgbClr val="FF0000"/>
                </a:solidFill>
                <a:latin typeface="TimesNewRomanPS-BoldItalicMT"/>
                <a:cs typeface="TimesNewRomanPS-BoldItalicMT"/>
              </a:rPr>
              <a:t>to</a:t>
            </a:r>
            <a:r>
              <a:rPr sz="1800" b="1" i="1" spc="-10" dirty="0">
                <a:solidFill>
                  <a:srgbClr val="FF0000"/>
                </a:solidFill>
                <a:latin typeface="TimesNewRomanPS-BoldItalicMT"/>
                <a:cs typeface="TimesNewRomanPS-BoldItalicMT"/>
              </a:rPr>
              <a:t> </a:t>
            </a:r>
            <a:r>
              <a:rPr sz="1800" b="1" i="1" spc="-5" dirty="0">
                <a:solidFill>
                  <a:srgbClr val="FF0000"/>
                </a:solidFill>
                <a:latin typeface="TimesNewRomanPS-BoldItalicMT"/>
                <a:cs typeface="TimesNewRomanPS-BoldItalicMT"/>
              </a:rPr>
              <a:t>the</a:t>
            </a:r>
            <a:r>
              <a:rPr sz="1800" b="1" i="1" spc="-10" dirty="0">
                <a:solidFill>
                  <a:srgbClr val="FF0000"/>
                </a:solidFill>
                <a:latin typeface="TimesNewRomanPS-BoldItalicMT"/>
                <a:cs typeface="TimesNewRomanPS-BoldItalicMT"/>
              </a:rPr>
              <a:t> </a:t>
            </a:r>
            <a:r>
              <a:rPr sz="1800" b="1" i="1" spc="-5" dirty="0">
                <a:solidFill>
                  <a:srgbClr val="FF0000"/>
                </a:solidFill>
                <a:latin typeface="TimesNewRomanPS-BoldItalicMT"/>
                <a:cs typeface="TimesNewRomanPS-BoldItalicMT"/>
              </a:rPr>
              <a:t>public</a:t>
            </a:r>
            <a:endParaRPr sz="1800" dirty="0">
              <a:latin typeface="TimesNewRomanPS-BoldItalicMT"/>
              <a:cs typeface="TimesNewRomanPS-BoldItalicMT"/>
            </a:endParaRPr>
          </a:p>
          <a:p>
            <a:pPr marL="12700">
              <a:lnSpc>
                <a:spcPct val="100000"/>
              </a:lnSpc>
              <a:spcBef>
                <a:spcPts val="55"/>
              </a:spcBef>
            </a:pPr>
            <a:r>
              <a:rPr sz="1600" i="1" u="sng" dirty="0">
                <a:solidFill>
                  <a:srgbClr val="0000FF"/>
                </a:solidFill>
                <a:uFill>
                  <a:solidFill>
                    <a:srgbClr val="0000FF"/>
                  </a:solidFill>
                </a:uFill>
                <a:latin typeface="Times New Roman"/>
                <a:cs typeface="Times New Roman"/>
              </a:rPr>
              <a:t>https://public.education.mn.gov/tip/</a:t>
            </a:r>
            <a:endParaRPr sz="1600" dirty="0">
              <a:latin typeface="Times New Roman"/>
              <a:cs typeface="Times New Roman"/>
            </a:endParaRPr>
          </a:p>
          <a:p>
            <a:pPr>
              <a:lnSpc>
                <a:spcPct val="100000"/>
              </a:lnSpc>
              <a:spcBef>
                <a:spcPts val="50"/>
              </a:spcBef>
            </a:pPr>
            <a:endParaRPr sz="2000" dirty="0">
              <a:latin typeface="Times New Roman"/>
              <a:cs typeface="Times New Roman"/>
            </a:endParaRPr>
          </a:p>
          <a:p>
            <a:pPr marL="314325" indent="-231140">
              <a:lnSpc>
                <a:spcPct val="100000"/>
              </a:lnSpc>
              <a:spcBef>
                <a:spcPts val="5"/>
              </a:spcBef>
              <a:buSzPct val="123076"/>
              <a:buFont typeface="Arial"/>
              <a:buChar char="•"/>
              <a:tabLst>
                <a:tab pos="314325" algn="l"/>
                <a:tab pos="314960" algn="l"/>
              </a:tabLst>
            </a:pPr>
            <a:r>
              <a:rPr sz="1400" spc="15" dirty="0">
                <a:latin typeface="Times New Roman"/>
                <a:cs typeface="Times New Roman"/>
              </a:rPr>
              <a:t>MDE</a:t>
            </a:r>
            <a:r>
              <a:rPr sz="1400" spc="20" dirty="0">
                <a:latin typeface="Times New Roman"/>
                <a:cs typeface="Times New Roman"/>
              </a:rPr>
              <a:t> </a:t>
            </a:r>
            <a:r>
              <a:rPr sz="1400" spc="5" dirty="0">
                <a:latin typeface="Times New Roman"/>
                <a:cs typeface="Times New Roman"/>
              </a:rPr>
              <a:t>has </a:t>
            </a:r>
            <a:r>
              <a:rPr sz="1400" dirty="0">
                <a:latin typeface="Times New Roman"/>
                <a:cs typeface="Times New Roman"/>
              </a:rPr>
              <a:t>a</a:t>
            </a:r>
            <a:r>
              <a:rPr sz="1400" spc="-10" dirty="0">
                <a:latin typeface="Times New Roman"/>
                <a:cs typeface="Times New Roman"/>
              </a:rPr>
              <a:t> </a:t>
            </a:r>
            <a:r>
              <a:rPr sz="1400" spc="-20" dirty="0">
                <a:latin typeface="Times New Roman"/>
                <a:cs typeface="Times New Roman"/>
              </a:rPr>
              <a:t>Test</a:t>
            </a:r>
            <a:r>
              <a:rPr sz="1400" spc="15" dirty="0">
                <a:latin typeface="Times New Roman"/>
                <a:cs typeface="Times New Roman"/>
              </a:rPr>
              <a:t> </a:t>
            </a:r>
            <a:r>
              <a:rPr sz="1400" spc="5" dirty="0">
                <a:latin typeface="Times New Roman"/>
                <a:cs typeface="Times New Roman"/>
              </a:rPr>
              <a:t>Security</a:t>
            </a:r>
            <a:r>
              <a:rPr sz="1400" spc="-5" dirty="0">
                <a:latin typeface="Times New Roman"/>
                <a:cs typeface="Times New Roman"/>
              </a:rPr>
              <a:t> </a:t>
            </a:r>
            <a:r>
              <a:rPr sz="1400" spc="-10" dirty="0">
                <a:latin typeface="Times New Roman"/>
                <a:cs typeface="Times New Roman"/>
              </a:rPr>
              <a:t>Tip</a:t>
            </a:r>
            <a:r>
              <a:rPr sz="1400" spc="15" dirty="0">
                <a:latin typeface="Times New Roman"/>
                <a:cs typeface="Times New Roman"/>
              </a:rPr>
              <a:t> </a:t>
            </a:r>
            <a:r>
              <a:rPr sz="1400" spc="5" dirty="0">
                <a:latin typeface="Times New Roman"/>
                <a:cs typeface="Times New Roman"/>
              </a:rPr>
              <a:t>Line</a:t>
            </a:r>
            <a:endParaRPr sz="1400" dirty="0">
              <a:latin typeface="Times New Roman"/>
              <a:cs typeface="Times New Roman"/>
            </a:endParaRPr>
          </a:p>
          <a:p>
            <a:pPr marL="314325" marR="173990" indent="-230504">
              <a:lnSpc>
                <a:spcPct val="102600"/>
              </a:lnSpc>
              <a:spcBef>
                <a:spcPts val="1200"/>
              </a:spcBef>
              <a:buSzPct val="130769"/>
              <a:buFont typeface="Arial"/>
              <a:buChar char="•"/>
              <a:tabLst>
                <a:tab pos="314325" algn="l"/>
                <a:tab pos="314960" algn="l"/>
              </a:tabLst>
            </a:pPr>
            <a:r>
              <a:rPr lang="en-US" sz="1400" spc="5" dirty="0">
                <a:latin typeface="Times New Roman"/>
                <a:cs typeface="Times New Roman"/>
              </a:rPr>
              <a:t>Educators,</a:t>
            </a:r>
            <a:r>
              <a:rPr lang="en-US" sz="1400" spc="95" dirty="0">
                <a:latin typeface="Times New Roman"/>
                <a:cs typeface="Times New Roman"/>
              </a:rPr>
              <a:t> </a:t>
            </a:r>
            <a:r>
              <a:rPr lang="en-US" sz="1400" spc="5" dirty="0">
                <a:latin typeface="Times New Roman"/>
                <a:cs typeface="Times New Roman"/>
              </a:rPr>
              <a:t>parents,</a:t>
            </a:r>
            <a:r>
              <a:rPr lang="en-US" sz="1400" spc="95" dirty="0">
                <a:latin typeface="Times New Roman"/>
                <a:cs typeface="Times New Roman"/>
              </a:rPr>
              <a:t> </a:t>
            </a:r>
            <a:r>
              <a:rPr lang="en-US" sz="1400" spc="5" dirty="0">
                <a:latin typeface="Times New Roman"/>
                <a:cs typeface="Times New Roman"/>
              </a:rPr>
              <a:t>students</a:t>
            </a:r>
            <a:r>
              <a:rPr lang="en-US" sz="1400" spc="90" dirty="0">
                <a:latin typeface="Times New Roman"/>
                <a:cs typeface="Times New Roman"/>
              </a:rPr>
              <a:t> </a:t>
            </a:r>
            <a:r>
              <a:rPr lang="en-US" sz="1400" spc="5" dirty="0">
                <a:latin typeface="Times New Roman"/>
                <a:cs typeface="Times New Roman"/>
              </a:rPr>
              <a:t>and</a:t>
            </a:r>
            <a:r>
              <a:rPr lang="en-US" sz="1400" spc="95" dirty="0">
                <a:latin typeface="Times New Roman"/>
                <a:cs typeface="Times New Roman"/>
              </a:rPr>
              <a:t> </a:t>
            </a:r>
            <a:r>
              <a:rPr lang="en-US" sz="1400" spc="5" dirty="0">
                <a:latin typeface="Times New Roman"/>
                <a:cs typeface="Times New Roman"/>
              </a:rPr>
              <a:t>others </a:t>
            </a:r>
            <a:r>
              <a:rPr lang="en-US" sz="1400" spc="10" dirty="0">
                <a:latin typeface="Times New Roman"/>
                <a:cs typeface="Times New Roman"/>
              </a:rPr>
              <a:t> </a:t>
            </a:r>
            <a:r>
              <a:rPr lang="en-US" sz="1400" spc="5" dirty="0">
                <a:latin typeface="Times New Roman"/>
                <a:cs typeface="Times New Roman"/>
              </a:rPr>
              <a:t>can</a:t>
            </a:r>
            <a:r>
              <a:rPr lang="en-US" sz="1400" spc="25" dirty="0">
                <a:latin typeface="Times New Roman"/>
                <a:cs typeface="Times New Roman"/>
              </a:rPr>
              <a:t> </a:t>
            </a:r>
            <a:r>
              <a:rPr lang="en-US" sz="1400" spc="5" dirty="0">
                <a:latin typeface="Times New Roman"/>
                <a:cs typeface="Times New Roman"/>
              </a:rPr>
              <a:t>report</a:t>
            </a:r>
            <a:r>
              <a:rPr lang="en-US" sz="1400" spc="25" dirty="0">
                <a:latin typeface="Times New Roman"/>
                <a:cs typeface="Times New Roman"/>
              </a:rPr>
              <a:t> </a:t>
            </a:r>
            <a:r>
              <a:rPr lang="en-US" sz="1400" spc="5" dirty="0">
                <a:latin typeface="Times New Roman"/>
                <a:cs typeface="Times New Roman"/>
              </a:rPr>
              <a:t>suspected</a:t>
            </a:r>
            <a:r>
              <a:rPr lang="en-US" sz="1400" spc="30" dirty="0">
                <a:latin typeface="Times New Roman"/>
                <a:cs typeface="Times New Roman"/>
              </a:rPr>
              <a:t> </a:t>
            </a:r>
            <a:r>
              <a:rPr lang="en-US" sz="1400" spc="5" dirty="0">
                <a:latin typeface="Times New Roman"/>
                <a:cs typeface="Times New Roman"/>
              </a:rPr>
              <a:t>incidents</a:t>
            </a:r>
            <a:r>
              <a:rPr lang="en-US" sz="1400" spc="15" dirty="0">
                <a:latin typeface="Times New Roman"/>
                <a:cs typeface="Times New Roman"/>
              </a:rPr>
              <a:t> </a:t>
            </a:r>
            <a:r>
              <a:rPr lang="en-US" sz="1400" spc="5" dirty="0">
                <a:latin typeface="Times New Roman"/>
                <a:cs typeface="Times New Roman"/>
              </a:rPr>
              <a:t>of</a:t>
            </a:r>
            <a:r>
              <a:rPr lang="en-US" sz="1400" spc="15" dirty="0">
                <a:latin typeface="Times New Roman"/>
                <a:cs typeface="Times New Roman"/>
              </a:rPr>
              <a:t> </a:t>
            </a:r>
            <a:r>
              <a:rPr lang="en-US" sz="1400" spc="5" dirty="0">
                <a:latin typeface="Times New Roman"/>
                <a:cs typeface="Times New Roman"/>
              </a:rPr>
              <a:t>cheating, </a:t>
            </a:r>
            <a:r>
              <a:rPr lang="en-US" sz="1400" spc="-310" dirty="0">
                <a:latin typeface="Times New Roman"/>
                <a:cs typeface="Times New Roman"/>
              </a:rPr>
              <a:t> </a:t>
            </a:r>
            <a:r>
              <a:rPr lang="en-US" sz="1400" spc="5" dirty="0">
                <a:latin typeface="Times New Roman"/>
                <a:cs typeface="Times New Roman"/>
              </a:rPr>
              <a:t>improper</a:t>
            </a:r>
            <a:r>
              <a:rPr lang="en-US" sz="1400" spc="10" dirty="0">
                <a:latin typeface="Times New Roman"/>
                <a:cs typeface="Times New Roman"/>
              </a:rPr>
              <a:t> </a:t>
            </a:r>
            <a:r>
              <a:rPr lang="en-US" sz="1400" spc="5" dirty="0">
                <a:latin typeface="Times New Roman"/>
                <a:cs typeface="Times New Roman"/>
              </a:rPr>
              <a:t>or</a:t>
            </a:r>
            <a:r>
              <a:rPr lang="en-US" sz="1400" spc="15" dirty="0">
                <a:latin typeface="Times New Roman"/>
                <a:cs typeface="Times New Roman"/>
              </a:rPr>
              <a:t> </a:t>
            </a:r>
            <a:r>
              <a:rPr lang="en-US" sz="1400" spc="5" dirty="0">
                <a:latin typeface="Times New Roman"/>
                <a:cs typeface="Times New Roman"/>
              </a:rPr>
              <a:t>unethical</a:t>
            </a:r>
            <a:r>
              <a:rPr lang="en-US" sz="1400" spc="20" dirty="0">
                <a:latin typeface="Times New Roman"/>
                <a:cs typeface="Times New Roman"/>
              </a:rPr>
              <a:t> </a:t>
            </a:r>
            <a:r>
              <a:rPr lang="en-US" sz="1400" spc="5" dirty="0">
                <a:latin typeface="Times New Roman"/>
                <a:cs typeface="Times New Roman"/>
              </a:rPr>
              <a:t>behavior</a:t>
            </a:r>
            <a:r>
              <a:rPr lang="en-US" sz="1400" spc="15" dirty="0">
                <a:latin typeface="Times New Roman"/>
                <a:cs typeface="Times New Roman"/>
              </a:rPr>
              <a:t> </a:t>
            </a:r>
            <a:r>
              <a:rPr lang="en-US" sz="1400" spc="5" dirty="0">
                <a:latin typeface="Times New Roman"/>
                <a:cs typeface="Times New Roman"/>
              </a:rPr>
              <a:t>on</a:t>
            </a:r>
            <a:r>
              <a:rPr lang="en-US" sz="1400" spc="15" dirty="0">
                <a:latin typeface="Times New Roman"/>
                <a:cs typeface="Times New Roman"/>
              </a:rPr>
              <a:t> </a:t>
            </a:r>
            <a:r>
              <a:rPr lang="en-US" sz="1400" spc="5" dirty="0">
                <a:latin typeface="Times New Roman"/>
                <a:cs typeface="Times New Roman"/>
              </a:rPr>
              <a:t>any </a:t>
            </a:r>
            <a:r>
              <a:rPr lang="en-US" sz="1400" spc="10" dirty="0">
                <a:latin typeface="Times New Roman"/>
                <a:cs typeface="Times New Roman"/>
              </a:rPr>
              <a:t> Statewide</a:t>
            </a:r>
            <a:r>
              <a:rPr lang="en-US" sz="1400" spc="15" dirty="0">
                <a:latin typeface="Times New Roman"/>
                <a:cs typeface="Times New Roman"/>
              </a:rPr>
              <a:t> </a:t>
            </a:r>
            <a:r>
              <a:rPr lang="en-US" sz="1400" spc="5" dirty="0">
                <a:latin typeface="Times New Roman"/>
                <a:cs typeface="Times New Roman"/>
              </a:rPr>
              <a:t>assessments</a:t>
            </a:r>
            <a:endParaRPr lang="en-US" sz="1400" dirty="0">
              <a:latin typeface="Times New Roman"/>
              <a:cs typeface="Times New Roman"/>
            </a:endParaRPr>
          </a:p>
          <a:p>
            <a:pPr marL="314325" marR="292100" indent="-230504">
              <a:lnSpc>
                <a:spcPct val="102299"/>
              </a:lnSpc>
              <a:buSzPct val="123076"/>
              <a:buFont typeface="Arial"/>
              <a:buChar char="•"/>
              <a:tabLst>
                <a:tab pos="314325" algn="l"/>
                <a:tab pos="314960" algn="l"/>
              </a:tabLst>
            </a:pPr>
            <a:endParaRPr lang="en-US" sz="1400" spc="5" dirty="0">
              <a:latin typeface="Times New Roman"/>
              <a:cs typeface="Times New Roman"/>
            </a:endParaRPr>
          </a:p>
          <a:p>
            <a:pPr marL="314325" marR="292100" indent="-230504">
              <a:lnSpc>
                <a:spcPct val="102299"/>
              </a:lnSpc>
              <a:buSzPct val="123076"/>
              <a:buFont typeface="Arial"/>
              <a:buChar char="•"/>
              <a:tabLst>
                <a:tab pos="314325" algn="l"/>
                <a:tab pos="314960" algn="l"/>
              </a:tabLst>
            </a:pPr>
            <a:r>
              <a:rPr lang="en-US" sz="1400" spc="5" dirty="0">
                <a:latin typeface="Times New Roman"/>
                <a:cs typeface="Times New Roman"/>
              </a:rPr>
              <a:t>Links</a:t>
            </a:r>
            <a:r>
              <a:rPr lang="en-US" sz="1400" spc="10" dirty="0">
                <a:latin typeface="Times New Roman"/>
                <a:cs typeface="Times New Roman"/>
              </a:rPr>
              <a:t> </a:t>
            </a:r>
            <a:r>
              <a:rPr lang="en-US" sz="1400" spc="5" dirty="0">
                <a:latin typeface="Times New Roman"/>
                <a:cs typeface="Times New Roman"/>
              </a:rPr>
              <a:t>to</a:t>
            </a:r>
            <a:r>
              <a:rPr lang="en-US" sz="1400" spc="25" dirty="0">
                <a:latin typeface="Times New Roman"/>
                <a:cs typeface="Times New Roman"/>
              </a:rPr>
              <a:t> </a:t>
            </a:r>
            <a:r>
              <a:rPr lang="en-US" sz="1400" spc="5" dirty="0">
                <a:latin typeface="Times New Roman"/>
                <a:cs typeface="Times New Roman"/>
              </a:rPr>
              <a:t>the</a:t>
            </a:r>
            <a:r>
              <a:rPr lang="en-US" sz="1400" spc="-5" dirty="0">
                <a:latin typeface="Times New Roman"/>
                <a:cs typeface="Times New Roman"/>
              </a:rPr>
              <a:t> </a:t>
            </a:r>
            <a:r>
              <a:rPr lang="en-US" sz="1400" spc="-20" dirty="0">
                <a:latin typeface="Times New Roman"/>
                <a:cs typeface="Times New Roman"/>
              </a:rPr>
              <a:t>Test</a:t>
            </a:r>
            <a:r>
              <a:rPr lang="en-US" sz="1400" spc="25" dirty="0">
                <a:latin typeface="Times New Roman"/>
                <a:cs typeface="Times New Roman"/>
              </a:rPr>
              <a:t> </a:t>
            </a:r>
            <a:r>
              <a:rPr lang="en-US" sz="1400" spc="5" dirty="0">
                <a:latin typeface="Times New Roman"/>
                <a:cs typeface="Times New Roman"/>
              </a:rPr>
              <a:t>Security</a:t>
            </a:r>
            <a:r>
              <a:rPr lang="en-US" sz="1400" dirty="0">
                <a:latin typeface="Times New Roman"/>
                <a:cs typeface="Times New Roman"/>
              </a:rPr>
              <a:t> </a:t>
            </a:r>
            <a:r>
              <a:rPr lang="en-US" sz="1400" spc="-10" dirty="0">
                <a:latin typeface="Times New Roman"/>
                <a:cs typeface="Times New Roman"/>
              </a:rPr>
              <a:t>Tip</a:t>
            </a:r>
            <a:r>
              <a:rPr lang="en-US" sz="1400" spc="25" dirty="0">
                <a:latin typeface="Times New Roman"/>
                <a:cs typeface="Times New Roman"/>
              </a:rPr>
              <a:t> </a:t>
            </a:r>
            <a:r>
              <a:rPr lang="en-US" sz="1400" spc="5" dirty="0">
                <a:latin typeface="Times New Roman"/>
                <a:cs typeface="Times New Roman"/>
              </a:rPr>
              <a:t>Line</a:t>
            </a:r>
            <a:r>
              <a:rPr lang="en-US" sz="1400" spc="20" dirty="0">
                <a:latin typeface="Times New Roman"/>
                <a:cs typeface="Times New Roman"/>
              </a:rPr>
              <a:t> </a:t>
            </a:r>
            <a:r>
              <a:rPr lang="en-US" sz="1400" dirty="0">
                <a:latin typeface="Times New Roman"/>
                <a:cs typeface="Times New Roman"/>
              </a:rPr>
              <a:t>are </a:t>
            </a:r>
            <a:r>
              <a:rPr lang="en-US" sz="1400" spc="5" dirty="0">
                <a:latin typeface="Times New Roman"/>
                <a:cs typeface="Times New Roman"/>
              </a:rPr>
              <a:t> available</a:t>
            </a:r>
            <a:r>
              <a:rPr lang="en-US" sz="1400" spc="15" dirty="0">
                <a:latin typeface="Times New Roman"/>
                <a:cs typeface="Times New Roman"/>
              </a:rPr>
              <a:t> </a:t>
            </a:r>
            <a:r>
              <a:rPr lang="en-US" sz="1400" spc="5" dirty="0">
                <a:latin typeface="Times New Roman"/>
                <a:cs typeface="Times New Roman"/>
              </a:rPr>
              <a:t>in</a:t>
            </a:r>
            <a:r>
              <a:rPr lang="en-US" sz="1400" spc="20" dirty="0">
                <a:latin typeface="Times New Roman"/>
                <a:cs typeface="Times New Roman"/>
              </a:rPr>
              <a:t> </a:t>
            </a:r>
            <a:r>
              <a:rPr lang="en-US" sz="1400" spc="10" dirty="0">
                <a:latin typeface="Times New Roman"/>
                <a:cs typeface="Times New Roman"/>
              </a:rPr>
              <a:t>two</a:t>
            </a:r>
            <a:r>
              <a:rPr lang="en-US" sz="1400" spc="20" dirty="0">
                <a:latin typeface="Times New Roman"/>
                <a:cs typeface="Times New Roman"/>
              </a:rPr>
              <a:t> </a:t>
            </a:r>
            <a:r>
              <a:rPr lang="en-US" sz="1400" spc="5" dirty="0">
                <a:latin typeface="Times New Roman"/>
                <a:cs typeface="Times New Roman"/>
              </a:rPr>
              <a:t>places</a:t>
            </a:r>
            <a:r>
              <a:rPr lang="en-US" sz="1400" spc="15" dirty="0">
                <a:latin typeface="Times New Roman"/>
                <a:cs typeface="Times New Roman"/>
              </a:rPr>
              <a:t> </a:t>
            </a:r>
            <a:r>
              <a:rPr lang="en-US" sz="1400" spc="5" dirty="0">
                <a:latin typeface="Times New Roman"/>
                <a:cs typeface="Times New Roman"/>
              </a:rPr>
              <a:t>on</a:t>
            </a:r>
            <a:r>
              <a:rPr lang="en-US" sz="1400" spc="20" dirty="0">
                <a:latin typeface="Times New Roman"/>
                <a:cs typeface="Times New Roman"/>
              </a:rPr>
              <a:t> </a:t>
            </a:r>
            <a:r>
              <a:rPr lang="en-US" sz="1400" spc="5" dirty="0">
                <a:latin typeface="Times New Roman"/>
                <a:cs typeface="Times New Roman"/>
              </a:rPr>
              <a:t>the</a:t>
            </a:r>
            <a:r>
              <a:rPr lang="en-US" sz="1400" spc="15" dirty="0">
                <a:latin typeface="Times New Roman"/>
                <a:cs typeface="Times New Roman"/>
              </a:rPr>
              <a:t> MDE</a:t>
            </a:r>
            <a:r>
              <a:rPr lang="en-US" sz="1400" spc="30" dirty="0">
                <a:latin typeface="Times New Roman"/>
                <a:cs typeface="Times New Roman"/>
              </a:rPr>
              <a:t> </a:t>
            </a:r>
            <a:r>
              <a:rPr lang="en-US" sz="1400" spc="10" dirty="0">
                <a:latin typeface="Times New Roman"/>
                <a:cs typeface="Times New Roman"/>
              </a:rPr>
              <a:t>web </a:t>
            </a:r>
            <a:r>
              <a:rPr lang="en-US" sz="1400" spc="-310" dirty="0">
                <a:latin typeface="Times New Roman"/>
                <a:cs typeface="Times New Roman"/>
              </a:rPr>
              <a:t> </a:t>
            </a:r>
            <a:r>
              <a:rPr lang="en-US" sz="1400" spc="5" dirty="0">
                <a:latin typeface="Times New Roman"/>
                <a:cs typeface="Times New Roman"/>
              </a:rPr>
              <a:t>site</a:t>
            </a:r>
            <a:r>
              <a:rPr lang="en-US" sz="1400" spc="10" dirty="0">
                <a:solidFill>
                  <a:srgbClr val="0000FF"/>
                </a:solidFill>
                <a:latin typeface="Times New Roman"/>
                <a:cs typeface="Times New Roman"/>
              </a:rPr>
              <a:t> </a:t>
            </a:r>
            <a:r>
              <a:rPr lang="en-US" sz="1400" spc="10" dirty="0">
                <a:uFill>
                  <a:solidFill>
                    <a:srgbClr val="0000FF"/>
                  </a:solidFill>
                </a:uFill>
                <a:latin typeface="Times New Roman"/>
                <a:cs typeface="Times New Roman"/>
                <a:hlinkClick r:id="rId2"/>
              </a:rPr>
              <a:t>https://education.mn.gov/MDE/</a:t>
            </a:r>
            <a:r>
              <a:rPr lang="en-US" sz="1400" spc="10" dirty="0">
                <a:uFill>
                  <a:solidFill>
                    <a:srgbClr val="0000FF"/>
                  </a:solidFill>
                </a:uFill>
                <a:latin typeface="Times New Roman"/>
                <a:cs typeface="Times New Roman"/>
              </a:rPr>
              <a:t> </a:t>
            </a:r>
            <a:endParaRPr lang="en-US" sz="1400" dirty="0">
              <a:latin typeface="Times New Roman"/>
              <a:cs typeface="Times New Roman"/>
            </a:endParaRPr>
          </a:p>
          <a:p>
            <a:pPr>
              <a:lnSpc>
                <a:spcPct val="100000"/>
              </a:lnSpc>
              <a:spcBef>
                <a:spcPts val="25"/>
              </a:spcBef>
            </a:pPr>
            <a:endParaRPr lang="en-US" sz="1600" dirty="0">
              <a:latin typeface="Times New Roman"/>
              <a:cs typeface="Times New Roman"/>
            </a:endParaRPr>
          </a:p>
          <a:p>
            <a:pPr marL="179070">
              <a:lnSpc>
                <a:spcPct val="100000"/>
              </a:lnSpc>
            </a:pPr>
            <a:r>
              <a:rPr lang="en-US" sz="1400" dirty="0">
                <a:latin typeface="Times New Roman"/>
                <a:cs typeface="Times New Roman"/>
              </a:rPr>
              <a:t>˗</a:t>
            </a:r>
            <a:r>
              <a:rPr lang="en-US" sz="1400" spc="-25" dirty="0">
                <a:latin typeface="Times New Roman"/>
                <a:cs typeface="Times New Roman"/>
              </a:rPr>
              <a:t> </a:t>
            </a:r>
            <a:r>
              <a:rPr lang="en-US" sz="1400" spc="-10" dirty="0">
                <a:latin typeface="Times New Roman"/>
                <a:cs typeface="Times New Roman"/>
              </a:rPr>
              <a:t>View</a:t>
            </a:r>
            <a:r>
              <a:rPr lang="en-US" sz="1400" spc="25" dirty="0">
                <a:latin typeface="Times New Roman"/>
                <a:cs typeface="Times New Roman"/>
              </a:rPr>
              <a:t> </a:t>
            </a:r>
            <a:r>
              <a:rPr lang="en-US" sz="1400" spc="5" dirty="0">
                <a:latin typeface="Times New Roman"/>
                <a:cs typeface="Times New Roman"/>
              </a:rPr>
              <a:t>the </a:t>
            </a:r>
            <a:r>
              <a:rPr lang="en-US" sz="1400" spc="10" dirty="0">
                <a:latin typeface="Times New Roman"/>
                <a:cs typeface="Times New Roman"/>
              </a:rPr>
              <a:t>Statewide</a:t>
            </a:r>
            <a:r>
              <a:rPr lang="en-US" sz="1400" spc="-15" dirty="0">
                <a:latin typeface="Times New Roman"/>
                <a:cs typeface="Times New Roman"/>
              </a:rPr>
              <a:t> </a:t>
            </a:r>
            <a:r>
              <a:rPr lang="en-US" sz="1400" spc="-5" dirty="0">
                <a:latin typeface="Times New Roman"/>
                <a:cs typeface="Times New Roman"/>
              </a:rPr>
              <a:t>Testing</a:t>
            </a:r>
            <a:r>
              <a:rPr lang="en-US" sz="1400" spc="15" dirty="0">
                <a:latin typeface="Times New Roman"/>
                <a:cs typeface="Times New Roman"/>
              </a:rPr>
              <a:t> </a:t>
            </a:r>
            <a:r>
              <a:rPr lang="en-US" sz="1400" spc="5" dirty="0">
                <a:latin typeface="Times New Roman"/>
                <a:cs typeface="Times New Roman"/>
              </a:rPr>
              <a:t>page</a:t>
            </a:r>
            <a:endParaRPr lang="en-US" sz="1400" dirty="0">
              <a:latin typeface="Times New Roman"/>
              <a:cs typeface="Times New Roman"/>
            </a:endParaRPr>
          </a:p>
          <a:p>
            <a:pPr marL="273685" marR="139065">
              <a:lnSpc>
                <a:spcPts val="1510"/>
              </a:lnSpc>
              <a:spcBef>
                <a:spcPts val="140"/>
              </a:spcBef>
            </a:pPr>
            <a:r>
              <a:rPr lang="en-US" sz="1400" spc="10" dirty="0">
                <a:latin typeface="Times New Roman"/>
                <a:cs typeface="Times New Roman"/>
              </a:rPr>
              <a:t>(MDE</a:t>
            </a:r>
            <a:r>
              <a:rPr lang="en-US" sz="1400" spc="25" dirty="0">
                <a:latin typeface="Times New Roman"/>
                <a:cs typeface="Times New Roman"/>
              </a:rPr>
              <a:t> </a:t>
            </a:r>
            <a:r>
              <a:rPr lang="en-US" sz="1400" dirty="0">
                <a:latin typeface="Times New Roman"/>
                <a:cs typeface="Times New Roman"/>
              </a:rPr>
              <a:t>&gt;</a:t>
            </a:r>
            <a:r>
              <a:rPr lang="en-US" sz="1400" spc="20" dirty="0">
                <a:latin typeface="Times New Roman"/>
                <a:cs typeface="Times New Roman"/>
              </a:rPr>
              <a:t> </a:t>
            </a:r>
            <a:r>
              <a:rPr lang="en-US" sz="1400" spc="5" dirty="0">
                <a:latin typeface="Times New Roman"/>
                <a:cs typeface="Times New Roman"/>
              </a:rPr>
              <a:t>Districts,</a:t>
            </a:r>
            <a:r>
              <a:rPr lang="en-US" sz="1400" spc="15" dirty="0">
                <a:latin typeface="Times New Roman"/>
                <a:cs typeface="Times New Roman"/>
              </a:rPr>
              <a:t> </a:t>
            </a:r>
            <a:r>
              <a:rPr lang="en-US" sz="1400" spc="5" dirty="0">
                <a:latin typeface="Times New Roman"/>
                <a:cs typeface="Times New Roman"/>
              </a:rPr>
              <a:t>Schools</a:t>
            </a:r>
            <a:r>
              <a:rPr lang="en-US" sz="1400" spc="10" dirty="0">
                <a:latin typeface="Times New Roman"/>
                <a:cs typeface="Times New Roman"/>
              </a:rPr>
              <a:t> </a:t>
            </a:r>
            <a:r>
              <a:rPr lang="en-US" sz="1400" spc="5" dirty="0">
                <a:latin typeface="Times New Roman"/>
                <a:cs typeface="Times New Roman"/>
              </a:rPr>
              <a:t>and</a:t>
            </a:r>
            <a:r>
              <a:rPr lang="en-US" sz="1400" spc="20" dirty="0">
                <a:latin typeface="Times New Roman"/>
                <a:cs typeface="Times New Roman"/>
              </a:rPr>
              <a:t> </a:t>
            </a:r>
            <a:r>
              <a:rPr lang="en-US" sz="1400" spc="5" dirty="0">
                <a:latin typeface="Times New Roman"/>
                <a:cs typeface="Times New Roman"/>
              </a:rPr>
              <a:t>Educators</a:t>
            </a:r>
            <a:r>
              <a:rPr lang="en-US" sz="1400" spc="10" dirty="0">
                <a:latin typeface="Times New Roman"/>
                <a:cs typeface="Times New Roman"/>
              </a:rPr>
              <a:t> </a:t>
            </a:r>
            <a:r>
              <a:rPr lang="en-US" sz="1400" dirty="0">
                <a:latin typeface="Times New Roman"/>
                <a:cs typeface="Times New Roman"/>
              </a:rPr>
              <a:t>&gt; Teaching and Learning &gt; </a:t>
            </a:r>
            <a:r>
              <a:rPr lang="en-US" sz="1400" spc="-310" dirty="0">
                <a:latin typeface="Times New Roman"/>
                <a:cs typeface="Times New Roman"/>
              </a:rPr>
              <a:t> </a:t>
            </a:r>
            <a:r>
              <a:rPr lang="en-US" sz="1400" spc="10" dirty="0">
                <a:latin typeface="Times New Roman"/>
                <a:cs typeface="Times New Roman"/>
              </a:rPr>
              <a:t>Statewide</a:t>
            </a:r>
            <a:r>
              <a:rPr lang="en-US" sz="1400" spc="-10" dirty="0">
                <a:latin typeface="Times New Roman"/>
                <a:cs typeface="Times New Roman"/>
              </a:rPr>
              <a:t> </a:t>
            </a:r>
            <a:r>
              <a:rPr lang="en-US" sz="1400" spc="-5" dirty="0">
                <a:latin typeface="Times New Roman"/>
                <a:cs typeface="Times New Roman"/>
              </a:rPr>
              <a:t>Testing)</a:t>
            </a:r>
          </a:p>
          <a:p>
            <a:pPr marL="273685" marR="139065">
              <a:lnSpc>
                <a:spcPts val="1510"/>
              </a:lnSpc>
              <a:spcBef>
                <a:spcPts val="140"/>
              </a:spcBef>
            </a:pPr>
            <a:r>
              <a:rPr lang="en-US" sz="1400" spc="-5" dirty="0">
                <a:latin typeface="Times New Roman"/>
                <a:cs typeface="Times New Roman"/>
              </a:rPr>
              <a:t> - Under ‘Reporting Testing Administration Concerns’</a:t>
            </a:r>
            <a:endParaRPr lang="en-US" sz="1400" dirty="0">
              <a:latin typeface="Times New Roman"/>
              <a:cs typeface="Times New Roman"/>
            </a:endParaRPr>
          </a:p>
          <a:p>
            <a:pPr>
              <a:lnSpc>
                <a:spcPct val="100000"/>
              </a:lnSpc>
              <a:spcBef>
                <a:spcPts val="35"/>
              </a:spcBef>
            </a:pPr>
            <a:endParaRPr lang="en-US" sz="1400" dirty="0">
              <a:latin typeface="Times New Roman"/>
              <a:cs typeface="Times New Roman"/>
            </a:endParaRPr>
          </a:p>
          <a:p>
            <a:pPr marL="179070">
              <a:lnSpc>
                <a:spcPct val="100000"/>
              </a:lnSpc>
              <a:spcBef>
                <a:spcPts val="5"/>
              </a:spcBef>
            </a:pPr>
            <a:r>
              <a:rPr lang="en-US" sz="1400" dirty="0">
                <a:latin typeface="Times New Roman"/>
                <a:cs typeface="Times New Roman"/>
              </a:rPr>
              <a:t>˗</a:t>
            </a:r>
            <a:r>
              <a:rPr lang="en-US" sz="1400" spc="-20" dirty="0">
                <a:latin typeface="Times New Roman"/>
                <a:cs typeface="Times New Roman"/>
              </a:rPr>
              <a:t> </a:t>
            </a:r>
            <a:r>
              <a:rPr lang="en-US" sz="1400" spc="-10" dirty="0">
                <a:latin typeface="Times New Roman"/>
                <a:cs typeface="Times New Roman"/>
              </a:rPr>
              <a:t>View</a:t>
            </a:r>
            <a:r>
              <a:rPr lang="en-US" sz="1400" spc="30" dirty="0">
                <a:latin typeface="Times New Roman"/>
                <a:cs typeface="Times New Roman"/>
              </a:rPr>
              <a:t> </a:t>
            </a:r>
            <a:r>
              <a:rPr lang="en-US" sz="1400" spc="5" dirty="0">
                <a:latin typeface="Times New Roman"/>
                <a:cs typeface="Times New Roman"/>
              </a:rPr>
              <a:t>the</a:t>
            </a:r>
            <a:r>
              <a:rPr lang="en-US" sz="1400" spc="10" dirty="0">
                <a:latin typeface="Times New Roman"/>
                <a:cs typeface="Times New Roman"/>
              </a:rPr>
              <a:t> Family</a:t>
            </a:r>
            <a:r>
              <a:rPr lang="en-US" sz="1400" spc="-5" dirty="0">
                <a:latin typeface="Times New Roman"/>
                <a:cs typeface="Times New Roman"/>
              </a:rPr>
              <a:t> </a:t>
            </a:r>
            <a:r>
              <a:rPr lang="en-US" sz="1400" spc="-15" dirty="0">
                <a:latin typeface="Times New Roman"/>
                <a:cs typeface="Times New Roman"/>
              </a:rPr>
              <a:t>Test</a:t>
            </a:r>
            <a:r>
              <a:rPr lang="en-US" sz="1400" spc="20" dirty="0">
                <a:latin typeface="Times New Roman"/>
                <a:cs typeface="Times New Roman"/>
              </a:rPr>
              <a:t> </a:t>
            </a:r>
            <a:r>
              <a:rPr lang="en-US" sz="1400" spc="5" dirty="0">
                <a:latin typeface="Times New Roman"/>
                <a:cs typeface="Times New Roman"/>
              </a:rPr>
              <a:t>Security</a:t>
            </a:r>
            <a:r>
              <a:rPr lang="en-US" sz="1400" spc="15" dirty="0">
                <a:latin typeface="Times New Roman"/>
                <a:cs typeface="Times New Roman"/>
              </a:rPr>
              <a:t> </a:t>
            </a:r>
            <a:r>
              <a:rPr lang="en-US" sz="1400" spc="5" dirty="0">
                <a:latin typeface="Times New Roman"/>
                <a:cs typeface="Times New Roman"/>
              </a:rPr>
              <a:t>page</a:t>
            </a:r>
            <a:endParaRPr lang="en-US" sz="1400" dirty="0">
              <a:latin typeface="Times New Roman"/>
              <a:cs typeface="Times New Roman"/>
            </a:endParaRPr>
          </a:p>
          <a:p>
            <a:pPr marL="273685" marR="130175">
              <a:lnSpc>
                <a:spcPct val="101499"/>
              </a:lnSpc>
              <a:spcBef>
                <a:spcPts val="25"/>
              </a:spcBef>
            </a:pPr>
            <a:r>
              <a:rPr lang="en-US" sz="1400" spc="10" dirty="0">
                <a:latin typeface="Times New Roman"/>
                <a:cs typeface="Times New Roman"/>
              </a:rPr>
              <a:t>(MDE</a:t>
            </a:r>
            <a:r>
              <a:rPr lang="en-US" sz="1400" spc="30" dirty="0">
                <a:latin typeface="Times New Roman"/>
                <a:cs typeface="Times New Roman"/>
              </a:rPr>
              <a:t> </a:t>
            </a:r>
            <a:r>
              <a:rPr lang="en-US" sz="1400" dirty="0">
                <a:latin typeface="Times New Roman"/>
                <a:cs typeface="Times New Roman"/>
              </a:rPr>
              <a:t>&gt;</a:t>
            </a:r>
            <a:r>
              <a:rPr lang="en-US" sz="1400" spc="25" dirty="0">
                <a:latin typeface="Times New Roman"/>
                <a:cs typeface="Times New Roman"/>
              </a:rPr>
              <a:t> </a:t>
            </a:r>
            <a:r>
              <a:rPr lang="en-US" sz="1400" spc="5" dirty="0">
                <a:latin typeface="Times New Roman"/>
                <a:cs typeface="Times New Roman"/>
              </a:rPr>
              <a:t>Students</a:t>
            </a:r>
            <a:r>
              <a:rPr lang="en-US" sz="1400" spc="15" dirty="0">
                <a:latin typeface="Times New Roman"/>
                <a:cs typeface="Times New Roman"/>
              </a:rPr>
              <a:t> </a:t>
            </a:r>
            <a:r>
              <a:rPr lang="en-US" sz="1400" spc="5" dirty="0">
                <a:latin typeface="Times New Roman"/>
                <a:cs typeface="Times New Roman"/>
              </a:rPr>
              <a:t>and</a:t>
            </a:r>
            <a:r>
              <a:rPr lang="en-US" sz="1400" spc="20" dirty="0">
                <a:latin typeface="Times New Roman"/>
                <a:cs typeface="Times New Roman"/>
              </a:rPr>
              <a:t> </a:t>
            </a:r>
            <a:r>
              <a:rPr lang="en-US" sz="1400" spc="5" dirty="0">
                <a:latin typeface="Times New Roman"/>
                <a:cs typeface="Times New Roman"/>
              </a:rPr>
              <a:t>Families</a:t>
            </a:r>
            <a:r>
              <a:rPr lang="en-US" sz="1400" spc="15" dirty="0">
                <a:latin typeface="Times New Roman"/>
                <a:cs typeface="Times New Roman"/>
              </a:rPr>
              <a:t> </a:t>
            </a:r>
            <a:r>
              <a:rPr lang="en-US" sz="1400" dirty="0">
                <a:latin typeface="Times New Roman"/>
                <a:cs typeface="Times New Roman"/>
              </a:rPr>
              <a:t>&gt;</a:t>
            </a:r>
            <a:r>
              <a:rPr lang="en-US" sz="1400" spc="25" dirty="0">
                <a:latin typeface="Times New Roman"/>
                <a:cs typeface="Times New Roman"/>
              </a:rPr>
              <a:t> Programs and Initiatives &gt; </a:t>
            </a:r>
            <a:r>
              <a:rPr lang="en-US" sz="1400" spc="5" dirty="0">
                <a:latin typeface="Times New Roman"/>
                <a:cs typeface="Times New Roman"/>
              </a:rPr>
              <a:t>Statewide </a:t>
            </a:r>
            <a:r>
              <a:rPr lang="en-US" sz="1400" spc="-310" dirty="0">
                <a:latin typeface="Times New Roman"/>
                <a:cs typeface="Times New Roman"/>
              </a:rPr>
              <a:t> </a:t>
            </a:r>
            <a:r>
              <a:rPr lang="en-US" sz="1400" spc="-5" dirty="0">
                <a:latin typeface="Times New Roman"/>
                <a:cs typeface="Times New Roman"/>
              </a:rPr>
              <a:t>Testing</a:t>
            </a:r>
            <a:r>
              <a:rPr lang="en-US" sz="1400" spc="15" dirty="0">
                <a:latin typeface="Times New Roman"/>
                <a:cs typeface="Times New Roman"/>
              </a:rPr>
              <a:t> </a:t>
            </a:r>
            <a:r>
              <a:rPr lang="en-US" sz="1400" dirty="0">
                <a:latin typeface="Times New Roman"/>
                <a:cs typeface="Times New Roman"/>
              </a:rPr>
              <a:t>&gt; </a:t>
            </a:r>
            <a:r>
              <a:rPr lang="en-US" sz="1400" spc="15" dirty="0">
                <a:latin typeface="Times New Roman"/>
                <a:cs typeface="Times New Roman"/>
              </a:rPr>
              <a:t>Student Participation)</a:t>
            </a:r>
            <a:endParaRPr lang="en-US" sz="1400" dirty="0">
              <a:latin typeface="Times New Roman"/>
              <a:cs typeface="Times New Roman"/>
            </a:endParaRPr>
          </a:p>
        </p:txBody>
      </p:sp>
      <p:pic>
        <p:nvPicPr>
          <p:cNvPr id="5" name="object 15">
            <a:extLst>
              <a:ext uri="{FF2B5EF4-FFF2-40B4-BE49-F238E27FC236}">
                <a16:creationId xmlns:a16="http://schemas.microsoft.com/office/drawing/2014/main" id="{675E3DD1-CAEE-F055-A0F7-2725290B7E8B}"/>
              </a:ext>
            </a:extLst>
          </p:cNvPr>
          <p:cNvPicPr/>
          <p:nvPr/>
        </p:nvPicPr>
        <p:blipFill>
          <a:blip r:embed="rId3" cstate="print"/>
          <a:stretch>
            <a:fillRect/>
          </a:stretch>
        </p:blipFill>
        <p:spPr>
          <a:xfrm>
            <a:off x="3563163" y="1316115"/>
            <a:ext cx="2967570" cy="4704798"/>
          </a:xfrm>
          <a:prstGeom prst="rect">
            <a:avLst/>
          </a:prstGeom>
        </p:spPr>
      </p:pic>
    </p:spTree>
    <p:extLst>
      <p:ext uri="{BB962C8B-B14F-4D97-AF65-F5344CB8AC3E}">
        <p14:creationId xmlns:p14="http://schemas.microsoft.com/office/powerpoint/2010/main" val="1941700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65E73A-7536-F416-6437-A029F5829FBF}"/>
              </a:ext>
            </a:extLst>
          </p:cNvPr>
          <p:cNvPicPr>
            <a:picLocks noChangeAspect="1"/>
          </p:cNvPicPr>
          <p:nvPr/>
        </p:nvPicPr>
        <p:blipFill>
          <a:blip r:embed="rId2"/>
          <a:stretch>
            <a:fillRect/>
          </a:stretch>
        </p:blipFill>
        <p:spPr>
          <a:xfrm>
            <a:off x="337266" y="477658"/>
            <a:ext cx="6222380" cy="8052492"/>
          </a:xfrm>
          <a:prstGeom prst="rect">
            <a:avLst/>
          </a:prstGeom>
        </p:spPr>
      </p:pic>
      <p:sp>
        <p:nvSpPr>
          <p:cNvPr id="2" name="Title 1">
            <a:extLst>
              <a:ext uri="{FF2B5EF4-FFF2-40B4-BE49-F238E27FC236}">
                <a16:creationId xmlns:a16="http://schemas.microsoft.com/office/drawing/2014/main" id="{B525B379-4314-E426-BF32-F3CC80DF888C}"/>
              </a:ext>
            </a:extLst>
          </p:cNvPr>
          <p:cNvSpPr>
            <a:spLocks noGrp="1"/>
          </p:cNvSpPr>
          <p:nvPr>
            <p:ph type="title"/>
          </p:nvPr>
        </p:nvSpPr>
        <p:spPr/>
        <p:txBody>
          <a:bodyPr/>
          <a:lstStyle/>
          <a:p>
            <a:r>
              <a:rPr lang="en-US" dirty="0"/>
              <a:t>Results:</a:t>
            </a:r>
          </a:p>
        </p:txBody>
      </p:sp>
      <p:sp>
        <p:nvSpPr>
          <p:cNvPr id="3" name="Slide Number Placeholder 2">
            <a:extLst>
              <a:ext uri="{FF2B5EF4-FFF2-40B4-BE49-F238E27FC236}">
                <a16:creationId xmlns:a16="http://schemas.microsoft.com/office/drawing/2014/main" id="{618B28F4-B820-1F2E-9471-231254E45431}"/>
              </a:ext>
            </a:extLst>
          </p:cNvPr>
          <p:cNvSpPr>
            <a:spLocks noGrp="1"/>
          </p:cNvSpPr>
          <p:nvPr>
            <p:ph type="sldNum" sz="quarter" idx="12"/>
          </p:nvPr>
        </p:nvSpPr>
        <p:spPr/>
        <p:txBody>
          <a:bodyPr/>
          <a:lstStyle/>
          <a:p>
            <a:fld id="{B4D764D8-5B36-754B-AFBA-AF0AFEFF4AB1}" type="slidenum">
              <a:rPr lang="en-US" smtClean="0"/>
              <a:pPr/>
              <a:t>31</a:t>
            </a:fld>
            <a:endParaRPr lang="en-US"/>
          </a:p>
        </p:txBody>
      </p:sp>
    </p:spTree>
    <p:extLst>
      <p:ext uri="{BB962C8B-B14F-4D97-AF65-F5344CB8AC3E}">
        <p14:creationId xmlns:p14="http://schemas.microsoft.com/office/powerpoint/2010/main" val="2188144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5CB48C-9ED9-AE32-1175-28E95AD1468C}"/>
              </a:ext>
            </a:extLst>
          </p:cNvPr>
          <p:cNvSpPr>
            <a:spLocks noGrp="1"/>
          </p:cNvSpPr>
          <p:nvPr>
            <p:ph type="sldNum" sz="quarter" idx="12"/>
          </p:nvPr>
        </p:nvSpPr>
        <p:spPr/>
        <p:txBody>
          <a:bodyPr/>
          <a:lstStyle/>
          <a:p>
            <a:fld id="{B4D764D8-5B36-754B-AFBA-AF0AFEFF4AB1}" type="slidenum">
              <a:rPr lang="en-US" smtClean="0"/>
              <a:t>32</a:t>
            </a:fld>
            <a:endParaRPr lang="en-US"/>
          </a:p>
        </p:txBody>
      </p:sp>
    </p:spTree>
    <p:extLst>
      <p:ext uri="{BB962C8B-B14F-4D97-AF65-F5344CB8AC3E}">
        <p14:creationId xmlns:p14="http://schemas.microsoft.com/office/powerpoint/2010/main" val="27854126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14866</TotalTime>
  <Words>6543</Words>
  <Application>Microsoft Macintosh PowerPoint</Application>
  <PresentationFormat>Letter Paper (8.5x11 in)</PresentationFormat>
  <Paragraphs>570</Paragraphs>
  <Slides>32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Times New Roman</vt:lpstr>
      <vt:lpstr>TimesNewRomanPS-BoldItalicMT</vt:lpstr>
      <vt:lpstr>Wingdings</vt:lpstr>
      <vt:lpstr>Office Theme</vt:lpstr>
      <vt:lpstr>PowerPoint Presentation</vt:lpstr>
      <vt:lpstr>Important Dates – Spring 2026</vt:lpstr>
      <vt:lpstr>Introduction &amp; Test Overview</vt:lpstr>
      <vt:lpstr>Test Structure – What’s New for 2026</vt:lpstr>
      <vt:lpstr>Test Structure </vt:lpstr>
      <vt:lpstr>Test Structure – Form Group Types</vt:lpstr>
      <vt:lpstr>Selecting Test Monitors/Administrators</vt:lpstr>
      <vt:lpstr>Staff Roles and Responsibilities</vt:lpstr>
      <vt:lpstr>Test Monitor/Administrator Training</vt:lpstr>
      <vt:lpstr>Websites and Accounts</vt:lpstr>
      <vt:lpstr>Test Monitor Training</vt:lpstr>
      <vt:lpstr>Accommodations and Universal Supports continued</vt:lpstr>
      <vt:lpstr>Test Monitor Training continued</vt:lpstr>
      <vt:lpstr>Test Monitor Training continued</vt:lpstr>
      <vt:lpstr>Test Monitor Training continued</vt:lpstr>
      <vt:lpstr>Test Scheduling</vt:lpstr>
      <vt:lpstr>Test Scheduling continued</vt:lpstr>
      <vt:lpstr>Test Scheduling continued</vt:lpstr>
      <vt:lpstr>Preparing Student iPads</vt:lpstr>
      <vt:lpstr>Preparing Students for testing</vt:lpstr>
      <vt:lpstr>Parent/Guardian Refusals</vt:lpstr>
      <vt:lpstr>Family Communication</vt:lpstr>
      <vt:lpstr>Testing Directions</vt:lpstr>
      <vt:lpstr>During a test session</vt:lpstr>
      <vt:lpstr>Data Entry</vt:lpstr>
      <vt:lpstr>Monitoring Progress</vt:lpstr>
      <vt:lpstr>Test Administration Report (TAR)</vt:lpstr>
      <vt:lpstr>Tech Support</vt:lpstr>
      <vt:lpstr>MDE Site Monitoring</vt:lpstr>
      <vt:lpstr>MDE Test Security Tip Line</vt:lpstr>
      <vt:lpstr>Results: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Lang</dc:creator>
  <cp:lastModifiedBy>Jessica Lang</cp:lastModifiedBy>
  <cp:revision>123</cp:revision>
  <cp:lastPrinted>2026-01-29T05:57:50Z</cp:lastPrinted>
  <dcterms:created xsi:type="dcterms:W3CDTF">2023-06-21T16:15:43Z</dcterms:created>
  <dcterms:modified xsi:type="dcterms:W3CDTF">2026-02-06T17:28:21Z</dcterms:modified>
</cp:coreProperties>
</file>