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 id="2147483852" r:id="rId2"/>
    <p:sldMasterId id="2147483893" r:id="rId3"/>
    <p:sldMasterId id="2147483910" r:id="rId4"/>
  </p:sldMasterIdLst>
  <p:notesMasterIdLst>
    <p:notesMasterId r:id="rId39"/>
  </p:notesMasterIdLst>
  <p:sldIdLst>
    <p:sldId id="256" r:id="rId5"/>
    <p:sldId id="267" r:id="rId6"/>
    <p:sldId id="257" r:id="rId7"/>
    <p:sldId id="263" r:id="rId8"/>
    <p:sldId id="259" r:id="rId9"/>
    <p:sldId id="260" r:id="rId10"/>
    <p:sldId id="264" r:id="rId11"/>
    <p:sldId id="298" r:id="rId12"/>
    <p:sldId id="272" r:id="rId13"/>
    <p:sldId id="265" r:id="rId14"/>
    <p:sldId id="342" r:id="rId15"/>
    <p:sldId id="269" r:id="rId16"/>
    <p:sldId id="270" r:id="rId17"/>
    <p:sldId id="288" r:id="rId18"/>
    <p:sldId id="276" r:id="rId19"/>
    <p:sldId id="333" r:id="rId20"/>
    <p:sldId id="261" r:id="rId21"/>
    <p:sldId id="334" r:id="rId22"/>
    <p:sldId id="335" r:id="rId23"/>
    <p:sldId id="337" r:id="rId24"/>
    <p:sldId id="338" r:id="rId25"/>
    <p:sldId id="339" r:id="rId26"/>
    <p:sldId id="340" r:id="rId27"/>
    <p:sldId id="274" r:id="rId28"/>
    <p:sldId id="275" r:id="rId29"/>
    <p:sldId id="347" r:id="rId30"/>
    <p:sldId id="341" r:id="rId31"/>
    <p:sldId id="344" r:id="rId32"/>
    <p:sldId id="345" r:id="rId33"/>
    <p:sldId id="346" r:id="rId34"/>
    <p:sldId id="327" r:id="rId35"/>
    <p:sldId id="279" r:id="rId36"/>
    <p:sldId id="297" r:id="rId37"/>
    <p:sldId id="348" r:id="rId38"/>
  </p:sldIdLst>
  <p:sldSz cx="12192000" cy="68580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A1F1B3-27E3-4FD7-330C-60D1642BD3A9}" v="15" dt="2026-01-22T19:55:33.1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0" autoAdjust="0"/>
    <p:restoredTop sz="94660"/>
  </p:normalViewPr>
  <p:slideViewPr>
    <p:cSldViewPr snapToGrid="0">
      <p:cViewPr varScale="1">
        <p:scale>
          <a:sx n="113" d="100"/>
          <a:sy n="113" d="100"/>
        </p:scale>
        <p:origin x="33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583315-067F-4CB9-9C8C-4D39F0EA8708}" type="doc">
      <dgm:prSet loTypeId="urn:microsoft.com/office/officeart/2005/8/layout/hList3" loCatId="list" qsTypeId="urn:microsoft.com/office/officeart/2005/8/quickstyle/simple3" qsCatId="simple" csTypeId="urn:microsoft.com/office/officeart/2005/8/colors/accent3_2" csCatId="accent3" phldr="1"/>
      <dgm:spPr/>
      <dgm:t>
        <a:bodyPr/>
        <a:lstStyle/>
        <a:p>
          <a:endParaRPr lang="en-US"/>
        </a:p>
      </dgm:t>
    </dgm:pt>
    <dgm:pt modelId="{6B798495-A533-41D5-9743-A0DDF3150A13}">
      <dgm:prSet phldrT="[Text]" custT="1"/>
      <dgm:spPr/>
      <dgm:t>
        <a:bodyPr/>
        <a:lstStyle/>
        <a:p>
          <a:r>
            <a:rPr lang="en-US" sz="2000" dirty="0"/>
            <a:t>Student centered, hands-on learning experiences promoting creativity</a:t>
          </a:r>
        </a:p>
      </dgm:t>
    </dgm:pt>
    <dgm:pt modelId="{2A07D8FF-828F-415A-8073-4030C7A08FEF}" type="parTrans" cxnId="{A51A0663-E590-4549-ABC6-4CCFE1229414}">
      <dgm:prSet/>
      <dgm:spPr/>
      <dgm:t>
        <a:bodyPr/>
        <a:lstStyle/>
        <a:p>
          <a:endParaRPr lang="en-US"/>
        </a:p>
      </dgm:t>
    </dgm:pt>
    <dgm:pt modelId="{4EF3A836-B52A-43D0-BDD6-3270E38A8E10}" type="sibTrans" cxnId="{A51A0663-E590-4549-ABC6-4CCFE1229414}">
      <dgm:prSet/>
      <dgm:spPr/>
      <dgm:t>
        <a:bodyPr/>
        <a:lstStyle/>
        <a:p>
          <a:endParaRPr lang="en-US"/>
        </a:p>
      </dgm:t>
    </dgm:pt>
    <dgm:pt modelId="{ABC7896A-1056-4906-8521-2F0B8D252579}">
      <dgm:prSet phldrT="[Text]" custT="1"/>
      <dgm:spPr/>
      <dgm:t>
        <a:bodyPr/>
        <a:lstStyle/>
        <a:p>
          <a:r>
            <a:rPr lang="en-US" sz="2000" dirty="0"/>
            <a:t>Deep knowledge of child development</a:t>
          </a:r>
        </a:p>
      </dgm:t>
    </dgm:pt>
    <dgm:pt modelId="{0FF13702-1CA6-4F79-976B-23D19FF1318F}" type="parTrans" cxnId="{641F6240-2CF7-4007-BA5B-C4CC18CC2287}">
      <dgm:prSet/>
      <dgm:spPr/>
      <dgm:t>
        <a:bodyPr/>
        <a:lstStyle/>
        <a:p>
          <a:endParaRPr lang="en-US"/>
        </a:p>
      </dgm:t>
    </dgm:pt>
    <dgm:pt modelId="{3320726E-CF5E-4A2D-98C6-44FCC6F9A8E2}" type="sibTrans" cxnId="{641F6240-2CF7-4007-BA5B-C4CC18CC2287}">
      <dgm:prSet/>
      <dgm:spPr/>
      <dgm:t>
        <a:bodyPr/>
        <a:lstStyle/>
        <a:p>
          <a:endParaRPr lang="en-US"/>
        </a:p>
      </dgm:t>
    </dgm:pt>
    <dgm:pt modelId="{107DD40C-F9DA-43B5-93F1-55A209C2CEE8}">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2000" dirty="0"/>
            <a:t>Rich learning environments</a:t>
          </a:r>
        </a:p>
      </dgm:t>
    </dgm:pt>
    <dgm:pt modelId="{DD9FEDFF-4369-4E38-9FFE-8C660259B00A}" type="parTrans" cxnId="{BAECD639-DB60-4EE8-8D9B-044B5115BF6A}">
      <dgm:prSet/>
      <dgm:spPr/>
      <dgm:t>
        <a:bodyPr/>
        <a:lstStyle/>
        <a:p>
          <a:endParaRPr lang="en-US"/>
        </a:p>
      </dgm:t>
    </dgm:pt>
    <dgm:pt modelId="{0D991D25-88F3-4B97-AD7C-D44EB3D6FEE3}" type="sibTrans" cxnId="{BAECD639-DB60-4EE8-8D9B-044B5115BF6A}">
      <dgm:prSet/>
      <dgm:spPr/>
      <dgm:t>
        <a:bodyPr/>
        <a:lstStyle/>
        <a:p>
          <a:endParaRPr lang="en-US"/>
        </a:p>
      </dgm:t>
    </dgm:pt>
    <dgm:pt modelId="{B19F92AF-7805-447E-B47F-EF9A075D8A36}">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2000" dirty="0"/>
            <a:t>Balanced and aligned curriculum</a:t>
          </a:r>
        </a:p>
      </dgm:t>
    </dgm:pt>
    <dgm:pt modelId="{BD7F1E19-67CF-4883-828B-EC6828E48172}" type="parTrans" cxnId="{09A2FBB8-050C-49E5-9372-B62177A7B18A}">
      <dgm:prSet/>
      <dgm:spPr/>
      <dgm:t>
        <a:bodyPr/>
        <a:lstStyle/>
        <a:p>
          <a:endParaRPr lang="en-US"/>
        </a:p>
      </dgm:t>
    </dgm:pt>
    <dgm:pt modelId="{AAB869F4-B0A5-4879-AC8F-D4A1784C9A50}" type="sibTrans" cxnId="{09A2FBB8-050C-49E5-9372-B62177A7B18A}">
      <dgm:prSet/>
      <dgm:spPr/>
      <dgm:t>
        <a:bodyPr/>
        <a:lstStyle/>
        <a:p>
          <a:endParaRPr lang="en-US"/>
        </a:p>
      </dgm:t>
    </dgm:pt>
    <dgm:pt modelId="{F2D512E0-8A76-4510-BEDE-B98E0383D07C}">
      <dgm:prSet custT="1"/>
      <dgm:spPr/>
      <dgm:t>
        <a:bodyPr/>
        <a:lstStyle/>
        <a:p>
          <a:r>
            <a:rPr lang="en-US" sz="2000" dirty="0"/>
            <a:t>Assessment of and for learning</a:t>
          </a:r>
        </a:p>
      </dgm:t>
    </dgm:pt>
    <dgm:pt modelId="{D2E90BA2-B6AC-4C28-A69E-E2B02DBC1275}" type="parTrans" cxnId="{9B2D0F9D-8F99-48CE-A5DE-AF50FC12FA6D}">
      <dgm:prSet/>
      <dgm:spPr/>
      <dgm:t>
        <a:bodyPr/>
        <a:lstStyle/>
        <a:p>
          <a:endParaRPr lang="en-US"/>
        </a:p>
      </dgm:t>
    </dgm:pt>
    <dgm:pt modelId="{EB84E0D0-C9EB-4CEC-9900-2354FDA482B4}" type="sibTrans" cxnId="{9B2D0F9D-8F99-48CE-A5DE-AF50FC12FA6D}">
      <dgm:prSet/>
      <dgm:spPr/>
      <dgm:t>
        <a:bodyPr/>
        <a:lstStyle/>
        <a:p>
          <a:endParaRPr lang="en-US"/>
        </a:p>
      </dgm:t>
    </dgm:pt>
    <dgm:pt modelId="{90DFEDEC-3769-46DF-8A5F-BDED19F60BED}" type="pres">
      <dgm:prSet presAssocID="{A3583315-067F-4CB9-9C8C-4D39F0EA8708}" presName="composite" presStyleCnt="0">
        <dgm:presLayoutVars>
          <dgm:chMax val="1"/>
          <dgm:dir/>
          <dgm:resizeHandles val="exact"/>
        </dgm:presLayoutVars>
      </dgm:prSet>
      <dgm:spPr/>
    </dgm:pt>
    <dgm:pt modelId="{B1C3AD2B-9FB5-428A-9CE8-E59D96F7D0A9}" type="pres">
      <dgm:prSet presAssocID="{6B798495-A533-41D5-9743-A0DDF3150A13}" presName="roof" presStyleLbl="dkBgShp" presStyleIdx="0" presStyleCnt="2" custScaleY="66667"/>
      <dgm:spPr/>
    </dgm:pt>
    <dgm:pt modelId="{52BCC5AA-F490-4B25-A5F0-1DD946EA3461}" type="pres">
      <dgm:prSet presAssocID="{6B798495-A533-41D5-9743-A0DDF3150A13}" presName="pillars" presStyleCnt="0"/>
      <dgm:spPr/>
    </dgm:pt>
    <dgm:pt modelId="{4D043C14-FDAA-4CE6-AA3B-D46FDB19AEE1}" type="pres">
      <dgm:prSet presAssocID="{6B798495-A533-41D5-9743-A0DDF3150A13}" presName="pillar1" presStyleLbl="node1" presStyleIdx="0" presStyleCnt="4" custScaleY="58637" custLinFactNeighborY="-26455">
        <dgm:presLayoutVars>
          <dgm:bulletEnabled val="1"/>
        </dgm:presLayoutVars>
      </dgm:prSet>
      <dgm:spPr/>
    </dgm:pt>
    <dgm:pt modelId="{FF56EB92-E82A-4E72-9383-806DF1E83E4C}" type="pres">
      <dgm:prSet presAssocID="{107DD40C-F9DA-43B5-93F1-55A209C2CEE8}" presName="pillarX" presStyleLbl="node1" presStyleIdx="1" presStyleCnt="4" custScaleY="58637" custLinFactNeighborY="-26455">
        <dgm:presLayoutVars>
          <dgm:bulletEnabled val="1"/>
        </dgm:presLayoutVars>
      </dgm:prSet>
      <dgm:spPr/>
    </dgm:pt>
    <dgm:pt modelId="{7217032C-56C7-4EDB-94AC-E82B2E21A830}" type="pres">
      <dgm:prSet presAssocID="{B19F92AF-7805-447E-B47F-EF9A075D8A36}" presName="pillarX" presStyleLbl="node1" presStyleIdx="2" presStyleCnt="4" custScaleY="58637" custLinFactNeighborY="-26455">
        <dgm:presLayoutVars>
          <dgm:bulletEnabled val="1"/>
        </dgm:presLayoutVars>
      </dgm:prSet>
      <dgm:spPr/>
    </dgm:pt>
    <dgm:pt modelId="{955263D4-9CBC-4635-8A6B-E58FBAE0ABA2}" type="pres">
      <dgm:prSet presAssocID="{F2D512E0-8A76-4510-BEDE-B98E0383D07C}" presName="pillarX" presStyleLbl="node1" presStyleIdx="3" presStyleCnt="4" custScaleY="58637" custLinFactNeighborY="-26455">
        <dgm:presLayoutVars>
          <dgm:bulletEnabled val="1"/>
        </dgm:presLayoutVars>
      </dgm:prSet>
      <dgm:spPr/>
    </dgm:pt>
    <dgm:pt modelId="{D248964C-47A9-4A1D-A612-F47868EF5C98}" type="pres">
      <dgm:prSet presAssocID="{6B798495-A533-41D5-9743-A0DDF3150A13}" presName="base" presStyleLbl="dkBgShp" presStyleIdx="1" presStyleCnt="2" custLinFactY="-140476" custLinFactNeighborX="-61" custLinFactNeighborY="-200000"/>
      <dgm:spPr/>
    </dgm:pt>
  </dgm:ptLst>
  <dgm:cxnLst>
    <dgm:cxn modelId="{BAECD639-DB60-4EE8-8D9B-044B5115BF6A}" srcId="{6B798495-A533-41D5-9743-A0DDF3150A13}" destId="{107DD40C-F9DA-43B5-93F1-55A209C2CEE8}" srcOrd="1" destOrd="0" parTransId="{DD9FEDFF-4369-4E38-9FFE-8C660259B00A}" sibTransId="{0D991D25-88F3-4B97-AD7C-D44EB3D6FEE3}"/>
    <dgm:cxn modelId="{641F6240-2CF7-4007-BA5B-C4CC18CC2287}" srcId="{6B798495-A533-41D5-9743-A0DDF3150A13}" destId="{ABC7896A-1056-4906-8521-2F0B8D252579}" srcOrd="0" destOrd="0" parTransId="{0FF13702-1CA6-4F79-976B-23D19FF1318F}" sibTransId="{3320726E-CF5E-4A2D-98C6-44FCC6F9A8E2}"/>
    <dgm:cxn modelId="{A51A0663-E590-4549-ABC6-4CCFE1229414}" srcId="{A3583315-067F-4CB9-9C8C-4D39F0EA8708}" destId="{6B798495-A533-41D5-9743-A0DDF3150A13}" srcOrd="0" destOrd="0" parTransId="{2A07D8FF-828F-415A-8073-4030C7A08FEF}" sibTransId="{4EF3A836-B52A-43D0-BDD6-3270E38A8E10}"/>
    <dgm:cxn modelId="{76948D68-033E-4591-B352-AFE4CBC19BE6}" type="presOf" srcId="{F2D512E0-8A76-4510-BEDE-B98E0383D07C}" destId="{955263D4-9CBC-4635-8A6B-E58FBAE0ABA2}" srcOrd="0" destOrd="0" presId="urn:microsoft.com/office/officeart/2005/8/layout/hList3"/>
    <dgm:cxn modelId="{444E0558-7D43-4705-BE55-3038DAA3FD1C}" type="presOf" srcId="{ABC7896A-1056-4906-8521-2F0B8D252579}" destId="{4D043C14-FDAA-4CE6-AA3B-D46FDB19AEE1}" srcOrd="0" destOrd="0" presId="urn:microsoft.com/office/officeart/2005/8/layout/hList3"/>
    <dgm:cxn modelId="{24130885-2476-4807-944D-6F94A71A4C82}" type="presOf" srcId="{107DD40C-F9DA-43B5-93F1-55A209C2CEE8}" destId="{FF56EB92-E82A-4E72-9383-806DF1E83E4C}" srcOrd="0" destOrd="0" presId="urn:microsoft.com/office/officeart/2005/8/layout/hList3"/>
    <dgm:cxn modelId="{18528D95-4DF5-4272-9F6C-0DDBBF8733E4}" type="presOf" srcId="{6B798495-A533-41D5-9743-A0DDF3150A13}" destId="{B1C3AD2B-9FB5-428A-9CE8-E59D96F7D0A9}" srcOrd="0" destOrd="0" presId="urn:microsoft.com/office/officeart/2005/8/layout/hList3"/>
    <dgm:cxn modelId="{B55D5C9B-5F19-4A93-BD1D-002167DC7D98}" type="presOf" srcId="{A3583315-067F-4CB9-9C8C-4D39F0EA8708}" destId="{90DFEDEC-3769-46DF-8A5F-BDED19F60BED}" srcOrd="0" destOrd="0" presId="urn:microsoft.com/office/officeart/2005/8/layout/hList3"/>
    <dgm:cxn modelId="{9B2D0F9D-8F99-48CE-A5DE-AF50FC12FA6D}" srcId="{6B798495-A533-41D5-9743-A0DDF3150A13}" destId="{F2D512E0-8A76-4510-BEDE-B98E0383D07C}" srcOrd="3" destOrd="0" parTransId="{D2E90BA2-B6AC-4C28-A69E-E2B02DBC1275}" sibTransId="{EB84E0D0-C9EB-4CEC-9900-2354FDA482B4}"/>
    <dgm:cxn modelId="{09A2FBB8-050C-49E5-9372-B62177A7B18A}" srcId="{6B798495-A533-41D5-9743-A0DDF3150A13}" destId="{B19F92AF-7805-447E-B47F-EF9A075D8A36}" srcOrd="2" destOrd="0" parTransId="{BD7F1E19-67CF-4883-828B-EC6828E48172}" sibTransId="{AAB869F4-B0A5-4879-AC8F-D4A1784C9A50}"/>
    <dgm:cxn modelId="{D6E2F1D8-2FA8-468A-978E-63E9E21CD9E6}" type="presOf" srcId="{B19F92AF-7805-447E-B47F-EF9A075D8A36}" destId="{7217032C-56C7-4EDB-94AC-E82B2E21A830}" srcOrd="0" destOrd="0" presId="urn:microsoft.com/office/officeart/2005/8/layout/hList3"/>
    <dgm:cxn modelId="{5A7C90E2-A549-45C4-AD1F-93B07F972222}" type="presParOf" srcId="{90DFEDEC-3769-46DF-8A5F-BDED19F60BED}" destId="{B1C3AD2B-9FB5-428A-9CE8-E59D96F7D0A9}" srcOrd="0" destOrd="0" presId="urn:microsoft.com/office/officeart/2005/8/layout/hList3"/>
    <dgm:cxn modelId="{1C030EEE-FBC2-4B30-9C8F-9CEA40DB1419}" type="presParOf" srcId="{90DFEDEC-3769-46DF-8A5F-BDED19F60BED}" destId="{52BCC5AA-F490-4B25-A5F0-1DD946EA3461}" srcOrd="1" destOrd="0" presId="urn:microsoft.com/office/officeart/2005/8/layout/hList3"/>
    <dgm:cxn modelId="{5DFD12AF-5849-4822-B6B4-7A1B4A67E287}" type="presParOf" srcId="{52BCC5AA-F490-4B25-A5F0-1DD946EA3461}" destId="{4D043C14-FDAA-4CE6-AA3B-D46FDB19AEE1}" srcOrd="0" destOrd="0" presId="urn:microsoft.com/office/officeart/2005/8/layout/hList3"/>
    <dgm:cxn modelId="{719D252C-4A0E-4CED-8A38-72003251BAB6}" type="presParOf" srcId="{52BCC5AA-F490-4B25-A5F0-1DD946EA3461}" destId="{FF56EB92-E82A-4E72-9383-806DF1E83E4C}" srcOrd="1" destOrd="0" presId="urn:microsoft.com/office/officeart/2005/8/layout/hList3"/>
    <dgm:cxn modelId="{90BB05CD-80B5-49E1-A7B1-2E6ECBCB39A0}" type="presParOf" srcId="{52BCC5AA-F490-4B25-A5F0-1DD946EA3461}" destId="{7217032C-56C7-4EDB-94AC-E82B2E21A830}" srcOrd="2" destOrd="0" presId="urn:microsoft.com/office/officeart/2005/8/layout/hList3"/>
    <dgm:cxn modelId="{7642E8C8-1B13-4328-A90A-EC8C87E14938}" type="presParOf" srcId="{52BCC5AA-F490-4B25-A5F0-1DD946EA3461}" destId="{955263D4-9CBC-4635-8A6B-E58FBAE0ABA2}" srcOrd="3" destOrd="0" presId="urn:microsoft.com/office/officeart/2005/8/layout/hList3"/>
    <dgm:cxn modelId="{C342D0A5-5BE2-4283-8423-8A4A3A6FCA43}" type="presParOf" srcId="{90DFEDEC-3769-46DF-8A5F-BDED19F60BED}" destId="{D248964C-47A9-4A1D-A612-F47868EF5C98}"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C3AD2B-9FB5-428A-9CE8-E59D96F7D0A9}">
      <dsp:nvSpPr>
        <dsp:cNvPr id="0" name=""/>
        <dsp:cNvSpPr/>
      </dsp:nvSpPr>
      <dsp:spPr>
        <a:xfrm>
          <a:off x="0" y="71847"/>
          <a:ext cx="7848600" cy="574790"/>
        </a:xfrm>
        <a:prstGeom prst="rect">
          <a:avLst/>
        </a:prstGeom>
        <a:solidFill>
          <a:schemeClr val="accent3">
            <a:shade val="8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Student centered, hands-on learning experiences promoting creativity</a:t>
          </a:r>
        </a:p>
      </dsp:txBody>
      <dsp:txXfrm>
        <a:off x="0" y="71847"/>
        <a:ext cx="7848600" cy="574790"/>
      </dsp:txXfrm>
    </dsp:sp>
    <dsp:sp modelId="{4D043C14-FDAA-4CE6-AA3B-D46FDB19AEE1}">
      <dsp:nvSpPr>
        <dsp:cNvPr id="0" name=""/>
        <dsp:cNvSpPr/>
      </dsp:nvSpPr>
      <dsp:spPr>
        <a:xfrm>
          <a:off x="0" y="685799"/>
          <a:ext cx="1962150" cy="1061669"/>
        </a:xfrm>
        <a:prstGeom prst="rect">
          <a:avLst/>
        </a:prstGeom>
        <a:solidFill>
          <a:schemeClr val="accent3">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Deep knowledge of child development</a:t>
          </a:r>
        </a:p>
      </dsp:txBody>
      <dsp:txXfrm>
        <a:off x="0" y="685799"/>
        <a:ext cx="1962150" cy="1061669"/>
      </dsp:txXfrm>
    </dsp:sp>
    <dsp:sp modelId="{FF56EB92-E82A-4E72-9383-806DF1E83E4C}">
      <dsp:nvSpPr>
        <dsp:cNvPr id="0" name=""/>
        <dsp:cNvSpPr/>
      </dsp:nvSpPr>
      <dsp:spPr>
        <a:xfrm>
          <a:off x="1962150" y="685799"/>
          <a:ext cx="1962150" cy="1061669"/>
        </a:xfrm>
        <a:prstGeom prst="rect">
          <a:avLst/>
        </a:prstGeom>
        <a:solidFill>
          <a:schemeClr val="accent3">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000" kern="1200" dirty="0"/>
            <a:t>Rich learning environments</a:t>
          </a:r>
        </a:p>
      </dsp:txBody>
      <dsp:txXfrm>
        <a:off x="1962150" y="685799"/>
        <a:ext cx="1962150" cy="1061669"/>
      </dsp:txXfrm>
    </dsp:sp>
    <dsp:sp modelId="{7217032C-56C7-4EDB-94AC-E82B2E21A830}">
      <dsp:nvSpPr>
        <dsp:cNvPr id="0" name=""/>
        <dsp:cNvSpPr/>
      </dsp:nvSpPr>
      <dsp:spPr>
        <a:xfrm>
          <a:off x="3924300" y="685799"/>
          <a:ext cx="1962150" cy="1061669"/>
        </a:xfrm>
        <a:prstGeom prst="rect">
          <a:avLst/>
        </a:prstGeom>
        <a:solidFill>
          <a:schemeClr val="accent3">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000" kern="1200" dirty="0"/>
            <a:t>Balanced and aligned curriculum</a:t>
          </a:r>
        </a:p>
      </dsp:txBody>
      <dsp:txXfrm>
        <a:off x="3924300" y="685799"/>
        <a:ext cx="1962150" cy="1061669"/>
      </dsp:txXfrm>
    </dsp:sp>
    <dsp:sp modelId="{955263D4-9CBC-4635-8A6B-E58FBAE0ABA2}">
      <dsp:nvSpPr>
        <dsp:cNvPr id="0" name=""/>
        <dsp:cNvSpPr/>
      </dsp:nvSpPr>
      <dsp:spPr>
        <a:xfrm>
          <a:off x="5886450" y="685799"/>
          <a:ext cx="1962150" cy="1061669"/>
        </a:xfrm>
        <a:prstGeom prst="rect">
          <a:avLst/>
        </a:prstGeom>
        <a:solidFill>
          <a:schemeClr val="accent3">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Assessment of and for learning</a:t>
          </a:r>
        </a:p>
      </dsp:txBody>
      <dsp:txXfrm>
        <a:off x="5886450" y="685799"/>
        <a:ext cx="1962150" cy="1061669"/>
      </dsp:txXfrm>
    </dsp:sp>
    <dsp:sp modelId="{D248964C-47A9-4A1D-A612-F47868EF5C98}">
      <dsp:nvSpPr>
        <dsp:cNvPr id="0" name=""/>
        <dsp:cNvSpPr/>
      </dsp:nvSpPr>
      <dsp:spPr>
        <a:xfrm>
          <a:off x="0" y="1915958"/>
          <a:ext cx="7848600" cy="201175"/>
        </a:xfrm>
        <a:prstGeom prst="rect">
          <a:avLst/>
        </a:prstGeom>
        <a:solidFill>
          <a:schemeClr val="accent3">
            <a:shade val="8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86" tIns="46243" rIns="92486" bIns="46243" rtlCol="0"/>
          <a:lstStyle>
            <a:lvl1pPr algn="l">
              <a:defRPr sz="1200"/>
            </a:lvl1pPr>
          </a:lstStyle>
          <a:p>
            <a:endParaRPr lang="en-US"/>
          </a:p>
        </p:txBody>
      </p:sp>
      <p:sp>
        <p:nvSpPr>
          <p:cNvPr id="3" name="Date Placeholder 2"/>
          <p:cNvSpPr>
            <a:spLocks noGrp="1"/>
          </p:cNvSpPr>
          <p:nvPr>
            <p:ph type="dt" idx="1"/>
          </p:nvPr>
        </p:nvSpPr>
        <p:spPr>
          <a:xfrm>
            <a:off x="3936767" y="0"/>
            <a:ext cx="3011699" cy="463408"/>
          </a:xfrm>
          <a:prstGeom prst="rect">
            <a:avLst/>
          </a:prstGeom>
        </p:spPr>
        <p:txBody>
          <a:bodyPr vert="horz" lIns="92486" tIns="46243" rIns="92486" bIns="46243" rtlCol="0"/>
          <a:lstStyle>
            <a:lvl1pPr algn="r">
              <a:defRPr sz="1200"/>
            </a:lvl1pPr>
          </a:lstStyle>
          <a:p>
            <a:fld id="{B4ED768B-12ED-4D67-8979-5A3A59343A15}" type="datetimeFigureOut">
              <a:rPr lang="en-US" smtClean="0"/>
              <a:t>1/27/2026</a:t>
            </a:fld>
            <a:endParaRPr lang="en-US"/>
          </a:p>
        </p:txBody>
      </p:sp>
      <p:sp>
        <p:nvSpPr>
          <p:cNvPr id="4" name="Slide Image Placeholder 3"/>
          <p:cNvSpPr>
            <a:spLocks noGrp="1" noRot="1" noChangeAspect="1"/>
          </p:cNvSpPr>
          <p:nvPr>
            <p:ph type="sldImg" idx="2"/>
          </p:nvPr>
        </p:nvSpPr>
        <p:spPr>
          <a:xfrm>
            <a:off x="706438" y="1155700"/>
            <a:ext cx="5537200" cy="3116263"/>
          </a:xfrm>
          <a:prstGeom prst="rect">
            <a:avLst/>
          </a:prstGeom>
          <a:noFill/>
          <a:ln w="12700">
            <a:solidFill>
              <a:prstClr val="black"/>
            </a:solidFill>
          </a:ln>
        </p:spPr>
        <p:txBody>
          <a:bodyPr vert="horz" lIns="92486" tIns="46243" rIns="92486" bIns="46243"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86" tIns="46243" rIns="92486" bIns="4624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8"/>
            <a:ext cx="3011699" cy="463407"/>
          </a:xfrm>
          <a:prstGeom prst="rect">
            <a:avLst/>
          </a:prstGeom>
        </p:spPr>
        <p:txBody>
          <a:bodyPr vert="horz" lIns="92486" tIns="46243" rIns="92486" bIns="46243" rtlCol="0" anchor="b"/>
          <a:lstStyle>
            <a:lvl1pPr algn="l">
              <a:defRPr sz="1200"/>
            </a:lvl1pPr>
          </a:lstStyle>
          <a:p>
            <a:endParaRPr lang="en-US"/>
          </a:p>
        </p:txBody>
      </p:sp>
      <p:sp>
        <p:nvSpPr>
          <p:cNvPr id="7" name="Slide Number Placeholder 6"/>
          <p:cNvSpPr>
            <a:spLocks noGrp="1"/>
          </p:cNvSpPr>
          <p:nvPr>
            <p:ph type="sldNum" sz="quarter" idx="5"/>
          </p:nvPr>
        </p:nvSpPr>
        <p:spPr>
          <a:xfrm>
            <a:off x="3936767" y="8772668"/>
            <a:ext cx="3011699" cy="463407"/>
          </a:xfrm>
          <a:prstGeom prst="rect">
            <a:avLst/>
          </a:prstGeom>
        </p:spPr>
        <p:txBody>
          <a:bodyPr vert="horz" lIns="92486" tIns="46243" rIns="92486" bIns="46243" rtlCol="0" anchor="b"/>
          <a:lstStyle>
            <a:lvl1pPr algn="r">
              <a:defRPr sz="1200"/>
            </a:lvl1pPr>
          </a:lstStyle>
          <a:p>
            <a:fld id="{E14D015E-9DFA-4C78-BCAA-1142E0486FD7}" type="slidenum">
              <a:rPr lang="en-US" smtClean="0"/>
              <a:t>‹#›</a:t>
            </a:fld>
            <a:endParaRPr lang="en-US"/>
          </a:p>
        </p:txBody>
      </p:sp>
    </p:spTree>
    <p:extLst>
      <p:ext uri="{BB962C8B-B14F-4D97-AF65-F5344CB8AC3E}">
        <p14:creationId xmlns:p14="http://schemas.microsoft.com/office/powerpoint/2010/main" val="2478327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Shape 83"/>
          <p:cNvSpPr txBox="1">
            <a:spLocks noGrp="1"/>
          </p:cNvSpPr>
          <p:nvPr>
            <p:ph type="body" idx="1"/>
          </p:nvPr>
        </p:nvSpPr>
        <p:spPr>
          <a:xfrm>
            <a:off x="709167" y="4448067"/>
            <a:ext cx="5673319" cy="4213960"/>
          </a:xfrm>
          <a:prstGeom prst="rect">
            <a:avLst/>
          </a:prstGeom>
        </p:spPr>
        <p:txBody>
          <a:bodyPr lIns="94006" tIns="94006" rIns="94006" bIns="94006" anchor="ctr" anchorCtr="0">
            <a:noAutofit/>
          </a:bodyPr>
          <a:lstStyle/>
          <a:p>
            <a:endParaRPr/>
          </a:p>
        </p:txBody>
      </p:sp>
      <p:sp>
        <p:nvSpPr>
          <p:cNvPr id="84" name="Shape 84"/>
          <p:cNvSpPr>
            <a:spLocks noGrp="1" noRot="1" noChangeAspect="1"/>
          </p:cNvSpPr>
          <p:nvPr>
            <p:ph type="sldImg" idx="2"/>
          </p:nvPr>
        </p:nvSpPr>
        <p:spPr>
          <a:xfrm>
            <a:off x="425450" y="703263"/>
            <a:ext cx="6240463" cy="35115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extLst>
      <p:ext uri="{BB962C8B-B14F-4D97-AF65-F5344CB8AC3E}">
        <p14:creationId xmlns:p14="http://schemas.microsoft.com/office/powerpoint/2010/main" val="2404521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AFE711-5DC4-474C-880B-157B6BBCFBBF}" type="slidenum">
              <a:rPr lang="en-US" smtClean="0"/>
              <a:t>28</a:t>
            </a:fld>
            <a:endParaRPr lang="en-US"/>
          </a:p>
        </p:txBody>
      </p:sp>
    </p:spTree>
    <p:extLst>
      <p:ext uri="{BB962C8B-B14F-4D97-AF65-F5344CB8AC3E}">
        <p14:creationId xmlns:p14="http://schemas.microsoft.com/office/powerpoint/2010/main" val="2818225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762000"/>
            <a:ext cx="9141620"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4" y="762000"/>
            <a:ext cx="2925317"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9"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4"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6" indent="0" algn="ctr">
              <a:buNone/>
              <a:defRPr sz="2200"/>
            </a:lvl2pPr>
            <a:lvl3pPr marL="914411" indent="0" algn="ctr">
              <a:buNone/>
              <a:defRPr sz="2200"/>
            </a:lvl3pPr>
            <a:lvl4pPr marL="1371617" indent="0" algn="ctr">
              <a:buNone/>
              <a:defRPr sz="2000"/>
            </a:lvl4pPr>
            <a:lvl5pPr marL="1828823" indent="0" algn="ctr">
              <a:buNone/>
              <a:defRPr sz="2000"/>
            </a:lvl5pPr>
            <a:lvl6pPr marL="2286029" indent="0" algn="ctr">
              <a:buNone/>
              <a:defRPr sz="2000"/>
            </a:lvl6pPr>
            <a:lvl7pPr marL="2743234" indent="0" algn="ctr">
              <a:buNone/>
              <a:defRPr sz="2000"/>
            </a:lvl7pPr>
            <a:lvl8pPr marL="3200440" indent="0" algn="ctr">
              <a:buNone/>
              <a:defRPr sz="2000"/>
            </a:lvl8pPr>
            <a:lvl9pPr marL="3657646"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3"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1"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6" indent="0">
              <a:buNone/>
              <a:defRPr sz="1800">
                <a:solidFill>
                  <a:schemeClr val="tx1">
                    <a:tint val="75000"/>
                  </a:schemeClr>
                </a:solidFill>
              </a:defRPr>
            </a:lvl2pPr>
            <a:lvl3pPr marL="914411" indent="0">
              <a:buNone/>
              <a:defRPr sz="1600">
                <a:solidFill>
                  <a:schemeClr val="tx1">
                    <a:tint val="75000"/>
                  </a:schemeClr>
                </a:solidFill>
              </a:defRPr>
            </a:lvl3pPr>
            <a:lvl4pPr marL="1371617" indent="0">
              <a:buNone/>
              <a:defRPr sz="1400">
                <a:solidFill>
                  <a:schemeClr val="tx1">
                    <a:tint val="75000"/>
                  </a:schemeClr>
                </a:solidFill>
              </a:defRPr>
            </a:lvl4pPr>
            <a:lvl5pPr marL="1828823" indent="0">
              <a:buNone/>
              <a:defRPr sz="1400">
                <a:solidFill>
                  <a:schemeClr val="tx1">
                    <a:tint val="75000"/>
                  </a:schemeClr>
                </a:solidFill>
              </a:defRPr>
            </a:lvl5pPr>
            <a:lvl6pPr marL="2286029" indent="0">
              <a:buNone/>
              <a:defRPr sz="1400">
                <a:solidFill>
                  <a:schemeClr val="tx1">
                    <a:tint val="75000"/>
                  </a:schemeClr>
                </a:solidFill>
              </a:defRPr>
            </a:lvl6pPr>
            <a:lvl7pPr marL="2743234" indent="0">
              <a:buNone/>
              <a:defRPr sz="1400">
                <a:solidFill>
                  <a:schemeClr val="tx1">
                    <a:tint val="75000"/>
                  </a:schemeClr>
                </a:solidFill>
              </a:defRPr>
            </a:lvl7pPr>
            <a:lvl8pPr marL="3200440" indent="0">
              <a:buNone/>
              <a:defRPr sz="1400">
                <a:solidFill>
                  <a:schemeClr val="tx1">
                    <a:tint val="75000"/>
                  </a:schemeClr>
                </a:solidFill>
              </a:defRPr>
            </a:lvl8pPr>
            <a:lvl9pPr marL="3657646"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3"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1"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1/27/2026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3"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2" y="1023587"/>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1/27/2026</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1/27/2026</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3"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3"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3" y="3494176"/>
            <a:ext cx="2834640" cy="2321990"/>
          </a:xfrm>
        </p:spPr>
        <p:txBody>
          <a:bodyPr anchor="t">
            <a:normAutofit/>
          </a:bodyPr>
          <a:lstStyle>
            <a:lvl1pPr marL="0" indent="0">
              <a:lnSpc>
                <a:spcPct val="100000"/>
              </a:lnSpc>
              <a:buNone/>
              <a:defRPr sz="1400">
                <a:solidFill>
                  <a:srgbClr val="FFFFFF"/>
                </a:solidFill>
              </a:defRPr>
            </a:lvl1pPr>
            <a:lvl2pPr marL="457206" indent="0">
              <a:buNone/>
              <a:defRPr sz="1200"/>
            </a:lvl2pPr>
            <a:lvl3pPr marL="914411" indent="0">
              <a:buNone/>
              <a:defRPr sz="1000"/>
            </a:lvl3pPr>
            <a:lvl4pPr marL="1371617" indent="0">
              <a:buNone/>
              <a:defRPr sz="900"/>
            </a:lvl4pPr>
            <a:lvl5pPr marL="1828823" indent="0">
              <a:buNone/>
              <a:defRPr sz="900"/>
            </a:lvl5pPr>
            <a:lvl6pPr marL="2286029" indent="0">
              <a:buNone/>
              <a:defRPr sz="900"/>
            </a:lvl6pPr>
            <a:lvl7pPr marL="2743234" indent="0">
              <a:buNone/>
              <a:defRPr sz="900"/>
            </a:lvl7pPr>
            <a:lvl8pPr marL="3200440" indent="0">
              <a:buNone/>
              <a:defRPr sz="900"/>
            </a:lvl8pPr>
            <a:lvl9pPr marL="3657646"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1/27/2026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3"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5" y="767419"/>
            <a:ext cx="8115230" cy="5330952"/>
          </a:xfrm>
          <a:solidFill>
            <a:schemeClr val="bg1">
              <a:lumMod val="75000"/>
            </a:schemeClr>
          </a:solidFill>
        </p:spPr>
        <p:txBody>
          <a:bodyPr anchor="t"/>
          <a:lstStyle>
            <a:lvl1pPr marL="0" indent="0">
              <a:buNone/>
              <a:defRPr sz="3200"/>
            </a:lvl1pPr>
            <a:lvl2pPr marL="457206" indent="0">
              <a:buNone/>
              <a:defRPr sz="2800"/>
            </a:lvl2pPr>
            <a:lvl3pPr marL="914411" indent="0">
              <a:buNone/>
              <a:defRPr sz="2400"/>
            </a:lvl3pPr>
            <a:lvl4pPr marL="1371617" indent="0">
              <a:buNone/>
              <a:defRPr sz="2000"/>
            </a:lvl4pPr>
            <a:lvl5pPr marL="1828823" indent="0">
              <a:buNone/>
              <a:defRPr sz="2000"/>
            </a:lvl5pPr>
            <a:lvl6pPr marL="2286029" indent="0">
              <a:buNone/>
              <a:defRPr sz="2000"/>
            </a:lvl6pPr>
            <a:lvl7pPr marL="2743234" indent="0">
              <a:buNone/>
              <a:defRPr sz="2000"/>
            </a:lvl7pPr>
            <a:lvl8pPr marL="3200440" indent="0">
              <a:buNone/>
              <a:defRPr sz="2000"/>
            </a:lvl8pPr>
            <a:lvl9pPr marL="3657646"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3" y="3493008"/>
            <a:ext cx="2834640" cy="2322576"/>
          </a:xfrm>
        </p:spPr>
        <p:txBody>
          <a:bodyPr anchor="t">
            <a:normAutofit/>
          </a:bodyPr>
          <a:lstStyle>
            <a:lvl1pPr marL="0" indent="0">
              <a:lnSpc>
                <a:spcPct val="100000"/>
              </a:lnSpc>
              <a:buNone/>
              <a:defRPr sz="1400">
                <a:solidFill>
                  <a:srgbClr val="FFFFFF"/>
                </a:solidFill>
              </a:defRPr>
            </a:lvl1pPr>
            <a:lvl2pPr marL="457206" indent="0">
              <a:buNone/>
              <a:defRPr sz="1200"/>
            </a:lvl2pPr>
            <a:lvl3pPr marL="914411" indent="0">
              <a:buNone/>
              <a:defRPr sz="1000"/>
            </a:lvl3pPr>
            <a:lvl4pPr marL="1371617" indent="0">
              <a:buNone/>
              <a:defRPr sz="900"/>
            </a:lvl4pPr>
            <a:lvl5pPr marL="1828823" indent="0">
              <a:buNone/>
              <a:defRPr sz="900"/>
            </a:lvl5pPr>
            <a:lvl6pPr marL="2286029" indent="0">
              <a:buNone/>
              <a:defRPr sz="900"/>
            </a:lvl6pPr>
            <a:lvl7pPr marL="2743234" indent="0">
              <a:buNone/>
              <a:defRPr sz="900"/>
            </a:lvl7pPr>
            <a:lvl8pPr marL="3200440" indent="0">
              <a:buNone/>
              <a:defRPr sz="900"/>
            </a:lvl8pPr>
            <a:lvl9pPr marL="3657646"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1/27/2026</a:t>
            </a:fld>
            <a:endParaRPr lang="en-US" dirty="0"/>
          </a:p>
        </p:txBody>
      </p:sp>
      <p:sp>
        <p:nvSpPr>
          <p:cNvPr id="9" name="Footer Placeholder 8"/>
          <p:cNvSpPr>
            <a:spLocks noGrp="1"/>
          </p:cNvSpPr>
          <p:nvPr>
            <p:ph type="ftr" sz="quarter" idx="11"/>
          </p:nvPr>
        </p:nvSpPr>
        <p:spPr>
          <a:xfrm>
            <a:off x="3499102" y="6356351"/>
            <a:ext cx="5911516"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1/27/2026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1"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3"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1/27/2026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6"/>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7"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4"/>
            <a:ext cx="7766937" cy="1096899"/>
          </a:xfrm>
        </p:spPr>
        <p:txBody>
          <a:bodyPr anchor="t"/>
          <a:lstStyle>
            <a:lvl1pPr marL="0" indent="0" algn="r">
              <a:buNone/>
              <a:defRPr>
                <a:solidFill>
                  <a:schemeClr val="tx1">
                    <a:lumMod val="50000"/>
                    <a:lumOff val="50000"/>
                  </a:schemeClr>
                </a:solidFill>
              </a:defRPr>
            </a:lvl1pPr>
            <a:lvl2pPr marL="457206" indent="0" algn="ctr">
              <a:buNone/>
              <a:defRPr>
                <a:solidFill>
                  <a:schemeClr val="tx1">
                    <a:tint val="75000"/>
                  </a:schemeClr>
                </a:solidFill>
              </a:defRPr>
            </a:lvl2pPr>
            <a:lvl3pPr marL="914411" indent="0" algn="ctr">
              <a:buNone/>
              <a:defRPr>
                <a:solidFill>
                  <a:schemeClr val="tx1">
                    <a:tint val="75000"/>
                  </a:schemeClr>
                </a:solidFill>
              </a:defRPr>
            </a:lvl3pPr>
            <a:lvl4pPr marL="1371617" indent="0" algn="ctr">
              <a:buNone/>
              <a:defRPr>
                <a:solidFill>
                  <a:schemeClr val="tx1">
                    <a:tint val="75000"/>
                  </a:schemeClr>
                </a:solidFill>
              </a:defRPr>
            </a:lvl4pPr>
            <a:lvl5pPr marL="1828823" indent="0" algn="ctr">
              <a:buNone/>
              <a:defRPr>
                <a:solidFill>
                  <a:schemeClr val="tx1">
                    <a:tint val="75000"/>
                  </a:schemeClr>
                </a:solidFill>
              </a:defRPr>
            </a:lvl5pPr>
            <a:lvl6pPr marL="2286029" indent="0" algn="ctr">
              <a:buNone/>
              <a:defRPr>
                <a:solidFill>
                  <a:schemeClr val="tx1">
                    <a:tint val="75000"/>
                  </a:schemeClr>
                </a:solidFill>
              </a:defRPr>
            </a:lvl6pPr>
            <a:lvl7pPr marL="2743234" indent="0" algn="ctr">
              <a:buNone/>
              <a:defRPr>
                <a:solidFill>
                  <a:schemeClr val="tx1">
                    <a:tint val="75000"/>
                  </a:schemeClr>
                </a:solidFill>
              </a:defRPr>
            </a:lvl7pPr>
            <a:lvl8pPr marL="3200440" indent="0" algn="ctr">
              <a:buNone/>
              <a:defRPr>
                <a:solidFill>
                  <a:schemeClr val="tx1">
                    <a:tint val="75000"/>
                  </a:schemeClr>
                </a:solidFill>
              </a:defRPr>
            </a:lvl8pPr>
            <a:lvl9pPr marL="3657646"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8D4D0DE-0881-4303-B7F3-E62DF39068AC}" type="datetimeFigureOut">
              <a:rPr lang="en-US" smtClean="0"/>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BD3C3-185A-4D3F-89DE-41C2CABC9ECF}" type="slidenum">
              <a:rPr lang="en-US" smtClean="0"/>
              <a:t>‹#›</a:t>
            </a:fld>
            <a:endParaRPr lang="en-US"/>
          </a:p>
        </p:txBody>
      </p:sp>
    </p:spTree>
    <p:extLst>
      <p:ext uri="{BB962C8B-B14F-4D97-AF65-F5344CB8AC3E}">
        <p14:creationId xmlns:p14="http://schemas.microsoft.com/office/powerpoint/2010/main" val="2603272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D4D0DE-0881-4303-B7F3-E62DF39068AC}" type="datetimeFigureOut">
              <a:rPr lang="en-US" smtClean="0"/>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BD3C3-185A-4D3F-89DE-41C2CABC9ECF}" type="slidenum">
              <a:rPr lang="en-US" smtClean="0"/>
              <a:t>‹#›</a:t>
            </a:fld>
            <a:endParaRPr lang="en-US"/>
          </a:p>
        </p:txBody>
      </p:sp>
    </p:spTree>
    <p:extLst>
      <p:ext uri="{BB962C8B-B14F-4D97-AF65-F5344CB8AC3E}">
        <p14:creationId xmlns:p14="http://schemas.microsoft.com/office/powerpoint/2010/main" val="3522535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8"/>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6" indent="0">
              <a:buNone/>
              <a:defRPr sz="1800">
                <a:solidFill>
                  <a:schemeClr val="tx1">
                    <a:tint val="75000"/>
                  </a:schemeClr>
                </a:solidFill>
              </a:defRPr>
            </a:lvl2pPr>
            <a:lvl3pPr marL="914411" indent="0">
              <a:buNone/>
              <a:defRPr sz="1600">
                <a:solidFill>
                  <a:schemeClr val="tx1">
                    <a:tint val="75000"/>
                  </a:schemeClr>
                </a:solidFill>
              </a:defRPr>
            </a:lvl3pPr>
            <a:lvl4pPr marL="1371617" indent="0">
              <a:buNone/>
              <a:defRPr sz="1400">
                <a:solidFill>
                  <a:schemeClr val="tx1">
                    <a:tint val="75000"/>
                  </a:schemeClr>
                </a:solidFill>
              </a:defRPr>
            </a:lvl4pPr>
            <a:lvl5pPr marL="1828823" indent="0">
              <a:buNone/>
              <a:defRPr sz="1400">
                <a:solidFill>
                  <a:schemeClr val="tx1">
                    <a:tint val="75000"/>
                  </a:schemeClr>
                </a:solidFill>
              </a:defRPr>
            </a:lvl5pPr>
            <a:lvl6pPr marL="2286029" indent="0">
              <a:buNone/>
              <a:defRPr sz="1400">
                <a:solidFill>
                  <a:schemeClr val="tx1">
                    <a:tint val="75000"/>
                  </a:schemeClr>
                </a:solidFill>
              </a:defRPr>
            </a:lvl6pPr>
            <a:lvl7pPr marL="2743234" indent="0">
              <a:buNone/>
              <a:defRPr sz="1400">
                <a:solidFill>
                  <a:schemeClr val="tx1">
                    <a:tint val="75000"/>
                  </a:schemeClr>
                </a:solidFill>
              </a:defRPr>
            </a:lvl7pPr>
            <a:lvl8pPr marL="3200440" indent="0">
              <a:buNone/>
              <a:defRPr sz="1400">
                <a:solidFill>
                  <a:schemeClr val="tx1">
                    <a:tint val="75000"/>
                  </a:schemeClr>
                </a:solidFill>
              </a:defRPr>
            </a:lvl8pPr>
            <a:lvl9pPr marL="3657646"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8D4D0DE-0881-4303-B7F3-E62DF39068AC}" type="datetimeFigureOut">
              <a:rPr lang="en-US" smtClean="0"/>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BD3C3-185A-4D3F-89DE-41C2CABC9ECF}" type="slidenum">
              <a:rPr lang="en-US" smtClean="0"/>
              <a:t>‹#›</a:t>
            </a:fld>
            <a:endParaRPr lang="en-US"/>
          </a:p>
        </p:txBody>
      </p:sp>
    </p:spTree>
    <p:extLst>
      <p:ext uri="{BB962C8B-B14F-4D97-AF65-F5344CB8AC3E}">
        <p14:creationId xmlns:p14="http://schemas.microsoft.com/office/powerpoint/2010/main" val="16182825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5" y="2160589"/>
            <a:ext cx="4184036"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1" y="2160590"/>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8D4D0DE-0881-4303-B7F3-E62DF39068AC}" type="datetimeFigureOut">
              <a:rPr lang="en-US" smtClean="0"/>
              <a:t>1/27/2026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6BD3C3-185A-4D3F-89DE-41C2CABC9ECF}" type="slidenum">
              <a:rPr lang="en-US" smtClean="0"/>
              <a:t>‹#›</a:t>
            </a:fld>
            <a:endParaRPr lang="en-US"/>
          </a:p>
        </p:txBody>
      </p:sp>
    </p:spTree>
    <p:extLst>
      <p:ext uri="{BB962C8B-B14F-4D97-AF65-F5344CB8AC3E}">
        <p14:creationId xmlns:p14="http://schemas.microsoft.com/office/powerpoint/2010/main" val="1958611426"/>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7" y="2160983"/>
            <a:ext cx="4185623" cy="576262"/>
          </a:xfrm>
        </p:spPr>
        <p:txBody>
          <a:bodyPr anchor="b">
            <a:noAutofit/>
          </a:bodyPr>
          <a:lstStyle>
            <a:lvl1pPr marL="0" indent="0">
              <a:buNone/>
              <a:defRPr sz="2400" b="0"/>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Edit Master text styles</a:t>
            </a:r>
          </a:p>
        </p:txBody>
      </p:sp>
      <p:sp>
        <p:nvSpPr>
          <p:cNvPr id="4" name="Content Placeholder 3"/>
          <p:cNvSpPr>
            <a:spLocks noGrp="1"/>
          </p:cNvSpPr>
          <p:nvPr>
            <p:ph sz="half" idx="2"/>
          </p:nvPr>
        </p:nvSpPr>
        <p:spPr>
          <a:xfrm>
            <a:off x="675747"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4" y="2160983"/>
            <a:ext cx="4185618" cy="576262"/>
          </a:xfrm>
        </p:spPr>
        <p:txBody>
          <a:bodyPr anchor="b">
            <a:noAutofit/>
          </a:bodyPr>
          <a:lstStyle>
            <a:lvl1pPr marL="0" indent="0">
              <a:buNone/>
              <a:defRPr sz="2400" b="0"/>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8"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8D4D0DE-0881-4303-B7F3-E62DF39068AC}" type="datetimeFigureOut">
              <a:rPr lang="en-US" smtClean="0"/>
              <a:t>1/27/2026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6BD3C3-185A-4D3F-89DE-41C2CABC9ECF}" type="slidenum">
              <a:rPr lang="en-US" smtClean="0"/>
              <a:t>‹#›</a:t>
            </a:fld>
            <a:endParaRPr lang="en-US"/>
          </a:p>
        </p:txBody>
      </p:sp>
    </p:spTree>
    <p:extLst>
      <p:ext uri="{BB962C8B-B14F-4D97-AF65-F5344CB8AC3E}">
        <p14:creationId xmlns:p14="http://schemas.microsoft.com/office/powerpoint/2010/main" val="2630698789"/>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D4D0DE-0881-4303-B7F3-E62DF39068AC}" type="datetimeFigureOut">
              <a:rPr lang="en-US" smtClean="0"/>
              <a:t>1/27/2026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6BD3C3-185A-4D3F-89DE-41C2CABC9ECF}" type="slidenum">
              <a:rPr lang="en-US" smtClean="0"/>
              <a:t>‹#›</a:t>
            </a:fld>
            <a:endParaRPr lang="en-US"/>
          </a:p>
        </p:txBody>
      </p:sp>
    </p:spTree>
    <p:extLst>
      <p:ext uri="{BB962C8B-B14F-4D97-AF65-F5344CB8AC3E}">
        <p14:creationId xmlns:p14="http://schemas.microsoft.com/office/powerpoint/2010/main" val="1024892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D4D0DE-0881-4303-B7F3-E62DF39068AC}" type="datetimeFigureOut">
              <a:rPr lang="en-US" smtClean="0"/>
              <a:t>1/27/2026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6BD3C3-185A-4D3F-89DE-41C2CABC9ECF}" type="slidenum">
              <a:rPr lang="en-US" smtClean="0"/>
              <a:t>‹#›</a:t>
            </a:fld>
            <a:endParaRPr lang="en-US"/>
          </a:p>
        </p:txBody>
      </p:sp>
    </p:spTree>
    <p:extLst>
      <p:ext uri="{BB962C8B-B14F-4D97-AF65-F5344CB8AC3E}">
        <p14:creationId xmlns:p14="http://schemas.microsoft.com/office/powerpoint/2010/main" val="13116730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3"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3" y="514925"/>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3" y="2777069"/>
            <a:ext cx="3854528" cy="2584449"/>
          </a:xfrm>
        </p:spPr>
        <p:txBody>
          <a:bodyPr>
            <a:normAutofit/>
          </a:bodyPr>
          <a:lstStyle>
            <a:lvl1pPr marL="0" indent="0">
              <a:buNone/>
              <a:defRPr sz="1400"/>
            </a:lvl1pPr>
            <a:lvl2pPr marL="457069" indent="0">
              <a:buNone/>
              <a:defRPr sz="1400"/>
            </a:lvl2pPr>
            <a:lvl3pPr marL="914137" indent="0">
              <a:buNone/>
              <a:defRPr sz="1200"/>
            </a:lvl3pPr>
            <a:lvl4pPr marL="1371206" indent="0">
              <a:buNone/>
              <a:defRPr sz="1000"/>
            </a:lvl4pPr>
            <a:lvl5pPr marL="1828274" indent="0">
              <a:buNone/>
              <a:defRPr sz="1000"/>
            </a:lvl5pPr>
            <a:lvl6pPr marL="2285342" indent="0">
              <a:buNone/>
              <a:defRPr sz="1000"/>
            </a:lvl6pPr>
            <a:lvl7pPr marL="2742411" indent="0">
              <a:buNone/>
              <a:defRPr sz="1000"/>
            </a:lvl7pPr>
            <a:lvl8pPr marL="3199480" indent="0">
              <a:buNone/>
              <a:defRPr sz="1000"/>
            </a:lvl8pPr>
            <a:lvl9pPr marL="365654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8D4D0DE-0881-4303-B7F3-E62DF39068AC}" type="datetimeFigureOut">
              <a:rPr lang="en-US" smtClean="0"/>
              <a:t>1/27/2026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6BD3C3-185A-4D3F-89DE-41C2CABC9ECF}" type="slidenum">
              <a:rPr lang="en-US" smtClean="0"/>
              <a:t>‹#›</a:t>
            </a:fld>
            <a:endParaRPr lang="en-US"/>
          </a:p>
        </p:txBody>
      </p:sp>
    </p:spTree>
    <p:extLst>
      <p:ext uri="{BB962C8B-B14F-4D97-AF65-F5344CB8AC3E}">
        <p14:creationId xmlns:p14="http://schemas.microsoft.com/office/powerpoint/2010/main" val="4115549752"/>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6"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6" indent="0">
              <a:buNone/>
              <a:defRPr sz="1600"/>
            </a:lvl2pPr>
            <a:lvl3pPr marL="914411" indent="0">
              <a:buNone/>
              <a:defRPr sz="1600"/>
            </a:lvl3pPr>
            <a:lvl4pPr marL="1371617" indent="0">
              <a:buNone/>
              <a:defRPr sz="1600"/>
            </a:lvl4pPr>
            <a:lvl5pPr marL="1828823" indent="0">
              <a:buNone/>
              <a:defRPr sz="1600"/>
            </a:lvl5pPr>
            <a:lvl6pPr marL="2286029" indent="0">
              <a:buNone/>
              <a:defRPr sz="1600"/>
            </a:lvl6pPr>
            <a:lvl7pPr marL="2743234" indent="0">
              <a:buNone/>
              <a:defRPr sz="1600"/>
            </a:lvl7pPr>
            <a:lvl8pPr marL="3200440" indent="0">
              <a:buNone/>
              <a:defRPr sz="1600"/>
            </a:lvl8pPr>
            <a:lvl9pPr marL="3657646"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6" y="5367338"/>
            <a:ext cx="8596667" cy="674024"/>
          </a:xfrm>
        </p:spPr>
        <p:txBody>
          <a:bodyPr>
            <a:normAutofit/>
          </a:bodyPr>
          <a:lstStyle>
            <a:lvl1pPr marL="0" indent="0">
              <a:buNone/>
              <a:defRPr sz="1200"/>
            </a:lvl1pPr>
            <a:lvl2pPr marL="457206" indent="0">
              <a:buNone/>
              <a:defRPr sz="1200"/>
            </a:lvl2pPr>
            <a:lvl3pPr marL="914411" indent="0">
              <a:buNone/>
              <a:defRPr sz="1000"/>
            </a:lvl3pPr>
            <a:lvl4pPr marL="1371617" indent="0">
              <a:buNone/>
              <a:defRPr sz="900"/>
            </a:lvl4pPr>
            <a:lvl5pPr marL="1828823" indent="0">
              <a:buNone/>
              <a:defRPr sz="900"/>
            </a:lvl5pPr>
            <a:lvl6pPr marL="2286029" indent="0">
              <a:buNone/>
              <a:defRPr sz="900"/>
            </a:lvl6pPr>
            <a:lvl7pPr marL="2743234" indent="0">
              <a:buNone/>
              <a:defRPr sz="900"/>
            </a:lvl7pPr>
            <a:lvl8pPr marL="3200440" indent="0">
              <a:buNone/>
              <a:defRPr sz="900"/>
            </a:lvl8pPr>
            <a:lvl9pPr marL="3657646"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8D4D0DE-0881-4303-B7F3-E62DF39068AC}" type="datetimeFigureOut">
              <a:rPr lang="en-US" smtClean="0"/>
              <a:t>1/27/2026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6BD3C3-185A-4D3F-89DE-41C2CABC9ECF}" type="slidenum">
              <a:rPr lang="en-US" smtClean="0"/>
              <a:t>‹#›</a:t>
            </a:fld>
            <a:endParaRPr lang="en-US"/>
          </a:p>
        </p:txBody>
      </p:sp>
    </p:spTree>
    <p:extLst>
      <p:ext uri="{BB962C8B-B14F-4D97-AF65-F5344CB8AC3E}">
        <p14:creationId xmlns:p14="http://schemas.microsoft.com/office/powerpoint/2010/main" val="6505203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6" indent="0">
              <a:buNone/>
              <a:defRPr sz="1800">
                <a:solidFill>
                  <a:schemeClr val="tx1">
                    <a:tint val="75000"/>
                  </a:schemeClr>
                </a:solidFill>
              </a:defRPr>
            </a:lvl2pPr>
            <a:lvl3pPr marL="914411" indent="0">
              <a:buNone/>
              <a:defRPr sz="1600">
                <a:solidFill>
                  <a:schemeClr val="tx1">
                    <a:tint val="75000"/>
                  </a:schemeClr>
                </a:solidFill>
              </a:defRPr>
            </a:lvl3pPr>
            <a:lvl4pPr marL="1371617" indent="0">
              <a:buNone/>
              <a:defRPr sz="1400">
                <a:solidFill>
                  <a:schemeClr val="tx1">
                    <a:tint val="75000"/>
                  </a:schemeClr>
                </a:solidFill>
              </a:defRPr>
            </a:lvl4pPr>
            <a:lvl5pPr marL="1828823" indent="0">
              <a:buNone/>
              <a:defRPr sz="1400">
                <a:solidFill>
                  <a:schemeClr val="tx1">
                    <a:tint val="75000"/>
                  </a:schemeClr>
                </a:solidFill>
              </a:defRPr>
            </a:lvl5pPr>
            <a:lvl6pPr marL="2286029" indent="0">
              <a:buNone/>
              <a:defRPr sz="1400">
                <a:solidFill>
                  <a:schemeClr val="tx1">
                    <a:tint val="75000"/>
                  </a:schemeClr>
                </a:solidFill>
              </a:defRPr>
            </a:lvl6pPr>
            <a:lvl7pPr marL="2743234" indent="0">
              <a:buNone/>
              <a:defRPr sz="1400">
                <a:solidFill>
                  <a:schemeClr val="tx1">
                    <a:tint val="75000"/>
                  </a:schemeClr>
                </a:solidFill>
              </a:defRPr>
            </a:lvl7pPr>
            <a:lvl8pPr marL="3200440" indent="0">
              <a:buNone/>
              <a:defRPr sz="1400">
                <a:solidFill>
                  <a:schemeClr val="tx1">
                    <a:tint val="75000"/>
                  </a:schemeClr>
                </a:solidFill>
              </a:defRPr>
            </a:lvl8pPr>
            <a:lvl9pPr marL="3657646"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8D4D0DE-0881-4303-B7F3-E62DF39068AC}" type="datetimeFigureOut">
              <a:rPr lang="en-US" smtClean="0"/>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BD3C3-185A-4D3F-89DE-41C2CABC9ECF}" type="slidenum">
              <a:rPr lang="en-US" smtClean="0"/>
              <a:t>‹#›</a:t>
            </a:fld>
            <a:endParaRPr lang="en-US"/>
          </a:p>
        </p:txBody>
      </p:sp>
    </p:spTree>
    <p:extLst>
      <p:ext uri="{BB962C8B-B14F-4D97-AF65-F5344CB8AC3E}">
        <p14:creationId xmlns:p14="http://schemas.microsoft.com/office/powerpoint/2010/main" val="12057731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5" y="609600"/>
            <a:ext cx="809413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40" y="3632201"/>
            <a:ext cx="7224524" cy="381000"/>
          </a:xfrm>
        </p:spPr>
        <p:txBody>
          <a:bodyPr anchor="ctr">
            <a:noAutofit/>
          </a:bodyPr>
          <a:lstStyle>
            <a:lvl1pPr marL="0" indent="0">
              <a:buFontTx/>
              <a:buNone/>
              <a:defRPr sz="1600">
                <a:solidFill>
                  <a:schemeClr val="tx1">
                    <a:lumMod val="50000"/>
                    <a:lumOff val="50000"/>
                  </a:schemeClr>
                </a:solidFill>
              </a:defRPr>
            </a:lvl1pPr>
            <a:lvl2pPr marL="457206" indent="0">
              <a:buFontTx/>
              <a:buNone/>
              <a:defRPr/>
            </a:lvl2pPr>
            <a:lvl3pPr marL="914411" indent="0">
              <a:buFontTx/>
              <a:buNone/>
              <a:defRPr/>
            </a:lvl3pPr>
            <a:lvl4pPr marL="1371617" indent="0">
              <a:buFontTx/>
              <a:buNone/>
              <a:defRPr/>
            </a:lvl4pPr>
            <a:lvl5pPr marL="1828823"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6" indent="0">
              <a:buNone/>
              <a:defRPr sz="1800">
                <a:solidFill>
                  <a:schemeClr val="tx1">
                    <a:tint val="75000"/>
                  </a:schemeClr>
                </a:solidFill>
              </a:defRPr>
            </a:lvl2pPr>
            <a:lvl3pPr marL="914411" indent="0">
              <a:buNone/>
              <a:defRPr sz="1600">
                <a:solidFill>
                  <a:schemeClr val="tx1">
                    <a:tint val="75000"/>
                  </a:schemeClr>
                </a:solidFill>
              </a:defRPr>
            </a:lvl3pPr>
            <a:lvl4pPr marL="1371617" indent="0">
              <a:buNone/>
              <a:defRPr sz="1400">
                <a:solidFill>
                  <a:schemeClr val="tx1">
                    <a:tint val="75000"/>
                  </a:schemeClr>
                </a:solidFill>
              </a:defRPr>
            </a:lvl4pPr>
            <a:lvl5pPr marL="1828823" indent="0">
              <a:buNone/>
              <a:defRPr sz="1400">
                <a:solidFill>
                  <a:schemeClr val="tx1">
                    <a:tint val="75000"/>
                  </a:schemeClr>
                </a:solidFill>
              </a:defRPr>
            </a:lvl5pPr>
            <a:lvl6pPr marL="2286029" indent="0">
              <a:buNone/>
              <a:defRPr sz="1400">
                <a:solidFill>
                  <a:schemeClr val="tx1">
                    <a:tint val="75000"/>
                  </a:schemeClr>
                </a:solidFill>
              </a:defRPr>
            </a:lvl6pPr>
            <a:lvl7pPr marL="2743234" indent="0">
              <a:buNone/>
              <a:defRPr sz="1400">
                <a:solidFill>
                  <a:schemeClr val="tx1">
                    <a:tint val="75000"/>
                  </a:schemeClr>
                </a:solidFill>
              </a:defRPr>
            </a:lvl7pPr>
            <a:lvl8pPr marL="3200440" indent="0">
              <a:buNone/>
              <a:defRPr sz="1400">
                <a:solidFill>
                  <a:schemeClr val="tx1">
                    <a:tint val="75000"/>
                  </a:schemeClr>
                </a:solidFill>
              </a:defRPr>
            </a:lvl8pPr>
            <a:lvl9pPr marL="3657646"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8D4D0DE-0881-4303-B7F3-E62DF39068AC}" type="datetimeFigureOut">
              <a:rPr lang="en-US" smtClean="0"/>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BD3C3-185A-4D3F-89DE-41C2CABC9ECF}"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2"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sz="1800" dirty="0">
              <a:solidFill>
                <a:schemeClr val="accent1">
                  <a:lumMod val="60000"/>
                  <a:lumOff val="40000"/>
                </a:schemeClr>
              </a:solidFill>
              <a:latin typeface="Arial"/>
            </a:endParaRPr>
          </a:p>
        </p:txBody>
      </p:sp>
    </p:spTree>
    <p:extLst>
      <p:ext uri="{BB962C8B-B14F-4D97-AF65-F5344CB8AC3E}">
        <p14:creationId xmlns:p14="http://schemas.microsoft.com/office/powerpoint/2010/main" val="11563798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6" indent="0">
              <a:buNone/>
              <a:defRPr sz="1800">
                <a:solidFill>
                  <a:schemeClr val="tx1">
                    <a:tint val="75000"/>
                  </a:schemeClr>
                </a:solidFill>
              </a:defRPr>
            </a:lvl2pPr>
            <a:lvl3pPr marL="914411" indent="0">
              <a:buNone/>
              <a:defRPr sz="1600">
                <a:solidFill>
                  <a:schemeClr val="tx1">
                    <a:tint val="75000"/>
                  </a:schemeClr>
                </a:solidFill>
              </a:defRPr>
            </a:lvl3pPr>
            <a:lvl4pPr marL="1371617" indent="0">
              <a:buNone/>
              <a:defRPr sz="1400">
                <a:solidFill>
                  <a:schemeClr val="tx1">
                    <a:tint val="75000"/>
                  </a:schemeClr>
                </a:solidFill>
              </a:defRPr>
            </a:lvl4pPr>
            <a:lvl5pPr marL="1828823" indent="0">
              <a:buNone/>
              <a:defRPr sz="1400">
                <a:solidFill>
                  <a:schemeClr val="tx1">
                    <a:tint val="75000"/>
                  </a:schemeClr>
                </a:solidFill>
              </a:defRPr>
            </a:lvl5pPr>
            <a:lvl6pPr marL="2286029" indent="0">
              <a:buNone/>
              <a:defRPr sz="1400">
                <a:solidFill>
                  <a:schemeClr val="tx1">
                    <a:tint val="75000"/>
                  </a:schemeClr>
                </a:solidFill>
              </a:defRPr>
            </a:lvl6pPr>
            <a:lvl7pPr marL="2743234" indent="0">
              <a:buNone/>
              <a:defRPr sz="1400">
                <a:solidFill>
                  <a:schemeClr val="tx1">
                    <a:tint val="75000"/>
                  </a:schemeClr>
                </a:solidFill>
              </a:defRPr>
            </a:lvl7pPr>
            <a:lvl8pPr marL="3200440" indent="0">
              <a:buNone/>
              <a:defRPr sz="1400">
                <a:solidFill>
                  <a:schemeClr val="tx1">
                    <a:tint val="75000"/>
                  </a:schemeClr>
                </a:solidFill>
              </a:defRPr>
            </a:lvl8pPr>
            <a:lvl9pPr marL="3657646"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8D4D0DE-0881-4303-B7F3-E62DF39068AC}" type="datetimeFigureOut">
              <a:rPr lang="en-US" smtClean="0"/>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BD3C3-185A-4D3F-89DE-41C2CABC9ECF}" type="slidenum">
              <a:rPr lang="en-US" smtClean="0"/>
              <a:t>‹#›</a:t>
            </a:fld>
            <a:endParaRPr lang="en-US"/>
          </a:p>
        </p:txBody>
      </p:sp>
    </p:spTree>
    <p:extLst>
      <p:ext uri="{BB962C8B-B14F-4D97-AF65-F5344CB8AC3E}">
        <p14:creationId xmlns:p14="http://schemas.microsoft.com/office/powerpoint/2010/main" val="8129206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5" y="609600"/>
            <a:ext cx="809413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4" y="4013201"/>
            <a:ext cx="8596668" cy="514248"/>
          </a:xfrm>
        </p:spPr>
        <p:txBody>
          <a:bodyPr anchor="b">
            <a:noAutofit/>
          </a:bodyPr>
          <a:lstStyle>
            <a:lvl1pPr marL="0" indent="0">
              <a:buFontTx/>
              <a:buNone/>
              <a:defRPr sz="2400">
                <a:solidFill>
                  <a:schemeClr val="tx1">
                    <a:lumMod val="75000"/>
                    <a:lumOff val="25000"/>
                  </a:schemeClr>
                </a:solidFill>
              </a:defRPr>
            </a:lvl1pPr>
            <a:lvl2pPr marL="457206" indent="0">
              <a:buFontTx/>
              <a:buNone/>
              <a:defRPr/>
            </a:lvl2pPr>
            <a:lvl3pPr marL="914411" indent="0">
              <a:buFontTx/>
              <a:buNone/>
              <a:defRPr/>
            </a:lvl3pPr>
            <a:lvl4pPr marL="1371617" indent="0">
              <a:buFontTx/>
              <a:buNone/>
              <a:defRPr/>
            </a:lvl4pPr>
            <a:lvl5pPr marL="1828823"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6" indent="0">
              <a:buNone/>
              <a:defRPr sz="1800">
                <a:solidFill>
                  <a:schemeClr val="tx1">
                    <a:tint val="75000"/>
                  </a:schemeClr>
                </a:solidFill>
              </a:defRPr>
            </a:lvl2pPr>
            <a:lvl3pPr marL="914411" indent="0">
              <a:buNone/>
              <a:defRPr sz="1600">
                <a:solidFill>
                  <a:schemeClr val="tx1">
                    <a:tint val="75000"/>
                  </a:schemeClr>
                </a:solidFill>
              </a:defRPr>
            </a:lvl3pPr>
            <a:lvl4pPr marL="1371617" indent="0">
              <a:buNone/>
              <a:defRPr sz="1400">
                <a:solidFill>
                  <a:schemeClr val="tx1">
                    <a:tint val="75000"/>
                  </a:schemeClr>
                </a:solidFill>
              </a:defRPr>
            </a:lvl4pPr>
            <a:lvl5pPr marL="1828823" indent="0">
              <a:buNone/>
              <a:defRPr sz="1400">
                <a:solidFill>
                  <a:schemeClr val="tx1">
                    <a:tint val="75000"/>
                  </a:schemeClr>
                </a:solidFill>
              </a:defRPr>
            </a:lvl5pPr>
            <a:lvl6pPr marL="2286029" indent="0">
              <a:buNone/>
              <a:defRPr sz="1400">
                <a:solidFill>
                  <a:schemeClr val="tx1">
                    <a:tint val="75000"/>
                  </a:schemeClr>
                </a:solidFill>
              </a:defRPr>
            </a:lvl6pPr>
            <a:lvl7pPr marL="2743234" indent="0">
              <a:buNone/>
              <a:defRPr sz="1400">
                <a:solidFill>
                  <a:schemeClr val="tx1">
                    <a:tint val="75000"/>
                  </a:schemeClr>
                </a:solidFill>
              </a:defRPr>
            </a:lvl7pPr>
            <a:lvl8pPr marL="3200440" indent="0">
              <a:buNone/>
              <a:defRPr sz="1400">
                <a:solidFill>
                  <a:schemeClr val="tx1">
                    <a:tint val="75000"/>
                  </a:schemeClr>
                </a:solidFill>
              </a:defRPr>
            </a:lvl8pPr>
            <a:lvl9pPr marL="3657646"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8D4D0DE-0881-4303-B7F3-E62DF39068AC}" type="datetimeFigureOut">
              <a:rPr lang="en-US" smtClean="0"/>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BD3C3-185A-4D3F-89DE-41C2CABC9EC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2"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71463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4" y="4013201"/>
            <a:ext cx="8596668" cy="514248"/>
          </a:xfrm>
        </p:spPr>
        <p:txBody>
          <a:bodyPr anchor="b">
            <a:noAutofit/>
          </a:bodyPr>
          <a:lstStyle>
            <a:lvl1pPr marL="0" indent="0">
              <a:buFontTx/>
              <a:buNone/>
              <a:defRPr sz="2400">
                <a:solidFill>
                  <a:schemeClr val="accent1"/>
                </a:solidFill>
              </a:defRPr>
            </a:lvl1pPr>
            <a:lvl2pPr marL="457206" indent="0">
              <a:buFontTx/>
              <a:buNone/>
              <a:defRPr/>
            </a:lvl2pPr>
            <a:lvl3pPr marL="914411" indent="0">
              <a:buFontTx/>
              <a:buNone/>
              <a:defRPr/>
            </a:lvl3pPr>
            <a:lvl4pPr marL="1371617" indent="0">
              <a:buFontTx/>
              <a:buNone/>
              <a:defRPr/>
            </a:lvl4pPr>
            <a:lvl5pPr marL="1828823"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6" indent="0">
              <a:buNone/>
              <a:defRPr sz="1800">
                <a:solidFill>
                  <a:schemeClr val="tx1">
                    <a:tint val="75000"/>
                  </a:schemeClr>
                </a:solidFill>
              </a:defRPr>
            </a:lvl2pPr>
            <a:lvl3pPr marL="914411" indent="0">
              <a:buNone/>
              <a:defRPr sz="1600">
                <a:solidFill>
                  <a:schemeClr val="tx1">
                    <a:tint val="75000"/>
                  </a:schemeClr>
                </a:solidFill>
              </a:defRPr>
            </a:lvl3pPr>
            <a:lvl4pPr marL="1371617" indent="0">
              <a:buNone/>
              <a:defRPr sz="1400">
                <a:solidFill>
                  <a:schemeClr val="tx1">
                    <a:tint val="75000"/>
                  </a:schemeClr>
                </a:solidFill>
              </a:defRPr>
            </a:lvl4pPr>
            <a:lvl5pPr marL="1828823" indent="0">
              <a:buNone/>
              <a:defRPr sz="1400">
                <a:solidFill>
                  <a:schemeClr val="tx1">
                    <a:tint val="75000"/>
                  </a:schemeClr>
                </a:solidFill>
              </a:defRPr>
            </a:lvl5pPr>
            <a:lvl6pPr marL="2286029" indent="0">
              <a:buNone/>
              <a:defRPr sz="1400">
                <a:solidFill>
                  <a:schemeClr val="tx1">
                    <a:tint val="75000"/>
                  </a:schemeClr>
                </a:solidFill>
              </a:defRPr>
            </a:lvl6pPr>
            <a:lvl7pPr marL="2743234" indent="0">
              <a:buNone/>
              <a:defRPr sz="1400">
                <a:solidFill>
                  <a:schemeClr val="tx1">
                    <a:tint val="75000"/>
                  </a:schemeClr>
                </a:solidFill>
              </a:defRPr>
            </a:lvl7pPr>
            <a:lvl8pPr marL="3200440" indent="0">
              <a:buNone/>
              <a:defRPr sz="1400">
                <a:solidFill>
                  <a:schemeClr val="tx1">
                    <a:tint val="75000"/>
                  </a:schemeClr>
                </a:solidFill>
              </a:defRPr>
            </a:lvl8pPr>
            <a:lvl9pPr marL="3657646"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8D4D0DE-0881-4303-B7F3-E62DF39068AC}" type="datetimeFigureOut">
              <a:rPr lang="en-US" smtClean="0"/>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BD3C3-185A-4D3F-89DE-41C2CABC9ECF}" type="slidenum">
              <a:rPr lang="en-US" smtClean="0"/>
              <a:t>‹#›</a:t>
            </a:fld>
            <a:endParaRPr lang="en-US"/>
          </a:p>
        </p:txBody>
      </p:sp>
    </p:spTree>
    <p:extLst>
      <p:ext uri="{BB962C8B-B14F-4D97-AF65-F5344CB8AC3E}">
        <p14:creationId xmlns:p14="http://schemas.microsoft.com/office/powerpoint/2010/main" val="19397079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D4D0DE-0881-4303-B7F3-E62DF39068AC}" type="datetimeFigureOut">
              <a:rPr lang="en-US" smtClean="0"/>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BD3C3-185A-4D3F-89DE-41C2CABC9ECF}" type="slidenum">
              <a:rPr lang="en-US" smtClean="0"/>
              <a:t>‹#›</a:t>
            </a:fld>
            <a:endParaRPr lang="en-US"/>
          </a:p>
        </p:txBody>
      </p:sp>
    </p:spTree>
    <p:extLst>
      <p:ext uri="{BB962C8B-B14F-4D97-AF65-F5344CB8AC3E}">
        <p14:creationId xmlns:p14="http://schemas.microsoft.com/office/powerpoint/2010/main" val="20686877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600"/>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49"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D4D0DE-0881-4303-B7F3-E62DF39068AC}" type="datetimeFigureOut">
              <a:rPr lang="en-US" smtClean="0"/>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6BD3C3-185A-4D3F-89DE-41C2CABC9ECF}" type="slidenum">
              <a:rPr lang="en-US" smtClean="0"/>
              <a:t>‹#›</a:t>
            </a:fld>
            <a:endParaRPr lang="en-US"/>
          </a:p>
        </p:txBody>
      </p:sp>
    </p:spTree>
    <p:extLst>
      <p:ext uri="{BB962C8B-B14F-4D97-AF65-F5344CB8AC3E}">
        <p14:creationId xmlns:p14="http://schemas.microsoft.com/office/powerpoint/2010/main" val="42212104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AAE6F-51B8-43D0-AD7E-EF501444CD0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0DF749-C30D-49C2-A8D6-A6AD59AEC53F}"/>
              </a:ext>
            </a:extLst>
          </p:cNvPr>
          <p:cNvSpPr>
            <a:spLocks noGrp="1"/>
          </p:cNvSpPr>
          <p:nvPr>
            <p:ph type="subTitle" idx="1"/>
          </p:nvPr>
        </p:nvSpPr>
        <p:spPr>
          <a:xfrm>
            <a:off x="1524000" y="3602038"/>
            <a:ext cx="9144000" cy="1655762"/>
          </a:xfrm>
        </p:spPr>
        <p:txBody>
          <a:bodyPr/>
          <a:lstStyle>
            <a:lvl1pPr marL="0" indent="0" algn="ctr">
              <a:buNone/>
              <a:defRPr sz="2400"/>
            </a:lvl1pPr>
            <a:lvl2pPr marL="457206" indent="0" algn="ctr">
              <a:buNone/>
              <a:defRPr sz="2000"/>
            </a:lvl2pPr>
            <a:lvl3pPr marL="914411" indent="0" algn="ctr">
              <a:buNone/>
              <a:defRPr sz="1800"/>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71AB259-3C66-46BC-A6DB-2D86C60C6D1C}"/>
              </a:ext>
            </a:extLst>
          </p:cNvPr>
          <p:cNvSpPr>
            <a:spLocks noGrp="1"/>
          </p:cNvSpPr>
          <p:nvPr>
            <p:ph type="dt" sz="half" idx="10"/>
          </p:nvPr>
        </p:nvSpPr>
        <p:spPr/>
        <p:txBody>
          <a:bodyPr/>
          <a:lstStyle/>
          <a:p>
            <a:fld id="{9AB3A824-1A51-4B26-AD58-A6D8E14F6C04}" type="datetimeFigureOut">
              <a:rPr lang="en-US" smtClean="0"/>
              <a:t>1/27/2026</a:t>
            </a:fld>
            <a:endParaRPr lang="en-US" dirty="0"/>
          </a:p>
        </p:txBody>
      </p:sp>
      <p:sp>
        <p:nvSpPr>
          <p:cNvPr id="5" name="Footer Placeholder 4">
            <a:extLst>
              <a:ext uri="{FF2B5EF4-FFF2-40B4-BE49-F238E27FC236}">
                <a16:creationId xmlns:a16="http://schemas.microsoft.com/office/drawing/2014/main" id="{81BF90EA-A48B-4D87-B471-47C9831F00FD}"/>
              </a:ext>
            </a:extLst>
          </p:cNvPr>
          <p:cNvSpPr>
            <a:spLocks noGrp="1"/>
          </p:cNvSpPr>
          <p:nvPr>
            <p:ph type="ftr" sz="quarter" idx="11"/>
          </p:nvPr>
        </p:nvSpPr>
        <p:spPr/>
        <p:txBody>
          <a:bodyPr/>
          <a:lstStyle/>
          <a:p>
            <a:r>
              <a:rPr lang="en-US"/>
              <a:t>
              </a:t>
            </a:r>
            <a:endParaRPr lang="en-US" dirty="0"/>
          </a:p>
        </p:txBody>
      </p:sp>
      <p:sp>
        <p:nvSpPr>
          <p:cNvPr id="6" name="Slide Number Placeholder 5">
            <a:extLst>
              <a:ext uri="{FF2B5EF4-FFF2-40B4-BE49-F238E27FC236}">
                <a16:creationId xmlns:a16="http://schemas.microsoft.com/office/drawing/2014/main" id="{6D336457-9847-4FB5-934A-D34D03BCB436}"/>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24163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09867-3A58-4F10-96C2-F020232365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0AB641-39BB-4D6C-B0A8-FFC28F2325B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C23232-E447-4632-B2D0-F383D9A45063}"/>
              </a:ext>
            </a:extLst>
          </p:cNvPr>
          <p:cNvSpPr>
            <a:spLocks noGrp="1"/>
          </p:cNvSpPr>
          <p:nvPr>
            <p:ph type="dt" sz="half" idx="10"/>
          </p:nvPr>
        </p:nvSpPr>
        <p:spPr/>
        <p:txBody>
          <a:bodyPr/>
          <a:lstStyle/>
          <a:p>
            <a:fld id="{97D162C4-EDD9-4389-A98B-B87ECEA2A816}" type="datetimeFigureOut">
              <a:rPr lang="en-US" smtClean="0"/>
              <a:t>1/27/2026</a:t>
            </a:fld>
            <a:endParaRPr lang="en-US" dirty="0"/>
          </a:p>
        </p:txBody>
      </p:sp>
      <p:sp>
        <p:nvSpPr>
          <p:cNvPr id="5" name="Footer Placeholder 4">
            <a:extLst>
              <a:ext uri="{FF2B5EF4-FFF2-40B4-BE49-F238E27FC236}">
                <a16:creationId xmlns:a16="http://schemas.microsoft.com/office/drawing/2014/main" id="{DEE66655-4FFD-42B5-B427-8D37F3F6399B}"/>
              </a:ext>
            </a:extLst>
          </p:cNvPr>
          <p:cNvSpPr>
            <a:spLocks noGrp="1"/>
          </p:cNvSpPr>
          <p:nvPr>
            <p:ph type="ftr" sz="quarter" idx="11"/>
          </p:nvPr>
        </p:nvSpPr>
        <p:spPr/>
        <p:txBody>
          <a:bodyPr/>
          <a:lstStyle/>
          <a:p>
            <a:r>
              <a:rPr lang="en-US"/>
              <a:t>
              </a:t>
            </a:r>
            <a:endParaRPr lang="en-US" dirty="0"/>
          </a:p>
        </p:txBody>
      </p:sp>
      <p:sp>
        <p:nvSpPr>
          <p:cNvPr id="6" name="Slide Number Placeholder 5">
            <a:extLst>
              <a:ext uri="{FF2B5EF4-FFF2-40B4-BE49-F238E27FC236}">
                <a16:creationId xmlns:a16="http://schemas.microsoft.com/office/drawing/2014/main" id="{2EB72F51-8620-45F8-A544-F14280B04788}"/>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871859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C4A01-5FA9-4328-AA5F-79F90350A3B4}"/>
              </a:ext>
            </a:extLst>
          </p:cNvPr>
          <p:cNvSpPr>
            <a:spLocks noGrp="1"/>
          </p:cNvSpPr>
          <p:nvPr>
            <p:ph type="title"/>
          </p:nvPr>
        </p:nvSpPr>
        <p:spPr>
          <a:xfrm>
            <a:off x="831852"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D8D9486-6385-4A06-9AAE-7990843CD6FA}"/>
              </a:ext>
            </a:extLst>
          </p:cNvPr>
          <p:cNvSpPr>
            <a:spLocks noGrp="1"/>
          </p:cNvSpPr>
          <p:nvPr>
            <p:ph type="body" idx="1"/>
          </p:nvPr>
        </p:nvSpPr>
        <p:spPr>
          <a:xfrm>
            <a:off x="831852" y="4589464"/>
            <a:ext cx="10515600" cy="1500187"/>
          </a:xfrm>
        </p:spPr>
        <p:txBody>
          <a:bodyPr/>
          <a:lstStyle>
            <a:lvl1pPr marL="0" indent="0">
              <a:buNone/>
              <a:defRPr sz="2400">
                <a:solidFill>
                  <a:schemeClr val="tx1">
                    <a:tint val="75000"/>
                  </a:schemeClr>
                </a:solidFill>
              </a:defRPr>
            </a:lvl1pPr>
            <a:lvl2pPr marL="457206" indent="0">
              <a:buNone/>
              <a:defRPr sz="2000">
                <a:solidFill>
                  <a:schemeClr val="tx1">
                    <a:tint val="75000"/>
                  </a:schemeClr>
                </a:solidFill>
              </a:defRPr>
            </a:lvl2pPr>
            <a:lvl3pPr marL="914411" indent="0">
              <a:buNone/>
              <a:defRPr sz="1800">
                <a:solidFill>
                  <a:schemeClr val="tx1">
                    <a:tint val="75000"/>
                  </a:schemeClr>
                </a:solidFill>
              </a:defRPr>
            </a:lvl3pPr>
            <a:lvl4pPr marL="1371617" indent="0">
              <a:buNone/>
              <a:defRPr sz="1600">
                <a:solidFill>
                  <a:schemeClr val="tx1">
                    <a:tint val="75000"/>
                  </a:schemeClr>
                </a:solidFill>
              </a:defRPr>
            </a:lvl4pPr>
            <a:lvl5pPr marL="1828823" indent="0">
              <a:buNone/>
              <a:defRPr sz="1600">
                <a:solidFill>
                  <a:schemeClr val="tx1">
                    <a:tint val="75000"/>
                  </a:schemeClr>
                </a:solidFill>
              </a:defRPr>
            </a:lvl5pPr>
            <a:lvl6pPr marL="2286029" indent="0">
              <a:buNone/>
              <a:defRPr sz="1600">
                <a:solidFill>
                  <a:schemeClr val="tx1">
                    <a:tint val="75000"/>
                  </a:schemeClr>
                </a:solidFill>
              </a:defRPr>
            </a:lvl6pPr>
            <a:lvl7pPr marL="2743234" indent="0">
              <a:buNone/>
              <a:defRPr sz="1600">
                <a:solidFill>
                  <a:schemeClr val="tx1">
                    <a:tint val="75000"/>
                  </a:schemeClr>
                </a:solidFill>
              </a:defRPr>
            </a:lvl7pPr>
            <a:lvl8pPr marL="3200440" indent="0">
              <a:buNone/>
              <a:defRPr sz="1600">
                <a:solidFill>
                  <a:schemeClr val="tx1">
                    <a:tint val="75000"/>
                  </a:schemeClr>
                </a:solidFill>
              </a:defRPr>
            </a:lvl8pPr>
            <a:lvl9pPr marL="3657646"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4DCF4EF-F3F2-4232-95F9-5C265DBB4FD4}"/>
              </a:ext>
            </a:extLst>
          </p:cNvPr>
          <p:cNvSpPr>
            <a:spLocks noGrp="1"/>
          </p:cNvSpPr>
          <p:nvPr>
            <p:ph type="dt" sz="half" idx="10"/>
          </p:nvPr>
        </p:nvSpPr>
        <p:spPr/>
        <p:txBody>
          <a:bodyPr/>
          <a:lstStyle/>
          <a:p>
            <a:fld id="{3E5059C3-6A89-4494-99FF-5A4D6FFD50EB}" type="datetimeFigureOut">
              <a:rPr lang="en-US" smtClean="0"/>
              <a:t>1/27/2026</a:t>
            </a:fld>
            <a:endParaRPr lang="en-US" dirty="0"/>
          </a:p>
        </p:txBody>
      </p:sp>
      <p:sp>
        <p:nvSpPr>
          <p:cNvPr id="5" name="Footer Placeholder 4">
            <a:extLst>
              <a:ext uri="{FF2B5EF4-FFF2-40B4-BE49-F238E27FC236}">
                <a16:creationId xmlns:a16="http://schemas.microsoft.com/office/drawing/2014/main" id="{3B044C25-76B0-41EA-9181-7EE2800F275F}"/>
              </a:ext>
            </a:extLst>
          </p:cNvPr>
          <p:cNvSpPr>
            <a:spLocks noGrp="1"/>
          </p:cNvSpPr>
          <p:nvPr>
            <p:ph type="ftr" sz="quarter" idx="11"/>
          </p:nvPr>
        </p:nvSpPr>
        <p:spPr/>
        <p:txBody>
          <a:bodyPr/>
          <a:lstStyle/>
          <a:p>
            <a:r>
              <a:rPr lang="en-US"/>
              <a:t>
              </a:t>
            </a:r>
            <a:endParaRPr lang="en-US" dirty="0"/>
          </a:p>
        </p:txBody>
      </p:sp>
      <p:sp>
        <p:nvSpPr>
          <p:cNvPr id="6" name="Slide Number Placeholder 5">
            <a:extLst>
              <a:ext uri="{FF2B5EF4-FFF2-40B4-BE49-F238E27FC236}">
                <a16:creationId xmlns:a16="http://schemas.microsoft.com/office/drawing/2014/main" id="{51E23226-74BA-4448-93D0-F7F3DFC8D708}"/>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303885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FDCBD-2384-41A7-BBEB-10121B1269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DABBC1-E68A-44D7-B3EF-BBFCB09F77FA}"/>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4A5DB35-9C37-4FB5-8D58-CF054ACEBD46}"/>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F8D149A-2519-4AEF-A052-9C91E449F877}"/>
              </a:ext>
            </a:extLst>
          </p:cNvPr>
          <p:cNvSpPr>
            <a:spLocks noGrp="1"/>
          </p:cNvSpPr>
          <p:nvPr>
            <p:ph type="dt" sz="half" idx="10"/>
          </p:nvPr>
        </p:nvSpPr>
        <p:spPr/>
        <p:txBody>
          <a:bodyPr/>
          <a:lstStyle/>
          <a:p>
            <a:fld id="{CA954B2F-12DE-47F5-8894-472B206D2E1E}" type="datetimeFigureOut">
              <a:rPr lang="en-US" smtClean="0"/>
              <a:t>1/27/2026</a:t>
            </a:fld>
            <a:endParaRPr lang="en-US" dirty="0"/>
          </a:p>
        </p:txBody>
      </p:sp>
      <p:sp>
        <p:nvSpPr>
          <p:cNvPr id="6" name="Footer Placeholder 5">
            <a:extLst>
              <a:ext uri="{FF2B5EF4-FFF2-40B4-BE49-F238E27FC236}">
                <a16:creationId xmlns:a16="http://schemas.microsoft.com/office/drawing/2014/main" id="{6B745AFA-B210-4E1E-8A82-826E10F1C865}"/>
              </a:ext>
            </a:extLst>
          </p:cNvPr>
          <p:cNvSpPr>
            <a:spLocks noGrp="1"/>
          </p:cNvSpPr>
          <p:nvPr>
            <p:ph type="ftr" sz="quarter" idx="11"/>
          </p:nvPr>
        </p:nvSpPr>
        <p:spPr/>
        <p:txBody>
          <a:bodyPr/>
          <a:lstStyle/>
          <a:p>
            <a:r>
              <a:rPr lang="en-US"/>
              <a:t>
              </a:t>
            </a:r>
            <a:endParaRPr lang="en-US" dirty="0"/>
          </a:p>
        </p:txBody>
      </p:sp>
      <p:sp>
        <p:nvSpPr>
          <p:cNvPr id="7" name="Slide Number Placeholder 6">
            <a:extLst>
              <a:ext uri="{FF2B5EF4-FFF2-40B4-BE49-F238E27FC236}">
                <a16:creationId xmlns:a16="http://schemas.microsoft.com/office/drawing/2014/main" id="{926542B7-B7DF-4BA6-BE32-5843BF0D16B9}"/>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868083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5B404-F5A8-4290-BB0D-4FE85BBAB0B8}"/>
              </a:ext>
            </a:extLst>
          </p:cNvPr>
          <p:cNvSpPr>
            <a:spLocks noGrp="1"/>
          </p:cNvSpPr>
          <p:nvPr>
            <p:ph type="title"/>
          </p:nvPr>
        </p:nvSpPr>
        <p:spPr>
          <a:xfrm>
            <a:off x="839789"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BC0CF78-5580-4B9C-872C-C24E351FEC94}"/>
              </a:ext>
            </a:extLst>
          </p:cNvPr>
          <p:cNvSpPr>
            <a:spLocks noGrp="1"/>
          </p:cNvSpPr>
          <p:nvPr>
            <p:ph type="body" idx="1"/>
          </p:nvPr>
        </p:nvSpPr>
        <p:spPr>
          <a:xfrm>
            <a:off x="839789" y="1681163"/>
            <a:ext cx="5157787" cy="823912"/>
          </a:xfrm>
        </p:spPr>
        <p:txBody>
          <a:bodyPr anchor="b"/>
          <a:lstStyle>
            <a:lvl1pPr marL="0" indent="0">
              <a:buNone/>
              <a:defRPr sz="2400" b="1"/>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EF5ACD-8967-49CB-8985-15561A6A3B01}"/>
              </a:ext>
            </a:extLst>
          </p:cNvPr>
          <p:cNvSpPr>
            <a:spLocks noGrp="1"/>
          </p:cNvSpPr>
          <p:nvPr>
            <p:ph sz="half" idx="2"/>
          </p:nvPr>
        </p:nvSpPr>
        <p:spPr>
          <a:xfrm>
            <a:off x="839789" y="2505076"/>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0BA50E-EF98-4FAE-B3ED-BAE88DF74A72}"/>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31B3939-8DDB-4456-B048-4B706017A7AC}"/>
              </a:ext>
            </a:extLst>
          </p:cNvPr>
          <p:cNvSpPr>
            <a:spLocks noGrp="1"/>
          </p:cNvSpPr>
          <p:nvPr>
            <p:ph sz="quarter" idx="4"/>
          </p:nvPr>
        </p:nvSpPr>
        <p:spPr>
          <a:xfrm>
            <a:off x="6172202" y="2505076"/>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933D705-51BB-4BE1-B5D1-B18CF21425E2}"/>
              </a:ext>
            </a:extLst>
          </p:cNvPr>
          <p:cNvSpPr>
            <a:spLocks noGrp="1"/>
          </p:cNvSpPr>
          <p:nvPr>
            <p:ph type="dt" sz="half" idx="10"/>
          </p:nvPr>
        </p:nvSpPr>
        <p:spPr/>
        <p:txBody>
          <a:bodyPr/>
          <a:lstStyle/>
          <a:p>
            <a:fld id="{3F30E46F-7819-4ACF-B48B-48222C2ACC88}" type="datetimeFigureOut">
              <a:rPr lang="en-US" smtClean="0"/>
              <a:t>1/27/2026</a:t>
            </a:fld>
            <a:endParaRPr lang="en-US" dirty="0"/>
          </a:p>
        </p:txBody>
      </p:sp>
      <p:sp>
        <p:nvSpPr>
          <p:cNvPr id="8" name="Footer Placeholder 7">
            <a:extLst>
              <a:ext uri="{FF2B5EF4-FFF2-40B4-BE49-F238E27FC236}">
                <a16:creationId xmlns:a16="http://schemas.microsoft.com/office/drawing/2014/main" id="{1AFB12F6-2B10-44D7-A21A-B3E25E218C26}"/>
              </a:ext>
            </a:extLst>
          </p:cNvPr>
          <p:cNvSpPr>
            <a:spLocks noGrp="1"/>
          </p:cNvSpPr>
          <p:nvPr>
            <p:ph type="ftr" sz="quarter" idx="11"/>
          </p:nvPr>
        </p:nvSpPr>
        <p:spPr/>
        <p:txBody>
          <a:bodyPr/>
          <a:lstStyle/>
          <a:p>
            <a:r>
              <a:rPr lang="en-US"/>
              <a:t>
              </a:t>
            </a:r>
            <a:endParaRPr lang="en-US" dirty="0"/>
          </a:p>
        </p:txBody>
      </p:sp>
      <p:sp>
        <p:nvSpPr>
          <p:cNvPr id="9" name="Slide Number Placeholder 8">
            <a:extLst>
              <a:ext uri="{FF2B5EF4-FFF2-40B4-BE49-F238E27FC236}">
                <a16:creationId xmlns:a16="http://schemas.microsoft.com/office/drawing/2014/main" id="{86953CDB-B8D7-40DF-B97F-9A6A0795D7B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122137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0640A-A742-4CB7-B0B0-CB00B960724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B20F06A-EB10-4252-9871-332B38FCD8FC}"/>
              </a:ext>
            </a:extLst>
          </p:cNvPr>
          <p:cNvSpPr>
            <a:spLocks noGrp="1"/>
          </p:cNvSpPr>
          <p:nvPr>
            <p:ph type="dt" sz="half" idx="10"/>
          </p:nvPr>
        </p:nvSpPr>
        <p:spPr/>
        <p:txBody>
          <a:bodyPr/>
          <a:lstStyle/>
          <a:p>
            <a:fld id="{1FAF3416-4057-4DAA-829D-4CA07428D088}" type="datetimeFigureOut">
              <a:rPr lang="en-US" smtClean="0"/>
              <a:t>1/27/2026</a:t>
            </a:fld>
            <a:endParaRPr lang="en-US" dirty="0"/>
          </a:p>
        </p:txBody>
      </p:sp>
      <p:sp>
        <p:nvSpPr>
          <p:cNvPr id="4" name="Footer Placeholder 3">
            <a:extLst>
              <a:ext uri="{FF2B5EF4-FFF2-40B4-BE49-F238E27FC236}">
                <a16:creationId xmlns:a16="http://schemas.microsoft.com/office/drawing/2014/main" id="{36B9BE4D-523D-44EF-8E3E-C522743DAD25}"/>
              </a:ext>
            </a:extLst>
          </p:cNvPr>
          <p:cNvSpPr>
            <a:spLocks noGrp="1"/>
          </p:cNvSpPr>
          <p:nvPr>
            <p:ph type="ftr" sz="quarter" idx="11"/>
          </p:nvPr>
        </p:nvSpPr>
        <p:spPr/>
        <p:txBody>
          <a:bodyPr/>
          <a:lstStyle/>
          <a:p>
            <a:r>
              <a:rPr lang="en-US"/>
              <a:t>
              </a:t>
            </a:r>
            <a:endParaRPr lang="en-US" dirty="0"/>
          </a:p>
        </p:txBody>
      </p:sp>
      <p:sp>
        <p:nvSpPr>
          <p:cNvPr id="5" name="Slide Number Placeholder 4">
            <a:extLst>
              <a:ext uri="{FF2B5EF4-FFF2-40B4-BE49-F238E27FC236}">
                <a16:creationId xmlns:a16="http://schemas.microsoft.com/office/drawing/2014/main" id="{13B77191-D5BA-4528-9B01-F01824113FAA}"/>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81788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A34941-260A-4172-9124-6B521B063952}"/>
              </a:ext>
            </a:extLst>
          </p:cNvPr>
          <p:cNvSpPr>
            <a:spLocks noGrp="1"/>
          </p:cNvSpPr>
          <p:nvPr>
            <p:ph type="dt" sz="half" idx="10"/>
          </p:nvPr>
        </p:nvSpPr>
        <p:spPr/>
        <p:txBody>
          <a:bodyPr/>
          <a:lstStyle/>
          <a:p>
            <a:fld id="{921D9284-D300-4297-87F7-E791DCC15DB1}" type="datetimeFigureOut">
              <a:rPr lang="en-US" smtClean="0"/>
              <a:t>1/27/2026</a:t>
            </a:fld>
            <a:endParaRPr lang="en-US" dirty="0"/>
          </a:p>
        </p:txBody>
      </p:sp>
      <p:sp>
        <p:nvSpPr>
          <p:cNvPr id="3" name="Footer Placeholder 2">
            <a:extLst>
              <a:ext uri="{FF2B5EF4-FFF2-40B4-BE49-F238E27FC236}">
                <a16:creationId xmlns:a16="http://schemas.microsoft.com/office/drawing/2014/main" id="{61DCABBD-9187-4161-9627-FC66E984FF9D}"/>
              </a:ext>
            </a:extLst>
          </p:cNvPr>
          <p:cNvSpPr>
            <a:spLocks noGrp="1"/>
          </p:cNvSpPr>
          <p:nvPr>
            <p:ph type="ftr" sz="quarter" idx="11"/>
          </p:nvPr>
        </p:nvSpPr>
        <p:spPr/>
        <p:txBody>
          <a:bodyPr/>
          <a:lstStyle/>
          <a:p>
            <a:r>
              <a:rPr lang="en-US"/>
              <a:t>
              </a:t>
            </a:r>
            <a:endParaRPr lang="en-US" dirty="0"/>
          </a:p>
        </p:txBody>
      </p:sp>
      <p:sp>
        <p:nvSpPr>
          <p:cNvPr id="4" name="Slide Number Placeholder 3">
            <a:extLst>
              <a:ext uri="{FF2B5EF4-FFF2-40B4-BE49-F238E27FC236}">
                <a16:creationId xmlns:a16="http://schemas.microsoft.com/office/drawing/2014/main" id="{C6B8A483-2F66-4717-9AD7-1CE214489628}"/>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246073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A29F0-18F7-4841-814B-98B421D60DCE}"/>
              </a:ext>
            </a:extLst>
          </p:cNvPr>
          <p:cNvSpPr>
            <a:spLocks noGrp="1"/>
          </p:cNvSpPr>
          <p:nvPr>
            <p:ph type="title"/>
          </p:nvPr>
        </p:nvSpPr>
        <p:spPr>
          <a:xfrm>
            <a:off x="839790" y="457200"/>
            <a:ext cx="3932236"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3032030-7704-4015-86BE-45158502FCDD}"/>
              </a:ext>
            </a:extLst>
          </p:cNvPr>
          <p:cNvSpPr>
            <a:spLocks noGrp="1"/>
          </p:cNvSpPr>
          <p:nvPr>
            <p:ph idx="1"/>
          </p:nvPr>
        </p:nvSpPr>
        <p:spPr>
          <a:xfrm>
            <a:off x="5183188"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CE9A512-69FF-405B-ADD6-29F5E9D645D0}"/>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0"/>
            </a:lvl2pPr>
            <a:lvl3pPr marL="914411" indent="0">
              <a:buNone/>
              <a:defRPr sz="1200"/>
            </a:lvl3pPr>
            <a:lvl4pPr marL="1371617" indent="0">
              <a:buNone/>
              <a:defRPr sz="1000"/>
            </a:lvl4pPr>
            <a:lvl5pPr marL="1828823" indent="0">
              <a:buNone/>
              <a:defRPr sz="1000"/>
            </a:lvl5pPr>
            <a:lvl6pPr marL="2286029" indent="0">
              <a:buNone/>
              <a:defRPr sz="1000"/>
            </a:lvl6pPr>
            <a:lvl7pPr marL="2743234" indent="0">
              <a:buNone/>
              <a:defRPr sz="1000"/>
            </a:lvl7pPr>
            <a:lvl8pPr marL="3200440" indent="0">
              <a:buNone/>
              <a:defRPr sz="1000"/>
            </a:lvl8pPr>
            <a:lvl9pPr marL="3657646"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86C932-476B-494F-B974-82CFD39E6B16}"/>
              </a:ext>
            </a:extLst>
          </p:cNvPr>
          <p:cNvSpPr>
            <a:spLocks noGrp="1"/>
          </p:cNvSpPr>
          <p:nvPr>
            <p:ph type="dt" sz="half" idx="10"/>
          </p:nvPr>
        </p:nvSpPr>
        <p:spPr/>
        <p:txBody>
          <a:bodyPr/>
          <a:lstStyle/>
          <a:p>
            <a:fld id="{37D525BB-DA17-4BA0-B3C8-3AC3ABC827E6}" type="datetimeFigureOut">
              <a:rPr lang="en-US" smtClean="0"/>
              <a:t>1/27/2026</a:t>
            </a:fld>
            <a:endParaRPr lang="en-US" dirty="0"/>
          </a:p>
        </p:txBody>
      </p:sp>
      <p:sp>
        <p:nvSpPr>
          <p:cNvPr id="6" name="Footer Placeholder 5">
            <a:extLst>
              <a:ext uri="{FF2B5EF4-FFF2-40B4-BE49-F238E27FC236}">
                <a16:creationId xmlns:a16="http://schemas.microsoft.com/office/drawing/2014/main" id="{8AB459A5-A7DC-4ED4-AC19-0477484EB33B}"/>
              </a:ext>
            </a:extLst>
          </p:cNvPr>
          <p:cNvSpPr>
            <a:spLocks noGrp="1"/>
          </p:cNvSpPr>
          <p:nvPr>
            <p:ph type="ftr" sz="quarter" idx="11"/>
          </p:nvPr>
        </p:nvSpPr>
        <p:spPr/>
        <p:txBody>
          <a:bodyPr/>
          <a:lstStyle/>
          <a:p>
            <a:r>
              <a:rPr lang="en-US"/>
              <a:t>
              </a:t>
            </a:r>
            <a:endParaRPr lang="en-US" dirty="0"/>
          </a:p>
        </p:txBody>
      </p:sp>
      <p:sp>
        <p:nvSpPr>
          <p:cNvPr id="7" name="Slide Number Placeholder 6">
            <a:extLst>
              <a:ext uri="{FF2B5EF4-FFF2-40B4-BE49-F238E27FC236}">
                <a16:creationId xmlns:a16="http://schemas.microsoft.com/office/drawing/2014/main" id="{478CFA28-BBDB-43A8-A086-5412A75E150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594759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D0936-26DB-44ED-802E-DEFFDEE78F8B}"/>
              </a:ext>
            </a:extLst>
          </p:cNvPr>
          <p:cNvSpPr>
            <a:spLocks noGrp="1"/>
          </p:cNvSpPr>
          <p:nvPr>
            <p:ph type="title"/>
          </p:nvPr>
        </p:nvSpPr>
        <p:spPr>
          <a:xfrm>
            <a:off x="839790" y="457200"/>
            <a:ext cx="3932236"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0D1909F-D9FD-4DF4-8198-B5BE15223853}"/>
              </a:ext>
            </a:extLst>
          </p:cNvPr>
          <p:cNvSpPr>
            <a:spLocks noGrp="1"/>
          </p:cNvSpPr>
          <p:nvPr>
            <p:ph type="pic" idx="1"/>
          </p:nvPr>
        </p:nvSpPr>
        <p:spPr>
          <a:xfrm>
            <a:off x="5183188" y="987425"/>
            <a:ext cx="6172201" cy="4873625"/>
          </a:xfrm>
        </p:spPr>
        <p:txBody>
          <a:bodyPr/>
          <a:lstStyle>
            <a:lvl1pPr marL="0" indent="0">
              <a:buNone/>
              <a:defRPr sz="3200"/>
            </a:lvl1pPr>
            <a:lvl2pPr marL="457206" indent="0">
              <a:buNone/>
              <a:defRPr sz="2800"/>
            </a:lvl2pPr>
            <a:lvl3pPr marL="914411" indent="0">
              <a:buNone/>
              <a:defRPr sz="2400"/>
            </a:lvl3pPr>
            <a:lvl4pPr marL="1371617" indent="0">
              <a:buNone/>
              <a:defRPr sz="2000"/>
            </a:lvl4pPr>
            <a:lvl5pPr marL="1828823" indent="0">
              <a:buNone/>
              <a:defRPr sz="2000"/>
            </a:lvl5pPr>
            <a:lvl6pPr marL="2286029" indent="0">
              <a:buNone/>
              <a:defRPr sz="2000"/>
            </a:lvl6pPr>
            <a:lvl7pPr marL="2743234" indent="0">
              <a:buNone/>
              <a:defRPr sz="2000"/>
            </a:lvl7pPr>
            <a:lvl8pPr marL="3200440" indent="0">
              <a:buNone/>
              <a:defRPr sz="2000"/>
            </a:lvl8pPr>
            <a:lvl9pPr marL="3657646" indent="0">
              <a:buNone/>
              <a:defRPr sz="2000"/>
            </a:lvl9pPr>
          </a:lstStyle>
          <a:p>
            <a:endParaRPr lang="en-US"/>
          </a:p>
        </p:txBody>
      </p:sp>
      <p:sp>
        <p:nvSpPr>
          <p:cNvPr id="4" name="Text Placeholder 3">
            <a:extLst>
              <a:ext uri="{FF2B5EF4-FFF2-40B4-BE49-F238E27FC236}">
                <a16:creationId xmlns:a16="http://schemas.microsoft.com/office/drawing/2014/main" id="{137E1EF1-6D6D-400A-A198-0B7FB10C6F5E}"/>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0"/>
            </a:lvl2pPr>
            <a:lvl3pPr marL="914411" indent="0">
              <a:buNone/>
              <a:defRPr sz="1200"/>
            </a:lvl3pPr>
            <a:lvl4pPr marL="1371617" indent="0">
              <a:buNone/>
              <a:defRPr sz="1000"/>
            </a:lvl4pPr>
            <a:lvl5pPr marL="1828823" indent="0">
              <a:buNone/>
              <a:defRPr sz="1000"/>
            </a:lvl5pPr>
            <a:lvl6pPr marL="2286029" indent="0">
              <a:buNone/>
              <a:defRPr sz="1000"/>
            </a:lvl6pPr>
            <a:lvl7pPr marL="2743234" indent="0">
              <a:buNone/>
              <a:defRPr sz="1000"/>
            </a:lvl7pPr>
            <a:lvl8pPr marL="3200440" indent="0">
              <a:buNone/>
              <a:defRPr sz="1000"/>
            </a:lvl8pPr>
            <a:lvl9pPr marL="3657646"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56C8EC-6876-4354-A8D0-6EDBFAEEFE0C}"/>
              </a:ext>
            </a:extLst>
          </p:cNvPr>
          <p:cNvSpPr>
            <a:spLocks noGrp="1"/>
          </p:cNvSpPr>
          <p:nvPr>
            <p:ph type="dt" sz="half" idx="10"/>
          </p:nvPr>
        </p:nvSpPr>
        <p:spPr/>
        <p:txBody>
          <a:bodyPr/>
          <a:lstStyle/>
          <a:p>
            <a:fld id="{B16C4C9A-3960-41CF-A4E9-2A8FB932454B}" type="datetimeFigureOut">
              <a:rPr lang="en-US" smtClean="0"/>
              <a:t>1/27/2026</a:t>
            </a:fld>
            <a:endParaRPr lang="en-US" dirty="0"/>
          </a:p>
        </p:txBody>
      </p:sp>
      <p:sp>
        <p:nvSpPr>
          <p:cNvPr id="6" name="Footer Placeholder 5">
            <a:extLst>
              <a:ext uri="{FF2B5EF4-FFF2-40B4-BE49-F238E27FC236}">
                <a16:creationId xmlns:a16="http://schemas.microsoft.com/office/drawing/2014/main" id="{2FF18506-BCBD-4B43-A74D-D551BC51C8BD}"/>
              </a:ext>
            </a:extLst>
          </p:cNvPr>
          <p:cNvSpPr>
            <a:spLocks noGrp="1"/>
          </p:cNvSpPr>
          <p:nvPr>
            <p:ph type="ftr" sz="quarter" idx="11"/>
          </p:nvPr>
        </p:nvSpPr>
        <p:spPr/>
        <p:txBody>
          <a:bodyPr/>
          <a:lstStyle/>
          <a:p>
            <a:r>
              <a:rPr lang="en-US"/>
              <a:t>
              </a:t>
            </a:r>
            <a:endParaRPr lang="en-US" dirty="0"/>
          </a:p>
        </p:txBody>
      </p:sp>
      <p:sp>
        <p:nvSpPr>
          <p:cNvPr id="7" name="Slide Number Placeholder 6">
            <a:extLst>
              <a:ext uri="{FF2B5EF4-FFF2-40B4-BE49-F238E27FC236}">
                <a16:creationId xmlns:a16="http://schemas.microsoft.com/office/drawing/2014/main" id="{6698023C-49E4-4892-819C-2627F1CE048C}"/>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407409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B59FF-577D-47B2-8074-05E94E0787F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3CEDCCC-E0B6-4671-836E-1084A4C0130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9E4121-04A0-4F38-998F-8953FAA3963B}"/>
              </a:ext>
            </a:extLst>
          </p:cNvPr>
          <p:cNvSpPr>
            <a:spLocks noGrp="1"/>
          </p:cNvSpPr>
          <p:nvPr>
            <p:ph type="dt" sz="half" idx="10"/>
          </p:nvPr>
        </p:nvSpPr>
        <p:spPr/>
        <p:txBody>
          <a:bodyPr/>
          <a:lstStyle/>
          <a:p>
            <a:fld id="{D857E33E-8B18-4087-B112-809917729534}" type="datetimeFigureOut">
              <a:rPr lang="en-US" smtClean="0"/>
              <a:t>1/27/2026</a:t>
            </a:fld>
            <a:endParaRPr lang="en-US" dirty="0"/>
          </a:p>
        </p:txBody>
      </p:sp>
      <p:sp>
        <p:nvSpPr>
          <p:cNvPr id="5" name="Footer Placeholder 4">
            <a:extLst>
              <a:ext uri="{FF2B5EF4-FFF2-40B4-BE49-F238E27FC236}">
                <a16:creationId xmlns:a16="http://schemas.microsoft.com/office/drawing/2014/main" id="{F384CEF1-34B8-4FC5-B435-DC6577FF45B6}"/>
              </a:ext>
            </a:extLst>
          </p:cNvPr>
          <p:cNvSpPr>
            <a:spLocks noGrp="1"/>
          </p:cNvSpPr>
          <p:nvPr>
            <p:ph type="ftr" sz="quarter" idx="11"/>
          </p:nvPr>
        </p:nvSpPr>
        <p:spPr/>
        <p:txBody>
          <a:bodyPr/>
          <a:lstStyle/>
          <a:p>
            <a:r>
              <a:rPr lang="en-US"/>
              <a:t>
              </a:t>
            </a:r>
            <a:endParaRPr lang="en-US" dirty="0"/>
          </a:p>
        </p:txBody>
      </p:sp>
      <p:sp>
        <p:nvSpPr>
          <p:cNvPr id="6" name="Slide Number Placeholder 5">
            <a:extLst>
              <a:ext uri="{FF2B5EF4-FFF2-40B4-BE49-F238E27FC236}">
                <a16:creationId xmlns:a16="http://schemas.microsoft.com/office/drawing/2014/main" id="{A15B5642-DF1A-44C5-B93B-4DC6DC9609D9}"/>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109925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0A4D62F-4708-4C87-852B-B40D767321F3}"/>
              </a:ext>
            </a:extLst>
          </p:cNvPr>
          <p:cNvSpPr>
            <a:spLocks noGrp="1"/>
          </p:cNvSpPr>
          <p:nvPr>
            <p:ph type="title" orient="vert"/>
          </p:nvPr>
        </p:nvSpPr>
        <p:spPr>
          <a:xfrm>
            <a:off x="8724899"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C8B25C-D277-4634-9872-E0B95A9E5933}"/>
              </a:ext>
            </a:extLst>
          </p:cNvPr>
          <p:cNvSpPr>
            <a:spLocks noGrp="1"/>
          </p:cNvSpPr>
          <p:nvPr>
            <p:ph type="body" orient="vert" idx="1"/>
          </p:nvPr>
        </p:nvSpPr>
        <p:spPr>
          <a:xfrm>
            <a:off x="838199"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2A186A-709E-4D67-93E9-3F4C2BE93B06}"/>
              </a:ext>
            </a:extLst>
          </p:cNvPr>
          <p:cNvSpPr>
            <a:spLocks noGrp="1"/>
          </p:cNvSpPr>
          <p:nvPr>
            <p:ph type="dt" sz="half" idx="10"/>
          </p:nvPr>
        </p:nvSpPr>
        <p:spPr/>
        <p:txBody>
          <a:bodyPr/>
          <a:lstStyle/>
          <a:p>
            <a:fld id="{D3FFE419-2371-464F-8239-3959401C3561}" type="datetimeFigureOut">
              <a:rPr lang="en-US" smtClean="0"/>
              <a:t>1/27/2026</a:t>
            </a:fld>
            <a:endParaRPr lang="en-US" dirty="0"/>
          </a:p>
        </p:txBody>
      </p:sp>
      <p:sp>
        <p:nvSpPr>
          <p:cNvPr id="5" name="Footer Placeholder 4">
            <a:extLst>
              <a:ext uri="{FF2B5EF4-FFF2-40B4-BE49-F238E27FC236}">
                <a16:creationId xmlns:a16="http://schemas.microsoft.com/office/drawing/2014/main" id="{ABF53FA3-21AF-4181-89CF-054556A5D0C6}"/>
              </a:ext>
            </a:extLst>
          </p:cNvPr>
          <p:cNvSpPr>
            <a:spLocks noGrp="1"/>
          </p:cNvSpPr>
          <p:nvPr>
            <p:ph type="ftr" sz="quarter" idx="11"/>
          </p:nvPr>
        </p:nvSpPr>
        <p:spPr/>
        <p:txBody>
          <a:bodyPr/>
          <a:lstStyle/>
          <a:p>
            <a:r>
              <a:rPr lang="en-US"/>
              <a:t>
              </a:t>
            </a:r>
            <a:endParaRPr lang="en-US" dirty="0"/>
          </a:p>
        </p:txBody>
      </p:sp>
      <p:sp>
        <p:nvSpPr>
          <p:cNvPr id="6" name="Slide Number Placeholder 5">
            <a:extLst>
              <a:ext uri="{FF2B5EF4-FFF2-40B4-BE49-F238E27FC236}">
                <a16:creationId xmlns:a16="http://schemas.microsoft.com/office/drawing/2014/main" id="{9C490A31-5BBC-4B9B-8C90-56DFFC07BCD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497486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6" indent="0" algn="ctr">
              <a:buNone/>
              <a:defRPr sz="2000"/>
            </a:lvl2pPr>
            <a:lvl3pPr marL="914411" indent="0" algn="ctr">
              <a:buNone/>
              <a:defRPr sz="1800"/>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374EB18-5698-4F06-A146-723F3AC2E665}" type="datetimeFigureOut">
              <a:rPr lang="en-US" smtClean="0"/>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420AEC-B17E-4D69-86E8-8DA9D2CADE8B}" type="slidenum">
              <a:rPr lang="en-US" smtClean="0"/>
              <a:t>‹#›</a:t>
            </a:fld>
            <a:endParaRPr lang="en-US"/>
          </a:p>
        </p:txBody>
      </p:sp>
    </p:spTree>
    <p:extLst>
      <p:ext uri="{BB962C8B-B14F-4D97-AF65-F5344CB8AC3E}">
        <p14:creationId xmlns:p14="http://schemas.microsoft.com/office/powerpoint/2010/main" val="25419001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74EB18-5698-4F06-A146-723F3AC2E665}" type="datetimeFigureOut">
              <a:rPr lang="en-US" smtClean="0"/>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420AEC-B17E-4D69-86E8-8DA9D2CADE8B}" type="slidenum">
              <a:rPr lang="en-US" smtClean="0"/>
              <a:t>‹#›</a:t>
            </a:fld>
            <a:endParaRPr lang="en-US"/>
          </a:p>
        </p:txBody>
      </p:sp>
    </p:spTree>
    <p:extLst>
      <p:ext uri="{BB962C8B-B14F-4D97-AF65-F5344CB8AC3E}">
        <p14:creationId xmlns:p14="http://schemas.microsoft.com/office/powerpoint/2010/main" val="10578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2"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2" y="4589464"/>
            <a:ext cx="10515600" cy="1500187"/>
          </a:xfrm>
        </p:spPr>
        <p:txBody>
          <a:bodyPr/>
          <a:lstStyle>
            <a:lvl1pPr marL="0" indent="0">
              <a:buNone/>
              <a:defRPr sz="2400">
                <a:solidFill>
                  <a:schemeClr val="tx1">
                    <a:tint val="75000"/>
                  </a:schemeClr>
                </a:solidFill>
              </a:defRPr>
            </a:lvl1pPr>
            <a:lvl2pPr marL="457206" indent="0">
              <a:buNone/>
              <a:defRPr sz="2000">
                <a:solidFill>
                  <a:schemeClr val="tx1">
                    <a:tint val="75000"/>
                  </a:schemeClr>
                </a:solidFill>
              </a:defRPr>
            </a:lvl2pPr>
            <a:lvl3pPr marL="914411" indent="0">
              <a:buNone/>
              <a:defRPr sz="1800">
                <a:solidFill>
                  <a:schemeClr val="tx1">
                    <a:tint val="75000"/>
                  </a:schemeClr>
                </a:solidFill>
              </a:defRPr>
            </a:lvl3pPr>
            <a:lvl4pPr marL="1371617" indent="0">
              <a:buNone/>
              <a:defRPr sz="1600">
                <a:solidFill>
                  <a:schemeClr val="tx1">
                    <a:tint val="75000"/>
                  </a:schemeClr>
                </a:solidFill>
              </a:defRPr>
            </a:lvl4pPr>
            <a:lvl5pPr marL="1828823" indent="0">
              <a:buNone/>
              <a:defRPr sz="1600">
                <a:solidFill>
                  <a:schemeClr val="tx1">
                    <a:tint val="75000"/>
                  </a:schemeClr>
                </a:solidFill>
              </a:defRPr>
            </a:lvl5pPr>
            <a:lvl6pPr marL="2286029" indent="0">
              <a:buNone/>
              <a:defRPr sz="1600">
                <a:solidFill>
                  <a:schemeClr val="tx1">
                    <a:tint val="75000"/>
                  </a:schemeClr>
                </a:solidFill>
              </a:defRPr>
            </a:lvl6pPr>
            <a:lvl7pPr marL="2743234" indent="0">
              <a:buNone/>
              <a:defRPr sz="1600">
                <a:solidFill>
                  <a:schemeClr val="tx1">
                    <a:tint val="75000"/>
                  </a:schemeClr>
                </a:solidFill>
              </a:defRPr>
            </a:lvl7pPr>
            <a:lvl8pPr marL="3200440" indent="0">
              <a:buNone/>
              <a:defRPr sz="1600">
                <a:solidFill>
                  <a:schemeClr val="tx1">
                    <a:tint val="75000"/>
                  </a:schemeClr>
                </a:solidFill>
              </a:defRPr>
            </a:lvl8pPr>
            <a:lvl9pPr marL="3657646"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74EB18-5698-4F06-A146-723F3AC2E665}" type="datetimeFigureOut">
              <a:rPr lang="en-US" smtClean="0"/>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420AEC-B17E-4D69-86E8-8DA9D2CADE8B}" type="slidenum">
              <a:rPr lang="en-US" smtClean="0"/>
              <a:t>‹#›</a:t>
            </a:fld>
            <a:endParaRPr lang="en-US"/>
          </a:p>
        </p:txBody>
      </p:sp>
    </p:spTree>
    <p:extLst>
      <p:ext uri="{BB962C8B-B14F-4D97-AF65-F5344CB8AC3E}">
        <p14:creationId xmlns:p14="http://schemas.microsoft.com/office/powerpoint/2010/main" val="115631334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374EB18-5698-4F06-A146-723F3AC2E665}" type="datetimeFigureOut">
              <a:rPr lang="en-US" smtClean="0"/>
              <a:t>1/27/2026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420AEC-B17E-4D69-86E8-8DA9D2CADE8B}" type="slidenum">
              <a:rPr lang="en-US" smtClean="0"/>
              <a:t>‹#›</a:t>
            </a:fld>
            <a:endParaRPr lang="en-US"/>
          </a:p>
        </p:txBody>
      </p:sp>
    </p:spTree>
    <p:extLst>
      <p:ext uri="{BB962C8B-B14F-4D97-AF65-F5344CB8AC3E}">
        <p14:creationId xmlns:p14="http://schemas.microsoft.com/office/powerpoint/2010/main" val="409630221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6"/>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6"/>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374EB18-5698-4F06-A146-723F3AC2E665}" type="datetimeFigureOut">
              <a:rPr lang="en-US" smtClean="0"/>
              <a:t>1/27/2026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420AEC-B17E-4D69-86E8-8DA9D2CADE8B}" type="slidenum">
              <a:rPr lang="en-US" smtClean="0"/>
              <a:t>‹#›</a:t>
            </a:fld>
            <a:endParaRPr lang="en-US"/>
          </a:p>
        </p:txBody>
      </p:sp>
    </p:spTree>
    <p:extLst>
      <p:ext uri="{BB962C8B-B14F-4D97-AF65-F5344CB8AC3E}">
        <p14:creationId xmlns:p14="http://schemas.microsoft.com/office/powerpoint/2010/main" val="15138494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374EB18-5698-4F06-A146-723F3AC2E665}" type="datetimeFigureOut">
              <a:rPr lang="en-US" smtClean="0"/>
              <a:t>1/27/2026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420AEC-B17E-4D69-86E8-8DA9D2CADE8B}" type="slidenum">
              <a:rPr lang="en-US" smtClean="0"/>
              <a:t>‹#›</a:t>
            </a:fld>
            <a:endParaRPr lang="en-US"/>
          </a:p>
        </p:txBody>
      </p:sp>
    </p:spTree>
    <p:extLst>
      <p:ext uri="{BB962C8B-B14F-4D97-AF65-F5344CB8AC3E}">
        <p14:creationId xmlns:p14="http://schemas.microsoft.com/office/powerpoint/2010/main" val="19041345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74EB18-5698-4F06-A146-723F3AC2E665}" type="datetimeFigureOut">
              <a:rPr lang="en-US" smtClean="0"/>
              <a:t>1/27/2026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420AEC-B17E-4D69-86E8-8DA9D2CADE8B}" type="slidenum">
              <a:rPr lang="en-US" smtClean="0"/>
              <a:t>‹#›</a:t>
            </a:fld>
            <a:endParaRPr lang="en-US"/>
          </a:p>
        </p:txBody>
      </p:sp>
    </p:spTree>
    <p:extLst>
      <p:ext uri="{BB962C8B-B14F-4D97-AF65-F5344CB8AC3E}">
        <p14:creationId xmlns:p14="http://schemas.microsoft.com/office/powerpoint/2010/main" val="119980266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6"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0"/>
            </a:lvl2pPr>
            <a:lvl3pPr marL="914411" indent="0">
              <a:buNone/>
              <a:defRPr sz="1200"/>
            </a:lvl3pPr>
            <a:lvl4pPr marL="1371617" indent="0">
              <a:buNone/>
              <a:defRPr sz="1000"/>
            </a:lvl4pPr>
            <a:lvl5pPr marL="1828823" indent="0">
              <a:buNone/>
              <a:defRPr sz="1000"/>
            </a:lvl5pPr>
            <a:lvl6pPr marL="2286029" indent="0">
              <a:buNone/>
              <a:defRPr sz="1000"/>
            </a:lvl6pPr>
            <a:lvl7pPr marL="2743234" indent="0">
              <a:buNone/>
              <a:defRPr sz="1000"/>
            </a:lvl7pPr>
            <a:lvl8pPr marL="3200440" indent="0">
              <a:buNone/>
              <a:defRPr sz="1000"/>
            </a:lvl8pPr>
            <a:lvl9pPr marL="3657646"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374EB18-5698-4F06-A146-723F3AC2E665}" type="datetimeFigureOut">
              <a:rPr lang="en-US" smtClean="0"/>
              <a:t>1/27/2026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420AEC-B17E-4D69-86E8-8DA9D2CADE8B}" type="slidenum">
              <a:rPr lang="en-US" smtClean="0"/>
              <a:t>‹#›</a:t>
            </a:fld>
            <a:endParaRPr lang="en-US"/>
          </a:p>
        </p:txBody>
      </p:sp>
    </p:spTree>
    <p:extLst>
      <p:ext uri="{BB962C8B-B14F-4D97-AF65-F5344CB8AC3E}">
        <p14:creationId xmlns:p14="http://schemas.microsoft.com/office/powerpoint/2010/main" val="6861405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6"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1" cy="4873625"/>
          </a:xfrm>
        </p:spPr>
        <p:txBody>
          <a:bodyPr/>
          <a:lstStyle>
            <a:lvl1pPr marL="0" indent="0">
              <a:buNone/>
              <a:defRPr sz="3200"/>
            </a:lvl1pPr>
            <a:lvl2pPr marL="457206" indent="0">
              <a:buNone/>
              <a:defRPr sz="2800"/>
            </a:lvl2pPr>
            <a:lvl3pPr marL="914411" indent="0">
              <a:buNone/>
              <a:defRPr sz="2400"/>
            </a:lvl3pPr>
            <a:lvl4pPr marL="1371617" indent="0">
              <a:buNone/>
              <a:defRPr sz="2000"/>
            </a:lvl4pPr>
            <a:lvl5pPr marL="1828823" indent="0">
              <a:buNone/>
              <a:defRPr sz="2000"/>
            </a:lvl5pPr>
            <a:lvl6pPr marL="2286029" indent="0">
              <a:buNone/>
              <a:defRPr sz="2000"/>
            </a:lvl6pPr>
            <a:lvl7pPr marL="2743234" indent="0">
              <a:buNone/>
              <a:defRPr sz="2000"/>
            </a:lvl7pPr>
            <a:lvl8pPr marL="3200440" indent="0">
              <a:buNone/>
              <a:defRPr sz="2000"/>
            </a:lvl8pPr>
            <a:lvl9pPr marL="3657646" indent="0">
              <a:buNone/>
              <a:defRPr sz="2000"/>
            </a:lvl9pPr>
          </a:lstStyle>
          <a:p>
            <a:endParaRPr lang="en-US"/>
          </a:p>
        </p:txBody>
      </p:sp>
      <p:sp>
        <p:nvSpPr>
          <p:cNvPr id="4" name="Text Placeholder 3"/>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0"/>
            </a:lvl2pPr>
            <a:lvl3pPr marL="914411" indent="0">
              <a:buNone/>
              <a:defRPr sz="1200"/>
            </a:lvl3pPr>
            <a:lvl4pPr marL="1371617" indent="0">
              <a:buNone/>
              <a:defRPr sz="1000"/>
            </a:lvl4pPr>
            <a:lvl5pPr marL="1828823" indent="0">
              <a:buNone/>
              <a:defRPr sz="1000"/>
            </a:lvl5pPr>
            <a:lvl6pPr marL="2286029" indent="0">
              <a:buNone/>
              <a:defRPr sz="1000"/>
            </a:lvl6pPr>
            <a:lvl7pPr marL="2743234" indent="0">
              <a:buNone/>
              <a:defRPr sz="1000"/>
            </a:lvl7pPr>
            <a:lvl8pPr marL="3200440" indent="0">
              <a:buNone/>
              <a:defRPr sz="1000"/>
            </a:lvl8pPr>
            <a:lvl9pPr marL="3657646"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374EB18-5698-4F06-A146-723F3AC2E665}" type="datetimeFigureOut">
              <a:rPr lang="en-US" smtClean="0"/>
              <a:t>1/27/2026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420AEC-B17E-4D69-86E8-8DA9D2CADE8B}" type="slidenum">
              <a:rPr lang="en-US" smtClean="0"/>
              <a:t>‹#›</a:t>
            </a:fld>
            <a:endParaRPr lang="en-US"/>
          </a:p>
        </p:txBody>
      </p:sp>
    </p:spTree>
    <p:extLst>
      <p:ext uri="{BB962C8B-B14F-4D97-AF65-F5344CB8AC3E}">
        <p14:creationId xmlns:p14="http://schemas.microsoft.com/office/powerpoint/2010/main" val="30010074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74EB18-5698-4F06-A146-723F3AC2E665}" type="datetimeFigureOut">
              <a:rPr lang="en-US" smtClean="0"/>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420AEC-B17E-4D69-86E8-8DA9D2CADE8B}" type="slidenum">
              <a:rPr lang="en-US" smtClean="0"/>
              <a:t>‹#›</a:t>
            </a:fld>
            <a:endParaRPr lang="en-US"/>
          </a:p>
        </p:txBody>
      </p:sp>
    </p:spTree>
    <p:extLst>
      <p:ext uri="{BB962C8B-B14F-4D97-AF65-F5344CB8AC3E}">
        <p14:creationId xmlns:p14="http://schemas.microsoft.com/office/powerpoint/2010/main" val="285972056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899"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199"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74EB18-5698-4F06-A146-723F3AC2E665}" type="datetimeFigureOut">
              <a:rPr lang="en-US" smtClean="0"/>
              <a:t>1/27/2026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420AEC-B17E-4D69-86E8-8DA9D2CADE8B}" type="slidenum">
              <a:rPr lang="en-US" smtClean="0"/>
              <a:t>‹#›</a:t>
            </a:fld>
            <a:endParaRPr lang="en-US"/>
          </a:p>
        </p:txBody>
      </p:sp>
    </p:spTree>
    <p:extLst>
      <p:ext uri="{BB962C8B-B14F-4D97-AF65-F5344CB8AC3E}">
        <p14:creationId xmlns:p14="http://schemas.microsoft.com/office/powerpoint/2010/main" val="4202343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4.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 y="758952"/>
            <a:ext cx="3443589"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20" y="1123838"/>
            <a:ext cx="2947483"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6"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6" y="6356351"/>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1/27/2026</a:t>
            </a:fld>
            <a:endParaRPr lang="en-US" dirty="0"/>
          </a:p>
        </p:txBody>
      </p:sp>
      <p:sp>
        <p:nvSpPr>
          <p:cNvPr id="5" name="Footer Placeholder 4"/>
          <p:cNvSpPr>
            <a:spLocks noGrp="1"/>
          </p:cNvSpPr>
          <p:nvPr>
            <p:ph type="ftr" sz="quarter" idx="3"/>
          </p:nvPr>
        </p:nvSpPr>
        <p:spPr>
          <a:xfrm>
            <a:off x="3869270" y="6356351"/>
            <a:ext cx="5911516"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1"/>
            <a:ext cx="1530926"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11"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2" indent="-182882" algn="l" defTabSz="914411"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8" indent="-182882" algn="l" defTabSz="914411"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14" indent="-182882" algn="l" defTabSz="914411"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20" indent="-182882" algn="l" defTabSz="914411"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26" indent="-182882" algn="l" defTabSz="914411"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32" indent="-228603" algn="l" defTabSz="914411"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37" indent="-228603" algn="l" defTabSz="914411"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43" indent="-228603" algn="l" defTabSz="914411"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48" indent="-228603" algn="l" defTabSz="914411"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11" rtl="0" eaLnBrk="1" latinLnBrk="0" hangingPunct="1">
        <a:defRPr sz="1800" kern="1200">
          <a:solidFill>
            <a:schemeClr val="tx1"/>
          </a:solidFill>
          <a:latin typeface="+mn-lt"/>
          <a:ea typeface="+mn-ea"/>
          <a:cs typeface="+mn-cs"/>
        </a:defRPr>
      </a:lvl1pPr>
      <a:lvl2pPr marL="457206" algn="l" defTabSz="914411" rtl="0" eaLnBrk="1" latinLnBrk="0" hangingPunct="1">
        <a:defRPr sz="1800" kern="1200">
          <a:solidFill>
            <a:schemeClr val="tx1"/>
          </a:solidFill>
          <a:latin typeface="+mn-lt"/>
          <a:ea typeface="+mn-ea"/>
          <a:cs typeface="+mn-cs"/>
        </a:defRPr>
      </a:lvl2pPr>
      <a:lvl3pPr marL="914411" algn="l" defTabSz="914411" rtl="0" eaLnBrk="1" latinLnBrk="0" hangingPunct="1">
        <a:defRPr sz="1800" kern="1200">
          <a:solidFill>
            <a:schemeClr val="tx1"/>
          </a:solidFill>
          <a:latin typeface="+mn-lt"/>
          <a:ea typeface="+mn-ea"/>
          <a:cs typeface="+mn-cs"/>
        </a:defRPr>
      </a:lvl3pPr>
      <a:lvl4pPr marL="1371617" algn="l" defTabSz="914411" rtl="0" eaLnBrk="1" latinLnBrk="0" hangingPunct="1">
        <a:defRPr sz="1800" kern="1200">
          <a:solidFill>
            <a:schemeClr val="tx1"/>
          </a:solidFill>
          <a:latin typeface="+mn-lt"/>
          <a:ea typeface="+mn-ea"/>
          <a:cs typeface="+mn-cs"/>
        </a:defRPr>
      </a:lvl4pPr>
      <a:lvl5pPr marL="1828823" algn="l" defTabSz="914411" rtl="0" eaLnBrk="1" latinLnBrk="0" hangingPunct="1">
        <a:defRPr sz="1800" kern="1200">
          <a:solidFill>
            <a:schemeClr val="tx1"/>
          </a:solidFill>
          <a:latin typeface="+mn-lt"/>
          <a:ea typeface="+mn-ea"/>
          <a:cs typeface="+mn-cs"/>
        </a:defRPr>
      </a:lvl5pPr>
      <a:lvl6pPr marL="2286029" algn="l" defTabSz="914411" rtl="0" eaLnBrk="1" latinLnBrk="0" hangingPunct="1">
        <a:defRPr sz="1800" kern="1200">
          <a:solidFill>
            <a:schemeClr val="tx1"/>
          </a:solidFill>
          <a:latin typeface="+mn-lt"/>
          <a:ea typeface="+mn-ea"/>
          <a:cs typeface="+mn-cs"/>
        </a:defRPr>
      </a:lvl6pPr>
      <a:lvl7pPr marL="2743234" algn="l" defTabSz="914411" rtl="0" eaLnBrk="1" latinLnBrk="0" hangingPunct="1">
        <a:defRPr sz="1800" kern="1200">
          <a:solidFill>
            <a:schemeClr val="tx1"/>
          </a:solidFill>
          <a:latin typeface="+mn-lt"/>
          <a:ea typeface="+mn-ea"/>
          <a:cs typeface="+mn-cs"/>
        </a:defRPr>
      </a:lvl7pPr>
      <a:lvl8pPr marL="3200440" algn="l" defTabSz="914411" rtl="0" eaLnBrk="1" latinLnBrk="0" hangingPunct="1">
        <a:defRPr sz="1800" kern="1200">
          <a:solidFill>
            <a:schemeClr val="tx1"/>
          </a:solidFill>
          <a:latin typeface="+mn-lt"/>
          <a:ea typeface="+mn-ea"/>
          <a:cs typeface="+mn-cs"/>
        </a:defRPr>
      </a:lvl8pPr>
      <a:lvl9pPr marL="3657646" algn="l" defTabSz="914411"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6"/>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90"/>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2" y="6041363"/>
            <a:ext cx="91194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8D4D0DE-0881-4303-B7F3-E62DF39068AC}" type="datetimeFigureOut">
              <a:rPr lang="en-US" smtClean="0"/>
              <a:t>1/27/2026</a:t>
            </a:fld>
            <a:endParaRPr lang="en-US"/>
          </a:p>
        </p:txBody>
      </p:sp>
      <p:sp>
        <p:nvSpPr>
          <p:cNvPr id="5" name="Footer Placeholder 4"/>
          <p:cNvSpPr>
            <a:spLocks noGrp="1"/>
          </p:cNvSpPr>
          <p:nvPr>
            <p:ph type="ftr" sz="quarter" idx="3"/>
          </p:nvPr>
        </p:nvSpPr>
        <p:spPr>
          <a:xfrm>
            <a:off x="677334" y="6041363"/>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3"/>
            <a:ext cx="683339" cy="365125"/>
          </a:xfrm>
          <a:prstGeom prst="rect">
            <a:avLst/>
          </a:prstGeom>
        </p:spPr>
        <p:txBody>
          <a:bodyPr vert="horz" lIns="91440" tIns="45720" rIns="91440" bIns="45720" rtlCol="0" anchor="ctr"/>
          <a:lstStyle>
            <a:lvl1pPr algn="r">
              <a:defRPr sz="900">
                <a:solidFill>
                  <a:schemeClr val="accent1"/>
                </a:solidFill>
              </a:defRPr>
            </a:lvl1pPr>
          </a:lstStyle>
          <a:p>
            <a:fld id="{696BD3C3-185A-4D3F-89DE-41C2CABC9ECF}" type="slidenum">
              <a:rPr lang="en-US" smtClean="0"/>
              <a:t>‹#›</a:t>
            </a:fld>
            <a:endParaRPr lang="en-US"/>
          </a:p>
        </p:txBody>
      </p:sp>
    </p:spTree>
    <p:extLst>
      <p:ext uri="{BB962C8B-B14F-4D97-AF65-F5344CB8AC3E}">
        <p14:creationId xmlns:p14="http://schemas.microsoft.com/office/powerpoint/2010/main" val="4142996841"/>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 id="2147483864" r:id="rId12"/>
    <p:sldLayoutId id="2147483865" r:id="rId13"/>
    <p:sldLayoutId id="2147483866" r:id="rId14"/>
    <p:sldLayoutId id="2147483867" r:id="rId15"/>
    <p:sldLayoutId id="2147483868" r:id="rId16"/>
  </p:sldLayoutIdLst>
  <p:txStyles>
    <p:titleStyle>
      <a:lvl1pPr algn="l" defTabSz="457206"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5" indent="-342905" algn="l" defTabSz="457206"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60" indent="-285753" algn="l" defTabSz="457206"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14" indent="-228603" algn="l" defTabSz="457206"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20" indent="-228603" algn="l" defTabSz="457206"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26" indent="-228603" algn="l" defTabSz="457206"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32" indent="-228603" algn="l" defTabSz="457206"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37" indent="-228603" algn="l" defTabSz="457206"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43" indent="-228603" algn="l" defTabSz="457206"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48" indent="-228603" algn="l" defTabSz="457206"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6" rtl="0" eaLnBrk="1" latinLnBrk="0" hangingPunct="1">
        <a:defRPr sz="1800" kern="1200">
          <a:solidFill>
            <a:schemeClr val="tx1"/>
          </a:solidFill>
          <a:latin typeface="+mn-lt"/>
          <a:ea typeface="+mn-ea"/>
          <a:cs typeface="+mn-cs"/>
        </a:defRPr>
      </a:lvl1pPr>
      <a:lvl2pPr marL="457206" algn="l" defTabSz="457206" rtl="0" eaLnBrk="1" latinLnBrk="0" hangingPunct="1">
        <a:defRPr sz="1800" kern="1200">
          <a:solidFill>
            <a:schemeClr val="tx1"/>
          </a:solidFill>
          <a:latin typeface="+mn-lt"/>
          <a:ea typeface="+mn-ea"/>
          <a:cs typeface="+mn-cs"/>
        </a:defRPr>
      </a:lvl2pPr>
      <a:lvl3pPr marL="914411" algn="l" defTabSz="457206" rtl="0" eaLnBrk="1" latinLnBrk="0" hangingPunct="1">
        <a:defRPr sz="1800" kern="1200">
          <a:solidFill>
            <a:schemeClr val="tx1"/>
          </a:solidFill>
          <a:latin typeface="+mn-lt"/>
          <a:ea typeface="+mn-ea"/>
          <a:cs typeface="+mn-cs"/>
        </a:defRPr>
      </a:lvl3pPr>
      <a:lvl4pPr marL="1371617" algn="l" defTabSz="457206" rtl="0" eaLnBrk="1" latinLnBrk="0" hangingPunct="1">
        <a:defRPr sz="1800" kern="1200">
          <a:solidFill>
            <a:schemeClr val="tx1"/>
          </a:solidFill>
          <a:latin typeface="+mn-lt"/>
          <a:ea typeface="+mn-ea"/>
          <a:cs typeface="+mn-cs"/>
        </a:defRPr>
      </a:lvl4pPr>
      <a:lvl5pPr marL="1828823" algn="l" defTabSz="457206" rtl="0" eaLnBrk="1" latinLnBrk="0" hangingPunct="1">
        <a:defRPr sz="1800" kern="1200">
          <a:solidFill>
            <a:schemeClr val="tx1"/>
          </a:solidFill>
          <a:latin typeface="+mn-lt"/>
          <a:ea typeface="+mn-ea"/>
          <a:cs typeface="+mn-cs"/>
        </a:defRPr>
      </a:lvl5pPr>
      <a:lvl6pPr marL="2286029" algn="l" defTabSz="457206" rtl="0" eaLnBrk="1" latinLnBrk="0" hangingPunct="1">
        <a:defRPr sz="1800" kern="1200">
          <a:solidFill>
            <a:schemeClr val="tx1"/>
          </a:solidFill>
          <a:latin typeface="+mn-lt"/>
          <a:ea typeface="+mn-ea"/>
          <a:cs typeface="+mn-cs"/>
        </a:defRPr>
      </a:lvl6pPr>
      <a:lvl7pPr marL="2743234" algn="l" defTabSz="457206" rtl="0" eaLnBrk="1" latinLnBrk="0" hangingPunct="1">
        <a:defRPr sz="1800" kern="1200">
          <a:solidFill>
            <a:schemeClr val="tx1"/>
          </a:solidFill>
          <a:latin typeface="+mn-lt"/>
          <a:ea typeface="+mn-ea"/>
          <a:cs typeface="+mn-cs"/>
        </a:defRPr>
      </a:lvl7pPr>
      <a:lvl8pPr marL="3200440" algn="l" defTabSz="457206" rtl="0" eaLnBrk="1" latinLnBrk="0" hangingPunct="1">
        <a:defRPr sz="1800" kern="1200">
          <a:solidFill>
            <a:schemeClr val="tx1"/>
          </a:solidFill>
          <a:latin typeface="+mn-lt"/>
          <a:ea typeface="+mn-ea"/>
          <a:cs typeface="+mn-cs"/>
        </a:defRPr>
      </a:lvl8pPr>
      <a:lvl9pPr marL="3657646" algn="l" defTabSz="457206"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7233F-7059-47E5-9ED1-4D1BA0CD1151}"/>
              </a:ext>
            </a:extLst>
          </p:cNvPr>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795CD2F-8081-4786-96C5-716A2167F44D}"/>
              </a:ext>
            </a:extLst>
          </p:cNvPr>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2FE41D-E3C1-473B-9CAE-7116A632B218}"/>
              </a:ext>
            </a:extLst>
          </p:cNvPr>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BC1C18-307B-4F68-A007-B5B542270E8D}" type="datetimeFigureOut">
              <a:rPr lang="en-US" smtClean="0"/>
              <a:t>1/27/2026</a:t>
            </a:fld>
            <a:endParaRPr lang="en-US" dirty="0"/>
          </a:p>
        </p:txBody>
      </p:sp>
      <p:sp>
        <p:nvSpPr>
          <p:cNvPr id="5" name="Footer Placeholder 4">
            <a:extLst>
              <a:ext uri="{FF2B5EF4-FFF2-40B4-BE49-F238E27FC236}">
                <a16:creationId xmlns:a16="http://schemas.microsoft.com/office/drawing/2014/main" id="{BCD1AB3E-0836-494A-AE55-D95F1547FE52}"/>
              </a:ext>
            </a:extLst>
          </p:cNvPr>
          <p:cNvSpPr>
            <a:spLocks noGrp="1"/>
          </p:cNvSpPr>
          <p:nvPr>
            <p:ph type="ftr" sz="quarter" idx="3"/>
          </p:nvPr>
        </p:nvSpPr>
        <p:spPr>
          <a:xfrm>
            <a:off x="4038602"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
              </a:t>
            </a:r>
            <a:endParaRPr lang="en-US" dirty="0"/>
          </a:p>
        </p:txBody>
      </p:sp>
      <p:sp>
        <p:nvSpPr>
          <p:cNvPr id="6" name="Slide Number Placeholder 5">
            <a:extLst>
              <a:ext uri="{FF2B5EF4-FFF2-40B4-BE49-F238E27FC236}">
                <a16:creationId xmlns:a16="http://schemas.microsoft.com/office/drawing/2014/main" id="{EACB50E6-10BB-4EF2-8AAF-C39D63991562}"/>
              </a:ext>
            </a:extLst>
          </p:cNvPr>
          <p:cNvSpPr>
            <a:spLocks noGrp="1"/>
          </p:cNvSpPr>
          <p:nvPr>
            <p:ph type="sldNum" sz="quarter" idx="4"/>
          </p:nvPr>
        </p:nvSpPr>
        <p:spPr>
          <a:xfrm>
            <a:off x="8610601"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053802262"/>
      </p:ext>
    </p:extLst>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hf sldNum="0" hdr="0" ftr="0" dt="0"/>
  <p:txStyles>
    <p:titleStyle>
      <a:lvl1pPr algn="l" defTabSz="914411"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3" indent="-228603" algn="l" defTabSz="914411"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8" indent="-228603" algn="l" defTabSz="91441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4" indent="-228603" algn="l" defTabSz="91441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0"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26"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32"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37"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43"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48"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11" rtl="0" eaLnBrk="1" latinLnBrk="0" hangingPunct="1">
        <a:defRPr sz="1800" kern="1200">
          <a:solidFill>
            <a:schemeClr val="tx1"/>
          </a:solidFill>
          <a:latin typeface="+mn-lt"/>
          <a:ea typeface="+mn-ea"/>
          <a:cs typeface="+mn-cs"/>
        </a:defRPr>
      </a:lvl1pPr>
      <a:lvl2pPr marL="457206" algn="l" defTabSz="914411" rtl="0" eaLnBrk="1" latinLnBrk="0" hangingPunct="1">
        <a:defRPr sz="1800" kern="1200">
          <a:solidFill>
            <a:schemeClr val="tx1"/>
          </a:solidFill>
          <a:latin typeface="+mn-lt"/>
          <a:ea typeface="+mn-ea"/>
          <a:cs typeface="+mn-cs"/>
        </a:defRPr>
      </a:lvl2pPr>
      <a:lvl3pPr marL="914411" algn="l" defTabSz="914411" rtl="0" eaLnBrk="1" latinLnBrk="0" hangingPunct="1">
        <a:defRPr sz="1800" kern="1200">
          <a:solidFill>
            <a:schemeClr val="tx1"/>
          </a:solidFill>
          <a:latin typeface="+mn-lt"/>
          <a:ea typeface="+mn-ea"/>
          <a:cs typeface="+mn-cs"/>
        </a:defRPr>
      </a:lvl3pPr>
      <a:lvl4pPr marL="1371617" algn="l" defTabSz="914411" rtl="0" eaLnBrk="1" latinLnBrk="0" hangingPunct="1">
        <a:defRPr sz="1800" kern="1200">
          <a:solidFill>
            <a:schemeClr val="tx1"/>
          </a:solidFill>
          <a:latin typeface="+mn-lt"/>
          <a:ea typeface="+mn-ea"/>
          <a:cs typeface="+mn-cs"/>
        </a:defRPr>
      </a:lvl4pPr>
      <a:lvl5pPr marL="1828823" algn="l" defTabSz="914411" rtl="0" eaLnBrk="1" latinLnBrk="0" hangingPunct="1">
        <a:defRPr sz="1800" kern="1200">
          <a:solidFill>
            <a:schemeClr val="tx1"/>
          </a:solidFill>
          <a:latin typeface="+mn-lt"/>
          <a:ea typeface="+mn-ea"/>
          <a:cs typeface="+mn-cs"/>
        </a:defRPr>
      </a:lvl5pPr>
      <a:lvl6pPr marL="2286029" algn="l" defTabSz="914411" rtl="0" eaLnBrk="1" latinLnBrk="0" hangingPunct="1">
        <a:defRPr sz="1800" kern="1200">
          <a:solidFill>
            <a:schemeClr val="tx1"/>
          </a:solidFill>
          <a:latin typeface="+mn-lt"/>
          <a:ea typeface="+mn-ea"/>
          <a:cs typeface="+mn-cs"/>
        </a:defRPr>
      </a:lvl6pPr>
      <a:lvl7pPr marL="2743234" algn="l" defTabSz="914411" rtl="0" eaLnBrk="1" latinLnBrk="0" hangingPunct="1">
        <a:defRPr sz="1800" kern="1200">
          <a:solidFill>
            <a:schemeClr val="tx1"/>
          </a:solidFill>
          <a:latin typeface="+mn-lt"/>
          <a:ea typeface="+mn-ea"/>
          <a:cs typeface="+mn-cs"/>
        </a:defRPr>
      </a:lvl7pPr>
      <a:lvl8pPr marL="3200440" algn="l" defTabSz="914411" rtl="0" eaLnBrk="1" latinLnBrk="0" hangingPunct="1">
        <a:defRPr sz="1800" kern="1200">
          <a:solidFill>
            <a:schemeClr val="tx1"/>
          </a:solidFill>
          <a:latin typeface="+mn-lt"/>
          <a:ea typeface="+mn-ea"/>
          <a:cs typeface="+mn-cs"/>
        </a:defRPr>
      </a:lvl8pPr>
      <a:lvl9pPr marL="3657646" algn="l" defTabSz="914411"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4EB18-5698-4F06-A146-723F3AC2E665}" type="datetimeFigureOut">
              <a:rPr lang="en-US" smtClean="0"/>
              <a:t>1/27/2026</a:t>
            </a:fld>
            <a:endParaRPr lang="en-US"/>
          </a:p>
        </p:txBody>
      </p:sp>
      <p:sp>
        <p:nvSpPr>
          <p:cNvPr id="5" name="Footer Placeholder 4"/>
          <p:cNvSpPr>
            <a:spLocks noGrp="1"/>
          </p:cNvSpPr>
          <p:nvPr>
            <p:ph type="ftr" sz="quarter" idx="3"/>
          </p:nvPr>
        </p:nvSpPr>
        <p:spPr>
          <a:xfrm>
            <a:off x="4038602"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1"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420AEC-B17E-4D69-86E8-8DA9D2CADE8B}" type="slidenum">
              <a:rPr lang="en-US" smtClean="0"/>
              <a:t>‹#›</a:t>
            </a:fld>
            <a:endParaRPr lang="en-US"/>
          </a:p>
        </p:txBody>
      </p:sp>
    </p:spTree>
    <p:extLst>
      <p:ext uri="{BB962C8B-B14F-4D97-AF65-F5344CB8AC3E}">
        <p14:creationId xmlns:p14="http://schemas.microsoft.com/office/powerpoint/2010/main" val="3210566465"/>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Lst>
  <p:txStyles>
    <p:titleStyle>
      <a:lvl1pPr algn="l" defTabSz="914411"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3" indent="-228603" algn="l" defTabSz="914411"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8" indent="-228603" algn="l" defTabSz="91441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4" indent="-228603" algn="l" defTabSz="91441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0"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26"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32"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37"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43"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48"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11" rtl="0" eaLnBrk="1" latinLnBrk="0" hangingPunct="1">
        <a:defRPr sz="1800" kern="1200">
          <a:solidFill>
            <a:schemeClr val="tx1"/>
          </a:solidFill>
          <a:latin typeface="+mn-lt"/>
          <a:ea typeface="+mn-ea"/>
          <a:cs typeface="+mn-cs"/>
        </a:defRPr>
      </a:lvl1pPr>
      <a:lvl2pPr marL="457206" algn="l" defTabSz="914411" rtl="0" eaLnBrk="1" latinLnBrk="0" hangingPunct="1">
        <a:defRPr sz="1800" kern="1200">
          <a:solidFill>
            <a:schemeClr val="tx1"/>
          </a:solidFill>
          <a:latin typeface="+mn-lt"/>
          <a:ea typeface="+mn-ea"/>
          <a:cs typeface="+mn-cs"/>
        </a:defRPr>
      </a:lvl2pPr>
      <a:lvl3pPr marL="914411" algn="l" defTabSz="914411" rtl="0" eaLnBrk="1" latinLnBrk="0" hangingPunct="1">
        <a:defRPr sz="1800" kern="1200">
          <a:solidFill>
            <a:schemeClr val="tx1"/>
          </a:solidFill>
          <a:latin typeface="+mn-lt"/>
          <a:ea typeface="+mn-ea"/>
          <a:cs typeface="+mn-cs"/>
        </a:defRPr>
      </a:lvl3pPr>
      <a:lvl4pPr marL="1371617" algn="l" defTabSz="914411" rtl="0" eaLnBrk="1" latinLnBrk="0" hangingPunct="1">
        <a:defRPr sz="1800" kern="1200">
          <a:solidFill>
            <a:schemeClr val="tx1"/>
          </a:solidFill>
          <a:latin typeface="+mn-lt"/>
          <a:ea typeface="+mn-ea"/>
          <a:cs typeface="+mn-cs"/>
        </a:defRPr>
      </a:lvl4pPr>
      <a:lvl5pPr marL="1828823" algn="l" defTabSz="914411" rtl="0" eaLnBrk="1" latinLnBrk="0" hangingPunct="1">
        <a:defRPr sz="1800" kern="1200">
          <a:solidFill>
            <a:schemeClr val="tx1"/>
          </a:solidFill>
          <a:latin typeface="+mn-lt"/>
          <a:ea typeface="+mn-ea"/>
          <a:cs typeface="+mn-cs"/>
        </a:defRPr>
      </a:lvl5pPr>
      <a:lvl6pPr marL="2286029" algn="l" defTabSz="914411" rtl="0" eaLnBrk="1" latinLnBrk="0" hangingPunct="1">
        <a:defRPr sz="1800" kern="1200">
          <a:solidFill>
            <a:schemeClr val="tx1"/>
          </a:solidFill>
          <a:latin typeface="+mn-lt"/>
          <a:ea typeface="+mn-ea"/>
          <a:cs typeface="+mn-cs"/>
        </a:defRPr>
      </a:lvl6pPr>
      <a:lvl7pPr marL="2743234" algn="l" defTabSz="914411" rtl="0" eaLnBrk="1" latinLnBrk="0" hangingPunct="1">
        <a:defRPr sz="1800" kern="1200">
          <a:solidFill>
            <a:schemeClr val="tx1"/>
          </a:solidFill>
          <a:latin typeface="+mn-lt"/>
          <a:ea typeface="+mn-ea"/>
          <a:cs typeface="+mn-cs"/>
        </a:defRPr>
      </a:lvl7pPr>
      <a:lvl8pPr marL="3200440" algn="l" defTabSz="914411" rtl="0" eaLnBrk="1" latinLnBrk="0" hangingPunct="1">
        <a:defRPr sz="1800" kern="1200">
          <a:solidFill>
            <a:schemeClr val="tx1"/>
          </a:solidFill>
          <a:latin typeface="+mn-lt"/>
          <a:ea typeface="+mn-ea"/>
          <a:cs typeface="+mn-cs"/>
        </a:defRPr>
      </a:lvl8pPr>
      <a:lvl9pPr marL="3657646" algn="l" defTabSz="914411"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Layout" Target="../diagrams/layout1.xml"/><Relationship Id="rId7" Type="http://schemas.openxmlformats.org/officeDocument/2006/relationships/image" Target="../media/image4.jpe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7.png"/><Relationship Id="rId4" Type="http://schemas.openxmlformats.org/officeDocument/2006/relationships/diagramQuickStyle" Target="../diagrams/quickStyle1.xml"/><Relationship Id="rId9"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www.isd411.org/"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doh.wa.gov/you-and-your-family/immunization/access-your-familys-immunization-information" TargetMode="External"/><Relationship Id="rId1" Type="http://schemas.openxmlformats.org/officeDocument/2006/relationships/slideLayout" Target="../slideLayouts/slideLayout4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2.xml"/><Relationship Id="rId1" Type="http://schemas.openxmlformats.org/officeDocument/2006/relationships/vmlDrawing" Target="../drawings/vmlDrawing1.vml"/><Relationship Id="rId4" Type="http://schemas.openxmlformats.org/officeDocument/2006/relationships/image" Target="../media/image16.emf"/></Relationships>
</file>

<file path=ppt/slides/_rels/slide21.xml.rels><?xml version="1.0" encoding="UTF-8" standalone="yes"?>
<Relationships xmlns="http://schemas.openxmlformats.org/package/2006/relationships"><Relationship Id="rId3" Type="http://schemas.openxmlformats.org/officeDocument/2006/relationships/hyperlink" Target="https://pixabay.com/en/child-girl-young-happy-smiling-463560/" TargetMode="External"/><Relationship Id="rId2" Type="http://schemas.openxmlformats.org/officeDocument/2006/relationships/image" Target="../media/image17.jpg"/><Relationship Id="rId1" Type="http://schemas.openxmlformats.org/officeDocument/2006/relationships/slideLayout" Target="../slideLayouts/slideLayout42.xml"/></Relationships>
</file>

<file path=ppt/slides/_rels/slide22.xml.rels><?xml version="1.0" encoding="UTF-8" standalone="yes"?>
<Relationships xmlns="http://schemas.openxmlformats.org/package/2006/relationships"><Relationship Id="rId3" Type="http://schemas.openxmlformats.org/officeDocument/2006/relationships/hyperlink" Target="https://kingcounty.gov/en/dept/dph/health-safety/health-centers-programs-services/access-outreach-program/community-health-access-program" TargetMode="External"/><Relationship Id="rId2" Type="http://schemas.openxmlformats.org/officeDocument/2006/relationships/hyperlink" Target="http://www.withinreachwa.org/" TargetMode="External"/><Relationship Id="rId1" Type="http://schemas.openxmlformats.org/officeDocument/2006/relationships/slideLayout" Target="../slideLayouts/slideLayout42.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9.xml"/></Relationships>
</file>

<file path=ppt/slides/_rels/slide28.xml.rels><?xml version="1.0" encoding="UTF-8" standalone="yes"?>
<Relationships xmlns="http://schemas.openxmlformats.org/package/2006/relationships"><Relationship Id="rId3" Type="http://schemas.openxmlformats.org/officeDocument/2006/relationships/hyperlink" Target="mailto:MarinIsazaL@issaquah.wednet.edu" TargetMode="External"/><Relationship Id="rId7"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hyperlink" Target="https://www.isd411.org/programs-services/equity"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forms.office.com/r/r7WXbjdUQV" TargetMode="External"/><Relationship Id="rId7" Type="http://schemas.openxmlformats.org/officeDocument/2006/relationships/image" Target="../media/image24.pn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23.jpeg"/><Relationship Id="rId4" Type="http://schemas.openxmlformats.org/officeDocument/2006/relationships/hyperlink" Target="mailto:gilmourl@issaquah.wednet.edu"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Full Day Kindergarten in Issaquah</a:t>
            </a:r>
          </a:p>
        </p:txBody>
      </p:sp>
      <p:sp>
        <p:nvSpPr>
          <p:cNvPr id="3" name="Subtitle 2"/>
          <p:cNvSpPr>
            <a:spLocks noGrp="1"/>
          </p:cNvSpPr>
          <p:nvPr>
            <p:ph type="subTitle" idx="1"/>
          </p:nvPr>
        </p:nvSpPr>
        <p:spPr/>
        <p:txBody>
          <a:bodyPr/>
          <a:lstStyle/>
          <a:p>
            <a:r>
              <a:rPr lang="en-US" dirty="0"/>
              <a:t>Parent Orientation</a:t>
            </a:r>
          </a:p>
          <a:p>
            <a:r>
              <a:rPr lang="en-US" dirty="0"/>
              <a:t>2026-27 School Year</a:t>
            </a:r>
          </a:p>
        </p:txBody>
      </p:sp>
      <p:pic>
        <p:nvPicPr>
          <p:cNvPr id="5" name="Picture 5" descr="C:\Users\GuillenT\AppData\Local\Microsoft\Windows\Temporary Internet Files\Content.IE5\7J50ZIXA\MC900382578[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82950" y="3710709"/>
            <a:ext cx="2057400"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7620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txBox="1">
            <a:spLocks/>
          </p:cNvSpPr>
          <p:nvPr/>
        </p:nvSpPr>
        <p:spPr>
          <a:xfrm>
            <a:off x="3869268" y="864108"/>
            <a:ext cx="7821989" cy="5536692"/>
          </a:xfrm>
          <a:prstGeom prst="rect">
            <a:avLst/>
          </a:prstGeom>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nSpc>
                <a:spcPct val="150000"/>
              </a:lnSpc>
              <a:buNone/>
            </a:pPr>
            <a:endParaRPr lang="en-US" sz="1600" dirty="0">
              <a:solidFill>
                <a:schemeClr val="tx1"/>
              </a:solidFill>
              <a:latin typeface="Century Gothic" panose="020B0502020202020204" pitchFamily="34" charset="0"/>
            </a:endParaRPr>
          </a:p>
          <a:p>
            <a:pPr marL="342905" indent="-342905">
              <a:lnSpc>
                <a:spcPct val="100000"/>
              </a:lnSpc>
              <a:buFont typeface="Wingdings" pitchFamily="2" charset="2"/>
              <a:buChar char="Ø"/>
            </a:pPr>
            <a:r>
              <a:rPr lang="en-US" dirty="0">
                <a:solidFill>
                  <a:schemeClr val="tx2"/>
                </a:solidFill>
                <a:latin typeface="+mj-lt"/>
              </a:rPr>
              <a:t>Welcome to Grand Ridge :		</a:t>
            </a:r>
            <a:r>
              <a:rPr lang="en-US" sz="1800" dirty="0">
                <a:solidFill>
                  <a:schemeClr val="tx2"/>
                </a:solidFill>
                <a:latin typeface="+mj-lt"/>
              </a:rPr>
              <a:t>Jill Ravenscraft, Principal</a:t>
            </a:r>
            <a:r>
              <a:rPr lang="en-US" dirty="0">
                <a:solidFill>
                  <a:schemeClr val="tx2"/>
                </a:solidFill>
                <a:latin typeface="+mj-lt"/>
              </a:rPr>
              <a:t>						</a:t>
            </a:r>
            <a:r>
              <a:rPr lang="en-US" sz="1800" dirty="0">
                <a:solidFill>
                  <a:schemeClr val="tx2"/>
                </a:solidFill>
                <a:latin typeface="+mj-lt"/>
              </a:rPr>
              <a:t>Lori Shimizu, Admin. Intern                       </a:t>
            </a:r>
          </a:p>
          <a:p>
            <a:pPr marL="342905" indent="-342905">
              <a:lnSpc>
                <a:spcPct val="100000"/>
              </a:lnSpc>
              <a:buFont typeface="Wingdings" pitchFamily="2" charset="2"/>
              <a:buChar char="Ø"/>
            </a:pPr>
            <a:r>
              <a:rPr lang="en-US" dirty="0">
                <a:solidFill>
                  <a:schemeClr val="tx2"/>
                </a:solidFill>
                <a:latin typeface="+mj-lt"/>
              </a:rPr>
              <a:t>Registrar:			                  Chris Ross                                                                            </a:t>
            </a:r>
          </a:p>
          <a:p>
            <a:pPr>
              <a:lnSpc>
                <a:spcPct val="150000"/>
              </a:lnSpc>
              <a:buFont typeface="Wingdings" panose="05000000000000000000" pitchFamily="2" charset="2"/>
              <a:buChar char="Ø"/>
            </a:pPr>
            <a:r>
              <a:rPr lang="en-US" dirty="0">
                <a:solidFill>
                  <a:schemeClr val="tx2"/>
                </a:solidFill>
                <a:latin typeface="+mj-lt"/>
              </a:rPr>
              <a:t>   Secretary to the Principal 		Kelly Scibetta</a:t>
            </a:r>
          </a:p>
          <a:p>
            <a:pPr marL="342905" indent="-342905">
              <a:lnSpc>
                <a:spcPct val="150000"/>
              </a:lnSpc>
              <a:buFont typeface="Wingdings" pitchFamily="2" charset="2"/>
              <a:buChar char="Ø"/>
            </a:pPr>
            <a:r>
              <a:rPr lang="en-US" dirty="0">
                <a:solidFill>
                  <a:schemeClr val="tx2"/>
                </a:solidFill>
                <a:latin typeface="+mj-lt"/>
              </a:rPr>
              <a:t>Immunizations\Health Forms:		Sarah Dellicker, Nurse</a:t>
            </a:r>
          </a:p>
          <a:p>
            <a:pPr marL="342905" indent="-342905">
              <a:lnSpc>
                <a:spcPct val="150000"/>
              </a:lnSpc>
              <a:buFont typeface="Wingdings" pitchFamily="2" charset="2"/>
              <a:buChar char="Ø"/>
            </a:pPr>
            <a:r>
              <a:rPr lang="en-US" dirty="0">
                <a:solidFill>
                  <a:schemeClr val="tx2"/>
                </a:solidFill>
                <a:latin typeface="+mj-lt"/>
              </a:rPr>
              <a:t>PTSA President:			</a:t>
            </a:r>
            <a:r>
              <a:rPr lang="en-US" sz="1800" dirty="0">
                <a:solidFill>
                  <a:schemeClr val="tx2"/>
                </a:solidFill>
                <a:latin typeface="+mj-lt"/>
              </a:rPr>
              <a:t>Garth Higgins/Elizabeth Parker           </a:t>
            </a:r>
          </a:p>
          <a:p>
            <a:pPr marL="342905" indent="-342905">
              <a:lnSpc>
                <a:spcPct val="150000"/>
              </a:lnSpc>
              <a:buFont typeface="Wingdings" pitchFamily="2" charset="2"/>
              <a:buChar char="Ø"/>
            </a:pPr>
            <a:r>
              <a:rPr lang="en-US" dirty="0">
                <a:solidFill>
                  <a:schemeClr val="tx2"/>
                </a:solidFill>
                <a:latin typeface="+mj-lt"/>
              </a:rPr>
              <a:t>Family Partnership Liaison 		Lina Marin</a:t>
            </a:r>
          </a:p>
          <a:p>
            <a:endParaRPr lang="en-US" dirty="0"/>
          </a:p>
        </p:txBody>
      </p:sp>
      <p:sp>
        <p:nvSpPr>
          <p:cNvPr id="5" name="AutoShape 2" descr="Image result for welcom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2"/>
          <a:stretch>
            <a:fillRect/>
          </a:stretch>
        </p:blipFill>
        <p:spPr>
          <a:xfrm>
            <a:off x="332198" y="2467711"/>
            <a:ext cx="2704150" cy="1799489"/>
          </a:xfrm>
          <a:prstGeom prst="rect">
            <a:avLst/>
          </a:prstGeom>
        </p:spPr>
      </p:pic>
      <p:sp>
        <p:nvSpPr>
          <p:cNvPr id="4" name="TextBox 3"/>
          <p:cNvSpPr txBox="1"/>
          <p:nvPr/>
        </p:nvSpPr>
        <p:spPr>
          <a:xfrm>
            <a:off x="11658601" y="849086"/>
            <a:ext cx="45719" cy="369332"/>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520280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dirty="0"/>
            </a:br>
            <a:br>
              <a:rPr lang="en-US" dirty="0"/>
            </a:br>
            <a:br>
              <a:rPr lang="en-US" dirty="0"/>
            </a:br>
            <a:r>
              <a:rPr lang="en-US" dirty="0"/>
              <a:t>State-funded Full Day Kindergarten</a:t>
            </a:r>
          </a:p>
        </p:txBody>
      </p:sp>
      <p:sp>
        <p:nvSpPr>
          <p:cNvPr id="3" name="Content Placeholder 2"/>
          <p:cNvSpPr>
            <a:spLocks noGrp="1"/>
          </p:cNvSpPr>
          <p:nvPr>
            <p:ph idx="1"/>
          </p:nvPr>
        </p:nvSpPr>
        <p:spPr/>
        <p:txBody>
          <a:bodyPr/>
          <a:lstStyle/>
          <a:p>
            <a:pPr>
              <a:lnSpc>
                <a:spcPct val="150000"/>
              </a:lnSpc>
              <a:buFont typeface="Wingdings" panose="05000000000000000000" pitchFamily="2" charset="2"/>
              <a:buChar char="Ø"/>
            </a:pPr>
            <a:r>
              <a:rPr lang="en-US" sz="2400" dirty="0">
                <a:latin typeface="+mj-lt"/>
              </a:rPr>
              <a:t>No cost to families</a:t>
            </a:r>
          </a:p>
          <a:p>
            <a:pPr>
              <a:lnSpc>
                <a:spcPct val="150000"/>
              </a:lnSpc>
              <a:buFont typeface="Wingdings" panose="05000000000000000000" pitchFamily="2" charset="2"/>
              <a:buChar char="Ø"/>
            </a:pPr>
            <a:r>
              <a:rPr lang="en-US" sz="2400" dirty="0">
                <a:latin typeface="+mj-lt"/>
              </a:rPr>
              <a:t>Provides maximum learning opportunity for students</a:t>
            </a:r>
          </a:p>
          <a:p>
            <a:pPr>
              <a:lnSpc>
                <a:spcPct val="150000"/>
              </a:lnSpc>
              <a:buFont typeface="Wingdings" panose="05000000000000000000" pitchFamily="2" charset="2"/>
              <a:buChar char="Ø"/>
            </a:pPr>
            <a:r>
              <a:rPr lang="en-US" sz="2400" dirty="0">
                <a:latin typeface="+mj-lt"/>
              </a:rPr>
              <a:t>Offers full access to specialists (PE, Music, Library)</a:t>
            </a:r>
          </a:p>
          <a:p>
            <a:pPr>
              <a:lnSpc>
                <a:spcPct val="150000"/>
              </a:lnSpc>
              <a:buFont typeface="Wingdings" panose="05000000000000000000" pitchFamily="2" charset="2"/>
              <a:buChar char="Ø"/>
            </a:pPr>
            <a:r>
              <a:rPr lang="en-US" sz="2400" dirty="0">
                <a:latin typeface="+mj-lt"/>
              </a:rPr>
              <a:t>Developmentally appropriate and student centered</a:t>
            </a:r>
          </a:p>
          <a:p>
            <a:pPr>
              <a:lnSpc>
                <a:spcPct val="150000"/>
              </a:lnSpc>
              <a:buFont typeface="Wingdings" panose="05000000000000000000" pitchFamily="2" charset="2"/>
              <a:buChar char="Ø"/>
            </a:pPr>
            <a:r>
              <a:rPr lang="en-US" sz="2400" dirty="0">
                <a:latin typeface="+mj-lt"/>
              </a:rPr>
              <a:t>Integrated content with rich, hands-on experiences</a:t>
            </a:r>
          </a:p>
          <a:p>
            <a:pPr>
              <a:lnSpc>
                <a:spcPct val="150000"/>
              </a:lnSpc>
              <a:buFont typeface="Wingdings" panose="05000000000000000000" pitchFamily="2" charset="2"/>
              <a:buChar char="Ø"/>
            </a:pPr>
            <a:r>
              <a:rPr lang="en-US" sz="2400" dirty="0">
                <a:latin typeface="+mj-lt"/>
              </a:rPr>
              <a:t>Based on rigorous standards</a:t>
            </a:r>
          </a:p>
          <a:p>
            <a:pPr marL="0" indent="0">
              <a:buNone/>
            </a:pPr>
            <a:endParaRPr lang="en-US" dirty="0"/>
          </a:p>
        </p:txBody>
      </p:sp>
      <p:pic>
        <p:nvPicPr>
          <p:cNvPr id="4" name="Picture 3"/>
          <p:cNvPicPr>
            <a:picLocks noChangeAspect="1"/>
          </p:cNvPicPr>
          <p:nvPr/>
        </p:nvPicPr>
        <p:blipFill>
          <a:blip r:embed="rId2"/>
          <a:stretch>
            <a:fillRect/>
          </a:stretch>
        </p:blipFill>
        <p:spPr>
          <a:xfrm>
            <a:off x="252919" y="1123837"/>
            <a:ext cx="2947097" cy="2062968"/>
          </a:xfrm>
          <a:prstGeom prst="rect">
            <a:avLst/>
          </a:prstGeom>
        </p:spPr>
      </p:pic>
    </p:spTree>
    <p:extLst>
      <p:ext uri="{BB962C8B-B14F-4D97-AF65-F5344CB8AC3E}">
        <p14:creationId xmlns:p14="http://schemas.microsoft.com/office/powerpoint/2010/main" val="2769699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br>
              <a:rPr lang="en-US" dirty="0"/>
            </a:br>
            <a:br>
              <a:rPr lang="en-US" dirty="0"/>
            </a:br>
            <a:r>
              <a:rPr lang="en-US" dirty="0"/>
              <a:t>State-funded Full Day Kindergarten</a:t>
            </a:r>
          </a:p>
        </p:txBody>
      </p:sp>
      <p:sp>
        <p:nvSpPr>
          <p:cNvPr id="11" name="Content Placeholder 10"/>
          <p:cNvSpPr>
            <a:spLocks noGrp="1"/>
          </p:cNvSpPr>
          <p:nvPr>
            <p:ph idx="1"/>
          </p:nvPr>
        </p:nvSpPr>
        <p:spPr/>
        <p:txBody>
          <a:bodyPr/>
          <a:lstStyle/>
          <a:p>
            <a:pPr>
              <a:lnSpc>
                <a:spcPct val="100000"/>
              </a:lnSpc>
              <a:buFont typeface="Wingdings" panose="05000000000000000000" pitchFamily="2" charset="2"/>
              <a:buChar char="Ø"/>
            </a:pPr>
            <a:r>
              <a:rPr lang="en-US" sz="2400" dirty="0">
                <a:solidFill>
                  <a:schemeClr val="tx2"/>
                </a:solidFill>
              </a:rPr>
              <a:t>State</a:t>
            </a:r>
            <a:r>
              <a:rPr lang="en-US" sz="2400" dirty="0"/>
              <a:t> requires full day kindergarten be available to all students</a:t>
            </a:r>
          </a:p>
          <a:p>
            <a:pPr>
              <a:lnSpc>
                <a:spcPct val="100000"/>
              </a:lnSpc>
              <a:buFont typeface="Wingdings" panose="05000000000000000000" pitchFamily="2" charset="2"/>
              <a:buChar char="Ø"/>
            </a:pPr>
            <a:endParaRPr lang="en-US" sz="2400" dirty="0"/>
          </a:p>
          <a:p>
            <a:pPr>
              <a:lnSpc>
                <a:spcPct val="100000"/>
              </a:lnSpc>
              <a:buFont typeface="Wingdings" panose="05000000000000000000" pitchFamily="2" charset="2"/>
              <a:buChar char="Ø"/>
            </a:pPr>
            <a:r>
              <a:rPr lang="en-US" sz="2400" dirty="0"/>
              <a:t>Parents may opt for half-day</a:t>
            </a:r>
          </a:p>
          <a:p>
            <a:pPr lvl="1">
              <a:lnSpc>
                <a:spcPct val="100000"/>
              </a:lnSpc>
              <a:buFont typeface="Arial" panose="020B0604020202020204" pitchFamily="34" charset="0"/>
              <a:buChar char="•"/>
            </a:pPr>
            <a:r>
              <a:rPr lang="en-US" sz="2400" dirty="0"/>
              <a:t>Student will be placed in full-day classroom in the morning for 3 hours</a:t>
            </a:r>
          </a:p>
          <a:p>
            <a:pPr marL="502926" lvl="1" indent="0">
              <a:buNone/>
            </a:pPr>
            <a:endParaRPr lang="en-US" dirty="0"/>
          </a:p>
        </p:txBody>
      </p:sp>
      <p:pic>
        <p:nvPicPr>
          <p:cNvPr id="2" name="Picture 1"/>
          <p:cNvPicPr>
            <a:picLocks noChangeAspect="1"/>
          </p:cNvPicPr>
          <p:nvPr/>
        </p:nvPicPr>
        <p:blipFill>
          <a:blip r:embed="rId2"/>
          <a:stretch>
            <a:fillRect/>
          </a:stretch>
        </p:blipFill>
        <p:spPr>
          <a:xfrm>
            <a:off x="359642" y="1200560"/>
            <a:ext cx="2734036" cy="1913826"/>
          </a:xfrm>
          <a:prstGeom prst="rect">
            <a:avLst/>
          </a:prstGeom>
        </p:spPr>
      </p:pic>
    </p:spTree>
    <p:extLst>
      <p:ext uri="{BB962C8B-B14F-4D97-AF65-F5344CB8AC3E}">
        <p14:creationId xmlns:p14="http://schemas.microsoft.com/office/powerpoint/2010/main" val="3424249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n 11"/>
          <p:cNvSpPr/>
          <p:nvPr/>
        </p:nvSpPr>
        <p:spPr>
          <a:xfrm>
            <a:off x="1664645" y="76290"/>
            <a:ext cx="2126504" cy="1752600"/>
          </a:xfrm>
          <a:prstGeom prst="sun">
            <a:avLst/>
          </a:prstGeom>
          <a:solidFill>
            <a:srgbClr val="FFFF99"/>
          </a:solidFill>
          <a:effectLst>
            <a:glow rad="101600">
              <a:srgbClr val="FFFF00">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Diagram 2"/>
          <p:cNvGraphicFramePr/>
          <p:nvPr/>
        </p:nvGraphicFramePr>
        <p:xfrm>
          <a:off x="2133601" y="2057400"/>
          <a:ext cx="7848600" cy="28739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Isosceles Triangle 10"/>
          <p:cNvSpPr/>
          <p:nvPr/>
        </p:nvSpPr>
        <p:spPr>
          <a:xfrm>
            <a:off x="1752603" y="152400"/>
            <a:ext cx="8686799" cy="1905000"/>
          </a:xfrm>
          <a:prstGeom prst="triangle">
            <a:avLst>
              <a:gd name="adj" fmla="val 49904"/>
            </a:avLst>
          </a:prstGeom>
          <a:scene3d>
            <a:camera prst="obliqueBottomRight"/>
            <a:lightRig rig="threePt" dir="t">
              <a:rot lat="0" lon="0" rev="3600000"/>
            </a:lightRig>
          </a:scene3d>
          <a:sp3d>
            <a:bevelT w="63500" h="25400"/>
          </a:sp3d>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200" dirty="0"/>
              <a:t>Full-Day Kindergarten</a:t>
            </a:r>
          </a:p>
          <a:p>
            <a:pPr algn="ctr"/>
            <a:r>
              <a:rPr lang="en-US" dirty="0"/>
              <a:t>Every student, every classroom, every day</a:t>
            </a:r>
          </a:p>
        </p:txBody>
      </p:sp>
      <p:sp>
        <p:nvSpPr>
          <p:cNvPr id="13" name="Rectangle 12"/>
          <p:cNvSpPr/>
          <p:nvPr/>
        </p:nvSpPr>
        <p:spPr>
          <a:xfrm>
            <a:off x="2143127" y="3733800"/>
            <a:ext cx="7839075" cy="32385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000" dirty="0"/>
              <a:t>Engaging Interactions and Integrated Content</a:t>
            </a:r>
          </a:p>
        </p:txBody>
      </p:sp>
      <p:sp>
        <p:nvSpPr>
          <p:cNvPr id="14" name="Rectangle 13"/>
          <p:cNvSpPr/>
          <p:nvPr/>
        </p:nvSpPr>
        <p:spPr>
          <a:xfrm>
            <a:off x="2090739" y="4381500"/>
            <a:ext cx="7848600" cy="55638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b="1" dirty="0"/>
              <a:t>Washington Learning Standards for Kindergarten</a:t>
            </a:r>
          </a:p>
        </p:txBody>
      </p:sp>
      <p:sp>
        <p:nvSpPr>
          <p:cNvPr id="15" name="Rectangle 14"/>
          <p:cNvSpPr/>
          <p:nvPr/>
        </p:nvSpPr>
        <p:spPr>
          <a:xfrm rot="16200000">
            <a:off x="-388263" y="4183735"/>
            <a:ext cx="4648200" cy="3955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High Quality Instruction</a:t>
            </a:r>
          </a:p>
        </p:txBody>
      </p:sp>
      <p:sp>
        <p:nvSpPr>
          <p:cNvPr id="16" name="Rectangle 15"/>
          <p:cNvSpPr/>
          <p:nvPr/>
        </p:nvSpPr>
        <p:spPr>
          <a:xfrm rot="5400000" flipH="1">
            <a:off x="12053889" y="4152901"/>
            <a:ext cx="4648200" cy="4571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Planning and preparation</a:t>
            </a:r>
          </a:p>
        </p:txBody>
      </p:sp>
      <p:sp>
        <p:nvSpPr>
          <p:cNvPr id="5" name="TextBox 4"/>
          <p:cNvSpPr txBox="1"/>
          <p:nvPr/>
        </p:nvSpPr>
        <p:spPr>
          <a:xfrm>
            <a:off x="8034338" y="721759"/>
            <a:ext cx="2247902" cy="461665"/>
          </a:xfrm>
          <a:prstGeom prst="rect">
            <a:avLst/>
          </a:prstGeom>
          <a:noFill/>
        </p:spPr>
        <p:txBody>
          <a:bodyPr wrap="square" rtlCol="0">
            <a:spAutoFit/>
          </a:bodyPr>
          <a:lstStyle/>
          <a:p>
            <a:pPr algn="r"/>
            <a:r>
              <a:rPr lang="en-US" sz="800" dirty="0"/>
              <a:t>Family Connections</a:t>
            </a:r>
          </a:p>
          <a:p>
            <a:pPr algn="r"/>
            <a:r>
              <a:rPr lang="en-US" sz="800" dirty="0"/>
              <a:t>Early Learning Collaboration</a:t>
            </a:r>
          </a:p>
          <a:p>
            <a:pPr algn="r"/>
            <a:r>
              <a:rPr lang="en-US" sz="800" dirty="0"/>
              <a:t>Whole Child Assessment</a:t>
            </a:r>
          </a:p>
        </p:txBody>
      </p:sp>
      <p:sp>
        <p:nvSpPr>
          <p:cNvPr id="8" name="Rectangle 7"/>
          <p:cNvSpPr/>
          <p:nvPr/>
        </p:nvSpPr>
        <p:spPr>
          <a:xfrm>
            <a:off x="7635011" y="5590990"/>
            <a:ext cx="1056552" cy="5667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Literacy</a:t>
            </a:r>
          </a:p>
        </p:txBody>
      </p:sp>
      <p:sp>
        <p:nvSpPr>
          <p:cNvPr id="18" name="Rectangle 17"/>
          <p:cNvSpPr/>
          <p:nvPr/>
        </p:nvSpPr>
        <p:spPr>
          <a:xfrm>
            <a:off x="4688682" y="5600933"/>
            <a:ext cx="802481" cy="5667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Social Skills</a:t>
            </a:r>
          </a:p>
        </p:txBody>
      </p:sp>
      <p:sp>
        <p:nvSpPr>
          <p:cNvPr id="19" name="Rectangle 18"/>
          <p:cNvSpPr/>
          <p:nvPr/>
        </p:nvSpPr>
        <p:spPr>
          <a:xfrm>
            <a:off x="2190657" y="4942329"/>
            <a:ext cx="1219027" cy="5667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Emotional Skills</a:t>
            </a:r>
          </a:p>
        </p:txBody>
      </p:sp>
      <p:sp>
        <p:nvSpPr>
          <p:cNvPr id="20" name="Rectangle 19"/>
          <p:cNvSpPr/>
          <p:nvPr/>
        </p:nvSpPr>
        <p:spPr>
          <a:xfrm>
            <a:off x="3048000" y="5603954"/>
            <a:ext cx="1640680" cy="5667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Approaches to Learning</a:t>
            </a:r>
          </a:p>
        </p:txBody>
      </p:sp>
      <p:sp>
        <p:nvSpPr>
          <p:cNvPr id="21" name="Rectangle 20"/>
          <p:cNvSpPr/>
          <p:nvPr/>
        </p:nvSpPr>
        <p:spPr>
          <a:xfrm>
            <a:off x="3409684" y="4942329"/>
            <a:ext cx="747806" cy="5667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Math</a:t>
            </a:r>
          </a:p>
        </p:txBody>
      </p:sp>
      <p:sp>
        <p:nvSpPr>
          <p:cNvPr id="22" name="Rectangle 21"/>
          <p:cNvSpPr/>
          <p:nvPr/>
        </p:nvSpPr>
        <p:spPr>
          <a:xfrm>
            <a:off x="7086600" y="4942329"/>
            <a:ext cx="981072" cy="5667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Science</a:t>
            </a:r>
          </a:p>
        </p:txBody>
      </p:sp>
      <p:sp>
        <p:nvSpPr>
          <p:cNvPr id="23" name="Rectangle 22"/>
          <p:cNvSpPr/>
          <p:nvPr/>
        </p:nvSpPr>
        <p:spPr>
          <a:xfrm>
            <a:off x="8077201" y="4942329"/>
            <a:ext cx="1312067" cy="5667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Large Motor Skills</a:t>
            </a:r>
          </a:p>
        </p:txBody>
      </p:sp>
      <p:sp>
        <p:nvSpPr>
          <p:cNvPr id="24" name="Rectangle 23"/>
          <p:cNvSpPr/>
          <p:nvPr/>
        </p:nvSpPr>
        <p:spPr>
          <a:xfrm>
            <a:off x="8610601" y="5590990"/>
            <a:ext cx="1328739" cy="5667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Small Motor Skills</a:t>
            </a:r>
          </a:p>
        </p:txBody>
      </p:sp>
      <p:sp>
        <p:nvSpPr>
          <p:cNvPr id="25" name="Rectangle 24"/>
          <p:cNvSpPr/>
          <p:nvPr/>
        </p:nvSpPr>
        <p:spPr>
          <a:xfrm>
            <a:off x="5867402" y="4942329"/>
            <a:ext cx="1197077" cy="5667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World Language</a:t>
            </a:r>
          </a:p>
        </p:txBody>
      </p:sp>
      <p:sp>
        <p:nvSpPr>
          <p:cNvPr id="26" name="Rectangle 25"/>
          <p:cNvSpPr/>
          <p:nvPr/>
        </p:nvSpPr>
        <p:spPr>
          <a:xfrm>
            <a:off x="5491163" y="5604081"/>
            <a:ext cx="1290639" cy="5667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Physical Education</a:t>
            </a:r>
          </a:p>
        </p:txBody>
      </p:sp>
      <p:sp>
        <p:nvSpPr>
          <p:cNvPr id="27" name="Rectangle 26"/>
          <p:cNvSpPr/>
          <p:nvPr/>
        </p:nvSpPr>
        <p:spPr>
          <a:xfrm>
            <a:off x="2190656" y="5602414"/>
            <a:ext cx="850392" cy="5667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Health</a:t>
            </a:r>
          </a:p>
        </p:txBody>
      </p:sp>
      <p:sp>
        <p:nvSpPr>
          <p:cNvPr id="28" name="Rectangle 27"/>
          <p:cNvSpPr/>
          <p:nvPr/>
        </p:nvSpPr>
        <p:spPr>
          <a:xfrm>
            <a:off x="6781800" y="5590990"/>
            <a:ext cx="975592" cy="5667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Social Studies</a:t>
            </a:r>
          </a:p>
        </p:txBody>
      </p:sp>
      <p:sp>
        <p:nvSpPr>
          <p:cNvPr id="29" name="Rectangle 28"/>
          <p:cNvSpPr/>
          <p:nvPr/>
        </p:nvSpPr>
        <p:spPr>
          <a:xfrm>
            <a:off x="2133601" y="6248400"/>
            <a:ext cx="7848600" cy="457200"/>
          </a:xfrm>
          <a:prstGeom prst="rect">
            <a:avLst/>
          </a:prstGeom>
          <a:blipFill dpi="0" rotWithShape="1">
            <a:blip r:embed="rId7">
              <a:alphaModFix amt="53000"/>
            </a:blip>
            <a:srcRect/>
            <a:tile tx="0" ty="0" sx="100000" sy="100000" flip="none" algn="tl"/>
          </a:blipFill>
          <a:ln>
            <a:solidFill>
              <a:schemeClr val="bg1">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0" algn="ctr"/>
            <a:r>
              <a:rPr lang="en-US" sz="2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Developmentally appropriate AND academically rigorous</a:t>
            </a:r>
          </a:p>
        </p:txBody>
      </p:sp>
      <p:sp>
        <p:nvSpPr>
          <p:cNvPr id="30" name="Rectangle 29"/>
          <p:cNvSpPr/>
          <p:nvPr/>
        </p:nvSpPr>
        <p:spPr>
          <a:xfrm>
            <a:off x="4157490" y="4942329"/>
            <a:ext cx="1734025" cy="5667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Communication Skills</a:t>
            </a:r>
          </a:p>
        </p:txBody>
      </p:sp>
      <p:sp>
        <p:nvSpPr>
          <p:cNvPr id="9" name="Rectangle 8"/>
          <p:cNvSpPr/>
          <p:nvPr/>
        </p:nvSpPr>
        <p:spPr>
          <a:xfrm>
            <a:off x="2143126" y="4219575"/>
            <a:ext cx="7839076" cy="161925"/>
          </a:xfrm>
          <a:prstGeom prst="rect">
            <a:avLst/>
          </a:prstGeom>
          <a:blipFill>
            <a:blip r:embed="rId8"/>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9318064" y="4942329"/>
            <a:ext cx="621275" cy="5667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Arts</a:t>
            </a:r>
          </a:p>
        </p:txBody>
      </p:sp>
      <p:sp>
        <p:nvSpPr>
          <p:cNvPr id="33" name="Rectangle 32"/>
          <p:cNvSpPr/>
          <p:nvPr/>
        </p:nvSpPr>
        <p:spPr>
          <a:xfrm>
            <a:off x="4706013" y="5590990"/>
            <a:ext cx="802481" cy="5667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Social Skills</a:t>
            </a:r>
          </a:p>
        </p:txBody>
      </p:sp>
      <p:sp>
        <p:nvSpPr>
          <p:cNvPr id="34" name="Rectangle 33"/>
          <p:cNvSpPr/>
          <p:nvPr/>
        </p:nvSpPr>
        <p:spPr>
          <a:xfrm>
            <a:off x="3065331" y="5590990"/>
            <a:ext cx="1640680" cy="5667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Approaches to Learning</a:t>
            </a:r>
          </a:p>
        </p:txBody>
      </p:sp>
      <p:sp>
        <p:nvSpPr>
          <p:cNvPr id="35" name="Rectangle 34"/>
          <p:cNvSpPr/>
          <p:nvPr/>
        </p:nvSpPr>
        <p:spPr>
          <a:xfrm>
            <a:off x="5508493" y="5590990"/>
            <a:ext cx="1273308" cy="56673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Physical Education</a:t>
            </a:r>
          </a:p>
        </p:txBody>
      </p:sp>
      <p:pic>
        <p:nvPicPr>
          <p:cNvPr id="7" name="Picture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38071" y="637558"/>
            <a:ext cx="2157412" cy="504395"/>
          </a:xfrm>
          <a:prstGeom prst="rect">
            <a:avLst/>
          </a:prstGeom>
        </p:spPr>
      </p:pic>
      <p:sp>
        <p:nvSpPr>
          <p:cNvPr id="17" name="Cloud 16"/>
          <p:cNvSpPr/>
          <p:nvPr/>
        </p:nvSpPr>
        <p:spPr>
          <a:xfrm rot="982819">
            <a:off x="8092479" y="188857"/>
            <a:ext cx="2451169" cy="1127419"/>
          </a:xfrm>
          <a:prstGeom prst="cloud">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158160" y="553759"/>
            <a:ext cx="2281241" cy="335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5091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1981200" y="274639"/>
            <a:ext cx="8229600" cy="1143299"/>
          </a:xfrm>
          <a:prstGeom prst="rect">
            <a:avLst/>
          </a:prstGeom>
          <a:noFill/>
          <a:ln>
            <a:noFill/>
          </a:ln>
        </p:spPr>
        <p:txBody>
          <a:bodyPr vert="horz" lIns="91425" tIns="45700" rIns="91425" bIns="45700" rtlCol="0" anchor="ctr" anchorCtr="0">
            <a:noAutofit/>
          </a:bodyPr>
          <a:lstStyle/>
          <a:p>
            <a:pPr algn="ctr">
              <a:spcBef>
                <a:spcPts val="0"/>
              </a:spcBef>
              <a:buClr>
                <a:schemeClr val="dk1"/>
              </a:buClr>
              <a:buSzPct val="25000"/>
            </a:pPr>
            <a:r>
              <a:rPr lang="en" sz="4400">
                <a:solidFill>
                  <a:schemeClr val="dk1"/>
                </a:solidFill>
                <a:latin typeface="Calibri"/>
                <a:ea typeface="Calibri"/>
                <a:cs typeface="Calibri"/>
                <a:sym typeface="Calibri"/>
              </a:rPr>
              <a:t>Kindergarten is a transition year</a:t>
            </a:r>
          </a:p>
        </p:txBody>
      </p:sp>
      <p:grpSp>
        <p:nvGrpSpPr>
          <p:cNvPr id="74" name="Shape 74"/>
          <p:cNvGrpSpPr/>
          <p:nvPr/>
        </p:nvGrpSpPr>
        <p:grpSpPr>
          <a:xfrm>
            <a:off x="2294102" y="2209801"/>
            <a:ext cx="7527632" cy="3251099"/>
            <a:chOff x="8102" y="0"/>
            <a:chExt cx="7527632" cy="3251099"/>
          </a:xfrm>
        </p:grpSpPr>
        <p:sp>
          <p:nvSpPr>
            <p:cNvPr id="75" name="Shape 75"/>
            <p:cNvSpPr/>
            <p:nvPr/>
          </p:nvSpPr>
          <p:spPr>
            <a:xfrm>
              <a:off x="565783" y="0"/>
              <a:ext cx="6412199" cy="3251099"/>
            </a:xfrm>
            <a:prstGeom prst="rightArrow">
              <a:avLst>
                <a:gd name="adj1" fmla="val 50000"/>
                <a:gd name="adj2" fmla="val 50000"/>
              </a:avLst>
            </a:prstGeom>
            <a:solidFill>
              <a:srgbClr val="DAEEF3"/>
            </a:solidFill>
            <a:ln>
              <a:noFill/>
            </a:ln>
          </p:spPr>
          <p:txBody>
            <a:bodyPr lIns="91425" tIns="91425" rIns="91425" bIns="91425" anchor="ctr" anchorCtr="0">
              <a:noAutofit/>
            </a:bodyPr>
            <a:lstStyle/>
            <a:p>
              <a:endParaRPr/>
            </a:p>
          </p:txBody>
        </p:sp>
        <p:sp>
          <p:nvSpPr>
            <p:cNvPr id="76" name="Shape 76"/>
            <p:cNvSpPr/>
            <p:nvPr/>
          </p:nvSpPr>
          <p:spPr>
            <a:xfrm>
              <a:off x="8102" y="975359"/>
              <a:ext cx="2428200" cy="1300499"/>
            </a:xfrm>
            <a:prstGeom prst="roundRect">
              <a:avLst>
                <a:gd name="adj" fmla="val 16667"/>
              </a:avLst>
            </a:prstGeom>
            <a:solidFill>
              <a:srgbClr val="49ACC5"/>
            </a:solidFill>
            <a:ln w="25400" cap="flat">
              <a:solidFill>
                <a:schemeClr val="lt1"/>
              </a:solidFill>
              <a:prstDash val="solid"/>
              <a:round/>
              <a:headEnd type="none" w="med" len="med"/>
              <a:tailEnd type="none" w="med" len="med"/>
            </a:ln>
          </p:spPr>
          <p:txBody>
            <a:bodyPr lIns="91425" tIns="91425" rIns="91425" bIns="91425" anchor="ctr" anchorCtr="0">
              <a:noAutofit/>
            </a:bodyPr>
            <a:lstStyle/>
            <a:p>
              <a:endParaRPr/>
            </a:p>
          </p:txBody>
        </p:sp>
        <p:sp>
          <p:nvSpPr>
            <p:cNvPr id="77" name="Shape 77"/>
            <p:cNvSpPr txBox="1"/>
            <p:nvPr/>
          </p:nvSpPr>
          <p:spPr>
            <a:xfrm>
              <a:off x="71586" y="1038844"/>
              <a:ext cx="2301299" cy="1173600"/>
            </a:xfrm>
            <a:prstGeom prst="rect">
              <a:avLst/>
            </a:prstGeom>
            <a:noFill/>
            <a:ln>
              <a:noFill/>
            </a:ln>
          </p:spPr>
          <p:txBody>
            <a:bodyPr lIns="76200" tIns="76200" rIns="76200" bIns="76200" anchor="ctr" anchorCtr="0">
              <a:noAutofit/>
            </a:bodyPr>
            <a:lstStyle/>
            <a:p>
              <a:pPr algn="ctr">
                <a:lnSpc>
                  <a:spcPct val="90000"/>
                </a:lnSpc>
                <a:buSzPct val="25000"/>
              </a:pPr>
              <a:r>
                <a:rPr lang="en" sz="2000" b="1">
                  <a:solidFill>
                    <a:schemeClr val="lt1"/>
                  </a:solidFill>
                  <a:latin typeface="Calibri"/>
                  <a:ea typeface="Calibri"/>
                  <a:cs typeface="Calibri"/>
                  <a:sym typeface="Calibri"/>
                </a:rPr>
                <a:t>Sept-Oct </a:t>
              </a:r>
            </a:p>
            <a:p>
              <a:pPr algn="ctr">
                <a:lnSpc>
                  <a:spcPct val="90000"/>
                </a:lnSpc>
                <a:spcBef>
                  <a:spcPts val="700"/>
                </a:spcBef>
                <a:spcAft>
                  <a:spcPts val="700"/>
                </a:spcAft>
                <a:buSzPct val="25000"/>
              </a:pPr>
              <a:r>
                <a:rPr lang="en" sz="2000" b="1">
                  <a:solidFill>
                    <a:schemeClr val="dk1"/>
                  </a:solidFill>
                  <a:latin typeface="Calibri"/>
                  <a:ea typeface="Calibri"/>
                  <a:cs typeface="Calibri"/>
                  <a:sym typeface="Calibri"/>
                </a:rPr>
                <a:t>Looks and feels more like Preschool</a:t>
              </a:r>
            </a:p>
          </p:txBody>
        </p:sp>
        <p:sp>
          <p:nvSpPr>
            <p:cNvPr id="78" name="Shape 78"/>
            <p:cNvSpPr/>
            <p:nvPr/>
          </p:nvSpPr>
          <p:spPr>
            <a:xfrm>
              <a:off x="2557818" y="975359"/>
              <a:ext cx="2428200" cy="1300499"/>
            </a:xfrm>
            <a:prstGeom prst="roundRect">
              <a:avLst>
                <a:gd name="adj" fmla="val 16667"/>
              </a:avLst>
            </a:prstGeom>
            <a:solidFill>
              <a:srgbClr val="5FDF45"/>
            </a:solidFill>
            <a:ln w="25400" cap="flat">
              <a:solidFill>
                <a:schemeClr val="lt1"/>
              </a:solidFill>
              <a:prstDash val="solid"/>
              <a:round/>
              <a:headEnd type="none" w="med" len="med"/>
              <a:tailEnd type="none" w="med" len="med"/>
            </a:ln>
          </p:spPr>
          <p:txBody>
            <a:bodyPr lIns="91425" tIns="91425" rIns="91425" bIns="91425" anchor="ctr" anchorCtr="0">
              <a:noAutofit/>
            </a:bodyPr>
            <a:lstStyle/>
            <a:p>
              <a:endParaRPr/>
            </a:p>
          </p:txBody>
        </p:sp>
        <p:sp>
          <p:nvSpPr>
            <p:cNvPr id="79" name="Shape 79"/>
            <p:cNvSpPr txBox="1"/>
            <p:nvPr/>
          </p:nvSpPr>
          <p:spPr>
            <a:xfrm>
              <a:off x="2621302" y="1038844"/>
              <a:ext cx="2301299" cy="1173600"/>
            </a:xfrm>
            <a:prstGeom prst="rect">
              <a:avLst/>
            </a:prstGeom>
            <a:noFill/>
            <a:ln>
              <a:noFill/>
            </a:ln>
          </p:spPr>
          <p:txBody>
            <a:bodyPr lIns="76200" tIns="76200" rIns="76200" bIns="76200" anchor="ctr" anchorCtr="0">
              <a:noAutofit/>
            </a:bodyPr>
            <a:lstStyle/>
            <a:p>
              <a:pPr algn="ctr">
                <a:lnSpc>
                  <a:spcPct val="90000"/>
                </a:lnSpc>
                <a:spcAft>
                  <a:spcPts val="700"/>
                </a:spcAft>
                <a:buSzPct val="25000"/>
              </a:pPr>
              <a:r>
                <a:rPr lang="en" sz="2000" b="1">
                  <a:solidFill>
                    <a:schemeClr val="dk1"/>
                  </a:solidFill>
                  <a:latin typeface="Calibri"/>
                  <a:ea typeface="Calibri"/>
                  <a:cs typeface="Calibri"/>
                  <a:sym typeface="Calibri"/>
                </a:rPr>
                <a:t>Transition through Kindergarten</a:t>
              </a:r>
            </a:p>
          </p:txBody>
        </p:sp>
        <p:sp>
          <p:nvSpPr>
            <p:cNvPr id="80" name="Shape 80"/>
            <p:cNvSpPr/>
            <p:nvPr/>
          </p:nvSpPr>
          <p:spPr>
            <a:xfrm>
              <a:off x="5107535" y="975359"/>
              <a:ext cx="2428200" cy="1300499"/>
            </a:xfrm>
            <a:prstGeom prst="roundRect">
              <a:avLst>
                <a:gd name="adj" fmla="val 16667"/>
              </a:avLst>
            </a:prstGeom>
            <a:solidFill>
              <a:srgbClr val="F69444"/>
            </a:solidFill>
            <a:ln w="25400" cap="flat">
              <a:solidFill>
                <a:schemeClr val="lt1"/>
              </a:solidFill>
              <a:prstDash val="solid"/>
              <a:round/>
              <a:headEnd type="none" w="med" len="med"/>
              <a:tailEnd type="none" w="med" len="med"/>
            </a:ln>
          </p:spPr>
          <p:txBody>
            <a:bodyPr lIns="91425" tIns="91425" rIns="91425" bIns="91425" anchor="ctr" anchorCtr="0">
              <a:noAutofit/>
            </a:bodyPr>
            <a:lstStyle/>
            <a:p>
              <a:endParaRPr/>
            </a:p>
          </p:txBody>
        </p:sp>
        <p:sp>
          <p:nvSpPr>
            <p:cNvPr id="81" name="Shape 81"/>
            <p:cNvSpPr txBox="1"/>
            <p:nvPr/>
          </p:nvSpPr>
          <p:spPr>
            <a:xfrm>
              <a:off x="5171019" y="1038844"/>
              <a:ext cx="2301299" cy="1173600"/>
            </a:xfrm>
            <a:prstGeom prst="rect">
              <a:avLst/>
            </a:prstGeom>
            <a:noFill/>
            <a:ln>
              <a:noFill/>
            </a:ln>
          </p:spPr>
          <p:txBody>
            <a:bodyPr lIns="76200" tIns="76200" rIns="76200" bIns="76200" anchor="ctr" anchorCtr="0">
              <a:noAutofit/>
            </a:bodyPr>
            <a:lstStyle/>
            <a:p>
              <a:pPr algn="ctr">
                <a:lnSpc>
                  <a:spcPct val="90000"/>
                </a:lnSpc>
                <a:buSzPct val="25000"/>
              </a:pPr>
              <a:r>
                <a:rPr lang="en" sz="2000" b="1">
                  <a:solidFill>
                    <a:schemeClr val="lt1"/>
                  </a:solidFill>
                  <a:latin typeface="Calibri"/>
                  <a:ea typeface="Calibri"/>
                  <a:cs typeface="Calibri"/>
                  <a:sym typeface="Calibri"/>
                </a:rPr>
                <a:t>May/June</a:t>
              </a:r>
            </a:p>
            <a:p>
              <a:pPr algn="ctr">
                <a:lnSpc>
                  <a:spcPct val="90000"/>
                </a:lnSpc>
                <a:spcBef>
                  <a:spcPts val="700"/>
                </a:spcBef>
                <a:spcAft>
                  <a:spcPts val="700"/>
                </a:spcAft>
                <a:buSzPct val="25000"/>
              </a:pPr>
              <a:r>
                <a:rPr lang="en" sz="2000" b="1">
                  <a:solidFill>
                    <a:schemeClr val="dk1"/>
                  </a:solidFill>
                  <a:latin typeface="Calibri"/>
                  <a:ea typeface="Calibri"/>
                  <a:cs typeface="Calibri"/>
                  <a:sym typeface="Calibri"/>
                </a:rPr>
                <a:t>Looks and feels more like 1</a:t>
              </a:r>
              <a:r>
                <a:rPr lang="en" sz="2000" b="1" baseline="30000">
                  <a:solidFill>
                    <a:schemeClr val="dk1"/>
                  </a:solidFill>
                  <a:latin typeface="Calibri"/>
                  <a:ea typeface="Calibri"/>
                  <a:cs typeface="Calibri"/>
                  <a:sym typeface="Calibri"/>
                </a:rPr>
                <a:t>st</a:t>
              </a:r>
              <a:r>
                <a:rPr lang="en" sz="2000" b="1">
                  <a:solidFill>
                    <a:schemeClr val="dk1"/>
                  </a:solidFill>
                  <a:latin typeface="Calibri"/>
                  <a:ea typeface="Calibri"/>
                  <a:cs typeface="Calibri"/>
                  <a:sym typeface="Calibri"/>
                </a:rPr>
                <a:t> Grade</a:t>
              </a:r>
            </a:p>
          </p:txBody>
        </p:sp>
      </p:grpSp>
    </p:spTree>
    <p:extLst>
      <p:ext uri="{BB962C8B-B14F-4D97-AF65-F5344CB8AC3E}">
        <p14:creationId xmlns:p14="http://schemas.microsoft.com/office/powerpoint/2010/main" val="3004676294"/>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dirty="0">
                <a:solidFill>
                  <a:schemeClr val="bg1"/>
                </a:solidFill>
              </a:rPr>
            </a:br>
            <a:br>
              <a:rPr lang="en-US" dirty="0">
                <a:solidFill>
                  <a:schemeClr val="bg1"/>
                </a:solidFill>
              </a:rPr>
            </a:br>
            <a:br>
              <a:rPr lang="en-US" dirty="0">
                <a:solidFill>
                  <a:schemeClr val="bg1"/>
                </a:solidFill>
              </a:rPr>
            </a:br>
            <a:br>
              <a:rPr lang="en-US" dirty="0">
                <a:solidFill>
                  <a:schemeClr val="bg1"/>
                </a:solidFill>
              </a:rPr>
            </a:br>
            <a:r>
              <a:rPr lang="en-US" dirty="0">
                <a:solidFill>
                  <a:schemeClr val="bg1"/>
                </a:solidFill>
              </a:rPr>
              <a:t>What can we expect at the beginning of the year?</a:t>
            </a:r>
            <a:br>
              <a:rPr lang="en-US" dirty="0">
                <a:solidFill>
                  <a:schemeClr val="accent6"/>
                </a:solidFill>
              </a:rPr>
            </a:br>
            <a:endParaRPr lang="en-US" dirty="0"/>
          </a:p>
        </p:txBody>
      </p:sp>
      <p:sp>
        <p:nvSpPr>
          <p:cNvPr id="3" name="Content Placeholder 2"/>
          <p:cNvSpPr>
            <a:spLocks noGrp="1"/>
          </p:cNvSpPr>
          <p:nvPr>
            <p:ph idx="1"/>
          </p:nvPr>
        </p:nvSpPr>
        <p:spPr/>
        <p:txBody>
          <a:bodyPr>
            <a:normAutofit/>
          </a:bodyPr>
          <a:lstStyle/>
          <a:p>
            <a:endParaRPr lang="en-US" dirty="0">
              <a:solidFill>
                <a:srgbClr val="0070C0"/>
              </a:solidFill>
            </a:endParaRPr>
          </a:p>
          <a:p>
            <a:pPr>
              <a:buFont typeface="Wingdings" panose="05000000000000000000" pitchFamily="2" charset="2"/>
              <a:buChar char="Ø"/>
            </a:pPr>
            <a:r>
              <a:rPr lang="en-US" dirty="0">
                <a:solidFill>
                  <a:srgbClr val="0070C0"/>
                </a:solidFill>
              </a:rPr>
              <a:t>Washington Kindergarten Inventory of Developing Skills (WAKIDS)</a:t>
            </a:r>
          </a:p>
          <a:p>
            <a:pPr marL="0" indent="0">
              <a:buNone/>
            </a:pPr>
            <a:r>
              <a:rPr lang="en-US" dirty="0">
                <a:solidFill>
                  <a:srgbClr val="0070C0"/>
                </a:solidFill>
              </a:rPr>
              <a:t> </a:t>
            </a:r>
          </a:p>
          <a:p>
            <a:pPr lvl="1">
              <a:lnSpc>
                <a:spcPct val="150000"/>
              </a:lnSpc>
            </a:pPr>
            <a:r>
              <a:rPr lang="en-US" dirty="0"/>
              <a:t>A required component of State-funded Full Day Kindergarten</a:t>
            </a:r>
          </a:p>
          <a:p>
            <a:pPr lvl="1">
              <a:lnSpc>
                <a:spcPct val="100000"/>
              </a:lnSpc>
            </a:pPr>
            <a:r>
              <a:rPr lang="en-US" dirty="0"/>
              <a:t>A transition process that helps to ensure a successful start to kindergarten and beyond</a:t>
            </a:r>
          </a:p>
          <a:p>
            <a:endParaRPr lang="en-US" dirty="0"/>
          </a:p>
          <a:p>
            <a:endParaRPr lang="en-US" dirty="0"/>
          </a:p>
        </p:txBody>
      </p:sp>
      <p:pic>
        <p:nvPicPr>
          <p:cNvPr id="4" name="Picture 3"/>
          <p:cNvPicPr>
            <a:picLocks noChangeAspect="1"/>
          </p:cNvPicPr>
          <p:nvPr/>
        </p:nvPicPr>
        <p:blipFill>
          <a:blip r:embed="rId2"/>
          <a:stretch>
            <a:fillRect/>
          </a:stretch>
        </p:blipFill>
        <p:spPr>
          <a:xfrm>
            <a:off x="252919" y="1664209"/>
            <a:ext cx="3787486" cy="711989"/>
          </a:xfrm>
          <a:prstGeom prst="rect">
            <a:avLst/>
          </a:prstGeom>
        </p:spPr>
      </p:pic>
    </p:spTree>
    <p:extLst>
      <p:ext uri="{BB962C8B-B14F-4D97-AF65-F5344CB8AC3E}">
        <p14:creationId xmlns:p14="http://schemas.microsoft.com/office/powerpoint/2010/main" val="4111763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Preparing for September</a:t>
            </a:r>
          </a:p>
        </p:txBody>
      </p:sp>
      <p:sp>
        <p:nvSpPr>
          <p:cNvPr id="3" name="Content Placeholder 2"/>
          <p:cNvSpPr>
            <a:spLocks noGrp="1"/>
          </p:cNvSpPr>
          <p:nvPr>
            <p:ph sz="half" idx="1"/>
          </p:nvPr>
        </p:nvSpPr>
        <p:spPr>
          <a:xfrm>
            <a:off x="3867912" y="868680"/>
            <a:ext cx="7630182" cy="5120640"/>
          </a:xfrm>
        </p:spPr>
        <p:txBody>
          <a:bodyPr/>
          <a:lstStyle/>
          <a:p>
            <a:pPr marL="0" indent="0" algn="ctr">
              <a:buNone/>
            </a:pPr>
            <a:r>
              <a:rPr lang="en-US" sz="2800" dirty="0">
                <a:latin typeface="+mj-lt"/>
              </a:rPr>
              <a:t>Can manage their personal needs without help</a:t>
            </a:r>
            <a:br>
              <a:rPr lang="en-US" sz="2800" dirty="0">
                <a:latin typeface="+mj-lt"/>
              </a:rPr>
            </a:br>
            <a:endParaRPr lang="en-US" sz="2800" dirty="0">
              <a:latin typeface="+mj-lt"/>
            </a:endParaRPr>
          </a:p>
          <a:p>
            <a:pPr>
              <a:buFont typeface="Wingdings" panose="05000000000000000000" pitchFamily="2" charset="2"/>
              <a:buChar char="Ø"/>
            </a:pPr>
            <a:r>
              <a:rPr lang="en-US" dirty="0">
                <a:latin typeface="+mj-lt"/>
              </a:rPr>
              <a:t>Put on/take off coat</a:t>
            </a:r>
          </a:p>
          <a:p>
            <a:pPr>
              <a:lnSpc>
                <a:spcPct val="150000"/>
              </a:lnSpc>
              <a:buFont typeface="Wingdings" panose="05000000000000000000" pitchFamily="2" charset="2"/>
              <a:buChar char="Ø"/>
            </a:pPr>
            <a:r>
              <a:rPr lang="en-US" dirty="0">
                <a:latin typeface="+mj-lt"/>
              </a:rPr>
              <a:t>Tie their own shoes</a:t>
            </a:r>
          </a:p>
          <a:p>
            <a:pPr>
              <a:lnSpc>
                <a:spcPct val="150000"/>
              </a:lnSpc>
              <a:buFont typeface="Wingdings" panose="05000000000000000000" pitchFamily="2" charset="2"/>
              <a:buChar char="Ø"/>
            </a:pPr>
            <a:r>
              <a:rPr lang="en-US" dirty="0">
                <a:latin typeface="+mj-lt"/>
              </a:rPr>
              <a:t>Wash their hands</a:t>
            </a:r>
          </a:p>
          <a:p>
            <a:pPr>
              <a:lnSpc>
                <a:spcPct val="150000"/>
              </a:lnSpc>
              <a:buFont typeface="Wingdings" panose="05000000000000000000" pitchFamily="2" charset="2"/>
              <a:buChar char="Ø"/>
            </a:pPr>
            <a:r>
              <a:rPr lang="en-US" dirty="0">
                <a:latin typeface="+mj-lt"/>
              </a:rPr>
              <a:t>Snap, button, zip and buckle clothes (change their own clothing)</a:t>
            </a:r>
          </a:p>
          <a:p>
            <a:pPr>
              <a:lnSpc>
                <a:spcPct val="150000"/>
              </a:lnSpc>
              <a:buFont typeface="Wingdings" panose="05000000000000000000" pitchFamily="2" charset="2"/>
              <a:buChar char="Ø"/>
            </a:pPr>
            <a:r>
              <a:rPr lang="en-US" dirty="0">
                <a:latin typeface="+mj-lt"/>
              </a:rPr>
              <a:t>Zip and unzip backpacks</a:t>
            </a:r>
          </a:p>
          <a:p>
            <a:pPr>
              <a:lnSpc>
                <a:spcPct val="150000"/>
              </a:lnSpc>
              <a:buFont typeface="Wingdings" panose="05000000000000000000" pitchFamily="2" charset="2"/>
              <a:buChar char="Ø"/>
            </a:pPr>
            <a:r>
              <a:rPr lang="en-US" dirty="0">
                <a:latin typeface="+mj-lt"/>
              </a:rPr>
              <a:t>Use the public restroom independently (use, flush, wash)</a:t>
            </a:r>
          </a:p>
          <a:p>
            <a:pPr>
              <a:lnSpc>
                <a:spcPct val="150000"/>
              </a:lnSpc>
              <a:buFont typeface="Wingdings" panose="05000000000000000000" pitchFamily="2" charset="2"/>
              <a:buChar char="Ø"/>
            </a:pPr>
            <a:r>
              <a:rPr lang="en-US" dirty="0">
                <a:latin typeface="+mj-lt"/>
              </a:rPr>
              <a:t>Open their snack and lunchbox containers</a:t>
            </a:r>
          </a:p>
        </p:txBody>
      </p:sp>
    </p:spTree>
    <p:extLst>
      <p:ext uri="{BB962C8B-B14F-4D97-AF65-F5344CB8AC3E}">
        <p14:creationId xmlns:p14="http://schemas.microsoft.com/office/powerpoint/2010/main" val="14727953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920" y="1123838"/>
            <a:ext cx="3025301" cy="4601183"/>
          </a:xfrm>
        </p:spPr>
        <p:txBody>
          <a:bodyPr>
            <a:normAutofit fontScale="90000"/>
          </a:bodyPr>
          <a:lstStyle/>
          <a:p>
            <a:br>
              <a:rPr lang="en-US" dirty="0"/>
            </a:br>
            <a:br>
              <a:rPr lang="en-US" dirty="0"/>
            </a:br>
            <a:br>
              <a:rPr lang="en-US" dirty="0"/>
            </a:br>
            <a:br>
              <a:rPr lang="en-US" dirty="0"/>
            </a:br>
            <a:r>
              <a:rPr lang="en-US" sz="3200" dirty="0"/>
              <a:t>Kindergarten Assessment</a:t>
            </a:r>
            <a:br>
              <a:rPr lang="en-US" dirty="0"/>
            </a:br>
            <a:br>
              <a:rPr lang="en-US" dirty="0"/>
            </a:br>
            <a:r>
              <a:rPr lang="en-US" sz="3200" dirty="0"/>
              <a:t>Wednesday, </a:t>
            </a:r>
            <a:r>
              <a:rPr lang="en-US" sz="3200" dirty="0">
                <a:solidFill>
                  <a:schemeClr val="bg1"/>
                </a:solidFill>
              </a:rPr>
              <a:t>May 6, 2026</a:t>
            </a:r>
            <a:br>
              <a:rPr lang="en-US" sz="3200" dirty="0">
                <a:solidFill>
                  <a:schemeClr val="bg1"/>
                </a:solidFill>
              </a:rPr>
            </a:br>
            <a:r>
              <a:rPr lang="en-US" sz="3200" dirty="0">
                <a:solidFill>
                  <a:schemeClr val="bg1"/>
                </a:solidFill>
              </a:rPr>
              <a:t>1:30 – 4:00 </a:t>
            </a:r>
          </a:p>
        </p:txBody>
      </p:sp>
      <p:sp>
        <p:nvSpPr>
          <p:cNvPr id="3" name="Content Placeholder 2"/>
          <p:cNvSpPr txBox="1">
            <a:spLocks/>
          </p:cNvSpPr>
          <p:nvPr/>
        </p:nvSpPr>
        <p:spPr>
          <a:xfrm>
            <a:off x="3898451" y="535021"/>
            <a:ext cx="7315200" cy="5344080"/>
          </a:xfrm>
          <a:prstGeom prst="rect">
            <a:avLst/>
          </a:prstGeom>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None/>
            </a:pPr>
            <a:endParaRPr lang="en-US" sz="3200" dirty="0">
              <a:latin typeface="Century Gothic" panose="020B0502020202020204" pitchFamily="34" charset="0"/>
            </a:endParaRPr>
          </a:p>
          <a:p>
            <a:pPr marL="0" indent="0">
              <a:buNone/>
            </a:pPr>
            <a:endParaRPr lang="en-US" dirty="0">
              <a:latin typeface="Century Gothic" panose="020B0502020202020204" pitchFamily="34" charset="0"/>
            </a:endParaRPr>
          </a:p>
          <a:p>
            <a:pPr marL="0" indent="0">
              <a:buNone/>
            </a:pPr>
            <a:endParaRPr lang="en-US" dirty="0">
              <a:latin typeface="Century Gothic" panose="020B0502020202020204" pitchFamily="34" charset="0"/>
            </a:endParaRPr>
          </a:p>
          <a:p>
            <a:pPr>
              <a:lnSpc>
                <a:spcPct val="100000"/>
              </a:lnSpc>
              <a:buFont typeface="Wingdings" panose="05000000000000000000" pitchFamily="2" charset="2"/>
              <a:buChar char="Ø"/>
            </a:pPr>
            <a:r>
              <a:rPr lang="en-US" dirty="0">
                <a:latin typeface="Corbel" panose="020B0503020204020204" pitchFamily="34" charset="0"/>
              </a:rPr>
              <a:t>In order to assist us in making appropriate classroom placement decisions we will be assessing all incoming kindergarten students.  </a:t>
            </a:r>
          </a:p>
          <a:p>
            <a:pPr marL="0" indent="0">
              <a:lnSpc>
                <a:spcPct val="100000"/>
              </a:lnSpc>
              <a:buNone/>
            </a:pPr>
            <a:endParaRPr lang="en-US" dirty="0">
              <a:latin typeface="Corbel" panose="020B0503020204020204" pitchFamily="34" charset="0"/>
            </a:endParaRPr>
          </a:p>
          <a:p>
            <a:pPr>
              <a:buFont typeface="Wingdings" panose="05000000000000000000" pitchFamily="2" charset="2"/>
              <a:buChar char="Ø"/>
            </a:pPr>
            <a:r>
              <a:rPr lang="en-US" dirty="0">
                <a:latin typeface="Corbel" panose="020B0503020204020204" pitchFamily="34" charset="0"/>
              </a:rPr>
              <a:t>The assessment will be done at Grand Ridge by one of our kindergarten teachers and will take approximately 10-15 minutes.</a:t>
            </a:r>
          </a:p>
        </p:txBody>
      </p:sp>
      <p:pic>
        <p:nvPicPr>
          <p:cNvPr id="4" name="Picture 3"/>
          <p:cNvPicPr>
            <a:picLocks noChangeAspect="1"/>
          </p:cNvPicPr>
          <p:nvPr/>
        </p:nvPicPr>
        <p:blipFill>
          <a:blip r:embed="rId2"/>
          <a:stretch>
            <a:fillRect/>
          </a:stretch>
        </p:blipFill>
        <p:spPr>
          <a:xfrm>
            <a:off x="714893" y="871371"/>
            <a:ext cx="1862376" cy="2045132"/>
          </a:xfrm>
          <a:prstGeom prst="rect">
            <a:avLst/>
          </a:prstGeom>
        </p:spPr>
      </p:pic>
    </p:spTree>
    <p:extLst>
      <p:ext uri="{BB962C8B-B14F-4D97-AF65-F5344CB8AC3E}">
        <p14:creationId xmlns:p14="http://schemas.microsoft.com/office/powerpoint/2010/main" val="1206205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dirty="0">
                <a:solidFill>
                  <a:schemeClr val="bg1"/>
                </a:solidFill>
              </a:rPr>
            </a:br>
            <a:br>
              <a:rPr lang="en-US" dirty="0">
                <a:solidFill>
                  <a:schemeClr val="bg1"/>
                </a:solidFill>
              </a:rPr>
            </a:br>
            <a:br>
              <a:rPr lang="en-US" dirty="0">
                <a:solidFill>
                  <a:schemeClr val="bg1"/>
                </a:solidFill>
              </a:rPr>
            </a:br>
            <a:r>
              <a:rPr lang="en-US" dirty="0">
                <a:solidFill>
                  <a:schemeClr val="bg1"/>
                </a:solidFill>
              </a:rPr>
              <a:t>What can we expect at the beginning of the year?</a:t>
            </a:r>
            <a:endParaRPr lang="en-US" dirty="0"/>
          </a:p>
        </p:txBody>
      </p:sp>
      <p:sp>
        <p:nvSpPr>
          <p:cNvPr id="3" name="Content Placeholder 2"/>
          <p:cNvSpPr>
            <a:spLocks noGrp="1"/>
          </p:cNvSpPr>
          <p:nvPr>
            <p:ph idx="1"/>
          </p:nvPr>
        </p:nvSpPr>
        <p:spPr/>
        <p:txBody>
          <a:bodyPr>
            <a:normAutofit fontScale="92500" lnSpcReduction="20000"/>
          </a:bodyPr>
          <a:lstStyle/>
          <a:p>
            <a:endParaRPr lang="en-US" sz="1600" dirty="0">
              <a:solidFill>
                <a:srgbClr val="0070C0"/>
              </a:solidFill>
            </a:endParaRPr>
          </a:p>
          <a:p>
            <a:pPr>
              <a:buFont typeface="Wingdings" panose="05000000000000000000" pitchFamily="2" charset="2"/>
              <a:buChar char="Ø"/>
            </a:pPr>
            <a:r>
              <a:rPr lang="en-US" sz="1600" dirty="0">
                <a:solidFill>
                  <a:srgbClr val="0070C0"/>
                </a:solidFill>
              </a:rPr>
              <a:t>Family Connection Meeting</a:t>
            </a:r>
          </a:p>
          <a:p>
            <a:pPr marL="1200165" lvl="2" indent="-285753">
              <a:buFont typeface="Wingdings" panose="05000000000000000000" pitchFamily="2" charset="2"/>
              <a:buChar char="Ø"/>
            </a:pPr>
            <a:r>
              <a:rPr lang="en-US" dirty="0">
                <a:solidFill>
                  <a:schemeClr val="tx2"/>
                </a:solidFill>
              </a:rPr>
              <a:t>Classroom teacher meets with each family for 30 minutes on one of the first 3 days of the school year. </a:t>
            </a:r>
          </a:p>
          <a:p>
            <a:pPr marL="1200165" lvl="2" indent="-285753">
              <a:buFont typeface="Wingdings" panose="05000000000000000000" pitchFamily="2" charset="2"/>
              <a:buChar char="Ø"/>
            </a:pPr>
            <a:r>
              <a:rPr lang="en-US" dirty="0">
                <a:solidFill>
                  <a:schemeClr val="tx2"/>
                </a:solidFill>
              </a:rPr>
              <a:t>First day of school for grades 1-5 is August 27</a:t>
            </a:r>
            <a:r>
              <a:rPr lang="en-US" baseline="30000" dirty="0">
                <a:solidFill>
                  <a:schemeClr val="tx2"/>
                </a:solidFill>
              </a:rPr>
              <a:t>th</a:t>
            </a:r>
            <a:r>
              <a:rPr lang="en-US" dirty="0">
                <a:solidFill>
                  <a:schemeClr val="tx2"/>
                </a:solidFill>
              </a:rPr>
              <a:t> </a:t>
            </a:r>
          </a:p>
          <a:p>
            <a:pPr marL="1200165" lvl="2" indent="-285753">
              <a:buFont typeface="Wingdings" panose="05000000000000000000" pitchFamily="2" charset="2"/>
              <a:buChar char="Ø"/>
            </a:pPr>
            <a:r>
              <a:rPr lang="en-US" dirty="0">
                <a:solidFill>
                  <a:schemeClr val="tx2"/>
                </a:solidFill>
              </a:rPr>
              <a:t>Family Connection Meetings on August 27, August 28, August 31</a:t>
            </a:r>
          </a:p>
          <a:p>
            <a:pPr marL="1200165" lvl="2" indent="-285753">
              <a:buFont typeface="Wingdings" panose="05000000000000000000" pitchFamily="2" charset="2"/>
              <a:buChar char="Ø"/>
            </a:pPr>
            <a:r>
              <a:rPr lang="en-US" dirty="0">
                <a:solidFill>
                  <a:schemeClr val="tx2"/>
                </a:solidFill>
              </a:rPr>
              <a:t>First Day of Kindergarten is on September 1</a:t>
            </a:r>
          </a:p>
          <a:p>
            <a:endParaRPr lang="en-US" sz="1600" dirty="0">
              <a:solidFill>
                <a:srgbClr val="0070C0"/>
              </a:solidFill>
            </a:endParaRPr>
          </a:p>
          <a:p>
            <a:pPr>
              <a:buFont typeface="Wingdings" panose="05000000000000000000" pitchFamily="2" charset="2"/>
              <a:buChar char="Ø"/>
            </a:pPr>
            <a:r>
              <a:rPr lang="en-US" sz="1600" dirty="0">
                <a:solidFill>
                  <a:srgbClr val="0070C0"/>
                </a:solidFill>
              </a:rPr>
              <a:t>Whole-Child Assessment: </a:t>
            </a:r>
            <a:r>
              <a:rPr lang="en-US" sz="1600" dirty="0"/>
              <a:t>September/October</a:t>
            </a:r>
          </a:p>
          <a:p>
            <a:pPr marL="1200165" lvl="2" indent="-285753">
              <a:buFont typeface="Wingdings" panose="05000000000000000000" pitchFamily="2" charset="2"/>
              <a:buChar char="Ø"/>
            </a:pPr>
            <a:r>
              <a:rPr lang="en-US" dirty="0"/>
              <a:t>Kindergarten teacher observes children during everyday classroom activities </a:t>
            </a:r>
          </a:p>
          <a:p>
            <a:pPr marL="1200165" lvl="2" indent="-285753">
              <a:buFont typeface="Wingdings" panose="05000000000000000000" pitchFamily="2" charset="2"/>
              <a:buChar char="Ø"/>
            </a:pPr>
            <a:r>
              <a:rPr lang="en-US" dirty="0"/>
              <a:t>Helps teachers find out what each child knows and can do at the beginning of the year</a:t>
            </a:r>
          </a:p>
          <a:p>
            <a:pPr marL="1200165" lvl="2" indent="-285753">
              <a:buFont typeface="Wingdings" panose="05000000000000000000" pitchFamily="2" charset="2"/>
              <a:buChar char="Ø"/>
            </a:pPr>
            <a:r>
              <a:rPr lang="en-US" dirty="0"/>
              <a:t>Inventory taken of each child’s developing skills in six areas</a:t>
            </a:r>
          </a:p>
          <a:p>
            <a:pPr marL="2114576" lvl="4" indent="-285753">
              <a:buFont typeface="Wingdings" panose="05000000000000000000" pitchFamily="2" charset="2"/>
              <a:buChar char="Ø"/>
            </a:pPr>
            <a:r>
              <a:rPr lang="en-US" sz="1600" dirty="0"/>
              <a:t>Social-emotional</a:t>
            </a:r>
          </a:p>
          <a:p>
            <a:pPr marL="2114576" lvl="4" indent="-285753">
              <a:buFont typeface="Wingdings" panose="05000000000000000000" pitchFamily="2" charset="2"/>
              <a:buChar char="Ø"/>
            </a:pPr>
            <a:r>
              <a:rPr lang="en-US" sz="1600" dirty="0"/>
              <a:t>Physical</a:t>
            </a:r>
          </a:p>
          <a:p>
            <a:pPr marL="2114576" lvl="4" indent="-285753">
              <a:buFont typeface="Wingdings" panose="05000000000000000000" pitchFamily="2" charset="2"/>
              <a:buChar char="Ø"/>
            </a:pPr>
            <a:r>
              <a:rPr lang="en-US" sz="1600" dirty="0"/>
              <a:t>Cognitive </a:t>
            </a:r>
          </a:p>
          <a:p>
            <a:pPr marL="2114576" lvl="4" indent="-285753">
              <a:buFont typeface="Wingdings" panose="05000000000000000000" pitchFamily="2" charset="2"/>
              <a:buChar char="Ø"/>
            </a:pPr>
            <a:r>
              <a:rPr lang="en-US" sz="1600" dirty="0"/>
              <a:t>Language</a:t>
            </a:r>
          </a:p>
          <a:p>
            <a:pPr marL="2114576" lvl="4" indent="-285753">
              <a:buFont typeface="Wingdings" panose="05000000000000000000" pitchFamily="2" charset="2"/>
              <a:buChar char="Ø"/>
            </a:pPr>
            <a:r>
              <a:rPr lang="en-US" sz="1600" dirty="0"/>
              <a:t>Literacy </a:t>
            </a:r>
          </a:p>
          <a:p>
            <a:pPr marL="2114576" lvl="4" indent="-285753">
              <a:buFont typeface="Wingdings" panose="05000000000000000000" pitchFamily="2" charset="2"/>
              <a:buChar char="Ø"/>
            </a:pPr>
            <a:r>
              <a:rPr lang="en-US" sz="1600" dirty="0"/>
              <a:t>Mathematics</a:t>
            </a:r>
          </a:p>
          <a:p>
            <a:endParaRPr lang="en-US" dirty="0"/>
          </a:p>
        </p:txBody>
      </p:sp>
      <p:pic>
        <p:nvPicPr>
          <p:cNvPr id="4" name="Picture 3"/>
          <p:cNvPicPr>
            <a:picLocks noChangeAspect="1"/>
          </p:cNvPicPr>
          <p:nvPr/>
        </p:nvPicPr>
        <p:blipFill>
          <a:blip r:embed="rId2"/>
          <a:stretch>
            <a:fillRect/>
          </a:stretch>
        </p:blipFill>
        <p:spPr>
          <a:xfrm>
            <a:off x="236334" y="1209370"/>
            <a:ext cx="2980652" cy="1630234"/>
          </a:xfrm>
          <a:prstGeom prst="rect">
            <a:avLst/>
          </a:prstGeom>
        </p:spPr>
      </p:pic>
    </p:spTree>
    <p:extLst>
      <p:ext uri="{BB962C8B-B14F-4D97-AF65-F5344CB8AC3E}">
        <p14:creationId xmlns:p14="http://schemas.microsoft.com/office/powerpoint/2010/main" val="3371013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364E18EF-7893-46B4-BB4E-0182F1602520}"/>
              </a:ext>
            </a:extLst>
          </p:cNvPr>
          <p:cNvSpPr txBox="1"/>
          <p:nvPr/>
        </p:nvSpPr>
        <p:spPr>
          <a:xfrm>
            <a:off x="2039815" y="383681"/>
            <a:ext cx="7865748" cy="584775"/>
          </a:xfrm>
          <a:prstGeom prst="rect">
            <a:avLst/>
          </a:prstGeom>
          <a:noFill/>
          <a:ln w="25400">
            <a:solidFill>
              <a:schemeClr val="bg2">
                <a:lumMod val="75000"/>
              </a:schemeClr>
            </a:solidFill>
          </a:ln>
        </p:spPr>
        <p:txBody>
          <a:bodyPr wrap="square" rtlCol="0">
            <a:spAutoFit/>
          </a:bodyPr>
          <a:lstStyle/>
          <a:p>
            <a:pPr algn="ctr"/>
            <a:r>
              <a:rPr lang="en-US" sz="3200" dirty="0"/>
              <a:t>Enroll at </a:t>
            </a:r>
            <a:r>
              <a:rPr lang="en-US" sz="3200" dirty="0">
                <a:hlinkClick r:id="rId2"/>
              </a:rPr>
              <a:t>www.ISD411.org</a:t>
            </a:r>
            <a:r>
              <a:rPr lang="en-US" sz="3200" dirty="0"/>
              <a:t>! </a:t>
            </a:r>
          </a:p>
        </p:txBody>
      </p:sp>
      <p:pic>
        <p:nvPicPr>
          <p:cNvPr id="4" name="Picture 3">
            <a:extLst>
              <a:ext uri="{FF2B5EF4-FFF2-40B4-BE49-F238E27FC236}">
                <a16:creationId xmlns:a16="http://schemas.microsoft.com/office/drawing/2014/main" id="{BF65FD91-14EE-484E-89EC-771378693D74}"/>
              </a:ext>
            </a:extLst>
          </p:cNvPr>
          <p:cNvPicPr>
            <a:picLocks noChangeAspect="1"/>
          </p:cNvPicPr>
          <p:nvPr/>
        </p:nvPicPr>
        <p:blipFill>
          <a:blip r:embed="rId3"/>
          <a:stretch>
            <a:fillRect/>
          </a:stretch>
        </p:blipFill>
        <p:spPr>
          <a:xfrm>
            <a:off x="2664070" y="1324049"/>
            <a:ext cx="6625174" cy="4909361"/>
          </a:xfrm>
          <a:prstGeom prst="rect">
            <a:avLst/>
          </a:prstGeom>
          <a:ln w="22225">
            <a:solidFill>
              <a:schemeClr val="tx1">
                <a:lumMod val="50000"/>
                <a:lumOff val="50000"/>
              </a:schemeClr>
            </a:solidFill>
          </a:ln>
        </p:spPr>
      </p:pic>
      <p:sp>
        <p:nvSpPr>
          <p:cNvPr id="5" name="Arrow: Right 4">
            <a:extLst>
              <a:ext uri="{FF2B5EF4-FFF2-40B4-BE49-F238E27FC236}">
                <a16:creationId xmlns:a16="http://schemas.microsoft.com/office/drawing/2014/main" id="{A2241EAB-1C40-4C16-A919-B5459DF2EC96}"/>
              </a:ext>
            </a:extLst>
          </p:cNvPr>
          <p:cNvSpPr/>
          <p:nvPr/>
        </p:nvSpPr>
        <p:spPr>
          <a:xfrm>
            <a:off x="1819274" y="3400425"/>
            <a:ext cx="657226" cy="3048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1513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dirty="0"/>
            </a:br>
            <a:br>
              <a:rPr lang="en-US" dirty="0"/>
            </a:br>
            <a:br>
              <a:rPr lang="en-US" dirty="0"/>
            </a:br>
            <a:r>
              <a:rPr lang="en-US" dirty="0"/>
              <a:t>Registration</a:t>
            </a:r>
          </a:p>
        </p:txBody>
      </p:sp>
      <p:sp>
        <p:nvSpPr>
          <p:cNvPr id="3" name="Content Placeholder 2"/>
          <p:cNvSpPr txBox="1">
            <a:spLocks/>
          </p:cNvSpPr>
          <p:nvPr/>
        </p:nvSpPr>
        <p:spPr>
          <a:xfrm>
            <a:off x="3783341" y="-76200"/>
            <a:ext cx="7315200" cy="7229475"/>
          </a:xfrm>
          <a:prstGeom prst="rect">
            <a:avLst/>
          </a:prstGeom>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buNone/>
            </a:pPr>
            <a:endParaRPr lang="en-US" dirty="0">
              <a:latin typeface="Century Gothic" panose="020B0502020202020204" pitchFamily="34" charset="0"/>
            </a:endParaRPr>
          </a:p>
          <a:p>
            <a:pPr>
              <a:buFont typeface="Wingdings" panose="05000000000000000000" pitchFamily="2" charset="2"/>
              <a:buChar char="Ø"/>
            </a:pPr>
            <a:endParaRPr lang="en-US" dirty="0">
              <a:latin typeface="+mj-lt"/>
            </a:endParaRPr>
          </a:p>
          <a:p>
            <a:pPr>
              <a:buFont typeface="Wingdings" panose="05000000000000000000" pitchFamily="2" charset="2"/>
              <a:buChar char="Ø"/>
            </a:pPr>
            <a:endParaRPr lang="en-US" dirty="0">
              <a:latin typeface="+mj-lt"/>
            </a:endParaRPr>
          </a:p>
          <a:p>
            <a:pPr>
              <a:lnSpc>
                <a:spcPct val="100000"/>
              </a:lnSpc>
              <a:buFont typeface="Wingdings" panose="05000000000000000000" pitchFamily="2" charset="2"/>
              <a:buChar char="Ø"/>
            </a:pPr>
            <a:r>
              <a:rPr lang="en-US" sz="1600" dirty="0">
                <a:latin typeface="+mj-lt"/>
              </a:rPr>
              <a:t>Your child must be 5 by August 31, 2026</a:t>
            </a:r>
          </a:p>
          <a:p>
            <a:pPr>
              <a:lnSpc>
                <a:spcPct val="100000"/>
              </a:lnSpc>
              <a:buFont typeface="Wingdings" panose="05000000000000000000" pitchFamily="2" charset="2"/>
              <a:buChar char="Ø"/>
            </a:pPr>
            <a:endParaRPr lang="en-US" sz="1600" dirty="0">
              <a:latin typeface="+mj-lt"/>
            </a:endParaRPr>
          </a:p>
          <a:p>
            <a:pPr>
              <a:lnSpc>
                <a:spcPct val="100000"/>
              </a:lnSpc>
              <a:buFont typeface="Wingdings" panose="05000000000000000000" pitchFamily="2" charset="2"/>
              <a:buChar char="Ø"/>
            </a:pPr>
            <a:r>
              <a:rPr lang="en-US" sz="1600" dirty="0">
                <a:latin typeface="+mj-lt"/>
              </a:rPr>
              <a:t>For those families living in the Grand Ridge attendance area.</a:t>
            </a:r>
            <a:br>
              <a:rPr lang="en-US" sz="1600" dirty="0">
                <a:latin typeface="+mj-lt"/>
              </a:rPr>
            </a:br>
            <a:r>
              <a:rPr lang="en-US" sz="1600" dirty="0">
                <a:latin typeface="+mj-lt"/>
              </a:rPr>
              <a:t>Check the ISD website attendance map to verify or email transportation department.</a:t>
            </a:r>
          </a:p>
          <a:p>
            <a:pPr>
              <a:lnSpc>
                <a:spcPct val="100000"/>
              </a:lnSpc>
              <a:buFont typeface="Wingdings" panose="05000000000000000000" pitchFamily="2" charset="2"/>
              <a:buChar char="Ø"/>
            </a:pPr>
            <a:endParaRPr lang="en-US" sz="1600" dirty="0">
              <a:latin typeface="+mj-lt"/>
            </a:endParaRPr>
          </a:p>
          <a:p>
            <a:pPr>
              <a:lnSpc>
                <a:spcPct val="100000"/>
              </a:lnSpc>
              <a:buFont typeface="Wingdings" panose="05000000000000000000" pitchFamily="2" charset="2"/>
              <a:buChar char="Ø"/>
            </a:pPr>
            <a:r>
              <a:rPr lang="en-US" sz="1600" dirty="0">
                <a:latin typeface="+mj-lt"/>
              </a:rPr>
              <a:t>Complete online enrollment on the ISD website. Registration opens on February 2 and is due by February 27. </a:t>
            </a:r>
          </a:p>
          <a:p>
            <a:pPr>
              <a:lnSpc>
                <a:spcPct val="100000"/>
              </a:lnSpc>
              <a:buFont typeface="Wingdings" panose="05000000000000000000" pitchFamily="2" charset="2"/>
              <a:buChar char="Ø"/>
            </a:pPr>
            <a:endParaRPr lang="en-US" sz="1600" dirty="0">
              <a:latin typeface="+mj-lt"/>
            </a:endParaRPr>
          </a:p>
          <a:p>
            <a:pPr>
              <a:lnSpc>
                <a:spcPct val="150000"/>
              </a:lnSpc>
              <a:buFont typeface="Wingdings" panose="05000000000000000000" pitchFamily="2" charset="2"/>
              <a:buChar char="Ø"/>
            </a:pPr>
            <a:r>
              <a:rPr lang="en-US" sz="1600" dirty="0">
                <a:latin typeface="+mj-lt"/>
              </a:rPr>
              <a:t>Sign up for Kindergarten Assessment – email to come in April.</a:t>
            </a:r>
          </a:p>
          <a:p>
            <a:pPr>
              <a:lnSpc>
                <a:spcPct val="150000"/>
              </a:lnSpc>
              <a:buFont typeface="Wingdings" panose="05000000000000000000" pitchFamily="2" charset="2"/>
              <a:buChar char="Ø"/>
            </a:pPr>
            <a:endParaRPr lang="en-US" sz="1600" dirty="0">
              <a:latin typeface="+mj-lt"/>
            </a:endParaRPr>
          </a:p>
          <a:p>
            <a:pPr>
              <a:lnSpc>
                <a:spcPct val="100000"/>
              </a:lnSpc>
              <a:buFont typeface="Wingdings" panose="05000000000000000000" pitchFamily="2" charset="2"/>
              <a:buChar char="Ø"/>
            </a:pPr>
            <a:r>
              <a:rPr lang="en-US" sz="1600" dirty="0">
                <a:latin typeface="Corbel" panose="020B0503020204020204" pitchFamily="34" charset="0"/>
                <a:cs typeface="Calibri" panose="020F0502020204030204" pitchFamily="34" charset="0"/>
              </a:rPr>
              <a:t>The enrollment process can be completed in many other languages.  </a:t>
            </a:r>
            <a:endParaRPr lang="en-US" sz="1600" dirty="0">
              <a:latin typeface="Corbel" panose="020B0503020204020204" pitchFamily="34" charset="0"/>
            </a:endParaRPr>
          </a:p>
          <a:p>
            <a:pPr>
              <a:buFont typeface="Wingdings" panose="05000000000000000000" pitchFamily="2" charset="2"/>
              <a:buChar char="Ø"/>
            </a:pPr>
            <a:endParaRPr lang="en-US" dirty="0"/>
          </a:p>
        </p:txBody>
      </p:sp>
      <p:pic>
        <p:nvPicPr>
          <p:cNvPr id="4" name="Picture 3"/>
          <p:cNvPicPr>
            <a:picLocks noChangeAspect="1"/>
          </p:cNvPicPr>
          <p:nvPr/>
        </p:nvPicPr>
        <p:blipFill>
          <a:blip r:embed="rId2"/>
          <a:stretch>
            <a:fillRect/>
          </a:stretch>
        </p:blipFill>
        <p:spPr>
          <a:xfrm>
            <a:off x="305827" y="1551709"/>
            <a:ext cx="2894574" cy="1628198"/>
          </a:xfrm>
          <a:prstGeom prst="rect">
            <a:avLst/>
          </a:prstGeom>
        </p:spPr>
      </p:pic>
    </p:spTree>
    <p:extLst>
      <p:ext uri="{BB962C8B-B14F-4D97-AF65-F5344CB8AC3E}">
        <p14:creationId xmlns:p14="http://schemas.microsoft.com/office/powerpoint/2010/main" val="27981812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Information Required to Register</a:t>
            </a:r>
          </a:p>
        </p:txBody>
      </p:sp>
      <p:sp>
        <p:nvSpPr>
          <p:cNvPr id="3" name="Content Placeholder 2"/>
          <p:cNvSpPr txBox="1">
            <a:spLocks/>
          </p:cNvSpPr>
          <p:nvPr/>
        </p:nvSpPr>
        <p:spPr>
          <a:xfrm>
            <a:off x="3524909" y="131886"/>
            <a:ext cx="7716375" cy="6006268"/>
          </a:xfrm>
          <a:prstGeom prst="rect">
            <a:avLst/>
          </a:prstGeom>
        </p:spPr>
        <p:txBody>
          <a:bodyPr>
            <a:normAutofit lnSpcReduction="10000"/>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a:buFont typeface="Wingdings" panose="05000000000000000000" pitchFamily="2" charset="2"/>
              <a:buChar char="Ø"/>
            </a:pPr>
            <a:endParaRPr lang="en-US" sz="1600" dirty="0"/>
          </a:p>
          <a:p>
            <a:pPr>
              <a:buFont typeface="Wingdings" panose="05000000000000000000" pitchFamily="2" charset="2"/>
              <a:buChar char="Ø"/>
            </a:pPr>
            <a:endParaRPr lang="en-US" sz="1600" dirty="0"/>
          </a:p>
          <a:p>
            <a:pPr>
              <a:lnSpc>
                <a:spcPct val="100000"/>
              </a:lnSpc>
              <a:buFont typeface="Wingdings" panose="05000000000000000000" pitchFamily="2" charset="2"/>
              <a:buChar char="Ø"/>
            </a:pPr>
            <a:r>
              <a:rPr lang="en-US" sz="1600" dirty="0"/>
              <a:t>Proof of Birth Date: A copy of birth certificate or passport must be provided. Can be uploaded.</a:t>
            </a:r>
          </a:p>
          <a:p>
            <a:pPr>
              <a:lnSpc>
                <a:spcPct val="100000"/>
              </a:lnSpc>
              <a:buFont typeface="Wingdings" panose="05000000000000000000" pitchFamily="2" charset="2"/>
              <a:buChar char="Ø"/>
            </a:pPr>
            <a:endParaRPr lang="en-US" sz="1600" dirty="0"/>
          </a:p>
          <a:p>
            <a:pPr>
              <a:lnSpc>
                <a:spcPct val="100000"/>
              </a:lnSpc>
              <a:buFont typeface="Wingdings" panose="05000000000000000000" pitchFamily="2" charset="2"/>
              <a:buChar char="Ø"/>
            </a:pPr>
            <a:r>
              <a:rPr lang="en-US" sz="1600" dirty="0"/>
              <a:t>Proof of Residency – 1 item:  Property tax statement, mortgage statement, homeowners insurance, unexpired lease agreement, renters insurance policy, documents from public agencies, current utility or cable bill</a:t>
            </a:r>
          </a:p>
          <a:p>
            <a:pPr>
              <a:lnSpc>
                <a:spcPct val="100000"/>
              </a:lnSpc>
              <a:buFont typeface="Wingdings" panose="05000000000000000000" pitchFamily="2" charset="2"/>
              <a:buChar char="Ø"/>
            </a:pPr>
            <a:endParaRPr lang="en-US" sz="1600" dirty="0"/>
          </a:p>
          <a:p>
            <a:pPr lvl="1">
              <a:lnSpc>
                <a:spcPct val="100000"/>
              </a:lnSpc>
              <a:buFont typeface="Wingdings" panose="05000000000000000000" pitchFamily="2" charset="2"/>
              <a:buChar char="Ø"/>
            </a:pPr>
            <a:r>
              <a:rPr lang="en-US" sz="1400" dirty="0"/>
              <a:t>A residency document must show your name and address and expiration date if a lease.</a:t>
            </a:r>
          </a:p>
          <a:p>
            <a:pPr lvl="1">
              <a:lnSpc>
                <a:spcPct val="100000"/>
              </a:lnSpc>
              <a:buFont typeface="Wingdings" panose="05000000000000000000" pitchFamily="2" charset="2"/>
              <a:buChar char="Ø"/>
            </a:pPr>
            <a:endParaRPr lang="en-US" sz="1400" dirty="0"/>
          </a:p>
          <a:p>
            <a:pPr lvl="1">
              <a:lnSpc>
                <a:spcPct val="100000"/>
              </a:lnSpc>
              <a:buFont typeface="Wingdings" panose="05000000000000000000" pitchFamily="2" charset="2"/>
              <a:buChar char="Ø"/>
            </a:pPr>
            <a:r>
              <a:rPr lang="en-US" sz="1400" dirty="0"/>
              <a:t>A</a:t>
            </a:r>
            <a:r>
              <a:rPr lang="en-US" sz="1400" i="1" dirty="0"/>
              <a:t> </a:t>
            </a:r>
            <a:r>
              <a:rPr lang="en-US" sz="1400" dirty="0"/>
              <a:t>copy of a utility bill no more than 30 days old.  (Utility bill must be power, gas, or cable – not cell  phone). Can be uploaded.</a:t>
            </a:r>
          </a:p>
          <a:p>
            <a:pPr>
              <a:lnSpc>
                <a:spcPct val="100000"/>
              </a:lnSpc>
              <a:buFont typeface="Wingdings" panose="05000000000000000000" pitchFamily="2" charset="2"/>
              <a:buChar char="Ø"/>
            </a:pPr>
            <a:endParaRPr lang="en-US" sz="1600" dirty="0"/>
          </a:p>
          <a:p>
            <a:pPr algn="just">
              <a:lnSpc>
                <a:spcPct val="100000"/>
              </a:lnSpc>
              <a:buFont typeface="Wingdings" panose="05000000000000000000" pitchFamily="2" charset="2"/>
              <a:buChar char="Ø"/>
            </a:pPr>
            <a:r>
              <a:rPr lang="en-US" sz="1600" dirty="0"/>
              <a:t>Photo ID:  The person registering the child must be the legal parent/guardian listed on the registration form. Bring in to the office.</a:t>
            </a:r>
          </a:p>
          <a:p>
            <a:pPr algn="just">
              <a:lnSpc>
                <a:spcPct val="100000"/>
              </a:lnSpc>
              <a:buFont typeface="Wingdings" panose="05000000000000000000" pitchFamily="2" charset="2"/>
              <a:buChar char="Ø"/>
            </a:pPr>
            <a:endParaRPr lang="en-US" sz="1600" dirty="0"/>
          </a:p>
          <a:p>
            <a:pPr>
              <a:lnSpc>
                <a:spcPct val="100000"/>
              </a:lnSpc>
              <a:buFont typeface="Wingdings" panose="05000000000000000000" pitchFamily="2" charset="2"/>
              <a:buChar char="Ø"/>
            </a:pPr>
            <a:r>
              <a:rPr lang="en-US" sz="1600" dirty="0"/>
              <a:t>Immunizations:   A complete record of shots verified by a physician must be provided. Can be uploaded. </a:t>
            </a:r>
          </a:p>
          <a:p>
            <a:pPr>
              <a:buFont typeface="Wingdings" panose="05000000000000000000" pitchFamily="2" charset="2"/>
              <a:buChar char="Ø"/>
            </a:pPr>
            <a:endParaRPr lang="en-US" sz="1600" dirty="0"/>
          </a:p>
          <a:p>
            <a:pPr>
              <a:buFont typeface="Wingdings" panose="05000000000000000000" pitchFamily="2" charset="2"/>
              <a:buChar char="Ø"/>
            </a:pPr>
            <a:endParaRPr lang="en-US" sz="1600" dirty="0"/>
          </a:p>
          <a:p>
            <a:pPr marL="0" indent="0">
              <a:buNone/>
            </a:pPr>
            <a:endParaRPr lang="en-US" dirty="0">
              <a:latin typeface="+mj-lt"/>
            </a:endParaRPr>
          </a:p>
          <a:p>
            <a:endParaRPr lang="en-US" dirty="0"/>
          </a:p>
        </p:txBody>
      </p:sp>
    </p:spTree>
    <p:extLst>
      <p:ext uri="{BB962C8B-B14F-4D97-AF65-F5344CB8AC3E}">
        <p14:creationId xmlns:p14="http://schemas.microsoft.com/office/powerpoint/2010/main" val="11352018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Paperwork</a:t>
            </a:r>
          </a:p>
        </p:txBody>
      </p:sp>
      <p:sp>
        <p:nvSpPr>
          <p:cNvPr id="3" name="Content Placeholder 2"/>
          <p:cNvSpPr>
            <a:spLocks noGrp="1"/>
          </p:cNvSpPr>
          <p:nvPr>
            <p:ph idx="1"/>
          </p:nvPr>
        </p:nvSpPr>
        <p:spPr>
          <a:xfrm>
            <a:off x="3689926" y="996073"/>
            <a:ext cx="7525140" cy="5680953"/>
          </a:xfrm>
        </p:spPr>
        <p:txBody>
          <a:bodyPr>
            <a:normAutofit/>
          </a:bodyPr>
          <a:lstStyle/>
          <a:p>
            <a:pPr marL="0" indent="0">
              <a:buNone/>
            </a:pPr>
            <a:r>
              <a:rPr lang="en-US" sz="1800" b="1" dirty="0"/>
              <a:t>Required additional paperwork to complete enrollment</a:t>
            </a:r>
            <a:endParaRPr lang="en-US" sz="1800" dirty="0"/>
          </a:p>
          <a:p>
            <a:pPr>
              <a:buFont typeface="Wingdings" panose="05000000000000000000" pitchFamily="2" charset="2"/>
              <a:buChar char="Ø"/>
            </a:pPr>
            <a:r>
              <a:rPr lang="en-US" sz="1800" dirty="0"/>
              <a:t>Parent ID - copy will be made by Registrar – NO NEED TO UPLOAD</a:t>
            </a:r>
          </a:p>
          <a:p>
            <a:pPr>
              <a:buFont typeface="Wingdings" panose="05000000000000000000" pitchFamily="2" charset="2"/>
              <a:buChar char="Ø"/>
            </a:pPr>
            <a:r>
              <a:rPr lang="en-US" sz="1800" dirty="0"/>
              <a:t>Parenting Plan?</a:t>
            </a:r>
          </a:p>
          <a:p>
            <a:pPr marL="0" indent="0">
              <a:buNone/>
            </a:pPr>
            <a:endParaRPr lang="en-US" sz="1800" dirty="0"/>
          </a:p>
          <a:p>
            <a:pPr marL="0" indent="0">
              <a:buNone/>
            </a:pPr>
            <a:r>
              <a:rPr lang="en-US" sz="1800" b="1" dirty="0"/>
              <a:t>Additional information in the kindergarten packet:</a:t>
            </a:r>
          </a:p>
          <a:p>
            <a:pPr>
              <a:buFont typeface="Wingdings" panose="05000000000000000000" pitchFamily="2" charset="2"/>
              <a:buChar char="Ø"/>
            </a:pPr>
            <a:r>
              <a:rPr lang="en-US" sz="1800" dirty="0"/>
              <a:t>Kindergarten Readiness Information</a:t>
            </a:r>
          </a:p>
          <a:p>
            <a:pPr>
              <a:buFont typeface="Wingdings" panose="05000000000000000000" pitchFamily="2" charset="2"/>
              <a:buChar char="Ø"/>
            </a:pPr>
            <a:r>
              <a:rPr lang="en-US" sz="1800" dirty="0"/>
              <a:t>Information From the Nurse</a:t>
            </a:r>
          </a:p>
          <a:p>
            <a:pPr>
              <a:buFont typeface="Wingdings" panose="05000000000000000000" pitchFamily="2" charset="2"/>
              <a:buChar char="Ø"/>
            </a:pPr>
            <a:r>
              <a:rPr lang="en-US" sz="1800" dirty="0"/>
              <a:t>Issaquah School District Registration Timeline </a:t>
            </a:r>
          </a:p>
          <a:p>
            <a:pPr>
              <a:buFont typeface="Wingdings" panose="05000000000000000000" pitchFamily="2" charset="2"/>
              <a:buChar char="Ø"/>
            </a:pPr>
            <a:r>
              <a:rPr lang="en-US" sz="1800" dirty="0"/>
              <a:t>Invitation to Ride the Bus this summer</a:t>
            </a:r>
          </a:p>
          <a:p>
            <a:pPr>
              <a:buFont typeface="Wingdings" panose="05000000000000000000" pitchFamily="2" charset="2"/>
              <a:buChar char="Ø"/>
            </a:pPr>
            <a:r>
              <a:rPr lang="en-US" sz="1800" dirty="0"/>
              <a:t>Before and After School Care Information </a:t>
            </a:r>
          </a:p>
          <a:p>
            <a:pPr marL="0" indent="0">
              <a:buNone/>
            </a:pPr>
            <a:endParaRPr lang="en-US" b="1" i="1" dirty="0"/>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32468499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dirty="0"/>
            </a:br>
            <a:br>
              <a:rPr lang="en-US" dirty="0"/>
            </a:br>
            <a:br>
              <a:rPr lang="en-US" dirty="0"/>
            </a:br>
            <a:r>
              <a:rPr lang="en-US" dirty="0"/>
              <a:t>What’s next?</a:t>
            </a:r>
          </a:p>
        </p:txBody>
      </p:sp>
      <p:sp>
        <p:nvSpPr>
          <p:cNvPr id="3" name="Content Placeholder 2"/>
          <p:cNvSpPr>
            <a:spLocks noGrp="1"/>
          </p:cNvSpPr>
          <p:nvPr>
            <p:ph idx="1"/>
          </p:nvPr>
        </p:nvSpPr>
        <p:spPr>
          <a:xfrm>
            <a:off x="3878060" y="1123838"/>
            <a:ext cx="7315200" cy="5120640"/>
          </a:xfrm>
        </p:spPr>
        <p:txBody>
          <a:bodyPr/>
          <a:lstStyle/>
          <a:p>
            <a:pPr marL="0" indent="0">
              <a:buNone/>
            </a:pPr>
            <a:endParaRPr lang="en-US" dirty="0">
              <a:solidFill>
                <a:schemeClr val="bg2">
                  <a:lumMod val="50000"/>
                </a:schemeClr>
              </a:solidFill>
            </a:endParaRPr>
          </a:p>
          <a:p>
            <a:pPr>
              <a:lnSpc>
                <a:spcPct val="100000"/>
              </a:lnSpc>
              <a:buFont typeface="Wingdings" panose="05000000000000000000" pitchFamily="2" charset="2"/>
              <a:buChar char="Ø"/>
            </a:pPr>
            <a:r>
              <a:rPr lang="en-US" sz="1800" dirty="0">
                <a:solidFill>
                  <a:schemeClr val="bg2">
                    <a:lumMod val="50000"/>
                  </a:schemeClr>
                </a:solidFill>
              </a:rPr>
              <a:t> The Registrar will call you to set up an appointment to finish any paperwork and confirm your child’s profile is set up correctly.</a:t>
            </a:r>
          </a:p>
          <a:p>
            <a:pPr>
              <a:lnSpc>
                <a:spcPct val="100000"/>
              </a:lnSpc>
              <a:buFont typeface="Wingdings" panose="05000000000000000000" pitchFamily="2" charset="2"/>
              <a:buChar char="Ø"/>
            </a:pPr>
            <a:endParaRPr lang="en-US" sz="1800" dirty="0">
              <a:solidFill>
                <a:schemeClr val="bg2">
                  <a:lumMod val="50000"/>
                </a:schemeClr>
              </a:solidFill>
            </a:endParaRPr>
          </a:p>
          <a:p>
            <a:pPr>
              <a:lnSpc>
                <a:spcPct val="100000"/>
              </a:lnSpc>
              <a:buFont typeface="Wingdings" panose="05000000000000000000" pitchFamily="2" charset="2"/>
              <a:buChar char="Ø"/>
            </a:pPr>
            <a:r>
              <a:rPr lang="en-US" sz="1800" dirty="0">
                <a:solidFill>
                  <a:schemeClr val="bg2">
                    <a:lumMod val="50000"/>
                  </a:schemeClr>
                </a:solidFill>
                <a:latin typeface="Corbel" panose="020B0503020204020204" pitchFamily="34" charset="0"/>
                <a:cs typeface="Calibri" panose="020F0502020204030204" pitchFamily="34" charset="0"/>
              </a:rPr>
              <a:t>Sign-up for your child’s assessment on May 6</a:t>
            </a:r>
            <a:r>
              <a:rPr lang="en-US" sz="1800" baseline="30000" dirty="0">
                <a:solidFill>
                  <a:schemeClr val="bg2">
                    <a:lumMod val="50000"/>
                  </a:schemeClr>
                </a:solidFill>
                <a:latin typeface="Corbel" panose="020B0503020204020204" pitchFamily="34" charset="0"/>
                <a:cs typeface="Calibri" panose="020F0502020204030204" pitchFamily="34" charset="0"/>
              </a:rPr>
              <a:t>th</a:t>
            </a:r>
            <a:r>
              <a:rPr lang="en-US" sz="1800" dirty="0">
                <a:solidFill>
                  <a:schemeClr val="bg2">
                    <a:lumMod val="50000"/>
                  </a:schemeClr>
                </a:solidFill>
                <a:latin typeface="Corbel" panose="020B0503020204020204" pitchFamily="34" charset="0"/>
                <a:cs typeface="Calibri" panose="020F0502020204030204" pitchFamily="34" charset="0"/>
              </a:rPr>
              <a:t> from 1:30-4:00. Registrar will send you a link to the sign-ups in mid-April.</a:t>
            </a:r>
          </a:p>
          <a:p>
            <a:pPr>
              <a:lnSpc>
                <a:spcPct val="100000"/>
              </a:lnSpc>
              <a:buFont typeface="Wingdings" panose="05000000000000000000" pitchFamily="2" charset="2"/>
              <a:buChar char="Ø"/>
            </a:pPr>
            <a:endParaRPr lang="en-US" sz="1800" dirty="0">
              <a:solidFill>
                <a:schemeClr val="bg2">
                  <a:lumMod val="50000"/>
                </a:schemeClr>
              </a:solidFill>
              <a:latin typeface="Corbel" panose="020B0503020204020204" pitchFamily="34" charset="0"/>
              <a:cs typeface="Calibri" panose="020F0502020204030204" pitchFamily="34" charset="0"/>
            </a:endParaRPr>
          </a:p>
          <a:p>
            <a:pPr>
              <a:lnSpc>
                <a:spcPct val="150000"/>
              </a:lnSpc>
              <a:buFont typeface="Wingdings" panose="05000000000000000000" pitchFamily="2" charset="2"/>
              <a:buChar char="Ø"/>
            </a:pPr>
            <a:r>
              <a:rPr lang="en-US" sz="1800" dirty="0">
                <a:solidFill>
                  <a:schemeClr val="bg2">
                    <a:lumMod val="50000"/>
                  </a:schemeClr>
                </a:solidFill>
                <a:latin typeface="Corbel" panose="020B0503020204020204" pitchFamily="34" charset="0"/>
                <a:cs typeface="Calibri" panose="020F0502020204030204" pitchFamily="34" charset="0"/>
              </a:rPr>
              <a:t>Sign-up to receive the Grand Ridge Bulletin. </a:t>
            </a:r>
          </a:p>
          <a:p>
            <a:pPr>
              <a:lnSpc>
                <a:spcPct val="150000"/>
              </a:lnSpc>
              <a:buFont typeface="Wingdings" panose="05000000000000000000" pitchFamily="2" charset="2"/>
              <a:buChar char="Ø"/>
            </a:pPr>
            <a:endParaRPr lang="en-US" sz="1800" dirty="0">
              <a:solidFill>
                <a:schemeClr val="bg2">
                  <a:lumMod val="50000"/>
                </a:schemeClr>
              </a:solidFill>
              <a:latin typeface="Corbel" panose="020B0503020204020204" pitchFamily="34" charset="0"/>
              <a:cs typeface="Calibri" panose="020F0502020204030204" pitchFamily="34" charset="0"/>
            </a:endParaRPr>
          </a:p>
          <a:p>
            <a:pPr>
              <a:lnSpc>
                <a:spcPct val="100000"/>
              </a:lnSpc>
              <a:buFont typeface="Wingdings" panose="05000000000000000000" pitchFamily="2" charset="2"/>
              <a:buChar char="Ø"/>
            </a:pPr>
            <a:r>
              <a:rPr lang="en-US" sz="1800" dirty="0">
                <a:solidFill>
                  <a:schemeClr val="bg2">
                    <a:lumMod val="50000"/>
                  </a:schemeClr>
                </a:solidFill>
                <a:latin typeface="Corbel" panose="020B0503020204020204" pitchFamily="34" charset="0"/>
                <a:cs typeface="Calibri" panose="020F0502020204030204" pitchFamily="34" charset="0"/>
              </a:rPr>
              <a:t>In August, watch for information about becoming approved to volunteer. Required annually.</a:t>
            </a:r>
          </a:p>
          <a:p>
            <a:pPr>
              <a:lnSpc>
                <a:spcPct val="100000"/>
              </a:lnSpc>
              <a:buFont typeface="Wingdings" panose="05000000000000000000" pitchFamily="2" charset="2"/>
              <a:buChar char="Ø"/>
            </a:pPr>
            <a:endParaRPr lang="en-US" dirty="0">
              <a:solidFill>
                <a:schemeClr val="bg2">
                  <a:lumMod val="50000"/>
                </a:schemeClr>
              </a:solidFill>
              <a:latin typeface="Corbel" panose="020B0503020204020204" pitchFamily="34" charset="0"/>
              <a:cs typeface="Calibri" panose="020F0502020204030204" pitchFamily="34" charset="0"/>
            </a:endParaRPr>
          </a:p>
          <a:p>
            <a:pPr>
              <a:buFont typeface="Wingdings" panose="05000000000000000000" pitchFamily="2" charset="2"/>
              <a:buChar char="Ø"/>
            </a:pPr>
            <a:endParaRPr lang="en-US" dirty="0">
              <a:solidFill>
                <a:schemeClr val="bg2">
                  <a:lumMod val="50000"/>
                </a:schemeClr>
              </a:solidFill>
            </a:endParaRPr>
          </a:p>
          <a:p>
            <a:pPr>
              <a:buFont typeface="Wingdings" panose="05000000000000000000" pitchFamily="2" charset="2"/>
              <a:buChar char="Ø"/>
            </a:pPr>
            <a:endParaRPr lang="en-US" dirty="0">
              <a:solidFill>
                <a:schemeClr val="bg2">
                  <a:lumMod val="50000"/>
                </a:schemeClr>
              </a:solidFill>
            </a:endParaRPr>
          </a:p>
        </p:txBody>
      </p:sp>
      <p:pic>
        <p:nvPicPr>
          <p:cNvPr id="4" name="Picture 3"/>
          <p:cNvPicPr>
            <a:picLocks noChangeAspect="1"/>
          </p:cNvPicPr>
          <p:nvPr/>
        </p:nvPicPr>
        <p:blipFill>
          <a:blip r:embed="rId2"/>
          <a:stretch>
            <a:fillRect/>
          </a:stretch>
        </p:blipFill>
        <p:spPr>
          <a:xfrm>
            <a:off x="375021" y="1634836"/>
            <a:ext cx="2703277" cy="1677987"/>
          </a:xfrm>
          <a:prstGeom prst="rect">
            <a:avLst/>
          </a:prstGeom>
        </p:spPr>
      </p:pic>
    </p:spTree>
    <p:extLst>
      <p:ext uri="{BB962C8B-B14F-4D97-AF65-F5344CB8AC3E}">
        <p14:creationId xmlns:p14="http://schemas.microsoft.com/office/powerpoint/2010/main" val="1500073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122363"/>
            <a:ext cx="8185265" cy="2780144"/>
          </a:xfrm>
        </p:spPr>
        <p:txBody>
          <a:bodyPr>
            <a:normAutofit fontScale="90000"/>
          </a:bodyPr>
          <a:lstStyle/>
          <a:p>
            <a:r>
              <a:rPr lang="en-US" sz="3600" dirty="0">
                <a:latin typeface="Arial"/>
                <a:cs typeface="Arial"/>
              </a:rPr>
              <a:t>                    </a:t>
            </a:r>
            <a:br>
              <a:rPr lang="en-US" sz="3600" dirty="0">
                <a:latin typeface="Arial"/>
                <a:cs typeface="Arial"/>
              </a:rPr>
            </a:br>
            <a:r>
              <a:rPr lang="en-US" sz="4400" b="1" dirty="0">
                <a:solidFill>
                  <a:srgbClr val="006F82"/>
                </a:solidFill>
                <a:latin typeface="Arial"/>
                <a:cs typeface="Arial"/>
              </a:rPr>
              <a:t>Immunizations &amp; </a:t>
            </a:r>
            <a:br>
              <a:rPr lang="en-US" sz="4400" b="1" dirty="0">
                <a:solidFill>
                  <a:srgbClr val="006F82"/>
                </a:solidFill>
                <a:latin typeface="Arial"/>
                <a:cs typeface="Arial"/>
              </a:rPr>
            </a:br>
            <a:r>
              <a:rPr lang="en-US" sz="4400" b="1" dirty="0">
                <a:solidFill>
                  <a:srgbClr val="006F82"/>
                </a:solidFill>
                <a:latin typeface="Arial"/>
                <a:cs typeface="Arial"/>
              </a:rPr>
              <a:t>Life-Threatening Health Conditions </a:t>
            </a:r>
            <a:br>
              <a:rPr lang="en-US" sz="4400" b="1" dirty="0">
                <a:solidFill>
                  <a:srgbClr val="006F82"/>
                </a:solidFill>
                <a:latin typeface="Arial"/>
                <a:cs typeface="Arial"/>
              </a:rPr>
            </a:br>
            <a:br>
              <a:rPr lang="en-US" sz="3600" b="1" dirty="0">
                <a:latin typeface="Arial"/>
                <a:cs typeface="Arial"/>
              </a:rPr>
            </a:br>
            <a:r>
              <a:rPr lang="en-US" sz="3600" dirty="0">
                <a:latin typeface="Arial"/>
                <a:cs typeface="Arial"/>
              </a:rPr>
              <a:t> </a:t>
            </a:r>
            <a:r>
              <a:rPr lang="en-US" sz="3600" i="1" dirty="0">
                <a:latin typeface="Arial"/>
                <a:cs typeface="Arial"/>
              </a:rPr>
              <a:t>Requirements for Incoming Students</a:t>
            </a:r>
            <a:r>
              <a:rPr lang="en-US" sz="3600" dirty="0">
                <a:latin typeface="Arial"/>
                <a:cs typeface="Arial"/>
              </a:rPr>
              <a:t> </a:t>
            </a:r>
          </a:p>
        </p:txBody>
      </p:sp>
      <p:sp>
        <p:nvSpPr>
          <p:cNvPr id="5" name="Subtitle 4"/>
          <p:cNvSpPr>
            <a:spLocks noGrp="1"/>
          </p:cNvSpPr>
          <p:nvPr>
            <p:ph type="subTitle" idx="1"/>
          </p:nvPr>
        </p:nvSpPr>
        <p:spPr>
          <a:xfrm>
            <a:off x="1729047" y="4248583"/>
            <a:ext cx="7564582" cy="1009217"/>
          </a:xfrm>
        </p:spPr>
        <p:txBody>
          <a:bodyPr vert="horz" lIns="91440" tIns="45720" rIns="91440" bIns="45720" rtlCol="0" anchor="t">
            <a:normAutofit/>
          </a:bodyPr>
          <a:lstStyle/>
          <a:p>
            <a:pPr lvl="1" algn="l"/>
            <a:r>
              <a:rPr lang="en-US" sz="3600" dirty="0">
                <a:solidFill>
                  <a:schemeClr val="accent6">
                    <a:lumMod val="75000"/>
                  </a:schemeClr>
                </a:solidFill>
                <a:cs typeface="Calibri"/>
              </a:rPr>
              <a:t>                </a:t>
            </a:r>
            <a:r>
              <a:rPr lang="en-US" sz="4000" b="1" dirty="0">
                <a:solidFill>
                  <a:srgbClr val="006F82"/>
                </a:solidFill>
                <a:cs typeface="Calibri"/>
              </a:rPr>
              <a:t>2026-27 School Year</a:t>
            </a:r>
            <a:endParaRPr lang="en-US" sz="4000" b="1" dirty="0">
              <a:solidFill>
                <a:srgbClr val="006F82"/>
              </a:solidFill>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23150" y="5860259"/>
            <a:ext cx="2133608" cy="605411"/>
          </a:xfrm>
          <a:prstGeom prst="rect">
            <a:avLst/>
          </a:prstGeom>
        </p:spPr>
      </p:pic>
      <p:grpSp>
        <p:nvGrpSpPr>
          <p:cNvPr id="12" name="Group 11">
            <a:extLst>
              <a:ext uri="{FF2B5EF4-FFF2-40B4-BE49-F238E27FC236}">
                <a16:creationId xmlns:a16="http://schemas.microsoft.com/office/drawing/2014/main" id="{FB856BCC-B3DC-4403-9478-3984A62C1C3A}"/>
              </a:ext>
            </a:extLst>
          </p:cNvPr>
          <p:cNvGrpSpPr/>
          <p:nvPr/>
        </p:nvGrpSpPr>
        <p:grpSpPr>
          <a:xfrm>
            <a:off x="11245516" y="-72188"/>
            <a:ext cx="1110915" cy="7002378"/>
            <a:chOff x="11245516" y="-72188"/>
            <a:chExt cx="1110915" cy="7002378"/>
          </a:xfrm>
        </p:grpSpPr>
        <p:sp>
          <p:nvSpPr>
            <p:cNvPr id="13" name="Rectangle 12">
              <a:extLst>
                <a:ext uri="{FF2B5EF4-FFF2-40B4-BE49-F238E27FC236}">
                  <a16:creationId xmlns:a16="http://schemas.microsoft.com/office/drawing/2014/main" id="{0B5DD12C-B297-4CF8-AF3A-747B676E2C1E}"/>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Rectangle 14">
              <a:extLst>
                <a:ext uri="{FF2B5EF4-FFF2-40B4-BE49-F238E27FC236}">
                  <a16:creationId xmlns:a16="http://schemas.microsoft.com/office/drawing/2014/main" id="{C0A77DB6-66EB-4270-BCB9-9187F61D940A}"/>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3263535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286999" cy="1325563"/>
          </a:xfrm>
        </p:spPr>
        <p:txBody>
          <a:bodyPr>
            <a:normAutofit/>
          </a:bodyPr>
          <a:lstStyle/>
          <a:p>
            <a:pPr algn="ctr"/>
            <a:r>
              <a:rPr lang="en-US" sz="3600" b="1" dirty="0">
                <a:solidFill>
                  <a:srgbClr val="006F82"/>
                </a:solidFill>
                <a:latin typeface="Arial"/>
                <a:cs typeface="Arial"/>
              </a:rPr>
              <a:t>Proof of Immunization Required</a:t>
            </a:r>
          </a:p>
        </p:txBody>
      </p:sp>
      <p:sp>
        <p:nvSpPr>
          <p:cNvPr id="3" name="Content Placeholder 2"/>
          <p:cNvSpPr>
            <a:spLocks noGrp="1"/>
          </p:cNvSpPr>
          <p:nvPr>
            <p:ph sz="half" idx="1"/>
          </p:nvPr>
        </p:nvSpPr>
        <p:spPr>
          <a:xfrm>
            <a:off x="838200" y="1571625"/>
            <a:ext cx="10105524" cy="4302823"/>
          </a:xfrm>
        </p:spPr>
        <p:txBody>
          <a:bodyPr vert="horz" lIns="91440" tIns="45720" rIns="91440" bIns="45720" rtlCol="0" anchor="t">
            <a:normAutofit fontScale="25000" lnSpcReduction="20000"/>
          </a:bodyPr>
          <a:lstStyle/>
          <a:p>
            <a:pPr fontAlgn="base"/>
            <a:r>
              <a:rPr lang="en-US" sz="9600" dirty="0">
                <a:latin typeface="Arial"/>
                <a:cs typeface="Arial"/>
              </a:rPr>
              <a:t>New students need to provide a </a:t>
            </a:r>
            <a:r>
              <a:rPr lang="en-US" sz="9600" b="1" dirty="0">
                <a:latin typeface="Arial"/>
                <a:cs typeface="Arial"/>
              </a:rPr>
              <a:t>medically verified  immunization record </a:t>
            </a:r>
            <a:r>
              <a:rPr lang="en-US" sz="9600" dirty="0">
                <a:latin typeface="Arial"/>
                <a:cs typeface="Arial"/>
              </a:rPr>
              <a:t>at the time of registration. ​</a:t>
            </a:r>
          </a:p>
          <a:p>
            <a:pPr marL="0" indent="0" fontAlgn="base">
              <a:buNone/>
            </a:pPr>
            <a:r>
              <a:rPr lang="en-US" sz="9600" dirty="0">
                <a:latin typeface="Arial" panose="020B0604020202020204" pitchFamily="34" charset="0"/>
                <a:cs typeface="Arial" panose="020B0604020202020204" pitchFamily="34" charset="0"/>
              </a:rPr>
              <a:t>​</a:t>
            </a:r>
          </a:p>
          <a:p>
            <a:pPr fontAlgn="base"/>
            <a:r>
              <a:rPr lang="en-US" sz="9600" dirty="0">
                <a:latin typeface="Arial" panose="020B0604020202020204" pitchFamily="34" charset="0"/>
                <a:cs typeface="Arial" panose="020B0604020202020204" pitchFamily="34" charset="0"/>
              </a:rPr>
              <a:t>A medically verified record can come directly from:</a:t>
            </a:r>
            <a:br>
              <a:rPr lang="en-US" sz="9600" dirty="0">
                <a:latin typeface="Arial" panose="020B0604020202020204" pitchFamily="34" charset="0"/>
                <a:cs typeface="Arial" panose="020B0604020202020204" pitchFamily="34" charset="0"/>
              </a:rPr>
            </a:br>
            <a:endParaRPr lang="en-US" sz="9600" dirty="0">
              <a:latin typeface="Arial" panose="020B0604020202020204" pitchFamily="34" charset="0"/>
              <a:cs typeface="Arial" panose="020B0604020202020204" pitchFamily="34" charset="0"/>
            </a:endParaRPr>
          </a:p>
          <a:p>
            <a:pPr lvl="1" fontAlgn="base"/>
            <a:r>
              <a:rPr lang="en-US" sz="9200" dirty="0">
                <a:latin typeface="Arial" panose="020B0604020202020204" pitchFamily="34" charset="0"/>
                <a:cs typeface="Arial" panose="020B0604020202020204" pitchFamily="34" charset="0"/>
              </a:rPr>
              <a:t>The </a:t>
            </a:r>
            <a:r>
              <a:rPr lang="en-US" sz="9200" b="1" dirty="0">
                <a:latin typeface="Arial" panose="020B0604020202020204" pitchFamily="34" charset="0"/>
                <a:cs typeface="Arial" panose="020B0604020202020204" pitchFamily="34" charset="0"/>
              </a:rPr>
              <a:t>W</a:t>
            </a:r>
            <a:r>
              <a:rPr lang="en-US" sz="9200" dirty="0">
                <a:latin typeface="Arial" panose="020B0604020202020204" pitchFamily="34" charset="0"/>
                <a:cs typeface="Arial" panose="020B0604020202020204" pitchFamily="34" charset="0"/>
              </a:rPr>
              <a:t>ashington </a:t>
            </a:r>
            <a:r>
              <a:rPr lang="en-US" sz="9200" b="1" dirty="0">
                <a:latin typeface="Arial" panose="020B0604020202020204" pitchFamily="34" charset="0"/>
                <a:cs typeface="Arial" panose="020B0604020202020204" pitchFamily="34" charset="0"/>
              </a:rPr>
              <a:t>S</a:t>
            </a:r>
            <a:r>
              <a:rPr lang="en-US" sz="9200" dirty="0">
                <a:latin typeface="Arial" panose="020B0604020202020204" pitchFamily="34" charset="0"/>
                <a:cs typeface="Arial" panose="020B0604020202020204" pitchFamily="34" charset="0"/>
              </a:rPr>
              <a:t>tate </a:t>
            </a:r>
            <a:r>
              <a:rPr lang="en-US" sz="9200" b="1" dirty="0">
                <a:latin typeface="Arial" panose="020B0604020202020204" pitchFamily="34" charset="0"/>
                <a:cs typeface="Arial" panose="020B0604020202020204" pitchFamily="34" charset="0"/>
              </a:rPr>
              <a:t>I</a:t>
            </a:r>
            <a:r>
              <a:rPr lang="en-US" sz="9200" dirty="0">
                <a:latin typeface="Arial" panose="020B0604020202020204" pitchFamily="34" charset="0"/>
                <a:cs typeface="Arial" panose="020B0604020202020204" pitchFamily="34" charset="0"/>
              </a:rPr>
              <a:t>mmunization </a:t>
            </a:r>
            <a:r>
              <a:rPr lang="en-US" sz="9200" b="1" dirty="0">
                <a:latin typeface="Arial" panose="020B0604020202020204" pitchFamily="34" charset="0"/>
                <a:cs typeface="Arial" panose="020B0604020202020204" pitchFamily="34" charset="0"/>
              </a:rPr>
              <a:t>I</a:t>
            </a:r>
            <a:r>
              <a:rPr lang="en-US" sz="9200" dirty="0">
                <a:latin typeface="Arial" panose="020B0604020202020204" pitchFamily="34" charset="0"/>
                <a:cs typeface="Arial" panose="020B0604020202020204" pitchFamily="34" charset="0"/>
              </a:rPr>
              <a:t>nformation </a:t>
            </a:r>
            <a:r>
              <a:rPr lang="en-US" sz="9200" b="1" dirty="0">
                <a:latin typeface="Arial" panose="020B0604020202020204" pitchFamily="34" charset="0"/>
                <a:cs typeface="Arial" panose="020B0604020202020204" pitchFamily="34" charset="0"/>
              </a:rPr>
              <a:t>S</a:t>
            </a:r>
            <a:r>
              <a:rPr lang="en-US" sz="9200" dirty="0">
                <a:latin typeface="Arial" panose="020B0604020202020204" pitchFamily="34" charset="0"/>
                <a:cs typeface="Arial" panose="020B0604020202020204" pitchFamily="34" charset="0"/>
              </a:rPr>
              <a:t>ystem (</a:t>
            </a:r>
            <a:r>
              <a:rPr lang="en-US" sz="9200" b="1" dirty="0">
                <a:latin typeface="Arial" panose="020B0604020202020204" pitchFamily="34" charset="0"/>
                <a:cs typeface="Arial" panose="020B0604020202020204" pitchFamily="34" charset="0"/>
              </a:rPr>
              <a:t>WAIIS</a:t>
            </a:r>
            <a:r>
              <a:rPr lang="en-US" sz="9200" dirty="0">
                <a:latin typeface="Arial" panose="020B0604020202020204" pitchFamily="34" charset="0"/>
                <a:cs typeface="Arial" panose="020B0604020202020204" pitchFamily="34" charset="0"/>
              </a:rPr>
              <a:t>). ​</a:t>
            </a:r>
          </a:p>
          <a:p>
            <a:pPr lvl="1" fontAlgn="base"/>
            <a:r>
              <a:rPr lang="en-US" sz="9200" dirty="0">
                <a:latin typeface="Arial" panose="020B0604020202020204" pitchFamily="34" charset="0"/>
                <a:cs typeface="Arial" panose="020B0604020202020204" pitchFamily="34" charset="0"/>
              </a:rPr>
              <a:t>A medical clinic or office where immunizations were given</a:t>
            </a:r>
          </a:p>
          <a:p>
            <a:pPr lvl="1" fontAlgn="base"/>
            <a:r>
              <a:rPr lang="en-US" sz="9200" dirty="0">
                <a:latin typeface="Arial" panose="020B0604020202020204" pitchFamily="34" charset="0"/>
                <a:cs typeface="Arial" panose="020B0604020202020204" pitchFamily="34" charset="0"/>
              </a:rPr>
              <a:t>Pharmacy records of immunizations given</a:t>
            </a:r>
          </a:p>
          <a:p>
            <a:pPr lvl="1" fontAlgn="base"/>
            <a:r>
              <a:rPr lang="en-US" sz="9200" dirty="0">
                <a:latin typeface="Arial" panose="020B0604020202020204" pitchFamily="34" charset="0"/>
                <a:cs typeface="Arial" panose="020B0604020202020204" pitchFamily="34" charset="0"/>
              </a:rPr>
              <a:t>Another state’s or country’s formal immunization database</a:t>
            </a:r>
          </a:p>
          <a:p>
            <a:pPr lvl="1" fontAlgn="base"/>
            <a:r>
              <a:rPr lang="en-US" sz="9200" dirty="0">
                <a:latin typeface="Arial" panose="020B0604020202020204" pitchFamily="34" charset="0"/>
                <a:cs typeface="Arial" panose="020B0604020202020204" pitchFamily="34" charset="0"/>
              </a:rPr>
              <a:t>Immunizations verified by the State Dept.</a:t>
            </a:r>
          </a:p>
          <a:p>
            <a:pPr lvl="1" fontAlgn="base"/>
            <a:endParaRPr lang="en-US" sz="9200" dirty="0">
              <a:latin typeface="Arial" panose="020B0604020202020204" pitchFamily="34" charset="0"/>
              <a:cs typeface="Arial" panose="020B0604020202020204" pitchFamily="34" charset="0"/>
            </a:endParaRPr>
          </a:p>
          <a:p>
            <a:pPr marL="0" indent="0" fontAlgn="base">
              <a:buNone/>
            </a:pPr>
            <a:endParaRPr lang="en-US" sz="9600"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0116" y="5874257"/>
            <a:ext cx="2133608" cy="605411"/>
          </a:xfrm>
          <a:prstGeom prst="rect">
            <a:avLst/>
          </a:prstGeom>
        </p:spPr>
      </p:pic>
      <p:grpSp>
        <p:nvGrpSpPr>
          <p:cNvPr id="8" name="Group 7">
            <a:extLst>
              <a:ext uri="{FF2B5EF4-FFF2-40B4-BE49-F238E27FC236}">
                <a16:creationId xmlns:a16="http://schemas.microsoft.com/office/drawing/2014/main" id="{C4ED3F06-7D82-4F65-BC15-F877A336B41E}"/>
              </a:ext>
            </a:extLst>
          </p:cNvPr>
          <p:cNvGrpSpPr/>
          <p:nvPr/>
        </p:nvGrpSpPr>
        <p:grpSpPr>
          <a:xfrm>
            <a:off x="11245516" y="-72188"/>
            <a:ext cx="1110915" cy="7002378"/>
            <a:chOff x="11245516" y="-72188"/>
            <a:chExt cx="1110915" cy="7002378"/>
          </a:xfrm>
        </p:grpSpPr>
        <p:sp>
          <p:nvSpPr>
            <p:cNvPr id="9" name="Rectangle 8">
              <a:extLst>
                <a:ext uri="{FF2B5EF4-FFF2-40B4-BE49-F238E27FC236}">
                  <a16:creationId xmlns:a16="http://schemas.microsoft.com/office/drawing/2014/main" id="{78BC6B50-6D4C-4377-B589-3E538FF7A884}"/>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a:extLst>
                <a:ext uri="{FF2B5EF4-FFF2-40B4-BE49-F238E27FC236}">
                  <a16:creationId xmlns:a16="http://schemas.microsoft.com/office/drawing/2014/main" id="{E2417950-C523-45A3-B169-FB95595BB843}"/>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19690140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F5DA6-1319-443A-881C-14E7C609DD71}"/>
              </a:ext>
            </a:extLst>
          </p:cNvPr>
          <p:cNvSpPr>
            <a:spLocks noGrp="1"/>
          </p:cNvSpPr>
          <p:nvPr>
            <p:ph type="title"/>
          </p:nvPr>
        </p:nvSpPr>
        <p:spPr/>
        <p:txBody>
          <a:bodyPr>
            <a:normAutofit/>
          </a:bodyPr>
          <a:lstStyle/>
          <a:p>
            <a:pPr algn="ctr"/>
            <a:r>
              <a:rPr lang="en-US" sz="3600" b="1" dirty="0">
                <a:solidFill>
                  <a:srgbClr val="006F82"/>
                </a:solidFill>
                <a:latin typeface="Arial"/>
                <a:cs typeface="Arial"/>
              </a:rPr>
              <a:t>CIS or WAIIS Documentation​</a:t>
            </a:r>
          </a:p>
        </p:txBody>
      </p:sp>
      <p:sp>
        <p:nvSpPr>
          <p:cNvPr id="3" name="Content Placeholder 2">
            <a:extLst>
              <a:ext uri="{FF2B5EF4-FFF2-40B4-BE49-F238E27FC236}">
                <a16:creationId xmlns:a16="http://schemas.microsoft.com/office/drawing/2014/main" id="{CD602400-B720-4E45-B3DD-43A618B1B448}"/>
              </a:ext>
            </a:extLst>
          </p:cNvPr>
          <p:cNvSpPr>
            <a:spLocks noGrp="1"/>
          </p:cNvSpPr>
          <p:nvPr>
            <p:ph sz="half" idx="1"/>
          </p:nvPr>
        </p:nvSpPr>
        <p:spPr>
          <a:xfrm>
            <a:off x="432486" y="1458097"/>
            <a:ext cx="5587314" cy="4718866"/>
          </a:xfrm>
        </p:spPr>
        <p:txBody>
          <a:bodyPr vert="horz" lIns="91440" tIns="45720" rIns="91440" bIns="45720" rtlCol="0" anchor="t">
            <a:normAutofit/>
          </a:bodyPr>
          <a:lstStyle/>
          <a:p>
            <a:pPr fontAlgn="base"/>
            <a:r>
              <a:rPr lang="en-US" sz="2600" dirty="0">
                <a:latin typeface="Arial"/>
                <a:cs typeface="Arial"/>
              </a:rPr>
              <a:t>A Certificate of Immunization Status (CIS) printed from the (WAIIS) ​</a:t>
            </a:r>
          </a:p>
          <a:p>
            <a:pPr fontAlgn="base"/>
            <a:r>
              <a:rPr lang="en-US" sz="2600" dirty="0">
                <a:latin typeface="Arial"/>
                <a:cs typeface="Arial"/>
              </a:rPr>
              <a:t>A physical copy of the State CIS form </a:t>
            </a:r>
            <a:r>
              <a:rPr lang="en-US" sz="2600" b="1" dirty="0">
                <a:latin typeface="Arial"/>
                <a:cs typeface="Arial"/>
              </a:rPr>
              <a:t>with a healthcare provider signature.</a:t>
            </a:r>
            <a:r>
              <a:rPr lang="en-US" sz="2600" dirty="0">
                <a:latin typeface="Arial"/>
                <a:cs typeface="Arial"/>
              </a:rPr>
              <a:t> ​</a:t>
            </a:r>
          </a:p>
          <a:p>
            <a:r>
              <a:rPr lang="en-US" sz="2600" dirty="0">
                <a:latin typeface="Arial"/>
                <a:ea typeface="+mn-lt"/>
                <a:cs typeface="+mn-lt"/>
              </a:rPr>
              <a:t>A CIS printed from </a:t>
            </a:r>
            <a:r>
              <a:rPr lang="en-US" sz="2600" dirty="0" err="1">
                <a:latin typeface="Arial"/>
                <a:ea typeface="+mn-lt"/>
                <a:cs typeface="+mn-lt"/>
              </a:rPr>
              <a:t>MyIR</a:t>
            </a:r>
            <a:r>
              <a:rPr lang="en-US" sz="2600" dirty="0">
                <a:latin typeface="Arial"/>
                <a:ea typeface="+mn-lt"/>
                <a:cs typeface="+mn-lt"/>
              </a:rPr>
              <a:t>.</a:t>
            </a:r>
            <a:r>
              <a:rPr lang="en-US" sz="2600" dirty="0">
                <a:latin typeface="Arial"/>
                <a:cs typeface="Calibri"/>
              </a:rPr>
              <a:t> </a:t>
            </a:r>
            <a:endParaRPr lang="en-US" sz="2600" dirty="0">
              <a:latin typeface="Arial" panose="020B0604020202020204" pitchFamily="34" charset="0"/>
              <a:cs typeface="Calibri"/>
            </a:endParaRPr>
          </a:p>
          <a:p>
            <a:pPr marL="0" indent="0">
              <a:buNone/>
            </a:pPr>
            <a:r>
              <a:rPr lang="en-US" sz="2600" dirty="0">
                <a:latin typeface="Arial"/>
                <a:cs typeface="Calibri"/>
              </a:rPr>
              <a:t>  </a:t>
            </a:r>
            <a:r>
              <a:rPr lang="en-US" sz="2600" b="1" dirty="0">
                <a:latin typeface="Arial" panose="020B0604020202020204" pitchFamily="34" charset="0"/>
                <a:cs typeface="Arial" panose="020B0604020202020204" pitchFamily="34" charset="0"/>
              </a:rPr>
              <a:t>myirmobile.com</a:t>
            </a:r>
          </a:p>
          <a:p>
            <a:pPr marL="0" indent="0">
              <a:buNone/>
            </a:pPr>
            <a:r>
              <a:rPr lang="en-US" sz="1600" dirty="0">
                <a:hlinkClick r:id="rId2"/>
              </a:rPr>
              <a:t>https://doh.wa.gov/you-and-your-family/immunization/access-your-familys-immunization-information</a:t>
            </a:r>
            <a:endParaRPr lang="en-US" sz="2600" b="1" dirty="0">
              <a:latin typeface="Arial" panose="020B0604020202020204" pitchFamily="34" charset="0"/>
              <a:cs typeface="Arial" panose="020B0604020202020204" pitchFamily="34" charset="0"/>
            </a:endParaRPr>
          </a:p>
          <a:p>
            <a:pPr marL="0" indent="0" fontAlgn="base">
              <a:buNone/>
            </a:pPr>
            <a:endParaRPr lang="en-US" sz="2600" dirty="0">
              <a:latin typeface="Arial" panose="020B0604020202020204" pitchFamily="34" charset="0"/>
              <a:cs typeface="Arial" panose="020B0604020202020204" pitchFamily="34" charset="0"/>
            </a:endParaRPr>
          </a:p>
          <a:p>
            <a:pPr marL="0" indent="0">
              <a:buNone/>
            </a:pPr>
            <a:endParaRPr lang="en-US" dirty="0">
              <a:cs typeface="Calibri" panose="020F0502020204030204"/>
            </a:endParaRPr>
          </a:p>
        </p:txBody>
      </p:sp>
      <p:pic>
        <p:nvPicPr>
          <p:cNvPr id="7" name="Content Placeholder 6">
            <a:extLst>
              <a:ext uri="{FF2B5EF4-FFF2-40B4-BE49-F238E27FC236}">
                <a16:creationId xmlns:a16="http://schemas.microsoft.com/office/drawing/2014/main" id="{E5D2526E-2001-4D42-ABB2-A2FF99609960}"/>
              </a:ext>
            </a:extLst>
          </p:cNvPr>
          <p:cNvPicPr>
            <a:picLocks noGrp="1" noChangeAspect="1"/>
          </p:cNvPicPr>
          <p:nvPr>
            <p:ph sz="half" idx="2"/>
          </p:nvPr>
        </p:nvPicPr>
        <p:blipFill>
          <a:blip r:embed="rId3"/>
          <a:stretch>
            <a:fillRect/>
          </a:stretch>
        </p:blipFill>
        <p:spPr>
          <a:xfrm>
            <a:off x="6372808" y="1825625"/>
            <a:ext cx="4562670" cy="3476013"/>
          </a:xfrm>
          <a:prstGeom prst="rect">
            <a:avLst/>
          </a:prstGeom>
        </p:spPr>
      </p:pic>
    </p:spTree>
    <p:extLst>
      <p:ext uri="{BB962C8B-B14F-4D97-AF65-F5344CB8AC3E}">
        <p14:creationId xmlns:p14="http://schemas.microsoft.com/office/powerpoint/2010/main" val="18838490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286999" cy="1325563"/>
          </a:xfrm>
        </p:spPr>
        <p:txBody>
          <a:bodyPr>
            <a:normAutofit/>
          </a:bodyPr>
          <a:lstStyle/>
          <a:p>
            <a:pPr algn="ctr"/>
            <a:r>
              <a:rPr lang="en-US" sz="3600" b="1" dirty="0">
                <a:solidFill>
                  <a:srgbClr val="006F82"/>
                </a:solidFill>
                <a:latin typeface="Arial"/>
                <a:cs typeface="Arial"/>
              </a:rPr>
              <a:t>Required Immunizations for K-6 Students</a:t>
            </a:r>
          </a:p>
        </p:txBody>
      </p:sp>
      <p:sp>
        <p:nvSpPr>
          <p:cNvPr id="3" name="Content Placeholder 2"/>
          <p:cNvSpPr>
            <a:spLocks noGrp="1"/>
          </p:cNvSpPr>
          <p:nvPr>
            <p:ph sz="half" idx="1"/>
          </p:nvPr>
        </p:nvSpPr>
        <p:spPr>
          <a:xfrm>
            <a:off x="838200" y="1825625"/>
            <a:ext cx="10105524" cy="3644733"/>
          </a:xfrm>
        </p:spPr>
        <p:txBody>
          <a:bodyPr>
            <a:normAutofit/>
          </a:bodyPr>
          <a:lstStyle/>
          <a:p>
            <a:pPr fontAlgn="base"/>
            <a:r>
              <a:rPr lang="en-US" sz="2600" dirty="0">
                <a:latin typeface="Arial" panose="020B0604020202020204" pitchFamily="34" charset="0"/>
                <a:cs typeface="Arial" panose="020B0604020202020204" pitchFamily="34" charset="0"/>
              </a:rPr>
              <a:t>5 doses of DTaP (diphtheria, tetanus &amp; pertussis) given in the appropriate time frames​</a:t>
            </a:r>
          </a:p>
          <a:p>
            <a:pPr lvl="1" fontAlgn="base"/>
            <a:r>
              <a:rPr lang="en-US" sz="2200" dirty="0">
                <a:latin typeface="Arial" panose="020B0604020202020204" pitchFamily="34" charset="0"/>
                <a:cs typeface="Arial" panose="020B0604020202020204" pitchFamily="34" charset="0"/>
              </a:rPr>
              <a:t>1 Tdap for students 7th grade and above</a:t>
            </a:r>
          </a:p>
          <a:p>
            <a:pPr fontAlgn="base"/>
            <a:r>
              <a:rPr lang="en-US" sz="2600" dirty="0">
                <a:latin typeface="Arial" panose="020B0604020202020204" pitchFamily="34" charset="0"/>
                <a:cs typeface="Arial" panose="020B0604020202020204" pitchFamily="34" charset="0"/>
              </a:rPr>
              <a:t>3 doses of Hepatitis B, given in the appropriate time frames</a:t>
            </a:r>
          </a:p>
          <a:p>
            <a:pPr fontAlgn="base"/>
            <a:r>
              <a:rPr lang="en-US" sz="2600" dirty="0">
                <a:latin typeface="Arial" panose="020B0604020202020204" pitchFamily="34" charset="0"/>
                <a:cs typeface="Arial" panose="020B0604020202020204" pitchFamily="34" charset="0"/>
              </a:rPr>
              <a:t>4 doses of polio (IPV) given in a specific time frames​</a:t>
            </a:r>
          </a:p>
          <a:p>
            <a:pPr fontAlgn="base"/>
            <a:r>
              <a:rPr lang="en-US" sz="2600" dirty="0">
                <a:latin typeface="Arial" panose="020B0604020202020204" pitchFamily="34" charset="0"/>
                <a:cs typeface="Arial" panose="020B0604020202020204" pitchFamily="34" charset="0"/>
              </a:rPr>
              <a:t>​2 doses of MMR (measles, mumps and rubella) given in the appropriate time frames​</a:t>
            </a:r>
          </a:p>
          <a:p>
            <a:pPr fontAlgn="base"/>
            <a:r>
              <a:rPr lang="en-US" sz="2600" dirty="0">
                <a:latin typeface="Arial" panose="020B0604020202020204" pitchFamily="34" charset="0"/>
                <a:cs typeface="Arial" panose="020B0604020202020204" pitchFamily="34" charset="0"/>
              </a:rPr>
              <a:t>2 doses of varicella given in the appropriate time frames</a:t>
            </a:r>
          </a:p>
          <a:p>
            <a:pPr fontAlgn="base"/>
            <a:endParaRPr lang="en-US" sz="2600" dirty="0">
              <a:latin typeface="Arial" panose="020B0604020202020204" pitchFamily="34" charset="0"/>
              <a:cs typeface="Arial" panose="020B0604020202020204" pitchFamily="34" charset="0"/>
            </a:endParaRPr>
          </a:p>
          <a:p>
            <a:pPr fontAlgn="base"/>
            <a:endParaRPr lang="en-US" sz="2600"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0116" y="5874257"/>
            <a:ext cx="2133608" cy="605411"/>
          </a:xfrm>
          <a:prstGeom prst="rect">
            <a:avLst/>
          </a:prstGeom>
        </p:spPr>
      </p:pic>
      <p:grpSp>
        <p:nvGrpSpPr>
          <p:cNvPr id="8" name="Group 7">
            <a:extLst>
              <a:ext uri="{FF2B5EF4-FFF2-40B4-BE49-F238E27FC236}">
                <a16:creationId xmlns:a16="http://schemas.microsoft.com/office/drawing/2014/main" id="{C4ED3F06-7D82-4F65-BC15-F877A336B41E}"/>
              </a:ext>
            </a:extLst>
          </p:cNvPr>
          <p:cNvGrpSpPr/>
          <p:nvPr/>
        </p:nvGrpSpPr>
        <p:grpSpPr>
          <a:xfrm>
            <a:off x="11245516" y="-72188"/>
            <a:ext cx="1110915" cy="7002378"/>
            <a:chOff x="11245516" y="-72188"/>
            <a:chExt cx="1110915" cy="7002378"/>
          </a:xfrm>
        </p:grpSpPr>
        <p:sp>
          <p:nvSpPr>
            <p:cNvPr id="9" name="Rectangle 8">
              <a:extLst>
                <a:ext uri="{FF2B5EF4-FFF2-40B4-BE49-F238E27FC236}">
                  <a16:creationId xmlns:a16="http://schemas.microsoft.com/office/drawing/2014/main" id="{78BC6B50-6D4C-4377-B589-3E538FF7A884}"/>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a:extLst>
                <a:ext uri="{FF2B5EF4-FFF2-40B4-BE49-F238E27FC236}">
                  <a16:creationId xmlns:a16="http://schemas.microsoft.com/office/drawing/2014/main" id="{E2417950-C523-45A3-B169-FB95595BB843}"/>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34788143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C0C90-E3D3-406D-B456-1EF5589168FB}"/>
              </a:ext>
            </a:extLst>
          </p:cNvPr>
          <p:cNvSpPr>
            <a:spLocks noGrp="1"/>
          </p:cNvSpPr>
          <p:nvPr>
            <p:ph type="title"/>
          </p:nvPr>
        </p:nvSpPr>
        <p:spPr/>
        <p:txBody>
          <a:bodyPr/>
          <a:lstStyle/>
          <a:p>
            <a:r>
              <a:rPr lang="en-US" sz="3600" b="1" dirty="0">
                <a:solidFill>
                  <a:srgbClr val="006F82"/>
                </a:solidFill>
                <a:latin typeface="Arial"/>
                <a:cs typeface="Arial"/>
              </a:rPr>
              <a:t>     Exemptions</a:t>
            </a:r>
          </a:p>
        </p:txBody>
      </p:sp>
      <p:sp>
        <p:nvSpPr>
          <p:cNvPr id="3" name="Content Placeholder 2">
            <a:extLst>
              <a:ext uri="{FF2B5EF4-FFF2-40B4-BE49-F238E27FC236}">
                <a16:creationId xmlns:a16="http://schemas.microsoft.com/office/drawing/2014/main" id="{96D0473A-1CF1-4769-B5B3-FBDA2460C67C}"/>
              </a:ext>
            </a:extLst>
          </p:cNvPr>
          <p:cNvSpPr>
            <a:spLocks noGrp="1"/>
          </p:cNvSpPr>
          <p:nvPr>
            <p:ph sz="half" idx="1"/>
          </p:nvPr>
        </p:nvSpPr>
        <p:spPr/>
        <p:txBody>
          <a:bodyPr/>
          <a:lstStyle/>
          <a:p>
            <a:pPr marL="0" indent="0">
              <a:buNone/>
            </a:pPr>
            <a:r>
              <a:rPr lang="en-US" dirty="0"/>
              <a:t>Parent and Child’s Provider signatures</a:t>
            </a:r>
          </a:p>
          <a:p>
            <a:pPr lvl="1"/>
            <a:r>
              <a:rPr lang="en-US" dirty="0"/>
              <a:t>Medical Exemption</a:t>
            </a:r>
          </a:p>
          <a:p>
            <a:pPr lvl="1"/>
            <a:r>
              <a:rPr lang="en-US" dirty="0"/>
              <a:t>Philosophical/Personal Exemption</a:t>
            </a:r>
          </a:p>
          <a:p>
            <a:pPr lvl="1"/>
            <a:r>
              <a:rPr lang="en-US" dirty="0"/>
              <a:t>Religious Exemption</a:t>
            </a:r>
            <a:br>
              <a:rPr lang="en-US" dirty="0"/>
            </a:br>
            <a:endParaRPr lang="en-US" dirty="0"/>
          </a:p>
          <a:p>
            <a:pPr marL="0" indent="0">
              <a:buNone/>
            </a:pPr>
            <a:r>
              <a:rPr lang="en-US" dirty="0"/>
              <a:t>Religion restricting care from medical professional</a:t>
            </a:r>
          </a:p>
          <a:p>
            <a:pPr lvl="1"/>
            <a:r>
              <a:rPr lang="en-US" dirty="0"/>
              <a:t>Religious Membership Exemption</a:t>
            </a:r>
          </a:p>
        </p:txBody>
      </p:sp>
      <p:graphicFrame>
        <p:nvGraphicFramePr>
          <p:cNvPr id="5" name="Object 4">
            <a:extLst>
              <a:ext uri="{FF2B5EF4-FFF2-40B4-BE49-F238E27FC236}">
                <a16:creationId xmlns:a16="http://schemas.microsoft.com/office/drawing/2014/main" id="{D552D7D6-430A-4188-A096-592C6E14BAAA}"/>
              </a:ext>
            </a:extLst>
          </p:cNvPr>
          <p:cNvGraphicFramePr>
            <a:graphicFrameLocks noChangeAspect="1"/>
          </p:cNvGraphicFramePr>
          <p:nvPr/>
        </p:nvGraphicFramePr>
        <p:xfrm>
          <a:off x="5833744" y="365125"/>
          <a:ext cx="5006051" cy="6479200"/>
        </p:xfrm>
        <a:graphic>
          <a:graphicData uri="http://schemas.openxmlformats.org/presentationml/2006/ole">
            <mc:AlternateContent xmlns:mc="http://schemas.openxmlformats.org/markup-compatibility/2006">
              <mc:Choice xmlns:v="urn:schemas-microsoft-com:vml" Requires="v">
                <p:oleObj spid="_x0000_s1033" name="Acrobat Document" r:id="rId3" imgW="5829075" imgH="7543506" progId="Acrobat.Document.DC">
                  <p:embed/>
                </p:oleObj>
              </mc:Choice>
              <mc:Fallback>
                <p:oleObj name="Acrobat Document" r:id="rId3" imgW="5829075" imgH="7543506" progId="Acrobat.Document.DC">
                  <p:embed/>
                  <p:pic>
                    <p:nvPicPr>
                      <p:cNvPr id="5" name="Object 4">
                        <a:extLst>
                          <a:ext uri="{FF2B5EF4-FFF2-40B4-BE49-F238E27FC236}">
                            <a16:creationId xmlns:a16="http://schemas.microsoft.com/office/drawing/2014/main" id="{D552D7D6-430A-4188-A096-592C6E14BAAA}"/>
                          </a:ext>
                        </a:extLst>
                      </p:cNvPr>
                      <p:cNvPicPr/>
                      <p:nvPr/>
                    </p:nvPicPr>
                    <p:blipFill>
                      <a:blip r:embed="rId4"/>
                      <a:stretch>
                        <a:fillRect/>
                      </a:stretch>
                    </p:blipFill>
                    <p:spPr>
                      <a:xfrm>
                        <a:off x="5833744" y="365125"/>
                        <a:ext cx="5006051" cy="6479200"/>
                      </a:xfrm>
                      <a:prstGeom prst="rect">
                        <a:avLst/>
                      </a:prstGeom>
                    </p:spPr>
                  </p:pic>
                </p:oleObj>
              </mc:Fallback>
            </mc:AlternateContent>
          </a:graphicData>
        </a:graphic>
      </p:graphicFrame>
    </p:spTree>
    <p:extLst>
      <p:ext uri="{BB962C8B-B14F-4D97-AF65-F5344CB8AC3E}">
        <p14:creationId xmlns:p14="http://schemas.microsoft.com/office/powerpoint/2010/main" val="13031544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3B794-26D0-449F-895F-CADFB4809900}"/>
              </a:ext>
            </a:extLst>
          </p:cNvPr>
          <p:cNvSpPr>
            <a:spLocks noGrp="1"/>
          </p:cNvSpPr>
          <p:nvPr>
            <p:ph type="title"/>
          </p:nvPr>
        </p:nvSpPr>
        <p:spPr/>
        <p:txBody>
          <a:bodyPr>
            <a:normAutofit/>
          </a:bodyPr>
          <a:lstStyle/>
          <a:p>
            <a:pPr algn="ctr"/>
            <a:r>
              <a:rPr lang="en-US" sz="3600" b="1" dirty="0">
                <a:solidFill>
                  <a:srgbClr val="006F82"/>
                </a:solidFill>
                <a:latin typeface="Arial"/>
                <a:cs typeface="Arial"/>
              </a:rPr>
              <a:t>Is My Kindergartener Too Young?</a:t>
            </a:r>
          </a:p>
        </p:txBody>
      </p:sp>
      <p:sp>
        <p:nvSpPr>
          <p:cNvPr id="3" name="Content Placeholder 2">
            <a:extLst>
              <a:ext uri="{FF2B5EF4-FFF2-40B4-BE49-F238E27FC236}">
                <a16:creationId xmlns:a16="http://schemas.microsoft.com/office/drawing/2014/main" id="{0B7D94A8-1DC0-476B-90D5-E90E9551E346}"/>
              </a:ext>
            </a:extLst>
          </p:cNvPr>
          <p:cNvSpPr>
            <a:spLocks noGrp="1"/>
          </p:cNvSpPr>
          <p:nvPr>
            <p:ph sz="half" idx="1"/>
          </p:nvPr>
        </p:nvSpPr>
        <p:spPr/>
        <p:txBody>
          <a:bodyPr vert="horz" lIns="91440" tIns="45720" rIns="91440" bIns="45720" rtlCol="0" anchor="t">
            <a:normAutofit/>
          </a:bodyPr>
          <a:lstStyle/>
          <a:p>
            <a:pPr marL="0" indent="0">
              <a:buNone/>
            </a:pPr>
            <a:endParaRPr lang="en-US" dirty="0"/>
          </a:p>
          <a:p>
            <a:pPr marL="0" indent="0">
              <a:buNone/>
            </a:pPr>
            <a:endParaRPr lang="en-US" dirty="0"/>
          </a:p>
          <a:p>
            <a:pPr marL="0" indent="0">
              <a:buNone/>
            </a:pPr>
            <a:r>
              <a:rPr lang="en-US" sz="2400" dirty="0">
                <a:latin typeface="Arial"/>
                <a:cs typeface="Arial"/>
              </a:rPr>
              <a:t>Children can receive their school immunizations at age 4.  Contact your healthcare provider to schedule your appointment. </a:t>
            </a:r>
            <a:r>
              <a:rPr lang="en-US" dirty="0"/>
              <a:t> ​</a:t>
            </a:r>
          </a:p>
        </p:txBody>
      </p:sp>
      <p:pic>
        <p:nvPicPr>
          <p:cNvPr id="6" name="Content Placeholder 5">
            <a:extLst>
              <a:ext uri="{FF2B5EF4-FFF2-40B4-BE49-F238E27FC236}">
                <a16:creationId xmlns:a16="http://schemas.microsoft.com/office/drawing/2014/main" id="{BAE941DB-7DA0-49F8-8E73-C3F39186D9D7}"/>
              </a:ext>
            </a:extLst>
          </p:cNvPr>
          <p:cNvPicPr>
            <a:picLocks noGrp="1" noChangeAspect="1"/>
          </p:cNvPicPr>
          <p:nvPr>
            <p:ph sz="half" idx="2"/>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172200" y="2274094"/>
            <a:ext cx="5181600" cy="3454400"/>
          </a:xfrm>
        </p:spPr>
      </p:pic>
    </p:spTree>
    <p:extLst>
      <p:ext uri="{BB962C8B-B14F-4D97-AF65-F5344CB8AC3E}">
        <p14:creationId xmlns:p14="http://schemas.microsoft.com/office/powerpoint/2010/main" val="15283768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286999" cy="1325563"/>
          </a:xfrm>
        </p:spPr>
        <p:txBody>
          <a:bodyPr>
            <a:normAutofit/>
          </a:bodyPr>
          <a:lstStyle/>
          <a:p>
            <a:pPr algn="ctr"/>
            <a:r>
              <a:rPr lang="en-US" sz="3600" b="1" dirty="0">
                <a:solidFill>
                  <a:srgbClr val="006F82"/>
                </a:solidFill>
                <a:latin typeface="Arial"/>
                <a:cs typeface="Arial"/>
              </a:rPr>
              <a:t>Where Can I Get My Child Immunized?</a:t>
            </a:r>
            <a:r>
              <a:rPr lang="en-US" sz="3800" dirty="0">
                <a:latin typeface="Arial"/>
                <a:cs typeface="Arial"/>
              </a:rPr>
              <a:t>	</a:t>
            </a:r>
          </a:p>
        </p:txBody>
      </p:sp>
      <p:sp>
        <p:nvSpPr>
          <p:cNvPr id="3" name="Content Placeholder 2"/>
          <p:cNvSpPr>
            <a:spLocks noGrp="1"/>
          </p:cNvSpPr>
          <p:nvPr>
            <p:ph sz="half" idx="1"/>
          </p:nvPr>
        </p:nvSpPr>
        <p:spPr>
          <a:xfrm>
            <a:off x="838200" y="1396539"/>
            <a:ext cx="10105524" cy="5083130"/>
          </a:xfrm>
        </p:spPr>
        <p:txBody>
          <a:bodyPr vert="horz" lIns="91440" tIns="45720" rIns="91440" bIns="45720" rtlCol="0" anchor="t">
            <a:normAutofit fontScale="85000" lnSpcReduction="20000"/>
          </a:bodyPr>
          <a:lstStyle/>
          <a:p>
            <a:pPr fontAlgn="base">
              <a:lnSpc>
                <a:spcPct val="110000"/>
              </a:lnSpc>
            </a:pPr>
            <a:r>
              <a:rPr lang="en-US" sz="2600" b="1" dirty="0">
                <a:latin typeface="Arial"/>
                <a:cs typeface="Arial"/>
              </a:rPr>
              <a:t>Your child’s healthcare provider​</a:t>
            </a:r>
          </a:p>
          <a:p>
            <a:pPr marL="0" indent="0" fontAlgn="base">
              <a:lnSpc>
                <a:spcPct val="110000"/>
              </a:lnSpc>
              <a:buNone/>
            </a:pPr>
            <a:endParaRPr lang="en-US" sz="2600" b="1" dirty="0">
              <a:latin typeface="Arial" panose="020B0604020202020204" pitchFamily="34" charset="0"/>
              <a:cs typeface="Arial" panose="020B0604020202020204" pitchFamily="34" charset="0"/>
            </a:endParaRPr>
          </a:p>
          <a:p>
            <a:pPr fontAlgn="base">
              <a:lnSpc>
                <a:spcPct val="110000"/>
              </a:lnSpc>
            </a:pPr>
            <a:r>
              <a:rPr lang="en-US" sz="2600" b="1" dirty="0" err="1">
                <a:latin typeface="Arial"/>
                <a:cs typeface="Arial"/>
              </a:rPr>
              <a:t>WithinReach</a:t>
            </a:r>
            <a:r>
              <a:rPr lang="en-US" sz="2600" b="1" dirty="0">
                <a:latin typeface="Arial"/>
                <a:cs typeface="Arial"/>
              </a:rPr>
              <a:t>, Family Health Hotline:  </a:t>
            </a:r>
          </a:p>
          <a:p>
            <a:pPr marL="0" indent="0">
              <a:lnSpc>
                <a:spcPct val="110000"/>
              </a:lnSpc>
              <a:buNone/>
            </a:pPr>
            <a:r>
              <a:rPr lang="en-US" sz="2600" b="1" dirty="0">
                <a:latin typeface="Arial"/>
                <a:cs typeface="Arial"/>
              </a:rPr>
              <a:t>	800-322-2588​</a:t>
            </a:r>
            <a:endParaRPr lang="en-US" sz="2600" dirty="0">
              <a:cs typeface="Calibri" panose="020F0502020204030204"/>
            </a:endParaRPr>
          </a:p>
          <a:p>
            <a:pPr marL="0" indent="0" fontAlgn="base">
              <a:lnSpc>
                <a:spcPct val="110000"/>
              </a:lnSpc>
              <a:buNone/>
            </a:pPr>
            <a:r>
              <a:rPr lang="en-US" sz="2600" dirty="0">
                <a:latin typeface="Arial"/>
                <a:cs typeface="Arial"/>
              </a:rPr>
              <a:t> 	</a:t>
            </a:r>
            <a:r>
              <a:rPr lang="en-US" sz="2600" u="sng" dirty="0">
                <a:latin typeface="Arial"/>
                <a:cs typeface="Arial"/>
                <a:hlinkClick r:id="rId2"/>
              </a:rPr>
              <a:t>http://www.withinreachwa.org/</a:t>
            </a:r>
            <a:r>
              <a:rPr lang="en-US" sz="2600" dirty="0">
                <a:latin typeface="Arial"/>
                <a:cs typeface="Arial"/>
              </a:rPr>
              <a:t>​</a:t>
            </a:r>
          </a:p>
          <a:p>
            <a:pPr marL="0" indent="0" fontAlgn="base">
              <a:lnSpc>
                <a:spcPct val="110000"/>
              </a:lnSpc>
              <a:buNone/>
            </a:pPr>
            <a:endParaRPr lang="en-US" sz="2600" dirty="0">
              <a:latin typeface="Arial"/>
              <a:cs typeface="Arial"/>
            </a:endParaRPr>
          </a:p>
          <a:p>
            <a:pPr fontAlgn="base">
              <a:lnSpc>
                <a:spcPct val="110000"/>
              </a:lnSpc>
            </a:pPr>
            <a:r>
              <a:rPr lang="en-US" sz="2600" b="1" dirty="0">
                <a:latin typeface="Arial"/>
                <a:cs typeface="Arial"/>
              </a:rPr>
              <a:t>Community Health Access Program:  </a:t>
            </a:r>
          </a:p>
          <a:p>
            <a:pPr marL="0" indent="0">
              <a:lnSpc>
                <a:spcPct val="110000"/>
              </a:lnSpc>
              <a:buNone/>
            </a:pPr>
            <a:r>
              <a:rPr lang="en-US" sz="2600" b="1" dirty="0">
                <a:latin typeface="Arial"/>
                <a:cs typeface="Arial"/>
              </a:rPr>
              <a:t>	206-284-0331 or 800-756-5437​</a:t>
            </a:r>
          </a:p>
          <a:p>
            <a:pPr marL="0" indent="0">
              <a:lnSpc>
                <a:spcPct val="110000"/>
              </a:lnSpc>
              <a:buNone/>
            </a:pPr>
            <a:r>
              <a:rPr lang="en-US" sz="2600" b="1" dirty="0">
                <a:latin typeface="Arial"/>
                <a:cs typeface="Arial"/>
              </a:rPr>
              <a:t>	</a:t>
            </a:r>
            <a:r>
              <a:rPr lang="en-US" sz="2600" b="1" dirty="0">
                <a:latin typeface="Arial"/>
                <a:cs typeface="Arial"/>
                <a:hlinkClick r:id="rId3"/>
              </a:rPr>
              <a:t>https://kingcounty.gov/en/dept/dph/health-safety/health-centers-programs-services/access-outreach-program/community-health-access-program</a:t>
            </a:r>
            <a:endParaRPr lang="en-US" sz="2600" b="1" dirty="0">
              <a:latin typeface="Arial"/>
              <a:cs typeface="Arial"/>
            </a:endParaRPr>
          </a:p>
          <a:p>
            <a:pPr>
              <a:lnSpc>
                <a:spcPct val="110000"/>
              </a:lnSpc>
            </a:pPr>
            <a:r>
              <a:rPr lang="en-US" sz="2600" b="1" dirty="0">
                <a:latin typeface="Arial"/>
                <a:cs typeface="Arial"/>
              </a:rPr>
              <a:t>Your school nurse is a resource for you if you need assistance</a:t>
            </a:r>
          </a:p>
          <a:p>
            <a:pPr marL="0" indent="0">
              <a:buNone/>
            </a:pPr>
            <a:endParaRPr lang="en-US" b="1" dirty="0">
              <a:latin typeface="Arial"/>
              <a:cs typeface="Arial"/>
            </a:endParaRPr>
          </a:p>
          <a:p>
            <a:pPr marL="0" indent="0">
              <a:buNone/>
            </a:pPr>
            <a:endParaRPr lang="en-US" dirty="0">
              <a:cs typeface="Calibri" panose="020F0502020204030204"/>
            </a:endParaRPr>
          </a:p>
          <a:p>
            <a:pPr marL="0" indent="0" fontAlgn="base">
              <a:buNone/>
            </a:pPr>
            <a:endParaRPr lang="en-US" sz="2600" dirty="0"/>
          </a:p>
          <a:p>
            <a:pPr marL="0" indent="0" fontAlgn="base">
              <a:buNone/>
            </a:pPr>
            <a:endParaRPr lang="en-US" sz="26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10116" y="6176963"/>
            <a:ext cx="2133608" cy="605411"/>
          </a:xfrm>
          <a:prstGeom prst="rect">
            <a:avLst/>
          </a:prstGeom>
        </p:spPr>
      </p:pic>
      <p:grpSp>
        <p:nvGrpSpPr>
          <p:cNvPr id="8" name="Group 7">
            <a:extLst>
              <a:ext uri="{FF2B5EF4-FFF2-40B4-BE49-F238E27FC236}">
                <a16:creationId xmlns:a16="http://schemas.microsoft.com/office/drawing/2014/main" id="{C4ED3F06-7D82-4F65-BC15-F877A336B41E}"/>
              </a:ext>
            </a:extLst>
          </p:cNvPr>
          <p:cNvGrpSpPr/>
          <p:nvPr/>
        </p:nvGrpSpPr>
        <p:grpSpPr>
          <a:xfrm>
            <a:off x="11245516" y="-72188"/>
            <a:ext cx="1110915" cy="7002378"/>
            <a:chOff x="11245516" y="-72188"/>
            <a:chExt cx="1110915" cy="7002378"/>
          </a:xfrm>
        </p:grpSpPr>
        <p:sp>
          <p:nvSpPr>
            <p:cNvPr id="9" name="Rectangle 8">
              <a:extLst>
                <a:ext uri="{FF2B5EF4-FFF2-40B4-BE49-F238E27FC236}">
                  <a16:creationId xmlns:a16="http://schemas.microsoft.com/office/drawing/2014/main" id="{78BC6B50-6D4C-4377-B589-3E538FF7A884}"/>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a:extLst>
                <a:ext uri="{FF2B5EF4-FFF2-40B4-BE49-F238E27FC236}">
                  <a16:creationId xmlns:a16="http://schemas.microsoft.com/office/drawing/2014/main" id="{E2417950-C523-45A3-B169-FB95595BB843}"/>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1053460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286999" cy="1325563"/>
          </a:xfrm>
        </p:spPr>
        <p:txBody>
          <a:bodyPr>
            <a:normAutofit/>
          </a:bodyPr>
          <a:lstStyle/>
          <a:p>
            <a:r>
              <a:rPr lang="en-US" sz="3600" b="1" dirty="0">
                <a:solidFill>
                  <a:srgbClr val="006F82"/>
                </a:solidFill>
                <a:latin typeface="Arial"/>
                <a:cs typeface="Arial"/>
              </a:rPr>
              <a:t>SUMMARY of IMMUNIZATION INFORMATION</a:t>
            </a:r>
          </a:p>
        </p:txBody>
      </p:sp>
      <p:sp>
        <p:nvSpPr>
          <p:cNvPr id="3" name="Content Placeholder 2"/>
          <p:cNvSpPr>
            <a:spLocks noGrp="1"/>
          </p:cNvSpPr>
          <p:nvPr>
            <p:ph sz="half" idx="1"/>
          </p:nvPr>
        </p:nvSpPr>
        <p:spPr>
          <a:xfrm>
            <a:off x="895927" y="1906442"/>
            <a:ext cx="10105524" cy="4268188"/>
          </a:xfrm>
        </p:spPr>
        <p:txBody>
          <a:bodyPr vert="horz" lIns="91440" tIns="45720" rIns="91440" bIns="45720" rtlCol="0" anchor="t">
            <a:normAutofit/>
          </a:bodyPr>
          <a:lstStyle/>
          <a:p>
            <a:pPr fontAlgn="base"/>
            <a:r>
              <a:rPr lang="en-US" sz="2400" dirty="0">
                <a:latin typeface="Arial"/>
                <a:cs typeface="Arial"/>
              </a:rPr>
              <a:t>Your student may register for school, </a:t>
            </a:r>
            <a:r>
              <a:rPr lang="en-US" sz="2400" b="1" dirty="0">
                <a:latin typeface="Arial"/>
                <a:cs typeface="Arial"/>
              </a:rPr>
              <a:t>but MAY NOT attend school until provider-verified immunizations</a:t>
            </a:r>
            <a:r>
              <a:rPr lang="en-US" sz="2400" dirty="0">
                <a:latin typeface="Arial"/>
                <a:cs typeface="Arial"/>
              </a:rPr>
              <a:t> have been received and validated by the school nurse. ​</a:t>
            </a:r>
          </a:p>
          <a:p>
            <a:pPr marL="0" indent="0">
              <a:buNone/>
            </a:pPr>
            <a:endParaRPr lang="en-US" sz="2400" dirty="0">
              <a:latin typeface="Arial"/>
              <a:cs typeface="Arial"/>
            </a:endParaRPr>
          </a:p>
          <a:p>
            <a:pPr fontAlgn="base"/>
            <a:r>
              <a:rPr lang="en-US" sz="2400" dirty="0">
                <a:latin typeface="Arial"/>
                <a:cs typeface="Arial"/>
              </a:rPr>
              <a:t>The child must have all immunizations they are eligible to receive prior to starting school.</a:t>
            </a:r>
          </a:p>
          <a:p>
            <a:endParaRPr lang="en-US" sz="2400" dirty="0">
              <a:latin typeface="Arial"/>
              <a:cs typeface="Arial"/>
            </a:endParaRPr>
          </a:p>
          <a:p>
            <a:pPr fontAlgn="base"/>
            <a:r>
              <a:rPr lang="en-US" sz="2400" dirty="0">
                <a:latin typeface="Arial"/>
                <a:cs typeface="Arial"/>
              </a:rPr>
              <a:t>Or there is a </a:t>
            </a:r>
            <a:r>
              <a:rPr lang="en-US" sz="2400" b="1" dirty="0">
                <a:latin typeface="Arial"/>
                <a:cs typeface="Arial"/>
              </a:rPr>
              <a:t>Certificate of Exemption</a:t>
            </a:r>
            <a:r>
              <a:rPr lang="en-US" sz="2400" dirty="0">
                <a:latin typeface="Arial"/>
                <a:cs typeface="Arial"/>
              </a:rPr>
              <a:t> on file signed by the parent AND the licensed healthcare provider.  </a:t>
            </a:r>
          </a:p>
          <a:p>
            <a:pPr marL="0" indent="0" fontAlgn="base">
              <a:buNone/>
            </a:pPr>
            <a:r>
              <a:rPr lang="en-US" sz="2400" dirty="0">
                <a:latin typeface="Arial"/>
                <a:cs typeface="Arial"/>
              </a:rPr>
              <a:t>​</a:t>
            </a:r>
          </a:p>
          <a:p>
            <a:pPr marL="0" indent="0" fontAlgn="base">
              <a:buNone/>
            </a:pPr>
            <a:endParaRPr lang="en-US" sz="2600" dirty="0"/>
          </a:p>
          <a:p>
            <a:pPr marL="0" indent="0" fontAlgn="base">
              <a:buNone/>
            </a:pPr>
            <a:endParaRPr lang="en-US" sz="26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0116" y="5874257"/>
            <a:ext cx="2133608" cy="605411"/>
          </a:xfrm>
          <a:prstGeom prst="rect">
            <a:avLst/>
          </a:prstGeom>
        </p:spPr>
      </p:pic>
      <p:grpSp>
        <p:nvGrpSpPr>
          <p:cNvPr id="8" name="Group 7">
            <a:extLst>
              <a:ext uri="{FF2B5EF4-FFF2-40B4-BE49-F238E27FC236}">
                <a16:creationId xmlns:a16="http://schemas.microsoft.com/office/drawing/2014/main" id="{C4ED3F06-7D82-4F65-BC15-F877A336B41E}"/>
              </a:ext>
            </a:extLst>
          </p:cNvPr>
          <p:cNvGrpSpPr/>
          <p:nvPr/>
        </p:nvGrpSpPr>
        <p:grpSpPr>
          <a:xfrm>
            <a:off x="11245516" y="-72188"/>
            <a:ext cx="1110915" cy="7002378"/>
            <a:chOff x="11245516" y="-72188"/>
            <a:chExt cx="1110915" cy="7002378"/>
          </a:xfrm>
        </p:grpSpPr>
        <p:sp>
          <p:nvSpPr>
            <p:cNvPr id="9" name="Rectangle 8">
              <a:extLst>
                <a:ext uri="{FF2B5EF4-FFF2-40B4-BE49-F238E27FC236}">
                  <a16:creationId xmlns:a16="http://schemas.microsoft.com/office/drawing/2014/main" id="{78BC6B50-6D4C-4377-B589-3E538FF7A884}"/>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a:extLst>
                <a:ext uri="{FF2B5EF4-FFF2-40B4-BE49-F238E27FC236}">
                  <a16:creationId xmlns:a16="http://schemas.microsoft.com/office/drawing/2014/main" id="{E2417950-C523-45A3-B169-FB95595BB843}"/>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2463166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286999" cy="1325563"/>
          </a:xfrm>
        </p:spPr>
        <p:txBody>
          <a:bodyPr>
            <a:normAutofit/>
          </a:bodyPr>
          <a:lstStyle/>
          <a:p>
            <a:pPr algn="ctr"/>
            <a:r>
              <a:rPr lang="en-US" sz="3600" b="1" dirty="0">
                <a:solidFill>
                  <a:srgbClr val="006F82"/>
                </a:solidFill>
                <a:latin typeface="Arial"/>
                <a:cs typeface="Arial"/>
              </a:rPr>
              <a:t>Notify the School if your Child has a Life-Threatening Health Condition such as:</a:t>
            </a:r>
            <a:r>
              <a:rPr lang="en-US" sz="3600" b="1" dirty="0">
                <a:latin typeface="Arial"/>
                <a:cs typeface="Arial"/>
              </a:rPr>
              <a:t> </a:t>
            </a:r>
            <a:r>
              <a:rPr lang="en-US" dirty="0"/>
              <a:t> </a:t>
            </a:r>
            <a:endParaRPr lang="en-US" sz="3800" dirty="0">
              <a:latin typeface="Arial" panose="020B0604020202020204" pitchFamily="34" charset="0"/>
              <a:cs typeface="Arial" panose="020B0604020202020204" pitchFamily="34" charset="0"/>
            </a:endParaRPr>
          </a:p>
        </p:txBody>
      </p:sp>
      <p:sp>
        <p:nvSpPr>
          <p:cNvPr id="3" name="Content Placeholder 2"/>
          <p:cNvSpPr>
            <a:spLocks noGrp="1"/>
          </p:cNvSpPr>
          <p:nvPr>
            <p:ph sz="half" idx="1"/>
          </p:nvPr>
        </p:nvSpPr>
        <p:spPr>
          <a:xfrm>
            <a:off x="688571" y="2229524"/>
            <a:ext cx="10105524" cy="3644733"/>
          </a:xfrm>
        </p:spPr>
        <p:txBody>
          <a:bodyPr vert="horz" lIns="91440" tIns="45720" rIns="91440" bIns="45720" rtlCol="0" anchor="t">
            <a:normAutofit fontScale="92500" lnSpcReduction="10000"/>
          </a:bodyPr>
          <a:lstStyle/>
          <a:p>
            <a:pPr fontAlgn="base"/>
            <a:r>
              <a:rPr lang="en-US" sz="3400" dirty="0">
                <a:latin typeface="Arial"/>
                <a:cs typeface="Arial"/>
              </a:rPr>
              <a:t>Allergy requiring an </a:t>
            </a:r>
            <a:r>
              <a:rPr lang="en-US" sz="3400" dirty="0" err="1">
                <a:latin typeface="Arial"/>
                <a:cs typeface="Arial"/>
              </a:rPr>
              <a:t>Epipen</a:t>
            </a:r>
            <a:r>
              <a:rPr lang="en-US" sz="3400" dirty="0">
                <a:latin typeface="Arial"/>
                <a:cs typeface="Arial"/>
              </a:rPr>
              <a:t>™</a:t>
            </a:r>
          </a:p>
          <a:p>
            <a:pPr fontAlgn="base"/>
            <a:r>
              <a:rPr lang="en-US" sz="3400" dirty="0">
                <a:latin typeface="Arial"/>
                <a:cs typeface="Arial"/>
              </a:rPr>
              <a:t>Insulin-dependent Diabetes​</a:t>
            </a:r>
          </a:p>
          <a:p>
            <a:pPr fontAlgn="base"/>
            <a:r>
              <a:rPr lang="en-US" sz="3400" dirty="0">
                <a:latin typeface="Arial"/>
                <a:cs typeface="Arial"/>
              </a:rPr>
              <a:t>Severe Asthma​</a:t>
            </a:r>
          </a:p>
          <a:p>
            <a:pPr fontAlgn="base"/>
            <a:r>
              <a:rPr lang="en-US" sz="3400" dirty="0">
                <a:latin typeface="Arial"/>
                <a:cs typeface="Arial"/>
              </a:rPr>
              <a:t>A Seizure disorder​</a:t>
            </a:r>
          </a:p>
          <a:p>
            <a:pPr fontAlgn="base"/>
            <a:r>
              <a:rPr lang="en-US" sz="3400" dirty="0">
                <a:latin typeface="Arial"/>
                <a:cs typeface="Arial"/>
              </a:rPr>
              <a:t>A Cardiac condition​</a:t>
            </a:r>
          </a:p>
          <a:p>
            <a:pPr fontAlgn="base"/>
            <a:r>
              <a:rPr lang="en-US" sz="3400" dirty="0">
                <a:latin typeface="Arial"/>
                <a:cs typeface="Arial"/>
              </a:rPr>
              <a:t>Adrenal Insufficiency​</a:t>
            </a:r>
          </a:p>
          <a:p>
            <a:pPr fontAlgn="base"/>
            <a:r>
              <a:rPr lang="en-US" sz="3400" dirty="0">
                <a:latin typeface="Arial"/>
                <a:cs typeface="Arial"/>
              </a:rPr>
              <a:t>Other conditions</a:t>
            </a:r>
            <a:endParaRPr lang="en-US" sz="2600" dirty="0"/>
          </a:p>
          <a:p>
            <a:pPr marL="0" indent="0" fontAlgn="base">
              <a:buNone/>
            </a:pPr>
            <a:endParaRPr lang="en-US" sz="26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0116" y="5874257"/>
            <a:ext cx="2133608" cy="605411"/>
          </a:xfrm>
          <a:prstGeom prst="rect">
            <a:avLst/>
          </a:prstGeom>
        </p:spPr>
      </p:pic>
      <p:grpSp>
        <p:nvGrpSpPr>
          <p:cNvPr id="8" name="Group 7">
            <a:extLst>
              <a:ext uri="{FF2B5EF4-FFF2-40B4-BE49-F238E27FC236}">
                <a16:creationId xmlns:a16="http://schemas.microsoft.com/office/drawing/2014/main" id="{C4ED3F06-7D82-4F65-BC15-F877A336B41E}"/>
              </a:ext>
            </a:extLst>
          </p:cNvPr>
          <p:cNvGrpSpPr/>
          <p:nvPr/>
        </p:nvGrpSpPr>
        <p:grpSpPr>
          <a:xfrm>
            <a:off x="11245516" y="-72188"/>
            <a:ext cx="1110915" cy="7002378"/>
            <a:chOff x="11245516" y="-72188"/>
            <a:chExt cx="1110915" cy="7002378"/>
          </a:xfrm>
        </p:grpSpPr>
        <p:sp>
          <p:nvSpPr>
            <p:cNvPr id="9" name="Rectangle 8">
              <a:extLst>
                <a:ext uri="{FF2B5EF4-FFF2-40B4-BE49-F238E27FC236}">
                  <a16:creationId xmlns:a16="http://schemas.microsoft.com/office/drawing/2014/main" id="{78BC6B50-6D4C-4377-B589-3E538FF7A884}"/>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a:extLst>
                <a:ext uri="{FF2B5EF4-FFF2-40B4-BE49-F238E27FC236}">
                  <a16:creationId xmlns:a16="http://schemas.microsoft.com/office/drawing/2014/main" id="{E2417950-C523-45A3-B169-FB95595BB843}"/>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33891505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286999" cy="1325563"/>
          </a:xfrm>
        </p:spPr>
        <p:txBody>
          <a:bodyPr>
            <a:normAutofit/>
          </a:bodyPr>
          <a:lstStyle/>
          <a:p>
            <a:pPr algn="ctr"/>
            <a:r>
              <a:rPr lang="en-US" sz="3600" b="1" dirty="0">
                <a:solidFill>
                  <a:srgbClr val="006F82"/>
                </a:solidFill>
                <a:latin typeface="Arial"/>
                <a:cs typeface="Arial"/>
              </a:rPr>
              <a:t>Why does the school need to know? </a:t>
            </a:r>
            <a:endParaRPr lang="en-US" sz="3800" dirty="0">
              <a:solidFill>
                <a:srgbClr val="006F82"/>
              </a:solidFill>
              <a:latin typeface="Arial" panose="020B0604020202020204" pitchFamily="34" charset="0"/>
              <a:cs typeface="Arial" panose="020B0604020202020204" pitchFamily="34" charset="0"/>
            </a:endParaRPr>
          </a:p>
        </p:txBody>
      </p:sp>
      <p:sp>
        <p:nvSpPr>
          <p:cNvPr id="3" name="Content Placeholder 2"/>
          <p:cNvSpPr>
            <a:spLocks noGrp="1"/>
          </p:cNvSpPr>
          <p:nvPr>
            <p:ph sz="half" idx="1"/>
          </p:nvPr>
        </p:nvSpPr>
        <p:spPr>
          <a:xfrm>
            <a:off x="838200" y="1825625"/>
            <a:ext cx="10105524" cy="3644733"/>
          </a:xfrm>
        </p:spPr>
        <p:txBody>
          <a:bodyPr vert="horz" lIns="91440" tIns="45720" rIns="91440" bIns="45720" rtlCol="0" anchor="t">
            <a:normAutofit lnSpcReduction="10000"/>
          </a:bodyPr>
          <a:lstStyle/>
          <a:p>
            <a:pPr fontAlgn="base"/>
            <a:r>
              <a:rPr lang="en-US" sz="2400" dirty="0">
                <a:latin typeface="Arial"/>
                <a:cs typeface="Arial"/>
              </a:rPr>
              <a:t>If your child has a life-threatening condition, </a:t>
            </a:r>
            <a:r>
              <a:rPr lang="en-US" sz="2400" b="1" dirty="0">
                <a:latin typeface="Arial"/>
                <a:cs typeface="Arial"/>
              </a:rPr>
              <a:t>WA state law </a:t>
            </a:r>
            <a:r>
              <a:rPr lang="en-US" sz="2400" dirty="0">
                <a:latin typeface="Arial"/>
                <a:cs typeface="Arial"/>
              </a:rPr>
              <a:t>says there must be an </a:t>
            </a:r>
            <a:r>
              <a:rPr lang="en-US" sz="2400" b="1" dirty="0">
                <a:latin typeface="Arial"/>
                <a:cs typeface="Arial"/>
              </a:rPr>
              <a:t>emergency care plan and any associated medication </a:t>
            </a:r>
            <a:r>
              <a:rPr lang="en-US" sz="2400" dirty="0">
                <a:latin typeface="Arial"/>
                <a:cs typeface="Arial"/>
              </a:rPr>
              <a:t>in place in the school building </a:t>
            </a:r>
            <a:r>
              <a:rPr lang="en-US" sz="2400" b="1" dirty="0">
                <a:latin typeface="Arial"/>
                <a:cs typeface="Arial"/>
              </a:rPr>
              <a:t>before the child can attend school</a:t>
            </a:r>
            <a:r>
              <a:rPr lang="en-US" sz="2400" dirty="0">
                <a:latin typeface="Arial"/>
                <a:cs typeface="Arial"/>
              </a:rPr>
              <a:t>. </a:t>
            </a:r>
            <a:endParaRPr lang="en-US" dirty="0">
              <a:latin typeface="Arial"/>
              <a:cs typeface="Arial"/>
            </a:endParaRPr>
          </a:p>
          <a:p>
            <a:pPr marL="0" indent="0">
              <a:buNone/>
            </a:pPr>
            <a:r>
              <a:rPr lang="en-US" sz="2400" dirty="0">
                <a:latin typeface="Arial"/>
                <a:cs typeface="Arial"/>
              </a:rPr>
              <a:t> ​</a:t>
            </a:r>
            <a:endParaRPr lang="en-US" dirty="0">
              <a:latin typeface="Arial"/>
              <a:cs typeface="Arial"/>
            </a:endParaRPr>
          </a:p>
          <a:p>
            <a:pPr fontAlgn="base"/>
            <a:r>
              <a:rPr lang="en-US" sz="2400" dirty="0">
                <a:latin typeface="Arial" panose="020B0604020202020204" pitchFamily="34" charset="0"/>
                <a:cs typeface="Arial" panose="020B0604020202020204" pitchFamily="34" charset="0"/>
              </a:rPr>
              <a:t>This is to keep the student safe in the event they experience a medical emergency during the school day. ​</a:t>
            </a:r>
          </a:p>
          <a:p>
            <a:pPr marL="0" indent="0">
              <a:buNone/>
            </a:pPr>
            <a:endParaRPr lang="en-US" sz="2400" dirty="0">
              <a:latin typeface="Arial"/>
              <a:cs typeface="Arial"/>
            </a:endParaRPr>
          </a:p>
          <a:p>
            <a:pPr fontAlgn="base"/>
            <a:r>
              <a:rPr lang="en-US" sz="2400" dirty="0">
                <a:latin typeface="Arial" panose="020B0604020202020204" pitchFamily="34" charset="0"/>
                <a:cs typeface="Arial" panose="020B0604020202020204" pitchFamily="34" charset="0"/>
              </a:rPr>
              <a:t> If your child has a life-threatening condition, let the school nurse know:</a:t>
            </a:r>
          </a:p>
          <a:p>
            <a:pPr lvl="1" fontAlgn="base"/>
            <a:r>
              <a:rPr lang="en-US" sz="2200" dirty="0">
                <a:latin typeface="Arial" panose="020B0604020202020204" pitchFamily="34" charset="0"/>
                <a:cs typeface="Arial" panose="020B0604020202020204" pitchFamily="34" charset="0"/>
              </a:rPr>
              <a:t>School Care Plan signed by provider, parent and RN</a:t>
            </a:r>
          </a:p>
          <a:p>
            <a:pPr lvl="1" fontAlgn="base"/>
            <a:r>
              <a:rPr lang="en-US" sz="2200" dirty="0">
                <a:latin typeface="Arial" panose="020B0604020202020204" pitchFamily="34" charset="0"/>
                <a:cs typeface="Arial" panose="020B0604020202020204" pitchFamily="34" charset="0"/>
              </a:rPr>
              <a:t>Medication prescribed by provider with ISD paperwork</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0116" y="5874257"/>
            <a:ext cx="2133608" cy="605411"/>
          </a:xfrm>
          <a:prstGeom prst="rect">
            <a:avLst/>
          </a:prstGeom>
        </p:spPr>
      </p:pic>
      <p:grpSp>
        <p:nvGrpSpPr>
          <p:cNvPr id="8" name="Group 7">
            <a:extLst>
              <a:ext uri="{FF2B5EF4-FFF2-40B4-BE49-F238E27FC236}">
                <a16:creationId xmlns:a16="http://schemas.microsoft.com/office/drawing/2014/main" id="{C4ED3F06-7D82-4F65-BC15-F877A336B41E}"/>
              </a:ext>
            </a:extLst>
          </p:cNvPr>
          <p:cNvGrpSpPr/>
          <p:nvPr/>
        </p:nvGrpSpPr>
        <p:grpSpPr>
          <a:xfrm>
            <a:off x="11245516" y="-72188"/>
            <a:ext cx="1110915" cy="7002378"/>
            <a:chOff x="11245516" y="-72188"/>
            <a:chExt cx="1110915" cy="7002378"/>
          </a:xfrm>
        </p:grpSpPr>
        <p:sp>
          <p:nvSpPr>
            <p:cNvPr id="9" name="Rectangle 8">
              <a:extLst>
                <a:ext uri="{FF2B5EF4-FFF2-40B4-BE49-F238E27FC236}">
                  <a16:creationId xmlns:a16="http://schemas.microsoft.com/office/drawing/2014/main" id="{78BC6B50-6D4C-4377-B589-3E538FF7A884}"/>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a:extLst>
                <a:ext uri="{FF2B5EF4-FFF2-40B4-BE49-F238E27FC236}">
                  <a16:creationId xmlns:a16="http://schemas.microsoft.com/office/drawing/2014/main" id="{E2417950-C523-45A3-B169-FB95595BB843}"/>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26593128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6ECBA-A2F4-9B8A-916D-CB47D80FFC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B8C6EF-A610-A831-9AC4-40B5F46CCF87}"/>
              </a:ext>
            </a:extLst>
          </p:cNvPr>
          <p:cNvSpPr>
            <a:spLocks noGrp="1"/>
          </p:cNvSpPr>
          <p:nvPr>
            <p:ph type="title"/>
          </p:nvPr>
        </p:nvSpPr>
        <p:spPr>
          <a:xfrm>
            <a:off x="838200" y="365125"/>
            <a:ext cx="10286999" cy="1325563"/>
          </a:xfrm>
        </p:spPr>
        <p:txBody>
          <a:bodyPr>
            <a:normAutofit/>
          </a:bodyPr>
          <a:lstStyle/>
          <a:p>
            <a:pPr algn="ctr"/>
            <a:r>
              <a:rPr lang="en-US" sz="3600" b="1" dirty="0">
                <a:solidFill>
                  <a:srgbClr val="006F82"/>
                </a:solidFill>
                <a:latin typeface="Arial"/>
                <a:cs typeface="Arial"/>
              </a:rPr>
              <a:t>Medications at School</a:t>
            </a:r>
            <a:endParaRPr lang="en-US" dirty="0"/>
          </a:p>
        </p:txBody>
      </p:sp>
      <p:sp>
        <p:nvSpPr>
          <p:cNvPr id="3" name="Content Placeholder 2">
            <a:extLst>
              <a:ext uri="{FF2B5EF4-FFF2-40B4-BE49-F238E27FC236}">
                <a16:creationId xmlns:a16="http://schemas.microsoft.com/office/drawing/2014/main" id="{0A865327-86FB-B8D2-EF9D-F2E9AAAFD8D7}"/>
              </a:ext>
            </a:extLst>
          </p:cNvPr>
          <p:cNvSpPr>
            <a:spLocks noGrp="1"/>
          </p:cNvSpPr>
          <p:nvPr>
            <p:ph sz="half" idx="1"/>
          </p:nvPr>
        </p:nvSpPr>
        <p:spPr>
          <a:xfrm>
            <a:off x="838200" y="1825625"/>
            <a:ext cx="10105524" cy="3644733"/>
          </a:xfrm>
        </p:spPr>
        <p:txBody>
          <a:bodyPr vert="horz" lIns="91440" tIns="45720" rIns="91440" bIns="45720" rtlCol="0" anchor="t">
            <a:normAutofit lnSpcReduction="10000"/>
          </a:bodyPr>
          <a:lstStyle/>
          <a:p>
            <a:pPr marL="228600" indent="-228600"/>
            <a:r>
              <a:rPr lang="en-US" sz="2400" dirty="0">
                <a:latin typeface="Arial"/>
                <a:cs typeface="Arial"/>
              </a:rPr>
              <a:t>If your child must receive medication during school hours, you need to provide a medication authorization form that has been completed by a licensed healthcare provider and signed/dated by the provider and parent. A new form is required each school year.</a:t>
            </a:r>
          </a:p>
          <a:p>
            <a:pPr marL="685800" lvl="1" indent="-228600"/>
            <a:r>
              <a:rPr lang="en-US" sz="2000" dirty="0">
                <a:latin typeface="Arial"/>
                <a:cs typeface="Arial"/>
              </a:rPr>
              <a:t>Prescription medications</a:t>
            </a:r>
          </a:p>
          <a:p>
            <a:pPr marL="685800" lvl="1" indent="-228600"/>
            <a:r>
              <a:rPr lang="en-US" sz="2000" dirty="0">
                <a:latin typeface="Arial"/>
                <a:cs typeface="Arial"/>
              </a:rPr>
              <a:t>Over-the-counter medications</a:t>
            </a:r>
          </a:p>
          <a:p>
            <a:pPr marL="685800" lvl="1" indent="-228600"/>
            <a:r>
              <a:rPr lang="en-US" sz="2000" dirty="0">
                <a:latin typeface="Arial"/>
                <a:cs typeface="Arial"/>
              </a:rPr>
              <a:t>Medical treatments/procedures</a:t>
            </a:r>
            <a:endParaRPr lang="en-US" sz="2000" dirty="0">
              <a:latin typeface="Arial" panose="020B0604020202020204" pitchFamily="34" charset="0"/>
              <a:cs typeface="Arial" panose="020B0604020202020204" pitchFamily="34" charset="0"/>
            </a:endParaRPr>
          </a:p>
          <a:p>
            <a:pPr marL="685800" lvl="1" indent="-228600"/>
            <a:endParaRPr lang="en-US" sz="2000" dirty="0">
              <a:latin typeface="Arial"/>
              <a:cs typeface="Arial"/>
            </a:endParaRPr>
          </a:p>
          <a:p>
            <a:pPr marL="685800" indent="-228600"/>
            <a:r>
              <a:rPr lang="en-US" sz="2400" dirty="0">
                <a:latin typeface="Arial"/>
                <a:cs typeface="Arial"/>
              </a:rPr>
              <a:t>  Do not send medications to school with your child.</a:t>
            </a:r>
            <a:endParaRPr lang="en-US" sz="2400" dirty="0">
              <a:latin typeface="Arial" panose="020B0604020202020204" pitchFamily="34" charset="0"/>
              <a:cs typeface="Arial" panose="020B0604020202020204" pitchFamily="34" charset="0"/>
            </a:endParaRPr>
          </a:p>
          <a:p>
            <a:pPr marL="685800" indent="-228600"/>
            <a:r>
              <a:rPr lang="en-US" sz="2400" dirty="0">
                <a:latin typeface="Arial"/>
                <a:cs typeface="Arial"/>
              </a:rPr>
              <a:t>Students may not carry medications in their backpack (including cough drops, or other over-the-counter medications). </a:t>
            </a:r>
          </a:p>
          <a:p>
            <a:pPr marL="685800" indent="-228600"/>
            <a:endParaRPr lang="en-US" sz="2400" dirty="0">
              <a:latin typeface="Arial" panose="020B0604020202020204" pitchFamily="34" charset="0"/>
              <a:cs typeface="Arial" panose="020B0604020202020204" pitchFamily="34" charset="0"/>
            </a:endParaRPr>
          </a:p>
          <a:p>
            <a:pPr marL="228600" indent="-228600"/>
            <a:endParaRPr lang="en-US" sz="24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3420E100-D0A5-0003-9CB3-CC902196523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0116" y="5874257"/>
            <a:ext cx="2133608" cy="605411"/>
          </a:xfrm>
          <a:prstGeom prst="rect">
            <a:avLst/>
          </a:prstGeom>
        </p:spPr>
      </p:pic>
      <p:grpSp>
        <p:nvGrpSpPr>
          <p:cNvPr id="8" name="Group 7">
            <a:extLst>
              <a:ext uri="{FF2B5EF4-FFF2-40B4-BE49-F238E27FC236}">
                <a16:creationId xmlns:a16="http://schemas.microsoft.com/office/drawing/2014/main" id="{84B3E989-E2CB-F850-3107-CA4ED6232330}"/>
              </a:ext>
            </a:extLst>
          </p:cNvPr>
          <p:cNvGrpSpPr/>
          <p:nvPr/>
        </p:nvGrpSpPr>
        <p:grpSpPr>
          <a:xfrm>
            <a:off x="11245516" y="-72188"/>
            <a:ext cx="1110915" cy="7002378"/>
            <a:chOff x="11245516" y="-72188"/>
            <a:chExt cx="1110915" cy="7002378"/>
          </a:xfrm>
        </p:grpSpPr>
        <p:sp>
          <p:nvSpPr>
            <p:cNvPr id="9" name="Rectangle 8">
              <a:extLst>
                <a:ext uri="{FF2B5EF4-FFF2-40B4-BE49-F238E27FC236}">
                  <a16:creationId xmlns:a16="http://schemas.microsoft.com/office/drawing/2014/main" id="{4AE29006-9FD8-F11B-8325-836975C6ADE4}"/>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a:extLst>
                <a:ext uri="{FF2B5EF4-FFF2-40B4-BE49-F238E27FC236}">
                  <a16:creationId xmlns:a16="http://schemas.microsoft.com/office/drawing/2014/main" id="{54EC68E3-3EAF-E2E6-1103-DF24934C1256}"/>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5525916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524000" y="1847129"/>
            <a:ext cx="9144000" cy="3024129"/>
          </a:xfrm>
        </p:spPr>
        <p:txBody>
          <a:bodyPr vert="horz" lIns="91440" tIns="45720" rIns="91440" bIns="45720" rtlCol="0" anchor="t">
            <a:normAutofit fontScale="77500" lnSpcReduction="20000"/>
          </a:bodyPr>
          <a:lstStyle/>
          <a:p>
            <a:r>
              <a:rPr lang="en-US" sz="5600" b="1" dirty="0">
                <a:solidFill>
                  <a:srgbClr val="006F82"/>
                </a:solidFill>
                <a:cs typeface="Calibri"/>
              </a:rPr>
              <a:t>Questions?</a:t>
            </a:r>
          </a:p>
          <a:p>
            <a:endParaRPr lang="en-US" sz="4000" b="1" dirty="0">
              <a:solidFill>
                <a:srgbClr val="006F82"/>
              </a:solidFill>
              <a:cs typeface="Calibri"/>
            </a:endParaRPr>
          </a:p>
          <a:p>
            <a:r>
              <a:rPr lang="en-US" sz="4000" b="1" u="sng" dirty="0">
                <a:solidFill>
                  <a:srgbClr val="EA8371"/>
                </a:solidFill>
                <a:cs typeface="Calibri"/>
              </a:rPr>
              <a:t>Nurse Contact Info:</a:t>
            </a:r>
          </a:p>
          <a:p>
            <a:r>
              <a:rPr lang="en-US" sz="4000" b="1" dirty="0">
                <a:solidFill>
                  <a:srgbClr val="006F82"/>
                </a:solidFill>
                <a:cs typeface="Calibri"/>
              </a:rPr>
              <a:t>Sarah Dellicker, RN </a:t>
            </a:r>
          </a:p>
          <a:p>
            <a:r>
              <a:rPr lang="en-US" sz="4000" b="1" dirty="0">
                <a:solidFill>
                  <a:srgbClr val="006F82"/>
                </a:solidFill>
                <a:cs typeface="Calibri"/>
              </a:rPr>
              <a:t>Office: </a:t>
            </a:r>
            <a:r>
              <a:rPr lang="en-US" sz="4000" b="1" dirty="0">
                <a:solidFill>
                  <a:srgbClr val="EA8371"/>
                </a:solidFill>
                <a:cs typeface="Calibri"/>
              </a:rPr>
              <a:t>425-837-7930</a:t>
            </a:r>
          </a:p>
          <a:p>
            <a:r>
              <a:rPr lang="en-US" sz="4000" b="1" dirty="0">
                <a:solidFill>
                  <a:srgbClr val="006F82"/>
                </a:solidFill>
                <a:cs typeface="Calibri"/>
              </a:rPr>
              <a:t>Email: </a:t>
            </a:r>
            <a:r>
              <a:rPr lang="en-US" sz="4000" b="1" dirty="0">
                <a:solidFill>
                  <a:srgbClr val="EA8371"/>
                </a:solidFill>
                <a:cs typeface="Calibri"/>
              </a:rPr>
              <a:t>DellickerS@issaquah.wednet.edu</a:t>
            </a:r>
            <a:endParaRPr lang="en-US" sz="4000" b="1" dirty="0">
              <a:solidFill>
                <a:srgbClr val="EA8371"/>
              </a:solidFill>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660" y="5431438"/>
            <a:ext cx="4686134" cy="1329690"/>
          </a:xfrm>
          <a:prstGeom prst="rect">
            <a:avLst/>
          </a:prstGeom>
        </p:spPr>
      </p:pic>
      <p:grpSp>
        <p:nvGrpSpPr>
          <p:cNvPr id="9" name="Group 8"/>
          <p:cNvGrpSpPr/>
          <p:nvPr/>
        </p:nvGrpSpPr>
        <p:grpSpPr>
          <a:xfrm>
            <a:off x="11245516" y="-72188"/>
            <a:ext cx="1110915" cy="7002378"/>
            <a:chOff x="11245516" y="-72188"/>
            <a:chExt cx="1110915" cy="7002378"/>
          </a:xfrm>
        </p:grpSpPr>
        <p:sp>
          <p:nvSpPr>
            <p:cNvPr id="11" name="Rectangle 10"/>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31966633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9E47BAC-4B48-43ED-BE16-5E70165AF95B}"/>
              </a:ext>
            </a:extLst>
          </p:cNvPr>
          <p:cNvSpPr>
            <a:spLocks noGrp="1"/>
          </p:cNvSpPr>
          <p:nvPr>
            <p:ph type="subTitle" idx="1"/>
          </p:nvPr>
        </p:nvSpPr>
        <p:spPr>
          <a:xfrm>
            <a:off x="4682619" y="3197747"/>
            <a:ext cx="7181958" cy="3581331"/>
          </a:xfrm>
        </p:spPr>
        <p:txBody>
          <a:bodyPr>
            <a:normAutofit fontScale="85000" lnSpcReduction="10000"/>
          </a:bodyPr>
          <a:lstStyle/>
          <a:p>
            <a:pPr algn="l"/>
            <a:endParaRPr lang="en-US" sz="2800" b="1" dirty="0">
              <a:latin typeface="Arial" panose="020B0604020202020204" pitchFamily="34" charset="0"/>
              <a:cs typeface="Arial" panose="020B0604020202020204" pitchFamily="34" charset="0"/>
            </a:endParaRPr>
          </a:p>
          <a:p>
            <a:pPr marL="0" marR="0" algn="l">
              <a:spcBef>
                <a:spcPts val="0"/>
              </a:spcBef>
              <a:spcAft>
                <a:spcPts val="1200"/>
              </a:spcAft>
            </a:pPr>
            <a:r>
              <a:rPr lang="en-US" sz="2800" b="1" dirty="0">
                <a:solidFill>
                  <a:schemeClr val="tx1"/>
                </a:solidFill>
                <a:effectLst/>
                <a:latin typeface="Aptos" panose="020B0004020202020204" pitchFamily="34" charset="0"/>
                <a:ea typeface="Aptos" panose="020B0004020202020204" pitchFamily="34" charset="0"/>
                <a:cs typeface="Aptos" panose="020B0004020202020204" pitchFamily="34" charset="0"/>
              </a:rPr>
              <a:t>How Can I Help You?</a:t>
            </a:r>
            <a:endParaRPr lang="en-US" sz="2800" dirty="0">
              <a:solidFill>
                <a:schemeClr val="tx1"/>
              </a:solidFill>
              <a:effectLst/>
              <a:latin typeface="Aptos" panose="020B0004020202020204" pitchFamily="34" charset="0"/>
              <a:ea typeface="Aptos" panose="020B0004020202020204" pitchFamily="34" charset="0"/>
              <a:cs typeface="Aptos" panose="020B0004020202020204" pitchFamily="34" charset="0"/>
            </a:endParaRPr>
          </a:p>
          <a:p>
            <a:pPr marL="0" marR="0" algn="l">
              <a:spcBef>
                <a:spcPts val="0"/>
              </a:spcBef>
              <a:spcAft>
                <a:spcPts val="0"/>
              </a:spcAft>
            </a:pPr>
            <a:r>
              <a:rPr lang="en-US" sz="2800" dirty="0">
                <a:solidFill>
                  <a:schemeClr val="tx1"/>
                </a:solidFill>
                <a:effectLst/>
                <a:latin typeface="Aptos" panose="020B0004020202020204" pitchFamily="34" charset="0"/>
                <a:ea typeface="Aptos" panose="020B0004020202020204" pitchFamily="34" charset="0"/>
                <a:cs typeface="Aptos" panose="020B0004020202020204" pitchFamily="34" charset="0"/>
              </a:rPr>
              <a:t>As your Family Partnership Liaison, I can:</a:t>
            </a:r>
          </a:p>
          <a:p>
            <a:pPr marL="274320" marR="0" algn="l">
              <a:spcBef>
                <a:spcPts val="200"/>
              </a:spcBef>
              <a:spcAft>
                <a:spcPts val="0"/>
              </a:spcAft>
            </a:pPr>
            <a:r>
              <a:rPr lang="en-US" sz="2800" dirty="0">
                <a:solidFill>
                  <a:schemeClr val="tx1"/>
                </a:solidFill>
                <a:effectLst/>
                <a:latin typeface="Aptos" panose="020B0004020202020204" pitchFamily="34" charset="0"/>
                <a:ea typeface="Aptos" panose="020B0004020202020204" pitchFamily="34" charset="0"/>
                <a:cs typeface="Aptos" panose="020B0004020202020204" pitchFamily="34" charset="0"/>
              </a:rPr>
              <a:t>• Welcome new families and explain school systems  and procedures</a:t>
            </a:r>
            <a:br>
              <a:rPr lang="en-US" sz="2800" dirty="0">
                <a:solidFill>
                  <a:schemeClr val="tx1"/>
                </a:solidFill>
                <a:effectLst/>
                <a:latin typeface="Aptos" panose="020B0004020202020204" pitchFamily="34" charset="0"/>
                <a:ea typeface="Aptos" panose="020B0004020202020204" pitchFamily="34" charset="0"/>
                <a:cs typeface="Aptos" panose="020B0004020202020204" pitchFamily="34" charset="0"/>
              </a:rPr>
            </a:br>
            <a:r>
              <a:rPr lang="en-US" sz="2800" dirty="0">
                <a:solidFill>
                  <a:schemeClr val="tx1"/>
                </a:solidFill>
                <a:effectLst/>
                <a:latin typeface="Aptos" panose="020B0004020202020204" pitchFamily="34" charset="0"/>
                <a:ea typeface="Aptos" panose="020B0004020202020204" pitchFamily="34" charset="0"/>
                <a:cs typeface="Aptos" panose="020B0004020202020204" pitchFamily="34" charset="0"/>
              </a:rPr>
              <a:t>• Help you use tools like Family Access and Canvas</a:t>
            </a:r>
            <a:br>
              <a:rPr lang="en-US" sz="2800" dirty="0">
                <a:solidFill>
                  <a:schemeClr val="tx1"/>
                </a:solidFill>
                <a:effectLst/>
                <a:latin typeface="Aptos" panose="020B0004020202020204" pitchFamily="34" charset="0"/>
                <a:ea typeface="Aptos" panose="020B0004020202020204" pitchFamily="34" charset="0"/>
                <a:cs typeface="Aptos" panose="020B0004020202020204" pitchFamily="34" charset="0"/>
              </a:rPr>
            </a:br>
            <a:r>
              <a:rPr lang="en-US" sz="2800" dirty="0">
                <a:solidFill>
                  <a:schemeClr val="tx1"/>
                </a:solidFill>
                <a:effectLst/>
                <a:latin typeface="Aptos" panose="020B0004020202020204" pitchFamily="34" charset="0"/>
                <a:ea typeface="Aptos" panose="020B0004020202020204" pitchFamily="34" charset="0"/>
                <a:cs typeface="Aptos" panose="020B0004020202020204" pitchFamily="34" charset="0"/>
              </a:rPr>
              <a:t>• Guide you in navigating district and school websites</a:t>
            </a:r>
            <a:br>
              <a:rPr lang="en-US" sz="2800" dirty="0">
                <a:solidFill>
                  <a:schemeClr val="tx1"/>
                </a:solidFill>
                <a:effectLst/>
                <a:latin typeface="Aptos" panose="020B0004020202020204" pitchFamily="34" charset="0"/>
                <a:ea typeface="Aptos" panose="020B0004020202020204" pitchFamily="34" charset="0"/>
                <a:cs typeface="Aptos" panose="020B0004020202020204" pitchFamily="34" charset="0"/>
              </a:rPr>
            </a:br>
            <a:r>
              <a:rPr lang="en-US" sz="2800" dirty="0">
                <a:solidFill>
                  <a:schemeClr val="tx1"/>
                </a:solidFill>
                <a:effectLst/>
                <a:latin typeface="Aptos" panose="020B0004020202020204" pitchFamily="34" charset="0"/>
                <a:ea typeface="Aptos" panose="020B0004020202020204" pitchFamily="34" charset="0"/>
                <a:cs typeface="Aptos" panose="020B0004020202020204" pitchFamily="34" charset="0"/>
              </a:rPr>
              <a:t>• Support communication with school and district staff</a:t>
            </a:r>
            <a:br>
              <a:rPr lang="en-US" sz="2800" dirty="0">
                <a:solidFill>
                  <a:schemeClr val="tx1"/>
                </a:solidFill>
                <a:effectLst/>
                <a:latin typeface="Aptos" panose="020B0004020202020204" pitchFamily="34" charset="0"/>
                <a:ea typeface="Aptos" panose="020B0004020202020204" pitchFamily="34" charset="0"/>
                <a:cs typeface="Aptos" panose="020B0004020202020204" pitchFamily="34" charset="0"/>
              </a:rPr>
            </a:br>
            <a:r>
              <a:rPr lang="en-US" sz="2800" dirty="0">
                <a:solidFill>
                  <a:schemeClr val="tx1"/>
                </a:solidFill>
                <a:effectLst/>
                <a:latin typeface="Aptos" panose="020B0004020202020204" pitchFamily="34" charset="0"/>
                <a:ea typeface="Aptos" panose="020B0004020202020204" pitchFamily="34" charset="0"/>
                <a:cs typeface="Aptos" panose="020B0004020202020204" pitchFamily="34" charset="0"/>
              </a:rPr>
              <a:t>• Connect you with community resources and programs</a:t>
            </a:r>
          </a:p>
          <a:p>
            <a:pPr algn="l"/>
            <a:endParaRPr lang="en-US" sz="2800" dirty="0">
              <a:latin typeface="Abadi" panose="020B0604020104020204" pitchFamily="34" charset="0"/>
              <a:cs typeface="Arial" panose="020B0604020202020204" pitchFamily="34" charset="0"/>
            </a:endParaRPr>
          </a:p>
          <a:p>
            <a:pPr algn="l">
              <a:lnSpc>
                <a:spcPct val="120000"/>
              </a:lnSpc>
              <a:spcBef>
                <a:spcPts val="0"/>
              </a:spcBef>
            </a:pPr>
            <a:endParaRPr lang="en-US" sz="5800" dirty="0"/>
          </a:p>
          <a:p>
            <a:pPr algn="l"/>
            <a:endParaRPr lang="en-US" dirty="0"/>
          </a:p>
        </p:txBody>
      </p:sp>
      <p:sp>
        <p:nvSpPr>
          <p:cNvPr id="2" name="TextBox 1">
            <a:extLst>
              <a:ext uri="{FF2B5EF4-FFF2-40B4-BE49-F238E27FC236}">
                <a16:creationId xmlns:a16="http://schemas.microsoft.com/office/drawing/2014/main" id="{B1BCCD55-7128-4411-B7F5-F1E2B15A0181}"/>
              </a:ext>
            </a:extLst>
          </p:cNvPr>
          <p:cNvSpPr txBox="1"/>
          <p:nvPr/>
        </p:nvSpPr>
        <p:spPr>
          <a:xfrm>
            <a:off x="108858" y="2957971"/>
            <a:ext cx="3941934" cy="2185214"/>
          </a:xfrm>
          <a:prstGeom prst="rect">
            <a:avLst/>
          </a:prstGeom>
          <a:noFill/>
          <a:ln w="57150">
            <a:solidFill>
              <a:schemeClr val="tx1"/>
            </a:solidFill>
          </a:ln>
        </p:spPr>
        <p:txBody>
          <a:bodyPr wrap="square" rtlCol="0">
            <a:spAutoFit/>
          </a:bodyPr>
          <a:lstStyle/>
          <a:p>
            <a:r>
              <a:rPr lang="en-US" sz="2400" b="1" dirty="0">
                <a:latin typeface="Abadi" panose="020B0604020104020204" pitchFamily="34" charset="0"/>
              </a:rPr>
              <a:t>Feel free to contact me.</a:t>
            </a:r>
          </a:p>
          <a:p>
            <a:r>
              <a:rPr lang="en-US" sz="2000" b="1" dirty="0">
                <a:hlinkClick r:id="rId3">
                  <a:extLst>
                    <a:ext uri="{A12FA001-AC4F-418D-AE19-62706E023703}">
                      <ahyp:hlinkClr xmlns:ahyp="http://schemas.microsoft.com/office/drawing/2018/hyperlinkcolor" val="tx"/>
                    </a:ext>
                  </a:extLst>
                </a:hlinkClick>
              </a:rPr>
              <a:t>MarinIsazaL@issaquah.wednet.edu</a:t>
            </a:r>
            <a:endParaRPr lang="en-US" sz="2000" b="1" dirty="0"/>
          </a:p>
          <a:p>
            <a:r>
              <a:rPr lang="en-US" dirty="0">
                <a:latin typeface="Abadi" panose="020B0604020104020204" pitchFamily="34" charset="0"/>
              </a:rPr>
              <a:t>Office: (425) 837-7008 </a:t>
            </a:r>
          </a:p>
          <a:p>
            <a:r>
              <a:rPr lang="en-US" dirty="0">
                <a:latin typeface="Abadi" panose="020B0604020104020204" pitchFamily="34" charset="0"/>
              </a:rPr>
              <a:t>Cell: 425 651-9245</a:t>
            </a:r>
          </a:p>
          <a:p>
            <a:r>
              <a:rPr lang="en-US" dirty="0">
                <a:latin typeface="Abadi" panose="020B0604020104020204" pitchFamily="34" charset="0"/>
              </a:rPr>
              <a:t>Text: 252 563 3498</a:t>
            </a:r>
          </a:p>
          <a:p>
            <a:r>
              <a:rPr lang="en-US" dirty="0">
                <a:latin typeface="Abadi" panose="020B0604020104020204" pitchFamily="34" charset="0"/>
              </a:rPr>
              <a:t>Languages spoken: English, Spanish.</a:t>
            </a:r>
          </a:p>
        </p:txBody>
      </p:sp>
      <p:sp>
        <p:nvSpPr>
          <p:cNvPr id="5" name="Rectangle 4">
            <a:extLst>
              <a:ext uri="{FF2B5EF4-FFF2-40B4-BE49-F238E27FC236}">
                <a16:creationId xmlns:a16="http://schemas.microsoft.com/office/drawing/2014/main" id="{68E21AE5-6250-40B8-B099-DC907EA401FF}"/>
              </a:ext>
            </a:extLst>
          </p:cNvPr>
          <p:cNvSpPr/>
          <p:nvPr/>
        </p:nvSpPr>
        <p:spPr>
          <a:xfrm>
            <a:off x="4165899" y="1179532"/>
            <a:ext cx="5951231" cy="2031325"/>
          </a:xfrm>
          <a:prstGeom prst="rect">
            <a:avLst/>
          </a:prstGeom>
        </p:spPr>
        <p:txBody>
          <a:bodyPr wrap="square">
            <a:spAutoFit/>
          </a:bodyPr>
          <a:lstStyle/>
          <a:p>
            <a:r>
              <a:rPr lang="en-US" dirty="0">
                <a:solidFill>
                  <a:srgbClr val="0070C0"/>
                </a:solidFill>
                <a:latin typeface="Arial" panose="020B0604020202020204" pitchFamily="34" charset="0"/>
                <a:cs typeface="Arial" panose="020B0604020202020204" pitchFamily="34" charset="0"/>
              </a:rPr>
              <a:t>I am part of the ISD Equity, Belonging and Family Partnership Department.  We host information sessions for families with a wide variety of topics throughout the school year</a:t>
            </a:r>
            <a:r>
              <a:rPr lang="en-US" dirty="0">
                <a:latin typeface="Arial" panose="020B0604020202020204" pitchFamily="34" charset="0"/>
                <a:cs typeface="Arial" panose="020B0604020202020204" pitchFamily="34" charset="0"/>
              </a:rPr>
              <a:t>. </a:t>
            </a:r>
            <a:r>
              <a:rPr lang="en-US" dirty="0">
                <a:hlinkClick r:id="rId4">
                  <a:extLst>
                    <a:ext uri="{A12FA001-AC4F-418D-AE19-62706E023703}">
                      <ahyp:hlinkClr xmlns:ahyp="http://schemas.microsoft.com/office/drawing/2018/hyperlinkcolor" val="tx"/>
                    </a:ext>
                  </a:extLst>
                </a:hlinkClick>
              </a:rPr>
              <a:t>Family Partnerships - Issaquah School District 411</a:t>
            </a:r>
            <a:r>
              <a:rPr lang="en-US" dirty="0"/>
              <a:t> </a:t>
            </a:r>
            <a:endParaRPr lang="en-US" dirty="0">
              <a:latin typeface="Arial" panose="020B0604020202020204" pitchFamily="34" charset="0"/>
              <a:cs typeface="Arial" panose="020B0604020202020204" pitchFamily="34" charset="0"/>
            </a:endParaRPr>
          </a:p>
          <a:p>
            <a:r>
              <a:rPr lang="en-US" dirty="0">
                <a:solidFill>
                  <a:srgbClr val="0070C0"/>
                </a:solidFill>
                <a:latin typeface="Arial" panose="020B0604020202020204" pitchFamily="34" charset="0"/>
                <a:cs typeface="Arial" panose="020B0604020202020204" pitchFamily="34" charset="0"/>
              </a:rPr>
              <a:t>If you need interpretation, we arrange to host these sessions in your preferred language.</a:t>
            </a:r>
          </a:p>
        </p:txBody>
      </p:sp>
      <p:sp>
        <p:nvSpPr>
          <p:cNvPr id="6" name="TextBox 5">
            <a:extLst>
              <a:ext uri="{FF2B5EF4-FFF2-40B4-BE49-F238E27FC236}">
                <a16:creationId xmlns:a16="http://schemas.microsoft.com/office/drawing/2014/main" id="{8A12220E-69F1-4B18-9B6A-60C0A3E19EDD}"/>
              </a:ext>
            </a:extLst>
          </p:cNvPr>
          <p:cNvSpPr txBox="1"/>
          <p:nvPr/>
        </p:nvSpPr>
        <p:spPr>
          <a:xfrm>
            <a:off x="108858" y="5131790"/>
            <a:ext cx="4288971" cy="1200329"/>
          </a:xfrm>
          <a:prstGeom prst="rect">
            <a:avLst/>
          </a:prstGeom>
          <a:noFill/>
        </p:spPr>
        <p:txBody>
          <a:bodyPr wrap="square" rtlCol="0">
            <a:spAutoFit/>
          </a:bodyPr>
          <a:lstStyle/>
          <a:p>
            <a:r>
              <a:rPr lang="en-US" b="1" dirty="0"/>
              <a:t>Schools I support:</a:t>
            </a:r>
          </a:p>
          <a:p>
            <a:r>
              <a:rPr lang="en-US" dirty="0"/>
              <a:t>Apollo, Briarwood, Cougar Ridge, Grand Ridge, Maple Hills, Newcastle,</a:t>
            </a:r>
          </a:p>
          <a:p>
            <a:r>
              <a:rPr lang="en-US" dirty="0"/>
              <a:t>Cougar Mountain, Maywood, and Liberty</a:t>
            </a:r>
          </a:p>
        </p:txBody>
      </p:sp>
      <p:pic>
        <p:nvPicPr>
          <p:cNvPr id="7" name="Picture 6" descr="cultural-and-family-partnerships">
            <a:extLst>
              <a:ext uri="{FF2B5EF4-FFF2-40B4-BE49-F238E27FC236}">
                <a16:creationId xmlns:a16="http://schemas.microsoft.com/office/drawing/2014/main" id="{72ED1C46-E640-45B4-AA7C-B20E0952446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416" y="648986"/>
            <a:ext cx="1935787" cy="1917709"/>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4" name="TextBox 3">
            <a:extLst>
              <a:ext uri="{FF2B5EF4-FFF2-40B4-BE49-F238E27FC236}">
                <a16:creationId xmlns:a16="http://schemas.microsoft.com/office/drawing/2014/main" id="{A9F421B1-39B3-4E28-9DCB-60B07E6B4248}"/>
              </a:ext>
            </a:extLst>
          </p:cNvPr>
          <p:cNvSpPr txBox="1"/>
          <p:nvPr/>
        </p:nvSpPr>
        <p:spPr>
          <a:xfrm>
            <a:off x="4165899" y="223446"/>
            <a:ext cx="7872984" cy="1231106"/>
          </a:xfrm>
          <a:prstGeom prst="rect">
            <a:avLst/>
          </a:prstGeom>
          <a:noFill/>
        </p:spPr>
        <p:txBody>
          <a:bodyPr wrap="square" rtlCol="0">
            <a:spAutoFit/>
          </a:bodyPr>
          <a:lstStyle/>
          <a:p>
            <a:r>
              <a:rPr lang="en-US" sz="2800" b="1" dirty="0">
                <a:solidFill>
                  <a:srgbClr val="0070C0"/>
                </a:solidFill>
                <a:latin typeface="Arial" panose="020B0604020202020204" pitchFamily="34" charset="0"/>
                <a:cs typeface="Arial" panose="020B0604020202020204" pitchFamily="34" charset="0"/>
              </a:rPr>
              <a:t>Welcome Families, </a:t>
            </a:r>
          </a:p>
          <a:p>
            <a:r>
              <a:rPr lang="en-US" sz="2800" b="1" dirty="0">
                <a:solidFill>
                  <a:srgbClr val="0070C0"/>
                </a:solidFill>
                <a:latin typeface="Arial" panose="020B0604020202020204" pitchFamily="34" charset="0"/>
                <a:cs typeface="Arial" panose="020B0604020202020204" pitchFamily="34" charset="0"/>
              </a:rPr>
              <a:t>My name is Lina Marin, your Family Liaison.</a:t>
            </a:r>
          </a:p>
          <a:p>
            <a:endParaRPr lang="en-US" dirty="0"/>
          </a:p>
        </p:txBody>
      </p:sp>
      <p:pic>
        <p:nvPicPr>
          <p:cNvPr id="10" name="Picture 9">
            <a:extLst>
              <a:ext uri="{FF2B5EF4-FFF2-40B4-BE49-F238E27FC236}">
                <a16:creationId xmlns:a16="http://schemas.microsoft.com/office/drawing/2014/main" id="{D30F4C5E-0DF3-4D8F-8851-6CDFC635055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68411" y="310896"/>
            <a:ext cx="1897488" cy="2529984"/>
          </a:xfrm>
          <a:prstGeom prst="rect">
            <a:avLst/>
          </a:prstGeom>
        </p:spPr>
      </p:pic>
      <p:pic>
        <p:nvPicPr>
          <p:cNvPr id="1026" name="Picture 2">
            <a:extLst>
              <a:ext uri="{FF2B5EF4-FFF2-40B4-BE49-F238E27FC236}">
                <a16:creationId xmlns:a16="http://schemas.microsoft.com/office/drawing/2014/main" id="{D1D79234-7654-4EF3-B384-79ACDDF51BD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65470" y="1179532"/>
            <a:ext cx="2117672" cy="21601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30425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Welcome To Kindergarte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2560" y="92196"/>
            <a:ext cx="5780088" cy="158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3" name="Content Placeholder 2"/>
          <p:cNvSpPr>
            <a:spLocks noGrp="1"/>
          </p:cNvSpPr>
          <p:nvPr>
            <p:ph idx="1"/>
          </p:nvPr>
        </p:nvSpPr>
        <p:spPr>
          <a:xfrm>
            <a:off x="368556" y="1676522"/>
            <a:ext cx="11000170" cy="5416993"/>
          </a:xfrm>
        </p:spPr>
        <p:txBody>
          <a:bodyPr vert="horz" lIns="91440" tIns="45720" rIns="91440" bIns="45720" rtlCol="0" anchor="t">
            <a:normAutofit lnSpcReduction="10000"/>
          </a:bodyPr>
          <a:lstStyle/>
          <a:p>
            <a:pPr marL="0" indent="0">
              <a:buNone/>
            </a:pPr>
            <a:r>
              <a:rPr lang="en-US" sz="2000" b="1" dirty="0"/>
              <a:t>When: </a:t>
            </a:r>
            <a:r>
              <a:rPr lang="en-US" sz="2000" dirty="0"/>
              <a:t>Monday, March 9, 2026 from 6:30 to 8:00 p.m. </a:t>
            </a:r>
            <a:r>
              <a:rPr lang="en-US" sz="2000" u="sng" dirty="0">
                <a:solidFill>
                  <a:srgbClr val="0563C1"/>
                </a:solidFill>
                <a:effectLst/>
                <a:latin typeface="Times New Roman" panose="02020603050405020304" pitchFamily="18" charset="0"/>
                <a:ea typeface="Times New Roman" panose="02020603050405020304" pitchFamily="18" charset="0"/>
                <a:hlinkClick r:id="rId3"/>
              </a:rPr>
              <a:t>Register here</a:t>
            </a:r>
            <a:endParaRPr lang="en-US" sz="2000" u="sng" dirty="0">
              <a:solidFill>
                <a:srgbClr val="0563C1"/>
              </a:solidFill>
              <a:effectLst/>
              <a:latin typeface="Times New Roman" panose="02020603050405020304" pitchFamily="18" charset="0"/>
              <a:ea typeface="Times New Roman" panose="02020603050405020304" pitchFamily="18" charset="0"/>
            </a:endParaRPr>
          </a:p>
          <a:p>
            <a:pPr marL="0" indent="0">
              <a:buNone/>
            </a:pPr>
            <a:r>
              <a:rPr lang="en-US" sz="2000" b="1" dirty="0"/>
              <a:t>Where: </a:t>
            </a:r>
            <a:r>
              <a:rPr lang="en-US" sz="2000" dirty="0"/>
              <a:t>Zoom – Presentations in English, </a:t>
            </a:r>
            <a:r>
              <a:rPr lang="en-US" sz="2000" dirty="0" err="1"/>
              <a:t>Español</a:t>
            </a:r>
            <a:r>
              <a:rPr lang="en-US" sz="2000" dirty="0"/>
              <a:t>, and </a:t>
            </a:r>
            <a:r>
              <a:rPr lang="zh-TW" altLang="en-US" sz="2000" dirty="0">
                <a:ea typeface="新細明體"/>
              </a:rPr>
              <a:t>普通話</a:t>
            </a:r>
            <a:r>
              <a:rPr lang="en-US" altLang="zh-TW" sz="2000" dirty="0">
                <a:ea typeface="新細明體"/>
              </a:rPr>
              <a:t>  </a:t>
            </a:r>
          </a:p>
          <a:p>
            <a:pPr marL="0" indent="0">
              <a:buNone/>
            </a:pPr>
            <a:r>
              <a:rPr lang="en-US" sz="2000" b="1" dirty="0"/>
              <a:t>Who:</a:t>
            </a:r>
            <a:r>
              <a:rPr lang="en-US" sz="2000" dirty="0"/>
              <a:t> All incoming Kindergarten families are invited to learn more about the Issaquah School District’s Kindergarten program. While everyone is welcome, this session will be especially helpful for families who are new to the U.S. public school system.</a:t>
            </a:r>
          </a:p>
          <a:p>
            <a:pPr marL="0" indent="0">
              <a:buNone/>
            </a:pPr>
            <a:r>
              <a:rPr lang="en-US" sz="2000" b="1" dirty="0"/>
              <a:t>What:</a:t>
            </a:r>
            <a:r>
              <a:rPr lang="en-US" sz="2000" dirty="0"/>
              <a:t> Information will include:</a:t>
            </a:r>
          </a:p>
          <a:p>
            <a:pPr marL="548640" lvl="1" indent="0">
              <a:lnSpc>
                <a:spcPct val="100000"/>
              </a:lnSpc>
              <a:spcBef>
                <a:spcPts val="0"/>
              </a:spcBef>
            </a:pPr>
            <a:r>
              <a:rPr lang="en-US" sz="2000" dirty="0"/>
              <a:t>Kindergarten Preparedness</a:t>
            </a:r>
          </a:p>
          <a:p>
            <a:pPr marL="548640" lvl="1" indent="0">
              <a:lnSpc>
                <a:spcPct val="100000"/>
              </a:lnSpc>
              <a:spcBef>
                <a:spcPts val="0"/>
              </a:spcBef>
            </a:pPr>
            <a:r>
              <a:rPr lang="en-US" sz="2000" dirty="0"/>
              <a:t>General school day schedule (lunch and recess)</a:t>
            </a:r>
          </a:p>
          <a:p>
            <a:pPr marL="548640" lvl="1" indent="0">
              <a:lnSpc>
                <a:spcPct val="100000"/>
              </a:lnSpc>
              <a:spcBef>
                <a:spcPts val="0"/>
              </a:spcBef>
            </a:pPr>
            <a:r>
              <a:rPr lang="en-US" sz="2000" dirty="0"/>
              <a:t>Classroom general information</a:t>
            </a:r>
          </a:p>
          <a:p>
            <a:pPr marL="548640" lvl="1" indent="0">
              <a:lnSpc>
                <a:spcPct val="100000"/>
              </a:lnSpc>
              <a:spcBef>
                <a:spcPts val="0"/>
              </a:spcBef>
            </a:pPr>
            <a:r>
              <a:rPr lang="en-US" sz="2000" dirty="0"/>
              <a:t>Transportation</a:t>
            </a:r>
          </a:p>
          <a:p>
            <a:pPr marL="548640" lvl="1" indent="0">
              <a:lnSpc>
                <a:spcPct val="100000"/>
              </a:lnSpc>
              <a:spcBef>
                <a:spcPts val="0"/>
              </a:spcBef>
            </a:pPr>
            <a:r>
              <a:rPr lang="en-US" sz="2000" dirty="0"/>
              <a:t>Immunization</a:t>
            </a:r>
          </a:p>
          <a:p>
            <a:pPr marL="548640" lvl="1" indent="0">
              <a:lnSpc>
                <a:spcPct val="100000"/>
              </a:lnSpc>
              <a:spcBef>
                <a:spcPts val="0"/>
              </a:spcBef>
            </a:pPr>
            <a:r>
              <a:rPr lang="en-US" sz="2000" dirty="0"/>
              <a:t>On-Site Before- and After-School Care Program</a:t>
            </a:r>
          </a:p>
          <a:p>
            <a:pPr marL="548640" lvl="1" indent="0">
              <a:lnSpc>
                <a:spcPct val="100000"/>
              </a:lnSpc>
              <a:spcBef>
                <a:spcPts val="0"/>
              </a:spcBef>
            </a:pPr>
            <a:r>
              <a:rPr lang="en-US" sz="2000" dirty="0"/>
              <a:t>Differences between school systems in the U.S. vs. some other countries</a:t>
            </a:r>
          </a:p>
          <a:p>
            <a:pPr marL="0" indent="0">
              <a:lnSpc>
                <a:spcPct val="100000"/>
              </a:lnSpc>
              <a:spcBef>
                <a:spcPts val="0"/>
              </a:spcBef>
              <a:buNone/>
            </a:pPr>
            <a:r>
              <a:rPr lang="en-US" sz="1400" dirty="0">
                <a:solidFill>
                  <a:schemeClr val="accent5">
                    <a:lumMod val="50000"/>
                  </a:schemeClr>
                </a:solidFill>
              </a:rPr>
              <a:t>Hosted by the </a:t>
            </a:r>
            <a:r>
              <a:rPr lang="en-US" sz="1400" b="1" dirty="0">
                <a:solidFill>
                  <a:schemeClr val="accent5">
                    <a:lumMod val="50000"/>
                  </a:schemeClr>
                </a:solidFill>
              </a:rPr>
              <a:t>Issaquah School District Family Partnership Team</a:t>
            </a:r>
            <a:r>
              <a:rPr lang="en-US" sz="1400" dirty="0">
                <a:solidFill>
                  <a:schemeClr val="accent5">
                    <a:lumMod val="50000"/>
                  </a:schemeClr>
                </a:solidFill>
              </a:rPr>
              <a:t>, we warmly welcome you to our community and look forward to supporting you as you navigate our schools. </a:t>
            </a:r>
          </a:p>
          <a:p>
            <a:pPr marL="0" indent="0">
              <a:lnSpc>
                <a:spcPct val="100000"/>
              </a:lnSpc>
              <a:spcBef>
                <a:spcPts val="0"/>
              </a:spcBef>
              <a:buNone/>
            </a:pPr>
            <a:r>
              <a:rPr lang="en-US" sz="1400" dirty="0">
                <a:solidFill>
                  <a:schemeClr val="accent5">
                    <a:lumMod val="50000"/>
                  </a:schemeClr>
                </a:solidFill>
              </a:rPr>
              <a:t>If you have any questions or need interpretation in another language at the event (</a:t>
            </a:r>
            <a:r>
              <a:rPr lang="ko-KR" altLang="en-US" sz="1400" dirty="0">
                <a:solidFill>
                  <a:schemeClr val="accent5">
                    <a:lumMod val="50000"/>
                  </a:schemeClr>
                </a:solidFill>
              </a:rPr>
              <a:t>한국어</a:t>
            </a:r>
            <a:r>
              <a:rPr lang="en-US" altLang="ko-KR" sz="1400" dirty="0">
                <a:solidFill>
                  <a:schemeClr val="accent5">
                    <a:lumMod val="50000"/>
                  </a:schemeClr>
                </a:solidFill>
              </a:rPr>
              <a:t>, </a:t>
            </a:r>
            <a:r>
              <a:rPr lang="ko-KR" altLang="en-US" sz="1400" dirty="0">
                <a:solidFill>
                  <a:schemeClr val="accent5">
                    <a:lumMod val="50000"/>
                  </a:schemeClr>
                </a:solidFill>
              </a:rPr>
              <a:t>日本語</a:t>
            </a:r>
            <a:r>
              <a:rPr lang="en-US" altLang="ko-KR" sz="1400" dirty="0">
                <a:solidFill>
                  <a:schemeClr val="accent5">
                    <a:lumMod val="50000"/>
                  </a:schemeClr>
                </a:solidFill>
              </a:rPr>
              <a:t>, </a:t>
            </a:r>
            <a:r>
              <a:rPr lang="az-Cyrl-AZ" sz="1400" dirty="0">
                <a:solidFill>
                  <a:schemeClr val="accent5">
                    <a:lumMod val="50000"/>
                  </a:schemeClr>
                </a:solidFill>
              </a:rPr>
              <a:t>Русский, </a:t>
            </a:r>
            <a:r>
              <a:rPr lang="en-US" sz="1400" dirty="0">
                <a:solidFill>
                  <a:schemeClr val="accent5">
                    <a:lumMod val="50000"/>
                  </a:schemeClr>
                </a:solidFill>
              </a:rPr>
              <a:t>or </a:t>
            </a:r>
            <a:r>
              <a:rPr lang="en-US" sz="1400" dirty="0" err="1">
                <a:solidFill>
                  <a:schemeClr val="accent5">
                    <a:lumMod val="50000"/>
                  </a:schemeClr>
                </a:solidFill>
              </a:rPr>
              <a:t>Tiếng</a:t>
            </a:r>
            <a:r>
              <a:rPr lang="en-US" sz="1400" dirty="0">
                <a:solidFill>
                  <a:schemeClr val="accent5">
                    <a:lumMod val="50000"/>
                  </a:schemeClr>
                </a:solidFill>
              </a:rPr>
              <a:t> </a:t>
            </a:r>
            <a:r>
              <a:rPr lang="en-US" sz="1400" dirty="0" err="1">
                <a:solidFill>
                  <a:schemeClr val="accent5">
                    <a:lumMod val="50000"/>
                  </a:schemeClr>
                </a:solidFill>
              </a:rPr>
              <a:t>Việt</a:t>
            </a:r>
            <a:r>
              <a:rPr lang="en-US" sz="1400" dirty="0">
                <a:solidFill>
                  <a:schemeClr val="accent5">
                    <a:lumMod val="50000"/>
                  </a:schemeClr>
                </a:solidFill>
              </a:rPr>
              <a:t>), please contact Lorna Gilmour at </a:t>
            </a:r>
            <a:r>
              <a:rPr lang="en-US" sz="1400" dirty="0">
                <a:solidFill>
                  <a:srgbClr val="0563C1"/>
                </a:solidFill>
                <a:hlinkClick r:id="rId4">
                  <a:extLst>
                    <a:ext uri="{A12FA001-AC4F-418D-AE19-62706E023703}">
                      <ahyp:hlinkClr xmlns:ahyp="http://schemas.microsoft.com/office/drawing/2018/hyperlinkcolor" val="tx"/>
                    </a:ext>
                  </a:extLst>
                </a:hlinkClick>
              </a:rPr>
              <a:t>gilmourl@issaquah.wednet.</a:t>
            </a:r>
            <a:r>
              <a:rPr lang="en-US" sz="1400" dirty="0">
                <a:solidFill>
                  <a:schemeClr val="accent5">
                    <a:lumMod val="50000"/>
                  </a:schemeClr>
                </a:solidFill>
                <a:hlinkClick r:id="rId4">
                  <a:extLst>
                    <a:ext uri="{A12FA001-AC4F-418D-AE19-62706E023703}">
                      <ahyp:hlinkClr xmlns:ahyp="http://schemas.microsoft.com/office/drawing/2018/hyperlinkcolor" val="tx"/>
                    </a:ext>
                  </a:extLst>
                </a:hlinkClick>
              </a:rPr>
              <a:t>edu</a:t>
            </a:r>
            <a:r>
              <a:rPr lang="en-US" sz="1400" dirty="0">
                <a:solidFill>
                  <a:schemeClr val="accent5">
                    <a:lumMod val="50000"/>
                  </a:schemeClr>
                </a:solidFill>
              </a:rPr>
              <a:t>. </a:t>
            </a:r>
            <a:endParaRPr lang="en-US" sz="1400" dirty="0">
              <a:solidFill>
                <a:schemeClr val="accent5">
                  <a:lumMod val="50000"/>
                </a:schemeClr>
              </a:solidFill>
              <a:cs typeface="Calibri"/>
            </a:endParaRPr>
          </a:p>
          <a:p>
            <a:pPr marL="0" indent="0">
              <a:buNone/>
            </a:pPr>
            <a:endParaRPr lang="en-US" b="1" dirty="0"/>
          </a:p>
          <a:p>
            <a:endParaRPr lang="en-US" dirty="0"/>
          </a:p>
          <a:p>
            <a:pPr marL="0" indent="0">
              <a:buNone/>
            </a:pPr>
            <a:endParaRPr lang="en-US" dirty="0"/>
          </a:p>
          <a:p>
            <a:endParaRPr lang="en-US" dirty="0"/>
          </a:p>
        </p:txBody>
      </p:sp>
      <p:pic>
        <p:nvPicPr>
          <p:cNvPr id="1029" name="Picture 5" descr="Image result for kindergarten free clip ar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30151" y="3293842"/>
            <a:ext cx="4292695" cy="2313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030" name="Picture 6" descr="cultural-and-family-partnership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3454" y="92196"/>
            <a:ext cx="1403351" cy="142081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5" name="Picture 4">
            <a:extLst>
              <a:ext uri="{FF2B5EF4-FFF2-40B4-BE49-F238E27FC236}">
                <a16:creationId xmlns:a16="http://schemas.microsoft.com/office/drawing/2014/main" id="{DB3DEDA8-DD60-61A0-CC79-63D9C6ED2DBB}"/>
              </a:ext>
            </a:extLst>
          </p:cNvPr>
          <p:cNvPicPr>
            <a:picLocks noChangeAspect="1"/>
          </p:cNvPicPr>
          <p:nvPr/>
        </p:nvPicPr>
        <p:blipFill>
          <a:blip r:embed="rId7"/>
          <a:stretch>
            <a:fillRect/>
          </a:stretch>
        </p:blipFill>
        <p:spPr>
          <a:xfrm>
            <a:off x="9428403" y="275757"/>
            <a:ext cx="2010143" cy="2024923"/>
          </a:xfrm>
          <a:prstGeom prst="rect">
            <a:avLst/>
          </a:prstGeom>
        </p:spPr>
      </p:pic>
    </p:spTree>
    <p:extLst>
      <p:ext uri="{BB962C8B-B14F-4D97-AF65-F5344CB8AC3E}">
        <p14:creationId xmlns:p14="http://schemas.microsoft.com/office/powerpoint/2010/main" val="37816059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E0877BF-4907-4628-BD22-F317E795B029}"/>
              </a:ext>
            </a:extLst>
          </p:cNvPr>
          <p:cNvPicPr>
            <a:picLocks noChangeAspect="1"/>
          </p:cNvPicPr>
          <p:nvPr/>
        </p:nvPicPr>
        <p:blipFill>
          <a:blip r:embed="rId2"/>
          <a:stretch>
            <a:fillRect/>
          </a:stretch>
        </p:blipFill>
        <p:spPr>
          <a:xfrm>
            <a:off x="2197509" y="415413"/>
            <a:ext cx="7796981" cy="6027174"/>
          </a:xfrm>
          <a:prstGeom prst="rect">
            <a:avLst/>
          </a:prstGeom>
        </p:spPr>
      </p:pic>
    </p:spTree>
    <p:extLst>
      <p:ext uri="{BB962C8B-B14F-4D97-AF65-F5344CB8AC3E}">
        <p14:creationId xmlns:p14="http://schemas.microsoft.com/office/powerpoint/2010/main" val="28361263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AF399A8-AC98-430D-98D7-B6FAA7D3A99E}"/>
              </a:ext>
            </a:extLst>
          </p:cNvPr>
          <p:cNvPicPr>
            <a:picLocks noChangeAspect="1"/>
          </p:cNvPicPr>
          <p:nvPr/>
        </p:nvPicPr>
        <p:blipFill>
          <a:blip r:embed="rId2"/>
          <a:stretch>
            <a:fillRect/>
          </a:stretch>
        </p:blipFill>
        <p:spPr>
          <a:xfrm>
            <a:off x="279361" y="152400"/>
            <a:ext cx="5210175" cy="6705600"/>
          </a:xfrm>
          <a:prstGeom prst="rect">
            <a:avLst/>
          </a:prstGeom>
        </p:spPr>
      </p:pic>
      <p:pic>
        <p:nvPicPr>
          <p:cNvPr id="4" name="Picture 3">
            <a:extLst>
              <a:ext uri="{FF2B5EF4-FFF2-40B4-BE49-F238E27FC236}">
                <a16:creationId xmlns:a16="http://schemas.microsoft.com/office/drawing/2014/main" id="{BAB0BC69-6CD6-4B1F-9742-E383FE79E043}"/>
              </a:ext>
            </a:extLst>
          </p:cNvPr>
          <p:cNvPicPr>
            <a:picLocks noChangeAspect="1"/>
          </p:cNvPicPr>
          <p:nvPr/>
        </p:nvPicPr>
        <p:blipFill>
          <a:blip r:embed="rId3"/>
          <a:stretch>
            <a:fillRect/>
          </a:stretch>
        </p:blipFill>
        <p:spPr>
          <a:xfrm>
            <a:off x="2884448" y="4240600"/>
            <a:ext cx="2543175" cy="1343025"/>
          </a:xfrm>
          <a:prstGeom prst="rect">
            <a:avLst/>
          </a:prstGeom>
        </p:spPr>
      </p:pic>
      <p:sp>
        <p:nvSpPr>
          <p:cNvPr id="6" name="TextBox 5">
            <a:extLst>
              <a:ext uri="{FF2B5EF4-FFF2-40B4-BE49-F238E27FC236}">
                <a16:creationId xmlns:a16="http://schemas.microsoft.com/office/drawing/2014/main" id="{40DC02EA-4509-46E1-BF73-7685B6A2C223}"/>
              </a:ext>
            </a:extLst>
          </p:cNvPr>
          <p:cNvSpPr txBox="1"/>
          <p:nvPr/>
        </p:nvSpPr>
        <p:spPr>
          <a:xfrm>
            <a:off x="5787483" y="390294"/>
            <a:ext cx="4806176" cy="1938992"/>
          </a:xfrm>
          <a:prstGeom prst="rect">
            <a:avLst/>
          </a:prstGeom>
          <a:noFill/>
        </p:spPr>
        <p:txBody>
          <a:bodyPr wrap="square" rtlCol="0">
            <a:spAutoFit/>
          </a:bodyPr>
          <a:lstStyle/>
          <a:p>
            <a:r>
              <a:rPr lang="en-US" sz="4000" b="1" dirty="0"/>
              <a:t>Completing forms and communicating with the school</a:t>
            </a:r>
          </a:p>
        </p:txBody>
      </p:sp>
      <p:sp>
        <p:nvSpPr>
          <p:cNvPr id="7" name="TextBox 6">
            <a:extLst>
              <a:ext uri="{FF2B5EF4-FFF2-40B4-BE49-F238E27FC236}">
                <a16:creationId xmlns:a16="http://schemas.microsoft.com/office/drawing/2014/main" id="{613105B6-772C-4650-BFA6-1A27BB794AD9}"/>
              </a:ext>
            </a:extLst>
          </p:cNvPr>
          <p:cNvSpPr txBox="1"/>
          <p:nvPr/>
        </p:nvSpPr>
        <p:spPr>
          <a:xfrm>
            <a:off x="5787483" y="2521060"/>
            <a:ext cx="3735658" cy="1815882"/>
          </a:xfrm>
          <a:prstGeom prst="rect">
            <a:avLst/>
          </a:prstGeom>
          <a:noFill/>
        </p:spPr>
        <p:txBody>
          <a:bodyPr wrap="square" rtlCol="0">
            <a:spAutoFit/>
          </a:bodyPr>
          <a:lstStyle/>
          <a:p>
            <a:r>
              <a:rPr lang="en-US" sz="2800" dirty="0"/>
              <a:t>Please let any school staff know if you need help completing forms or if you have questions.</a:t>
            </a:r>
          </a:p>
        </p:txBody>
      </p:sp>
    </p:spTree>
    <p:extLst>
      <p:ext uri="{BB962C8B-B14F-4D97-AF65-F5344CB8AC3E}">
        <p14:creationId xmlns:p14="http://schemas.microsoft.com/office/powerpoint/2010/main" val="13585741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7E3F849-9628-47C9-8F9C-21543FE1AF7D}"/>
              </a:ext>
            </a:extLst>
          </p:cNvPr>
          <p:cNvSpPr>
            <a:spLocks noGrp="1"/>
          </p:cNvSpPr>
          <p:nvPr>
            <p:ph type="title"/>
          </p:nvPr>
        </p:nvSpPr>
        <p:spPr>
          <a:xfrm>
            <a:off x="677334" y="248478"/>
            <a:ext cx="8596668" cy="1681922"/>
          </a:xfrm>
        </p:spPr>
        <p:txBody>
          <a:bodyPr>
            <a:normAutofit fontScale="90000"/>
          </a:bodyPr>
          <a:lstStyle/>
          <a:p>
            <a:r>
              <a:rPr lang="en-US" b="1" dirty="0"/>
              <a:t>How are schools funded?</a:t>
            </a:r>
            <a:br>
              <a:rPr lang="en-US" dirty="0"/>
            </a:br>
            <a:r>
              <a:rPr lang="en-US" dirty="0"/>
              <a:t>Issaquah students’ success sits on the stability of four key funding sources</a:t>
            </a:r>
          </a:p>
        </p:txBody>
      </p:sp>
      <p:pic>
        <p:nvPicPr>
          <p:cNvPr id="6" name="Content Placeholder 5">
            <a:extLst>
              <a:ext uri="{FF2B5EF4-FFF2-40B4-BE49-F238E27FC236}">
                <a16:creationId xmlns:a16="http://schemas.microsoft.com/office/drawing/2014/main" id="{5C4CF05D-9B50-4593-BFA6-71058ECE8202}"/>
              </a:ext>
            </a:extLst>
          </p:cNvPr>
          <p:cNvPicPr>
            <a:picLocks noGrp="1" noChangeAspect="1"/>
          </p:cNvPicPr>
          <p:nvPr>
            <p:ph sz="half" idx="1"/>
          </p:nvPr>
        </p:nvPicPr>
        <p:blipFill>
          <a:blip r:embed="rId2"/>
          <a:stretch>
            <a:fillRect/>
          </a:stretch>
        </p:blipFill>
        <p:spPr>
          <a:xfrm>
            <a:off x="230866" y="1930400"/>
            <a:ext cx="5052136" cy="3632332"/>
          </a:xfrm>
          <a:prstGeom prst="rect">
            <a:avLst/>
          </a:prstGeom>
        </p:spPr>
      </p:pic>
      <p:sp>
        <p:nvSpPr>
          <p:cNvPr id="5" name="Content Placeholder 4">
            <a:extLst>
              <a:ext uri="{FF2B5EF4-FFF2-40B4-BE49-F238E27FC236}">
                <a16:creationId xmlns:a16="http://schemas.microsoft.com/office/drawing/2014/main" id="{FC45D130-6C26-435C-BAC1-B9A9C8E85E22}"/>
              </a:ext>
            </a:extLst>
          </p:cNvPr>
          <p:cNvSpPr>
            <a:spLocks noGrp="1"/>
          </p:cNvSpPr>
          <p:nvPr>
            <p:ph sz="half" idx="2"/>
          </p:nvPr>
        </p:nvSpPr>
        <p:spPr>
          <a:xfrm>
            <a:off x="5089970" y="1930401"/>
            <a:ext cx="4630500" cy="4679122"/>
          </a:xfrm>
        </p:spPr>
        <p:txBody>
          <a:bodyPr>
            <a:normAutofit lnSpcReduction="10000"/>
          </a:bodyPr>
          <a:lstStyle/>
          <a:p>
            <a:r>
              <a:rPr lang="en-US" b="1" dirty="0"/>
              <a:t>Bonds &amp; Levies: </a:t>
            </a:r>
            <a:r>
              <a:rPr lang="en-US" dirty="0"/>
              <a:t>New school construction, renovations, land purchases. Must be approved by local voters. </a:t>
            </a:r>
          </a:p>
          <a:p>
            <a:r>
              <a:rPr lang="en-US" b="1" dirty="0"/>
              <a:t>Taxes &amp; State Funding: </a:t>
            </a:r>
            <a:r>
              <a:rPr lang="en-US" dirty="0"/>
              <a:t>State pays for basic education with state school levies &amp; taxes; does not cover everything a district needs to operate</a:t>
            </a:r>
          </a:p>
          <a:p>
            <a:r>
              <a:rPr lang="en-US" b="1" dirty="0"/>
              <a:t>PTA/PTSA: </a:t>
            </a:r>
            <a:r>
              <a:rPr lang="en-US" dirty="0"/>
              <a:t>Non-profit that raises money to fund art, technology, field trips, library book, playground equipment, STEM &amp; cultural activities, assemblies &amp; more.</a:t>
            </a:r>
          </a:p>
          <a:p>
            <a:r>
              <a:rPr lang="en-US" b="1" dirty="0"/>
              <a:t>Issaquah Schools Foundation: </a:t>
            </a:r>
            <a:r>
              <a:rPr lang="en-US" dirty="0"/>
              <a:t>Supports programs that benefit all Issaquah School District students including teacher and school grants. </a:t>
            </a:r>
          </a:p>
        </p:txBody>
      </p:sp>
    </p:spTree>
    <p:extLst>
      <p:ext uri="{BB962C8B-B14F-4D97-AF65-F5344CB8AC3E}">
        <p14:creationId xmlns:p14="http://schemas.microsoft.com/office/powerpoint/2010/main" val="39931853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a:extLst>
              <a:ext uri="{FF2B5EF4-FFF2-40B4-BE49-F238E27FC236}">
                <a16:creationId xmlns:a16="http://schemas.microsoft.com/office/drawing/2014/main" id="{4AA04682-7914-4B34-B084-A90240CB23B3}"/>
              </a:ext>
            </a:extLst>
          </p:cNvPr>
          <p:cNvGrpSpPr/>
          <p:nvPr/>
        </p:nvGrpSpPr>
        <p:grpSpPr>
          <a:xfrm>
            <a:off x="1001949" y="1906620"/>
            <a:ext cx="9881400" cy="4787185"/>
            <a:chOff x="1577197" y="1996466"/>
            <a:chExt cx="9594386" cy="4756973"/>
          </a:xfrm>
        </p:grpSpPr>
        <p:grpSp>
          <p:nvGrpSpPr>
            <p:cNvPr id="35" name="Group 34">
              <a:extLst>
                <a:ext uri="{FF2B5EF4-FFF2-40B4-BE49-F238E27FC236}">
                  <a16:creationId xmlns:a16="http://schemas.microsoft.com/office/drawing/2014/main" id="{4A9B87F2-5898-4F88-813F-C01EF272E6C2}"/>
                </a:ext>
              </a:extLst>
            </p:cNvPr>
            <p:cNvGrpSpPr/>
            <p:nvPr/>
          </p:nvGrpSpPr>
          <p:grpSpPr>
            <a:xfrm>
              <a:off x="8130367" y="1996466"/>
              <a:ext cx="3041216" cy="4756973"/>
              <a:chOff x="8130367" y="1996466"/>
              <a:chExt cx="3041216" cy="4756973"/>
            </a:xfrm>
          </p:grpSpPr>
          <p:sp>
            <p:nvSpPr>
              <p:cNvPr id="32" name="Rectangle 31">
                <a:extLst>
                  <a:ext uri="{FF2B5EF4-FFF2-40B4-BE49-F238E27FC236}">
                    <a16:creationId xmlns:a16="http://schemas.microsoft.com/office/drawing/2014/main" id="{E499087A-755D-42D8-92A0-4DC509808D82}"/>
                  </a:ext>
                </a:extLst>
              </p:cNvPr>
              <p:cNvSpPr/>
              <p:nvPr/>
            </p:nvSpPr>
            <p:spPr>
              <a:xfrm>
                <a:off x="8329667" y="3415879"/>
                <a:ext cx="2642616" cy="3337560"/>
              </a:xfrm>
              <a:prstGeom prst="rect">
                <a:avLst/>
              </a:prstGeom>
              <a:gradFill flip="none" rotWithShape="1">
                <a:gsLst>
                  <a:gs pos="0">
                    <a:srgbClr val="006600">
                      <a:tint val="66000"/>
                      <a:satMod val="160000"/>
                    </a:srgbClr>
                  </a:gs>
                  <a:gs pos="50000">
                    <a:srgbClr val="006600">
                      <a:tint val="44500"/>
                      <a:satMod val="160000"/>
                    </a:srgbClr>
                  </a:gs>
                  <a:gs pos="100000">
                    <a:srgbClr val="006600">
                      <a:tint val="23500"/>
                      <a:satMod val="16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11">
                  <a:spcAft>
                    <a:spcPts val="1200"/>
                  </a:spcAft>
                  <a:defRPr/>
                </a:pPr>
                <a:r>
                  <a:rPr lang="en-US" dirty="0">
                    <a:solidFill>
                      <a:sysClr val="windowText" lastClr="000000"/>
                    </a:solidFill>
                    <a:latin typeface="Calibri" panose="020F0502020204030204"/>
                  </a:rPr>
                  <a:t>Family &amp; Community Events like </a:t>
                </a:r>
                <a:r>
                  <a:rPr lang="en-US" dirty="0" err="1">
                    <a:solidFill>
                      <a:sysClr val="windowText" lastClr="000000"/>
                    </a:solidFill>
                    <a:latin typeface="Calibri" panose="020F0502020204030204"/>
                  </a:rPr>
                  <a:t>Falloween</a:t>
                </a:r>
                <a:r>
                  <a:rPr lang="en-US" dirty="0">
                    <a:solidFill>
                      <a:sysClr val="windowText" lastClr="000000"/>
                    </a:solidFill>
                    <a:latin typeface="Calibri" panose="020F0502020204030204"/>
                  </a:rPr>
                  <a:t> &amp; Summerfest</a:t>
                </a:r>
              </a:p>
              <a:p>
                <a:pPr algn="ctr" defTabSz="914411">
                  <a:spcAft>
                    <a:spcPts val="1200"/>
                  </a:spcAft>
                  <a:defRPr/>
                </a:pPr>
                <a:r>
                  <a:rPr lang="en-US" dirty="0">
                    <a:solidFill>
                      <a:sysClr val="windowText" lastClr="000000"/>
                    </a:solidFill>
                    <a:latin typeface="Calibri" panose="020F0502020204030204"/>
                  </a:rPr>
                  <a:t>Parent Education</a:t>
                </a:r>
              </a:p>
              <a:p>
                <a:pPr algn="ctr" defTabSz="914411">
                  <a:spcAft>
                    <a:spcPts val="1200"/>
                  </a:spcAft>
                  <a:defRPr/>
                </a:pPr>
                <a:r>
                  <a:rPr lang="en-US" dirty="0">
                    <a:solidFill>
                      <a:sysClr val="windowText" lastClr="000000"/>
                    </a:solidFill>
                    <a:latin typeface="Calibri" panose="020F0502020204030204"/>
                  </a:rPr>
                  <a:t>Celebrating our Diversity at Cultural Fair</a:t>
                </a:r>
              </a:p>
              <a:p>
                <a:pPr algn="ctr" defTabSz="914411">
                  <a:spcAft>
                    <a:spcPts val="1200"/>
                  </a:spcAft>
                  <a:defRPr/>
                </a:pPr>
                <a:r>
                  <a:rPr lang="en-US" dirty="0">
                    <a:solidFill>
                      <a:sysClr val="windowText" lastClr="000000"/>
                    </a:solidFill>
                    <a:latin typeface="Calibri" panose="020F0502020204030204"/>
                  </a:rPr>
                  <a:t>Spelling Bee, Reflections Art Contest &amp; Talent Show</a:t>
                </a:r>
              </a:p>
              <a:p>
                <a:pPr algn="ctr" defTabSz="914411">
                  <a:spcAft>
                    <a:spcPts val="1200"/>
                  </a:spcAft>
                  <a:defRPr/>
                </a:pPr>
                <a:r>
                  <a:rPr lang="en-US" dirty="0">
                    <a:solidFill>
                      <a:sysClr val="windowText" lastClr="000000"/>
                    </a:solidFill>
                    <a:latin typeface="Calibri" panose="020F0502020204030204"/>
                  </a:rPr>
                  <a:t>Community Outreach</a:t>
                </a:r>
              </a:p>
            </p:txBody>
          </p:sp>
          <p:sp>
            <p:nvSpPr>
              <p:cNvPr id="11" name="Freeform: Shape 10">
                <a:extLst>
                  <a:ext uri="{FF2B5EF4-FFF2-40B4-BE49-F238E27FC236}">
                    <a16:creationId xmlns:a16="http://schemas.microsoft.com/office/drawing/2014/main" id="{AA62875D-6636-4031-A463-3BCB78BC7414}"/>
                  </a:ext>
                </a:extLst>
              </p:cNvPr>
              <p:cNvSpPr/>
              <p:nvPr/>
            </p:nvSpPr>
            <p:spPr>
              <a:xfrm>
                <a:off x="8130367" y="1996466"/>
                <a:ext cx="3041216" cy="1432534"/>
              </a:xfrm>
              <a:custGeom>
                <a:avLst/>
                <a:gdLst>
                  <a:gd name="connsiteX0" fmla="*/ 0 w 2484437"/>
                  <a:gd name="connsiteY0" fmla="*/ 269153 h 1614884"/>
                  <a:gd name="connsiteX1" fmla="*/ 269153 w 2484437"/>
                  <a:gd name="connsiteY1" fmla="*/ 0 h 1614884"/>
                  <a:gd name="connsiteX2" fmla="*/ 2215284 w 2484437"/>
                  <a:gd name="connsiteY2" fmla="*/ 0 h 1614884"/>
                  <a:gd name="connsiteX3" fmla="*/ 2484437 w 2484437"/>
                  <a:gd name="connsiteY3" fmla="*/ 269153 h 1614884"/>
                  <a:gd name="connsiteX4" fmla="*/ 2484437 w 2484437"/>
                  <a:gd name="connsiteY4" fmla="*/ 1345731 h 1614884"/>
                  <a:gd name="connsiteX5" fmla="*/ 2215284 w 2484437"/>
                  <a:gd name="connsiteY5" fmla="*/ 1614884 h 1614884"/>
                  <a:gd name="connsiteX6" fmla="*/ 269153 w 2484437"/>
                  <a:gd name="connsiteY6" fmla="*/ 1614884 h 1614884"/>
                  <a:gd name="connsiteX7" fmla="*/ 0 w 2484437"/>
                  <a:gd name="connsiteY7" fmla="*/ 1345731 h 1614884"/>
                  <a:gd name="connsiteX8" fmla="*/ 0 w 2484437"/>
                  <a:gd name="connsiteY8" fmla="*/ 269153 h 1614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4437" h="1614884">
                    <a:moveTo>
                      <a:pt x="0" y="269153"/>
                    </a:moveTo>
                    <a:cubicBezTo>
                      <a:pt x="0" y="120504"/>
                      <a:pt x="120504" y="0"/>
                      <a:pt x="269153" y="0"/>
                    </a:cubicBezTo>
                    <a:lnTo>
                      <a:pt x="2215284" y="0"/>
                    </a:lnTo>
                    <a:cubicBezTo>
                      <a:pt x="2363933" y="0"/>
                      <a:pt x="2484437" y="120504"/>
                      <a:pt x="2484437" y="269153"/>
                    </a:cubicBezTo>
                    <a:lnTo>
                      <a:pt x="2484437" y="1345731"/>
                    </a:lnTo>
                    <a:cubicBezTo>
                      <a:pt x="2484437" y="1494380"/>
                      <a:pt x="2363933" y="1614884"/>
                      <a:pt x="2215284" y="1614884"/>
                    </a:cubicBezTo>
                    <a:lnTo>
                      <a:pt x="269153" y="1614884"/>
                    </a:lnTo>
                    <a:cubicBezTo>
                      <a:pt x="120504" y="1614884"/>
                      <a:pt x="0" y="1494380"/>
                      <a:pt x="0" y="1345731"/>
                    </a:cubicBezTo>
                    <a:lnTo>
                      <a:pt x="0" y="269153"/>
                    </a:lnTo>
                    <a:close/>
                  </a:path>
                </a:pathLst>
              </a:custGeom>
              <a:solidFill>
                <a:srgbClr val="006600"/>
              </a:solidFill>
            </p:spPr>
            <p:style>
              <a:lnRef idx="2">
                <a:schemeClr val="lt1">
                  <a:hueOff val="0"/>
                  <a:satOff val="0"/>
                  <a:lumOff val="0"/>
                  <a:alphaOff val="0"/>
                </a:schemeClr>
              </a:lnRef>
              <a:fillRef idx="1">
                <a:scrgbClr r="0" g="0" b="0"/>
              </a:fillRef>
              <a:effectRef idx="0">
                <a:schemeClr val="accent6">
                  <a:hueOff val="0"/>
                  <a:satOff val="0"/>
                  <a:lumOff val="0"/>
                  <a:alphaOff val="0"/>
                </a:schemeClr>
              </a:effectRef>
              <a:fontRef idx="minor">
                <a:schemeClr val="lt1"/>
              </a:fontRef>
            </p:style>
            <p:txBody>
              <a:bodyPr spcFirstLastPara="0" vert="horz" wrap="square" lIns="162652" tIns="162652" rIns="162652" bIns="162652" numCol="1" spcCol="1270" anchor="ctr" anchorCtr="0">
                <a:noAutofit/>
              </a:bodyPr>
              <a:lstStyle/>
              <a:p>
                <a:pPr algn="ctr" defTabSz="977912">
                  <a:lnSpc>
                    <a:spcPct val="90000"/>
                  </a:lnSpc>
                  <a:spcBef>
                    <a:spcPct val="0"/>
                  </a:spcBef>
                  <a:spcAft>
                    <a:spcPct val="35000"/>
                  </a:spcAft>
                  <a:defRPr/>
                </a:pPr>
                <a:r>
                  <a:rPr lang="en-US" sz="2200" b="1" dirty="0">
                    <a:solidFill>
                      <a:prstClr val="white"/>
                    </a:solidFill>
                    <a:latin typeface="Calibri" panose="020F0502020204030204"/>
                  </a:rPr>
                  <a:t>Builds Community</a:t>
                </a:r>
              </a:p>
            </p:txBody>
          </p:sp>
        </p:grpSp>
        <p:grpSp>
          <p:nvGrpSpPr>
            <p:cNvPr id="34" name="Group 33">
              <a:extLst>
                <a:ext uri="{FF2B5EF4-FFF2-40B4-BE49-F238E27FC236}">
                  <a16:creationId xmlns:a16="http://schemas.microsoft.com/office/drawing/2014/main" id="{5F5E7A3D-FD55-4D4E-8111-ACA56B551F86}"/>
                </a:ext>
              </a:extLst>
            </p:cNvPr>
            <p:cNvGrpSpPr/>
            <p:nvPr/>
          </p:nvGrpSpPr>
          <p:grpSpPr>
            <a:xfrm>
              <a:off x="4853782" y="1996466"/>
              <a:ext cx="3041216" cy="4756973"/>
              <a:chOff x="4853782" y="1996466"/>
              <a:chExt cx="3041216" cy="4756973"/>
            </a:xfrm>
          </p:grpSpPr>
          <p:sp>
            <p:nvSpPr>
              <p:cNvPr id="30" name="Rectangle 29">
                <a:extLst>
                  <a:ext uri="{FF2B5EF4-FFF2-40B4-BE49-F238E27FC236}">
                    <a16:creationId xmlns:a16="http://schemas.microsoft.com/office/drawing/2014/main" id="{9919A9FC-4885-4B1A-8FA0-096072BBCF21}"/>
                  </a:ext>
                </a:extLst>
              </p:cNvPr>
              <p:cNvSpPr/>
              <p:nvPr/>
            </p:nvSpPr>
            <p:spPr>
              <a:xfrm>
                <a:off x="5052217" y="3415879"/>
                <a:ext cx="2644347" cy="3337560"/>
              </a:xfrm>
              <a:prstGeom prst="rect">
                <a:avLst/>
              </a:prstGeom>
              <a:gradFill flip="none" rotWithShape="1">
                <a:gsLst>
                  <a:gs pos="0">
                    <a:srgbClr val="006600">
                      <a:tint val="66000"/>
                      <a:satMod val="160000"/>
                    </a:srgbClr>
                  </a:gs>
                  <a:gs pos="50000">
                    <a:srgbClr val="006600">
                      <a:tint val="44500"/>
                      <a:satMod val="160000"/>
                    </a:srgbClr>
                  </a:gs>
                  <a:gs pos="100000">
                    <a:srgbClr val="006600">
                      <a:tint val="23500"/>
                      <a:satMod val="16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914411">
                  <a:spcAft>
                    <a:spcPts val="1200"/>
                  </a:spcAft>
                  <a:defRPr/>
                </a:pPr>
                <a:r>
                  <a:rPr lang="en-US" dirty="0">
                    <a:solidFill>
                      <a:sysClr val="windowText" lastClr="000000"/>
                    </a:solidFill>
                    <a:latin typeface="Calibri" panose="020F0502020204030204"/>
                  </a:rPr>
                  <a:t>Teacher Stipends</a:t>
                </a:r>
              </a:p>
              <a:p>
                <a:pPr algn="ctr" defTabSz="914411">
                  <a:spcAft>
                    <a:spcPts val="1200"/>
                  </a:spcAft>
                  <a:defRPr/>
                </a:pPr>
                <a:r>
                  <a:rPr lang="en-US" dirty="0">
                    <a:solidFill>
                      <a:sysClr val="windowText" lastClr="000000"/>
                    </a:solidFill>
                    <a:latin typeface="Calibri" panose="020F0502020204030204"/>
                  </a:rPr>
                  <a:t>Emergency Preparedness &amp; Safety Supplies</a:t>
                </a:r>
              </a:p>
              <a:p>
                <a:pPr algn="ctr" defTabSz="914411">
                  <a:spcAft>
                    <a:spcPts val="1200"/>
                  </a:spcAft>
                  <a:defRPr/>
                </a:pPr>
                <a:r>
                  <a:rPr lang="en-US" dirty="0">
                    <a:solidFill>
                      <a:sysClr val="windowText" lastClr="000000"/>
                    </a:solidFill>
                    <a:latin typeface="Calibri" panose="020F0502020204030204"/>
                  </a:rPr>
                  <a:t>Volunteers for School Programs</a:t>
                </a:r>
              </a:p>
              <a:p>
                <a:pPr algn="ctr" defTabSz="914411">
                  <a:spcAft>
                    <a:spcPts val="1200"/>
                  </a:spcAft>
                  <a:defRPr/>
                </a:pPr>
                <a:r>
                  <a:rPr lang="en-US" dirty="0">
                    <a:solidFill>
                      <a:sysClr val="windowText" lastClr="000000"/>
                    </a:solidFill>
                    <a:latin typeface="Calibri" panose="020F0502020204030204"/>
                  </a:rPr>
                  <a:t>Reader Board and Newsletter Communications </a:t>
                </a:r>
              </a:p>
              <a:p>
                <a:pPr algn="ctr" defTabSz="914411">
                  <a:spcAft>
                    <a:spcPts val="1200"/>
                  </a:spcAft>
                  <a:defRPr/>
                </a:pPr>
                <a:r>
                  <a:rPr lang="en-US" dirty="0">
                    <a:solidFill>
                      <a:sysClr val="windowText" lastClr="000000"/>
                    </a:solidFill>
                    <a:latin typeface="Calibri" panose="020F0502020204030204"/>
                  </a:rPr>
                  <a:t>Staff Appreciation</a:t>
                </a:r>
              </a:p>
            </p:txBody>
          </p:sp>
          <p:sp>
            <p:nvSpPr>
              <p:cNvPr id="15" name="Freeform: Shape 14">
                <a:extLst>
                  <a:ext uri="{FF2B5EF4-FFF2-40B4-BE49-F238E27FC236}">
                    <a16:creationId xmlns:a16="http://schemas.microsoft.com/office/drawing/2014/main" id="{ACB193A9-5084-4F34-B38E-7D48FEB0A22C}"/>
                  </a:ext>
                </a:extLst>
              </p:cNvPr>
              <p:cNvSpPr/>
              <p:nvPr/>
            </p:nvSpPr>
            <p:spPr>
              <a:xfrm>
                <a:off x="4853782" y="1996466"/>
                <a:ext cx="3041216" cy="1432534"/>
              </a:xfrm>
              <a:custGeom>
                <a:avLst/>
                <a:gdLst>
                  <a:gd name="connsiteX0" fmla="*/ 0 w 2484437"/>
                  <a:gd name="connsiteY0" fmla="*/ 269153 h 1614884"/>
                  <a:gd name="connsiteX1" fmla="*/ 269153 w 2484437"/>
                  <a:gd name="connsiteY1" fmla="*/ 0 h 1614884"/>
                  <a:gd name="connsiteX2" fmla="*/ 2215284 w 2484437"/>
                  <a:gd name="connsiteY2" fmla="*/ 0 h 1614884"/>
                  <a:gd name="connsiteX3" fmla="*/ 2484437 w 2484437"/>
                  <a:gd name="connsiteY3" fmla="*/ 269153 h 1614884"/>
                  <a:gd name="connsiteX4" fmla="*/ 2484437 w 2484437"/>
                  <a:gd name="connsiteY4" fmla="*/ 1345731 h 1614884"/>
                  <a:gd name="connsiteX5" fmla="*/ 2215284 w 2484437"/>
                  <a:gd name="connsiteY5" fmla="*/ 1614884 h 1614884"/>
                  <a:gd name="connsiteX6" fmla="*/ 269153 w 2484437"/>
                  <a:gd name="connsiteY6" fmla="*/ 1614884 h 1614884"/>
                  <a:gd name="connsiteX7" fmla="*/ 0 w 2484437"/>
                  <a:gd name="connsiteY7" fmla="*/ 1345731 h 1614884"/>
                  <a:gd name="connsiteX8" fmla="*/ 0 w 2484437"/>
                  <a:gd name="connsiteY8" fmla="*/ 269153 h 1614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4437" h="1614884">
                    <a:moveTo>
                      <a:pt x="0" y="269153"/>
                    </a:moveTo>
                    <a:cubicBezTo>
                      <a:pt x="0" y="120504"/>
                      <a:pt x="120504" y="0"/>
                      <a:pt x="269153" y="0"/>
                    </a:cubicBezTo>
                    <a:lnTo>
                      <a:pt x="2215284" y="0"/>
                    </a:lnTo>
                    <a:cubicBezTo>
                      <a:pt x="2363933" y="0"/>
                      <a:pt x="2484437" y="120504"/>
                      <a:pt x="2484437" y="269153"/>
                    </a:cubicBezTo>
                    <a:lnTo>
                      <a:pt x="2484437" y="1345731"/>
                    </a:lnTo>
                    <a:cubicBezTo>
                      <a:pt x="2484437" y="1494380"/>
                      <a:pt x="2363933" y="1614884"/>
                      <a:pt x="2215284" y="1614884"/>
                    </a:cubicBezTo>
                    <a:lnTo>
                      <a:pt x="269153" y="1614884"/>
                    </a:lnTo>
                    <a:cubicBezTo>
                      <a:pt x="120504" y="1614884"/>
                      <a:pt x="0" y="1494380"/>
                      <a:pt x="0" y="1345731"/>
                    </a:cubicBezTo>
                    <a:lnTo>
                      <a:pt x="0" y="269153"/>
                    </a:lnTo>
                    <a:close/>
                  </a:path>
                </a:pathLst>
              </a:custGeom>
              <a:solidFill>
                <a:srgbClr val="006600"/>
              </a:solidFill>
            </p:spPr>
            <p:style>
              <a:lnRef idx="2">
                <a:schemeClr val="lt1">
                  <a:hueOff val="0"/>
                  <a:satOff val="0"/>
                  <a:lumOff val="0"/>
                  <a:alphaOff val="0"/>
                </a:schemeClr>
              </a:lnRef>
              <a:fillRef idx="1">
                <a:scrgbClr r="0" g="0" b="0"/>
              </a:fillRef>
              <a:effectRef idx="0">
                <a:schemeClr val="accent6">
                  <a:hueOff val="0"/>
                  <a:satOff val="0"/>
                  <a:lumOff val="0"/>
                  <a:alphaOff val="0"/>
                </a:schemeClr>
              </a:effectRef>
              <a:fontRef idx="minor">
                <a:schemeClr val="lt1"/>
              </a:fontRef>
            </p:style>
            <p:txBody>
              <a:bodyPr spcFirstLastPara="0" vert="horz" wrap="square" lIns="162652" tIns="162652" rIns="162652" bIns="162652" numCol="1" spcCol="1270" anchor="ctr" anchorCtr="0">
                <a:noAutofit/>
              </a:bodyPr>
              <a:lstStyle/>
              <a:p>
                <a:pPr algn="ctr" defTabSz="977912">
                  <a:lnSpc>
                    <a:spcPct val="90000"/>
                  </a:lnSpc>
                  <a:spcBef>
                    <a:spcPct val="0"/>
                  </a:spcBef>
                  <a:spcAft>
                    <a:spcPct val="35000"/>
                  </a:spcAft>
                  <a:defRPr/>
                </a:pPr>
                <a:r>
                  <a:rPr lang="en-US" sz="2200" b="1" dirty="0">
                    <a:solidFill>
                      <a:prstClr val="white"/>
                    </a:solidFill>
                    <a:latin typeface="Calibri" panose="020F0502020204030204"/>
                  </a:rPr>
                  <a:t>Supports our School</a:t>
                </a:r>
              </a:p>
            </p:txBody>
          </p:sp>
        </p:grpSp>
        <p:grpSp>
          <p:nvGrpSpPr>
            <p:cNvPr id="33" name="Group 32">
              <a:extLst>
                <a:ext uri="{FF2B5EF4-FFF2-40B4-BE49-F238E27FC236}">
                  <a16:creationId xmlns:a16="http://schemas.microsoft.com/office/drawing/2014/main" id="{416D3AF3-27AA-4CB1-B285-F476A548F368}"/>
                </a:ext>
              </a:extLst>
            </p:cNvPr>
            <p:cNvGrpSpPr/>
            <p:nvPr/>
          </p:nvGrpSpPr>
          <p:grpSpPr>
            <a:xfrm>
              <a:off x="1577197" y="1996466"/>
              <a:ext cx="3041216" cy="4744272"/>
              <a:chOff x="1577197" y="1996466"/>
              <a:chExt cx="3041216" cy="4744272"/>
            </a:xfrm>
          </p:grpSpPr>
          <p:sp>
            <p:nvSpPr>
              <p:cNvPr id="29" name="Rectangle 28">
                <a:extLst>
                  <a:ext uri="{FF2B5EF4-FFF2-40B4-BE49-F238E27FC236}">
                    <a16:creationId xmlns:a16="http://schemas.microsoft.com/office/drawing/2014/main" id="{4EA0B033-73D5-40EB-86FF-763313E993FB}"/>
                  </a:ext>
                </a:extLst>
              </p:cNvPr>
              <p:cNvSpPr/>
              <p:nvPr/>
            </p:nvSpPr>
            <p:spPr>
              <a:xfrm>
                <a:off x="1776497" y="3415878"/>
                <a:ext cx="2718816" cy="3324860"/>
              </a:xfrm>
              <a:prstGeom prst="rect">
                <a:avLst/>
              </a:prstGeom>
              <a:gradFill flip="none" rotWithShape="1">
                <a:gsLst>
                  <a:gs pos="0">
                    <a:srgbClr val="006600">
                      <a:tint val="66000"/>
                      <a:satMod val="160000"/>
                    </a:srgbClr>
                  </a:gs>
                  <a:gs pos="50000">
                    <a:srgbClr val="006600">
                      <a:tint val="44500"/>
                      <a:satMod val="160000"/>
                    </a:srgbClr>
                  </a:gs>
                  <a:gs pos="100000">
                    <a:srgbClr val="006600">
                      <a:tint val="23500"/>
                      <a:satMod val="16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ctr" defTabSz="914411">
                  <a:spcAft>
                    <a:spcPts val="1200"/>
                  </a:spcAft>
                  <a:defRPr/>
                </a:pPr>
                <a:r>
                  <a:rPr lang="en-US" dirty="0">
                    <a:solidFill>
                      <a:srgbClr val="003300"/>
                    </a:solidFill>
                    <a:latin typeface="Calibri" panose="020F0502020204030204"/>
                  </a:rPr>
                  <a:t>Grade-level Grants for STEM &amp; Field Trips</a:t>
                </a:r>
              </a:p>
              <a:p>
                <a:pPr algn="ctr" defTabSz="914411">
                  <a:spcAft>
                    <a:spcPts val="1200"/>
                  </a:spcAft>
                  <a:defRPr/>
                </a:pPr>
                <a:r>
                  <a:rPr lang="en-US" dirty="0">
                    <a:solidFill>
                      <a:sysClr val="windowText" lastClr="000000"/>
                    </a:solidFill>
                    <a:latin typeface="Calibri" panose="020F0502020204030204"/>
                  </a:rPr>
                  <a:t>Arts Education in the classroom</a:t>
                </a:r>
              </a:p>
              <a:p>
                <a:pPr algn="ctr" defTabSz="914411">
                  <a:spcAft>
                    <a:spcPts val="1200"/>
                  </a:spcAft>
                  <a:defRPr/>
                </a:pPr>
                <a:r>
                  <a:rPr lang="en-US" dirty="0">
                    <a:solidFill>
                      <a:sysClr val="windowText" lastClr="000000"/>
                    </a:solidFill>
                    <a:latin typeface="Calibri" panose="020F0502020204030204"/>
                  </a:rPr>
                  <a:t>Musician &amp; Author Visits</a:t>
                </a:r>
              </a:p>
              <a:p>
                <a:pPr algn="ctr" defTabSz="914411">
                  <a:spcAft>
                    <a:spcPts val="1200"/>
                  </a:spcAft>
                  <a:defRPr/>
                </a:pPr>
                <a:r>
                  <a:rPr lang="en-US" dirty="0">
                    <a:solidFill>
                      <a:sysClr val="windowText" lastClr="000000"/>
                    </a:solidFill>
                    <a:latin typeface="Calibri" panose="020F0502020204030204"/>
                  </a:rPr>
                  <a:t>Science Fair</a:t>
                </a:r>
              </a:p>
              <a:p>
                <a:pPr algn="ctr" defTabSz="914411">
                  <a:spcAft>
                    <a:spcPts val="1200"/>
                  </a:spcAft>
                  <a:defRPr/>
                </a:pPr>
                <a:r>
                  <a:rPr lang="en-US" dirty="0">
                    <a:solidFill>
                      <a:sysClr val="windowText" lastClr="000000"/>
                    </a:solidFill>
                    <a:latin typeface="Calibri" panose="020F0502020204030204"/>
                  </a:rPr>
                  <a:t>Literacy Programs &amp; Tools</a:t>
                </a:r>
              </a:p>
            </p:txBody>
          </p:sp>
          <p:sp>
            <p:nvSpPr>
              <p:cNvPr id="17" name="Freeform: Shape 16">
                <a:extLst>
                  <a:ext uri="{FF2B5EF4-FFF2-40B4-BE49-F238E27FC236}">
                    <a16:creationId xmlns:a16="http://schemas.microsoft.com/office/drawing/2014/main" id="{FFD3DA67-D37B-460F-81DD-155E14AA06BC}"/>
                  </a:ext>
                </a:extLst>
              </p:cNvPr>
              <p:cNvSpPr/>
              <p:nvPr/>
            </p:nvSpPr>
            <p:spPr>
              <a:xfrm>
                <a:off x="1577197" y="1996466"/>
                <a:ext cx="3041216" cy="1432534"/>
              </a:xfrm>
              <a:custGeom>
                <a:avLst/>
                <a:gdLst>
                  <a:gd name="connsiteX0" fmla="*/ 0 w 2484437"/>
                  <a:gd name="connsiteY0" fmla="*/ 269153 h 1614884"/>
                  <a:gd name="connsiteX1" fmla="*/ 269153 w 2484437"/>
                  <a:gd name="connsiteY1" fmla="*/ 0 h 1614884"/>
                  <a:gd name="connsiteX2" fmla="*/ 2215284 w 2484437"/>
                  <a:gd name="connsiteY2" fmla="*/ 0 h 1614884"/>
                  <a:gd name="connsiteX3" fmla="*/ 2484437 w 2484437"/>
                  <a:gd name="connsiteY3" fmla="*/ 269153 h 1614884"/>
                  <a:gd name="connsiteX4" fmla="*/ 2484437 w 2484437"/>
                  <a:gd name="connsiteY4" fmla="*/ 1345731 h 1614884"/>
                  <a:gd name="connsiteX5" fmla="*/ 2215284 w 2484437"/>
                  <a:gd name="connsiteY5" fmla="*/ 1614884 h 1614884"/>
                  <a:gd name="connsiteX6" fmla="*/ 269153 w 2484437"/>
                  <a:gd name="connsiteY6" fmla="*/ 1614884 h 1614884"/>
                  <a:gd name="connsiteX7" fmla="*/ 0 w 2484437"/>
                  <a:gd name="connsiteY7" fmla="*/ 1345731 h 1614884"/>
                  <a:gd name="connsiteX8" fmla="*/ 0 w 2484437"/>
                  <a:gd name="connsiteY8" fmla="*/ 269153 h 1614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4437" h="1614884">
                    <a:moveTo>
                      <a:pt x="0" y="269153"/>
                    </a:moveTo>
                    <a:cubicBezTo>
                      <a:pt x="0" y="120504"/>
                      <a:pt x="120504" y="0"/>
                      <a:pt x="269153" y="0"/>
                    </a:cubicBezTo>
                    <a:lnTo>
                      <a:pt x="2215284" y="0"/>
                    </a:lnTo>
                    <a:cubicBezTo>
                      <a:pt x="2363933" y="0"/>
                      <a:pt x="2484437" y="120504"/>
                      <a:pt x="2484437" y="269153"/>
                    </a:cubicBezTo>
                    <a:lnTo>
                      <a:pt x="2484437" y="1345731"/>
                    </a:lnTo>
                    <a:cubicBezTo>
                      <a:pt x="2484437" y="1494380"/>
                      <a:pt x="2363933" y="1614884"/>
                      <a:pt x="2215284" y="1614884"/>
                    </a:cubicBezTo>
                    <a:lnTo>
                      <a:pt x="269153" y="1614884"/>
                    </a:lnTo>
                    <a:cubicBezTo>
                      <a:pt x="120504" y="1614884"/>
                      <a:pt x="0" y="1494380"/>
                      <a:pt x="0" y="1345731"/>
                    </a:cubicBezTo>
                    <a:lnTo>
                      <a:pt x="0" y="269153"/>
                    </a:lnTo>
                    <a:close/>
                  </a:path>
                </a:pathLst>
              </a:custGeom>
              <a:solidFill>
                <a:srgbClr val="006600"/>
              </a:solidFill>
            </p:spPr>
            <p:style>
              <a:lnRef idx="2">
                <a:schemeClr val="lt1">
                  <a:hueOff val="0"/>
                  <a:satOff val="0"/>
                  <a:lumOff val="0"/>
                  <a:alphaOff val="0"/>
                </a:schemeClr>
              </a:lnRef>
              <a:fillRef idx="1">
                <a:scrgbClr r="0" g="0" b="0"/>
              </a:fillRef>
              <a:effectRef idx="0">
                <a:schemeClr val="accent6">
                  <a:hueOff val="0"/>
                  <a:satOff val="0"/>
                  <a:lumOff val="0"/>
                  <a:alphaOff val="0"/>
                </a:schemeClr>
              </a:effectRef>
              <a:fontRef idx="minor">
                <a:schemeClr val="lt1"/>
              </a:fontRef>
            </p:style>
            <p:txBody>
              <a:bodyPr spcFirstLastPara="0" vert="horz" wrap="square" lIns="162652" tIns="162652" rIns="162652" bIns="162652" numCol="1" spcCol="1270" anchor="ctr" anchorCtr="0">
                <a:noAutofit/>
              </a:bodyPr>
              <a:lstStyle/>
              <a:p>
                <a:pPr algn="ctr" defTabSz="977912">
                  <a:lnSpc>
                    <a:spcPct val="90000"/>
                  </a:lnSpc>
                  <a:spcBef>
                    <a:spcPct val="0"/>
                  </a:spcBef>
                  <a:spcAft>
                    <a:spcPct val="35000"/>
                  </a:spcAft>
                  <a:defRPr/>
                </a:pPr>
                <a:r>
                  <a:rPr lang="en-US" sz="2200" b="1" dirty="0">
                    <a:solidFill>
                      <a:prstClr val="white"/>
                    </a:solidFill>
                    <a:latin typeface="Calibri" panose="020F0502020204030204"/>
                  </a:rPr>
                  <a:t>Provides Educational Enrichment for All Students</a:t>
                </a:r>
              </a:p>
            </p:txBody>
          </p:sp>
        </p:grpSp>
      </p:grpSp>
      <p:pic>
        <p:nvPicPr>
          <p:cNvPr id="13" name="Picture 12">
            <a:extLst>
              <a:ext uri="{FF2B5EF4-FFF2-40B4-BE49-F238E27FC236}">
                <a16:creationId xmlns:a16="http://schemas.microsoft.com/office/drawing/2014/main" id="{6B9D9FCB-0593-44B1-B3D1-7A03DF57A880}"/>
              </a:ext>
            </a:extLst>
          </p:cNvPr>
          <p:cNvPicPr>
            <a:picLocks noChangeAspect="1"/>
          </p:cNvPicPr>
          <p:nvPr/>
        </p:nvPicPr>
        <p:blipFill>
          <a:blip r:embed="rId2"/>
          <a:stretch>
            <a:fillRect/>
          </a:stretch>
        </p:blipFill>
        <p:spPr>
          <a:xfrm>
            <a:off x="3989393" y="281511"/>
            <a:ext cx="4193526" cy="1511666"/>
          </a:xfrm>
          <a:prstGeom prst="rect">
            <a:avLst/>
          </a:prstGeom>
        </p:spPr>
      </p:pic>
    </p:spTree>
    <p:extLst>
      <p:ext uri="{BB962C8B-B14F-4D97-AF65-F5344CB8AC3E}">
        <p14:creationId xmlns:p14="http://schemas.microsoft.com/office/powerpoint/2010/main" val="42082191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3B7C923-8506-417E-A83B-C99EB3E77064}"/>
              </a:ext>
            </a:extLst>
          </p:cNvPr>
          <p:cNvSpPr txBox="1"/>
          <p:nvPr/>
        </p:nvSpPr>
        <p:spPr>
          <a:xfrm>
            <a:off x="2743200" y="380998"/>
            <a:ext cx="6705600" cy="584775"/>
          </a:xfrm>
          <a:prstGeom prst="rect">
            <a:avLst/>
          </a:prstGeom>
          <a:noFill/>
        </p:spPr>
        <p:txBody>
          <a:bodyPr wrap="square" rtlCol="0">
            <a:spAutoFit/>
          </a:bodyPr>
          <a:lstStyle/>
          <a:p>
            <a:r>
              <a:rPr lang="en-US" sz="3200" dirty="0">
                <a:solidFill>
                  <a:schemeClr val="tx1">
                    <a:lumMod val="65000"/>
                    <a:lumOff val="35000"/>
                  </a:schemeClr>
                </a:solidFill>
              </a:rPr>
              <a:t>Five Easy Ways To Support Grand Ridge</a:t>
            </a:r>
          </a:p>
        </p:txBody>
      </p:sp>
      <p:sp>
        <p:nvSpPr>
          <p:cNvPr id="4" name="TextBox 3">
            <a:extLst>
              <a:ext uri="{FF2B5EF4-FFF2-40B4-BE49-F238E27FC236}">
                <a16:creationId xmlns:a16="http://schemas.microsoft.com/office/drawing/2014/main" id="{9CFD48B0-E038-48F4-8CEB-AC520D61833E}"/>
              </a:ext>
            </a:extLst>
          </p:cNvPr>
          <p:cNvSpPr txBox="1"/>
          <p:nvPr/>
        </p:nvSpPr>
        <p:spPr>
          <a:xfrm>
            <a:off x="905934" y="1286934"/>
            <a:ext cx="10219267" cy="4524315"/>
          </a:xfrm>
          <a:prstGeom prst="rect">
            <a:avLst/>
          </a:prstGeom>
          <a:noFill/>
        </p:spPr>
        <p:txBody>
          <a:bodyPr wrap="square" rtlCol="0">
            <a:spAutoFit/>
          </a:bodyPr>
          <a:lstStyle/>
          <a:p>
            <a:pPr marL="342900" indent="-342900">
              <a:buAutoNum type="arabicPeriod"/>
            </a:pPr>
            <a:r>
              <a:rPr lang="en-US" sz="2400" b="1" dirty="0">
                <a:solidFill>
                  <a:schemeClr val="tx1">
                    <a:lumMod val="65000"/>
                    <a:lumOff val="35000"/>
                  </a:schemeClr>
                </a:solidFill>
                <a:latin typeface="Corbel" panose="020B0503020204020204" pitchFamily="34" charset="0"/>
              </a:rPr>
              <a:t>Join or renew your family’s PTSA membership</a:t>
            </a:r>
          </a:p>
          <a:p>
            <a:pPr marL="342900" indent="-342900">
              <a:buAutoNum type="arabicPeriod"/>
            </a:pPr>
            <a:endParaRPr lang="en-US" sz="2400" b="1" dirty="0">
              <a:solidFill>
                <a:schemeClr val="tx1">
                  <a:lumMod val="65000"/>
                  <a:lumOff val="35000"/>
                </a:schemeClr>
              </a:solidFill>
              <a:latin typeface="Corbel" panose="020B0503020204020204" pitchFamily="34" charset="0"/>
            </a:endParaRPr>
          </a:p>
          <a:p>
            <a:pPr marL="342900" indent="-342900">
              <a:buAutoNum type="arabicPeriod"/>
            </a:pPr>
            <a:r>
              <a:rPr lang="en-US" sz="2400" b="1" dirty="0">
                <a:solidFill>
                  <a:schemeClr val="tx1">
                    <a:lumMod val="65000"/>
                    <a:lumOff val="35000"/>
                  </a:schemeClr>
                </a:solidFill>
                <a:latin typeface="Corbel" panose="020B0503020204020204" pitchFamily="34" charset="0"/>
              </a:rPr>
              <a:t>Consider volunteer opportunities</a:t>
            </a:r>
            <a:br>
              <a:rPr lang="en-US" sz="2400" b="1" dirty="0">
                <a:solidFill>
                  <a:schemeClr val="tx1">
                    <a:lumMod val="65000"/>
                    <a:lumOff val="35000"/>
                  </a:schemeClr>
                </a:solidFill>
                <a:latin typeface="Corbel" panose="020B0503020204020204" pitchFamily="34" charset="0"/>
              </a:rPr>
            </a:br>
            <a:r>
              <a:rPr lang="en-US" sz="2400" dirty="0">
                <a:solidFill>
                  <a:schemeClr val="tx1">
                    <a:lumMod val="65000"/>
                    <a:lumOff val="35000"/>
                  </a:schemeClr>
                </a:solidFill>
                <a:latin typeface="Corbel" panose="020B0503020204020204" pitchFamily="34" charset="0"/>
              </a:rPr>
              <a:t>Whether one-time or ongoing, find them on our website</a:t>
            </a:r>
          </a:p>
          <a:p>
            <a:pPr marL="342900" indent="-342900">
              <a:buAutoNum type="arabicPeriod"/>
            </a:pPr>
            <a:endParaRPr lang="en-US" sz="2400" b="1" dirty="0">
              <a:solidFill>
                <a:schemeClr val="tx1">
                  <a:lumMod val="65000"/>
                  <a:lumOff val="35000"/>
                </a:schemeClr>
              </a:solidFill>
              <a:latin typeface="Corbel" panose="020B0503020204020204" pitchFamily="34" charset="0"/>
            </a:endParaRPr>
          </a:p>
          <a:p>
            <a:pPr marL="342900" indent="-342900">
              <a:buAutoNum type="arabicPeriod"/>
            </a:pPr>
            <a:r>
              <a:rPr lang="en-US" sz="2400" b="1" dirty="0">
                <a:solidFill>
                  <a:schemeClr val="tx1">
                    <a:lumMod val="65000"/>
                    <a:lumOff val="35000"/>
                  </a:schemeClr>
                </a:solidFill>
                <a:latin typeface="Corbel" panose="020B0503020204020204" pitchFamily="34" charset="0"/>
              </a:rPr>
              <a:t>Participate in our fall fundraiser</a:t>
            </a:r>
          </a:p>
          <a:p>
            <a:pPr marL="342900" indent="-342900">
              <a:buAutoNum type="arabicPeriod"/>
            </a:pPr>
            <a:endParaRPr lang="en-US" sz="2400" b="1" dirty="0">
              <a:solidFill>
                <a:schemeClr val="tx1">
                  <a:lumMod val="65000"/>
                  <a:lumOff val="35000"/>
                </a:schemeClr>
              </a:solidFill>
              <a:latin typeface="Corbel" panose="020B0503020204020204" pitchFamily="34" charset="0"/>
            </a:endParaRPr>
          </a:p>
          <a:p>
            <a:pPr marL="342900" indent="-342900">
              <a:buAutoNum type="arabicPeriod"/>
            </a:pPr>
            <a:r>
              <a:rPr lang="en-US" sz="2400" b="1" dirty="0">
                <a:solidFill>
                  <a:schemeClr val="tx1">
                    <a:lumMod val="65000"/>
                    <a:lumOff val="35000"/>
                  </a:schemeClr>
                </a:solidFill>
                <a:latin typeface="Corbel" panose="020B0503020204020204" pitchFamily="34" charset="0"/>
              </a:rPr>
              <a:t>Check out the calendar on our website and follow </a:t>
            </a:r>
            <a:r>
              <a:rPr lang="en-US" sz="2400" b="1" i="1" dirty="0">
                <a:solidFill>
                  <a:schemeClr val="tx1">
                    <a:lumMod val="65000"/>
                    <a:lumOff val="35000"/>
                  </a:schemeClr>
                </a:solidFill>
                <a:latin typeface="Corbel" panose="020B0503020204020204" pitchFamily="34" charset="0"/>
              </a:rPr>
              <a:t>Grand Ridge Elementary PTSA </a:t>
            </a:r>
            <a:r>
              <a:rPr lang="en-US" sz="2400" b="1" dirty="0">
                <a:solidFill>
                  <a:schemeClr val="tx1">
                    <a:lumMod val="65000"/>
                    <a:lumOff val="35000"/>
                  </a:schemeClr>
                </a:solidFill>
                <a:latin typeface="Corbel" panose="020B0503020204020204" pitchFamily="34" charset="0"/>
              </a:rPr>
              <a:t>on Facebook</a:t>
            </a:r>
          </a:p>
          <a:p>
            <a:pPr marL="342900" indent="-342900">
              <a:buAutoNum type="arabicPeriod"/>
            </a:pPr>
            <a:endParaRPr lang="en-US" sz="2400" b="1" dirty="0">
              <a:solidFill>
                <a:schemeClr val="tx1">
                  <a:lumMod val="65000"/>
                  <a:lumOff val="35000"/>
                </a:schemeClr>
              </a:solidFill>
              <a:latin typeface="Corbel" panose="020B0503020204020204" pitchFamily="34" charset="0"/>
            </a:endParaRPr>
          </a:p>
          <a:p>
            <a:pPr marL="342900" indent="-342900">
              <a:buAutoNum type="arabicPeriod"/>
            </a:pPr>
            <a:r>
              <a:rPr lang="en-US" sz="2400" b="1" dirty="0">
                <a:solidFill>
                  <a:schemeClr val="tx1">
                    <a:lumMod val="65000"/>
                    <a:lumOff val="35000"/>
                  </a:schemeClr>
                </a:solidFill>
                <a:latin typeface="Corbel" panose="020B0503020204020204" pitchFamily="34" charset="0"/>
              </a:rPr>
              <a:t>Share your questions, ideas &amp; feedback in person or email: grptsa@gmail.com</a:t>
            </a:r>
          </a:p>
        </p:txBody>
      </p:sp>
      <p:sp>
        <p:nvSpPr>
          <p:cNvPr id="5" name="TextBox 4">
            <a:extLst>
              <a:ext uri="{FF2B5EF4-FFF2-40B4-BE49-F238E27FC236}">
                <a16:creationId xmlns:a16="http://schemas.microsoft.com/office/drawing/2014/main" id="{94B13BB6-74AE-4158-8A3A-ECBD265A0BC3}"/>
              </a:ext>
            </a:extLst>
          </p:cNvPr>
          <p:cNvSpPr txBox="1"/>
          <p:nvPr/>
        </p:nvSpPr>
        <p:spPr>
          <a:xfrm>
            <a:off x="1701800" y="6129867"/>
            <a:ext cx="6282267" cy="461665"/>
          </a:xfrm>
          <a:prstGeom prst="rect">
            <a:avLst/>
          </a:prstGeom>
          <a:noFill/>
        </p:spPr>
        <p:txBody>
          <a:bodyPr wrap="square" rtlCol="0">
            <a:spAutoFit/>
          </a:bodyPr>
          <a:lstStyle/>
          <a:p>
            <a:r>
              <a:rPr lang="en-US" sz="2400" b="1" dirty="0">
                <a:solidFill>
                  <a:schemeClr val="accent6">
                    <a:lumMod val="75000"/>
                  </a:schemeClr>
                </a:solidFill>
                <a:latin typeface="Corbel" panose="020B0503020204020204" pitchFamily="34" charset="0"/>
              </a:rPr>
              <a:t>www.GrandRidgePTSA.org</a:t>
            </a:r>
          </a:p>
        </p:txBody>
      </p:sp>
    </p:spTree>
    <p:extLst>
      <p:ext uri="{BB962C8B-B14F-4D97-AF65-F5344CB8AC3E}">
        <p14:creationId xmlns:p14="http://schemas.microsoft.com/office/powerpoint/2010/main" val="11409292"/>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Facet">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TM03457475[[fn=Frame]]</Template>
  <TotalTime>8326</TotalTime>
  <Words>2316</Words>
  <Application>Microsoft Office PowerPoint</Application>
  <PresentationFormat>Widescreen</PresentationFormat>
  <Paragraphs>308</Paragraphs>
  <Slides>34</Slides>
  <Notes>2</Notes>
  <HiddenSlides>0</HiddenSlides>
  <MMClips>0</MMClips>
  <ScaleCrop>false</ScaleCrop>
  <HeadingPairs>
    <vt:vector size="8" baseType="variant">
      <vt:variant>
        <vt:lpstr>Fonts Used</vt:lpstr>
      </vt:variant>
      <vt:variant>
        <vt:i4>12</vt:i4>
      </vt:variant>
      <vt:variant>
        <vt:lpstr>Theme</vt:lpstr>
      </vt:variant>
      <vt:variant>
        <vt:i4>4</vt:i4>
      </vt:variant>
      <vt:variant>
        <vt:lpstr>Embedded OLE Servers</vt:lpstr>
      </vt:variant>
      <vt:variant>
        <vt:i4>1</vt:i4>
      </vt:variant>
      <vt:variant>
        <vt:lpstr>Slide Titles</vt:lpstr>
      </vt:variant>
      <vt:variant>
        <vt:i4>34</vt:i4>
      </vt:variant>
    </vt:vector>
  </HeadingPairs>
  <TitlesOfParts>
    <vt:vector size="51" baseType="lpstr">
      <vt:lpstr>Abadi</vt:lpstr>
      <vt:lpstr>Aptos</vt:lpstr>
      <vt:lpstr>Arial</vt:lpstr>
      <vt:lpstr>Calibri</vt:lpstr>
      <vt:lpstr>Calibri Light</vt:lpstr>
      <vt:lpstr>Century Gothic</vt:lpstr>
      <vt:lpstr>Corbel</vt:lpstr>
      <vt:lpstr>Times New Roman</vt:lpstr>
      <vt:lpstr>Trebuchet MS</vt:lpstr>
      <vt:lpstr>Wingdings</vt:lpstr>
      <vt:lpstr>Wingdings 2</vt:lpstr>
      <vt:lpstr>Wingdings 3</vt:lpstr>
      <vt:lpstr>Frame</vt:lpstr>
      <vt:lpstr>Facet</vt:lpstr>
      <vt:lpstr>2_Office Theme</vt:lpstr>
      <vt:lpstr>1_Office Theme</vt:lpstr>
      <vt:lpstr>Acrobat Document</vt:lpstr>
      <vt:lpstr>Full Day Kindergarten in Issaquah</vt:lpstr>
      <vt:lpstr>PowerPoint Presentation</vt:lpstr>
      <vt:lpstr>   State-funded Full Day Kindergarten</vt:lpstr>
      <vt:lpstr>  State-funded Full Day Kindergarten</vt:lpstr>
      <vt:lpstr>PowerPoint Presentation</vt:lpstr>
      <vt:lpstr>Kindergarten is a transition year</vt:lpstr>
      <vt:lpstr>    What can we expect at the beginning of the year? </vt:lpstr>
      <vt:lpstr>Preparing for September</vt:lpstr>
      <vt:lpstr>    Kindergarten Assessment  Wednesday, May 6, 2026 1:30 – 4:00 </vt:lpstr>
      <vt:lpstr>   What can we expect at the beginning of the year?</vt:lpstr>
      <vt:lpstr>PowerPoint Presentation</vt:lpstr>
      <vt:lpstr>   Registration</vt:lpstr>
      <vt:lpstr>Information Required to Register</vt:lpstr>
      <vt:lpstr>Additional Paperwork</vt:lpstr>
      <vt:lpstr>   What’s next?</vt:lpstr>
      <vt:lpstr>                     Immunizations &amp;  Life-Threatening Health Conditions    Requirements for Incoming Students </vt:lpstr>
      <vt:lpstr>Proof of Immunization Required</vt:lpstr>
      <vt:lpstr>CIS or WAIIS Documentation​</vt:lpstr>
      <vt:lpstr>Required Immunizations for K-6 Students</vt:lpstr>
      <vt:lpstr>     Exemptions</vt:lpstr>
      <vt:lpstr>Is My Kindergartener Too Young?</vt:lpstr>
      <vt:lpstr>Where Can I Get My Child Immunized? </vt:lpstr>
      <vt:lpstr>SUMMARY of IMMUNIZATION INFORMATION</vt:lpstr>
      <vt:lpstr>Notify the School if your Child has a Life-Threatening Health Condition such as:  </vt:lpstr>
      <vt:lpstr>Why does the school need to know? </vt:lpstr>
      <vt:lpstr>Medications at School</vt:lpstr>
      <vt:lpstr>PowerPoint Presentation</vt:lpstr>
      <vt:lpstr>PowerPoint Presentation</vt:lpstr>
      <vt:lpstr>PowerPoint Presentation</vt:lpstr>
      <vt:lpstr>PowerPoint Presentation</vt:lpstr>
      <vt:lpstr>PowerPoint Presentation</vt:lpstr>
      <vt:lpstr>How are schools funded? Issaquah students’ success sits on the stability of four key funding sources</vt:lpstr>
      <vt:lpstr>PowerPoint Presentation</vt:lpstr>
      <vt:lpstr>PowerPoint Presentation</vt:lpstr>
    </vt:vector>
  </TitlesOfParts>
  <Company>Issaquah School District 411</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Full Day Kindergarten in Issaquah</dc:title>
  <dc:creator>Young, Nancy    AD - Staff</dc:creator>
  <cp:lastModifiedBy>Ross, Christine    GR - Staff</cp:lastModifiedBy>
  <cp:revision>222</cp:revision>
  <cp:lastPrinted>2024-01-09T21:13:30Z</cp:lastPrinted>
  <dcterms:created xsi:type="dcterms:W3CDTF">2017-01-18T17:09:34Z</dcterms:created>
  <dcterms:modified xsi:type="dcterms:W3CDTF">2026-01-28T00:07:58Z</dcterms:modified>
</cp:coreProperties>
</file>