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handoutMasterIdLst>
    <p:handoutMasterId r:id="rId26"/>
  </p:handoutMasterIdLst>
  <p:sldIdLst>
    <p:sldId id="270" r:id="rId2"/>
    <p:sldId id="271" r:id="rId3"/>
    <p:sldId id="272" r:id="rId4"/>
    <p:sldId id="284" r:id="rId5"/>
    <p:sldId id="273" r:id="rId6"/>
    <p:sldId id="274" r:id="rId7"/>
    <p:sldId id="275" r:id="rId8"/>
    <p:sldId id="276" r:id="rId9"/>
    <p:sldId id="277" r:id="rId10"/>
    <p:sldId id="256" r:id="rId11"/>
    <p:sldId id="268" r:id="rId12"/>
    <p:sldId id="259" r:id="rId13"/>
    <p:sldId id="281" r:id="rId14"/>
    <p:sldId id="285" r:id="rId15"/>
    <p:sldId id="286" r:id="rId16"/>
    <p:sldId id="287" r:id="rId17"/>
    <p:sldId id="288" r:id="rId18"/>
    <p:sldId id="289" r:id="rId19"/>
    <p:sldId id="282" r:id="rId20"/>
    <p:sldId id="278" r:id="rId21"/>
    <p:sldId id="301" r:id="rId22"/>
    <p:sldId id="280" r:id="rId23"/>
    <p:sldId id="290" r:id="rId24"/>
    <p:sldId id="302" r:id="rId25"/>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9FF279-DE44-E965-64ED-E191DDC6A5E6}" v="5" dt="2026-02-02T19:15:36.431"/>
    <p1510:client id="{7810B368-7A61-404B-9364-1EE024955E74}" v="1" dt="2026-02-02T19:32:19.9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6" d="100"/>
          <a:sy n="76" d="100"/>
        </p:scale>
        <p:origin x="1914" y="7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cola, Donna" userId="3bb0e521-0c89-43f2-b9f9-bf51a6dca35c" providerId="ADAL" clId="{E4F6BF04-56DA-480A-A434-DD8F4FB7D440}"/>
    <pc:docChg chg="undo custSel addSld delSld modSld modHandout">
      <pc:chgData name="Sicola, Donna" userId="3bb0e521-0c89-43f2-b9f9-bf51a6dca35c" providerId="ADAL" clId="{E4F6BF04-56DA-480A-A434-DD8F4FB7D440}" dt="2026-02-02T19:32:19.918" v="66"/>
      <pc:docMkLst>
        <pc:docMk/>
      </pc:docMkLst>
      <pc:sldChg chg="modSp mod">
        <pc:chgData name="Sicola, Donna" userId="3bb0e521-0c89-43f2-b9f9-bf51a6dca35c" providerId="ADAL" clId="{E4F6BF04-56DA-480A-A434-DD8F4FB7D440}" dt="2026-01-26T12:50:02.299" v="42" actId="20577"/>
        <pc:sldMkLst>
          <pc:docMk/>
          <pc:sldMk cId="1438782172" sldId="256"/>
        </pc:sldMkLst>
        <pc:spChg chg="mod">
          <ac:chgData name="Sicola, Donna" userId="3bb0e521-0c89-43f2-b9f9-bf51a6dca35c" providerId="ADAL" clId="{E4F6BF04-56DA-480A-A434-DD8F4FB7D440}" dt="2026-01-26T12:50:02.299" v="42" actId="20577"/>
          <ac:spMkLst>
            <pc:docMk/>
            <pc:sldMk cId="1438782172" sldId="256"/>
            <ac:spMk id="6" creationId="{00000000-0000-0000-0000-000000000000}"/>
          </ac:spMkLst>
        </pc:spChg>
      </pc:sldChg>
      <pc:sldChg chg="modSp mod">
        <pc:chgData name="Sicola, Donna" userId="3bb0e521-0c89-43f2-b9f9-bf51a6dca35c" providerId="ADAL" clId="{E4F6BF04-56DA-480A-A434-DD8F4FB7D440}" dt="2026-01-26T12:39:16.798" v="3" actId="20577"/>
        <pc:sldMkLst>
          <pc:docMk/>
          <pc:sldMk cId="4238649368" sldId="270"/>
        </pc:sldMkLst>
        <pc:spChg chg="mod">
          <ac:chgData name="Sicola, Donna" userId="3bb0e521-0c89-43f2-b9f9-bf51a6dca35c" providerId="ADAL" clId="{E4F6BF04-56DA-480A-A434-DD8F4FB7D440}" dt="2026-01-26T12:39:16.798" v="3" actId="20577"/>
          <ac:spMkLst>
            <pc:docMk/>
            <pc:sldMk cId="4238649368" sldId="270"/>
            <ac:spMk id="4" creationId="{0F83DD59-81E4-EC16-5749-F867F7D91A9B}"/>
          </ac:spMkLst>
        </pc:spChg>
      </pc:sldChg>
      <pc:sldChg chg="addSp delSp modSp mod setBg delDesignElem">
        <pc:chgData name="Sicola, Donna" userId="3bb0e521-0c89-43f2-b9f9-bf51a6dca35c" providerId="ADAL" clId="{E4F6BF04-56DA-480A-A434-DD8F4FB7D440}" dt="2026-01-26T12:42:20.874" v="24" actId="1076"/>
        <pc:sldMkLst>
          <pc:docMk/>
          <pc:sldMk cId="1068434318" sldId="271"/>
        </pc:sldMkLst>
        <pc:spChg chg="mod">
          <ac:chgData name="Sicola, Donna" userId="3bb0e521-0c89-43f2-b9f9-bf51a6dca35c" providerId="ADAL" clId="{E4F6BF04-56DA-480A-A434-DD8F4FB7D440}" dt="2026-01-26T12:42:11.606" v="21" actId="1076"/>
          <ac:spMkLst>
            <pc:docMk/>
            <pc:sldMk cId="1068434318" sldId="271"/>
            <ac:spMk id="7" creationId="{D262DF4F-FE79-5E3E-CA82-CAB3AAAA57A2}"/>
          </ac:spMkLst>
        </pc:spChg>
        <pc:picChg chg="add mod">
          <ac:chgData name="Sicola, Donna" userId="3bb0e521-0c89-43f2-b9f9-bf51a6dca35c" providerId="ADAL" clId="{E4F6BF04-56DA-480A-A434-DD8F4FB7D440}" dt="2026-01-26T12:42:20.874" v="24" actId="1076"/>
          <ac:picMkLst>
            <pc:docMk/>
            <pc:sldMk cId="1068434318" sldId="271"/>
            <ac:picMk id="3" creationId="{A0877EEC-7F37-45BA-8F84-2D2D73541C96}"/>
          </ac:picMkLst>
        </pc:picChg>
      </pc:sldChg>
      <pc:sldChg chg="addSp delSp modSp mod">
        <pc:chgData name="Sicola, Donna" userId="3bb0e521-0c89-43f2-b9f9-bf51a6dca35c" providerId="ADAL" clId="{E4F6BF04-56DA-480A-A434-DD8F4FB7D440}" dt="2026-01-26T13:10:50.855" v="65" actId="14100"/>
        <pc:sldMkLst>
          <pc:docMk/>
          <pc:sldMk cId="1305414709" sldId="280"/>
        </pc:sldMkLst>
        <pc:spChg chg="mod">
          <ac:chgData name="Sicola, Donna" userId="3bb0e521-0c89-43f2-b9f9-bf51a6dca35c" providerId="ADAL" clId="{E4F6BF04-56DA-480A-A434-DD8F4FB7D440}" dt="2026-01-26T12:58:03.541" v="56" actId="1076"/>
          <ac:spMkLst>
            <pc:docMk/>
            <pc:sldMk cId="1305414709" sldId="280"/>
            <ac:spMk id="2" creationId="{42F3F0BC-29D5-C856-A8E3-D3CBA54D6102}"/>
          </ac:spMkLst>
        </pc:spChg>
        <pc:picChg chg="mod">
          <ac:chgData name="Sicola, Donna" userId="3bb0e521-0c89-43f2-b9f9-bf51a6dca35c" providerId="ADAL" clId="{E4F6BF04-56DA-480A-A434-DD8F4FB7D440}" dt="2026-01-26T12:58:06.833" v="57" actId="1076"/>
          <ac:picMkLst>
            <pc:docMk/>
            <pc:sldMk cId="1305414709" sldId="280"/>
            <ac:picMk id="5" creationId="{5CE03AE1-DA06-2E87-E6D3-3C1C9B154887}"/>
          </ac:picMkLst>
        </pc:picChg>
        <pc:picChg chg="add mod">
          <ac:chgData name="Sicola, Donna" userId="3bb0e521-0c89-43f2-b9f9-bf51a6dca35c" providerId="ADAL" clId="{E4F6BF04-56DA-480A-A434-DD8F4FB7D440}" dt="2026-01-26T13:10:50.855" v="65" actId="14100"/>
          <ac:picMkLst>
            <pc:docMk/>
            <pc:sldMk cId="1305414709" sldId="280"/>
            <ac:picMk id="9" creationId="{2EDF6D21-5449-BC7E-0A03-08E4640EFA30}"/>
          </ac:picMkLst>
        </pc:picChg>
      </pc:sldChg>
      <pc:sldChg chg="addSp delSp modSp mod">
        <pc:chgData name="Sicola, Donna" userId="3bb0e521-0c89-43f2-b9f9-bf51a6dca35c" providerId="ADAL" clId="{E4F6BF04-56DA-480A-A434-DD8F4FB7D440}" dt="2026-01-26T12:48:41.400" v="34" actId="1076"/>
        <pc:sldMkLst>
          <pc:docMk/>
          <pc:sldMk cId="1136585431" sldId="284"/>
        </pc:sldMkLst>
        <pc:spChg chg="mod">
          <ac:chgData name="Sicola, Donna" userId="3bb0e521-0c89-43f2-b9f9-bf51a6dca35c" providerId="ADAL" clId="{E4F6BF04-56DA-480A-A434-DD8F4FB7D440}" dt="2026-01-26T12:48:38.733" v="33" actId="1076"/>
          <ac:spMkLst>
            <pc:docMk/>
            <pc:sldMk cId="1136585431" sldId="284"/>
            <ac:spMk id="4" creationId="{F5EBB5F2-A2CD-4DFF-48AB-06854E745045}"/>
          </ac:spMkLst>
        </pc:spChg>
        <pc:picChg chg="add mod">
          <ac:chgData name="Sicola, Donna" userId="3bb0e521-0c89-43f2-b9f9-bf51a6dca35c" providerId="ADAL" clId="{E4F6BF04-56DA-480A-A434-DD8F4FB7D440}" dt="2026-01-26T12:43:06.753" v="27"/>
          <ac:picMkLst>
            <pc:docMk/>
            <pc:sldMk cId="1136585431" sldId="284"/>
            <ac:picMk id="2" creationId="{AE3A7552-122C-9F83-0F16-013B70552CA0}"/>
          </ac:picMkLst>
        </pc:picChg>
        <pc:picChg chg="add mod">
          <ac:chgData name="Sicola, Donna" userId="3bb0e521-0c89-43f2-b9f9-bf51a6dca35c" providerId="ADAL" clId="{E4F6BF04-56DA-480A-A434-DD8F4FB7D440}" dt="2026-01-26T12:48:41.400" v="34" actId="1076"/>
          <ac:picMkLst>
            <pc:docMk/>
            <pc:sldMk cId="1136585431" sldId="284"/>
            <ac:picMk id="6" creationId="{A3C98686-07E8-83A2-EA0E-AA24F2BED4FD}"/>
          </ac:picMkLst>
        </pc:picChg>
      </pc:sldChg>
      <pc:sldChg chg="modSp mod">
        <pc:chgData name="Sicola, Donna" userId="3bb0e521-0c89-43f2-b9f9-bf51a6dca35c" providerId="ADAL" clId="{E4F6BF04-56DA-480A-A434-DD8F4FB7D440}" dt="2026-01-26T12:58:19.032" v="59" actId="20577"/>
        <pc:sldMkLst>
          <pc:docMk/>
          <pc:sldMk cId="556451982" sldId="290"/>
        </pc:sldMkLst>
        <pc:spChg chg="mod">
          <ac:chgData name="Sicola, Donna" userId="3bb0e521-0c89-43f2-b9f9-bf51a6dca35c" providerId="ADAL" clId="{E4F6BF04-56DA-480A-A434-DD8F4FB7D440}" dt="2026-01-26T12:58:19.032" v="59" actId="20577"/>
          <ac:spMkLst>
            <pc:docMk/>
            <pc:sldMk cId="556451982" sldId="290"/>
            <ac:spMk id="2" creationId="{F6A1C604-4F07-0995-4F84-07E4D5F6C040}"/>
          </ac:spMkLst>
        </pc:spChg>
      </pc:sldChg>
      <pc:sldChg chg="add del">
        <pc:chgData name="Sicola, Donna" userId="3bb0e521-0c89-43f2-b9f9-bf51a6dca35c" providerId="ADAL" clId="{E4F6BF04-56DA-480A-A434-DD8F4FB7D440}" dt="2026-01-26T12:51:50.660" v="48"/>
        <pc:sldMkLst>
          <pc:docMk/>
          <pc:sldMk cId="4265909352" sldId="301"/>
        </pc:sldMkLst>
      </pc:sldChg>
    </pc:docChg>
  </pc:docChgLst>
  <pc:docChgLst>
    <pc:chgData name="Sicola, Donna" userId="S::donna.sicola@sayrevillek12.net::3bb0e521-0c89-43f2-b9f9-bf51a6dca35c" providerId="AD" clId="Web-{239FF279-DE44-E965-64ED-E191DDC6A5E6}"/>
    <pc:docChg chg="addSld modSld">
      <pc:chgData name="Sicola, Donna" userId="S::donna.sicola@sayrevillek12.net::3bb0e521-0c89-43f2-b9f9-bf51a6dca35c" providerId="AD" clId="Web-{239FF279-DE44-E965-64ED-E191DDC6A5E6}" dt="2026-02-02T19:15:36.431" v="3" actId="1076"/>
      <pc:docMkLst>
        <pc:docMk/>
      </pc:docMkLst>
      <pc:sldChg chg="addSp modSp new">
        <pc:chgData name="Sicola, Donna" userId="S::donna.sicola@sayrevillek12.net::3bb0e521-0c89-43f2-b9f9-bf51a6dca35c" providerId="AD" clId="Web-{239FF279-DE44-E965-64ED-E191DDC6A5E6}" dt="2026-02-02T19:15:36.431" v="3" actId="1076"/>
        <pc:sldMkLst>
          <pc:docMk/>
          <pc:sldMk cId="329662506" sldId="302"/>
        </pc:sldMkLst>
        <pc:picChg chg="add mod">
          <ac:chgData name="Sicola, Donna" userId="S::donna.sicola@sayrevillek12.net::3bb0e521-0c89-43f2-b9f9-bf51a6dca35c" providerId="AD" clId="Web-{239FF279-DE44-E965-64ED-E191DDC6A5E6}" dt="2026-02-02T19:15:36.431" v="3" actId="1076"/>
          <ac:picMkLst>
            <pc:docMk/>
            <pc:sldMk cId="329662506" sldId="302"/>
            <ac:picMk id="2" creationId="{4A2F2377-1289-FD83-9F05-5CADA360F4E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3"/>
            <a:ext cx="4028440" cy="351737"/>
          </a:xfrm>
          <a:prstGeom prst="rect">
            <a:avLst/>
          </a:prstGeom>
        </p:spPr>
        <p:txBody>
          <a:bodyPr vert="horz" lIns="93159" tIns="46579" rIns="93159" bIns="46579" rtlCol="0"/>
          <a:lstStyle>
            <a:lvl1pPr algn="l">
              <a:defRPr sz="1200"/>
            </a:lvl1pPr>
          </a:lstStyle>
          <a:p>
            <a:endParaRPr lang="en-US"/>
          </a:p>
        </p:txBody>
      </p:sp>
      <p:sp>
        <p:nvSpPr>
          <p:cNvPr id="3" name="Date Placeholder 2"/>
          <p:cNvSpPr>
            <a:spLocks noGrp="1"/>
          </p:cNvSpPr>
          <p:nvPr>
            <p:ph type="dt" sz="quarter" idx="1"/>
          </p:nvPr>
        </p:nvSpPr>
        <p:spPr>
          <a:xfrm>
            <a:off x="5265810" y="3"/>
            <a:ext cx="4028440" cy="351737"/>
          </a:xfrm>
          <a:prstGeom prst="rect">
            <a:avLst/>
          </a:prstGeom>
        </p:spPr>
        <p:txBody>
          <a:bodyPr vert="horz" lIns="93159" tIns="46579" rIns="93159" bIns="46579" rtlCol="0"/>
          <a:lstStyle>
            <a:lvl1pPr algn="r">
              <a:defRPr sz="1200"/>
            </a:lvl1pPr>
          </a:lstStyle>
          <a:p>
            <a:fld id="{CF16EBE8-BC69-4FF8-94F4-AECC38546D1E}" type="datetimeFigureOut">
              <a:rPr lang="en-US" smtClean="0"/>
              <a:t>1/26/2026</a:t>
            </a:fld>
            <a:endParaRPr lang="en-US"/>
          </a:p>
        </p:txBody>
      </p:sp>
      <p:sp>
        <p:nvSpPr>
          <p:cNvPr id="4" name="Footer Placeholder 3"/>
          <p:cNvSpPr>
            <a:spLocks noGrp="1"/>
          </p:cNvSpPr>
          <p:nvPr>
            <p:ph type="ftr" sz="quarter" idx="2"/>
          </p:nvPr>
        </p:nvSpPr>
        <p:spPr>
          <a:xfrm>
            <a:off x="2" y="6658664"/>
            <a:ext cx="4028440" cy="351736"/>
          </a:xfrm>
          <a:prstGeom prst="rect">
            <a:avLst/>
          </a:prstGeom>
        </p:spPr>
        <p:txBody>
          <a:bodyPr vert="horz" lIns="93159" tIns="46579" rIns="93159" bIns="46579" rtlCol="0" anchor="b"/>
          <a:lstStyle>
            <a:lvl1pPr algn="l">
              <a:defRPr sz="1200"/>
            </a:lvl1pPr>
          </a:lstStyle>
          <a:p>
            <a:endParaRPr lang="en-US"/>
          </a:p>
        </p:txBody>
      </p:sp>
      <p:sp>
        <p:nvSpPr>
          <p:cNvPr id="5" name="Slide Number Placeholder 4"/>
          <p:cNvSpPr>
            <a:spLocks noGrp="1"/>
          </p:cNvSpPr>
          <p:nvPr>
            <p:ph type="sldNum" sz="quarter" idx="3"/>
          </p:nvPr>
        </p:nvSpPr>
        <p:spPr>
          <a:xfrm>
            <a:off x="5265810" y="6658664"/>
            <a:ext cx="4028440" cy="351736"/>
          </a:xfrm>
          <a:prstGeom prst="rect">
            <a:avLst/>
          </a:prstGeom>
        </p:spPr>
        <p:txBody>
          <a:bodyPr vert="horz" lIns="93159" tIns="46579" rIns="93159" bIns="46579" rtlCol="0" anchor="b"/>
          <a:lstStyle>
            <a:lvl1pPr algn="r">
              <a:defRPr sz="1200"/>
            </a:lvl1pPr>
          </a:lstStyle>
          <a:p>
            <a:fld id="{B79B94AB-3F09-469D-B9E6-B6B527DEEAEF}" type="slidenum">
              <a:rPr lang="en-US" smtClean="0"/>
              <a:t>‹#›</a:t>
            </a:fld>
            <a:endParaRPr lang="en-US"/>
          </a:p>
        </p:txBody>
      </p:sp>
    </p:spTree>
    <p:extLst>
      <p:ext uri="{BB962C8B-B14F-4D97-AF65-F5344CB8AC3E}">
        <p14:creationId xmlns:p14="http://schemas.microsoft.com/office/powerpoint/2010/main" val="26531188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96DFF08F-DC6B-4601-B491-B0F83F6DD2DA}" type="datetimeFigureOut">
              <a:rPr lang="en-US" dirty="0"/>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2CEF3B-A037-46D0-B02C-1428F07E9383}" type="datetimeFigureOut">
              <a:rPr lang="en-US" dirty="0"/>
              <a:t>1/26/2026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E482DC-2269-4F26-9D2A-7E44B1A4CD85}" type="slidenum">
              <a:rPr lang="en-US" dirty="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t>1/26/2026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1845734"/>
            <a:ext cx="493776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DFF08F-DC6B-4601-B491-B0F83F6DD2DA}" type="datetimeFigureOut">
              <a:rPr lang="en-US" dirty="0"/>
              <a:t>1/26/2026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6DFF08F-DC6B-4601-B491-B0F83F6DD2DA}" type="datetimeFigureOut">
              <a:rPr lang="en-US" dirty="0"/>
              <a:t>1/26/2026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6DFF08F-DC6B-4601-B491-B0F83F6DD2DA}" type="datetimeFigureOut">
              <a:rPr lang="en-US" dirty="0"/>
              <a:t>1/26/2026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96DFF08F-DC6B-4601-B491-B0F83F6DD2DA}" type="datetimeFigureOut">
              <a:rPr lang="en-US" dirty="0"/>
              <a:pPr/>
              <a:t>1/26/2026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6DFF08F-DC6B-4601-B491-B0F83F6DD2DA}" type="datetimeFigureOut">
              <a:rPr lang="en-US" dirty="0"/>
              <a:pPr/>
              <a:t>1/26/2026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1/26/2026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DFF08F-DC6B-4601-B491-B0F83F6DD2DA}" type="datetimeFigureOut">
              <a:rPr lang="en-US" dirty="0"/>
              <a:t>1/26/2026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DFF08F-DC6B-4601-B491-B0F83F6DD2DA}" type="datetimeFigureOut">
              <a:rPr lang="en-US" dirty="0"/>
              <a:t>1/26/2026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6DFF08F-DC6B-4601-B491-B0F83F6DD2DA}" type="datetimeFigureOut">
              <a:rPr lang="en-US" dirty="0"/>
              <a:pPr/>
              <a:t>1/26/2026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www.sayrevillek12.net/" TargetMode="External"/><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8.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7.png"/><Relationship Id="rId5" Type="http://schemas.openxmlformats.org/officeDocument/2006/relationships/hyperlink" Target="http://njtransfer.org/" TargetMode="Externa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49;p7" descr="Related image">
            <a:extLst>
              <a:ext uri="{FF2B5EF4-FFF2-40B4-BE49-F238E27FC236}">
                <a16:creationId xmlns:a16="http://schemas.microsoft.com/office/drawing/2014/main" id="{32727D09-0A4B-5BA4-864A-C45915BC472E}"/>
              </a:ext>
            </a:extLst>
          </p:cNvPr>
          <p:cNvPicPr preferRelativeResize="0"/>
          <p:nvPr/>
        </p:nvPicPr>
        <p:blipFill rotWithShape="1">
          <a:blip r:embed="rId2">
            <a:alphaModFix/>
          </a:blip>
          <a:srcRect/>
          <a:stretch/>
        </p:blipFill>
        <p:spPr>
          <a:xfrm>
            <a:off x="9103659" y="3462923"/>
            <a:ext cx="2708253" cy="2743200"/>
          </a:xfrm>
          <a:prstGeom prst="rect">
            <a:avLst/>
          </a:prstGeom>
          <a:noFill/>
          <a:ln>
            <a:noFill/>
          </a:ln>
        </p:spPr>
      </p:pic>
      <p:sp>
        <p:nvSpPr>
          <p:cNvPr id="4" name="TextBox 3">
            <a:extLst>
              <a:ext uri="{FF2B5EF4-FFF2-40B4-BE49-F238E27FC236}">
                <a16:creationId xmlns:a16="http://schemas.microsoft.com/office/drawing/2014/main" id="{0F83DD59-81E4-EC16-5749-F867F7D91A9B}"/>
              </a:ext>
            </a:extLst>
          </p:cNvPr>
          <p:cNvSpPr txBox="1"/>
          <p:nvPr/>
        </p:nvSpPr>
        <p:spPr>
          <a:xfrm>
            <a:off x="179294" y="651877"/>
            <a:ext cx="9995647" cy="4401205"/>
          </a:xfrm>
          <a:prstGeom prst="rect">
            <a:avLst/>
          </a:prstGeom>
          <a:noFill/>
        </p:spPr>
        <p:txBody>
          <a:bodyPr wrap="square">
            <a:spAutoFit/>
          </a:bodyPr>
          <a:lstStyle/>
          <a:p>
            <a:pPr algn="ctr"/>
            <a:r>
              <a:rPr lang="en-US" sz="4000" b="1" u="none" dirty="0">
                <a:latin typeface="Calibri"/>
                <a:ea typeface="Calibri"/>
                <a:cs typeface="Calibri"/>
                <a:sym typeface="Calibri"/>
              </a:rPr>
              <a:t>The Sayreville War Memorial </a:t>
            </a:r>
          </a:p>
          <a:p>
            <a:pPr algn="ctr"/>
            <a:r>
              <a:rPr lang="en-US" sz="4000" b="1" u="none" dirty="0">
                <a:latin typeface="Calibri"/>
                <a:ea typeface="Calibri"/>
                <a:cs typeface="Calibri"/>
                <a:sym typeface="Calibri"/>
              </a:rPr>
              <a:t>High School Guidance Department </a:t>
            </a:r>
          </a:p>
          <a:p>
            <a:pPr algn="ctr"/>
            <a:endParaRPr lang="en-US" sz="4000" b="1" dirty="0">
              <a:latin typeface="Calibri"/>
              <a:cs typeface="Calibri"/>
              <a:sym typeface="Calibri"/>
            </a:endParaRPr>
          </a:p>
          <a:p>
            <a:pPr algn="ctr"/>
            <a:r>
              <a:rPr lang="en-US" sz="4000" b="1" dirty="0">
                <a:latin typeface="Calibri"/>
                <a:cs typeface="Calibri"/>
                <a:sym typeface="Calibri"/>
              </a:rPr>
              <a:t>Welcome Class of 2030!</a:t>
            </a:r>
          </a:p>
          <a:p>
            <a:pPr algn="ctr"/>
            <a:endParaRPr lang="en-US" sz="4000" b="1" dirty="0">
              <a:latin typeface="Calibri"/>
              <a:cs typeface="Calibri"/>
              <a:sym typeface="Calibri"/>
            </a:endParaRPr>
          </a:p>
          <a:p>
            <a:pPr algn="ctr"/>
            <a:r>
              <a:rPr lang="en-US" sz="4000" b="1" dirty="0">
                <a:latin typeface="Calibri"/>
                <a:cs typeface="Calibri"/>
                <a:sym typeface="Calibri"/>
              </a:rPr>
              <a:t>We are excited for your transition </a:t>
            </a:r>
          </a:p>
          <a:p>
            <a:pPr algn="ctr"/>
            <a:r>
              <a:rPr lang="en-US" sz="4000" b="1" dirty="0">
                <a:latin typeface="Calibri"/>
                <a:cs typeface="Calibri"/>
                <a:sym typeface="Calibri"/>
              </a:rPr>
              <a:t>to high school!</a:t>
            </a:r>
            <a:endParaRPr lang="en-US" sz="4000" b="1" dirty="0"/>
          </a:p>
        </p:txBody>
      </p:sp>
    </p:spTree>
    <p:extLst>
      <p:ext uri="{BB962C8B-B14F-4D97-AF65-F5344CB8AC3E}">
        <p14:creationId xmlns:p14="http://schemas.microsoft.com/office/powerpoint/2010/main" val="4238649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262DF4F-FE79-5E3E-CA82-CAB3AAAA57A2}"/>
              </a:ext>
            </a:extLst>
          </p:cNvPr>
          <p:cNvSpPr txBox="1"/>
          <p:nvPr/>
        </p:nvSpPr>
        <p:spPr>
          <a:xfrm>
            <a:off x="2087479" y="342900"/>
            <a:ext cx="8343899" cy="1083081"/>
          </a:xfrm>
          <a:prstGeom prst="rect">
            <a:avLst/>
          </a:prstGeom>
        </p:spPr>
        <p:txBody>
          <a:bodyPr vert="horz" lIns="91440" tIns="45720" rIns="91440" bIns="45720" rtlCol="0" anchor="b">
            <a:normAutofit/>
          </a:bodyPr>
          <a:lstStyle/>
          <a:p>
            <a:pPr defTabSz="914400">
              <a:lnSpc>
                <a:spcPct val="85000"/>
              </a:lnSpc>
              <a:spcBef>
                <a:spcPct val="0"/>
              </a:spcBef>
              <a:spcAft>
                <a:spcPts val="600"/>
              </a:spcAft>
            </a:pPr>
            <a:r>
              <a:rPr lang="en-US" sz="6600" u="none" spc="-50" dirty="0">
                <a:solidFill>
                  <a:schemeClr val="tx1">
                    <a:lumMod val="85000"/>
                    <a:lumOff val="15000"/>
                  </a:schemeClr>
                </a:solidFill>
                <a:latin typeface="+mj-lt"/>
                <a:ea typeface="+mj-ea"/>
                <a:cs typeface="+mj-cs"/>
                <a:sym typeface="Calibri"/>
              </a:rPr>
              <a:t>Counseling Department</a:t>
            </a:r>
            <a:endParaRPr lang="en-US" sz="6600" spc="-50" dirty="0">
              <a:solidFill>
                <a:schemeClr val="tx1">
                  <a:lumMod val="85000"/>
                  <a:lumOff val="15000"/>
                </a:schemeClr>
              </a:solidFill>
              <a:latin typeface="+mj-lt"/>
              <a:ea typeface="+mj-ea"/>
              <a:cs typeface="+mj-cs"/>
            </a:endParaRPr>
          </a:p>
        </p:txBody>
      </p:sp>
      <p:pic>
        <p:nvPicPr>
          <p:cNvPr id="3" name="Picture 2">
            <a:extLst>
              <a:ext uri="{FF2B5EF4-FFF2-40B4-BE49-F238E27FC236}">
                <a16:creationId xmlns:a16="http://schemas.microsoft.com/office/drawing/2014/main" id="{A0877EEC-7F37-45BA-8F84-2D2D73541C96}"/>
              </a:ext>
            </a:extLst>
          </p:cNvPr>
          <p:cNvPicPr>
            <a:picLocks noChangeAspect="1"/>
          </p:cNvPicPr>
          <p:nvPr/>
        </p:nvPicPr>
        <p:blipFill>
          <a:blip r:embed="rId2"/>
          <a:stretch>
            <a:fillRect/>
          </a:stretch>
        </p:blipFill>
        <p:spPr>
          <a:xfrm>
            <a:off x="2004644" y="1536560"/>
            <a:ext cx="7620619" cy="3962722"/>
          </a:xfrm>
          <a:prstGeom prst="rect">
            <a:avLst/>
          </a:prstGeom>
        </p:spPr>
      </p:pic>
    </p:spTree>
    <p:extLst>
      <p:ext uri="{BB962C8B-B14F-4D97-AF65-F5344CB8AC3E}">
        <p14:creationId xmlns:p14="http://schemas.microsoft.com/office/powerpoint/2010/main" val="1068434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262DF4F-FE79-5E3E-CA82-CAB3AAAA57A2}"/>
              </a:ext>
            </a:extLst>
          </p:cNvPr>
          <p:cNvSpPr txBox="1"/>
          <p:nvPr/>
        </p:nvSpPr>
        <p:spPr>
          <a:xfrm>
            <a:off x="2447307" y="313889"/>
            <a:ext cx="7094518" cy="769441"/>
          </a:xfrm>
          <a:prstGeom prst="rect">
            <a:avLst/>
          </a:prstGeom>
          <a:noFill/>
        </p:spPr>
        <p:txBody>
          <a:bodyPr wrap="square">
            <a:spAutoFit/>
          </a:bodyPr>
          <a:lstStyle/>
          <a:p>
            <a:r>
              <a:rPr lang="en-US" sz="4400" i="1" u="none">
                <a:latin typeface="Calibri"/>
                <a:ea typeface="Calibri"/>
                <a:cs typeface="Calibri"/>
                <a:sym typeface="Calibri"/>
              </a:rPr>
              <a:t>Mandatory Freshman Elective</a:t>
            </a:r>
          </a:p>
        </p:txBody>
      </p:sp>
      <p:sp>
        <p:nvSpPr>
          <p:cNvPr id="2" name="TextBox 1">
            <a:extLst>
              <a:ext uri="{FF2B5EF4-FFF2-40B4-BE49-F238E27FC236}">
                <a16:creationId xmlns:a16="http://schemas.microsoft.com/office/drawing/2014/main" id="{9FCEDC62-174E-03B4-EC9F-D0AF95895B6A}"/>
              </a:ext>
            </a:extLst>
          </p:cNvPr>
          <p:cNvSpPr txBox="1"/>
          <p:nvPr/>
        </p:nvSpPr>
        <p:spPr>
          <a:xfrm>
            <a:off x="1383476" y="1793871"/>
            <a:ext cx="9735671" cy="4247317"/>
          </a:xfrm>
          <a:prstGeom prst="rect">
            <a:avLst/>
          </a:prstGeom>
          <a:noFill/>
        </p:spPr>
        <p:txBody>
          <a:bodyPr wrap="square" rtlCol="0">
            <a:spAutoFit/>
          </a:bodyPr>
          <a:lstStyle/>
          <a:p>
            <a:pPr marL="0" marR="0">
              <a:spcBef>
                <a:spcPts val="0"/>
              </a:spcBef>
              <a:spcAft>
                <a:spcPts val="0"/>
              </a:spcAft>
            </a:pPr>
            <a:r>
              <a:rPr lang="en-US" sz="1800" b="1" u="sng">
                <a:effectLst/>
                <a:latin typeface="Times New Roman" panose="02020603050405020304" pitchFamily="18" charset="0"/>
                <a:ea typeface="Times New Roman" panose="02020603050405020304" pitchFamily="18" charset="0"/>
              </a:rPr>
              <a:t>FRESHMAN FOUNDATION:  SUCCESS AT SWMHS AND BEYOND</a:t>
            </a:r>
            <a:r>
              <a:rPr lang="en-US" sz="1800">
                <a:effectLst/>
                <a:latin typeface="Times New Roman" panose="02020603050405020304" pitchFamily="18" charset="0"/>
                <a:ea typeface="Times New Roman" panose="02020603050405020304" pitchFamily="18" charset="0"/>
              </a:rPr>
              <a:t>                                                   2.5 CREDITS</a:t>
            </a:r>
          </a:p>
          <a:p>
            <a:pPr marL="0" marR="0" algn="just">
              <a:spcBef>
                <a:spcPts val="0"/>
              </a:spcBef>
              <a:spcAft>
                <a:spcPts val="0"/>
              </a:spcAft>
            </a:pPr>
            <a:r>
              <a:rPr lang="en-US" sz="1800">
                <a:effectLst/>
                <a:latin typeface="Times New Roman" panose="02020603050405020304" pitchFamily="18" charset="0"/>
                <a:ea typeface="Times New Roman" panose="02020603050405020304" pitchFamily="18" charset="0"/>
              </a:rPr>
              <a:t>One Semester</a:t>
            </a:r>
          </a:p>
          <a:p>
            <a:pPr marL="0" marR="0" algn="just">
              <a:spcBef>
                <a:spcPts val="0"/>
              </a:spcBef>
              <a:spcAft>
                <a:spcPts val="0"/>
              </a:spcAft>
            </a:pPr>
            <a:endParaRPr lang="en-US" sz="180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US" sz="1800" b="1" u="sng">
                <a:effectLst/>
                <a:latin typeface="Times New Roman" panose="02020603050405020304" pitchFamily="18" charset="0"/>
                <a:ea typeface="Times New Roman" panose="02020603050405020304" pitchFamily="18" charset="0"/>
              </a:rPr>
              <a:t>This course is required for all students in grade 9</a:t>
            </a:r>
            <a:endParaRPr lang="en-US" sz="180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US" sz="1800">
                <a:solidFill>
                  <a:srgbClr val="242424"/>
                </a:solidFill>
                <a:effectLst/>
                <a:latin typeface="Times New Roman" panose="02020603050405020304" pitchFamily="18" charset="0"/>
                <a:ea typeface="Calibri" panose="020F0502020204030204" pitchFamily="34" charset="0"/>
              </a:rPr>
              <a:t>Freshman Foundations is a project-based course with an overview of school applications, transitioning to high school, and life skills. Students will develop skills in computer programs such as the SWMHS Student Information System by using Google, Microsoft applications, and On Course Connect. They will also receive instruction on the rules and proper procedures of Internet safety/Digital Citizenship. Added focus will be on improving students’ everyday soft and study skills. The course will also include presentations and lessons by the counseling staff, the SAC counselor, and high school administrators to assist them with the transition from middle school to high school.  </a:t>
            </a:r>
          </a:p>
          <a:p>
            <a:pPr marL="0" marR="0" algn="just">
              <a:spcBef>
                <a:spcPts val="0"/>
              </a:spcBef>
              <a:spcAft>
                <a:spcPts val="0"/>
              </a:spcAft>
            </a:pPr>
            <a:endParaRPr lang="en-US">
              <a:solidFill>
                <a:srgbClr val="242424"/>
              </a:solidFill>
              <a:latin typeface="Times New Roman" panose="02020603050405020304" pitchFamily="18" charset="0"/>
              <a:ea typeface="Calibri" panose="020F0502020204030204" pitchFamily="34" charset="0"/>
            </a:endParaRPr>
          </a:p>
          <a:p>
            <a:pPr marL="0" marR="0" algn="ctr">
              <a:spcBef>
                <a:spcPts val="0"/>
              </a:spcBef>
              <a:spcAft>
                <a:spcPts val="0"/>
              </a:spcAft>
            </a:pPr>
            <a:r>
              <a:rPr lang="en-US" sz="1800" b="1">
                <a:solidFill>
                  <a:srgbClr val="0070C0"/>
                </a:solidFill>
                <a:effectLst/>
                <a:latin typeface="Times New Roman" panose="02020603050405020304" pitchFamily="18" charset="0"/>
                <a:ea typeface="Calibri" panose="020F0502020204030204" pitchFamily="34" charset="0"/>
              </a:rPr>
              <a:t>* * * * The only exemption is for students taking NJROTC – a full year elective * * * * </a:t>
            </a:r>
          </a:p>
          <a:p>
            <a:endParaRPr lang="en-US"/>
          </a:p>
        </p:txBody>
      </p:sp>
      <p:sp>
        <p:nvSpPr>
          <p:cNvPr id="4" name="TextBox 3">
            <a:extLst>
              <a:ext uri="{FF2B5EF4-FFF2-40B4-BE49-F238E27FC236}">
                <a16:creationId xmlns:a16="http://schemas.microsoft.com/office/drawing/2014/main" id="{E1370825-11E9-BE90-FAC3-126F8E9DAD93}"/>
              </a:ext>
            </a:extLst>
          </p:cNvPr>
          <p:cNvSpPr txBox="1"/>
          <p:nvPr/>
        </p:nvSpPr>
        <p:spPr>
          <a:xfrm>
            <a:off x="508165" y="1169718"/>
            <a:ext cx="10972801" cy="307777"/>
          </a:xfrm>
          <a:prstGeom prst="rect">
            <a:avLst/>
          </a:prstGeom>
          <a:noFill/>
        </p:spPr>
        <p:txBody>
          <a:bodyPr wrap="square" rtlCol="0">
            <a:spAutoFit/>
          </a:bodyPr>
          <a:lstStyle/>
          <a:p>
            <a:pPr algn="ctr"/>
            <a:r>
              <a:rPr lang="en-US" sz="1400">
                <a:highlight>
                  <a:srgbClr val="FFFF00"/>
                </a:highlight>
                <a:latin typeface="Calibri"/>
                <a:ea typeface="Calibri"/>
                <a:cs typeface="Calibri"/>
                <a:sym typeface="Calibri"/>
              </a:rPr>
              <a:t>The Freshman Foundation course will be prescheduled  for you. </a:t>
            </a:r>
            <a:r>
              <a:rPr lang="en-US" sz="1400" b="1">
                <a:latin typeface="Calibri"/>
                <a:ea typeface="Calibri"/>
                <a:cs typeface="Calibri"/>
                <a:sym typeface="Calibri"/>
              </a:rPr>
              <a:t>YOU WILL NOT ADD THIS COURSE AS ONE OF YOUR ELECTIVE CHOICES!</a:t>
            </a:r>
            <a:r>
              <a:rPr lang="en-US" sz="1400" b="1" u="none">
                <a:latin typeface="Calibri"/>
                <a:ea typeface="Calibri"/>
                <a:cs typeface="Calibri"/>
                <a:sym typeface="Calibri"/>
              </a:rPr>
              <a:t> </a:t>
            </a:r>
            <a:endParaRPr lang="en-US" sz="1400" b="1"/>
          </a:p>
        </p:txBody>
      </p:sp>
    </p:spTree>
    <p:extLst>
      <p:ext uri="{BB962C8B-B14F-4D97-AF65-F5344CB8AC3E}">
        <p14:creationId xmlns:p14="http://schemas.microsoft.com/office/powerpoint/2010/main" val="1359246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EBB5F2-A2CD-4DFF-48AB-06854E745045}"/>
              </a:ext>
            </a:extLst>
          </p:cNvPr>
          <p:cNvSpPr txBox="1"/>
          <p:nvPr/>
        </p:nvSpPr>
        <p:spPr>
          <a:xfrm rot="817984">
            <a:off x="8244926" y="1474057"/>
            <a:ext cx="3330727" cy="646331"/>
          </a:xfrm>
          <a:prstGeom prst="rect">
            <a:avLst/>
          </a:prstGeom>
          <a:solidFill>
            <a:schemeClr val="bg1">
              <a:lumMod val="85000"/>
            </a:schemeClr>
          </a:solidFill>
          <a:ln w="34925">
            <a:solidFill>
              <a:schemeClr val="accent2"/>
            </a:solidFill>
          </a:ln>
        </p:spPr>
        <p:txBody>
          <a:bodyPr wrap="square" rtlCol="0">
            <a:spAutoFit/>
          </a:bodyPr>
          <a:lstStyle/>
          <a:p>
            <a:pPr algn="ctr"/>
            <a:r>
              <a:rPr lang="en-US" b="1" dirty="0">
                <a:solidFill>
                  <a:schemeClr val="accent2"/>
                </a:solidFill>
              </a:rPr>
              <a:t>THESE ARE THE ELECTIVES AVAILABLE FOR GRADE 9</a:t>
            </a:r>
          </a:p>
        </p:txBody>
      </p:sp>
      <p:pic>
        <p:nvPicPr>
          <p:cNvPr id="2" name="Picture 1" descr="A close-up of a list&#10;&#10;AI-generated content may be incorrect.">
            <a:extLst>
              <a:ext uri="{FF2B5EF4-FFF2-40B4-BE49-F238E27FC236}">
                <a16:creationId xmlns:a16="http://schemas.microsoft.com/office/drawing/2014/main" id="{AE3A7552-122C-9F83-0F16-013B70552CA0}"/>
              </a:ext>
            </a:extLst>
          </p:cNvPr>
          <p:cNvPicPr>
            <a:picLocks noChangeAspect="1"/>
          </p:cNvPicPr>
          <p:nvPr/>
        </p:nvPicPr>
        <p:blipFill>
          <a:blip r:embed="rId2"/>
          <a:stretch>
            <a:fillRect/>
          </a:stretch>
        </p:blipFill>
        <p:spPr>
          <a:xfrm>
            <a:off x="2440005" y="293289"/>
            <a:ext cx="5458846" cy="6271422"/>
          </a:xfrm>
          <a:prstGeom prst="rect">
            <a:avLst/>
          </a:prstGeom>
        </p:spPr>
      </p:pic>
      <p:pic>
        <p:nvPicPr>
          <p:cNvPr id="6" name="Picture 5">
            <a:extLst>
              <a:ext uri="{FF2B5EF4-FFF2-40B4-BE49-F238E27FC236}">
                <a16:creationId xmlns:a16="http://schemas.microsoft.com/office/drawing/2014/main" id="{A3C98686-07E8-83A2-EA0E-AA24F2BED4FD}"/>
              </a:ext>
            </a:extLst>
          </p:cNvPr>
          <p:cNvPicPr>
            <a:picLocks noChangeAspect="1"/>
          </p:cNvPicPr>
          <p:nvPr/>
        </p:nvPicPr>
        <p:blipFill>
          <a:blip r:embed="rId3"/>
          <a:stretch>
            <a:fillRect/>
          </a:stretch>
        </p:blipFill>
        <p:spPr>
          <a:xfrm>
            <a:off x="8663630" y="2623950"/>
            <a:ext cx="2176729" cy="2513281"/>
          </a:xfrm>
          <a:prstGeom prst="rect">
            <a:avLst/>
          </a:prstGeom>
        </p:spPr>
      </p:pic>
    </p:spTree>
    <p:extLst>
      <p:ext uri="{BB962C8B-B14F-4D97-AF65-F5344CB8AC3E}">
        <p14:creationId xmlns:p14="http://schemas.microsoft.com/office/powerpoint/2010/main" val="1136585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B87849A-0800-3B46-E308-39A1E9A87EA9}"/>
              </a:ext>
            </a:extLst>
          </p:cNvPr>
          <p:cNvSpPr/>
          <p:nvPr/>
        </p:nvSpPr>
        <p:spPr>
          <a:xfrm>
            <a:off x="296882" y="266519"/>
            <a:ext cx="11245933" cy="6108211"/>
          </a:xfrm>
          <a:prstGeom prst="rect">
            <a:avLst/>
          </a:prstGeom>
        </p:spPr>
        <p:txBody>
          <a:bodyPr wrap="square">
            <a:spAutoFit/>
          </a:bodyPr>
          <a:lstStyle/>
          <a:p>
            <a:pPr algn="ctr">
              <a:lnSpc>
                <a:spcPct val="115000"/>
              </a:lnSpc>
              <a:spcAft>
                <a:spcPts val="1000"/>
              </a:spcAft>
            </a:pPr>
            <a:r>
              <a:rPr lang="en-US" sz="3200" b="1">
                <a:effectLst/>
                <a:latin typeface="Times New Roman" panose="02020603050405020304" pitchFamily="18" charset="0"/>
                <a:ea typeface="Calibri" panose="020F0502020204030204" pitchFamily="34" charset="0"/>
                <a:cs typeface="Times New Roman" panose="02020603050405020304" pitchFamily="18" charset="0"/>
              </a:rPr>
              <a:t>Required Classes for Graduation</a:t>
            </a:r>
            <a:endParaRPr lang="en-US" sz="3200" b="1">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b="1">
                <a:latin typeface="Times New Roman" panose="02020603050405020304" pitchFamily="18" charset="0"/>
                <a:ea typeface="Calibri" panose="020F0502020204030204" pitchFamily="34" charset="0"/>
                <a:cs typeface="Times New Roman" panose="02020603050405020304" pitchFamily="18" charset="0"/>
              </a:rPr>
              <a:t>English</a:t>
            </a:r>
            <a:r>
              <a:rPr lang="en-US">
                <a:latin typeface="Times New Roman" panose="02020603050405020304" pitchFamily="18" charset="0"/>
                <a:ea typeface="Calibri" panose="020F0502020204030204" pitchFamily="34" charset="0"/>
                <a:cs typeface="Times New Roman" panose="02020603050405020304" pitchFamily="18" charset="0"/>
              </a:rPr>
              <a:t> – 4 years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b="1">
                <a:latin typeface="Times New Roman" panose="02020603050405020304" pitchFamily="18" charset="0"/>
                <a:ea typeface="Calibri" panose="020F0502020204030204" pitchFamily="34" charset="0"/>
                <a:cs typeface="Times New Roman" panose="02020603050405020304" pitchFamily="18" charset="0"/>
              </a:rPr>
              <a:t>Math</a:t>
            </a:r>
            <a:r>
              <a:rPr lang="en-US">
                <a:latin typeface="Times New Roman" panose="02020603050405020304" pitchFamily="18" charset="0"/>
                <a:ea typeface="Calibri" panose="020F0502020204030204" pitchFamily="34" charset="0"/>
                <a:cs typeface="Times New Roman" panose="02020603050405020304" pitchFamily="18" charset="0"/>
              </a:rPr>
              <a:t> – 3 years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b="1">
                <a:latin typeface="Times New Roman" panose="02020603050405020304" pitchFamily="18" charset="0"/>
                <a:ea typeface="Calibri" panose="020F0502020204030204" pitchFamily="34" charset="0"/>
                <a:cs typeface="Times New Roman" panose="02020603050405020304" pitchFamily="18" charset="0"/>
              </a:rPr>
              <a:t>Science</a:t>
            </a:r>
            <a:r>
              <a:rPr lang="en-US">
                <a:latin typeface="Times New Roman" panose="02020603050405020304" pitchFamily="18" charset="0"/>
                <a:ea typeface="Calibri" panose="020F0502020204030204" pitchFamily="34" charset="0"/>
                <a:cs typeface="Times New Roman" panose="02020603050405020304" pitchFamily="18" charset="0"/>
              </a:rPr>
              <a:t> – 3 years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b="1">
                <a:latin typeface="Times New Roman" panose="02020603050405020304" pitchFamily="18" charset="0"/>
                <a:ea typeface="Calibri" panose="020F0502020204030204" pitchFamily="34" charset="0"/>
                <a:cs typeface="Times New Roman" panose="02020603050405020304" pitchFamily="18" charset="0"/>
              </a:rPr>
              <a:t>Social Studies </a:t>
            </a:r>
            <a:r>
              <a:rPr lang="en-US">
                <a:latin typeface="Times New Roman" panose="02020603050405020304" pitchFamily="18" charset="0"/>
                <a:ea typeface="Calibri" panose="020F0502020204030204" pitchFamily="34" charset="0"/>
                <a:cs typeface="Times New Roman" panose="02020603050405020304" pitchFamily="18" charset="0"/>
              </a:rPr>
              <a:t>– World History, US 1, US 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b="1">
                <a:latin typeface="Times New Roman" panose="02020603050405020304" pitchFamily="18" charset="0"/>
                <a:ea typeface="Calibri" panose="020F0502020204030204" pitchFamily="34" charset="0"/>
                <a:cs typeface="Times New Roman" panose="02020603050405020304" pitchFamily="18" charset="0"/>
              </a:rPr>
              <a:t>World Language </a:t>
            </a:r>
            <a:r>
              <a:rPr lang="en-US">
                <a:latin typeface="Times New Roman" panose="02020603050405020304" pitchFamily="18" charset="0"/>
                <a:ea typeface="Calibri" panose="020F0502020204030204" pitchFamily="34" charset="0"/>
                <a:cs typeface="Times New Roman" panose="02020603050405020304" pitchFamily="18" charset="0"/>
              </a:rPr>
              <a:t>– 1 year (2 min. if applying to 4-year college)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b="1">
                <a:latin typeface="Times New Roman" panose="02020603050405020304" pitchFamily="18" charset="0"/>
                <a:ea typeface="Calibri" panose="020F0502020204030204" pitchFamily="34" charset="0"/>
                <a:cs typeface="Times New Roman" panose="02020603050405020304" pitchFamily="18" charset="0"/>
              </a:rPr>
              <a:t>Practical Art </a:t>
            </a:r>
            <a:r>
              <a:rPr lang="en-US">
                <a:latin typeface="Times New Roman" panose="02020603050405020304" pitchFamily="18" charset="0"/>
                <a:ea typeface="Calibri" panose="020F0502020204030204" pitchFamily="34" charset="0"/>
                <a:cs typeface="Times New Roman" panose="02020603050405020304" pitchFamily="18" charset="0"/>
              </a:rPr>
              <a:t>– 1 year (includes Business, Computer Science, Technology, Family/Consumer Sciences)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b="1">
                <a:latin typeface="Times New Roman" panose="02020603050405020304" pitchFamily="18" charset="0"/>
                <a:ea typeface="Calibri" panose="020F0502020204030204" pitchFamily="34" charset="0"/>
                <a:cs typeface="Times New Roman" panose="02020603050405020304" pitchFamily="18" charset="0"/>
              </a:rPr>
              <a:t>Fine/Visual/Performing Art </a:t>
            </a:r>
            <a:r>
              <a:rPr lang="en-US">
                <a:latin typeface="Times New Roman" panose="02020603050405020304" pitchFamily="18" charset="0"/>
                <a:ea typeface="Calibri" panose="020F0502020204030204" pitchFamily="34" charset="0"/>
                <a:cs typeface="Times New Roman" panose="02020603050405020304" pitchFamily="18" charset="0"/>
              </a:rPr>
              <a:t>– 1 year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b="1">
                <a:latin typeface="Times New Roman" panose="02020603050405020304" pitchFamily="18" charset="0"/>
                <a:ea typeface="Calibri" panose="020F0502020204030204" pitchFamily="34" charset="0"/>
                <a:cs typeface="Times New Roman" panose="02020603050405020304" pitchFamily="18" charset="0"/>
              </a:rPr>
              <a:t>Financial Literacy </a:t>
            </a:r>
            <a:r>
              <a:rPr lang="en-US">
                <a:latin typeface="Times New Roman" panose="02020603050405020304" pitchFamily="18" charset="0"/>
                <a:ea typeface="Calibri" panose="020F0502020204030204" pitchFamily="34" charset="0"/>
                <a:cs typeface="Times New Roman" panose="02020603050405020304" pitchFamily="18" charset="0"/>
              </a:rPr>
              <a:t>– Semester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b="1">
                <a:latin typeface="Times New Roman" panose="02020603050405020304" pitchFamily="18" charset="0"/>
                <a:ea typeface="Calibri" panose="020F0502020204030204" pitchFamily="34" charset="0"/>
                <a:cs typeface="Times New Roman" panose="02020603050405020304" pitchFamily="18" charset="0"/>
              </a:rPr>
              <a:t>Physical Education/Health </a:t>
            </a:r>
            <a:r>
              <a:rPr lang="en-US">
                <a:latin typeface="Times New Roman" panose="02020603050405020304" pitchFamily="18" charset="0"/>
                <a:ea typeface="Calibri" panose="020F0502020204030204" pitchFamily="34" charset="0"/>
                <a:cs typeface="Times New Roman" panose="02020603050405020304" pitchFamily="18" charset="0"/>
              </a:rPr>
              <a:t>– 4 years</a:t>
            </a:r>
          </a:p>
          <a:p>
            <a:pPr algn="ctr">
              <a:lnSpc>
                <a:spcPct val="115000"/>
              </a:lnSpc>
              <a:spcAft>
                <a:spcPts val="1000"/>
              </a:spcAft>
            </a:pP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15000"/>
              </a:lnSpc>
              <a:spcAft>
                <a:spcPts val="1000"/>
              </a:spcAft>
            </a:pPr>
            <a:endParaRPr lang="en-US" sz="110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15000"/>
              </a:lnSpc>
              <a:spcAft>
                <a:spcPts val="1000"/>
              </a:spcAft>
            </a:pPr>
            <a:endParaRPr lang="en-US" sz="110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15000"/>
              </a:lnSpc>
              <a:spcAft>
                <a:spcPts val="1000"/>
              </a:spcAft>
            </a:pPr>
            <a:r>
              <a:rPr lang="en-US" sz="2000" b="1">
                <a:effectLst/>
                <a:latin typeface="Times New Roman" panose="02020603050405020304" pitchFamily="18" charset="0"/>
                <a:ea typeface="Calibri" panose="020F0502020204030204" pitchFamily="34" charset="0"/>
                <a:cs typeface="Times New Roman" panose="02020603050405020304" pitchFamily="18" charset="0"/>
              </a:rPr>
              <a:t>**Each elective in the Course Description Book</a:t>
            </a:r>
            <a:r>
              <a:rPr lang="en-US" sz="2000" b="1">
                <a:latin typeface="Times New Roman" panose="02020603050405020304" pitchFamily="18" charset="0"/>
                <a:ea typeface="Calibri" panose="020F0502020204030204" pitchFamily="34" charset="0"/>
                <a:cs typeface="Times New Roman" panose="02020603050405020304" pitchFamily="18" charset="0"/>
              </a:rPr>
              <a:t> lists if the class is a practical or performing art**</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62804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9221B9B-5E48-943A-BF35-B41970FC8E14}"/>
              </a:ext>
            </a:extLst>
          </p:cNvPr>
          <p:cNvSpPr/>
          <p:nvPr/>
        </p:nvSpPr>
        <p:spPr>
          <a:xfrm>
            <a:off x="968188" y="247596"/>
            <a:ext cx="9888071" cy="5945346"/>
          </a:xfrm>
          <a:prstGeom prst="rect">
            <a:avLst/>
          </a:prstGeom>
        </p:spPr>
        <p:txBody>
          <a:bodyPr wrap="square">
            <a:spAutoFit/>
          </a:bodyPr>
          <a:lstStyle/>
          <a:p>
            <a:pPr algn="ctr">
              <a:lnSpc>
                <a:spcPct val="115000"/>
              </a:lnSpc>
              <a:spcAft>
                <a:spcPts val="1000"/>
              </a:spcAft>
            </a:pPr>
            <a:r>
              <a:rPr lang="en-US" sz="3200" b="1">
                <a:solidFill>
                  <a:srgbClr val="000000"/>
                </a:solidFill>
                <a:effectLst/>
                <a:latin typeface="Times New Roman" panose="02020603050405020304" pitchFamily="18" charset="0"/>
                <a:ea typeface="Times New Roman" panose="02020603050405020304" pitchFamily="18" charset="0"/>
              </a:rPr>
              <a:t>Credit Requirements </a:t>
            </a:r>
            <a:endParaRPr lang="en-US" sz="3200">
              <a:effectLst/>
              <a:latin typeface="Times New Roman" panose="02020603050405020304" pitchFamily="18" charset="0"/>
              <a:ea typeface="Times New Roman" panose="02020603050405020304" pitchFamily="18" charset="0"/>
            </a:endParaRPr>
          </a:p>
          <a:p>
            <a:pPr algn="ctr">
              <a:lnSpc>
                <a:spcPct val="115000"/>
              </a:lnSpc>
              <a:spcAft>
                <a:spcPts val="1000"/>
              </a:spcAft>
            </a:pPr>
            <a:r>
              <a:rPr lang="en-US" sz="2800" b="1">
                <a:latin typeface="Calibri" panose="020F0502020204030204" pitchFamily="34" charset="0"/>
                <a:ea typeface="Calibri" panose="020F0502020204030204" pitchFamily="34" charset="0"/>
                <a:cs typeface="Times New Roman" panose="02020603050405020304" pitchFamily="18" charset="0"/>
              </a:rPr>
              <a:t>120 credits are required to graduate!</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sz="2000">
                <a:latin typeface="Times New Roman" panose="02020603050405020304" pitchFamily="18" charset="0"/>
                <a:ea typeface="Calibri" panose="020F0502020204030204" pitchFamily="34" charset="0"/>
                <a:cs typeface="Times New Roman" panose="02020603050405020304" pitchFamily="18" charset="0"/>
              </a:rPr>
              <a:t>You may earn 35 credits each year of high school, or 140 credits by the end of your senior year.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rPr>
              <a:t>Each student must earn a minimum of 120 credits to earn a high school diploma.  Credits are awarded upon the successful completion of each course.  A student’s grade level is determined by the number of credits that he/she has earned.  Courses currently in progress do not count toward this total until they are completed.  Below are the earned credit requirements for each grade level. </a:t>
            </a:r>
            <a:endParaRPr lang="en-US" sz="18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a:effectLst/>
                <a:latin typeface="Times New Roman" panose="02020603050405020304" pitchFamily="18" charset="0"/>
                <a:ea typeface="Times New Roman" panose="02020603050405020304" pitchFamily="18" charset="0"/>
              </a:rPr>
              <a:t> </a:t>
            </a:r>
          </a:p>
          <a:p>
            <a:pPr marL="342900" marR="0" lvl="0" indent="-342900">
              <a:spcBef>
                <a:spcPts val="0"/>
              </a:spcBef>
              <a:spcAft>
                <a:spcPts val="0"/>
              </a:spcAft>
              <a:buSzPts val="1000"/>
              <a:buFont typeface="Symbol" panose="05050102010706020507" pitchFamily="18" charset="2"/>
              <a:buChar char=""/>
              <a:tabLst>
                <a:tab pos="457200" algn="l"/>
              </a:tabLst>
            </a:pPr>
            <a:r>
              <a:rPr lang="en-US" sz="1800">
                <a:solidFill>
                  <a:srgbClr val="000000"/>
                </a:solidFill>
                <a:effectLst/>
                <a:latin typeface="Times New Roman" panose="02020603050405020304" pitchFamily="18" charset="0"/>
                <a:ea typeface="Times New Roman" panose="02020603050405020304" pitchFamily="18" charset="0"/>
              </a:rPr>
              <a:t>To be considered a “sophomore”, a student must accumulate a minimum of 25 credits. </a:t>
            </a:r>
          </a:p>
          <a:p>
            <a:pPr marL="342900" marR="0" lvl="0" indent="-342900">
              <a:spcBef>
                <a:spcPts val="0"/>
              </a:spcBef>
              <a:spcAft>
                <a:spcPts val="0"/>
              </a:spcAft>
              <a:buSzPts val="1000"/>
              <a:buFont typeface="Symbol" panose="05050102010706020507" pitchFamily="18" charset="2"/>
              <a:buChar char=""/>
              <a:tabLst>
                <a:tab pos="457200" algn="l"/>
              </a:tabLst>
            </a:pPr>
            <a:r>
              <a:rPr lang="en-US" sz="1800">
                <a:solidFill>
                  <a:srgbClr val="000000"/>
                </a:solidFill>
                <a:effectLst/>
                <a:latin typeface="Times New Roman" panose="02020603050405020304" pitchFamily="18" charset="0"/>
                <a:ea typeface="Times New Roman" panose="02020603050405020304" pitchFamily="18" charset="0"/>
              </a:rPr>
              <a:t>To be considered a “junior”, a student must accumulate a minimum of 50 credits. </a:t>
            </a:r>
          </a:p>
          <a:p>
            <a:pPr marL="342900" marR="0" lvl="0" indent="-342900">
              <a:spcBef>
                <a:spcPts val="0"/>
              </a:spcBef>
              <a:spcAft>
                <a:spcPts val="0"/>
              </a:spcAft>
              <a:buSzPts val="1000"/>
              <a:buFont typeface="Symbol" panose="05050102010706020507" pitchFamily="18" charset="2"/>
              <a:buChar char=""/>
              <a:tabLst>
                <a:tab pos="457200" algn="l"/>
              </a:tabLst>
            </a:pPr>
            <a:r>
              <a:rPr lang="en-US" sz="1800">
                <a:solidFill>
                  <a:srgbClr val="000000"/>
                </a:solidFill>
                <a:effectLst/>
                <a:latin typeface="Times New Roman" panose="02020603050405020304" pitchFamily="18" charset="0"/>
                <a:ea typeface="Times New Roman" panose="02020603050405020304" pitchFamily="18" charset="0"/>
              </a:rPr>
              <a:t>To be considered a “senior”, a student must accumulate a minimum of 85 credits. Seniors who have not earned 95 credits must select a full-day schedule. </a:t>
            </a:r>
          </a:p>
          <a:p>
            <a:pPr marL="342900" marR="0" lvl="0" indent="-342900">
              <a:spcBef>
                <a:spcPts val="0"/>
              </a:spcBef>
              <a:spcAft>
                <a:spcPts val="0"/>
              </a:spcAft>
              <a:buSzPts val="1000"/>
              <a:buFont typeface="Symbol" panose="05050102010706020507" pitchFamily="18" charset="2"/>
              <a:buChar char=""/>
              <a:tabLst>
                <a:tab pos="457200" algn="l"/>
              </a:tabLst>
            </a:pPr>
            <a:r>
              <a:rPr lang="en-US" sz="1800">
                <a:solidFill>
                  <a:srgbClr val="000000"/>
                </a:solidFill>
                <a:effectLst/>
                <a:latin typeface="Times New Roman" panose="02020603050405020304" pitchFamily="18" charset="0"/>
                <a:ea typeface="Times New Roman" panose="02020603050405020304" pitchFamily="18" charset="0"/>
              </a:rPr>
              <a:t>To be a senior and qualify for early dismissal, students must accumulate a total of 95 credits by the end of junior year AND pass both the ELA and Math sections of the NJGPA.  </a:t>
            </a:r>
          </a:p>
          <a:p>
            <a:r>
              <a:rPr lang="en-US" sz="1800">
                <a:solidFill>
                  <a:srgbClr val="000000"/>
                </a:solidFill>
                <a:effectLst/>
                <a:latin typeface="Times New Roman" panose="02020603050405020304" pitchFamily="18" charset="0"/>
                <a:ea typeface="Times New Roman" panose="02020603050405020304" pitchFamily="18" charset="0"/>
              </a:rPr>
              <a:t>NOTE: The credits specified must be accumulated before the first day of school.</a:t>
            </a:r>
          </a:p>
          <a:p>
            <a:endParaRPr lang="en-US" sz="10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b="1">
                <a:latin typeface="Berlin Sans FB Demi" panose="020E0802020502020306" pitchFamily="34" charset="0"/>
                <a:ea typeface="Calibri" panose="020F0502020204030204" pitchFamily="34" charset="0"/>
                <a:cs typeface="Times New Roman" panose="02020603050405020304" pitchFamily="18" charset="0"/>
              </a:rPr>
              <a:t>Work hard and pass all your classes to be able to graduate on time!</a:t>
            </a:r>
            <a:endParaRPr lang="en-US">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56707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9221B9B-5E48-943A-BF35-B41970FC8E14}"/>
              </a:ext>
            </a:extLst>
          </p:cNvPr>
          <p:cNvSpPr/>
          <p:nvPr/>
        </p:nvSpPr>
        <p:spPr>
          <a:xfrm>
            <a:off x="618566" y="247596"/>
            <a:ext cx="11161058" cy="5345694"/>
          </a:xfrm>
          <a:prstGeom prst="rect">
            <a:avLst/>
          </a:prstGeom>
        </p:spPr>
        <p:txBody>
          <a:bodyPr wrap="square">
            <a:spAutoFit/>
          </a:bodyPr>
          <a:lstStyle/>
          <a:p>
            <a:pPr algn="ctr">
              <a:lnSpc>
                <a:spcPct val="115000"/>
              </a:lnSpc>
              <a:spcAft>
                <a:spcPts val="1000"/>
              </a:spcAft>
            </a:pPr>
            <a:r>
              <a:rPr lang="en-US" sz="3200" b="1" u="sng" dirty="0">
                <a:solidFill>
                  <a:srgbClr val="000000"/>
                </a:solidFill>
                <a:effectLst/>
                <a:latin typeface="Times New Roman" panose="02020603050405020304" pitchFamily="18" charset="0"/>
                <a:ea typeface="Times New Roman" panose="02020603050405020304" pitchFamily="18" charset="0"/>
              </a:rPr>
              <a:t>Credit Recovery / Summer School </a:t>
            </a:r>
            <a:endParaRPr lang="en-US" sz="3200" u="sng" dirty="0">
              <a:effectLst/>
              <a:latin typeface="Times New Roman" panose="02020603050405020304" pitchFamily="18" charset="0"/>
              <a:ea typeface="Times New Roman" panose="02020603050405020304" pitchFamily="18" charset="0"/>
            </a:endParaRPr>
          </a:p>
          <a:p>
            <a:pPr algn="ctr">
              <a:lnSpc>
                <a:spcPct val="115000"/>
              </a:lnSpc>
            </a:pPr>
            <a:r>
              <a:rPr lang="en-US" sz="2800" b="1" dirty="0">
                <a:highlight>
                  <a:srgbClr val="FFFF00"/>
                </a:highlight>
                <a:latin typeface="Calibri" panose="020F0502020204030204" pitchFamily="34" charset="0"/>
                <a:ea typeface="Calibri" panose="020F0502020204030204" pitchFamily="34" charset="0"/>
                <a:cs typeface="Times New Roman" panose="02020603050405020304" pitchFamily="18" charset="0"/>
              </a:rPr>
              <a:t>Sayreville War Memorial High School DOES NOT </a:t>
            </a:r>
          </a:p>
          <a:p>
            <a:pPr algn="ctr">
              <a:lnSpc>
                <a:spcPct val="115000"/>
              </a:lnSpc>
            </a:pPr>
            <a:r>
              <a:rPr lang="en-US" sz="2800" b="1" dirty="0">
                <a:highlight>
                  <a:srgbClr val="FFFF00"/>
                </a:highlight>
                <a:latin typeface="Calibri" panose="020F0502020204030204" pitchFamily="34" charset="0"/>
                <a:ea typeface="Calibri" panose="020F0502020204030204" pitchFamily="34" charset="0"/>
                <a:cs typeface="Times New Roman" panose="02020603050405020304" pitchFamily="18" charset="0"/>
              </a:rPr>
              <a:t>offer summer school classes.</a:t>
            </a:r>
          </a:p>
          <a:p>
            <a:pPr algn="ctr">
              <a:lnSpc>
                <a:spcPct val="115000"/>
              </a:lnSpc>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Students who need to make up course</a:t>
            </a:r>
            <a:r>
              <a:rPr lang="en-US" sz="2800" dirty="0">
                <a:latin typeface="Calibri" panose="020F0502020204030204" pitchFamily="34" charset="0"/>
                <a:ea typeface="Calibri" panose="020F0502020204030204" pitchFamily="34" charset="0"/>
                <a:cs typeface="Times New Roman" panose="02020603050405020304" pitchFamily="18" charset="0"/>
              </a:rPr>
              <a:t>s to be able to graduate on-time are given the opportunity to take online courses through a company called </a:t>
            </a:r>
            <a:r>
              <a:rPr lang="en-US" sz="2800" dirty="0" err="1">
                <a:latin typeface="Calibri" panose="020F0502020204030204" pitchFamily="34" charset="0"/>
                <a:ea typeface="Calibri" panose="020F0502020204030204" pitchFamily="34" charset="0"/>
                <a:cs typeface="Times New Roman" panose="02020603050405020304" pitchFamily="18" charset="0"/>
              </a:rPr>
              <a:t>Educere</a:t>
            </a:r>
            <a:r>
              <a:rPr lang="en-US" sz="2800" dirty="0">
                <a:latin typeface="Calibri" panose="020F0502020204030204" pitchFamily="34" charset="0"/>
                <a:ea typeface="Calibri" panose="020F0502020204030204" pitchFamily="34" charset="0"/>
                <a:cs typeface="Times New Roman" panose="02020603050405020304" pitchFamily="18" charset="0"/>
              </a:rPr>
              <a:t>. Courses are completed independently (at home) during the summer. There are only typically eight weeks to complete a full year course. </a:t>
            </a:r>
          </a:p>
          <a:p>
            <a:pPr>
              <a:lnSpc>
                <a:spcPct val="115000"/>
              </a:lnSpc>
              <a:spcAft>
                <a:spcPts val="1000"/>
              </a:spcAft>
            </a:pPr>
            <a:r>
              <a:rPr lang="en-US" sz="2800" dirty="0">
                <a:latin typeface="Calibri" panose="020F0502020204030204" pitchFamily="34" charset="0"/>
                <a:ea typeface="Calibri" panose="020F0502020204030204" pitchFamily="34" charset="0"/>
                <a:cs typeface="Times New Roman" panose="02020603050405020304" pitchFamily="18" charset="0"/>
              </a:rPr>
              <a:t>Students and their families are responsible for the cost which ranges from $250 for a half-year course and $500 for a full-year course.</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81121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9221B9B-5E48-943A-BF35-B41970FC8E14}"/>
              </a:ext>
            </a:extLst>
          </p:cNvPr>
          <p:cNvSpPr/>
          <p:nvPr/>
        </p:nvSpPr>
        <p:spPr>
          <a:xfrm>
            <a:off x="618566" y="247596"/>
            <a:ext cx="11161058" cy="6094745"/>
          </a:xfrm>
          <a:prstGeom prst="rect">
            <a:avLst/>
          </a:prstGeom>
        </p:spPr>
        <p:txBody>
          <a:bodyPr wrap="square">
            <a:spAutoFit/>
          </a:bodyPr>
          <a:lstStyle/>
          <a:p>
            <a:pPr algn="ctr">
              <a:lnSpc>
                <a:spcPct val="115000"/>
              </a:lnSpc>
              <a:spcAft>
                <a:spcPts val="1000"/>
              </a:spcAft>
            </a:pPr>
            <a:r>
              <a:rPr lang="en-US" sz="3200" b="1" u="sng">
                <a:solidFill>
                  <a:srgbClr val="000000"/>
                </a:solidFill>
                <a:latin typeface="Times New Roman" panose="02020603050405020304" pitchFamily="18" charset="0"/>
                <a:ea typeface="Times New Roman" panose="02020603050405020304" pitchFamily="18" charset="0"/>
              </a:rPr>
              <a:t>Graduation Test – NJGPA</a:t>
            </a:r>
          </a:p>
          <a:p>
            <a:pPr>
              <a:lnSpc>
                <a:spcPct val="115000"/>
              </a:lnSpc>
              <a:spcAft>
                <a:spcPts val="1000"/>
              </a:spcAft>
            </a:pPr>
            <a:r>
              <a:rPr lang="en-US" sz="3200">
                <a:solidFill>
                  <a:srgbClr val="000000"/>
                </a:solidFill>
                <a:latin typeface="Times New Roman" panose="02020603050405020304" pitchFamily="18" charset="0"/>
                <a:ea typeface="Times New Roman" panose="02020603050405020304" pitchFamily="18" charset="0"/>
              </a:rPr>
              <a:t>To obtain a high school diploma, all students in the state of NJ are required to pass the </a:t>
            </a:r>
            <a:r>
              <a:rPr lang="en-US" sz="3200" b="1">
                <a:solidFill>
                  <a:srgbClr val="000000"/>
                </a:solidFill>
                <a:latin typeface="Times New Roman" panose="02020603050405020304" pitchFamily="18" charset="0"/>
                <a:ea typeface="Times New Roman" panose="02020603050405020304" pitchFamily="18" charset="0"/>
              </a:rPr>
              <a:t>NJGPA</a:t>
            </a:r>
            <a:r>
              <a:rPr lang="en-US" sz="3200">
                <a:solidFill>
                  <a:srgbClr val="000000"/>
                </a:solidFill>
                <a:latin typeface="Times New Roman" panose="02020603050405020304" pitchFamily="18" charset="0"/>
                <a:ea typeface="Times New Roman" panose="02020603050405020304" pitchFamily="18" charset="0"/>
              </a:rPr>
              <a:t>. There are two sections: ELA and math. You need to pass with a </a:t>
            </a:r>
            <a:r>
              <a:rPr lang="en-US" sz="3200" b="1">
                <a:solidFill>
                  <a:srgbClr val="000000"/>
                </a:solidFill>
                <a:latin typeface="Times New Roman" panose="02020603050405020304" pitchFamily="18" charset="0"/>
                <a:ea typeface="Times New Roman" panose="02020603050405020304" pitchFamily="18" charset="0"/>
              </a:rPr>
              <a:t>725</a:t>
            </a:r>
            <a:r>
              <a:rPr lang="en-US" sz="3200">
                <a:solidFill>
                  <a:srgbClr val="000000"/>
                </a:solidFill>
                <a:latin typeface="Times New Roman" panose="02020603050405020304" pitchFamily="18" charset="0"/>
                <a:ea typeface="Times New Roman" panose="02020603050405020304" pitchFamily="18" charset="0"/>
              </a:rPr>
              <a:t> score or higher on both sections.</a:t>
            </a:r>
          </a:p>
          <a:p>
            <a:pPr>
              <a:lnSpc>
                <a:spcPct val="115000"/>
              </a:lnSpc>
              <a:spcAft>
                <a:spcPts val="1000"/>
              </a:spcAft>
            </a:pPr>
            <a:endParaRPr lang="en-US" sz="3200">
              <a:solidFill>
                <a:srgbClr val="000000"/>
              </a:solidFill>
              <a:effectLst/>
              <a:latin typeface="Times New Roman" panose="02020603050405020304" pitchFamily="18" charset="0"/>
              <a:ea typeface="Times New Roman" panose="02020603050405020304" pitchFamily="18" charset="0"/>
            </a:endParaRPr>
          </a:p>
          <a:p>
            <a:pPr>
              <a:lnSpc>
                <a:spcPct val="115000"/>
              </a:lnSpc>
              <a:spcAft>
                <a:spcPts val="1000"/>
              </a:spcAft>
            </a:pPr>
            <a:r>
              <a:rPr lang="en-US" sz="3200">
                <a:solidFill>
                  <a:srgbClr val="000000"/>
                </a:solidFill>
                <a:latin typeface="Times New Roman" panose="02020603050405020304" pitchFamily="18" charset="0"/>
                <a:ea typeface="Times New Roman" panose="02020603050405020304" pitchFamily="18" charset="0"/>
              </a:rPr>
              <a:t>After taking the test one time (in your junior year) if you do not have both passing scores, you can then take an alternate test. These include: PSAT, SAT, ACT, and Accuplacer. If you still need one of the two tests, in the spring of your senior year, you can complete a portfolio of your assessments to be approved by the state of NJ.</a:t>
            </a:r>
            <a:endParaRPr lang="en-US" sz="32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90874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64C09A6-F471-31BF-CA5C-4BEB15210C4F}"/>
              </a:ext>
            </a:extLst>
          </p:cNvPr>
          <p:cNvSpPr/>
          <p:nvPr/>
        </p:nvSpPr>
        <p:spPr>
          <a:xfrm>
            <a:off x="728304" y="220894"/>
            <a:ext cx="10436773" cy="6015814"/>
          </a:xfrm>
          <a:prstGeom prst="rect">
            <a:avLst/>
          </a:prstGeom>
        </p:spPr>
        <p:txBody>
          <a:bodyPr wrap="square">
            <a:spAutoFit/>
          </a:bodyPr>
          <a:lstStyle/>
          <a:p>
            <a:pPr algn="ctr">
              <a:lnSpc>
                <a:spcPct val="107000"/>
              </a:lnSpc>
              <a:spcAft>
                <a:spcPts val="800"/>
              </a:spcAft>
            </a:pPr>
            <a:r>
              <a:rPr lang="en-US" sz="2800" b="1">
                <a:effectLst/>
                <a:latin typeface="Calibri" panose="020F0502020204030204" pitchFamily="34" charset="0"/>
                <a:ea typeface="Calibri" panose="020F0502020204030204" pitchFamily="34" charset="0"/>
                <a:cs typeface="Times New Roman" panose="02020603050405020304" pitchFamily="18" charset="0"/>
              </a:rPr>
              <a:t>Attendance – </a:t>
            </a:r>
            <a:r>
              <a:rPr lang="en-US" sz="2800" b="1" i="1">
                <a:effectLst/>
                <a:latin typeface="Calibri" panose="020F0502020204030204" pitchFamily="34" charset="0"/>
                <a:ea typeface="Calibri" panose="020F0502020204030204" pitchFamily="34" charset="0"/>
                <a:cs typeface="Times New Roman" panose="02020603050405020304" pitchFamily="18" charset="0"/>
              </a:rPr>
              <a:t>driven by State of New Jersey</a:t>
            </a:r>
          </a:p>
          <a:p>
            <a:pPr marL="342900" marR="0" lvl="0" indent="-342900">
              <a:lnSpc>
                <a:spcPct val="107000"/>
              </a:lnSpc>
              <a:spcBef>
                <a:spcPts val="0"/>
              </a:spcBef>
              <a:spcAft>
                <a:spcPts val="0"/>
              </a:spcAft>
              <a:buFont typeface="Symbol" panose="05050102010706020507" pitchFamily="18" charset="2"/>
              <a:buChar char=""/>
            </a:pPr>
            <a:r>
              <a:rPr lang="en-US" sz="2000">
                <a:effectLst/>
                <a:latin typeface="Calibri" panose="020F0502020204030204" pitchFamily="34" charset="0"/>
                <a:ea typeface="Calibri" panose="020F0502020204030204" pitchFamily="34" charset="0"/>
                <a:cs typeface="Times New Roman" panose="02020603050405020304" pitchFamily="18" charset="0"/>
              </a:rPr>
              <a:t>Students must be present minimum </a:t>
            </a:r>
            <a:r>
              <a:rPr lang="en-US" sz="200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90% </a:t>
            </a:r>
            <a:r>
              <a:rPr lang="en-US" sz="2000">
                <a:highlight>
                  <a:srgbClr val="FFFF00"/>
                </a:highlight>
                <a:latin typeface="Calibri" panose="020F0502020204030204" pitchFamily="34" charset="0"/>
                <a:ea typeface="Calibri" panose="020F0502020204030204" pitchFamily="34" charset="0"/>
                <a:cs typeface="Times New Roman" panose="02020603050405020304" pitchFamily="18" charset="0"/>
              </a:rPr>
              <a:t>of school year</a:t>
            </a:r>
            <a:r>
              <a:rPr lang="en-US" sz="200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t>
            </a:r>
            <a:endParaRPr lang="en-US" sz="140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9</a:t>
            </a:r>
            <a:r>
              <a:rPr lang="en-US" sz="2000">
                <a:effectLst/>
                <a:latin typeface="Calibri" panose="020F0502020204030204" pitchFamily="34" charset="0"/>
                <a:ea typeface="Calibri" panose="020F0502020204030204" pitchFamily="34" charset="0"/>
                <a:cs typeface="Times New Roman" panose="02020603050405020304" pitchFamily="18" charset="0"/>
              </a:rPr>
              <a:t> absences allowed for semester class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18</a:t>
            </a:r>
            <a:r>
              <a:rPr lang="en-US" sz="2000">
                <a:effectLst/>
                <a:latin typeface="Calibri" panose="020F0502020204030204" pitchFamily="34" charset="0"/>
                <a:ea typeface="Calibri" panose="020F0502020204030204" pitchFamily="34" charset="0"/>
                <a:cs typeface="Times New Roman" panose="02020603050405020304" pitchFamily="18" charset="0"/>
              </a:rPr>
              <a:t> absences allowed for full-year class</a:t>
            </a:r>
          </a:p>
          <a:p>
            <a:pPr marL="342900" marR="0" lvl="0" indent="-342900">
              <a:lnSpc>
                <a:spcPct val="107000"/>
              </a:lnSpc>
              <a:spcBef>
                <a:spcPts val="0"/>
              </a:spcBef>
              <a:spcAft>
                <a:spcPts val="0"/>
              </a:spcAft>
              <a:buFont typeface="Symbol" panose="05050102010706020507" pitchFamily="18" charset="2"/>
              <a:buChar char=""/>
            </a:pPr>
            <a:r>
              <a:rPr lang="en-US" sz="2000">
                <a:latin typeface="Calibri" panose="020F0502020204030204" pitchFamily="34" charset="0"/>
                <a:ea typeface="Calibri" panose="020F0502020204030204" pitchFamily="34" charset="0"/>
                <a:cs typeface="Times New Roman" panose="02020603050405020304" pitchFamily="18" charset="0"/>
              </a:rPr>
              <a:t>Students who exceed 9 or 18 absences will be scheduled for an attendance appeal with the possibility that you are dropped from the course and lose the credits.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1600" b="1">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2000" b="1">
                <a:effectLst/>
                <a:latin typeface="Calibri" panose="020F0502020204030204" pitchFamily="34" charset="0"/>
                <a:ea typeface="Calibri" panose="020F0502020204030204" pitchFamily="34" charset="0"/>
                <a:cs typeface="Times New Roman" panose="02020603050405020304" pitchFamily="18" charset="0"/>
              </a:rPr>
              <a:t>Lateness to class:</a:t>
            </a:r>
          </a:p>
          <a:p>
            <a:pPr marL="342900" marR="0" lvl="0" indent="-342900">
              <a:lnSpc>
                <a:spcPct val="107000"/>
              </a:lnSpc>
              <a:spcBef>
                <a:spcPts val="0"/>
              </a:spcBef>
              <a:spcAft>
                <a:spcPts val="0"/>
              </a:spcAft>
              <a:buFont typeface="Wingdings" panose="05000000000000000000" pitchFamily="2" charset="2"/>
              <a:buChar char="Ø"/>
            </a:pPr>
            <a:r>
              <a:rPr lang="en-US" sz="1400">
                <a:effectLst/>
                <a:latin typeface="Calibri" panose="020F0502020204030204" pitchFamily="34" charset="0"/>
                <a:ea typeface="Calibri" panose="020F0502020204030204" pitchFamily="34" charset="0"/>
                <a:cs typeface="Times New Roman" panose="02020603050405020304" pitchFamily="18" charset="0"/>
              </a:rPr>
              <a:t>More than 22 minutes late to 1</a:t>
            </a:r>
            <a:r>
              <a:rPr lang="en-US" sz="1400" baseline="30000">
                <a:effectLst/>
                <a:latin typeface="Calibri" panose="020F0502020204030204" pitchFamily="34" charset="0"/>
                <a:ea typeface="Calibri" panose="020F0502020204030204" pitchFamily="34" charset="0"/>
                <a:cs typeface="Times New Roman" panose="02020603050405020304" pitchFamily="18" charset="0"/>
              </a:rPr>
              <a:t>st</a:t>
            </a:r>
            <a:r>
              <a:rPr lang="en-US" sz="1400">
                <a:effectLst/>
                <a:latin typeface="Calibri" panose="020F0502020204030204" pitchFamily="34" charset="0"/>
                <a:ea typeface="Calibri" panose="020F0502020204030204" pitchFamily="34" charset="0"/>
                <a:cs typeface="Times New Roman" panose="02020603050405020304" pitchFamily="18" charset="0"/>
              </a:rPr>
              <a:t> period is considered an absence</a:t>
            </a:r>
          </a:p>
          <a:p>
            <a:pPr marL="342900" marR="0" lvl="0" indent="-342900">
              <a:lnSpc>
                <a:spcPct val="107000"/>
              </a:lnSpc>
              <a:spcBef>
                <a:spcPts val="0"/>
              </a:spcBef>
              <a:spcAft>
                <a:spcPts val="0"/>
              </a:spcAft>
              <a:buFont typeface="Wingdings" panose="05000000000000000000" pitchFamily="2" charset="2"/>
              <a:buChar char="Ø"/>
            </a:pPr>
            <a:r>
              <a:rPr lang="en-US" sz="1400">
                <a:latin typeface="Calibri" panose="020F0502020204030204" pitchFamily="34" charset="0"/>
                <a:ea typeface="Calibri" panose="020F0502020204030204" pitchFamily="34" charset="0"/>
                <a:cs typeface="Calibri" panose="020F0502020204030204" pitchFamily="34" charset="0"/>
              </a:rPr>
              <a:t>Five (5) unexcused </a:t>
            </a:r>
            <a:r>
              <a:rPr lang="en-US" sz="1400" err="1">
                <a:latin typeface="Calibri" panose="020F0502020204030204" pitchFamily="34" charset="0"/>
                <a:ea typeface="Calibri" panose="020F0502020204030204" pitchFamily="34" charset="0"/>
                <a:cs typeface="Calibri" panose="020F0502020204030204" pitchFamily="34" charset="0"/>
              </a:rPr>
              <a:t>lates</a:t>
            </a:r>
            <a:r>
              <a:rPr lang="en-US" sz="1400">
                <a:latin typeface="Calibri" panose="020F0502020204030204" pitchFamily="34" charset="0"/>
                <a:ea typeface="Calibri" panose="020F0502020204030204" pitchFamily="34" charset="0"/>
                <a:cs typeface="Calibri" panose="020F0502020204030204" pitchFamily="34" charset="0"/>
              </a:rPr>
              <a:t> in any specific class will equate to one class</a:t>
            </a:r>
            <a:br>
              <a:rPr lang="en-US" sz="1400">
                <a:latin typeface="Calibri" panose="020F0502020204030204" pitchFamily="34" charset="0"/>
                <a:ea typeface="Calibri" panose="020F0502020204030204" pitchFamily="34" charset="0"/>
                <a:cs typeface="Calibri" panose="020F0502020204030204" pitchFamily="34" charset="0"/>
              </a:rPr>
            </a:br>
            <a:r>
              <a:rPr lang="en-US" sz="1400">
                <a:latin typeface="Calibri" panose="020F0502020204030204" pitchFamily="34" charset="0"/>
                <a:ea typeface="Calibri" panose="020F0502020204030204" pitchFamily="34" charset="0"/>
                <a:cs typeface="Calibri" panose="020F0502020204030204" pitchFamily="34" charset="0"/>
              </a:rPr>
              <a:t>cut and </a:t>
            </a:r>
            <a:r>
              <a:rPr lang="en-US" sz="1400" err="1">
                <a:latin typeface="Calibri" panose="020F0502020204030204" pitchFamily="34" charset="0"/>
                <a:ea typeface="Calibri" panose="020F0502020204030204" pitchFamily="34" charset="0"/>
                <a:cs typeface="Calibri" panose="020F0502020204030204" pitchFamily="34" charset="0"/>
              </a:rPr>
              <a:t>consequenced</a:t>
            </a:r>
            <a:r>
              <a:rPr lang="en-US" sz="1400">
                <a:latin typeface="Calibri" panose="020F0502020204030204" pitchFamily="34" charset="0"/>
                <a:ea typeface="Calibri" panose="020F0502020204030204" pitchFamily="34" charset="0"/>
                <a:cs typeface="Calibri" panose="020F0502020204030204" pitchFamily="34" charset="0"/>
              </a:rPr>
              <a:t> at the appropriate cut level.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Wingdings" panose="05000000000000000000" pitchFamily="2" charset="2"/>
              <a:buChar char="Ø"/>
            </a:pPr>
            <a:r>
              <a:rPr lang="en-US" sz="1400">
                <a:latin typeface="Calibri" panose="020F0502020204030204" pitchFamily="34" charset="0"/>
                <a:ea typeface="Calibri" panose="020F0502020204030204" pitchFamily="34" charset="0"/>
                <a:cs typeface="Calibri" panose="020F0502020204030204" pitchFamily="34" charset="0"/>
              </a:rPr>
              <a:t>10 unexcused </a:t>
            </a:r>
            <a:r>
              <a:rPr lang="en-US" sz="1400" err="1">
                <a:latin typeface="Calibri" panose="020F0502020204030204" pitchFamily="34" charset="0"/>
                <a:ea typeface="Calibri" panose="020F0502020204030204" pitchFamily="34" charset="0"/>
                <a:cs typeface="Calibri" panose="020F0502020204030204" pitchFamily="34" charset="0"/>
              </a:rPr>
              <a:t>lates</a:t>
            </a:r>
            <a:r>
              <a:rPr lang="en-US" sz="1400">
                <a:latin typeface="Calibri" panose="020F0502020204030204" pitchFamily="34" charset="0"/>
                <a:ea typeface="Calibri" panose="020F0502020204030204" pitchFamily="34" charset="0"/>
                <a:cs typeface="Calibri" panose="020F0502020204030204" pitchFamily="34" charset="0"/>
              </a:rPr>
              <a:t> in any specific class will equate to two class</a:t>
            </a:r>
            <a:br>
              <a:rPr lang="en-US" sz="1400">
                <a:latin typeface="Calibri" panose="020F0502020204030204" pitchFamily="34" charset="0"/>
                <a:ea typeface="Calibri" panose="020F0502020204030204" pitchFamily="34" charset="0"/>
                <a:cs typeface="Calibri" panose="020F0502020204030204" pitchFamily="34" charset="0"/>
              </a:rPr>
            </a:br>
            <a:r>
              <a:rPr lang="en-US" sz="1400">
                <a:latin typeface="Calibri" panose="020F0502020204030204" pitchFamily="34" charset="0"/>
                <a:ea typeface="Calibri" panose="020F0502020204030204" pitchFamily="34" charset="0"/>
                <a:cs typeface="Calibri" panose="020F0502020204030204" pitchFamily="34" charset="0"/>
              </a:rPr>
              <a:t>cuts and </a:t>
            </a:r>
            <a:r>
              <a:rPr lang="en-US" sz="1400" err="1">
                <a:latin typeface="Calibri" panose="020F0502020204030204" pitchFamily="34" charset="0"/>
                <a:ea typeface="Calibri" panose="020F0502020204030204" pitchFamily="34" charset="0"/>
                <a:cs typeface="Calibri" panose="020F0502020204030204" pitchFamily="34" charset="0"/>
              </a:rPr>
              <a:t>consequenced</a:t>
            </a:r>
            <a:r>
              <a:rPr lang="en-US" sz="1400">
                <a:latin typeface="Calibri" panose="020F0502020204030204" pitchFamily="34" charset="0"/>
                <a:ea typeface="Calibri" panose="020F0502020204030204" pitchFamily="34" charset="0"/>
                <a:cs typeface="Calibri" panose="020F0502020204030204" pitchFamily="34" charset="0"/>
              </a:rPr>
              <a:t> at the appropriate cut level.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Wingdings" panose="05000000000000000000" pitchFamily="2" charset="2"/>
              <a:buChar char="Ø"/>
            </a:pPr>
            <a:r>
              <a:rPr lang="en-US" sz="1400">
                <a:latin typeface="Calibri" panose="020F0502020204030204" pitchFamily="34" charset="0"/>
                <a:ea typeface="Calibri" panose="020F0502020204030204" pitchFamily="34" charset="0"/>
                <a:cs typeface="Calibri" panose="020F0502020204030204" pitchFamily="34" charset="0"/>
              </a:rPr>
              <a:t>15 unexcused </a:t>
            </a:r>
            <a:r>
              <a:rPr lang="en-US" sz="1400" err="1">
                <a:latin typeface="Calibri" panose="020F0502020204030204" pitchFamily="34" charset="0"/>
                <a:ea typeface="Calibri" panose="020F0502020204030204" pitchFamily="34" charset="0"/>
                <a:cs typeface="Calibri" panose="020F0502020204030204" pitchFamily="34" charset="0"/>
              </a:rPr>
              <a:t>lates</a:t>
            </a:r>
            <a:r>
              <a:rPr lang="en-US" sz="1400">
                <a:latin typeface="Calibri" panose="020F0502020204030204" pitchFamily="34" charset="0"/>
                <a:ea typeface="Calibri" panose="020F0502020204030204" pitchFamily="34" charset="0"/>
                <a:cs typeface="Calibri" panose="020F0502020204030204" pitchFamily="34" charset="0"/>
              </a:rPr>
              <a:t> will equate to three class cuts and</a:t>
            </a:r>
            <a:br>
              <a:rPr lang="en-US" sz="1400">
                <a:latin typeface="Calibri" panose="020F0502020204030204" pitchFamily="34" charset="0"/>
                <a:ea typeface="Calibri" panose="020F0502020204030204" pitchFamily="34" charset="0"/>
                <a:cs typeface="Calibri" panose="020F0502020204030204" pitchFamily="34" charset="0"/>
              </a:rPr>
            </a:br>
            <a:r>
              <a:rPr lang="en-US" sz="1400" err="1">
                <a:latin typeface="Calibri" panose="020F0502020204030204" pitchFamily="34" charset="0"/>
                <a:ea typeface="Calibri" panose="020F0502020204030204" pitchFamily="34" charset="0"/>
                <a:cs typeface="Calibri" panose="020F0502020204030204" pitchFamily="34" charset="0"/>
              </a:rPr>
              <a:t>consequenced</a:t>
            </a:r>
            <a:r>
              <a:rPr lang="en-US" sz="1400">
                <a:latin typeface="Calibri" panose="020F0502020204030204" pitchFamily="34" charset="0"/>
                <a:ea typeface="Calibri" panose="020F0502020204030204" pitchFamily="34" charset="0"/>
                <a:cs typeface="Calibri" panose="020F0502020204030204" pitchFamily="34" charset="0"/>
              </a:rPr>
              <a:t> at the appropriate cut level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Wingdings" panose="05000000000000000000" pitchFamily="2" charset="2"/>
              <a:buChar char="Ø"/>
            </a:pPr>
            <a:r>
              <a:rPr lang="en-US" sz="1400">
                <a:latin typeface="Calibri" panose="020F0502020204030204" pitchFamily="34" charset="0"/>
                <a:ea typeface="Calibri" panose="020F0502020204030204" pitchFamily="34" charset="0"/>
                <a:cs typeface="Calibri" panose="020F0502020204030204" pitchFamily="34" charset="0"/>
              </a:rPr>
              <a:t>If the 15 unexcused </a:t>
            </a:r>
            <a:r>
              <a:rPr lang="en-US" sz="1400" err="1">
                <a:latin typeface="Calibri" panose="020F0502020204030204" pitchFamily="34" charset="0"/>
                <a:ea typeface="Calibri" panose="020F0502020204030204" pitchFamily="34" charset="0"/>
                <a:cs typeface="Calibri" panose="020F0502020204030204" pitchFamily="34" charset="0"/>
              </a:rPr>
              <a:t>lates</a:t>
            </a:r>
            <a:r>
              <a:rPr lang="en-US" sz="1400">
                <a:latin typeface="Calibri" panose="020F0502020204030204" pitchFamily="34" charset="0"/>
                <a:ea typeface="Calibri" panose="020F0502020204030204" pitchFamily="34" charset="0"/>
                <a:cs typeface="Calibri" panose="020F0502020204030204" pitchFamily="34" charset="0"/>
              </a:rPr>
              <a:t> are for a particular semester course,</a:t>
            </a:r>
            <a:br>
              <a:rPr lang="en-US" sz="1400">
                <a:latin typeface="Calibri" panose="020F0502020204030204" pitchFamily="34" charset="0"/>
                <a:ea typeface="Calibri" panose="020F0502020204030204" pitchFamily="34" charset="0"/>
                <a:cs typeface="Calibri" panose="020F0502020204030204" pitchFamily="34" charset="0"/>
              </a:rPr>
            </a:br>
            <a:r>
              <a:rPr lang="en-US" sz="1400">
                <a:latin typeface="Calibri" panose="020F0502020204030204" pitchFamily="34" charset="0"/>
                <a:ea typeface="Calibri" panose="020F0502020204030204" pitchFamily="34" charset="0"/>
                <a:cs typeface="Calibri" panose="020F0502020204030204" pitchFamily="34" charset="0"/>
              </a:rPr>
              <a:t>the student will lose credit – earn zero (0) for the course and be withdrawn from the course and assigned to a study hall for the remainder of the semester.</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800"/>
              </a:spcAft>
              <a:buFont typeface="Wingdings" panose="05000000000000000000" pitchFamily="2" charset="2"/>
              <a:buChar char="Ø"/>
            </a:pPr>
            <a:r>
              <a:rPr lang="en-US" sz="1400">
                <a:latin typeface="Calibri" panose="020F0502020204030204" pitchFamily="34" charset="0"/>
                <a:ea typeface="Calibri" panose="020F0502020204030204" pitchFamily="34" charset="0"/>
                <a:cs typeface="Calibri" panose="020F0502020204030204" pitchFamily="34" charset="0"/>
              </a:rPr>
              <a:t>20 unexcused </a:t>
            </a:r>
            <a:r>
              <a:rPr lang="en-US" sz="1400" err="1">
                <a:latin typeface="Calibri" panose="020F0502020204030204" pitchFamily="34" charset="0"/>
                <a:ea typeface="Calibri" panose="020F0502020204030204" pitchFamily="34" charset="0"/>
                <a:cs typeface="Calibri" panose="020F0502020204030204" pitchFamily="34" charset="0"/>
              </a:rPr>
              <a:t>lates</a:t>
            </a:r>
            <a:r>
              <a:rPr lang="en-US" sz="1400">
                <a:latin typeface="Calibri" panose="020F0502020204030204" pitchFamily="34" charset="0"/>
                <a:ea typeface="Calibri" panose="020F0502020204030204" pitchFamily="34" charset="0"/>
                <a:cs typeface="Calibri" panose="020F0502020204030204" pitchFamily="34" charset="0"/>
              </a:rPr>
              <a:t> – will equate to four class cuts. The student will be withdrawn from the full-year course, earning a zero (0). Student will be assigned to a study hall for the remainder of the semester.</a:t>
            </a:r>
          </a:p>
          <a:p>
            <a:pPr marR="0" lvl="0">
              <a:lnSpc>
                <a:spcPct val="107000"/>
              </a:lnSpc>
              <a:spcBef>
                <a:spcPts val="0"/>
              </a:spcBef>
              <a:spcAft>
                <a:spcPts val="800"/>
              </a:spcAft>
            </a:pPr>
            <a:r>
              <a:rPr lang="en-US" sz="1600" b="1">
                <a:latin typeface="Calibri" panose="020F0502020204030204" pitchFamily="34" charset="0"/>
                <a:ea typeface="Calibri" panose="020F0502020204030204" pitchFamily="34" charset="0"/>
                <a:cs typeface="Calibri" panose="020F0502020204030204" pitchFamily="34" charset="0"/>
              </a:rPr>
              <a:t>Please see Student Handbook on school website for further details about consequences.</a:t>
            </a:r>
            <a:endParaRPr lang="en-US" sz="1600" b="1">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65311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25121" y="513100"/>
            <a:ext cx="8292353" cy="1778060"/>
          </a:xfrm>
        </p:spPr>
        <p:txBody>
          <a:bodyPr>
            <a:normAutofit fontScale="90000"/>
          </a:bodyPr>
          <a:lstStyle/>
          <a:p>
            <a:r>
              <a:rPr lang="en-US" sz="6700" err="1">
                <a:latin typeface="Bookman Old Style" panose="02050604050505020204" pitchFamily="18" charset="0"/>
              </a:rPr>
              <a:t>OnCourse</a:t>
            </a:r>
            <a:r>
              <a:rPr lang="en-US" sz="6700">
                <a:latin typeface="Bookman Old Style" panose="02050604050505020204" pitchFamily="18" charset="0"/>
              </a:rPr>
              <a:t> Online </a:t>
            </a:r>
            <a:br>
              <a:rPr lang="en-US" sz="6700">
                <a:latin typeface="Bookman Old Style" panose="02050604050505020204" pitchFamily="18" charset="0"/>
              </a:rPr>
            </a:br>
            <a:r>
              <a:rPr lang="en-US" sz="6700">
                <a:latin typeface="Bookman Old Style" panose="02050604050505020204" pitchFamily="18" charset="0"/>
              </a:rPr>
              <a:t>Course Requests  </a:t>
            </a:r>
            <a:r>
              <a:rPr lang="en-US"/>
              <a:t>	</a:t>
            </a:r>
          </a:p>
        </p:txBody>
      </p:sp>
      <p:sp>
        <p:nvSpPr>
          <p:cNvPr id="6" name="TextBox 5"/>
          <p:cNvSpPr txBox="1"/>
          <p:nvPr/>
        </p:nvSpPr>
        <p:spPr>
          <a:xfrm>
            <a:off x="988724" y="2558686"/>
            <a:ext cx="10406149" cy="3970318"/>
          </a:xfrm>
          <a:prstGeom prst="rect">
            <a:avLst/>
          </a:prstGeom>
          <a:noFill/>
        </p:spPr>
        <p:txBody>
          <a:bodyPr wrap="square" rtlCol="0">
            <a:spAutoFit/>
          </a:bodyPr>
          <a:lstStyle/>
          <a:p>
            <a:r>
              <a:rPr lang="en-US" sz="3600" dirty="0"/>
              <a:t>This guide will walk you through the online course request feature of </a:t>
            </a:r>
            <a:r>
              <a:rPr lang="en-US" sz="3600" dirty="0" err="1"/>
              <a:t>OnCourse</a:t>
            </a:r>
            <a:r>
              <a:rPr lang="en-US" sz="3600" dirty="0"/>
              <a:t> Connect for you to choose your 2025-2026 electives. </a:t>
            </a:r>
          </a:p>
          <a:p>
            <a:endParaRPr lang="en-US" sz="3600" dirty="0"/>
          </a:p>
          <a:p>
            <a:r>
              <a:rPr lang="en-US" sz="3600" dirty="0"/>
              <a:t>The window for adding electives begins </a:t>
            </a:r>
            <a:r>
              <a:rPr lang="en-US" sz="3600" b="1" i="1" dirty="0"/>
              <a:t>2/2/2026 </a:t>
            </a:r>
            <a:r>
              <a:rPr lang="en-US" sz="3600" dirty="0"/>
              <a:t>and closes on </a:t>
            </a:r>
            <a:r>
              <a:rPr lang="en-US" sz="3600" b="1" i="1" dirty="0"/>
              <a:t>2/27/2026</a:t>
            </a:r>
            <a:r>
              <a:rPr lang="en-US" sz="3600" dirty="0"/>
              <a:t>.</a:t>
            </a:r>
          </a:p>
          <a:p>
            <a:endParaRPr lang="en-US" sz="3600" dirty="0"/>
          </a:p>
        </p:txBody>
      </p:sp>
    </p:spTree>
    <p:extLst>
      <p:ext uri="{BB962C8B-B14F-4D97-AF65-F5344CB8AC3E}">
        <p14:creationId xmlns:p14="http://schemas.microsoft.com/office/powerpoint/2010/main" val="1438782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567416E6-016E-C89E-6DD3-63789A73AA2C}"/>
              </a:ext>
            </a:extLst>
          </p:cNvPr>
          <p:cNvPicPr>
            <a:picLocks noChangeAspect="1"/>
          </p:cNvPicPr>
          <p:nvPr/>
        </p:nvPicPr>
        <p:blipFill>
          <a:blip r:embed="rId2"/>
          <a:stretch>
            <a:fillRect/>
          </a:stretch>
        </p:blipFill>
        <p:spPr>
          <a:xfrm>
            <a:off x="4090618" y="1153384"/>
            <a:ext cx="7094009" cy="4551231"/>
          </a:xfrm>
          <a:prstGeom prst="rect">
            <a:avLst/>
          </a:prstGeom>
        </p:spPr>
      </p:pic>
      <p:sp>
        <p:nvSpPr>
          <p:cNvPr id="2" name="Rectangle 1"/>
          <p:cNvSpPr/>
          <p:nvPr/>
        </p:nvSpPr>
        <p:spPr>
          <a:xfrm>
            <a:off x="278676" y="172210"/>
            <a:ext cx="10750730" cy="5909310"/>
          </a:xfrm>
          <a:prstGeom prst="rect">
            <a:avLst/>
          </a:prstGeom>
        </p:spPr>
        <p:txBody>
          <a:bodyPr wrap="square">
            <a:spAutoFit/>
          </a:bodyPr>
          <a:lstStyle/>
          <a:p>
            <a:r>
              <a:rPr lang="en-US" sz="2400" b="1" dirty="0"/>
              <a:t>You will only be able to add elective choices when you sign in to the STUDENT PORTAL. The </a:t>
            </a:r>
            <a:r>
              <a:rPr lang="en-US" sz="2400" b="1" dirty="0">
                <a:solidFill>
                  <a:srgbClr val="00B050"/>
                </a:solidFill>
              </a:rPr>
              <a:t>green</a:t>
            </a:r>
            <a:r>
              <a:rPr lang="en-US" sz="2400" b="1" dirty="0">
                <a:solidFill>
                  <a:srgbClr val="FF0000"/>
                </a:solidFill>
              </a:rPr>
              <a:t> </a:t>
            </a:r>
            <a:r>
              <a:rPr lang="en-US" sz="2400" b="1" dirty="0"/>
              <a:t>access button is not available in the PARENT ACCOUNT.</a:t>
            </a:r>
          </a:p>
          <a:p>
            <a:pPr marL="457200" indent="-457200">
              <a:buAutoNum type="arabicPeriod"/>
            </a:pPr>
            <a:r>
              <a:rPr lang="en-US" sz="2400" b="1" dirty="0">
                <a:solidFill>
                  <a:srgbClr val="002060"/>
                </a:solidFill>
                <a:hlinkClick r:id="rId3"/>
              </a:rPr>
              <a:t>www.sayrevillek12.net</a:t>
            </a:r>
            <a:endParaRPr lang="en-US" sz="2400" b="1" dirty="0">
              <a:solidFill>
                <a:srgbClr val="002060"/>
              </a:solidFill>
            </a:endParaRPr>
          </a:p>
          <a:p>
            <a:pPr marL="457200" indent="-457200">
              <a:buAutoNum type="arabicPeriod"/>
            </a:pPr>
            <a:r>
              <a:rPr lang="en-US" sz="2400" b="1" dirty="0">
                <a:solidFill>
                  <a:srgbClr val="FF0000"/>
                </a:solidFill>
              </a:rPr>
              <a:t>“Students” Tab</a:t>
            </a:r>
          </a:p>
          <a:p>
            <a:pPr marL="457200" indent="-457200">
              <a:buAutoNum type="arabicPeriod"/>
            </a:pPr>
            <a:r>
              <a:rPr lang="en-US" sz="2400" b="1" dirty="0">
                <a:solidFill>
                  <a:schemeClr val="accent1">
                    <a:lumMod val="75000"/>
                  </a:schemeClr>
                </a:solidFill>
              </a:rPr>
              <a:t>Student Portal </a:t>
            </a:r>
          </a:p>
          <a:p>
            <a:endParaRPr lang="en-US" sz="2400" b="1" dirty="0">
              <a:solidFill>
                <a:srgbClr val="FF0000"/>
              </a:solidFill>
            </a:endParaRPr>
          </a:p>
          <a:p>
            <a:endParaRPr lang="en-US" sz="2400" b="1" dirty="0">
              <a:solidFill>
                <a:srgbClr val="FF0000"/>
              </a:solidFill>
            </a:endParaRPr>
          </a:p>
          <a:p>
            <a:r>
              <a:rPr lang="en-US" sz="2400" b="1" dirty="0">
                <a:solidFill>
                  <a:srgbClr val="FF0000"/>
                </a:solidFill>
              </a:rPr>
              <a:t>4. You must sign in on </a:t>
            </a:r>
          </a:p>
          <a:p>
            <a:r>
              <a:rPr lang="en-US" sz="2400" b="1" dirty="0">
                <a:solidFill>
                  <a:srgbClr val="FF0000"/>
                </a:solidFill>
              </a:rPr>
              <a:t>the LEFT </a:t>
            </a:r>
          </a:p>
          <a:p>
            <a:r>
              <a:rPr lang="en-US" sz="2400" b="1" dirty="0">
                <a:solidFill>
                  <a:srgbClr val="FF0000"/>
                </a:solidFill>
              </a:rPr>
              <a:t>side for “STUDENTS”</a:t>
            </a:r>
          </a:p>
          <a:p>
            <a:r>
              <a:rPr lang="en-US" sz="2400" b="1" dirty="0">
                <a:solidFill>
                  <a:srgbClr val="FF0000"/>
                </a:solidFill>
              </a:rPr>
              <a:t>5. Your sign-in is your </a:t>
            </a:r>
          </a:p>
          <a:p>
            <a:r>
              <a:rPr lang="en-US" sz="2400" b="1" dirty="0">
                <a:solidFill>
                  <a:srgbClr val="FF0000"/>
                </a:solidFill>
              </a:rPr>
              <a:t>school email address</a:t>
            </a:r>
          </a:p>
          <a:p>
            <a:r>
              <a:rPr lang="en-US" sz="2400" b="1" dirty="0">
                <a:solidFill>
                  <a:srgbClr val="FF0000"/>
                </a:solidFill>
              </a:rPr>
              <a:t>and password (Google</a:t>
            </a:r>
          </a:p>
          <a:p>
            <a:r>
              <a:rPr lang="en-US" sz="2400" b="1" dirty="0">
                <a:solidFill>
                  <a:srgbClr val="FF0000"/>
                </a:solidFill>
              </a:rPr>
              <a:t>Login)</a:t>
            </a:r>
          </a:p>
          <a:p>
            <a:br>
              <a:rPr lang="en-US" sz="2400" b="1" dirty="0">
                <a:solidFill>
                  <a:srgbClr val="FF0000"/>
                </a:solidFill>
              </a:rPr>
            </a:br>
            <a:endParaRPr lang="en-US" b="1" dirty="0">
              <a:solidFill>
                <a:srgbClr val="FF0000"/>
              </a:solidFill>
            </a:endParaRPr>
          </a:p>
        </p:txBody>
      </p:sp>
      <p:pic>
        <p:nvPicPr>
          <p:cNvPr id="1025" name="Picture 1" descr="Parent Port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7535" y="2143883"/>
            <a:ext cx="1209177" cy="588059"/>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3" descr="https://www.oncourseconnect.com/Content/img/sso/students.png"/>
          <p:cNvSpPr>
            <a:spLocks noChangeAspect="1" noChangeArrowheads="1"/>
          </p:cNvSpPr>
          <p:nvPr/>
        </p:nvSpPr>
        <p:spPr bwMode="auto">
          <a:xfrm>
            <a:off x="138113" y="-1984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5" descr="https://www.oncourseconnect.com/Content/img/sso/students.png"/>
          <p:cNvSpPr>
            <a:spLocks noChangeAspect="1" noChangeArrowheads="1"/>
          </p:cNvSpPr>
          <p:nvPr/>
        </p:nvSpPr>
        <p:spPr bwMode="auto">
          <a:xfrm>
            <a:off x="-18641" y="228600"/>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cxnSp>
        <p:nvCxnSpPr>
          <p:cNvPr id="10" name="Straight Arrow Connector 9"/>
          <p:cNvCxnSpPr/>
          <p:nvPr/>
        </p:nvCxnSpPr>
        <p:spPr>
          <a:xfrm>
            <a:off x="1973160" y="3177545"/>
            <a:ext cx="3981157" cy="819457"/>
          </a:xfrm>
          <a:prstGeom prst="straightConnector1">
            <a:avLst/>
          </a:prstGeom>
          <a:ln w="889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5347732" y="2661609"/>
            <a:ext cx="2096086" cy="2405576"/>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215261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3699" y="3070214"/>
            <a:ext cx="10917141" cy="3013188"/>
          </a:xfrm>
        </p:spPr>
        <p:txBody>
          <a:bodyPr>
            <a:normAutofit fontScale="90000"/>
          </a:bodyPr>
          <a:lstStyle/>
          <a:p>
            <a:br>
              <a:rPr lang="en-US" b="1"/>
            </a:br>
            <a:br>
              <a:rPr lang="en-US" b="1"/>
            </a:br>
            <a:br>
              <a:rPr lang="en-US" b="1"/>
            </a:br>
            <a:br>
              <a:rPr lang="en-US" b="1"/>
            </a:br>
            <a:br>
              <a:rPr lang="en-US" b="1"/>
            </a:br>
            <a:br>
              <a:rPr lang="en-US"/>
            </a:br>
            <a:endParaRPr lang="en-US"/>
          </a:p>
        </p:txBody>
      </p:sp>
      <p:sp>
        <p:nvSpPr>
          <p:cNvPr id="3" name="Rectangle 2"/>
          <p:cNvSpPr/>
          <p:nvPr/>
        </p:nvSpPr>
        <p:spPr>
          <a:xfrm>
            <a:off x="2021925" y="209567"/>
            <a:ext cx="8148149" cy="1323439"/>
          </a:xfrm>
          <a:prstGeom prst="rect">
            <a:avLst/>
          </a:prstGeom>
        </p:spPr>
        <p:txBody>
          <a:bodyPr wrap="square">
            <a:spAutoFit/>
          </a:bodyPr>
          <a:lstStyle/>
          <a:p>
            <a:r>
              <a:rPr lang="en-US" sz="3200" b="1" dirty="0">
                <a:solidFill>
                  <a:srgbClr val="FF0000"/>
                </a:solidFill>
              </a:rPr>
              <a:t>How do I Access the Course Request Menu?</a:t>
            </a:r>
            <a:br>
              <a:rPr lang="en-US" sz="3200" b="1" dirty="0">
                <a:solidFill>
                  <a:srgbClr val="FF0000"/>
                </a:solidFill>
              </a:rPr>
            </a:br>
            <a:r>
              <a:rPr lang="en-US" sz="2400" b="1" dirty="0">
                <a:solidFill>
                  <a:srgbClr val="FF0000"/>
                </a:solidFill>
              </a:rPr>
              <a:t>Select the Course Requests icon (see image). </a:t>
            </a:r>
          </a:p>
          <a:p>
            <a:r>
              <a:rPr lang="en-US" sz="2400" b="1" dirty="0">
                <a:solidFill>
                  <a:srgbClr val="FF0000"/>
                </a:solidFill>
              </a:rPr>
              <a:t>This will take you to the main Course Request menu.</a:t>
            </a:r>
          </a:p>
        </p:txBody>
      </p:sp>
      <p:sp>
        <p:nvSpPr>
          <p:cNvPr id="4" name="AutoShape 2" descr="https://ocu.oncoursesystems.com/hc/article_attachments/115005721593/mceclip0.png"/>
          <p:cNvSpPr>
            <a:spLocks noChangeAspect="1" noChangeArrowheads="1"/>
          </p:cNvSpPr>
          <p:nvPr/>
        </p:nvSpPr>
        <p:spPr bwMode="auto">
          <a:xfrm>
            <a:off x="750735" y="263914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https://ocu.oncoursesystems.com/hc/article_attachments/115005721593/mceclip0.png"/>
          <p:cNvSpPr>
            <a:spLocks noChangeAspect="1" noChangeArrowheads="1"/>
          </p:cNvSpPr>
          <p:nvPr/>
        </p:nvSpPr>
        <p:spPr bwMode="auto">
          <a:xfrm>
            <a:off x="1984375" y="2943949"/>
            <a:ext cx="4063728" cy="406374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a:extLst>
              <a:ext uri="{FF2B5EF4-FFF2-40B4-BE49-F238E27FC236}">
                <a16:creationId xmlns:a16="http://schemas.microsoft.com/office/drawing/2014/main" id="{B164E558-CC93-0A34-E3DB-349E212F984B}"/>
              </a:ext>
            </a:extLst>
          </p:cNvPr>
          <p:cNvPicPr>
            <a:picLocks noChangeAspect="1"/>
          </p:cNvPicPr>
          <p:nvPr/>
        </p:nvPicPr>
        <p:blipFill>
          <a:blip r:embed="rId2"/>
          <a:stretch>
            <a:fillRect/>
          </a:stretch>
        </p:blipFill>
        <p:spPr>
          <a:xfrm>
            <a:off x="2666078" y="1455127"/>
            <a:ext cx="6764049" cy="4998611"/>
          </a:xfrm>
          <a:prstGeom prst="rect">
            <a:avLst/>
          </a:prstGeom>
        </p:spPr>
      </p:pic>
    </p:spTree>
    <p:extLst>
      <p:ext uri="{BB962C8B-B14F-4D97-AF65-F5344CB8AC3E}">
        <p14:creationId xmlns:p14="http://schemas.microsoft.com/office/powerpoint/2010/main" val="521486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F9E080-E66C-17F5-2922-16B10F685324}"/>
              </a:ext>
            </a:extLst>
          </p:cNvPr>
          <p:cNvPicPr>
            <a:picLocks noChangeAspect="1"/>
          </p:cNvPicPr>
          <p:nvPr/>
        </p:nvPicPr>
        <p:blipFill>
          <a:blip r:embed="rId2"/>
          <a:stretch>
            <a:fillRect/>
          </a:stretch>
        </p:blipFill>
        <p:spPr>
          <a:xfrm>
            <a:off x="991402" y="722434"/>
            <a:ext cx="10048775" cy="4874157"/>
          </a:xfrm>
          <a:prstGeom prst="rect">
            <a:avLst/>
          </a:prstGeom>
        </p:spPr>
      </p:pic>
    </p:spTree>
    <p:extLst>
      <p:ext uri="{BB962C8B-B14F-4D97-AF65-F5344CB8AC3E}">
        <p14:creationId xmlns:p14="http://schemas.microsoft.com/office/powerpoint/2010/main" val="2422686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65D1FB-2E53-0673-3A51-597B3973CF48}"/>
              </a:ext>
            </a:extLst>
          </p:cNvPr>
          <p:cNvPicPr>
            <a:picLocks noChangeAspect="1"/>
          </p:cNvPicPr>
          <p:nvPr/>
        </p:nvPicPr>
        <p:blipFill>
          <a:blip r:embed="rId2"/>
          <a:stretch>
            <a:fillRect/>
          </a:stretch>
        </p:blipFill>
        <p:spPr>
          <a:xfrm>
            <a:off x="624689" y="260190"/>
            <a:ext cx="10239469" cy="5705407"/>
          </a:xfrm>
          <a:prstGeom prst="rect">
            <a:avLst/>
          </a:prstGeom>
        </p:spPr>
      </p:pic>
    </p:spTree>
    <p:extLst>
      <p:ext uri="{BB962C8B-B14F-4D97-AF65-F5344CB8AC3E}">
        <p14:creationId xmlns:p14="http://schemas.microsoft.com/office/powerpoint/2010/main" val="2563889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5D08BA-5171-6069-8CBE-0B2FB6DF9878}"/>
              </a:ext>
            </a:extLst>
          </p:cNvPr>
          <p:cNvPicPr>
            <a:picLocks noChangeAspect="1"/>
          </p:cNvPicPr>
          <p:nvPr/>
        </p:nvPicPr>
        <p:blipFill>
          <a:blip r:embed="rId2"/>
          <a:stretch>
            <a:fillRect/>
          </a:stretch>
        </p:blipFill>
        <p:spPr>
          <a:xfrm>
            <a:off x="1276538" y="361155"/>
            <a:ext cx="9958812" cy="5411806"/>
          </a:xfrm>
          <a:prstGeom prst="rect">
            <a:avLst/>
          </a:prstGeom>
        </p:spPr>
      </p:pic>
    </p:spTree>
    <p:extLst>
      <p:ext uri="{BB962C8B-B14F-4D97-AF65-F5344CB8AC3E}">
        <p14:creationId xmlns:p14="http://schemas.microsoft.com/office/powerpoint/2010/main" val="3553690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D3927AB-9F2C-1243-F5CF-54E39C5EC0D9}"/>
              </a:ext>
            </a:extLst>
          </p:cNvPr>
          <p:cNvPicPr>
            <a:picLocks noChangeAspect="1"/>
          </p:cNvPicPr>
          <p:nvPr/>
        </p:nvPicPr>
        <p:blipFill>
          <a:blip r:embed="rId2"/>
          <a:stretch>
            <a:fillRect/>
          </a:stretch>
        </p:blipFill>
        <p:spPr>
          <a:xfrm>
            <a:off x="552261" y="564216"/>
            <a:ext cx="11259354" cy="5048932"/>
          </a:xfrm>
          <a:prstGeom prst="rect">
            <a:avLst/>
          </a:prstGeom>
        </p:spPr>
      </p:pic>
    </p:spTree>
    <p:extLst>
      <p:ext uri="{BB962C8B-B14F-4D97-AF65-F5344CB8AC3E}">
        <p14:creationId xmlns:p14="http://schemas.microsoft.com/office/powerpoint/2010/main" val="2077270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E07463-D7C9-A149-2D8C-C245BE604480}"/>
              </a:ext>
            </a:extLst>
          </p:cNvPr>
          <p:cNvPicPr>
            <a:picLocks noChangeAspect="1"/>
          </p:cNvPicPr>
          <p:nvPr/>
        </p:nvPicPr>
        <p:blipFill>
          <a:blip r:embed="rId2"/>
          <a:stretch>
            <a:fillRect/>
          </a:stretch>
        </p:blipFill>
        <p:spPr>
          <a:xfrm>
            <a:off x="1386787" y="165412"/>
            <a:ext cx="9418425" cy="6049791"/>
          </a:xfrm>
          <a:prstGeom prst="rect">
            <a:avLst/>
          </a:prstGeom>
        </p:spPr>
      </p:pic>
    </p:spTree>
    <p:extLst>
      <p:ext uri="{BB962C8B-B14F-4D97-AF65-F5344CB8AC3E}">
        <p14:creationId xmlns:p14="http://schemas.microsoft.com/office/powerpoint/2010/main" val="5755890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BF0F41-0E10-82AF-FF92-5CFAA8C4F21D}"/>
              </a:ext>
            </a:extLst>
          </p:cNvPr>
          <p:cNvPicPr>
            <a:picLocks noChangeAspect="1"/>
          </p:cNvPicPr>
          <p:nvPr/>
        </p:nvPicPr>
        <p:blipFill>
          <a:blip r:embed="rId2"/>
          <a:stretch>
            <a:fillRect/>
          </a:stretch>
        </p:blipFill>
        <p:spPr>
          <a:xfrm>
            <a:off x="777659" y="354523"/>
            <a:ext cx="10186087" cy="6014590"/>
          </a:xfrm>
          <a:prstGeom prst="rect">
            <a:avLst/>
          </a:prstGeom>
        </p:spPr>
      </p:pic>
    </p:spTree>
    <p:extLst>
      <p:ext uri="{BB962C8B-B14F-4D97-AF65-F5344CB8AC3E}">
        <p14:creationId xmlns:p14="http://schemas.microsoft.com/office/powerpoint/2010/main" val="797893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CD8EA2C-C15F-675D-A44F-135E5D2D7B8A}"/>
              </a:ext>
            </a:extLst>
          </p:cNvPr>
          <p:cNvSpPr/>
          <p:nvPr/>
        </p:nvSpPr>
        <p:spPr>
          <a:xfrm>
            <a:off x="1220960" y="1304924"/>
            <a:ext cx="9475616" cy="2677656"/>
          </a:xfrm>
          <a:prstGeom prst="rect">
            <a:avLst/>
          </a:prstGeom>
        </p:spPr>
        <p:txBody>
          <a:bodyPr wrap="square">
            <a:spAutoFit/>
          </a:bodyPr>
          <a:lstStyle/>
          <a:p>
            <a:r>
              <a:rPr lang="en-US" sz="2800" b="1" dirty="0">
                <a:solidFill>
                  <a:srgbClr val="FF0000"/>
                </a:solidFill>
              </a:rPr>
              <a:t>On the main screen you will see all of your course requests, and your total amount of requested credits as well as the teacher recommendations for your core subjects.</a:t>
            </a:r>
          </a:p>
          <a:p>
            <a:endParaRPr lang="en-US" sz="2800" b="1" dirty="0">
              <a:solidFill>
                <a:srgbClr val="FF0000"/>
              </a:solidFill>
            </a:endParaRPr>
          </a:p>
          <a:p>
            <a:r>
              <a:rPr lang="en-US" sz="2800" b="1" dirty="0">
                <a:solidFill>
                  <a:srgbClr val="FF0000"/>
                </a:solidFill>
              </a:rPr>
              <a:t>Your high school counselor will discuss these courses and your electives with you during your scheduling meeting.</a:t>
            </a:r>
          </a:p>
        </p:txBody>
      </p:sp>
    </p:spTree>
    <p:extLst>
      <p:ext uri="{BB962C8B-B14F-4D97-AF65-F5344CB8AC3E}">
        <p14:creationId xmlns:p14="http://schemas.microsoft.com/office/powerpoint/2010/main" val="25328172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18" descr=".">
            <a:extLst>
              <a:ext uri="{FF2B5EF4-FFF2-40B4-BE49-F238E27FC236}">
                <a16:creationId xmlns:a16="http://schemas.microsoft.com/office/drawing/2014/main" id="{436B2294-59B7-0BB2-8C87-C7A02B602C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5663" y="564079"/>
            <a:ext cx="5495595" cy="560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9CC80180-0563-5DF7-CC90-50BC256C9640}"/>
              </a:ext>
            </a:extLst>
          </p:cNvPr>
          <p:cNvSpPr txBox="1"/>
          <p:nvPr/>
        </p:nvSpPr>
        <p:spPr>
          <a:xfrm>
            <a:off x="684809" y="3016332"/>
            <a:ext cx="5134100" cy="2677656"/>
          </a:xfrm>
          <a:prstGeom prst="rect">
            <a:avLst/>
          </a:prstGeom>
          <a:noFill/>
        </p:spPr>
        <p:txBody>
          <a:bodyPr wrap="square" rtlCol="0">
            <a:spAutoFit/>
          </a:bodyPr>
          <a:lstStyle/>
          <a:p>
            <a:pPr marL="0" marR="0" algn="just">
              <a:spcBef>
                <a:spcPts val="0"/>
              </a:spcBef>
              <a:spcAft>
                <a:spcPts val="0"/>
              </a:spcAft>
            </a:pPr>
            <a:r>
              <a:rPr lang="en-US" sz="1400" b="1" u="sng">
                <a:effectLst/>
                <a:latin typeface="Times New Roman" panose="02020603050405020304" pitchFamily="18" charset="0"/>
                <a:ea typeface="Times New Roman" panose="02020603050405020304" pitchFamily="18" charset="0"/>
              </a:rPr>
              <a:t>AIR FORCE JUNIOR ROTC</a:t>
            </a:r>
            <a:r>
              <a:rPr lang="en-US" sz="1400">
                <a:effectLst/>
                <a:latin typeface="Times New Roman" panose="02020603050405020304" pitchFamily="18" charset="0"/>
                <a:ea typeface="Times New Roman" panose="02020603050405020304" pitchFamily="18" charset="0"/>
              </a:rPr>
              <a:t>                             5 CREDITS</a:t>
            </a:r>
          </a:p>
          <a:p>
            <a:pPr marL="0" marR="0" algn="just">
              <a:spcBef>
                <a:spcPts val="0"/>
              </a:spcBef>
              <a:spcAft>
                <a:spcPts val="0"/>
              </a:spcAft>
            </a:pPr>
            <a:r>
              <a:rPr lang="en-US" sz="1400" b="1">
                <a:effectLst/>
                <a:latin typeface="Times New Roman" panose="02020603050405020304" pitchFamily="18" charset="0"/>
                <a:ea typeface="Times New Roman" panose="02020603050405020304" pitchFamily="18" charset="0"/>
              </a:rPr>
              <a:t>Prerequisite:  None</a:t>
            </a:r>
            <a:r>
              <a:rPr lang="en-US" sz="1400">
                <a:effectLst/>
                <a:latin typeface="Times New Roman" panose="02020603050405020304" pitchFamily="18" charset="0"/>
                <a:ea typeface="Times New Roman" panose="02020603050405020304" pitchFamily="18" charset="0"/>
              </a:rPr>
              <a:t>                                                    Full Year</a:t>
            </a:r>
          </a:p>
          <a:p>
            <a:pPr marL="0" marR="0" algn="just">
              <a:spcBef>
                <a:spcPts val="0"/>
              </a:spcBef>
              <a:spcAft>
                <a:spcPts val="0"/>
              </a:spcAft>
            </a:pPr>
            <a:r>
              <a:rPr lang="en-US" sz="1400">
                <a:effectLst/>
                <a:latin typeface="Times New Roman" panose="02020603050405020304" pitchFamily="18" charset="0"/>
                <a:ea typeface="Times New Roman" panose="02020603050405020304" pitchFamily="18" charset="0"/>
              </a:rPr>
              <a:t>This course will apply principles of science learned in other courses such as earth science, biology, chemistry and physics.  The major units covered include:  the aerospace environment, the human requirements of flight, the principles and physics of aircraft flight, weather and navigation.  Students are provided detailed instruction on ceremonial performances and protocol for civilian and military events and have the opportunity to personally learn drill.  Most of the work will be hands-on.  Students WILL wear the Air Force JROTC uniform weekly on the designated uniform day and the issued PT uniform on Fridays.  (Practical Art) </a:t>
            </a:r>
          </a:p>
        </p:txBody>
      </p:sp>
      <p:pic>
        <p:nvPicPr>
          <p:cNvPr id="5" name="Picture 4">
            <a:extLst>
              <a:ext uri="{FF2B5EF4-FFF2-40B4-BE49-F238E27FC236}">
                <a16:creationId xmlns:a16="http://schemas.microsoft.com/office/drawing/2014/main" id="{6D8520A9-3D21-82D9-1442-E9CA12996944}"/>
              </a:ext>
            </a:extLst>
          </p:cNvPr>
          <p:cNvPicPr>
            <a:picLocks noChangeAspect="1"/>
          </p:cNvPicPr>
          <p:nvPr/>
        </p:nvPicPr>
        <p:blipFill>
          <a:blip r:embed="rId3"/>
          <a:stretch>
            <a:fillRect/>
          </a:stretch>
        </p:blipFill>
        <p:spPr>
          <a:xfrm>
            <a:off x="1112428" y="362197"/>
            <a:ext cx="4064400" cy="2369127"/>
          </a:xfrm>
          <a:prstGeom prst="rect">
            <a:avLst/>
          </a:prstGeom>
        </p:spPr>
      </p:pic>
    </p:spTree>
    <p:extLst>
      <p:ext uri="{BB962C8B-B14F-4D97-AF65-F5344CB8AC3E}">
        <p14:creationId xmlns:p14="http://schemas.microsoft.com/office/powerpoint/2010/main" val="3829521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C353C18-6B1C-413E-9E3B-75568468116B}"/>
              </a:ext>
            </a:extLst>
          </p:cNvPr>
          <p:cNvSpPr/>
          <p:nvPr/>
        </p:nvSpPr>
        <p:spPr>
          <a:xfrm>
            <a:off x="1344703" y="1992007"/>
            <a:ext cx="2482528" cy="3416320"/>
          </a:xfrm>
          <a:prstGeom prst="rect">
            <a:avLst/>
          </a:prstGeom>
          <a:ln w="28575">
            <a:solidFill>
              <a:schemeClr val="tx2">
                <a:lumMod val="75000"/>
              </a:schemeClr>
            </a:solidFill>
          </a:ln>
        </p:spPr>
        <p:txBody>
          <a:bodyPr wrap="square">
            <a:spAutoFit/>
          </a:bodyPr>
          <a:lstStyle/>
          <a:p>
            <a:r>
              <a:rPr lang="en-US" sz="1200" dirty="0">
                <a:solidFill>
                  <a:srgbClr val="242424"/>
                </a:solidFill>
                <a:latin typeface="Lato"/>
              </a:rPr>
              <a:t>The Dual Enrollment program provides high school students the opportunity to earn both high school and college credit for courses that have been approved by Middlesex College. </a:t>
            </a:r>
          </a:p>
          <a:p>
            <a:endParaRPr lang="en-US" sz="1200" dirty="0">
              <a:solidFill>
                <a:srgbClr val="242424"/>
              </a:solidFill>
              <a:latin typeface="Lato"/>
            </a:endParaRPr>
          </a:p>
          <a:p>
            <a:r>
              <a:rPr lang="en-US" sz="1200" b="1" dirty="0">
                <a:solidFill>
                  <a:srgbClr val="242424"/>
                </a:solidFill>
                <a:latin typeface="Lato"/>
              </a:rPr>
              <a:t>Tuition for any 3- or 4-credit course will be $135 for those attending Middlesex College while still in high school.</a:t>
            </a:r>
          </a:p>
          <a:p>
            <a:endParaRPr lang="en-US" sz="1200" dirty="0">
              <a:solidFill>
                <a:srgbClr val="242424"/>
              </a:solidFill>
              <a:latin typeface="Lato"/>
            </a:endParaRPr>
          </a:p>
          <a:p>
            <a:r>
              <a:rPr lang="en-US" sz="1200" b="1" dirty="0">
                <a:solidFill>
                  <a:srgbClr val="242424"/>
                </a:solidFill>
                <a:latin typeface="Lato"/>
              </a:rPr>
              <a:t>*Note: Registration is completed online directly in the Middlesex College site, unless otherwise noted. Registrations submitted after your district’s enrollment deadline will not be accepted.</a:t>
            </a:r>
            <a:endParaRPr lang="en-US" sz="1200" b="0" i="0" dirty="0">
              <a:solidFill>
                <a:srgbClr val="242424"/>
              </a:solidFill>
              <a:effectLst/>
              <a:latin typeface="Lato"/>
            </a:endParaRPr>
          </a:p>
        </p:txBody>
      </p:sp>
      <p:pic>
        <p:nvPicPr>
          <p:cNvPr id="5" name="Picture 4">
            <a:extLst>
              <a:ext uri="{FF2B5EF4-FFF2-40B4-BE49-F238E27FC236}">
                <a16:creationId xmlns:a16="http://schemas.microsoft.com/office/drawing/2014/main" id="{0AB6504E-7DB8-4067-A8A5-2606E26446EB}"/>
              </a:ext>
            </a:extLst>
          </p:cNvPr>
          <p:cNvPicPr>
            <a:picLocks noChangeAspect="1"/>
          </p:cNvPicPr>
          <p:nvPr/>
        </p:nvPicPr>
        <p:blipFill>
          <a:blip r:embed="rId4"/>
          <a:stretch>
            <a:fillRect/>
          </a:stretch>
        </p:blipFill>
        <p:spPr>
          <a:xfrm>
            <a:off x="334557" y="205302"/>
            <a:ext cx="1439011" cy="1241379"/>
          </a:xfrm>
          <a:prstGeom prst="rect">
            <a:avLst/>
          </a:prstGeom>
        </p:spPr>
      </p:pic>
      <p:sp>
        <p:nvSpPr>
          <p:cNvPr id="6" name="Rectangle 5">
            <a:extLst>
              <a:ext uri="{FF2B5EF4-FFF2-40B4-BE49-F238E27FC236}">
                <a16:creationId xmlns:a16="http://schemas.microsoft.com/office/drawing/2014/main" id="{E96F57E3-0691-407B-8F49-2C5600FCDCA6}"/>
              </a:ext>
            </a:extLst>
          </p:cNvPr>
          <p:cNvSpPr/>
          <p:nvPr/>
        </p:nvSpPr>
        <p:spPr>
          <a:xfrm>
            <a:off x="1952263" y="260321"/>
            <a:ext cx="3749937" cy="1323439"/>
          </a:xfrm>
          <a:prstGeom prst="rect">
            <a:avLst/>
          </a:prstGeom>
          <a:noFill/>
        </p:spPr>
        <p:txBody>
          <a:bodyPr wrap="none" lIns="91440" tIns="45720" rIns="91440" bIns="45720">
            <a:spAutoFit/>
          </a:bodyPr>
          <a:lstStyle/>
          <a:p>
            <a:pPr algn="ctr"/>
            <a:r>
              <a:rPr lang="en-US" sz="4000" b="1" cap="none" spc="0" dirty="0">
                <a:ln w="22225">
                  <a:solidFill>
                    <a:schemeClr val="accent2"/>
                  </a:solidFill>
                  <a:prstDash val="solid"/>
                </a:ln>
                <a:solidFill>
                  <a:schemeClr val="accent2">
                    <a:lumMod val="40000"/>
                    <a:lumOff val="60000"/>
                  </a:schemeClr>
                </a:solidFill>
                <a:effectLst/>
              </a:rPr>
              <a:t>Dual Enrollment </a:t>
            </a:r>
          </a:p>
          <a:p>
            <a:pPr algn="ctr"/>
            <a:r>
              <a:rPr lang="en-US" sz="4000" b="1" cap="none" spc="0" dirty="0">
                <a:ln w="22225">
                  <a:solidFill>
                    <a:schemeClr val="accent2"/>
                  </a:solidFill>
                  <a:prstDash val="solid"/>
                </a:ln>
                <a:solidFill>
                  <a:schemeClr val="accent2">
                    <a:lumMod val="40000"/>
                    <a:lumOff val="60000"/>
                  </a:schemeClr>
                </a:solidFill>
                <a:effectLst/>
              </a:rPr>
              <a:t>Opportunities</a:t>
            </a:r>
          </a:p>
        </p:txBody>
      </p:sp>
      <p:sp>
        <p:nvSpPr>
          <p:cNvPr id="14" name="Rectangle 13">
            <a:extLst>
              <a:ext uri="{FF2B5EF4-FFF2-40B4-BE49-F238E27FC236}">
                <a16:creationId xmlns:a16="http://schemas.microsoft.com/office/drawing/2014/main" id="{7D90B33F-EC43-4467-8C41-FFE89110E837}"/>
              </a:ext>
            </a:extLst>
          </p:cNvPr>
          <p:cNvSpPr/>
          <p:nvPr/>
        </p:nvSpPr>
        <p:spPr>
          <a:xfrm>
            <a:off x="3037773" y="6388526"/>
            <a:ext cx="8174367" cy="523220"/>
          </a:xfrm>
          <a:prstGeom prst="rect">
            <a:avLst/>
          </a:prstGeom>
        </p:spPr>
        <p:txBody>
          <a:bodyPr wrap="square">
            <a:spAutoFit/>
          </a:bodyPr>
          <a:lstStyle/>
          <a:p>
            <a:r>
              <a:rPr lang="en-US" sz="1400" b="1" dirty="0">
                <a:solidFill>
                  <a:srgbClr val="242424"/>
                </a:solidFill>
                <a:latin typeface="Lato"/>
              </a:rPr>
              <a:t>Middlesex College cannot guarantee transfer of any course(s) taken for credit. </a:t>
            </a:r>
          </a:p>
          <a:p>
            <a:r>
              <a:rPr lang="en-US" sz="1400" b="1" dirty="0">
                <a:solidFill>
                  <a:srgbClr val="242424"/>
                </a:solidFill>
                <a:latin typeface="Lato"/>
              </a:rPr>
              <a:t>Please check </a:t>
            </a:r>
            <a:r>
              <a:rPr lang="en-US" sz="1400" b="1" dirty="0">
                <a:solidFill>
                  <a:srgbClr val="FF0000"/>
                </a:solidFill>
                <a:latin typeface="Lato"/>
                <a:hlinkClick r:id="rId5">
                  <a:extLst>
                    <a:ext uri="{A12FA001-AC4F-418D-AE19-62706E023703}">
                      <ahyp:hlinkClr xmlns:ahyp="http://schemas.microsoft.com/office/drawing/2018/hyperlinkcolor" val="tx"/>
                    </a:ext>
                  </a:extLst>
                </a:hlinkClick>
              </a:rPr>
              <a:t>njtransfer.org</a:t>
            </a:r>
            <a:r>
              <a:rPr lang="en-US" sz="1400" b="1" dirty="0">
                <a:solidFill>
                  <a:srgbClr val="242424"/>
                </a:solidFill>
                <a:latin typeface="Lato"/>
              </a:rPr>
              <a:t> or inquire with the receiving institution(s) prior to registration.</a:t>
            </a:r>
            <a:endParaRPr lang="en-US" sz="1400" b="1" dirty="0"/>
          </a:p>
        </p:txBody>
      </p:sp>
      <p:pic>
        <p:nvPicPr>
          <p:cNvPr id="9" name="Picture 8" descr="A paper with text on it&#10;&#10;AI-generated content may be incorrect.">
            <a:extLst>
              <a:ext uri="{FF2B5EF4-FFF2-40B4-BE49-F238E27FC236}">
                <a16:creationId xmlns:a16="http://schemas.microsoft.com/office/drawing/2014/main" id="{A51607C6-6D89-2E3E-3421-52B4BE10BAEB}"/>
              </a:ext>
            </a:extLst>
          </p:cNvPr>
          <p:cNvPicPr>
            <a:picLocks noChangeAspect="1"/>
          </p:cNvPicPr>
          <p:nvPr/>
        </p:nvPicPr>
        <p:blipFill>
          <a:blip r:embed="rId6"/>
          <a:stretch>
            <a:fillRect/>
          </a:stretch>
        </p:blipFill>
        <p:spPr>
          <a:xfrm>
            <a:off x="6255121" y="76184"/>
            <a:ext cx="5133889" cy="6017592"/>
          </a:xfrm>
          <a:prstGeom prst="rect">
            <a:avLst/>
          </a:prstGeom>
        </p:spPr>
      </p:pic>
      <p:pic>
        <p:nvPicPr>
          <p:cNvPr id="22" name="Audio 21">
            <a:hlinkClick r:id="" action="ppaction://media"/>
            <a:extLst>
              <a:ext uri="{FF2B5EF4-FFF2-40B4-BE49-F238E27FC236}">
                <a16:creationId xmlns:a16="http://schemas.microsoft.com/office/drawing/2014/main" id="{4CA7E0BD-975A-5E0F-9956-FEC9EE856CD7}"/>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265909352"/>
      </p:ext>
    </p:extLst>
  </p:cSld>
  <p:clrMapOvr>
    <a:masterClrMapping/>
  </p:clrMapOvr>
  <mc:AlternateContent xmlns:mc="http://schemas.openxmlformats.org/markup-compatibility/2006" xmlns:p14="http://schemas.microsoft.com/office/powerpoint/2010/main">
    <mc:Choice Requires="p14">
      <p:transition spd="slow" p14:dur="2000" advTm="87957"/>
    </mc:Choice>
    <mc:Fallback xmlns="">
      <p:transition spd="slow" advTm="879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F3F0BC-29D5-C856-A8E3-D3CBA54D6102}"/>
              </a:ext>
            </a:extLst>
          </p:cNvPr>
          <p:cNvSpPr txBox="1"/>
          <p:nvPr/>
        </p:nvSpPr>
        <p:spPr>
          <a:xfrm>
            <a:off x="7188531" y="251890"/>
            <a:ext cx="4095853" cy="7509748"/>
          </a:xfrm>
          <a:prstGeom prst="rect">
            <a:avLst/>
          </a:prstGeom>
          <a:noFill/>
        </p:spPr>
        <p:txBody>
          <a:bodyPr wrap="square" rtlCol="0">
            <a:spAutoFit/>
          </a:bodyPr>
          <a:lstStyle/>
          <a:p>
            <a:pPr algn="ctr"/>
            <a:endParaRPr lang="en-US" sz="3200" dirty="0"/>
          </a:p>
          <a:p>
            <a:pPr algn="ctr"/>
            <a:r>
              <a:rPr lang="en-US" sz="3200" dirty="0"/>
              <a:t>Follow us on </a:t>
            </a:r>
          </a:p>
          <a:p>
            <a:pPr algn="ctr"/>
            <a:endParaRPr lang="en-US" sz="3200" dirty="0"/>
          </a:p>
          <a:p>
            <a:pPr algn="ctr"/>
            <a:endParaRPr lang="en-US" sz="3200" dirty="0"/>
          </a:p>
          <a:p>
            <a:pPr algn="ctr"/>
            <a:endParaRPr lang="en-US" sz="3200" dirty="0"/>
          </a:p>
          <a:p>
            <a:pPr algn="ctr"/>
            <a:endParaRPr lang="en-US" sz="3200" dirty="0"/>
          </a:p>
          <a:p>
            <a:pPr algn="ctr"/>
            <a:endParaRPr lang="en-US" sz="3200" dirty="0"/>
          </a:p>
          <a:p>
            <a:pPr algn="ctr"/>
            <a:endParaRPr lang="en-US" sz="3200" dirty="0"/>
          </a:p>
          <a:p>
            <a:pPr algn="ctr"/>
            <a:endParaRPr lang="en-US" sz="3200" dirty="0"/>
          </a:p>
          <a:p>
            <a:pPr algn="ctr"/>
            <a:r>
              <a:rPr lang="en-US" sz="3200" dirty="0"/>
              <a:t> @SWMHSBombers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5CE03AE1-DA06-2E87-E6D3-3C1C9B154887}"/>
              </a:ext>
            </a:extLst>
          </p:cNvPr>
          <p:cNvPicPr>
            <a:picLocks noChangeAspect="1"/>
          </p:cNvPicPr>
          <p:nvPr/>
        </p:nvPicPr>
        <p:blipFill>
          <a:blip r:embed="rId2"/>
          <a:stretch>
            <a:fillRect/>
          </a:stretch>
        </p:blipFill>
        <p:spPr>
          <a:xfrm>
            <a:off x="7675767" y="1748237"/>
            <a:ext cx="3240979" cy="2371125"/>
          </a:xfrm>
          <a:prstGeom prst="rect">
            <a:avLst/>
          </a:prstGeom>
        </p:spPr>
      </p:pic>
      <p:pic>
        <p:nvPicPr>
          <p:cNvPr id="9" name="Picture 8">
            <a:extLst>
              <a:ext uri="{FF2B5EF4-FFF2-40B4-BE49-F238E27FC236}">
                <a16:creationId xmlns:a16="http://schemas.microsoft.com/office/drawing/2014/main" id="{2EDF6D21-5449-BC7E-0A03-08E4640EFA30}"/>
              </a:ext>
            </a:extLst>
          </p:cNvPr>
          <p:cNvPicPr>
            <a:picLocks noChangeAspect="1"/>
          </p:cNvPicPr>
          <p:nvPr/>
        </p:nvPicPr>
        <p:blipFill>
          <a:blip r:embed="rId3"/>
          <a:stretch>
            <a:fillRect/>
          </a:stretch>
        </p:blipFill>
        <p:spPr>
          <a:xfrm>
            <a:off x="1419610" y="251890"/>
            <a:ext cx="4612356" cy="5955877"/>
          </a:xfrm>
          <a:prstGeom prst="rect">
            <a:avLst/>
          </a:prstGeom>
        </p:spPr>
      </p:pic>
    </p:spTree>
    <p:extLst>
      <p:ext uri="{BB962C8B-B14F-4D97-AF65-F5344CB8AC3E}">
        <p14:creationId xmlns:p14="http://schemas.microsoft.com/office/powerpoint/2010/main" val="13054147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6A1C604-4F07-0995-4F84-07E4D5F6C040}"/>
              </a:ext>
            </a:extLst>
          </p:cNvPr>
          <p:cNvSpPr/>
          <p:nvPr/>
        </p:nvSpPr>
        <p:spPr>
          <a:xfrm>
            <a:off x="1550727" y="3047889"/>
            <a:ext cx="9252487" cy="2541786"/>
          </a:xfrm>
          <a:prstGeom prst="rect">
            <a:avLst/>
          </a:prstGeom>
        </p:spPr>
        <p:txBody>
          <a:bodyPr wrap="square">
            <a:spAutoFit/>
          </a:bodyPr>
          <a:lstStyle/>
          <a:p>
            <a:pPr marL="285750" indent="-285750">
              <a:lnSpc>
                <a:spcPct val="107000"/>
              </a:lnSpc>
              <a:spcAft>
                <a:spcPts val="800"/>
              </a:spcAft>
              <a:buFont typeface="Arial" panose="020B0604020202020204" pitchFamily="34" charset="0"/>
              <a:buChar char="•"/>
            </a:pPr>
            <a:r>
              <a:rPr lang="en-US" sz="1400" b="1" dirty="0">
                <a:latin typeface="Calibri" panose="020F0502020204030204" pitchFamily="34" charset="0"/>
                <a:ea typeface="Calibri" panose="020F0502020204030204" pitchFamily="34" charset="0"/>
                <a:cs typeface="Times New Roman" panose="02020603050405020304" pitchFamily="18" charset="0"/>
              </a:rPr>
              <a:t>The window to make elective requests is open now! </a:t>
            </a:r>
          </a:p>
          <a:p>
            <a:pPr marL="285750" indent="-285750">
              <a:lnSpc>
                <a:spcPct val="107000"/>
              </a:lnSpc>
              <a:spcAft>
                <a:spcPts val="800"/>
              </a:spcAft>
              <a:buFont typeface="Arial" panose="020B0604020202020204" pitchFamily="34" charset="0"/>
              <a:buChar char="•"/>
            </a:pPr>
            <a:r>
              <a:rPr lang="en-US" sz="1400" b="1" dirty="0">
                <a:latin typeface="Calibri" panose="020F0502020204030204" pitchFamily="34" charset="0"/>
                <a:ea typeface="Calibri" panose="020F0502020204030204" pitchFamily="34" charset="0"/>
                <a:cs typeface="Times New Roman" panose="02020603050405020304" pitchFamily="18" charset="0"/>
              </a:rPr>
              <a:t>The window will close on Feb. 27</a:t>
            </a:r>
            <a:r>
              <a:rPr lang="en-US" sz="1400" b="1" baseline="30000" dirty="0">
                <a:latin typeface="Calibri" panose="020F0502020204030204" pitchFamily="34" charset="0"/>
                <a:ea typeface="Calibri" panose="020F0502020204030204" pitchFamily="34" charset="0"/>
                <a:cs typeface="Times New Roman" panose="02020603050405020304" pitchFamily="18" charset="0"/>
              </a:rPr>
              <a:t>th</a:t>
            </a:r>
            <a:r>
              <a:rPr lang="en-US" sz="1400" b="1" dirty="0">
                <a:latin typeface="Calibri" panose="020F0502020204030204" pitchFamily="34" charset="0"/>
                <a:ea typeface="Calibri" panose="020F0502020204030204" pitchFamily="34" charset="0"/>
                <a:cs typeface="Times New Roman" panose="02020603050405020304" pitchFamily="18" charset="0"/>
              </a:rPr>
              <a:t> at 12:00 Noon. </a:t>
            </a:r>
          </a:p>
          <a:p>
            <a:pPr marL="285750" indent="-285750">
              <a:lnSpc>
                <a:spcPct val="107000"/>
              </a:lnSpc>
              <a:spcAft>
                <a:spcPts val="800"/>
              </a:spcAft>
              <a:buFont typeface="Arial" panose="020B0604020202020204" pitchFamily="34" charset="0"/>
              <a:buChar char="•"/>
            </a:pPr>
            <a:r>
              <a:rPr lang="en-US" sz="1400" b="1" dirty="0">
                <a:latin typeface="Calibri" panose="020F0502020204030204" pitchFamily="34" charset="0"/>
                <a:ea typeface="Calibri" panose="020F0502020204030204" pitchFamily="34" charset="0"/>
                <a:cs typeface="Times New Roman" panose="02020603050405020304" pitchFamily="18" charset="0"/>
              </a:rPr>
              <a:t>Sign in to On Course using your username and password, NOT your parent/guardian’s username and password.</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US" sz="1400" b="1" dirty="0">
                <a:latin typeface="Calibri" panose="020F0502020204030204" pitchFamily="34" charset="0"/>
                <a:ea typeface="Calibri" panose="020F0502020204030204" pitchFamily="34" charset="0"/>
                <a:cs typeface="Times New Roman" panose="02020603050405020304" pitchFamily="18" charset="0"/>
              </a:rPr>
              <a:t>Make sure you add at least five credits of first choice electives and at least 1-2 alternates for each elective. </a:t>
            </a:r>
          </a:p>
          <a:p>
            <a:pPr marL="285750" indent="-285750">
              <a:lnSpc>
                <a:spcPct val="107000"/>
              </a:lnSpc>
              <a:spcAft>
                <a:spcPts val="800"/>
              </a:spcAft>
              <a:buFont typeface="Arial" panose="020B0604020202020204" pitchFamily="34" charset="0"/>
              <a:buChar char="•"/>
            </a:pPr>
            <a:r>
              <a:rPr lang="en-US" sz="1400" b="1" dirty="0">
                <a:latin typeface="Calibri" panose="020F0502020204030204" pitchFamily="34" charset="0"/>
                <a:ea typeface="Calibri" panose="020F0502020204030204" pitchFamily="34" charset="0"/>
                <a:cs typeface="Times New Roman" panose="02020603050405020304" pitchFamily="18" charset="0"/>
              </a:rPr>
              <a:t>Pay attention to the prerequisites for each course.</a:t>
            </a:r>
          </a:p>
          <a:p>
            <a:pPr marL="285750" indent="-285750">
              <a:lnSpc>
                <a:spcPct val="107000"/>
              </a:lnSpc>
              <a:spcAft>
                <a:spcPts val="800"/>
              </a:spcAft>
              <a:buFont typeface="Arial" panose="020B0604020202020204" pitchFamily="34" charset="0"/>
              <a:buChar char="•"/>
            </a:pPr>
            <a:r>
              <a:rPr lang="en-US" sz="1400" b="1" dirty="0">
                <a:latin typeface="Calibri" panose="020F0502020204030204" pitchFamily="34" charset="0"/>
                <a:ea typeface="Calibri" panose="020F0502020204030204" pitchFamily="34" charset="0"/>
                <a:cs typeface="Times New Roman" panose="02020603050405020304" pitchFamily="18" charset="0"/>
              </a:rPr>
              <a:t>Talk to your teachers about courses you are interested in and the levels you are being recommended for. Courses and levels have prerequisites as well.</a:t>
            </a:r>
          </a:p>
          <a:p>
            <a:pPr marL="285750" indent="-285750">
              <a:lnSpc>
                <a:spcPct val="107000"/>
              </a:lnSpc>
              <a:spcAft>
                <a:spcPts val="800"/>
              </a:spcAft>
              <a:buFont typeface="Arial" panose="020B0604020202020204" pitchFamily="34" charset="0"/>
              <a:buChar char="•"/>
            </a:pPr>
            <a:r>
              <a:rPr lang="en-US" sz="1400" b="1" dirty="0">
                <a:latin typeface="Google Sans Display"/>
                <a:ea typeface="Calibri" panose="020F0502020204030204" pitchFamily="34" charset="0"/>
                <a:cs typeface="Times New Roman" panose="02020603050405020304" pitchFamily="18" charset="0"/>
              </a:rPr>
              <a:t>Talk to your family, friends, teachers and school counselor about our classes, your plans, your future!</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C7953055-51C9-D7A1-8109-B9372DB51FA3}"/>
              </a:ext>
            </a:extLst>
          </p:cNvPr>
          <p:cNvPicPr>
            <a:picLocks noChangeAspect="1"/>
          </p:cNvPicPr>
          <p:nvPr/>
        </p:nvPicPr>
        <p:blipFill>
          <a:blip r:embed="rId2"/>
          <a:stretch>
            <a:fillRect/>
          </a:stretch>
        </p:blipFill>
        <p:spPr>
          <a:xfrm rot="20330286">
            <a:off x="1103367" y="736194"/>
            <a:ext cx="2571519" cy="1498221"/>
          </a:xfrm>
          <a:prstGeom prst="rect">
            <a:avLst/>
          </a:prstGeom>
        </p:spPr>
      </p:pic>
      <p:pic>
        <p:nvPicPr>
          <p:cNvPr id="5" name="Picture 4">
            <a:extLst>
              <a:ext uri="{FF2B5EF4-FFF2-40B4-BE49-F238E27FC236}">
                <a16:creationId xmlns:a16="http://schemas.microsoft.com/office/drawing/2014/main" id="{AC8F162A-4C67-8BED-48FC-136CE323ADB7}"/>
              </a:ext>
            </a:extLst>
          </p:cNvPr>
          <p:cNvPicPr>
            <a:picLocks noChangeAspect="1"/>
          </p:cNvPicPr>
          <p:nvPr/>
        </p:nvPicPr>
        <p:blipFill>
          <a:blip r:embed="rId3"/>
          <a:stretch>
            <a:fillRect/>
          </a:stretch>
        </p:blipFill>
        <p:spPr>
          <a:xfrm>
            <a:off x="8333390" y="586907"/>
            <a:ext cx="2362250" cy="978833"/>
          </a:xfrm>
          <a:prstGeom prst="rect">
            <a:avLst/>
          </a:prstGeom>
        </p:spPr>
      </p:pic>
      <p:sp>
        <p:nvSpPr>
          <p:cNvPr id="6" name="TextBox 5">
            <a:extLst>
              <a:ext uri="{FF2B5EF4-FFF2-40B4-BE49-F238E27FC236}">
                <a16:creationId xmlns:a16="http://schemas.microsoft.com/office/drawing/2014/main" id="{967DB66C-4F2B-24C7-A665-B4CF66116CDA}"/>
              </a:ext>
            </a:extLst>
          </p:cNvPr>
          <p:cNvSpPr txBox="1"/>
          <p:nvPr/>
        </p:nvSpPr>
        <p:spPr>
          <a:xfrm>
            <a:off x="4575450" y="1304130"/>
            <a:ext cx="3041102" cy="523220"/>
          </a:xfrm>
          <a:prstGeom prst="rect">
            <a:avLst/>
          </a:prstGeom>
          <a:noFill/>
        </p:spPr>
        <p:txBody>
          <a:bodyPr wrap="square" rtlCol="0">
            <a:spAutoFit/>
          </a:bodyPr>
          <a:lstStyle/>
          <a:p>
            <a:r>
              <a:rPr lang="en-US" sz="2800" b="1" dirty="0"/>
              <a:t>FINAL REMINDERS</a:t>
            </a:r>
          </a:p>
        </p:txBody>
      </p:sp>
    </p:spTree>
    <p:extLst>
      <p:ext uri="{BB962C8B-B14F-4D97-AF65-F5344CB8AC3E}">
        <p14:creationId xmlns:p14="http://schemas.microsoft.com/office/powerpoint/2010/main" val="556451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oster for a job&#10;&#10;AI-generated content may be incorrect.">
            <a:extLst>
              <a:ext uri="{FF2B5EF4-FFF2-40B4-BE49-F238E27FC236}">
                <a16:creationId xmlns:a16="http://schemas.microsoft.com/office/drawing/2014/main" id="{4A2F2377-1289-FD83-9F05-5CADA360F4E0}"/>
              </a:ext>
            </a:extLst>
          </p:cNvPr>
          <p:cNvPicPr>
            <a:picLocks noChangeAspect="1"/>
          </p:cNvPicPr>
          <p:nvPr/>
        </p:nvPicPr>
        <p:blipFill>
          <a:blip r:embed="rId2"/>
          <a:stretch>
            <a:fillRect/>
          </a:stretch>
        </p:blipFill>
        <p:spPr>
          <a:xfrm>
            <a:off x="3643293" y="232611"/>
            <a:ext cx="4905414" cy="6400800"/>
          </a:xfrm>
          <a:prstGeom prst="rect">
            <a:avLst/>
          </a:prstGeom>
        </p:spPr>
      </p:pic>
    </p:spTree>
    <p:extLst>
      <p:ext uri="{BB962C8B-B14F-4D97-AF65-F5344CB8AC3E}">
        <p14:creationId xmlns:p14="http://schemas.microsoft.com/office/powerpoint/2010/main" val="329662506"/>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15864</TotalTime>
  <Words>1569</Words>
  <Application>Microsoft Office PowerPoint</Application>
  <PresentationFormat>Widescreen</PresentationFormat>
  <Paragraphs>130</Paragraphs>
  <Slides>24</Slides>
  <Notes>0</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Arial</vt:lpstr>
      <vt:lpstr>Berlin Sans FB Demi</vt:lpstr>
      <vt:lpstr>Bookman Old Style</vt:lpstr>
      <vt:lpstr>Calibri</vt:lpstr>
      <vt:lpstr>Calibri Light</vt:lpstr>
      <vt:lpstr>Google Sans Display</vt:lpstr>
      <vt:lpstr>Lato</vt:lpstr>
      <vt:lpstr>Symbol</vt:lpstr>
      <vt:lpstr>Times New Roman</vt:lpstr>
      <vt:lpstr>Wingdings</vt:lpstr>
      <vt:lpstr>Retrospect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OnCourse Online  Course Requests   </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Sayreville Board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OnCourse  Online CourseRequests</dc:title>
  <dc:creator>Sicola, Donna</dc:creator>
  <cp:lastModifiedBy>Sicola, Donna</cp:lastModifiedBy>
  <cp:revision>4</cp:revision>
  <cp:lastPrinted>2026-02-02T19:49:07Z</cp:lastPrinted>
  <dcterms:created xsi:type="dcterms:W3CDTF">2019-01-05T20:28:03Z</dcterms:created>
  <dcterms:modified xsi:type="dcterms:W3CDTF">2026-02-03T15:44:01Z</dcterms:modified>
</cp:coreProperties>
</file>