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42_259DD159.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50"/>
  </p:notesMasterIdLst>
  <p:handoutMasterIdLst>
    <p:handoutMasterId r:id="rId51"/>
  </p:handoutMasterIdLst>
  <p:sldIdLst>
    <p:sldId id="256" r:id="rId2"/>
    <p:sldId id="257" r:id="rId3"/>
    <p:sldId id="286" r:id="rId4"/>
    <p:sldId id="259" r:id="rId5"/>
    <p:sldId id="322" r:id="rId6"/>
    <p:sldId id="333" r:id="rId7"/>
    <p:sldId id="289" r:id="rId8"/>
    <p:sldId id="326" r:id="rId9"/>
    <p:sldId id="327" r:id="rId10"/>
    <p:sldId id="270" r:id="rId11"/>
    <p:sldId id="319" r:id="rId12"/>
    <p:sldId id="285" r:id="rId13"/>
    <p:sldId id="269" r:id="rId14"/>
    <p:sldId id="321" r:id="rId15"/>
    <p:sldId id="267" r:id="rId16"/>
    <p:sldId id="317" r:id="rId17"/>
    <p:sldId id="313" r:id="rId18"/>
    <p:sldId id="315" r:id="rId19"/>
    <p:sldId id="287" r:id="rId20"/>
    <p:sldId id="301" r:id="rId21"/>
    <p:sldId id="303" r:id="rId22"/>
    <p:sldId id="320" r:id="rId23"/>
    <p:sldId id="271" r:id="rId24"/>
    <p:sldId id="332" r:id="rId25"/>
    <p:sldId id="288" r:id="rId26"/>
    <p:sldId id="318" r:id="rId27"/>
    <p:sldId id="337" r:id="rId28"/>
    <p:sldId id="334" r:id="rId29"/>
    <p:sldId id="314" r:id="rId30"/>
    <p:sldId id="336" r:id="rId31"/>
    <p:sldId id="335" r:id="rId32"/>
    <p:sldId id="302" r:id="rId33"/>
    <p:sldId id="268" r:id="rId34"/>
    <p:sldId id="311" r:id="rId35"/>
    <p:sldId id="262" r:id="rId36"/>
    <p:sldId id="310" r:id="rId37"/>
    <p:sldId id="307" r:id="rId38"/>
    <p:sldId id="266" r:id="rId39"/>
    <p:sldId id="305" r:id="rId40"/>
    <p:sldId id="329" r:id="rId41"/>
    <p:sldId id="290" r:id="rId42"/>
    <p:sldId id="328" r:id="rId43"/>
    <p:sldId id="284" r:id="rId44"/>
    <p:sldId id="272" r:id="rId45"/>
    <p:sldId id="312" r:id="rId46"/>
    <p:sldId id="273" r:id="rId47"/>
    <p:sldId id="330" r:id="rId48"/>
    <p:sldId id="277" r:id="rId4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710A31-00E7-91F3-9D78-6D115D8D4C14}" name="Maharana, Mala" initials="MM" userId="S::mala.maharana@sayrevillek12.net::90efb379-ceb0-43f2-bbd3-f2d1111f513e" providerId="AD"/>
  <p188:author id="{ADEFB175-EF94-F6D5-200F-58C756177939}" name="Howard, Christopher" initials="HC" userId="S::christopher.howard@sayrevillek12.net::77dc7ccb-d2a3-459e-a349-fbd5f9a2d130" providerId="AD"/>
  <p188:author id="{F32C3FCE-D5EE-9102-3879-F0A951CF2C6B}" name="Sicola, Donna" initials="SD" userId="S::Donna.Sicola@sayrevillek12.net::3bb0e521-0c89-43f2-b9f9-bf51a6dca35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84F83E-AD31-7EA6-0917-BFC38E448A7A}" v="44" dt="2026-02-02T19:40:47.626"/>
    <p1510:client id="{86060270-9CF8-667A-B343-5AA402CE0077}" v="27" dt="2026-02-02T23:43:02.5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omments/modernComment_142_259DD159.xml><?xml version="1.0" encoding="utf-8"?>
<p188:cmLst xmlns:a="http://schemas.openxmlformats.org/drawingml/2006/main" xmlns:r="http://schemas.openxmlformats.org/officeDocument/2006/relationships" xmlns:p188="http://schemas.microsoft.com/office/powerpoint/2018/8/main">
  <p188:cm id="{D38BDC1B-7F06-4F3A-934E-B7FF70FC828C}" authorId="{ADEFB175-EF94-F6D5-200F-58C756177939}" created="2024-01-26T20:03:02.100">
    <ac:deMkLst xmlns:ac="http://schemas.microsoft.com/office/drawing/2013/main/command">
      <pc:docMk xmlns:pc="http://schemas.microsoft.com/office/powerpoint/2013/main/command"/>
      <pc:sldMk xmlns:pc="http://schemas.microsoft.com/office/powerpoint/2013/main/command" cId="631099737" sldId="322"/>
      <ac:picMk id="11" creationId="{64A228E9-D5A6-1A36-FAC5-157A98EC7159}"/>
    </ac:deMkLst>
    <p188:replyLst>
      <p188:reply id="{DD565462-9AC8-4211-8992-A47E15051AC3}" authorId="{ADEFB175-EF94-F6D5-200F-58C756177939}" created="2024-01-26T20:06:25.391">
        <p188:txBody>
          <a:bodyPr/>
          <a:lstStyle/>
          <a:p>
            <a:r>
              <a:rPr lang="en-US"/>
              <a:t>Please change World Geography to World Geography and Global Issues</a:t>
            </a:r>
          </a:p>
        </p188:txBody>
      </p188:reply>
      <p188:reply id="{2608F255-38B2-456C-AE04-234ECFF9C638}" authorId="{ADEFB175-EF94-F6D5-200F-58C756177939}" created="2024-01-26T20:06:49.377">
        <p188:txBody>
          <a:bodyPr/>
          <a:lstStyle/>
          <a:p>
            <a:r>
              <a:rPr lang="en-US"/>
              <a:t>Please delete Fashion Illustration as it needs Intro to Art as a pre-req</a:t>
            </a:r>
          </a:p>
        </p188:txBody>
      </p188:reply>
    </p188:replyLst>
    <p188:txBody>
      <a:bodyPr/>
      <a:lstStyle/>
      <a:p>
        <a:r>
          <a:rPr lang="en-US"/>
          <a:t>Please delete the Great Metropolis and replace with the History of New Jersey</a:t>
        </a:r>
      </a:p>
    </p188:txBody>
  </p188:cm>
  <p188:cm id="{C2B3AA00-5C10-4A8C-B339-4C8DB3B42036}" authorId="{0F710A31-00E7-91F3-9D78-6D115D8D4C14}" created="2025-01-27T16:11:01.801">
    <ac:deMkLst xmlns:ac="http://schemas.microsoft.com/office/drawing/2013/main/command">
      <pc:docMk xmlns:pc="http://schemas.microsoft.com/office/powerpoint/2013/main/command"/>
      <pc:sldMk xmlns:pc="http://schemas.microsoft.com/office/powerpoint/2013/main/command" cId="631099737" sldId="322"/>
      <ac:picMk id="4" creationId="{D52FA3ED-F466-4FC3-FA2D-BD54B5AB1D56}"/>
    </ac:deMkLst>
    <p188:txBody>
      <a:bodyPr/>
      <a:lstStyle/>
      <a:p>
        <a:r>
          <a:rPr lang="en-US"/>
          <a:t>Donna, can you add computer science principles as one of the electives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891" tIns="46945" rIns="93891" bIns="46945"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34819"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891" tIns="46945" rIns="93891" bIns="46945"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34820"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891" tIns="46945" rIns="93891" bIns="46945"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34821"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891" tIns="46945" rIns="93891" bIns="46945"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307A40CD-C289-4572-9475-182C209155FE}" type="slidenum">
              <a:rPr lang="en-US" altLang="en-US"/>
              <a:pPr>
                <a:defRPr/>
              </a:pPr>
              <a:t>‹#›</a:t>
            </a:fld>
            <a:endParaRPr lang="en-US" altLang="en-US"/>
          </a:p>
        </p:txBody>
      </p:sp>
    </p:spTree>
    <p:extLst>
      <p:ext uri="{BB962C8B-B14F-4D97-AF65-F5344CB8AC3E}">
        <p14:creationId xmlns:p14="http://schemas.microsoft.com/office/powerpoint/2010/main" val="7519948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891" tIns="46945" rIns="93891" bIns="46945"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6451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891" tIns="46945" rIns="93891" bIns="46945"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7" name="Rectangle 5"/>
          <p:cNvSpPr>
            <a:spLocks noGrp="1" noChangeArrowheads="1"/>
          </p:cNvSpPr>
          <p:nvPr>
            <p:ph type="body" sz="quarter" idx="3"/>
          </p:nvPr>
        </p:nvSpPr>
        <p:spPr bwMode="auto">
          <a:xfrm>
            <a:off x="701675" y="4414838"/>
            <a:ext cx="5607050" cy="4184650"/>
          </a:xfrm>
          <a:prstGeom prst="rect">
            <a:avLst/>
          </a:prstGeom>
          <a:noFill/>
          <a:ln w="9525">
            <a:noFill/>
            <a:miter lim="800000"/>
            <a:headEnd/>
            <a:tailEnd/>
          </a:ln>
          <a:effectLst/>
        </p:spPr>
        <p:txBody>
          <a:bodyPr vert="horz" wrap="square" lIns="93891" tIns="46945" rIns="93891" bIns="4694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451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891" tIns="46945" rIns="93891" bIns="46945"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6451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891" tIns="46945" rIns="93891" bIns="46945"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FEB330C6-370A-4E3C-AD3F-7E95F55D083D}" type="slidenum">
              <a:rPr lang="en-US" altLang="en-US"/>
              <a:pPr>
                <a:defRPr/>
              </a:pPr>
              <a:t>‹#›</a:t>
            </a:fld>
            <a:endParaRPr lang="en-US" altLang="en-US"/>
          </a:p>
        </p:txBody>
      </p:sp>
    </p:spTree>
    <p:extLst>
      <p:ext uri="{BB962C8B-B14F-4D97-AF65-F5344CB8AC3E}">
        <p14:creationId xmlns:p14="http://schemas.microsoft.com/office/powerpoint/2010/main" val="30579961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9862C62-8019-406B-90C4-ABCFA94B95CD}" type="slidenum">
              <a:rPr lang="en-US" altLang="en-US" smtClean="0">
                <a:latin typeface="Times New Roman" panose="02020603050405020304" pitchFamily="18" charset="0"/>
              </a:rPr>
              <a:pPr/>
              <a:t>1</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622913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38B8C4-A2EC-4F16-B334-669A26EF581D}" type="slidenum">
              <a:rPr lang="en-US" altLang="en-US" smtClean="0">
                <a:latin typeface="Times New Roman" panose="02020603050405020304" pitchFamily="18" charset="0"/>
              </a:rPr>
              <a:pPr/>
              <a:t>3</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67024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951A3A-131A-44C0-A4E1-68320E0440A4}"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Tree>
    <p:extLst>
      <p:ext uri="{BB962C8B-B14F-4D97-AF65-F5344CB8AC3E}">
        <p14:creationId xmlns:p14="http://schemas.microsoft.com/office/powerpoint/2010/main" val="429464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EB330C6-370A-4E3C-AD3F-7E95F55D083D}" type="slidenum">
              <a:rPr lang="en-US" altLang="en-US" smtClean="0"/>
              <a:pPr>
                <a:defRPr/>
              </a:pPr>
              <a:t>6</a:t>
            </a:fld>
            <a:endParaRPr lang="en-US" altLang="en-US"/>
          </a:p>
        </p:txBody>
      </p:sp>
    </p:spTree>
    <p:extLst>
      <p:ext uri="{BB962C8B-B14F-4D97-AF65-F5344CB8AC3E}">
        <p14:creationId xmlns:p14="http://schemas.microsoft.com/office/powerpoint/2010/main" val="2245953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B5448F-303C-48FD-9156-092581C8DF76}" type="slidenum">
              <a:rPr lang="en-US" altLang="en-US" smtClean="0">
                <a:latin typeface="Times New Roman" panose="02020603050405020304" pitchFamily="18" charset="0"/>
              </a:rPr>
              <a:pPr/>
              <a:t>12</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182426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271BC2-00E9-4C7E-A261-8A3FB04A7E71}" type="slidenum">
              <a:rPr lang="en-US" altLang="en-US" smtClean="0">
                <a:latin typeface="Times New Roman" panose="02020603050405020304" pitchFamily="18" charset="0"/>
              </a:rPr>
              <a:pPr/>
              <a:t>35</a:t>
            </a:fld>
            <a:endParaRPr lang="en-US" altLang="en-US">
              <a:latin typeface="Times New Roman" panose="02020603050405020304" pitchFamily="18" charset="0"/>
            </a:endParaRPr>
          </a:p>
        </p:txBody>
      </p:sp>
    </p:spTree>
    <p:extLst>
      <p:ext uri="{BB962C8B-B14F-4D97-AF65-F5344CB8AC3E}">
        <p14:creationId xmlns:p14="http://schemas.microsoft.com/office/powerpoint/2010/main" val="748800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AFD7B4-6AE6-421C-B175-5C47C7D66680}" type="slidenum">
              <a:rPr lang="en-US" altLang="en-US" smtClean="0">
                <a:latin typeface="Times New Roman" panose="02020603050405020304" pitchFamily="18" charset="0"/>
              </a:rPr>
              <a:pPr/>
              <a:t>43</a:t>
            </a:fld>
            <a:endParaRPr lang="en-US" altLang="en-US">
              <a:latin typeface="Times New Roman" panose="02020603050405020304" pitchFamily="18" charset="0"/>
            </a:endParaRPr>
          </a:p>
        </p:txBody>
      </p:sp>
    </p:spTree>
    <p:extLst>
      <p:ext uri="{BB962C8B-B14F-4D97-AF65-F5344CB8AC3E}">
        <p14:creationId xmlns:p14="http://schemas.microsoft.com/office/powerpoint/2010/main" val="774645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6E7E38-188C-4E0A-8E84-7C7BD757D4E0}" type="slidenum">
              <a:rPr lang="en-US" altLang="en-US" smtClean="0">
                <a:latin typeface="Times New Roman" panose="02020603050405020304" pitchFamily="18" charset="0"/>
              </a:rPr>
              <a:pPr/>
              <a:t>46</a:t>
            </a:fld>
            <a:endParaRPr lang="en-US" altLang="en-US">
              <a:latin typeface="Times New Roman" panose="02020603050405020304" pitchFamily="18" charset="0"/>
            </a:endParaRPr>
          </a:p>
        </p:txBody>
      </p:sp>
    </p:spTree>
    <p:extLst>
      <p:ext uri="{BB962C8B-B14F-4D97-AF65-F5344CB8AC3E}">
        <p14:creationId xmlns:p14="http://schemas.microsoft.com/office/powerpoint/2010/main" val="875105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latin typeface="Arial" charset="0"/>
              </a:endParaRPr>
            </a:p>
          </p:txBody>
        </p:sp>
        <p:sp>
          <p:nvSpPr>
            <p:cNvPr id="6" name="Arc 4"/>
            <p:cNvSpPr>
              <a:spLocks/>
            </p:cNvSpPr>
            <p:nvPr/>
          </p:nvSpPr>
          <p:spPr bwMode="auto">
            <a:xfrm>
              <a:off x="-652" y="978"/>
              <a:ext cx="4237" cy="3342"/>
            </a:xfrm>
            <a:custGeom>
              <a:avLst/>
              <a:gdLst>
                <a:gd name="T0" fmla="*/ 0 w 21600"/>
                <a:gd name="T1" fmla="*/ 0 h 21231"/>
                <a:gd name="T2" fmla="*/ 0 w 21600"/>
                <a:gd name="T3" fmla="*/ 0 h 21231"/>
                <a:gd name="T4" fmla="*/ 0 w 21600"/>
                <a:gd name="T5" fmla="*/ 0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54629" name="Rectangle 5"/>
          <p:cNvSpPr>
            <a:spLocks noGrp="1" noChangeArrowheads="1"/>
          </p:cNvSpPr>
          <p:nvPr>
            <p:ph type="ctrTitle" sz="quarter"/>
          </p:nvPr>
        </p:nvSpPr>
        <p:spPr>
          <a:xfrm>
            <a:off x="1293813" y="762000"/>
            <a:ext cx="7772400" cy="1143000"/>
          </a:xfrm>
        </p:spPr>
        <p:txBody>
          <a:bodyPr anchor="b"/>
          <a:lstStyle>
            <a:lvl1pPr>
              <a:defRPr/>
            </a:lvl1pPr>
          </a:lstStyle>
          <a:p>
            <a:r>
              <a:rPr lang="en-US"/>
              <a:t>Click to edit Master title style</a:t>
            </a:r>
          </a:p>
        </p:txBody>
      </p:sp>
      <p:sp>
        <p:nvSpPr>
          <p:cNvPr id="154630"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7" name="Rectangle 7"/>
          <p:cNvSpPr>
            <a:spLocks noGrp="1" noChangeArrowheads="1"/>
          </p:cNvSpPr>
          <p:nvPr>
            <p:ph type="dt" sz="quarter" idx="10"/>
          </p:nvPr>
        </p:nvSpPr>
        <p:spPr/>
        <p:txBody>
          <a:bodyPr/>
          <a:lstStyle>
            <a:lvl1pPr>
              <a:defRPr/>
            </a:lvl1pPr>
          </a:lstStyle>
          <a:p>
            <a:pPr>
              <a:defRPr/>
            </a:pPr>
            <a:endParaRPr lang="en-US"/>
          </a:p>
        </p:txBody>
      </p:sp>
      <p:sp>
        <p:nvSpPr>
          <p:cNvPr id="8" name="Rectangle 8"/>
          <p:cNvSpPr>
            <a:spLocks noGrp="1" noChangeArrowheads="1"/>
          </p:cNvSpPr>
          <p:nvPr>
            <p:ph type="ftr" sz="quarter" idx="11"/>
          </p:nvPr>
        </p:nvSpPr>
        <p:spPr/>
        <p:txBody>
          <a:bodyPr/>
          <a:lstStyle>
            <a:lvl1pPr>
              <a:defRPr/>
            </a:lvl1pPr>
          </a:lstStyle>
          <a:p>
            <a:pPr>
              <a:defRPr/>
            </a:pPr>
            <a:endParaRPr lang="en-US"/>
          </a:p>
        </p:txBody>
      </p:sp>
      <p:sp>
        <p:nvSpPr>
          <p:cNvPr id="9" name="Rectangle 9"/>
          <p:cNvSpPr>
            <a:spLocks noGrp="1" noChangeArrowheads="1"/>
          </p:cNvSpPr>
          <p:nvPr>
            <p:ph type="sldNum" sz="quarter" idx="12"/>
          </p:nvPr>
        </p:nvSpPr>
        <p:spPr/>
        <p:txBody>
          <a:bodyPr/>
          <a:lstStyle>
            <a:lvl1pPr>
              <a:defRPr/>
            </a:lvl1pPr>
          </a:lstStyle>
          <a:p>
            <a:pPr>
              <a:defRPr/>
            </a:pPr>
            <a:fld id="{D0E158A5-028D-47DC-9386-7B15F26F2F92}" type="slidenum">
              <a:rPr lang="en-US" altLang="en-US"/>
              <a:pPr>
                <a:defRPr/>
              </a:pPr>
              <a:t>‹#›</a:t>
            </a:fld>
            <a:endParaRPr lang="en-US" altLang="en-US"/>
          </a:p>
        </p:txBody>
      </p:sp>
    </p:spTree>
    <p:extLst>
      <p:ext uri="{BB962C8B-B14F-4D97-AF65-F5344CB8AC3E}">
        <p14:creationId xmlns:p14="http://schemas.microsoft.com/office/powerpoint/2010/main" val="522267473"/>
      </p:ext>
    </p:extLst>
  </p:cSld>
  <p:clrMapOvr>
    <a:masterClrMapping/>
  </p:clrMapOvr>
  <p:transition>
    <p:blind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E60A931C-B4EF-4200-A0F2-1E98FBA786FF}" type="slidenum">
              <a:rPr lang="en-US" altLang="en-US"/>
              <a:pPr>
                <a:defRPr/>
              </a:pPr>
              <a:t>‹#›</a:t>
            </a:fld>
            <a:endParaRPr lang="en-US" altLang="en-US"/>
          </a:p>
        </p:txBody>
      </p:sp>
    </p:spTree>
    <p:extLst>
      <p:ext uri="{BB962C8B-B14F-4D97-AF65-F5344CB8AC3E}">
        <p14:creationId xmlns:p14="http://schemas.microsoft.com/office/powerpoint/2010/main" val="3270423225"/>
      </p:ext>
    </p:extLst>
  </p:cSld>
  <p:clrMapOvr>
    <a:masterClrMapping/>
  </p:clrMapOvr>
  <p:transition>
    <p:blind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D2464D01-4E8B-43C7-9684-3400B42B7332}" type="slidenum">
              <a:rPr lang="en-US" altLang="en-US"/>
              <a:pPr>
                <a:defRPr/>
              </a:pPr>
              <a:t>‹#›</a:t>
            </a:fld>
            <a:endParaRPr lang="en-US" altLang="en-US"/>
          </a:p>
        </p:txBody>
      </p:sp>
    </p:spTree>
    <p:extLst>
      <p:ext uri="{BB962C8B-B14F-4D97-AF65-F5344CB8AC3E}">
        <p14:creationId xmlns:p14="http://schemas.microsoft.com/office/powerpoint/2010/main" val="703264040"/>
      </p:ext>
    </p:extLst>
  </p:cSld>
  <p:clrMapOvr>
    <a:masterClrMapping/>
  </p:clrMapOvr>
  <p:transition>
    <p:blind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715BCBAF-D3D9-48FC-A8D8-553F368385EC}" type="slidenum">
              <a:rPr lang="en-US" altLang="en-US"/>
              <a:pPr>
                <a:defRPr/>
              </a:pPr>
              <a:t>‹#›</a:t>
            </a:fld>
            <a:endParaRPr lang="en-US" altLang="en-US"/>
          </a:p>
        </p:txBody>
      </p:sp>
    </p:spTree>
    <p:extLst>
      <p:ext uri="{BB962C8B-B14F-4D97-AF65-F5344CB8AC3E}">
        <p14:creationId xmlns:p14="http://schemas.microsoft.com/office/powerpoint/2010/main" val="2302171533"/>
      </p:ext>
    </p:extLst>
  </p:cSld>
  <p:clrMapOvr>
    <a:masterClrMapping/>
  </p:clrMapOvr>
  <p:transition>
    <p:blind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D2488185-0AA7-43C0-8ABF-B84DD701089B}" type="slidenum">
              <a:rPr lang="en-US" altLang="en-US"/>
              <a:pPr>
                <a:defRPr/>
              </a:pPr>
              <a:t>‹#›</a:t>
            </a:fld>
            <a:endParaRPr lang="en-US" altLang="en-US"/>
          </a:p>
        </p:txBody>
      </p:sp>
    </p:spTree>
    <p:extLst>
      <p:ext uri="{BB962C8B-B14F-4D97-AF65-F5344CB8AC3E}">
        <p14:creationId xmlns:p14="http://schemas.microsoft.com/office/powerpoint/2010/main" val="4185326574"/>
      </p:ext>
    </p:extLst>
  </p:cSld>
  <p:clrMapOvr>
    <a:masterClrMapping/>
  </p:clrMapOvr>
  <p:transition>
    <p:blind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4ADE8C6E-70C6-4333-AFE2-F8F365A82EAF}" type="slidenum">
              <a:rPr lang="en-US" altLang="en-US"/>
              <a:pPr>
                <a:defRPr/>
              </a:pPr>
              <a:t>‹#›</a:t>
            </a:fld>
            <a:endParaRPr lang="en-US" altLang="en-US"/>
          </a:p>
        </p:txBody>
      </p:sp>
    </p:spTree>
    <p:extLst>
      <p:ext uri="{BB962C8B-B14F-4D97-AF65-F5344CB8AC3E}">
        <p14:creationId xmlns:p14="http://schemas.microsoft.com/office/powerpoint/2010/main" val="3878202042"/>
      </p:ext>
    </p:extLst>
  </p:cSld>
  <p:clrMapOvr>
    <a:masterClrMapping/>
  </p:clrMapOvr>
  <p:transition>
    <p:blind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8EE85752-1233-4FF2-BBF3-36FD90594133}" type="slidenum">
              <a:rPr lang="en-US" altLang="en-US"/>
              <a:pPr>
                <a:defRPr/>
              </a:pPr>
              <a:t>‹#›</a:t>
            </a:fld>
            <a:endParaRPr lang="en-US" altLang="en-US"/>
          </a:p>
        </p:txBody>
      </p:sp>
    </p:spTree>
    <p:extLst>
      <p:ext uri="{BB962C8B-B14F-4D97-AF65-F5344CB8AC3E}">
        <p14:creationId xmlns:p14="http://schemas.microsoft.com/office/powerpoint/2010/main" val="3682699575"/>
      </p:ext>
    </p:extLst>
  </p:cSld>
  <p:clrMapOvr>
    <a:masterClrMapping/>
  </p:clrMapOvr>
  <p:transition>
    <p:blind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98E4F7BB-8F81-4DAB-BDC2-BA8BEF8C4ADD}" type="slidenum">
              <a:rPr lang="en-US" altLang="en-US"/>
              <a:pPr>
                <a:defRPr/>
              </a:pPr>
              <a:t>‹#›</a:t>
            </a:fld>
            <a:endParaRPr lang="en-US" altLang="en-US"/>
          </a:p>
        </p:txBody>
      </p:sp>
    </p:spTree>
    <p:extLst>
      <p:ext uri="{BB962C8B-B14F-4D97-AF65-F5344CB8AC3E}">
        <p14:creationId xmlns:p14="http://schemas.microsoft.com/office/powerpoint/2010/main" val="1925336662"/>
      </p:ext>
    </p:extLst>
  </p:cSld>
  <p:clrMapOvr>
    <a:masterClrMapping/>
  </p:clrMapOvr>
  <p:transition>
    <p:blind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3F3AB587-C8A6-444C-903D-F9120C054A9F}" type="slidenum">
              <a:rPr lang="en-US" altLang="en-US"/>
              <a:pPr>
                <a:defRPr/>
              </a:pPr>
              <a:t>‹#›</a:t>
            </a:fld>
            <a:endParaRPr lang="en-US" altLang="en-US"/>
          </a:p>
        </p:txBody>
      </p:sp>
    </p:spTree>
    <p:extLst>
      <p:ext uri="{BB962C8B-B14F-4D97-AF65-F5344CB8AC3E}">
        <p14:creationId xmlns:p14="http://schemas.microsoft.com/office/powerpoint/2010/main" val="27412834"/>
      </p:ext>
    </p:extLst>
  </p:cSld>
  <p:clrMapOvr>
    <a:masterClrMapping/>
  </p:clrMapOvr>
  <p:transition>
    <p:blind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37CFF93A-D4EB-491A-BBFC-30CFD3EB65E7}" type="slidenum">
              <a:rPr lang="en-US" altLang="en-US"/>
              <a:pPr>
                <a:defRPr/>
              </a:pPr>
              <a:t>‹#›</a:t>
            </a:fld>
            <a:endParaRPr lang="en-US" altLang="en-US"/>
          </a:p>
        </p:txBody>
      </p:sp>
    </p:spTree>
    <p:extLst>
      <p:ext uri="{BB962C8B-B14F-4D97-AF65-F5344CB8AC3E}">
        <p14:creationId xmlns:p14="http://schemas.microsoft.com/office/powerpoint/2010/main" val="3928937170"/>
      </p:ext>
    </p:extLst>
  </p:cSld>
  <p:clrMapOvr>
    <a:masterClrMapping/>
  </p:clrMapOvr>
  <p:transition>
    <p:blind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2585774A-DE33-43F3-8FC1-A0514C52CAFF}" type="slidenum">
              <a:rPr lang="en-US" altLang="en-US"/>
              <a:pPr>
                <a:defRPr/>
              </a:pPr>
              <a:t>‹#›</a:t>
            </a:fld>
            <a:endParaRPr lang="en-US" altLang="en-US"/>
          </a:p>
        </p:txBody>
      </p:sp>
    </p:spTree>
    <p:extLst>
      <p:ext uri="{BB962C8B-B14F-4D97-AF65-F5344CB8AC3E}">
        <p14:creationId xmlns:p14="http://schemas.microsoft.com/office/powerpoint/2010/main" val="1398114009"/>
      </p:ext>
    </p:extLst>
  </p:cSld>
  <p:clrMapOvr>
    <a:masterClrMapping/>
  </p:clrMapOvr>
  <p:transition>
    <p:blind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8"/>
            <a:ext cx="9132888" cy="6845300"/>
            <a:chOff x="0" y="1"/>
            <a:chExt cx="5753" cy="4312"/>
          </a:xfrm>
        </p:grpSpPr>
        <p:sp>
          <p:nvSpPr>
            <p:cNvPr id="153603"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latin typeface="Arial" charset="0"/>
              </a:endParaRPr>
            </a:p>
          </p:txBody>
        </p:sp>
        <p:sp>
          <p:nvSpPr>
            <p:cNvPr id="1033" name="Arc 4"/>
            <p:cNvSpPr>
              <a:spLocks/>
            </p:cNvSpPr>
            <p:nvPr/>
          </p:nvSpPr>
          <p:spPr bwMode="auto">
            <a:xfrm>
              <a:off x="0" y="1"/>
              <a:ext cx="5298" cy="4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53605"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53606"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sz="1400">
                <a:latin typeface="+mn-lt"/>
              </a:defRPr>
            </a:lvl1pPr>
          </a:lstStyle>
          <a:p>
            <a:pPr>
              <a:defRPr/>
            </a:pPr>
            <a:endParaRPr lang="en-US"/>
          </a:p>
        </p:txBody>
      </p:sp>
      <p:sp>
        <p:nvSpPr>
          <p:cNvPr id="153607"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sz="1400">
                <a:latin typeface="+mn-lt"/>
              </a:defRPr>
            </a:lvl1pPr>
          </a:lstStyle>
          <a:p>
            <a:pPr>
              <a:defRPr/>
            </a:pPr>
            <a:endParaRPr lang="en-US"/>
          </a:p>
        </p:txBody>
      </p:sp>
      <p:sp>
        <p:nvSpPr>
          <p:cNvPr id="153608"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sz="1400">
                <a:latin typeface="Times New Roman" panose="02020603050405020304" pitchFamily="18" charset="0"/>
              </a:defRPr>
            </a:lvl1pPr>
          </a:lstStyle>
          <a:p>
            <a:pPr>
              <a:defRPr/>
            </a:pPr>
            <a:fld id="{0DD8F1D4-807D-4792-A898-54150FAF574B}" type="slidenum">
              <a:rPr lang="en-US" altLang="en-US"/>
              <a:pPr>
                <a:defRPr/>
              </a:pPr>
              <a:t>‹#›</a:t>
            </a:fld>
            <a:endParaRPr lang="en-US" altLang="en-US"/>
          </a:p>
        </p:txBody>
      </p:sp>
      <p:sp>
        <p:nvSpPr>
          <p:cNvPr id="1031" name="Rectangle 9"/>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4268" r:id="rId1"/>
    <p:sldLayoutId id="2147484258" r:id="rId2"/>
    <p:sldLayoutId id="2147484259" r:id="rId3"/>
    <p:sldLayoutId id="2147484260" r:id="rId4"/>
    <p:sldLayoutId id="2147484261" r:id="rId5"/>
    <p:sldLayoutId id="2147484262" r:id="rId6"/>
    <p:sldLayoutId id="2147484263" r:id="rId7"/>
    <p:sldLayoutId id="2147484264" r:id="rId8"/>
    <p:sldLayoutId id="2147484265" r:id="rId9"/>
    <p:sldLayoutId id="2147484266" r:id="rId10"/>
    <p:sldLayoutId id="2147484267" r:id="rId11"/>
  </p:sldLayoutIdLst>
  <p:transition>
    <p:blinds/>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8/10/relationships/comments" Target="../comments/modernComment_142_259DD159.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s://www.sayrevillek12.net/district/departments/counseling/high-school-counseling"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571500" y="678162"/>
            <a:ext cx="7772400" cy="2078815"/>
          </a:xfrm>
        </p:spPr>
        <p:txBody>
          <a:bodyPr/>
          <a:lstStyle/>
          <a:p>
            <a:pPr eaLnBrk="1" hangingPunct="1">
              <a:defRPr/>
            </a:pPr>
            <a:br>
              <a:rPr lang="en-US" altLang="en-US"/>
            </a:br>
            <a:br>
              <a:rPr lang="en-US" altLang="en-US"/>
            </a:br>
            <a:br>
              <a:rPr lang="en-US" altLang="en-US"/>
            </a:br>
            <a:r>
              <a:rPr lang="en-US" altLang="en-US"/>
              <a:t>WELCOME TO SAYREVILLE WAR MEMORIAL HIGH SCHOOL</a:t>
            </a:r>
          </a:p>
        </p:txBody>
      </p:sp>
      <p:sp>
        <p:nvSpPr>
          <p:cNvPr id="5123" name="Subtitle 2"/>
          <p:cNvSpPr>
            <a:spLocks noGrp="1"/>
          </p:cNvSpPr>
          <p:nvPr>
            <p:ph type="subTitle" sz="quarter" idx="1"/>
          </p:nvPr>
        </p:nvSpPr>
        <p:spPr>
          <a:xfrm>
            <a:off x="1252488" y="3512321"/>
            <a:ext cx="6400800" cy="2743200"/>
          </a:xfrm>
        </p:spPr>
        <p:txBody>
          <a:bodyPr/>
          <a:lstStyle/>
          <a:p>
            <a:pPr eaLnBrk="1" hangingPunct="1">
              <a:spcBef>
                <a:spcPct val="0"/>
              </a:spcBef>
              <a:buClrTx/>
              <a:buSzTx/>
            </a:pPr>
            <a:r>
              <a:rPr lang="en-US" altLang="en-US" sz="4000"/>
              <a:t>ORIENTATION</a:t>
            </a:r>
          </a:p>
          <a:p>
            <a:pPr eaLnBrk="1" hangingPunct="1">
              <a:spcBef>
                <a:spcPct val="0"/>
              </a:spcBef>
              <a:buClrTx/>
              <a:buSzTx/>
            </a:pPr>
            <a:r>
              <a:rPr lang="en-US" altLang="en-US" sz="4000"/>
              <a:t>for </a:t>
            </a:r>
            <a:endParaRPr lang="en-US" altLang="en-US" sz="4000">
              <a:cs typeface="Times New Roman"/>
            </a:endParaRPr>
          </a:p>
          <a:p>
            <a:pPr eaLnBrk="1" hangingPunct="1">
              <a:spcBef>
                <a:spcPct val="0"/>
              </a:spcBef>
              <a:buClrTx/>
              <a:buSzTx/>
            </a:pPr>
            <a:r>
              <a:rPr lang="en-US" altLang="en-US" sz="4000"/>
              <a:t>Parents/Guardians and Students</a:t>
            </a:r>
            <a:endParaRPr lang="en-US" altLang="en-US" sz="4000">
              <a:cs typeface="Times New Roman"/>
            </a:endParaRPr>
          </a:p>
          <a:p>
            <a:pPr eaLnBrk="1" hangingPunct="1">
              <a:spcBef>
                <a:spcPct val="0"/>
              </a:spcBef>
              <a:buClrTx/>
              <a:buSzTx/>
            </a:pPr>
            <a:r>
              <a:rPr lang="en-US" altLang="en-US" sz="4000"/>
              <a:t>Class of 2030</a:t>
            </a:r>
            <a:endParaRPr lang="en-US" altLang="en-US" sz="4000">
              <a:cs typeface="Times New Roman"/>
            </a:endParaRPr>
          </a:p>
          <a:p>
            <a:endParaRPr lang="en-US" altLang="en-US"/>
          </a:p>
        </p:txBody>
      </p:sp>
    </p:spTree>
  </p:cSld>
  <p:clrMapOvr>
    <a:masterClrMapping/>
  </p:clrMapOvr>
  <p:transition>
    <p:blinds/>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228600"/>
            <a:ext cx="9144000" cy="6629400"/>
          </a:xfrm>
        </p:spPr>
        <p:txBody>
          <a:bodyPr/>
          <a:lstStyle/>
          <a:p>
            <a:pPr algn="just" eaLnBrk="1" hangingPunct="1"/>
            <a:endParaRPr lang="en-US" altLang="en-US">
              <a:solidFill>
                <a:schemeClr val="tx2"/>
              </a:solidFill>
              <a:latin typeface="Lucida Sans" panose="020B0602030504020204" pitchFamily="34" charset="0"/>
              <a:cs typeface="Times New Roman" panose="02020603050405020304" pitchFamily="18" charset="0"/>
            </a:endParaRPr>
          </a:p>
          <a:p>
            <a:pPr algn="just" eaLnBrk="1" hangingPunct="1"/>
            <a:r>
              <a:rPr lang="en-US" altLang="en-US" sz="2400">
                <a:solidFill>
                  <a:schemeClr val="tx2"/>
                </a:solidFill>
                <a:latin typeface="Lucida Sans" panose="020B0602030504020204" pitchFamily="34" charset="0"/>
                <a:cs typeface="Times New Roman" panose="02020603050405020304" pitchFamily="18" charset="0"/>
              </a:rPr>
              <a:t> </a:t>
            </a:r>
            <a:endParaRPr lang="en-US" altLang="en-US" sz="2400">
              <a:solidFill>
                <a:schemeClr val="tx2"/>
              </a:solidFill>
              <a:cs typeface="Times New Roman" panose="02020603050405020304" pitchFamily="18" charset="0"/>
            </a:endParaRPr>
          </a:p>
          <a:p>
            <a:pPr algn="just" eaLnBrk="1" hangingPunct="1"/>
            <a:r>
              <a:rPr lang="en-US" altLang="en-US" sz="2400">
                <a:solidFill>
                  <a:schemeClr val="tx2"/>
                </a:solidFill>
                <a:latin typeface="Lucida Sans" panose="020B0602030504020204" pitchFamily="34" charset="0"/>
                <a:cs typeface="Times New Roman" panose="02020603050405020304" pitchFamily="18" charset="0"/>
              </a:rPr>
              <a:t>		</a:t>
            </a:r>
          </a:p>
          <a:p>
            <a:pPr algn="just" eaLnBrk="1" hangingPunct="1"/>
            <a:endParaRPr lang="en-US" altLang="en-US" sz="2400">
              <a:solidFill>
                <a:schemeClr val="tx2"/>
              </a:solidFill>
              <a:cs typeface="Times New Roman" panose="02020603050405020304" pitchFamily="18" charset="0"/>
            </a:endParaRPr>
          </a:p>
          <a:p>
            <a:pPr algn="l" eaLnBrk="1" hangingPunct="1"/>
            <a:endParaRPr lang="en-US" altLang="en-US" sz="2400">
              <a:solidFill>
                <a:schemeClr val="tx2"/>
              </a:solidFill>
            </a:endParaRPr>
          </a:p>
        </p:txBody>
      </p:sp>
      <p:sp>
        <p:nvSpPr>
          <p:cNvPr id="7171" name="Text Box 3"/>
          <p:cNvSpPr txBox="1">
            <a:spLocks noChangeArrowheads="1"/>
          </p:cNvSpPr>
          <p:nvPr/>
        </p:nvSpPr>
        <p:spPr bwMode="auto">
          <a:xfrm>
            <a:off x="1713963" y="955675"/>
            <a:ext cx="5744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a:latin typeface="Times New Roman"/>
                <a:cs typeface="Times New Roman"/>
              </a:rPr>
              <a:t>HIGH SCHOOL ADMINISTRATION</a:t>
            </a:r>
          </a:p>
        </p:txBody>
      </p:sp>
      <p:sp>
        <p:nvSpPr>
          <p:cNvPr id="7172" name="Text Box 4"/>
          <p:cNvSpPr txBox="1">
            <a:spLocks noChangeArrowheads="1"/>
          </p:cNvSpPr>
          <p:nvPr/>
        </p:nvSpPr>
        <p:spPr bwMode="auto">
          <a:xfrm flipH="1">
            <a:off x="463846" y="2084297"/>
            <a:ext cx="7928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None/>
            </a:pPr>
            <a:r>
              <a:rPr lang="en-US" altLang="en-US" sz="2400">
                <a:latin typeface="Times New Roman"/>
                <a:cs typeface="Times New Roman"/>
              </a:rPr>
              <a:t>                                 </a:t>
            </a:r>
            <a:endParaRPr lang="en-US">
              <a:cs typeface="Times New Roman" panose="02020603050405020304" pitchFamily="18" charset="0"/>
            </a:endParaRPr>
          </a:p>
        </p:txBody>
      </p:sp>
      <p:sp>
        <p:nvSpPr>
          <p:cNvPr id="7174" name="Text Box 8"/>
          <p:cNvSpPr txBox="1">
            <a:spLocks noChangeArrowheads="1"/>
          </p:cNvSpPr>
          <p:nvPr/>
        </p:nvSpPr>
        <p:spPr bwMode="auto">
          <a:xfrm>
            <a:off x="746125" y="4003675"/>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a:t>	</a:t>
            </a:r>
          </a:p>
        </p:txBody>
      </p:sp>
      <p:sp>
        <p:nvSpPr>
          <p:cNvPr id="7175" name="Text Box 12"/>
          <p:cNvSpPr txBox="1">
            <a:spLocks noChangeArrowheads="1"/>
          </p:cNvSpPr>
          <p:nvPr/>
        </p:nvSpPr>
        <p:spPr bwMode="auto">
          <a:xfrm>
            <a:off x="822325" y="4003675"/>
            <a:ext cx="7254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
        <p:nvSpPr>
          <p:cNvPr id="7176" name="Text Box 13"/>
          <p:cNvSpPr txBox="1">
            <a:spLocks noChangeArrowheads="1"/>
          </p:cNvSpPr>
          <p:nvPr/>
        </p:nvSpPr>
        <p:spPr bwMode="auto">
          <a:xfrm>
            <a:off x="838200" y="4572000"/>
            <a:ext cx="7254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graphicFrame>
        <p:nvGraphicFramePr>
          <p:cNvPr id="2" name="Table 2">
            <a:extLst>
              <a:ext uri="{FF2B5EF4-FFF2-40B4-BE49-F238E27FC236}">
                <a16:creationId xmlns:a16="http://schemas.microsoft.com/office/drawing/2014/main" id="{A23CF552-DDAF-6CBE-D19D-5E8372F11C39}"/>
              </a:ext>
            </a:extLst>
          </p:cNvPr>
          <p:cNvGraphicFramePr>
            <a:graphicFrameLocks noGrp="1"/>
          </p:cNvGraphicFramePr>
          <p:nvPr>
            <p:extLst>
              <p:ext uri="{D42A27DB-BD31-4B8C-83A1-F6EECF244321}">
                <p14:modId xmlns:p14="http://schemas.microsoft.com/office/powerpoint/2010/main" val="2644584101"/>
              </p:ext>
            </p:extLst>
          </p:nvPr>
        </p:nvGraphicFramePr>
        <p:xfrm>
          <a:off x="1192085" y="2594539"/>
          <a:ext cx="7055115" cy="2916253"/>
        </p:xfrm>
        <a:graphic>
          <a:graphicData uri="http://schemas.openxmlformats.org/drawingml/2006/table">
            <a:tbl>
              <a:tblPr firstRow="1" bandRow="1">
                <a:tableStyleId>{5C22544A-7EE6-4342-B048-85BDC9FD1C3A}</a:tableStyleId>
              </a:tblPr>
              <a:tblGrid>
                <a:gridCol w="4312143">
                  <a:extLst>
                    <a:ext uri="{9D8B030D-6E8A-4147-A177-3AD203B41FA5}">
                      <a16:colId xmlns:a16="http://schemas.microsoft.com/office/drawing/2014/main" val="2935156852"/>
                    </a:ext>
                  </a:extLst>
                </a:gridCol>
                <a:gridCol w="2742972">
                  <a:extLst>
                    <a:ext uri="{9D8B030D-6E8A-4147-A177-3AD203B41FA5}">
                      <a16:colId xmlns:a16="http://schemas.microsoft.com/office/drawing/2014/main" val="1947462017"/>
                    </a:ext>
                  </a:extLst>
                </a:gridCol>
              </a:tblGrid>
              <a:tr h="583251">
                <a:tc>
                  <a:txBody>
                    <a:bodyPr/>
                    <a:lstStyle/>
                    <a:p>
                      <a:pPr lvl="0">
                        <a:buNone/>
                      </a:pPr>
                      <a:r>
                        <a:rPr lang="en-US" sz="2400" b="0" kern="1200" noProof="0">
                          <a:solidFill>
                            <a:schemeClr val="tx1"/>
                          </a:solidFill>
                          <a:latin typeface="Times New Roman"/>
                          <a:ea typeface="+mn-ea"/>
                          <a:cs typeface="+mn-cs"/>
                        </a:rPr>
                        <a:t>Mr. Richard Gluchowski</a:t>
                      </a:r>
                      <a:endParaRPr lang="en-US" sz="2400" b="0" kern="1200">
                        <a:solidFill>
                          <a:schemeClr val="tx1"/>
                        </a:solidFill>
                        <a:latin typeface="Times New Roman"/>
                        <a:ea typeface="+mn-ea"/>
                        <a:cs typeface="+mn-cs"/>
                      </a:endParaRPr>
                    </a:p>
                  </a:txBody>
                  <a:tcPr>
                    <a:lnL w="0">
                      <a:noFill/>
                    </a:lnL>
                    <a:lnR w="0">
                      <a:noFill/>
                    </a:lnR>
                    <a:lnT w="0">
                      <a:noFill/>
                    </a:lnT>
                    <a:lnB w="0">
                      <a:noFill/>
                    </a:lnB>
                    <a:noFill/>
                  </a:tcPr>
                </a:tc>
                <a:tc>
                  <a:txBody>
                    <a:bodyPr/>
                    <a:lstStyle/>
                    <a:p>
                      <a:pPr lvl="0">
                        <a:buNone/>
                      </a:pPr>
                      <a:r>
                        <a:rPr lang="en-US" sz="2400" b="0" kern="1200" noProof="0">
                          <a:solidFill>
                            <a:schemeClr val="tx1"/>
                          </a:solidFill>
                          <a:latin typeface="Times New Roman"/>
                          <a:ea typeface="+mn-ea"/>
                          <a:cs typeface="+mn-cs"/>
                        </a:rPr>
                        <a:t>Principal</a:t>
                      </a:r>
                      <a:endParaRPr lang="en-US" sz="2400" b="0" kern="1200">
                        <a:solidFill>
                          <a:schemeClr val="tx1"/>
                        </a:solidFill>
                        <a:latin typeface="Times New Roman"/>
                        <a:ea typeface="+mn-ea"/>
                        <a:cs typeface="+mn-cs"/>
                      </a:endParaRPr>
                    </a:p>
                  </a:txBody>
                  <a:tcPr>
                    <a:lnL w="0">
                      <a:noFill/>
                    </a:lnL>
                    <a:lnR w="0">
                      <a:noFill/>
                    </a:lnR>
                    <a:lnT w="0">
                      <a:noFill/>
                    </a:lnT>
                    <a:lnB w="0">
                      <a:noFill/>
                    </a:lnB>
                    <a:noFill/>
                  </a:tcPr>
                </a:tc>
                <a:extLst>
                  <a:ext uri="{0D108BD9-81ED-4DB2-BD59-A6C34878D82A}">
                    <a16:rowId xmlns:a16="http://schemas.microsoft.com/office/drawing/2014/main" val="2963216869"/>
                  </a:ext>
                </a:extLst>
              </a:tr>
              <a:tr h="583251">
                <a:tc>
                  <a:txBody>
                    <a:bodyPr/>
                    <a:lstStyle/>
                    <a:p>
                      <a:pPr marL="0" lvl="0" algn="l" defTabSz="914400" rtl="0" eaLnBrk="1" latinLnBrk="0" hangingPunct="1">
                        <a:buNone/>
                      </a:pPr>
                      <a:r>
                        <a:rPr lang="en-US" sz="2400" b="0" kern="1200" noProof="0">
                          <a:solidFill>
                            <a:schemeClr val="tx1"/>
                          </a:solidFill>
                          <a:latin typeface="Times New Roman"/>
                          <a:ea typeface="+mn-ea"/>
                          <a:cs typeface="+mn-cs"/>
                        </a:rPr>
                        <a:t>Mrs. Jacquelyn Carey</a:t>
                      </a:r>
                      <a:endParaRPr lang="en-US" sz="2400" b="0" kern="1200">
                        <a:solidFill>
                          <a:schemeClr val="tx1"/>
                        </a:solidFill>
                        <a:latin typeface="Times New Roman"/>
                        <a:ea typeface="+mn-ea"/>
                        <a:cs typeface="+mn-cs"/>
                      </a:endParaRPr>
                    </a:p>
                  </a:txBody>
                  <a:tcPr>
                    <a:lnL w="0">
                      <a:noFill/>
                    </a:lnL>
                    <a:lnR w="0">
                      <a:noFill/>
                    </a:lnR>
                    <a:lnT w="0">
                      <a:noFill/>
                    </a:lnT>
                    <a:lnB w="0">
                      <a:noFill/>
                    </a:lnB>
                    <a:noFill/>
                  </a:tcPr>
                </a:tc>
                <a:tc>
                  <a:txBody>
                    <a:bodyPr/>
                    <a:lstStyle/>
                    <a:p>
                      <a:pPr lvl="0">
                        <a:buNone/>
                      </a:pPr>
                      <a:r>
                        <a:rPr lang="en-US" sz="2400" b="0" kern="1200" noProof="0">
                          <a:solidFill>
                            <a:schemeClr val="tx1"/>
                          </a:solidFill>
                          <a:latin typeface="Times New Roman"/>
                          <a:ea typeface="+mn-ea"/>
                          <a:cs typeface="+mn-cs"/>
                        </a:rPr>
                        <a:t>Vice-Principal</a:t>
                      </a:r>
                      <a:endParaRPr lang="en-US" sz="2400" b="0" kern="1200">
                        <a:solidFill>
                          <a:schemeClr val="tx1"/>
                        </a:solidFill>
                        <a:latin typeface="Times New Roman"/>
                        <a:ea typeface="+mn-ea"/>
                        <a:cs typeface="+mn-cs"/>
                      </a:endParaRPr>
                    </a:p>
                  </a:txBody>
                  <a:tcPr>
                    <a:lnL w="0">
                      <a:noFill/>
                    </a:lnL>
                    <a:lnR w="0">
                      <a:noFill/>
                    </a:lnR>
                    <a:lnT w="0">
                      <a:noFill/>
                    </a:lnT>
                    <a:lnB w="0">
                      <a:noFill/>
                    </a:lnB>
                    <a:noFill/>
                  </a:tcPr>
                </a:tc>
                <a:extLst>
                  <a:ext uri="{0D108BD9-81ED-4DB2-BD59-A6C34878D82A}">
                    <a16:rowId xmlns:a16="http://schemas.microsoft.com/office/drawing/2014/main" val="2557662605"/>
                  </a:ext>
                </a:extLst>
              </a:tr>
              <a:tr h="583250">
                <a:tc>
                  <a:txBody>
                    <a:bodyPr/>
                    <a:lstStyle/>
                    <a:p>
                      <a:pPr marL="0" lvl="0" algn="l">
                        <a:buNone/>
                      </a:pPr>
                      <a:r>
                        <a:rPr lang="en-US" sz="2400" b="0" kern="1200" noProof="0">
                          <a:solidFill>
                            <a:schemeClr val="tx1"/>
                          </a:solidFill>
                          <a:latin typeface="Times New Roman"/>
                          <a:ea typeface="+mn-ea"/>
                          <a:cs typeface="+mn-cs"/>
                        </a:rPr>
                        <a:t>Mr. Anthony Martucci</a:t>
                      </a:r>
                      <a:endParaRPr lang="en-US"/>
                    </a:p>
                  </a:txBody>
                  <a:tcPr>
                    <a:lnL w="0">
                      <a:noFill/>
                    </a:lnL>
                    <a:lnR w="0">
                      <a:noFill/>
                    </a:lnR>
                    <a:lnT w="0">
                      <a:noFill/>
                    </a:lnT>
                    <a:lnB w="0">
                      <a:noFill/>
                    </a:lnB>
                    <a:noFill/>
                  </a:tcPr>
                </a:tc>
                <a:tc>
                  <a:txBody>
                    <a:bodyPr/>
                    <a:lstStyle/>
                    <a:p>
                      <a:pPr lvl="0">
                        <a:buNone/>
                      </a:pPr>
                      <a:r>
                        <a:rPr lang="en-US" sz="2400" b="0" kern="1200" noProof="0">
                          <a:solidFill>
                            <a:schemeClr val="tx1"/>
                          </a:solidFill>
                          <a:latin typeface="Times New Roman"/>
                          <a:ea typeface="+mn-ea"/>
                          <a:cs typeface="+mn-cs"/>
                        </a:rPr>
                        <a:t>Vice-Principal </a:t>
                      </a:r>
                      <a:endParaRPr lang="en-US" sz="1600" b="0" kern="1200" noProof="0">
                        <a:solidFill>
                          <a:schemeClr val="tx1"/>
                        </a:solidFill>
                        <a:latin typeface="Times New Roman"/>
                        <a:ea typeface="+mn-ea"/>
                        <a:cs typeface="+mn-cs"/>
                      </a:endParaRPr>
                    </a:p>
                  </a:txBody>
                  <a:tcPr>
                    <a:lnL w="0">
                      <a:noFill/>
                    </a:lnL>
                    <a:lnR w="0">
                      <a:noFill/>
                    </a:lnR>
                    <a:lnT w="0">
                      <a:noFill/>
                    </a:lnT>
                    <a:lnB w="0">
                      <a:noFill/>
                    </a:lnB>
                    <a:noFill/>
                  </a:tcPr>
                </a:tc>
                <a:extLst>
                  <a:ext uri="{0D108BD9-81ED-4DB2-BD59-A6C34878D82A}">
                    <a16:rowId xmlns:a16="http://schemas.microsoft.com/office/drawing/2014/main" val="3122900634"/>
                  </a:ext>
                </a:extLst>
              </a:tr>
              <a:tr h="583250">
                <a:tc>
                  <a:txBody>
                    <a:bodyPr/>
                    <a:lstStyle/>
                    <a:p>
                      <a:pPr marL="0" lvl="0" algn="l">
                        <a:buNone/>
                      </a:pPr>
                      <a:r>
                        <a:rPr lang="en-US" sz="2400" b="0" kern="1200" noProof="0">
                          <a:solidFill>
                            <a:schemeClr val="tx1"/>
                          </a:solidFill>
                          <a:latin typeface="Times New Roman"/>
                          <a:ea typeface="+mn-ea"/>
                          <a:cs typeface="+mn-cs"/>
                        </a:rPr>
                        <a:t>Mr. Michael Salum</a:t>
                      </a:r>
                      <a:endParaRPr lang="en-US"/>
                    </a:p>
                  </a:txBody>
                  <a:tcPr>
                    <a:lnL w="0">
                      <a:noFill/>
                    </a:lnL>
                    <a:lnR w="0">
                      <a:noFill/>
                    </a:lnR>
                    <a:lnT w="0">
                      <a:noFill/>
                    </a:lnT>
                    <a:lnB w="0">
                      <a:noFill/>
                    </a:lnB>
                    <a:noFill/>
                  </a:tcPr>
                </a:tc>
                <a:tc>
                  <a:txBody>
                    <a:bodyPr/>
                    <a:lstStyle/>
                    <a:p>
                      <a:pPr lvl="0">
                        <a:buNone/>
                      </a:pPr>
                      <a:r>
                        <a:rPr lang="en-US" sz="2400" b="0" kern="1200" noProof="0">
                          <a:solidFill>
                            <a:schemeClr val="tx1"/>
                          </a:solidFill>
                          <a:latin typeface="Times New Roman"/>
                          <a:ea typeface="+mn-ea"/>
                          <a:cs typeface="+mn-cs"/>
                        </a:rPr>
                        <a:t>Vice-Principal </a:t>
                      </a:r>
                      <a:endParaRPr lang="en-US" sz="1600" b="0" kern="1200" noProof="0">
                        <a:solidFill>
                          <a:schemeClr val="tx1"/>
                        </a:solidFill>
                        <a:latin typeface="Times New Roman"/>
                        <a:ea typeface="+mn-ea"/>
                        <a:cs typeface="+mn-cs"/>
                      </a:endParaRPr>
                    </a:p>
                  </a:txBody>
                  <a:tcPr>
                    <a:lnL w="0">
                      <a:noFill/>
                    </a:lnL>
                    <a:lnR w="0">
                      <a:noFill/>
                    </a:lnR>
                    <a:lnT w="0">
                      <a:noFill/>
                    </a:lnT>
                    <a:lnB w="0">
                      <a:noFill/>
                    </a:lnB>
                    <a:noFill/>
                  </a:tcPr>
                </a:tc>
                <a:extLst>
                  <a:ext uri="{0D108BD9-81ED-4DB2-BD59-A6C34878D82A}">
                    <a16:rowId xmlns:a16="http://schemas.microsoft.com/office/drawing/2014/main" val="2481542141"/>
                  </a:ext>
                </a:extLst>
              </a:tr>
              <a:tr h="583251">
                <a:tc>
                  <a:txBody>
                    <a:bodyPr/>
                    <a:lstStyle/>
                    <a:p>
                      <a:pPr marL="0" lvl="0" algn="l" defTabSz="914400" rtl="0" eaLnBrk="1" latinLnBrk="0" hangingPunct="1">
                        <a:buNone/>
                      </a:pPr>
                      <a:r>
                        <a:rPr lang="en-US" sz="2400" b="0" kern="1200" noProof="0">
                          <a:solidFill>
                            <a:schemeClr val="tx1"/>
                          </a:solidFill>
                          <a:latin typeface="Times New Roman"/>
                          <a:ea typeface="+mn-ea"/>
                          <a:cs typeface="+mn-cs"/>
                        </a:rPr>
                        <a:t>Mrs. Katelyn Zurawski </a:t>
                      </a:r>
                      <a:endParaRPr lang="en-US" sz="2400" b="0" kern="1200">
                        <a:solidFill>
                          <a:schemeClr val="tx1"/>
                        </a:solidFill>
                        <a:latin typeface="Times New Roman"/>
                        <a:ea typeface="+mn-ea"/>
                        <a:cs typeface="+mn-cs"/>
                      </a:endParaRPr>
                    </a:p>
                  </a:txBody>
                  <a:tcPr>
                    <a:lnL w="0">
                      <a:noFill/>
                    </a:lnL>
                    <a:lnR w="0">
                      <a:noFill/>
                    </a:lnR>
                    <a:lnT w="0">
                      <a:noFill/>
                    </a:lnT>
                    <a:lnB w="0">
                      <a:noFill/>
                    </a:lnB>
                    <a:noFill/>
                  </a:tcPr>
                </a:tc>
                <a:tc>
                  <a:txBody>
                    <a:bodyPr/>
                    <a:lstStyle/>
                    <a:p>
                      <a:pPr lvl="0">
                        <a:buNone/>
                      </a:pPr>
                      <a:r>
                        <a:rPr lang="en-US" sz="2400" b="0" kern="1200" noProof="0">
                          <a:solidFill>
                            <a:schemeClr val="tx1"/>
                          </a:solidFill>
                          <a:latin typeface="Times New Roman"/>
                          <a:ea typeface="+mn-ea"/>
                          <a:cs typeface="+mn-cs"/>
                        </a:rPr>
                        <a:t>Vice-Principal </a:t>
                      </a:r>
                      <a:endParaRPr lang="en-US" sz="2400" b="0" kern="1200">
                        <a:solidFill>
                          <a:schemeClr val="tx1"/>
                        </a:solidFill>
                        <a:latin typeface="Times New Roman"/>
                        <a:ea typeface="+mn-ea"/>
                        <a:cs typeface="+mn-cs"/>
                      </a:endParaRPr>
                    </a:p>
                  </a:txBody>
                  <a:tcPr>
                    <a:lnL w="0">
                      <a:noFill/>
                    </a:lnL>
                    <a:lnR w="0">
                      <a:noFill/>
                    </a:lnR>
                    <a:lnT w="0">
                      <a:noFill/>
                    </a:lnT>
                    <a:lnB w="0">
                      <a:noFill/>
                    </a:lnB>
                    <a:noFill/>
                  </a:tcPr>
                </a:tc>
                <a:extLst>
                  <a:ext uri="{0D108BD9-81ED-4DB2-BD59-A6C34878D82A}">
                    <a16:rowId xmlns:a16="http://schemas.microsoft.com/office/drawing/2014/main" val="2141995839"/>
                  </a:ext>
                </a:extLst>
              </a:tr>
            </a:tbl>
          </a:graphicData>
        </a:graphic>
      </p:graphicFrame>
    </p:spTree>
  </p:cSld>
  <p:clrMapOvr>
    <a:masterClrMapping/>
  </p:clrMapOvr>
  <p:transition>
    <p:blinds/>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subTitle" idx="1"/>
          </p:nvPr>
        </p:nvSpPr>
        <p:spPr>
          <a:xfrm>
            <a:off x="0" y="2209800"/>
            <a:ext cx="9144000" cy="2057400"/>
          </a:xfrm>
        </p:spPr>
        <p:txBody>
          <a:bodyPr/>
          <a:lstStyle/>
          <a:p>
            <a:pPr algn="just" eaLnBrk="1" hangingPunct="1"/>
            <a:r>
              <a:rPr lang="en-US" altLang="en-US" sz="4000">
                <a:solidFill>
                  <a:schemeClr val="tx2"/>
                </a:solidFill>
                <a:latin typeface="Lucida Sans" panose="020B0602030504020204" pitchFamily="34" charset="0"/>
                <a:cs typeface="Times New Roman" panose="02020603050405020304" pitchFamily="18" charset="0"/>
              </a:rPr>
              <a:t> </a:t>
            </a:r>
            <a:endParaRPr lang="en-US" altLang="en-US" sz="4000">
              <a:solidFill>
                <a:schemeClr val="tx2"/>
              </a:solidFill>
              <a:cs typeface="Times New Roman" panose="02020603050405020304" pitchFamily="18" charset="0"/>
            </a:endParaRPr>
          </a:p>
        </p:txBody>
      </p:sp>
      <p:sp>
        <p:nvSpPr>
          <p:cNvPr id="8195" name="Text Box 3"/>
          <p:cNvSpPr txBox="1">
            <a:spLocks noChangeArrowheads="1"/>
          </p:cNvSpPr>
          <p:nvPr/>
        </p:nvSpPr>
        <p:spPr bwMode="auto">
          <a:xfrm>
            <a:off x="1584325" y="727075"/>
            <a:ext cx="5959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
        <p:nvSpPr>
          <p:cNvPr id="8196" name="Text Box 4"/>
          <p:cNvSpPr txBox="1">
            <a:spLocks noChangeArrowheads="1"/>
          </p:cNvSpPr>
          <p:nvPr/>
        </p:nvSpPr>
        <p:spPr bwMode="auto">
          <a:xfrm>
            <a:off x="1676400" y="7620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
        <p:nvSpPr>
          <p:cNvPr id="8197" name="Text Box 5"/>
          <p:cNvSpPr txBox="1">
            <a:spLocks noChangeArrowheads="1"/>
          </p:cNvSpPr>
          <p:nvPr/>
        </p:nvSpPr>
        <p:spPr bwMode="auto">
          <a:xfrm>
            <a:off x="1350255" y="237106"/>
            <a:ext cx="60356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a:t>DISTRICT ADMINISTRATORS</a:t>
            </a:r>
          </a:p>
          <a:p>
            <a:pPr algn="ctr" eaLnBrk="1" hangingPunct="1">
              <a:spcBef>
                <a:spcPct val="0"/>
              </a:spcBef>
              <a:buClrTx/>
              <a:buSzTx/>
              <a:buFontTx/>
              <a:buNone/>
            </a:pPr>
            <a:endParaRPr lang="en-US" altLang="en-US" sz="2400">
              <a:cs typeface="Times New Roman"/>
            </a:endParaRPr>
          </a:p>
        </p:txBody>
      </p:sp>
      <p:sp>
        <p:nvSpPr>
          <p:cNvPr id="2" name="TextBox 1">
            <a:extLst>
              <a:ext uri="{FF2B5EF4-FFF2-40B4-BE49-F238E27FC236}">
                <a16:creationId xmlns:a16="http://schemas.microsoft.com/office/drawing/2014/main" id="{E67829B7-71A0-4C37-B5B4-86BC1046F3C7}"/>
              </a:ext>
            </a:extLst>
          </p:cNvPr>
          <p:cNvSpPr txBox="1"/>
          <p:nvPr/>
        </p:nvSpPr>
        <p:spPr>
          <a:xfrm>
            <a:off x="214624" y="890419"/>
            <a:ext cx="8772437"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20000"/>
              </a:spcBef>
            </a:pPr>
            <a:endParaRPr lang="en-US" sz="2800">
              <a:latin typeface="Arial"/>
              <a:cs typeface="Arial"/>
            </a:endParaRPr>
          </a:p>
        </p:txBody>
      </p:sp>
      <p:graphicFrame>
        <p:nvGraphicFramePr>
          <p:cNvPr id="4" name="Table 3">
            <a:extLst>
              <a:ext uri="{FF2B5EF4-FFF2-40B4-BE49-F238E27FC236}">
                <a16:creationId xmlns:a16="http://schemas.microsoft.com/office/drawing/2014/main" id="{155B2DA2-046C-4D99-881D-BE8DF4E5E147}"/>
              </a:ext>
            </a:extLst>
          </p:cNvPr>
          <p:cNvGraphicFramePr>
            <a:graphicFrameLocks noGrp="1"/>
          </p:cNvGraphicFramePr>
          <p:nvPr>
            <p:extLst>
              <p:ext uri="{D42A27DB-BD31-4B8C-83A1-F6EECF244321}">
                <p14:modId xmlns:p14="http://schemas.microsoft.com/office/powerpoint/2010/main" val="3185320139"/>
              </p:ext>
            </p:extLst>
          </p:nvPr>
        </p:nvGraphicFramePr>
        <p:xfrm>
          <a:off x="456670" y="1053405"/>
          <a:ext cx="8204484" cy="5174240"/>
        </p:xfrm>
        <a:graphic>
          <a:graphicData uri="http://schemas.openxmlformats.org/drawingml/2006/table">
            <a:tbl>
              <a:tblPr firstRow="1" firstCol="1" bandRow="1">
                <a:tableStyleId>{2D5ABB26-0587-4C30-8999-92F81FD0307C}</a:tableStyleId>
              </a:tblPr>
              <a:tblGrid>
                <a:gridCol w="4308585">
                  <a:extLst>
                    <a:ext uri="{9D8B030D-6E8A-4147-A177-3AD203B41FA5}">
                      <a16:colId xmlns:a16="http://schemas.microsoft.com/office/drawing/2014/main" val="1735562681"/>
                    </a:ext>
                  </a:extLst>
                </a:gridCol>
                <a:gridCol w="3895899">
                  <a:extLst>
                    <a:ext uri="{9D8B030D-6E8A-4147-A177-3AD203B41FA5}">
                      <a16:colId xmlns:a16="http://schemas.microsoft.com/office/drawing/2014/main" val="340697025"/>
                    </a:ext>
                  </a:extLst>
                </a:gridCol>
              </a:tblGrid>
              <a:tr h="718983">
                <a:tc>
                  <a:txBody>
                    <a:bodyPr/>
                    <a:lstStyle/>
                    <a:p>
                      <a:pPr algn="l">
                        <a:spcAft>
                          <a:spcPts val="0"/>
                        </a:spcAft>
                      </a:pPr>
                      <a:r>
                        <a:rPr lang="en-US" sz="1800" b="1">
                          <a:solidFill>
                            <a:schemeClr val="tx1"/>
                          </a:solidFill>
                          <a:effectLst/>
                        </a:rPr>
                        <a:t>Mrs. Sicola </a:t>
                      </a:r>
                      <a:endParaRPr lang="en-US" b="1"/>
                    </a:p>
                    <a:p>
                      <a:pPr lvl="0" algn="l">
                        <a:spcAft>
                          <a:spcPts val="0"/>
                        </a:spcAft>
                        <a:buNone/>
                      </a:pPr>
                      <a:r>
                        <a:rPr lang="en-US" sz="1800">
                          <a:solidFill>
                            <a:schemeClr val="tx1"/>
                          </a:solidFill>
                          <a:effectLst/>
                        </a:rPr>
                        <a:t>donna.sicola@sayrevillek12.net</a:t>
                      </a:r>
                    </a:p>
                  </a:txBody>
                  <a:tcPr marL="68580" marR="68580" marT="0" marB="0" anchor="ctr"/>
                </a:tc>
                <a:tc>
                  <a:txBody>
                    <a:bodyPr/>
                    <a:lstStyle/>
                    <a:p>
                      <a:pPr algn="l">
                        <a:spcAft>
                          <a:spcPts val="0"/>
                        </a:spcAft>
                      </a:pPr>
                      <a:r>
                        <a:rPr lang="en-US" sz="1800">
                          <a:solidFill>
                            <a:schemeClr val="tx1"/>
                          </a:solidFill>
                          <a:effectLst/>
                        </a:rPr>
                        <a:t>Guidance and Counseling</a:t>
                      </a:r>
                      <a:endParaRPr lang="en-US">
                        <a:solidFill>
                          <a:schemeClr val="tx1"/>
                        </a:solidFill>
                        <a:effectLst/>
                      </a:endParaRPr>
                    </a:p>
                    <a:p>
                      <a:pPr lvl="0" algn="l">
                        <a:spcAft>
                          <a:spcPts val="0"/>
                        </a:spcAft>
                        <a:buNone/>
                      </a:pPr>
                      <a:r>
                        <a:rPr lang="en-US" sz="1800">
                          <a:solidFill>
                            <a:schemeClr val="tx1"/>
                          </a:solidFill>
                          <a:effectLst/>
                        </a:rPr>
                        <a:t>District Test Coordinator</a:t>
                      </a:r>
                      <a:endParaRPr lang="en-US">
                        <a:solidFill>
                          <a:schemeClr val="tx1"/>
                        </a:solidFill>
                        <a:effectLst/>
                      </a:endParaRPr>
                    </a:p>
                  </a:txBody>
                  <a:tcPr marL="68580" marR="68580" marT="0" marB="0" anchor="ctr"/>
                </a:tc>
                <a:extLst>
                  <a:ext uri="{0D108BD9-81ED-4DB2-BD59-A6C34878D82A}">
                    <a16:rowId xmlns:a16="http://schemas.microsoft.com/office/drawing/2014/main" val="783144609"/>
                  </a:ext>
                </a:extLst>
              </a:tr>
              <a:tr h="792725">
                <a:tc>
                  <a:txBody>
                    <a:bodyPr/>
                    <a:lstStyle/>
                    <a:p>
                      <a:pPr algn="l">
                        <a:spcAft>
                          <a:spcPts val="0"/>
                        </a:spcAft>
                      </a:pPr>
                      <a:r>
                        <a:rPr lang="en-US" sz="1800" b="1">
                          <a:solidFill>
                            <a:schemeClr val="tx1"/>
                          </a:solidFill>
                          <a:effectLst/>
                        </a:rPr>
                        <a:t>Ms. Badami</a:t>
                      </a:r>
                    </a:p>
                    <a:p>
                      <a:pPr lvl="0" algn="l">
                        <a:spcAft>
                          <a:spcPts val="0"/>
                        </a:spcAft>
                        <a:buNone/>
                      </a:pPr>
                      <a:r>
                        <a:rPr lang="en-US" sz="1800">
                          <a:solidFill>
                            <a:schemeClr val="tx1"/>
                          </a:solidFill>
                          <a:effectLst/>
                        </a:rPr>
                        <a:t>jennifer.badami</a:t>
                      </a:r>
                      <a:r>
                        <a:rPr lang="en-US" sz="1800" b="0" i="0" u="none" strike="noStrike" noProof="0">
                          <a:solidFill>
                            <a:schemeClr val="tx1"/>
                          </a:solidFill>
                          <a:effectLst/>
                          <a:latin typeface="Times New Roman"/>
                        </a:rPr>
                        <a:t>@sayrevillek12.net</a:t>
                      </a:r>
                      <a:endParaRPr lang="en-US" sz="1800" b="0" i="0" u="none" strike="noStrike" noProof="0">
                        <a:effectLst/>
                        <a:latin typeface="Times New Roman"/>
                      </a:endParaRPr>
                    </a:p>
                  </a:txBody>
                  <a:tcPr marL="68580" marR="68580" marT="0" marB="0" anchor="ctr"/>
                </a:tc>
                <a:tc>
                  <a:txBody>
                    <a:bodyPr/>
                    <a:lstStyle/>
                    <a:p>
                      <a:pPr algn="l">
                        <a:spcAft>
                          <a:spcPts val="0"/>
                        </a:spcAft>
                      </a:pPr>
                      <a:r>
                        <a:rPr lang="en-US" sz="1800">
                          <a:solidFill>
                            <a:schemeClr val="tx1"/>
                          </a:solidFill>
                          <a:effectLst/>
                        </a:rPr>
                        <a:t>Health, </a:t>
                      </a:r>
                      <a:r>
                        <a:rPr lang="en-US">
                          <a:solidFill>
                            <a:schemeClr val="tx1"/>
                          </a:solidFill>
                          <a:effectLst/>
                        </a:rPr>
                        <a:t>Physical Education and Athletics</a:t>
                      </a:r>
                      <a:r>
                        <a:rPr lang="en-US" sz="1800">
                          <a:solidFill>
                            <a:schemeClr val="tx1"/>
                          </a:solidFill>
                          <a:effectLst/>
                        </a:rPr>
                        <a:t>​</a:t>
                      </a:r>
                      <a:endParaRPr lang="en-US">
                        <a:solidFill>
                          <a:schemeClr val="tx1"/>
                        </a:solidFill>
                        <a:effectLst/>
                      </a:endParaRPr>
                    </a:p>
                  </a:txBody>
                  <a:tcPr marL="68580" marR="68580" marT="0" marB="0" anchor="ctr"/>
                </a:tc>
                <a:extLst>
                  <a:ext uri="{0D108BD9-81ED-4DB2-BD59-A6C34878D82A}">
                    <a16:rowId xmlns:a16="http://schemas.microsoft.com/office/drawing/2014/main" val="4080943950"/>
                  </a:ext>
                </a:extLst>
              </a:tr>
              <a:tr h="765072">
                <a:tc>
                  <a:txBody>
                    <a:bodyPr/>
                    <a:lstStyle/>
                    <a:p>
                      <a:pPr algn="l">
                        <a:spcAft>
                          <a:spcPts val="0"/>
                        </a:spcAft>
                      </a:pPr>
                      <a:r>
                        <a:rPr lang="en-US" sz="1800" b="1">
                          <a:solidFill>
                            <a:schemeClr val="tx1"/>
                          </a:solidFill>
                          <a:effectLst/>
                        </a:rPr>
                        <a:t>Dr. </a:t>
                      </a:r>
                      <a:r>
                        <a:rPr lang="en-US" sz="1800" b="1" err="1">
                          <a:solidFill>
                            <a:schemeClr val="tx1"/>
                          </a:solidFill>
                          <a:effectLst/>
                        </a:rPr>
                        <a:t>DeFina</a:t>
                      </a:r>
                    </a:p>
                    <a:p>
                      <a:pPr lvl="0" algn="l">
                        <a:spcAft>
                          <a:spcPts val="0"/>
                        </a:spcAft>
                        <a:buNone/>
                      </a:pPr>
                      <a:r>
                        <a:rPr lang="en-US" sz="1800">
                          <a:solidFill>
                            <a:schemeClr val="tx1"/>
                          </a:solidFill>
                          <a:effectLst/>
                        </a:rPr>
                        <a:t>cynthia.defina</a:t>
                      </a:r>
                      <a:r>
                        <a:rPr lang="en-US" sz="1800" b="0" i="0" u="none" strike="noStrike" noProof="0">
                          <a:solidFill>
                            <a:schemeClr val="tx1"/>
                          </a:solidFill>
                          <a:effectLst/>
                          <a:latin typeface="Times New Roman"/>
                        </a:rPr>
                        <a:t>@sayrevillek12.net</a:t>
                      </a:r>
                      <a:endParaRPr lang="en-US" sz="1800" b="0" i="0" u="none" strike="noStrike" noProof="0">
                        <a:effectLst/>
                        <a:latin typeface="Times New Roman"/>
                      </a:endParaRPr>
                    </a:p>
                  </a:txBody>
                  <a:tcPr marL="68580" marR="68580" marT="0" marB="0" anchor="ctr"/>
                </a:tc>
                <a:tc>
                  <a:txBody>
                    <a:bodyPr/>
                    <a:lstStyle/>
                    <a:p>
                      <a:pPr algn="l">
                        <a:spcAft>
                          <a:spcPts val="0"/>
                        </a:spcAft>
                      </a:pPr>
                      <a:r>
                        <a:rPr lang="en-US" sz="1800">
                          <a:solidFill>
                            <a:schemeClr val="tx1"/>
                          </a:solidFill>
                          <a:effectLst/>
                        </a:rPr>
                        <a:t>Special Education</a:t>
                      </a:r>
                      <a:endParaRPr lang="en-US">
                        <a:solidFill>
                          <a:schemeClr val="tx1"/>
                        </a:solidFill>
                        <a:effectLst/>
                      </a:endParaRPr>
                    </a:p>
                  </a:txBody>
                  <a:tcPr marL="68580" marR="68580" marT="0" marB="0" anchor="ctr"/>
                </a:tc>
                <a:extLst>
                  <a:ext uri="{0D108BD9-81ED-4DB2-BD59-A6C34878D82A}">
                    <a16:rowId xmlns:a16="http://schemas.microsoft.com/office/drawing/2014/main" val="277593485"/>
                  </a:ext>
                </a:extLst>
              </a:tr>
              <a:tr h="728201">
                <a:tc>
                  <a:txBody>
                    <a:bodyPr/>
                    <a:lstStyle/>
                    <a:p>
                      <a:pPr algn="l">
                        <a:spcAft>
                          <a:spcPts val="0"/>
                        </a:spcAft>
                      </a:pPr>
                      <a:r>
                        <a:rPr lang="en-US" sz="1800" b="1">
                          <a:solidFill>
                            <a:schemeClr val="tx1"/>
                          </a:solidFill>
                          <a:effectLst/>
                        </a:rPr>
                        <a:t>Ms. Capraro</a:t>
                      </a:r>
                    </a:p>
                    <a:p>
                      <a:pPr lvl="0" algn="l">
                        <a:spcAft>
                          <a:spcPts val="0"/>
                        </a:spcAft>
                        <a:buNone/>
                      </a:pPr>
                      <a:r>
                        <a:rPr lang="en-US" sz="1800">
                          <a:solidFill>
                            <a:schemeClr val="tx1"/>
                          </a:solidFill>
                          <a:effectLst/>
                        </a:rPr>
                        <a:t>suzanne.capraro</a:t>
                      </a:r>
                      <a:r>
                        <a:rPr lang="en-US" sz="1800" b="0" i="0" u="none" strike="noStrike" noProof="0">
                          <a:solidFill>
                            <a:schemeClr val="tx1"/>
                          </a:solidFill>
                          <a:effectLst/>
                          <a:latin typeface="Times New Roman"/>
                        </a:rPr>
                        <a:t>@sayrevillek12.net</a:t>
                      </a:r>
                      <a:endParaRPr lang="en-US" sz="1800" b="0" i="0" u="none" strike="noStrike" noProof="0">
                        <a:effectLst/>
                        <a:latin typeface="Times New Roman"/>
                      </a:endParaRPr>
                    </a:p>
                  </a:txBody>
                  <a:tcPr marL="68580" marR="68580" marT="0" marB="0" anchor="ctr"/>
                </a:tc>
                <a:tc>
                  <a:txBody>
                    <a:bodyPr/>
                    <a:lstStyle/>
                    <a:p>
                      <a:pPr algn="l">
                        <a:spcAft>
                          <a:spcPts val="0"/>
                        </a:spcAft>
                      </a:pPr>
                      <a:r>
                        <a:rPr lang="en-US" sz="1800">
                          <a:solidFill>
                            <a:schemeClr val="tx1"/>
                          </a:solidFill>
                          <a:effectLst/>
                        </a:rPr>
                        <a:t>ELA, ESL, World Language, FEA</a:t>
                      </a:r>
                      <a:endParaRPr lang="en-US">
                        <a:solidFill>
                          <a:schemeClr val="tx1"/>
                        </a:solidFill>
                        <a:effectLst/>
                      </a:endParaRPr>
                    </a:p>
                  </a:txBody>
                  <a:tcPr marL="68580" marR="68580" marT="0" marB="0" anchor="ctr"/>
                </a:tc>
                <a:extLst>
                  <a:ext uri="{0D108BD9-81ED-4DB2-BD59-A6C34878D82A}">
                    <a16:rowId xmlns:a16="http://schemas.microsoft.com/office/drawing/2014/main" val="2215616327"/>
                  </a:ext>
                </a:extLst>
              </a:tr>
              <a:tr h="728201">
                <a:tc>
                  <a:txBody>
                    <a:bodyPr/>
                    <a:lstStyle/>
                    <a:p>
                      <a:pPr lvl="0" algn="l">
                        <a:spcAft>
                          <a:spcPts val="0"/>
                        </a:spcAft>
                        <a:buNone/>
                      </a:pPr>
                      <a:r>
                        <a:rPr lang="en-US" sz="1800" b="1" i="0" u="none" strike="noStrike" noProof="0">
                          <a:solidFill>
                            <a:schemeClr val="tx1"/>
                          </a:solidFill>
                          <a:effectLst/>
                          <a:latin typeface="Times New Roman"/>
                        </a:rPr>
                        <a:t>Mr. Howard</a:t>
                      </a:r>
                      <a:endParaRPr lang="en-US" sz="1800" b="1" i="0" u="none" strike="noStrike" noProof="0">
                        <a:effectLst/>
                        <a:latin typeface="Times New Roman"/>
                      </a:endParaRPr>
                    </a:p>
                    <a:p>
                      <a:pPr lvl="0" algn="l">
                        <a:spcAft>
                          <a:spcPts val="0"/>
                        </a:spcAft>
                        <a:buNone/>
                      </a:pPr>
                      <a:r>
                        <a:rPr lang="en-US" sz="1800" b="0" i="0" u="none" strike="noStrike" noProof="0">
                          <a:solidFill>
                            <a:schemeClr val="tx1"/>
                          </a:solidFill>
                          <a:effectLst/>
                          <a:latin typeface="Times New Roman"/>
                        </a:rPr>
                        <a:t>christopher.howard@sayrevillek12.net</a:t>
                      </a:r>
                      <a:endParaRPr lang="en-US"/>
                    </a:p>
                  </a:txBody>
                  <a:tcPr marL="68580" marR="68580" marT="0" marB="0" anchor="ctr"/>
                </a:tc>
                <a:tc>
                  <a:txBody>
                    <a:bodyPr/>
                    <a:lstStyle/>
                    <a:p>
                      <a:pPr lvl="0" algn="l">
                        <a:spcAft>
                          <a:spcPts val="0"/>
                        </a:spcAft>
                        <a:buNone/>
                      </a:pPr>
                      <a:r>
                        <a:rPr lang="en-US" sz="1800" b="0" i="0" u="none" strike="noStrike" noProof="0">
                          <a:effectLst/>
                          <a:latin typeface="Times New Roman"/>
                        </a:rPr>
                        <a:t>Humanities (Social Studies and the Arts)</a:t>
                      </a:r>
                      <a:endParaRPr lang="en-US"/>
                    </a:p>
                  </a:txBody>
                  <a:tcPr marL="68580" marR="68580" marT="0" marB="0" anchor="ctr"/>
                </a:tc>
                <a:extLst>
                  <a:ext uri="{0D108BD9-81ED-4DB2-BD59-A6C34878D82A}">
                    <a16:rowId xmlns:a16="http://schemas.microsoft.com/office/drawing/2014/main" val="1025905680"/>
                  </a:ext>
                </a:extLst>
              </a:tr>
              <a:tr h="765072">
                <a:tc>
                  <a:txBody>
                    <a:bodyPr/>
                    <a:lstStyle/>
                    <a:p>
                      <a:pPr algn="l">
                        <a:spcAft>
                          <a:spcPts val="0"/>
                        </a:spcAft>
                      </a:pPr>
                      <a:r>
                        <a:rPr lang="en-US" sz="1800" b="1">
                          <a:solidFill>
                            <a:schemeClr val="tx1"/>
                          </a:solidFill>
                          <a:effectLst/>
                        </a:rPr>
                        <a:t>Dr. Maharana</a:t>
                      </a:r>
                    </a:p>
                    <a:p>
                      <a:pPr lvl="0" algn="l">
                        <a:spcAft>
                          <a:spcPts val="0"/>
                        </a:spcAft>
                        <a:buNone/>
                      </a:pPr>
                      <a:r>
                        <a:rPr lang="en-US" sz="1800">
                          <a:solidFill>
                            <a:schemeClr val="tx1"/>
                          </a:solidFill>
                          <a:effectLst/>
                        </a:rPr>
                        <a:t>mala.maharana</a:t>
                      </a:r>
                      <a:r>
                        <a:rPr lang="en-US" sz="1800" b="0" i="0" u="none" strike="noStrike" noProof="0">
                          <a:solidFill>
                            <a:schemeClr val="tx1"/>
                          </a:solidFill>
                          <a:effectLst/>
                          <a:latin typeface="Times New Roman"/>
                        </a:rPr>
                        <a:t>@sayrevillek12.net</a:t>
                      </a:r>
                      <a:endParaRPr lang="en-US" sz="1800" b="0" i="0" u="none" strike="noStrike" noProof="0">
                        <a:effectLst/>
                        <a:latin typeface="Times New Roman"/>
                      </a:endParaRPr>
                    </a:p>
                  </a:txBody>
                  <a:tcPr marL="68580" marR="68580" marT="0" marB="0" anchor="ctr"/>
                </a:tc>
                <a:tc>
                  <a:txBody>
                    <a:bodyPr/>
                    <a:lstStyle/>
                    <a:p>
                      <a:pPr algn="l">
                        <a:spcAft>
                          <a:spcPts val="0"/>
                        </a:spcAft>
                      </a:pPr>
                      <a:r>
                        <a:rPr lang="en-US" sz="1800">
                          <a:solidFill>
                            <a:schemeClr val="tx1"/>
                          </a:solidFill>
                          <a:effectLst/>
                        </a:rPr>
                        <a:t>Mathematics, Business, Computer Science</a:t>
                      </a:r>
                      <a:endParaRPr lang="en-US">
                        <a:solidFill>
                          <a:schemeClr val="tx1"/>
                        </a:solidFill>
                        <a:effectLst/>
                      </a:endParaRPr>
                    </a:p>
                  </a:txBody>
                  <a:tcPr marL="68580" marR="68580" marT="0" marB="0" anchor="ctr"/>
                </a:tc>
                <a:extLst>
                  <a:ext uri="{0D108BD9-81ED-4DB2-BD59-A6C34878D82A}">
                    <a16:rowId xmlns:a16="http://schemas.microsoft.com/office/drawing/2014/main" val="890604980"/>
                  </a:ext>
                </a:extLst>
              </a:tr>
              <a:tr h="675986">
                <a:tc>
                  <a:txBody>
                    <a:bodyPr/>
                    <a:lstStyle/>
                    <a:p>
                      <a:pPr algn="l">
                        <a:spcAft>
                          <a:spcPts val="0"/>
                        </a:spcAft>
                      </a:pPr>
                      <a:r>
                        <a:rPr lang="en-US" sz="1800" b="1">
                          <a:solidFill>
                            <a:schemeClr val="tx1"/>
                          </a:solidFill>
                          <a:effectLst/>
                        </a:rPr>
                        <a:t>Ms. O’Connor</a:t>
                      </a:r>
                    </a:p>
                    <a:p>
                      <a:pPr lvl="0" algn="l">
                        <a:spcAft>
                          <a:spcPts val="0"/>
                        </a:spcAft>
                        <a:buNone/>
                      </a:pPr>
                      <a:r>
                        <a:rPr lang="en-US" sz="1800">
                          <a:solidFill>
                            <a:schemeClr val="tx1"/>
                          </a:solidFill>
                          <a:effectLst/>
                        </a:rPr>
                        <a:t>carolynn.oconnor</a:t>
                      </a:r>
                      <a:r>
                        <a:rPr lang="en-US" sz="1800" b="0" i="0" u="none" strike="noStrike" noProof="0">
                          <a:solidFill>
                            <a:schemeClr val="tx1"/>
                          </a:solidFill>
                          <a:effectLst/>
                          <a:latin typeface="Times New Roman"/>
                        </a:rPr>
                        <a:t>@sayrevillek12.net</a:t>
                      </a:r>
                      <a:endParaRPr lang="en-US" sz="1800" b="0" i="0" u="none" strike="noStrike" noProof="0">
                        <a:effectLst/>
                        <a:latin typeface="Times New Roman"/>
                      </a:endParaRPr>
                    </a:p>
                  </a:txBody>
                  <a:tcPr marL="68580" marR="68580" marT="0" marB="0" anchor="ctr"/>
                </a:tc>
                <a:tc>
                  <a:txBody>
                    <a:bodyPr/>
                    <a:lstStyle/>
                    <a:p>
                      <a:pPr algn="l">
                        <a:spcAft>
                          <a:spcPts val="0"/>
                        </a:spcAft>
                      </a:pPr>
                      <a:r>
                        <a:rPr lang="en-US" sz="1800">
                          <a:solidFill>
                            <a:schemeClr val="tx1"/>
                          </a:solidFill>
                          <a:effectLst/>
                        </a:rPr>
                        <a:t>Science, Practical Arts, Nurses, AFJROTC</a:t>
                      </a:r>
                      <a:endParaRPr lang="en-US">
                        <a:solidFill>
                          <a:schemeClr val="tx1"/>
                        </a:solidFill>
                        <a:effectLst/>
                      </a:endParaRPr>
                    </a:p>
                  </a:txBody>
                  <a:tcPr marL="68580" marR="68580" marT="0" marB="0" anchor="ctr"/>
                </a:tc>
                <a:extLst>
                  <a:ext uri="{0D108BD9-81ED-4DB2-BD59-A6C34878D82A}">
                    <a16:rowId xmlns:a16="http://schemas.microsoft.com/office/drawing/2014/main" val="1006971918"/>
                  </a:ext>
                </a:extLst>
              </a:tr>
            </a:tbl>
          </a:graphicData>
        </a:graphic>
      </p:graphicFrame>
    </p:spTree>
  </p:cSld>
  <p:clrMapOvr>
    <a:masterClrMapping/>
  </p:clrMapOvr>
  <p:transition>
    <p:blinds/>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Text Box 7"/>
          <p:cNvSpPr txBox="1">
            <a:spLocks noChangeArrowheads="1"/>
          </p:cNvSpPr>
          <p:nvPr/>
        </p:nvSpPr>
        <p:spPr bwMode="auto">
          <a:xfrm>
            <a:off x="2278106" y="120298"/>
            <a:ext cx="42528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a:t>COUNSELING DEPARTMENT</a:t>
            </a:r>
          </a:p>
        </p:txBody>
      </p:sp>
      <p:pic>
        <p:nvPicPr>
          <p:cNvPr id="2" name="Picture 1" descr="A screenshot of a school course&#10;&#10;Description automatically generated">
            <a:extLst>
              <a:ext uri="{FF2B5EF4-FFF2-40B4-BE49-F238E27FC236}">
                <a16:creationId xmlns:a16="http://schemas.microsoft.com/office/drawing/2014/main" id="{0E31A1A8-B93B-20A2-0682-B3BF32722D5E}"/>
              </a:ext>
            </a:extLst>
          </p:cNvPr>
          <p:cNvPicPr>
            <a:picLocks noChangeAspect="1"/>
          </p:cNvPicPr>
          <p:nvPr/>
        </p:nvPicPr>
        <p:blipFill>
          <a:blip r:embed="rId3"/>
          <a:stretch>
            <a:fillRect/>
          </a:stretch>
        </p:blipFill>
        <p:spPr>
          <a:xfrm>
            <a:off x="1924050" y="754224"/>
            <a:ext cx="4978660" cy="5722776"/>
          </a:xfrm>
          <a:prstGeom prst="rect">
            <a:avLst/>
          </a:prstGeom>
        </p:spPr>
      </p:pic>
    </p:spTree>
  </p:cSld>
  <p:clrMapOvr>
    <a:masterClrMapping/>
  </p:clrMapOvr>
  <p:transition>
    <p:blinds/>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01C7-BEBC-4041-9C72-AD613644AAB7}"/>
              </a:ext>
            </a:extLst>
          </p:cNvPr>
          <p:cNvSpPr>
            <a:spLocks noGrp="1"/>
          </p:cNvSpPr>
          <p:nvPr>
            <p:ph type="title"/>
          </p:nvPr>
        </p:nvSpPr>
        <p:spPr>
          <a:xfrm>
            <a:off x="517124" y="112450"/>
            <a:ext cx="7772400" cy="1143000"/>
          </a:xfrm>
        </p:spPr>
        <p:txBody>
          <a:bodyPr wrap="square" anchor="ctr">
            <a:normAutofit/>
          </a:bodyPr>
          <a:lstStyle/>
          <a:p>
            <a:r>
              <a:rPr lang="en-US"/>
              <a:t>Grade 9 Electives </a:t>
            </a:r>
          </a:p>
        </p:txBody>
      </p:sp>
      <p:pic>
        <p:nvPicPr>
          <p:cNvPr id="4" name="Picture 3" descr="A list of information on a white background&#10;&#10;AI-generated content may be incorrect.">
            <a:extLst>
              <a:ext uri="{FF2B5EF4-FFF2-40B4-BE49-F238E27FC236}">
                <a16:creationId xmlns:a16="http://schemas.microsoft.com/office/drawing/2014/main" id="{07100334-AAFD-49A4-8F42-00E5E0F30BC2}"/>
              </a:ext>
            </a:extLst>
          </p:cNvPr>
          <p:cNvPicPr>
            <a:picLocks noChangeAspect="1"/>
          </p:cNvPicPr>
          <p:nvPr/>
        </p:nvPicPr>
        <p:blipFill>
          <a:blip r:embed="rId3"/>
          <a:stretch>
            <a:fillRect/>
          </a:stretch>
        </p:blipFill>
        <p:spPr>
          <a:xfrm>
            <a:off x="2087249" y="1055969"/>
            <a:ext cx="4476329" cy="5685990"/>
          </a:xfrm>
          <a:prstGeom prst="rect">
            <a:avLst/>
          </a:prstGeom>
        </p:spPr>
      </p:pic>
    </p:spTree>
    <p:extLst>
      <p:ext uri="{BB962C8B-B14F-4D97-AF65-F5344CB8AC3E}">
        <p14:creationId xmlns:p14="http://schemas.microsoft.com/office/powerpoint/2010/main" val="631099737"/>
      </p:ext>
    </p:extLst>
  </p:cSld>
  <p:clrMapOvr>
    <a:masterClrMapping/>
  </p:clrMapOvr>
  <p:transition>
    <p:blinds/>
  </p:transition>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B62D-B4E4-43E5-9A8F-CA99953E6CC9}"/>
              </a:ext>
            </a:extLst>
          </p:cNvPr>
          <p:cNvSpPr>
            <a:spLocks noGrp="1"/>
          </p:cNvSpPr>
          <p:nvPr>
            <p:ph type="ctrTitle" sz="quarter"/>
          </p:nvPr>
        </p:nvSpPr>
        <p:spPr>
          <a:xfrm>
            <a:off x="567259" y="291766"/>
            <a:ext cx="7772400" cy="1143000"/>
          </a:xfrm>
        </p:spPr>
        <p:txBody>
          <a:bodyPr/>
          <a:lstStyle/>
          <a:p>
            <a:r>
              <a:rPr lang="en-US">
                <a:cs typeface="Arial"/>
              </a:rPr>
              <a:t>Class of 2030 </a:t>
            </a:r>
            <a:br>
              <a:rPr lang="en-US">
                <a:cs typeface="Arial"/>
              </a:rPr>
            </a:br>
            <a:r>
              <a:rPr lang="en-US">
                <a:cs typeface="Arial"/>
              </a:rPr>
              <a:t>Google Classroom</a:t>
            </a:r>
            <a:endParaRPr lang="en-US"/>
          </a:p>
        </p:txBody>
      </p:sp>
      <p:sp>
        <p:nvSpPr>
          <p:cNvPr id="3" name="Subtitle 2">
            <a:extLst>
              <a:ext uri="{FF2B5EF4-FFF2-40B4-BE49-F238E27FC236}">
                <a16:creationId xmlns:a16="http://schemas.microsoft.com/office/drawing/2014/main" id="{50BCE058-52C1-4480-93B4-907BFAC685CF}"/>
              </a:ext>
            </a:extLst>
          </p:cNvPr>
          <p:cNvSpPr>
            <a:spLocks noGrp="1"/>
          </p:cNvSpPr>
          <p:nvPr>
            <p:ph type="subTitle" sz="quarter" idx="1"/>
          </p:nvPr>
        </p:nvSpPr>
        <p:spPr>
          <a:xfrm>
            <a:off x="378170" y="1592810"/>
            <a:ext cx="8150577" cy="4638793"/>
          </a:xfrm>
        </p:spPr>
        <p:txBody>
          <a:bodyPr/>
          <a:lstStyle/>
          <a:p>
            <a:endParaRPr lang="en-US">
              <a:cs typeface="Times New Roman"/>
            </a:endParaRPr>
          </a:p>
          <a:p>
            <a:endParaRPr lang="en-US">
              <a:ea typeface="+mn-lt"/>
              <a:cs typeface="+mn-lt"/>
            </a:endParaRPr>
          </a:p>
          <a:p>
            <a:endParaRPr lang="en-US">
              <a:ea typeface="+mn-lt"/>
              <a:cs typeface="+mn-lt"/>
            </a:endParaRPr>
          </a:p>
          <a:p>
            <a:endParaRPr lang="en-US">
              <a:ea typeface="+mn-lt"/>
              <a:cs typeface="+mn-lt"/>
            </a:endParaRPr>
          </a:p>
          <a:p>
            <a:endParaRPr lang="en-US">
              <a:cs typeface="Times New Roman"/>
            </a:endParaRPr>
          </a:p>
          <a:p>
            <a:pPr algn="l"/>
            <a:r>
              <a:rPr lang="en-US">
                <a:ea typeface="+mn-lt"/>
                <a:cs typeface="+mn-lt"/>
              </a:rPr>
              <a:t>               Class code:  </a:t>
            </a:r>
            <a:r>
              <a:rPr lang="en-US" sz="3600">
                <a:solidFill>
                  <a:srgbClr val="444746"/>
                </a:solidFill>
                <a:highlight>
                  <a:srgbClr val="E9EEF6"/>
                </a:highlight>
                <a:ea typeface="+mn-lt"/>
                <a:cs typeface="+mn-lt"/>
              </a:rPr>
              <a:t>gl6mxswb</a:t>
            </a:r>
            <a:endParaRPr lang="en-US" sz="3600">
              <a:cs typeface="Times New Roman"/>
            </a:endParaRPr>
          </a:p>
          <a:p>
            <a:pPr algn="l"/>
            <a:r>
              <a:rPr lang="en-US">
                <a:cs typeface="Times New Roman"/>
              </a:rPr>
              <a:t>Join and have access to: </a:t>
            </a:r>
          </a:p>
          <a:p>
            <a:pPr marL="457200" indent="-457200" algn="l">
              <a:buFont typeface="Arial" pitchFamily="2" charset="2"/>
              <a:buChar char="•"/>
            </a:pPr>
            <a:r>
              <a:rPr lang="en-US">
                <a:cs typeface="Times New Roman"/>
              </a:rPr>
              <a:t>Grade 9 electives</a:t>
            </a:r>
          </a:p>
          <a:p>
            <a:pPr marL="457200" indent="-457200" algn="l">
              <a:buFont typeface="Arial" pitchFamily="2" charset="2"/>
              <a:buChar char="•"/>
            </a:pPr>
            <a:r>
              <a:rPr lang="en-US">
                <a:cs typeface="Times New Roman"/>
              </a:rPr>
              <a:t>Course Description Book</a:t>
            </a:r>
          </a:p>
          <a:p>
            <a:pPr marL="457200" indent="-457200" algn="l">
              <a:buFont typeface="Arial" pitchFamily="2" charset="2"/>
              <a:buChar char="•"/>
            </a:pPr>
            <a:r>
              <a:rPr lang="en-US">
                <a:cs typeface="Times New Roman"/>
              </a:rPr>
              <a:t>Counselor caseloads</a:t>
            </a:r>
          </a:p>
          <a:p>
            <a:pPr marL="457200" indent="-457200" algn="l">
              <a:buFont typeface="Arial" pitchFamily="2" charset="2"/>
              <a:buChar char="•"/>
            </a:pPr>
            <a:r>
              <a:rPr lang="en-US">
                <a:cs typeface="Times New Roman"/>
              </a:rPr>
              <a:t>How to add electives in </a:t>
            </a:r>
            <a:r>
              <a:rPr lang="en-US" err="1">
                <a:cs typeface="Times New Roman"/>
              </a:rPr>
              <a:t>OnCourse</a:t>
            </a:r>
            <a:r>
              <a:rPr lang="en-US">
                <a:cs typeface="Times New Roman"/>
              </a:rPr>
              <a:t> Power Point</a:t>
            </a:r>
          </a:p>
          <a:p>
            <a:pPr marL="457200" indent="-457200" algn="l">
              <a:buFont typeface="Arial" pitchFamily="2" charset="2"/>
              <a:buChar char="•"/>
            </a:pPr>
            <a:r>
              <a:rPr lang="en-US">
                <a:cs typeface="Times New Roman"/>
              </a:rPr>
              <a:t>Credits- how many do you need to pass to the next grade level?</a:t>
            </a:r>
          </a:p>
          <a:p>
            <a:pPr algn="l"/>
            <a:endParaRPr lang="en-US">
              <a:cs typeface="Times New Roman"/>
            </a:endParaRPr>
          </a:p>
          <a:p>
            <a:endParaRPr lang="en-US">
              <a:cs typeface="Times New Roman"/>
            </a:endParaRPr>
          </a:p>
          <a:p>
            <a:br>
              <a:rPr lang="en-US"/>
            </a:br>
            <a:endParaRPr lang="en-US"/>
          </a:p>
          <a:p>
            <a:endParaRPr lang="en-US">
              <a:cs typeface="Times New Roman"/>
            </a:endParaRPr>
          </a:p>
        </p:txBody>
      </p:sp>
    </p:spTree>
    <p:extLst>
      <p:ext uri="{BB962C8B-B14F-4D97-AF65-F5344CB8AC3E}">
        <p14:creationId xmlns:p14="http://schemas.microsoft.com/office/powerpoint/2010/main" val="3865085082"/>
      </p:ext>
    </p:extLst>
  </p:cSld>
  <p:clrMapOvr>
    <a:masterClrMapping/>
  </p:clrMapOvr>
  <p:transition>
    <p:blinds/>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468549" y="1768813"/>
            <a:ext cx="8153400" cy="685800"/>
          </a:xfrm>
        </p:spPr>
        <p:txBody>
          <a:bodyPr/>
          <a:lstStyle/>
          <a:p>
            <a:pPr eaLnBrk="1" hangingPunct="1">
              <a:defRPr/>
            </a:pPr>
            <a:br>
              <a:rPr lang="en-US" sz="4800">
                <a:latin typeface="Times New Roman"/>
                <a:cs typeface="Times New Roman"/>
              </a:rPr>
            </a:br>
            <a:br>
              <a:rPr lang="en-US" sz="4800">
                <a:latin typeface="Times New Roman"/>
                <a:cs typeface="Times New Roman"/>
              </a:rPr>
            </a:br>
            <a:r>
              <a:rPr lang="en-US" sz="4800">
                <a:latin typeface="Times New Roman"/>
                <a:cs typeface="Times New Roman"/>
              </a:rPr>
              <a:t>S C I E N C E</a:t>
            </a:r>
            <a:br>
              <a:rPr lang="en-US" sz="4800">
                <a:latin typeface="Times New Roman"/>
                <a:cs typeface="Times New Roman"/>
              </a:rPr>
            </a:br>
            <a:endParaRPr lang="en-US" sz="4800">
              <a:latin typeface="Times New Roman" pitchFamily="18" charset="0"/>
              <a:cs typeface="Times New Roman"/>
            </a:endParaRPr>
          </a:p>
        </p:txBody>
      </p:sp>
      <p:sp>
        <p:nvSpPr>
          <p:cNvPr id="12291" name="Text Box 4"/>
          <p:cNvSpPr txBox="1">
            <a:spLocks noChangeArrowheads="1"/>
          </p:cNvSpPr>
          <p:nvPr/>
        </p:nvSpPr>
        <p:spPr bwMode="auto">
          <a:xfrm>
            <a:off x="304800" y="27432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40965" name="Rectangle 5"/>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12293" name="Text Box 6"/>
          <p:cNvSpPr txBox="1">
            <a:spLocks noChangeArrowheads="1"/>
          </p:cNvSpPr>
          <p:nvPr/>
        </p:nvSpPr>
        <p:spPr bwMode="auto">
          <a:xfrm>
            <a:off x="304800" y="1219200"/>
            <a:ext cx="85344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a:p>
          <a:p>
            <a:pPr eaLnBrk="1" hangingPunct="1">
              <a:spcBef>
                <a:spcPct val="0"/>
              </a:spcBef>
              <a:buClrTx/>
              <a:buSzTx/>
              <a:buFontTx/>
              <a:buNone/>
            </a:pPr>
            <a:r>
              <a:rPr lang="en-US" altLang="en-US">
                <a:latin typeface="Times New Roman"/>
                <a:cs typeface="Times New Roman"/>
              </a:rPr>
              <a:t>Biology Honors							</a:t>
            </a:r>
          </a:p>
          <a:p>
            <a:pPr eaLnBrk="1" hangingPunct="1">
              <a:spcBef>
                <a:spcPct val="0"/>
              </a:spcBef>
              <a:buClrTx/>
              <a:buSzTx/>
              <a:buNone/>
            </a:pPr>
            <a:r>
              <a:rPr lang="en-US" altLang="en-US">
                <a:latin typeface="Times New Roman"/>
                <a:cs typeface="Times New Roman"/>
              </a:rPr>
              <a:t>Biology CP</a:t>
            </a:r>
            <a:endParaRPr lang="en-US" altLang="en-US">
              <a:latin typeface="Times New Roman"/>
            </a:endParaRPr>
          </a:p>
          <a:p>
            <a:pPr eaLnBrk="1" hangingPunct="1">
              <a:spcBef>
                <a:spcPct val="0"/>
              </a:spcBef>
              <a:buClrTx/>
              <a:buSzTx/>
              <a:buFontTx/>
              <a:buNone/>
            </a:pPr>
            <a:r>
              <a:rPr lang="en-US" altLang="en-US">
                <a:latin typeface="Times New Roman"/>
                <a:cs typeface="Times New Roman"/>
              </a:rPr>
              <a:t>Integrated Science</a:t>
            </a:r>
          </a:p>
          <a:p>
            <a:pPr>
              <a:spcBef>
                <a:spcPct val="0"/>
              </a:spcBef>
              <a:buClrTx/>
              <a:buSzTx/>
              <a:buFontTx/>
              <a:buNone/>
            </a:pPr>
            <a:endParaRPr lang="en-US" altLang="en-US">
              <a:cs typeface="Times New Roman"/>
            </a:endParaRPr>
          </a:p>
          <a:p>
            <a:pPr>
              <a:spcBef>
                <a:spcPct val="0"/>
              </a:spcBef>
              <a:buClrTx/>
              <a:buSzTx/>
              <a:buNone/>
            </a:pPr>
            <a:endParaRPr lang="en-US" altLang="en-US" sz="2800">
              <a:cs typeface="Times New Roman"/>
            </a:endParaRPr>
          </a:p>
          <a:p>
            <a:pPr>
              <a:spcBef>
                <a:spcPct val="0"/>
              </a:spcBef>
              <a:buClrTx/>
              <a:buSzTx/>
              <a:buNone/>
            </a:pPr>
            <a:r>
              <a:rPr lang="en-US" altLang="en-US" sz="2800">
                <a:latin typeface="Times New Roman"/>
                <a:cs typeface="Times New Roman"/>
              </a:rPr>
              <a:t>Placement determination:</a:t>
            </a:r>
          </a:p>
          <a:p>
            <a:pPr>
              <a:spcBef>
                <a:spcPct val="0"/>
              </a:spcBef>
              <a:buClrTx/>
              <a:buSzTx/>
              <a:buNone/>
            </a:pPr>
            <a:r>
              <a:rPr lang="en-US" altLang="en-US" sz="2800">
                <a:latin typeface="Times New Roman"/>
                <a:cs typeface="Times New Roman"/>
              </a:rPr>
              <a:t>Semester grades in science and LAL</a:t>
            </a:r>
            <a:endParaRPr lang="en-US" altLang="en-US" sz="2800">
              <a:cs typeface="Times New Roman" panose="02020603050405020304" pitchFamily="18" charset="0"/>
            </a:endParaRPr>
          </a:p>
          <a:p>
            <a:pPr>
              <a:spcBef>
                <a:spcPct val="0"/>
              </a:spcBef>
              <a:buClrTx/>
              <a:buSzTx/>
              <a:buNone/>
            </a:pPr>
            <a:r>
              <a:rPr lang="en-US" altLang="en-US" sz="2800">
                <a:latin typeface="Times New Roman"/>
                <a:cs typeface="Times New Roman"/>
              </a:rPr>
              <a:t>Quarterly assessment grades</a:t>
            </a:r>
            <a:endParaRPr lang="en-US" altLang="en-US" sz="2800">
              <a:cs typeface="Times New Roman"/>
            </a:endParaRPr>
          </a:p>
          <a:p>
            <a:pPr>
              <a:spcBef>
                <a:spcPct val="0"/>
              </a:spcBef>
              <a:buClrTx/>
              <a:buSzTx/>
              <a:buNone/>
            </a:pPr>
            <a:r>
              <a:rPr lang="en-US" altLang="en-US" sz="2800">
                <a:latin typeface="Times New Roman"/>
                <a:cs typeface="Times New Roman"/>
              </a:rPr>
              <a:t>Teacher recommendation</a:t>
            </a:r>
            <a:endParaRPr lang="en-US" altLang="en-US" sz="2800">
              <a:cs typeface="Times New Roman"/>
            </a:endParaRPr>
          </a:p>
          <a:p>
            <a:pPr eaLnBrk="1" hangingPunct="1">
              <a:spcBef>
                <a:spcPct val="0"/>
              </a:spcBef>
              <a:buClrTx/>
              <a:buSzTx/>
              <a:buFont typeface="Wingdings" panose="05000000000000000000" pitchFamily="2" charset="2"/>
              <a:buNone/>
            </a:pPr>
            <a:endParaRPr lang="en-US" altLang="en-US" sz="2800"/>
          </a:p>
          <a:p>
            <a:pPr eaLnBrk="1" hangingPunct="1">
              <a:spcBef>
                <a:spcPct val="0"/>
              </a:spcBef>
              <a:buClrTx/>
              <a:buSzTx/>
              <a:buFontTx/>
              <a:buNone/>
            </a:pPr>
            <a:r>
              <a:rPr lang="en-US" altLang="en-US">
                <a:latin typeface="Times New Roman"/>
                <a:cs typeface="Times New Roman"/>
              </a:rPr>
              <a:t>	</a:t>
            </a:r>
          </a:p>
        </p:txBody>
      </p:sp>
      <p:sp>
        <p:nvSpPr>
          <p:cNvPr id="6" name="TextBox 5">
            <a:extLst>
              <a:ext uri="{FF2B5EF4-FFF2-40B4-BE49-F238E27FC236}">
                <a16:creationId xmlns:a16="http://schemas.microsoft.com/office/drawing/2014/main" id="{C344A9F9-1276-4795-830C-914EE872FAA9}"/>
              </a:ext>
            </a:extLst>
          </p:cNvPr>
          <p:cNvSpPr txBox="1"/>
          <p:nvPr/>
        </p:nvSpPr>
        <p:spPr>
          <a:xfrm>
            <a:off x="1507788" y="389106"/>
            <a:ext cx="55350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Ms. C. O'Connor  ~ Science, Industrial Arts, Nurses</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40965"/>
                                        </p:tgtEl>
                                        <p:attrNameLst>
                                          <p:attrName>style.visibility</p:attrName>
                                        </p:attrNameLst>
                                      </p:cBhvr>
                                      <p:to>
                                        <p:strVal val="visible"/>
                                      </p:to>
                                    </p:set>
                                    <p:anim calcmode="lin" valueType="num">
                                      <p:cBhvr additive="base">
                                        <p:cTn id="7" dur="500" fill="hold"/>
                                        <p:tgtEl>
                                          <p:spTgt spid="40965"/>
                                        </p:tgtEl>
                                        <p:attrNameLst>
                                          <p:attrName>ppt_x</p:attrName>
                                        </p:attrNameLst>
                                      </p:cBhvr>
                                      <p:tavLst>
                                        <p:tav tm="0">
                                          <p:val>
                                            <p:strVal val="1+#ppt_w/2"/>
                                          </p:val>
                                        </p:tav>
                                        <p:tav tm="100000">
                                          <p:val>
                                            <p:strVal val="#ppt_x"/>
                                          </p:val>
                                        </p:tav>
                                      </p:tavLst>
                                    </p:anim>
                                    <p:anim calcmode="lin" valueType="num">
                                      <p:cBhvr additive="base">
                                        <p:cTn id="8" dur="500" fill="hold"/>
                                        <p:tgtEl>
                                          <p:spTgt spid="40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385996" y="1289978"/>
            <a:ext cx="8153400" cy="685800"/>
          </a:xfrm>
        </p:spPr>
        <p:txBody>
          <a:bodyPr/>
          <a:lstStyle/>
          <a:p>
            <a:pPr eaLnBrk="1" hangingPunct="1">
              <a:defRPr/>
            </a:pPr>
            <a:r>
              <a:rPr lang="en-US" sz="5400">
                <a:latin typeface="Times New Roman"/>
                <a:cs typeface="Times New Roman"/>
              </a:rPr>
              <a:t>STEM Academy</a:t>
            </a:r>
            <a:r>
              <a:rPr lang="en-US" sz="4800">
                <a:latin typeface="Times New Roman"/>
                <a:cs typeface="Times New Roman"/>
              </a:rPr>
              <a:t> </a:t>
            </a:r>
            <a:br>
              <a:rPr lang="en-US" sz="4800">
                <a:latin typeface="Times New Roman"/>
                <a:cs typeface="Times New Roman"/>
              </a:rPr>
            </a:br>
            <a:r>
              <a:rPr lang="en-US" sz="3200">
                <a:latin typeface="Times New Roman"/>
                <a:cs typeface="Times New Roman"/>
              </a:rPr>
              <a:t>Biomedical Strand</a:t>
            </a:r>
            <a:endParaRPr lang="en-US" sz="4800">
              <a:latin typeface="Times New Roman" pitchFamily="18" charset="0"/>
              <a:cs typeface="Times New Roman"/>
            </a:endParaRPr>
          </a:p>
        </p:txBody>
      </p:sp>
      <p:sp>
        <p:nvSpPr>
          <p:cNvPr id="12291" name="Text Box 4"/>
          <p:cNvSpPr txBox="1">
            <a:spLocks noChangeArrowheads="1"/>
          </p:cNvSpPr>
          <p:nvPr/>
        </p:nvSpPr>
        <p:spPr bwMode="auto">
          <a:xfrm>
            <a:off x="304800" y="27432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40965" name="Rectangle 5"/>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graphicFrame>
        <p:nvGraphicFramePr>
          <p:cNvPr id="4" name="Table 4">
            <a:extLst>
              <a:ext uri="{FF2B5EF4-FFF2-40B4-BE49-F238E27FC236}">
                <a16:creationId xmlns:a16="http://schemas.microsoft.com/office/drawing/2014/main" id="{CAE2CB32-7B6D-4D6C-BA33-A8E158567D5F}"/>
              </a:ext>
            </a:extLst>
          </p:cNvPr>
          <p:cNvGraphicFramePr>
            <a:graphicFrameLocks noGrp="1"/>
          </p:cNvGraphicFramePr>
          <p:nvPr>
            <p:extLst>
              <p:ext uri="{D42A27DB-BD31-4B8C-83A1-F6EECF244321}">
                <p14:modId xmlns:p14="http://schemas.microsoft.com/office/powerpoint/2010/main" val="2214535469"/>
              </p:ext>
            </p:extLst>
          </p:nvPr>
        </p:nvGraphicFramePr>
        <p:xfrm>
          <a:off x="386366" y="1942563"/>
          <a:ext cx="8350160" cy="1850781"/>
        </p:xfrm>
        <a:graphic>
          <a:graphicData uri="http://schemas.openxmlformats.org/drawingml/2006/table">
            <a:tbl>
              <a:tblPr firstRow="1" bandRow="1">
                <a:tableStyleId>{21E4AEA4-8DFA-4A89-87EB-49C32662AFE0}</a:tableStyleId>
              </a:tblPr>
              <a:tblGrid>
                <a:gridCol w="2833884">
                  <a:extLst>
                    <a:ext uri="{9D8B030D-6E8A-4147-A177-3AD203B41FA5}">
                      <a16:colId xmlns:a16="http://schemas.microsoft.com/office/drawing/2014/main" val="441518027"/>
                    </a:ext>
                  </a:extLst>
                </a:gridCol>
                <a:gridCol w="2827303">
                  <a:extLst>
                    <a:ext uri="{9D8B030D-6E8A-4147-A177-3AD203B41FA5}">
                      <a16:colId xmlns:a16="http://schemas.microsoft.com/office/drawing/2014/main" val="817009006"/>
                    </a:ext>
                  </a:extLst>
                </a:gridCol>
                <a:gridCol w="2688973">
                  <a:extLst>
                    <a:ext uri="{9D8B030D-6E8A-4147-A177-3AD203B41FA5}">
                      <a16:colId xmlns:a16="http://schemas.microsoft.com/office/drawing/2014/main" val="1165873856"/>
                    </a:ext>
                  </a:extLst>
                </a:gridCol>
              </a:tblGrid>
              <a:tr h="324487">
                <a:tc gridSpan="2">
                  <a:txBody>
                    <a:bodyPr/>
                    <a:lstStyle/>
                    <a:p>
                      <a:pPr algn="ctr"/>
                      <a:r>
                        <a:rPr lang="en-US" sz="1400">
                          <a:solidFill>
                            <a:schemeClr val="tx1"/>
                          </a:solidFill>
                        </a:rPr>
                        <a:t>Required Science Courses</a:t>
                      </a:r>
                    </a:p>
                  </a:txBody>
                  <a:tcPr/>
                </a:tc>
                <a:tc hMerge="1">
                  <a:txBody>
                    <a:bodyPr/>
                    <a:lstStyle/>
                    <a:p>
                      <a:endParaRPr lang="en-US"/>
                    </a:p>
                  </a:txBody>
                  <a:tcPr/>
                </a:tc>
                <a:tc>
                  <a:txBody>
                    <a:bodyPr/>
                    <a:lstStyle/>
                    <a:p>
                      <a:pPr algn="ctr"/>
                      <a:r>
                        <a:rPr lang="en-US" sz="1400">
                          <a:solidFill>
                            <a:schemeClr val="tx1"/>
                          </a:solidFill>
                        </a:rPr>
                        <a:t>Required Math Courses</a:t>
                      </a:r>
                    </a:p>
                  </a:txBody>
                  <a:tcPr/>
                </a:tc>
                <a:extLst>
                  <a:ext uri="{0D108BD9-81ED-4DB2-BD59-A6C34878D82A}">
                    <a16:rowId xmlns:a16="http://schemas.microsoft.com/office/drawing/2014/main" val="155290764"/>
                  </a:ext>
                </a:extLst>
              </a:tr>
              <a:tr h="1526294">
                <a:tc>
                  <a:txBody>
                    <a:bodyPr/>
                    <a:lstStyle/>
                    <a:p>
                      <a:pPr marL="285750" indent="-285750">
                        <a:buFont typeface="Arial"/>
                        <a:buChar char="•"/>
                      </a:pPr>
                      <a:r>
                        <a:rPr lang="en-US" sz="1400"/>
                        <a:t>Biology Honors</a:t>
                      </a:r>
                    </a:p>
                    <a:p>
                      <a:pPr marL="285750" lvl="0" indent="-285750">
                        <a:buFont typeface="Arial"/>
                        <a:buChar char="•"/>
                      </a:pPr>
                      <a:r>
                        <a:rPr lang="en-US" sz="1400"/>
                        <a:t>Chemistry Honors</a:t>
                      </a:r>
                    </a:p>
                    <a:p>
                      <a:pPr marL="285750" lvl="0" indent="-285750">
                        <a:buFont typeface="Arial"/>
                        <a:buChar char="•"/>
                      </a:pPr>
                      <a:r>
                        <a:rPr lang="en-US" sz="1400"/>
                        <a:t>Physics</a:t>
                      </a:r>
                    </a:p>
                    <a:p>
                      <a:pPr marL="285750" lvl="0" indent="-285750">
                        <a:buFont typeface="Arial"/>
                        <a:buChar char="•"/>
                      </a:pPr>
                      <a:r>
                        <a:rPr lang="en-US" sz="1400" b="0" i="0" u="none" strike="noStrike" noProof="0">
                          <a:solidFill>
                            <a:srgbClr val="000000"/>
                          </a:solidFill>
                          <a:latin typeface="Times New Roman"/>
                        </a:rPr>
                        <a:t>Anatomy &amp; Physiology Honors</a:t>
                      </a:r>
                      <a:endParaRPr lang="en-US" sz="1400"/>
                    </a:p>
                  </a:txBody>
                  <a:tcPr/>
                </a:tc>
                <a:tc>
                  <a:txBody>
                    <a:bodyPr/>
                    <a:lstStyle/>
                    <a:p>
                      <a:pPr marL="285750" lvl="0" indent="-285750">
                        <a:buFont typeface="Arial"/>
                        <a:buChar char="•"/>
                      </a:pPr>
                      <a:r>
                        <a:rPr lang="en-US" sz="1400"/>
                        <a:t>AP Biology</a:t>
                      </a:r>
                    </a:p>
                    <a:p>
                      <a:pPr marL="285750" lvl="0" indent="-285750">
                        <a:buFont typeface="Arial"/>
                        <a:buChar char="•"/>
                      </a:pPr>
                      <a:r>
                        <a:rPr lang="en-US" sz="1400"/>
                        <a:t>AP Chemistry</a:t>
                      </a:r>
                    </a:p>
                    <a:p>
                      <a:pPr marL="285750" lvl="0" indent="-285750">
                        <a:buFont typeface="Arial"/>
                        <a:buChar char="•"/>
                      </a:pPr>
                      <a:r>
                        <a:rPr lang="en-US" sz="1400"/>
                        <a:t>STEM Capstone</a:t>
                      </a:r>
                    </a:p>
                    <a:p>
                      <a:pPr marL="285750" lvl="0" indent="-285750">
                        <a:buFont typeface="Arial"/>
                        <a:buChar char="•"/>
                      </a:pPr>
                      <a:endParaRPr lang="en-US" sz="1400"/>
                    </a:p>
                  </a:txBody>
                  <a:tcPr/>
                </a:tc>
                <a:tc>
                  <a:txBody>
                    <a:bodyPr/>
                    <a:lstStyle/>
                    <a:p>
                      <a:pPr marL="285750" indent="-285750">
                        <a:buFont typeface="Arial"/>
                        <a:buChar char="•"/>
                      </a:pPr>
                      <a:r>
                        <a:rPr lang="en-US" sz="1400"/>
                        <a:t>Geometry Honors</a:t>
                      </a:r>
                    </a:p>
                    <a:p>
                      <a:pPr marL="285750" lvl="0" indent="-285750">
                        <a:buFont typeface="Arial"/>
                        <a:buChar char="•"/>
                      </a:pPr>
                      <a:r>
                        <a:rPr lang="en-US" sz="1400"/>
                        <a:t>Algebra II Honors</a:t>
                      </a:r>
                    </a:p>
                    <a:p>
                      <a:pPr marL="285750" lvl="0" indent="-285750">
                        <a:buFont typeface="Arial"/>
                        <a:buChar char="•"/>
                      </a:pPr>
                      <a:r>
                        <a:rPr lang="en-US" sz="1400"/>
                        <a:t>Pre-Calculus Honors or AP Pre-Calculus</a:t>
                      </a:r>
                    </a:p>
                    <a:p>
                      <a:pPr marL="285750" lvl="0" indent="-285750">
                        <a:buFont typeface="Arial"/>
                        <a:buChar char="•"/>
                      </a:pPr>
                      <a:r>
                        <a:rPr lang="en-US" sz="1400"/>
                        <a:t>Calculus Honors or AP Calculus AB or BC</a:t>
                      </a:r>
                    </a:p>
                  </a:txBody>
                  <a:tcPr/>
                </a:tc>
                <a:extLst>
                  <a:ext uri="{0D108BD9-81ED-4DB2-BD59-A6C34878D82A}">
                    <a16:rowId xmlns:a16="http://schemas.microsoft.com/office/drawing/2014/main" val="1942576836"/>
                  </a:ext>
                </a:extLst>
              </a:tr>
            </a:tbl>
          </a:graphicData>
        </a:graphic>
      </p:graphicFrame>
      <p:pic>
        <p:nvPicPr>
          <p:cNvPr id="2" name="Picture 2" descr="A group of people posing for a photo&#10;&#10;Description automatically generated">
            <a:extLst>
              <a:ext uri="{FF2B5EF4-FFF2-40B4-BE49-F238E27FC236}">
                <a16:creationId xmlns:a16="http://schemas.microsoft.com/office/drawing/2014/main" id="{4E1B5CAB-F8A9-4291-8616-B05265D31822}"/>
              </a:ext>
            </a:extLst>
          </p:cNvPr>
          <p:cNvPicPr>
            <a:picLocks noChangeAspect="1"/>
          </p:cNvPicPr>
          <p:nvPr/>
        </p:nvPicPr>
        <p:blipFill>
          <a:blip r:embed="rId2"/>
          <a:stretch>
            <a:fillRect/>
          </a:stretch>
        </p:blipFill>
        <p:spPr>
          <a:xfrm>
            <a:off x="3195637" y="4121400"/>
            <a:ext cx="2752725" cy="1981200"/>
          </a:xfrm>
          <a:prstGeom prst="rect">
            <a:avLst/>
          </a:prstGeom>
        </p:spPr>
      </p:pic>
      <p:pic>
        <p:nvPicPr>
          <p:cNvPr id="3" name="Picture 4" descr="A picture containing person&#10;&#10;Description automatically generated">
            <a:extLst>
              <a:ext uri="{FF2B5EF4-FFF2-40B4-BE49-F238E27FC236}">
                <a16:creationId xmlns:a16="http://schemas.microsoft.com/office/drawing/2014/main" id="{B72516AB-A5BD-449C-AEF3-54A429DC3061}"/>
              </a:ext>
            </a:extLst>
          </p:cNvPr>
          <p:cNvPicPr>
            <a:picLocks noChangeAspect="1"/>
          </p:cNvPicPr>
          <p:nvPr/>
        </p:nvPicPr>
        <p:blipFill>
          <a:blip r:embed="rId3"/>
          <a:stretch>
            <a:fillRect/>
          </a:stretch>
        </p:blipFill>
        <p:spPr>
          <a:xfrm>
            <a:off x="6350400" y="3949200"/>
            <a:ext cx="2149200" cy="2865600"/>
          </a:xfrm>
          <a:prstGeom prst="rect">
            <a:avLst/>
          </a:prstGeom>
        </p:spPr>
      </p:pic>
      <p:pic>
        <p:nvPicPr>
          <p:cNvPr id="6" name="Picture 6" descr="A picture containing text, person&#10;&#10;Description automatically generated">
            <a:extLst>
              <a:ext uri="{FF2B5EF4-FFF2-40B4-BE49-F238E27FC236}">
                <a16:creationId xmlns:a16="http://schemas.microsoft.com/office/drawing/2014/main" id="{2E16FE67-24A5-4162-A720-E5F3B05566E6}"/>
              </a:ext>
            </a:extLst>
          </p:cNvPr>
          <p:cNvPicPr>
            <a:picLocks noChangeAspect="1"/>
          </p:cNvPicPr>
          <p:nvPr/>
        </p:nvPicPr>
        <p:blipFill>
          <a:blip r:embed="rId4"/>
          <a:stretch>
            <a:fillRect/>
          </a:stretch>
        </p:blipFill>
        <p:spPr>
          <a:xfrm>
            <a:off x="653400" y="3949200"/>
            <a:ext cx="2149200" cy="2865600"/>
          </a:xfrm>
          <a:prstGeom prst="rect">
            <a:avLst/>
          </a:prstGeom>
        </p:spPr>
      </p:pic>
    </p:spTree>
    <p:extLst>
      <p:ext uri="{BB962C8B-B14F-4D97-AF65-F5344CB8AC3E}">
        <p14:creationId xmlns:p14="http://schemas.microsoft.com/office/powerpoint/2010/main" val="3338970505"/>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40965"/>
                                        </p:tgtEl>
                                        <p:attrNameLst>
                                          <p:attrName>style.visibility</p:attrName>
                                        </p:attrNameLst>
                                      </p:cBhvr>
                                      <p:to>
                                        <p:strVal val="visible"/>
                                      </p:to>
                                    </p:set>
                                    <p:anim calcmode="lin" valueType="num">
                                      <p:cBhvr additive="base">
                                        <p:cTn id="7" dur="500" fill="hold"/>
                                        <p:tgtEl>
                                          <p:spTgt spid="40965"/>
                                        </p:tgtEl>
                                        <p:attrNameLst>
                                          <p:attrName>ppt_x</p:attrName>
                                        </p:attrNameLst>
                                      </p:cBhvr>
                                      <p:tavLst>
                                        <p:tav tm="0">
                                          <p:val>
                                            <p:strVal val="1+#ppt_w/2"/>
                                          </p:val>
                                        </p:tav>
                                        <p:tav tm="100000">
                                          <p:val>
                                            <p:strVal val="#ppt_x"/>
                                          </p:val>
                                        </p:tav>
                                      </p:tavLst>
                                    </p:anim>
                                    <p:anim calcmode="lin" valueType="num">
                                      <p:cBhvr additive="base">
                                        <p:cTn id="8" dur="500" fill="hold"/>
                                        <p:tgtEl>
                                          <p:spTgt spid="40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501015" y="1246846"/>
            <a:ext cx="8153400" cy="685800"/>
          </a:xfrm>
        </p:spPr>
        <p:txBody>
          <a:bodyPr/>
          <a:lstStyle/>
          <a:p>
            <a:pPr eaLnBrk="1" hangingPunct="1">
              <a:defRPr/>
            </a:pPr>
            <a:r>
              <a:rPr lang="en-US" sz="5400">
                <a:latin typeface="Times New Roman"/>
                <a:cs typeface="Times New Roman"/>
              </a:rPr>
              <a:t>STEM Academy</a:t>
            </a:r>
            <a:br>
              <a:rPr lang="en-US" sz="4800">
                <a:latin typeface="Times New Roman"/>
                <a:cs typeface="Times New Roman"/>
              </a:rPr>
            </a:br>
            <a:r>
              <a:rPr lang="en-US" sz="3200">
                <a:latin typeface="Times New Roman"/>
                <a:cs typeface="Times New Roman"/>
              </a:rPr>
              <a:t>Engineering Strand</a:t>
            </a:r>
            <a:endParaRPr lang="en-US" sz="4800">
              <a:latin typeface="Times New Roman" pitchFamily="18" charset="0"/>
              <a:cs typeface="Times New Roman"/>
            </a:endParaRPr>
          </a:p>
        </p:txBody>
      </p:sp>
      <p:sp>
        <p:nvSpPr>
          <p:cNvPr id="12291" name="Text Box 4"/>
          <p:cNvSpPr txBox="1">
            <a:spLocks noChangeArrowheads="1"/>
          </p:cNvSpPr>
          <p:nvPr/>
        </p:nvSpPr>
        <p:spPr bwMode="auto">
          <a:xfrm>
            <a:off x="304800" y="27432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graphicFrame>
        <p:nvGraphicFramePr>
          <p:cNvPr id="4" name="Table 4">
            <a:extLst>
              <a:ext uri="{FF2B5EF4-FFF2-40B4-BE49-F238E27FC236}">
                <a16:creationId xmlns:a16="http://schemas.microsoft.com/office/drawing/2014/main" id="{CAE2CB32-7B6D-4D6C-BA33-A8E158567D5F}"/>
              </a:ext>
            </a:extLst>
          </p:cNvPr>
          <p:cNvGraphicFramePr>
            <a:graphicFrameLocks noGrp="1"/>
          </p:cNvGraphicFramePr>
          <p:nvPr>
            <p:extLst>
              <p:ext uri="{D42A27DB-BD31-4B8C-83A1-F6EECF244321}">
                <p14:modId xmlns:p14="http://schemas.microsoft.com/office/powerpoint/2010/main" val="2453547770"/>
              </p:ext>
            </p:extLst>
          </p:nvPr>
        </p:nvGraphicFramePr>
        <p:xfrm>
          <a:off x="236157" y="2333231"/>
          <a:ext cx="8736385" cy="2032526"/>
        </p:xfrm>
        <a:graphic>
          <a:graphicData uri="http://schemas.openxmlformats.org/drawingml/2006/table">
            <a:tbl>
              <a:tblPr firstRow="1" bandRow="1">
                <a:tableStyleId>{21E4AEA4-8DFA-4A89-87EB-49C32662AFE0}</a:tableStyleId>
              </a:tblPr>
              <a:tblGrid>
                <a:gridCol w="2084486">
                  <a:extLst>
                    <a:ext uri="{9D8B030D-6E8A-4147-A177-3AD203B41FA5}">
                      <a16:colId xmlns:a16="http://schemas.microsoft.com/office/drawing/2014/main" val="441518027"/>
                    </a:ext>
                  </a:extLst>
                </a:gridCol>
                <a:gridCol w="2295035">
                  <a:extLst>
                    <a:ext uri="{9D8B030D-6E8A-4147-A177-3AD203B41FA5}">
                      <a16:colId xmlns:a16="http://schemas.microsoft.com/office/drawing/2014/main" val="1165873856"/>
                    </a:ext>
                  </a:extLst>
                </a:gridCol>
                <a:gridCol w="2240795">
                  <a:extLst>
                    <a:ext uri="{9D8B030D-6E8A-4147-A177-3AD203B41FA5}">
                      <a16:colId xmlns:a16="http://schemas.microsoft.com/office/drawing/2014/main" val="4139332298"/>
                    </a:ext>
                  </a:extLst>
                </a:gridCol>
                <a:gridCol w="2116069">
                  <a:extLst>
                    <a:ext uri="{9D8B030D-6E8A-4147-A177-3AD203B41FA5}">
                      <a16:colId xmlns:a16="http://schemas.microsoft.com/office/drawing/2014/main" val="4163263111"/>
                    </a:ext>
                  </a:extLst>
                </a:gridCol>
              </a:tblGrid>
              <a:tr h="447566">
                <a:tc>
                  <a:txBody>
                    <a:bodyPr/>
                    <a:lstStyle/>
                    <a:p>
                      <a:pPr algn="ctr"/>
                      <a:r>
                        <a:rPr lang="en-US" sz="1400">
                          <a:solidFill>
                            <a:schemeClr val="tx1"/>
                          </a:solidFill>
                        </a:rPr>
                        <a:t>Required Electives</a:t>
                      </a:r>
                    </a:p>
                  </a:txBody>
                  <a:tcPr/>
                </a:tc>
                <a:tc>
                  <a:txBody>
                    <a:bodyPr/>
                    <a:lstStyle/>
                    <a:p>
                      <a:pPr lvl="0" algn="ctr">
                        <a:buNone/>
                      </a:pPr>
                      <a:r>
                        <a:rPr lang="en-US" sz="1400">
                          <a:solidFill>
                            <a:schemeClr val="tx1"/>
                          </a:solidFill>
                        </a:rPr>
                        <a:t>Required Science Courses</a:t>
                      </a:r>
                    </a:p>
                  </a:txBody>
                  <a:tcPr/>
                </a:tc>
                <a:tc>
                  <a:txBody>
                    <a:bodyPr/>
                    <a:lstStyle/>
                    <a:p>
                      <a:pPr lvl="0" algn="ctr">
                        <a:buNone/>
                      </a:pPr>
                      <a:r>
                        <a:rPr lang="en-US" sz="1400">
                          <a:solidFill>
                            <a:schemeClr val="tx1"/>
                          </a:solidFill>
                        </a:rPr>
                        <a:t>Choice of 4 Math Courses</a:t>
                      </a:r>
                    </a:p>
                  </a:txBody>
                  <a:tcPr/>
                </a:tc>
                <a:tc>
                  <a:txBody>
                    <a:bodyPr/>
                    <a:lstStyle/>
                    <a:p>
                      <a:pPr lvl="0" algn="ctr">
                        <a:buNone/>
                      </a:pPr>
                      <a:r>
                        <a:rPr lang="en-US" sz="1400">
                          <a:solidFill>
                            <a:schemeClr val="tx1"/>
                          </a:solidFill>
                        </a:rPr>
                        <a:t>2 AP Science Courses</a:t>
                      </a:r>
                    </a:p>
                  </a:txBody>
                  <a:tcPr/>
                </a:tc>
                <a:extLst>
                  <a:ext uri="{0D108BD9-81ED-4DB2-BD59-A6C34878D82A}">
                    <a16:rowId xmlns:a16="http://schemas.microsoft.com/office/drawing/2014/main" val="155290764"/>
                  </a:ext>
                </a:extLst>
              </a:tr>
              <a:tr h="1401932">
                <a:tc>
                  <a:txBody>
                    <a:bodyPr/>
                    <a:lstStyle/>
                    <a:p>
                      <a:pPr marL="285750" indent="-285750">
                        <a:buFont typeface="Arial"/>
                        <a:buChar char="•"/>
                      </a:pPr>
                      <a:r>
                        <a:rPr lang="en-US" sz="1400"/>
                        <a:t>Intro. To Engineering</a:t>
                      </a:r>
                      <a:endParaRPr lang="en-US"/>
                    </a:p>
                    <a:p>
                      <a:pPr marL="285750" lvl="0" indent="-285750">
                        <a:buFont typeface="Arial"/>
                        <a:buChar char="•"/>
                      </a:pPr>
                      <a:r>
                        <a:rPr lang="en-US" sz="1400"/>
                        <a:t>Engineering Drawing</a:t>
                      </a:r>
                    </a:p>
                    <a:p>
                      <a:pPr marL="285750" lvl="0" indent="-285750">
                        <a:buFont typeface="Arial"/>
                        <a:buChar char="•"/>
                      </a:pPr>
                      <a:r>
                        <a:rPr lang="en-US" sz="1400"/>
                        <a:t>Robotics</a:t>
                      </a:r>
                    </a:p>
                    <a:p>
                      <a:pPr marL="285750" lvl="0" indent="-285750">
                        <a:buFont typeface="Arial"/>
                        <a:buChar char="•"/>
                      </a:pPr>
                      <a:r>
                        <a:rPr lang="en-US" sz="1400"/>
                        <a:t>Adv. Architectural Design</a:t>
                      </a:r>
                    </a:p>
                    <a:p>
                      <a:pPr lvl="0">
                        <a:buNone/>
                      </a:pPr>
                      <a:endParaRPr lang="en-US"/>
                    </a:p>
                  </a:txBody>
                  <a:tcPr/>
                </a:tc>
                <a:tc>
                  <a:txBody>
                    <a:bodyPr/>
                    <a:lstStyle/>
                    <a:p>
                      <a:pPr marL="285750" indent="-285750">
                        <a:buFont typeface="Arial"/>
                        <a:buChar char="•"/>
                      </a:pPr>
                      <a:r>
                        <a:rPr lang="en-US" sz="1400"/>
                        <a:t>Biology Honors</a:t>
                      </a:r>
                      <a:endParaRPr lang="en-US"/>
                    </a:p>
                    <a:p>
                      <a:pPr marL="285750" lvl="0" indent="-285750">
                        <a:buFont typeface="Arial"/>
                        <a:buChar char="•"/>
                      </a:pPr>
                      <a:r>
                        <a:rPr lang="en-US" sz="1400"/>
                        <a:t>Chemistry Honors</a:t>
                      </a:r>
                    </a:p>
                    <a:p>
                      <a:pPr marL="285750" lvl="0" indent="-285750">
                        <a:buFont typeface="Arial"/>
                        <a:buChar char="•"/>
                      </a:pPr>
                      <a:r>
                        <a:rPr lang="en-US" sz="1400"/>
                        <a:t>Physics</a:t>
                      </a:r>
                    </a:p>
                    <a:p>
                      <a:pPr marL="285750" lvl="0" indent="-285750">
                        <a:buFont typeface="Arial"/>
                        <a:buChar char="•"/>
                      </a:pPr>
                      <a:r>
                        <a:rPr lang="en-US" sz="1400"/>
                        <a:t>STEM Capstone</a:t>
                      </a:r>
                    </a:p>
                  </a:txBody>
                  <a:tcPr/>
                </a:tc>
                <a:tc>
                  <a:txBody>
                    <a:bodyPr/>
                    <a:lstStyle/>
                    <a:p>
                      <a:pPr marL="285750" indent="-285750">
                        <a:buFont typeface="Arial"/>
                        <a:buChar char="•"/>
                      </a:pPr>
                      <a:r>
                        <a:rPr lang="en-US" sz="1400"/>
                        <a:t>Geometry Honors</a:t>
                      </a:r>
                    </a:p>
                    <a:p>
                      <a:pPr marL="285750" lvl="0" indent="-285750">
                        <a:buFont typeface="Arial"/>
                        <a:buChar char="•"/>
                      </a:pPr>
                      <a:r>
                        <a:rPr lang="en-US" sz="1400"/>
                        <a:t>Algebra II Honors</a:t>
                      </a:r>
                    </a:p>
                    <a:p>
                      <a:pPr marL="285750" lvl="0" indent="-285750">
                        <a:buFont typeface="Arial"/>
                        <a:buChar char="•"/>
                      </a:pPr>
                      <a:r>
                        <a:rPr lang="en-US" sz="1400"/>
                        <a:t>Pre-Calculus Honors</a:t>
                      </a:r>
                    </a:p>
                    <a:p>
                      <a:pPr marL="285750" lvl="0" indent="-285750">
                        <a:buFont typeface="Arial"/>
                        <a:buChar char="•"/>
                      </a:pPr>
                      <a:r>
                        <a:rPr lang="en-US" sz="1400"/>
                        <a:t>Calculus Honors</a:t>
                      </a:r>
                    </a:p>
                    <a:p>
                      <a:pPr marL="285750" lvl="0" indent="-285750">
                        <a:buFont typeface="Arial"/>
                        <a:buChar char="•"/>
                      </a:pPr>
                      <a:r>
                        <a:rPr lang="en-US" sz="1400"/>
                        <a:t>AP Pre-Calculus</a:t>
                      </a:r>
                    </a:p>
                    <a:p>
                      <a:pPr marL="285750" lvl="0" indent="-285750">
                        <a:buFont typeface="Arial"/>
                        <a:buChar char="•"/>
                      </a:pPr>
                      <a:r>
                        <a:rPr lang="en-US" sz="1400"/>
                        <a:t>AP Calculus AB</a:t>
                      </a:r>
                    </a:p>
                    <a:p>
                      <a:pPr marL="285750" lvl="0" indent="-285750">
                        <a:buFont typeface="Arial"/>
                        <a:buChar char="•"/>
                      </a:pPr>
                      <a:r>
                        <a:rPr lang="en-US" sz="1400"/>
                        <a:t>AP Calculus BC</a:t>
                      </a:r>
                    </a:p>
                  </a:txBody>
                  <a:tcPr/>
                </a:tc>
                <a:tc>
                  <a:txBody>
                    <a:bodyPr/>
                    <a:lstStyle/>
                    <a:p>
                      <a:pPr marL="285750" lvl="0" indent="-285750">
                        <a:buFont typeface="Arial"/>
                        <a:buChar char="•"/>
                      </a:pPr>
                      <a:r>
                        <a:rPr lang="en-US" sz="1400"/>
                        <a:t>AP Biology</a:t>
                      </a:r>
                    </a:p>
                    <a:p>
                      <a:pPr marL="285750" lvl="0" indent="-285750">
                        <a:buFont typeface="Arial"/>
                        <a:buChar char="•"/>
                      </a:pPr>
                      <a:r>
                        <a:rPr lang="en-US" sz="1400"/>
                        <a:t>AP Chemistry</a:t>
                      </a:r>
                    </a:p>
                    <a:p>
                      <a:pPr marL="285750" lvl="0" indent="-285750">
                        <a:buFont typeface="Arial"/>
                        <a:buChar char="•"/>
                      </a:pPr>
                      <a:r>
                        <a:rPr lang="en-US" sz="1400"/>
                        <a:t>AP Environmental Science</a:t>
                      </a:r>
                    </a:p>
                  </a:txBody>
                  <a:tcPr/>
                </a:tc>
                <a:extLst>
                  <a:ext uri="{0D108BD9-81ED-4DB2-BD59-A6C34878D82A}">
                    <a16:rowId xmlns:a16="http://schemas.microsoft.com/office/drawing/2014/main" val="1942576836"/>
                  </a:ext>
                </a:extLst>
              </a:tr>
            </a:tbl>
          </a:graphicData>
        </a:graphic>
      </p:graphicFrame>
      <p:pic>
        <p:nvPicPr>
          <p:cNvPr id="6" name="Picture 6" descr="A picture containing person&#10;&#10;Description automatically generated">
            <a:extLst>
              <a:ext uri="{FF2B5EF4-FFF2-40B4-BE49-F238E27FC236}">
                <a16:creationId xmlns:a16="http://schemas.microsoft.com/office/drawing/2014/main" id="{D16C2C29-F2C8-4A77-94DC-553842A08345}"/>
              </a:ext>
            </a:extLst>
          </p:cNvPr>
          <p:cNvPicPr>
            <a:picLocks noChangeAspect="1"/>
          </p:cNvPicPr>
          <p:nvPr/>
        </p:nvPicPr>
        <p:blipFill>
          <a:blip r:embed="rId2"/>
          <a:stretch>
            <a:fillRect/>
          </a:stretch>
        </p:blipFill>
        <p:spPr>
          <a:xfrm>
            <a:off x="5990137" y="4517437"/>
            <a:ext cx="1609725" cy="2143125"/>
          </a:xfrm>
          <a:prstGeom prst="rect">
            <a:avLst/>
          </a:prstGeom>
        </p:spPr>
      </p:pic>
      <p:pic>
        <p:nvPicPr>
          <p:cNvPr id="7" name="Picture 7" descr="A picture containing person&#10;&#10;Description automatically generated">
            <a:extLst>
              <a:ext uri="{FF2B5EF4-FFF2-40B4-BE49-F238E27FC236}">
                <a16:creationId xmlns:a16="http://schemas.microsoft.com/office/drawing/2014/main" id="{D36561C2-C393-4A1E-B06C-672288FC76DD}"/>
              </a:ext>
            </a:extLst>
          </p:cNvPr>
          <p:cNvPicPr>
            <a:picLocks noChangeAspect="1"/>
          </p:cNvPicPr>
          <p:nvPr/>
        </p:nvPicPr>
        <p:blipFill>
          <a:blip r:embed="rId3"/>
          <a:stretch>
            <a:fillRect/>
          </a:stretch>
        </p:blipFill>
        <p:spPr>
          <a:xfrm>
            <a:off x="1193587" y="4471500"/>
            <a:ext cx="2895825" cy="2190000"/>
          </a:xfrm>
          <a:prstGeom prst="rect">
            <a:avLst/>
          </a:prstGeom>
        </p:spPr>
      </p:pic>
    </p:spTree>
    <p:extLst>
      <p:ext uri="{BB962C8B-B14F-4D97-AF65-F5344CB8AC3E}">
        <p14:creationId xmlns:p14="http://schemas.microsoft.com/office/powerpoint/2010/main" val="411001929"/>
      </p:ext>
    </p:extLst>
  </p:cSld>
  <p:clrMapOvr>
    <a:masterClrMapping/>
  </p:clrMapOvr>
  <p:transition>
    <p:blind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ChangeArrowheads="1"/>
          </p:cNvSpPr>
          <p:nvPr/>
        </p:nvSpPr>
        <p:spPr bwMode="auto">
          <a:xfrm>
            <a:off x="762000" y="762000"/>
            <a:ext cx="7620000" cy="1143000"/>
          </a:xfrm>
          <a:prstGeom prst="rect">
            <a:avLst/>
          </a:prstGeom>
          <a:noFill/>
          <a:ln w="9525">
            <a:noFill/>
            <a:miter lim="800000"/>
            <a:headEnd/>
            <a:tailEnd/>
          </a:ln>
          <a:effectLst/>
        </p:spPr>
        <p:txBody>
          <a:bodyPr lIns="92075" tIns="46038" rIns="92075" bIns="46038" anchor="b"/>
          <a:lstStyle/>
          <a:p>
            <a:pPr algn="ctr" eaLnBrk="1" hangingPunct="1">
              <a:defRPr/>
            </a:pPr>
            <a:endParaRPr lang="en-US" sz="5400" b="1">
              <a:solidFill>
                <a:schemeClr val="tx2"/>
              </a:solidFill>
              <a:effectLst>
                <a:outerShdw blurRad="38100" dist="38100" dir="2700000" algn="tl">
                  <a:srgbClr val="000000"/>
                </a:outerShdw>
              </a:effectLst>
              <a:latin typeface="Times New Roman" pitchFamily="18" charset="0"/>
            </a:endParaRPr>
          </a:p>
          <a:p>
            <a:pPr algn="ctr" eaLnBrk="1" hangingPunct="1">
              <a:defRPr/>
            </a:pPr>
            <a:endParaRPr lang="en-US" sz="5400" b="1">
              <a:solidFill>
                <a:schemeClr val="tx2"/>
              </a:solidFill>
              <a:effectLst>
                <a:outerShdw blurRad="38100" dist="38100" dir="2700000" algn="tl">
                  <a:srgbClr val="000000"/>
                </a:outerShdw>
              </a:effectLst>
              <a:latin typeface="Times New Roman" pitchFamily="18" charset="0"/>
            </a:endParaRPr>
          </a:p>
          <a:p>
            <a:pPr algn="ctr" eaLnBrk="1" hangingPunct="1">
              <a:defRPr/>
            </a:pPr>
            <a:r>
              <a:rPr lang="en-US" sz="5400" b="1">
                <a:solidFill>
                  <a:schemeClr val="tx2"/>
                </a:solidFill>
                <a:effectLst>
                  <a:outerShdw blurRad="38100" dist="38100" dir="2700000" algn="tl">
                    <a:srgbClr val="000000"/>
                  </a:outerShdw>
                </a:effectLst>
                <a:latin typeface="Times New Roman" pitchFamily="18" charset="0"/>
              </a:rPr>
              <a:t>TECHNOLOGY ELECTIVES</a:t>
            </a:r>
          </a:p>
        </p:txBody>
      </p:sp>
      <p:sp>
        <p:nvSpPr>
          <p:cNvPr id="18435" name="Rectangle 1027"/>
          <p:cNvSpPr>
            <a:spLocks noChangeArrowheads="1"/>
          </p:cNvSpPr>
          <p:nvPr/>
        </p:nvSpPr>
        <p:spPr bwMode="auto">
          <a:xfrm>
            <a:off x="152400" y="37338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22532" name="Text Box 1029"/>
          <p:cNvSpPr txBox="1">
            <a:spLocks noChangeArrowheads="1"/>
          </p:cNvSpPr>
          <p:nvPr/>
        </p:nvSpPr>
        <p:spPr bwMode="auto">
          <a:xfrm>
            <a:off x="1690688" y="2209800"/>
            <a:ext cx="607063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marL="457200" indent="-457200" eaLnBrk="1" hangingPunct="1">
              <a:spcBef>
                <a:spcPct val="0"/>
              </a:spcBef>
              <a:buClrTx/>
              <a:buSzTx/>
              <a:buFont typeface="Wingdings"/>
              <a:buChar char="l"/>
            </a:pPr>
            <a:r>
              <a:rPr lang="en-US" altLang="en-US">
                <a:latin typeface="Times New Roman"/>
                <a:cs typeface="Times New Roman"/>
              </a:rPr>
              <a:t>Auto Technology 1 (Semester)</a:t>
            </a:r>
            <a:endParaRPr lang="en-US"/>
          </a:p>
          <a:p>
            <a:pPr marL="457200" indent="-457200" eaLnBrk="1" hangingPunct="1">
              <a:spcBef>
                <a:spcPct val="0"/>
              </a:spcBef>
              <a:buClrTx/>
              <a:buSzTx/>
              <a:buFont typeface="Wingdings"/>
              <a:buChar char="l"/>
            </a:pPr>
            <a:endParaRPr lang="en-US" altLang="en-US">
              <a:cs typeface="Times New Roman"/>
            </a:endParaRPr>
          </a:p>
          <a:p>
            <a:pPr marL="457200" indent="-457200" eaLnBrk="1" hangingPunct="1">
              <a:spcBef>
                <a:spcPct val="0"/>
              </a:spcBef>
              <a:buClrTx/>
              <a:buSzTx/>
              <a:buFont typeface="Wingdings"/>
              <a:buChar char="l"/>
            </a:pPr>
            <a:r>
              <a:rPr lang="en-US" altLang="en-US">
                <a:latin typeface="Times New Roman"/>
                <a:cs typeface="Times New Roman"/>
              </a:rPr>
              <a:t>Wood Shop 1 (Semester)</a:t>
            </a:r>
            <a:endParaRPr lang="en-US" altLang="en-US">
              <a:cs typeface="Times New Roman"/>
            </a:endParaRPr>
          </a:p>
          <a:p>
            <a:pPr marL="457200" indent="-457200" eaLnBrk="1" hangingPunct="1">
              <a:spcBef>
                <a:spcPct val="0"/>
              </a:spcBef>
              <a:buClrTx/>
              <a:buSzTx/>
              <a:buFont typeface="Wingdings"/>
              <a:buChar char="l"/>
            </a:pPr>
            <a:endParaRPr lang="en-US" altLang="en-US">
              <a:cs typeface="Times New Roman"/>
            </a:endParaRPr>
          </a:p>
          <a:p>
            <a:pPr marL="457200" indent="-457200" eaLnBrk="1" hangingPunct="1">
              <a:spcBef>
                <a:spcPct val="0"/>
              </a:spcBef>
              <a:buClrTx/>
              <a:buSzTx/>
              <a:buFont typeface="Wingdings"/>
              <a:buChar char="l"/>
            </a:pPr>
            <a:r>
              <a:rPr lang="en-US" altLang="en-US">
                <a:latin typeface="Times New Roman"/>
                <a:cs typeface="Times New Roman"/>
              </a:rPr>
              <a:t>Robotics (Full Year)</a:t>
            </a:r>
          </a:p>
          <a:p>
            <a:pPr marL="457200" indent="-457200" eaLnBrk="1" hangingPunct="1">
              <a:spcBef>
                <a:spcPct val="0"/>
              </a:spcBef>
              <a:buClrTx/>
              <a:buSzTx/>
              <a:buFont typeface="Wingdings"/>
              <a:buChar char="l"/>
            </a:pPr>
            <a:endParaRPr lang="en-US" altLang="en-US">
              <a:cs typeface="Times New Roman"/>
            </a:endParaRPr>
          </a:p>
          <a:p>
            <a:pPr marL="457200" indent="-457200" eaLnBrk="1" hangingPunct="1">
              <a:spcBef>
                <a:spcPct val="0"/>
              </a:spcBef>
              <a:buClrTx/>
              <a:buSzTx/>
              <a:buFont typeface="Wingdings"/>
              <a:buChar char="l"/>
            </a:pPr>
            <a:r>
              <a:rPr lang="en-US" altLang="en-US">
                <a:latin typeface="Times New Roman"/>
                <a:cs typeface="Times New Roman"/>
              </a:rPr>
              <a:t>Engineering Drawing (Full Year)</a:t>
            </a:r>
          </a:p>
          <a:p>
            <a:pPr eaLnBrk="1" hangingPunct="1">
              <a:spcBef>
                <a:spcPct val="0"/>
              </a:spcBef>
              <a:buClrTx/>
              <a:buSzTx/>
              <a:buFontTx/>
              <a:buNone/>
            </a:pPr>
            <a:endParaRPr lang="en-US" altLang="en-US"/>
          </a:p>
          <a:p>
            <a:pPr eaLnBrk="1" hangingPunct="1">
              <a:spcBef>
                <a:spcPct val="0"/>
              </a:spcBef>
              <a:buClrTx/>
              <a:buSzTx/>
              <a:buFontTx/>
              <a:buNone/>
            </a:pPr>
            <a:endParaRPr lang="en-US" altLang="en-US"/>
          </a:p>
        </p:txBody>
      </p:sp>
      <p:pic>
        <p:nvPicPr>
          <p:cNvPr id="2" name="Picture 2" descr="A picture containing person&#10;&#10;Description automatically generated">
            <a:extLst>
              <a:ext uri="{FF2B5EF4-FFF2-40B4-BE49-F238E27FC236}">
                <a16:creationId xmlns:a16="http://schemas.microsoft.com/office/drawing/2014/main" id="{F1EB4DE2-A09F-4588-B744-6ED756B9E438}"/>
              </a:ext>
            </a:extLst>
          </p:cNvPr>
          <p:cNvPicPr>
            <a:picLocks noChangeAspect="1"/>
          </p:cNvPicPr>
          <p:nvPr/>
        </p:nvPicPr>
        <p:blipFill>
          <a:blip r:embed="rId2"/>
          <a:stretch>
            <a:fillRect/>
          </a:stretch>
        </p:blipFill>
        <p:spPr>
          <a:xfrm>
            <a:off x="104400" y="331200"/>
            <a:ext cx="1654200" cy="2208600"/>
          </a:xfrm>
          <a:prstGeom prst="rect">
            <a:avLst/>
          </a:prstGeom>
        </p:spPr>
      </p:pic>
      <p:pic>
        <p:nvPicPr>
          <p:cNvPr id="3" name="Picture 3" descr="A picture containing building, indoor, ramp, fighter&#10;&#10;Description automatically generated">
            <a:extLst>
              <a:ext uri="{FF2B5EF4-FFF2-40B4-BE49-F238E27FC236}">
                <a16:creationId xmlns:a16="http://schemas.microsoft.com/office/drawing/2014/main" id="{8A945F8E-F054-4464-969F-4B2A4C6AD161}"/>
              </a:ext>
            </a:extLst>
          </p:cNvPr>
          <p:cNvPicPr>
            <a:picLocks noChangeAspect="1"/>
          </p:cNvPicPr>
          <p:nvPr/>
        </p:nvPicPr>
        <p:blipFill>
          <a:blip r:embed="rId3"/>
          <a:stretch>
            <a:fillRect/>
          </a:stretch>
        </p:blipFill>
        <p:spPr>
          <a:xfrm>
            <a:off x="6692400" y="3048300"/>
            <a:ext cx="2311200" cy="1751400"/>
          </a:xfrm>
          <a:prstGeom prst="rect">
            <a:avLst/>
          </a:prstGeom>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1+#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E475BD-CA21-49FB-818F-A6E6115FA2DA}"/>
              </a:ext>
            </a:extLst>
          </p:cNvPr>
          <p:cNvSpPr txBox="1"/>
          <p:nvPr/>
        </p:nvSpPr>
        <p:spPr>
          <a:xfrm>
            <a:off x="2115672" y="1048871"/>
            <a:ext cx="450924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a:solidFill>
                  <a:schemeClr val="tx2"/>
                </a:solidFill>
                <a:latin typeface="Times New Roman"/>
                <a:cs typeface="Arial"/>
              </a:rPr>
              <a:t>JROTC</a:t>
            </a:r>
          </a:p>
        </p:txBody>
      </p:sp>
      <p:sp>
        <p:nvSpPr>
          <p:cNvPr id="3" name="TextBox 2">
            <a:extLst>
              <a:ext uri="{FF2B5EF4-FFF2-40B4-BE49-F238E27FC236}">
                <a16:creationId xmlns:a16="http://schemas.microsoft.com/office/drawing/2014/main" id="{24D9E259-899A-4B5F-B386-8089C8C2C90F}"/>
              </a:ext>
            </a:extLst>
          </p:cNvPr>
          <p:cNvSpPr txBox="1"/>
          <p:nvPr/>
        </p:nvSpPr>
        <p:spPr>
          <a:xfrm>
            <a:off x="1703259" y="1852800"/>
            <a:ext cx="5109882"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latin typeface="Times New Roman"/>
                <a:cs typeface="Arial"/>
              </a:rPr>
              <a:t>Air Force Junior ROTC</a:t>
            </a:r>
          </a:p>
          <a:p>
            <a:pPr marL="457200" indent="-457200">
              <a:buFont typeface="Arial"/>
              <a:buChar char="•"/>
            </a:pPr>
            <a:r>
              <a:rPr lang="en-US" sz="2800">
                <a:latin typeface="Times New Roman"/>
                <a:cs typeface="Arial"/>
              </a:rPr>
              <a:t>Can be taken freshman </a:t>
            </a:r>
          </a:p>
          <a:p>
            <a:r>
              <a:rPr lang="en-US" sz="2800">
                <a:latin typeface="Times New Roman"/>
                <a:cs typeface="Arial"/>
              </a:rPr>
              <a:t>      through senior years.</a:t>
            </a:r>
            <a:endParaRPr lang="en-US">
              <a:cs typeface="Arial" panose="020B0604020202020204" pitchFamily="34" charset="0"/>
            </a:endParaRPr>
          </a:p>
        </p:txBody>
      </p:sp>
      <p:sp>
        <p:nvSpPr>
          <p:cNvPr id="4" name="TextBox 3">
            <a:extLst>
              <a:ext uri="{FF2B5EF4-FFF2-40B4-BE49-F238E27FC236}">
                <a16:creationId xmlns:a16="http://schemas.microsoft.com/office/drawing/2014/main" id="{9A495657-01ED-41D2-BDCF-600C62BB25AD}"/>
              </a:ext>
            </a:extLst>
          </p:cNvPr>
          <p:cNvSpPr txBox="1"/>
          <p:nvPr/>
        </p:nvSpPr>
        <p:spPr>
          <a:xfrm>
            <a:off x="1104011" y="3395349"/>
            <a:ext cx="74314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600">
                <a:latin typeface="Arial"/>
                <a:cs typeface="Arial"/>
              </a:rPr>
              <a:t>Ceremonial performances and protocol for civilian and military events</a:t>
            </a:r>
          </a:p>
          <a:p>
            <a:pPr marL="285750" indent="-285750">
              <a:buFont typeface="Arial"/>
              <a:buChar char="•"/>
            </a:pPr>
            <a:r>
              <a:rPr lang="en-US" sz="1600">
                <a:latin typeface="Arial"/>
                <a:cs typeface="Arial"/>
              </a:rPr>
              <a:t>Drill</a:t>
            </a:r>
          </a:p>
          <a:p>
            <a:pPr marL="285750" indent="-285750">
              <a:buFont typeface="Arial"/>
              <a:buChar char="•"/>
            </a:pPr>
            <a:r>
              <a:rPr lang="en-US" sz="1600">
                <a:latin typeface="Arial"/>
                <a:cs typeface="Arial"/>
              </a:rPr>
              <a:t>Aerospace environment</a:t>
            </a:r>
            <a:endParaRPr lang="en-US" sz="1600">
              <a:cs typeface="Arial"/>
            </a:endParaRPr>
          </a:p>
          <a:p>
            <a:pPr marL="285750" indent="-285750">
              <a:buFont typeface="Arial"/>
              <a:buChar char="•"/>
            </a:pPr>
            <a:r>
              <a:rPr lang="en-US" sz="1600">
                <a:latin typeface="Arial"/>
                <a:cs typeface="Arial"/>
              </a:rPr>
              <a:t>Human requirements of flight</a:t>
            </a:r>
            <a:endParaRPr lang="en-US" sz="1600">
              <a:cs typeface="Arial"/>
            </a:endParaRPr>
          </a:p>
          <a:p>
            <a:pPr marL="285750" indent="-285750">
              <a:buFont typeface="Arial"/>
              <a:buChar char="•"/>
            </a:pPr>
            <a:r>
              <a:rPr lang="en-US" sz="1600">
                <a:latin typeface="Arial"/>
                <a:cs typeface="Arial"/>
              </a:rPr>
              <a:t>Principles and physics of aircraft flight</a:t>
            </a:r>
          </a:p>
          <a:p>
            <a:pPr marL="285750" indent="-285750">
              <a:buFont typeface="Arial"/>
              <a:buChar char="•"/>
            </a:pPr>
            <a:endParaRPr lang="en-US" sz="1600">
              <a:cs typeface="Arial"/>
            </a:endParaRPr>
          </a:p>
        </p:txBody>
      </p:sp>
      <p:pic>
        <p:nvPicPr>
          <p:cNvPr id="6" name="Picture 6" descr="A picture containing sky, outdoor, road, person&#10;&#10;Description automatically generated">
            <a:extLst>
              <a:ext uri="{FF2B5EF4-FFF2-40B4-BE49-F238E27FC236}">
                <a16:creationId xmlns:a16="http://schemas.microsoft.com/office/drawing/2014/main" id="{7BDDF7CE-5CF8-4B43-9FCA-16691AEFD430}"/>
              </a:ext>
            </a:extLst>
          </p:cNvPr>
          <p:cNvPicPr>
            <a:picLocks noChangeAspect="1"/>
          </p:cNvPicPr>
          <p:nvPr/>
        </p:nvPicPr>
        <p:blipFill>
          <a:blip r:embed="rId2"/>
          <a:stretch>
            <a:fillRect/>
          </a:stretch>
        </p:blipFill>
        <p:spPr>
          <a:xfrm>
            <a:off x="6620400" y="2172780"/>
            <a:ext cx="2374200" cy="1216440"/>
          </a:xfrm>
          <a:prstGeom prst="rect">
            <a:avLst/>
          </a:prstGeom>
        </p:spPr>
      </p:pic>
      <p:pic>
        <p:nvPicPr>
          <p:cNvPr id="8" name="Picture 8" descr="A picture containing person, tree, outdoor, grass&#10;&#10;Description automatically generated">
            <a:extLst>
              <a:ext uri="{FF2B5EF4-FFF2-40B4-BE49-F238E27FC236}">
                <a16:creationId xmlns:a16="http://schemas.microsoft.com/office/drawing/2014/main" id="{67ECFCD6-E15C-4910-9EBF-11037156217D}"/>
              </a:ext>
            </a:extLst>
          </p:cNvPr>
          <p:cNvPicPr>
            <a:picLocks noChangeAspect="1"/>
          </p:cNvPicPr>
          <p:nvPr/>
        </p:nvPicPr>
        <p:blipFill>
          <a:blip r:embed="rId3"/>
          <a:stretch>
            <a:fillRect/>
          </a:stretch>
        </p:blipFill>
        <p:spPr>
          <a:xfrm>
            <a:off x="5576400" y="15140"/>
            <a:ext cx="2489217" cy="1834703"/>
          </a:xfrm>
          <a:prstGeom prst="rect">
            <a:avLst/>
          </a:prstGeom>
        </p:spPr>
      </p:pic>
      <p:pic>
        <p:nvPicPr>
          <p:cNvPr id="9" name="Picture 9">
            <a:extLst>
              <a:ext uri="{FF2B5EF4-FFF2-40B4-BE49-F238E27FC236}">
                <a16:creationId xmlns:a16="http://schemas.microsoft.com/office/drawing/2014/main" id="{9BEA1DA5-2BCA-49FF-B891-CC12AEBC2AF2}"/>
              </a:ext>
            </a:extLst>
          </p:cNvPr>
          <p:cNvPicPr>
            <a:picLocks noChangeAspect="1"/>
          </p:cNvPicPr>
          <p:nvPr/>
        </p:nvPicPr>
        <p:blipFill>
          <a:blip r:embed="rId4"/>
          <a:stretch>
            <a:fillRect/>
          </a:stretch>
        </p:blipFill>
        <p:spPr>
          <a:xfrm>
            <a:off x="1562731" y="14547"/>
            <a:ext cx="1582200" cy="1922327"/>
          </a:xfrm>
          <a:prstGeom prst="rect">
            <a:avLst/>
          </a:prstGeom>
        </p:spPr>
      </p:pic>
      <p:pic>
        <p:nvPicPr>
          <p:cNvPr id="5" name="Picture 6">
            <a:extLst>
              <a:ext uri="{FF2B5EF4-FFF2-40B4-BE49-F238E27FC236}">
                <a16:creationId xmlns:a16="http://schemas.microsoft.com/office/drawing/2014/main" id="{AC070CB8-68E5-4F0B-BF2D-08D76B1517DA}"/>
              </a:ext>
            </a:extLst>
          </p:cNvPr>
          <p:cNvPicPr>
            <a:picLocks noChangeAspect="1"/>
          </p:cNvPicPr>
          <p:nvPr/>
        </p:nvPicPr>
        <p:blipFill>
          <a:blip r:embed="rId5"/>
          <a:stretch>
            <a:fillRect/>
          </a:stretch>
        </p:blipFill>
        <p:spPr>
          <a:xfrm>
            <a:off x="887400" y="5115957"/>
            <a:ext cx="2527200" cy="1684086"/>
          </a:xfrm>
          <a:prstGeom prst="rect">
            <a:avLst/>
          </a:prstGeom>
        </p:spPr>
      </p:pic>
      <p:pic>
        <p:nvPicPr>
          <p:cNvPr id="10" name="Picture 10" descr="A picture containing plane, window, airplane, aircraft&#10;&#10;Description automatically generated">
            <a:extLst>
              <a:ext uri="{FF2B5EF4-FFF2-40B4-BE49-F238E27FC236}">
                <a16:creationId xmlns:a16="http://schemas.microsoft.com/office/drawing/2014/main" id="{98F7621D-6AA8-4E31-A2F3-B989AC547D88}"/>
              </a:ext>
            </a:extLst>
          </p:cNvPr>
          <p:cNvPicPr>
            <a:picLocks noChangeAspect="1"/>
          </p:cNvPicPr>
          <p:nvPr/>
        </p:nvPicPr>
        <p:blipFill>
          <a:blip r:embed="rId6"/>
          <a:stretch>
            <a:fillRect/>
          </a:stretch>
        </p:blipFill>
        <p:spPr>
          <a:xfrm>
            <a:off x="-3600" y="4623300"/>
            <a:ext cx="1384200" cy="1040400"/>
          </a:xfrm>
          <a:prstGeom prst="rect">
            <a:avLst/>
          </a:prstGeom>
        </p:spPr>
      </p:pic>
      <p:pic>
        <p:nvPicPr>
          <p:cNvPr id="12" name="Picture 12" descr="A picture containing text, outdoor, person&#10;&#10;Description automatically generated">
            <a:extLst>
              <a:ext uri="{FF2B5EF4-FFF2-40B4-BE49-F238E27FC236}">
                <a16:creationId xmlns:a16="http://schemas.microsoft.com/office/drawing/2014/main" id="{7DB586C0-7712-49BC-A5CF-510A47C2734F}"/>
              </a:ext>
            </a:extLst>
          </p:cNvPr>
          <p:cNvPicPr>
            <a:picLocks noChangeAspect="1"/>
          </p:cNvPicPr>
          <p:nvPr/>
        </p:nvPicPr>
        <p:blipFill>
          <a:blip r:embed="rId7"/>
          <a:stretch>
            <a:fillRect/>
          </a:stretch>
        </p:blipFill>
        <p:spPr>
          <a:xfrm>
            <a:off x="5306400" y="5271300"/>
            <a:ext cx="1915200" cy="1436400"/>
          </a:xfrm>
          <a:prstGeom prst="rect">
            <a:avLst/>
          </a:prstGeom>
        </p:spPr>
      </p:pic>
      <p:pic>
        <p:nvPicPr>
          <p:cNvPr id="13" name="Picture 13">
            <a:extLst>
              <a:ext uri="{FF2B5EF4-FFF2-40B4-BE49-F238E27FC236}">
                <a16:creationId xmlns:a16="http://schemas.microsoft.com/office/drawing/2014/main" id="{AB26DEDB-91CF-4C81-9CD0-CFE128AE8D67}"/>
              </a:ext>
            </a:extLst>
          </p:cNvPr>
          <p:cNvPicPr>
            <a:picLocks noChangeAspect="1"/>
          </p:cNvPicPr>
          <p:nvPr/>
        </p:nvPicPr>
        <p:blipFill>
          <a:blip r:embed="rId8"/>
          <a:stretch>
            <a:fillRect/>
          </a:stretch>
        </p:blipFill>
        <p:spPr>
          <a:xfrm>
            <a:off x="6701400" y="4677300"/>
            <a:ext cx="2401200" cy="1841400"/>
          </a:xfrm>
          <a:prstGeom prst="rect">
            <a:avLst/>
          </a:prstGeom>
        </p:spPr>
      </p:pic>
      <p:pic>
        <p:nvPicPr>
          <p:cNvPr id="14" name="Picture 14">
            <a:extLst>
              <a:ext uri="{FF2B5EF4-FFF2-40B4-BE49-F238E27FC236}">
                <a16:creationId xmlns:a16="http://schemas.microsoft.com/office/drawing/2014/main" id="{E3EFB2B9-F229-48E4-8779-33BD95B6DC0E}"/>
              </a:ext>
            </a:extLst>
          </p:cNvPr>
          <p:cNvPicPr>
            <a:picLocks noChangeAspect="1"/>
          </p:cNvPicPr>
          <p:nvPr/>
        </p:nvPicPr>
        <p:blipFill>
          <a:blip r:embed="rId9"/>
          <a:stretch>
            <a:fillRect/>
          </a:stretch>
        </p:blipFill>
        <p:spPr>
          <a:xfrm>
            <a:off x="41400" y="1329300"/>
            <a:ext cx="1987200" cy="1463400"/>
          </a:xfrm>
          <a:prstGeom prst="rect">
            <a:avLst/>
          </a:prstGeom>
        </p:spPr>
      </p:pic>
      <p:pic>
        <p:nvPicPr>
          <p:cNvPr id="15" name="Picture 15" descr="A picture containing tree, snow, outdoor, tower&#10;&#10;Description automatically generated">
            <a:extLst>
              <a:ext uri="{FF2B5EF4-FFF2-40B4-BE49-F238E27FC236}">
                <a16:creationId xmlns:a16="http://schemas.microsoft.com/office/drawing/2014/main" id="{F1D0F122-536E-4B78-8360-8B5D48050350}"/>
              </a:ext>
            </a:extLst>
          </p:cNvPr>
          <p:cNvPicPr>
            <a:picLocks noChangeAspect="1"/>
          </p:cNvPicPr>
          <p:nvPr/>
        </p:nvPicPr>
        <p:blipFill>
          <a:blip r:embed="rId10"/>
          <a:stretch>
            <a:fillRect/>
          </a:stretch>
        </p:blipFill>
        <p:spPr>
          <a:xfrm rot="5400000">
            <a:off x="3411900" y="5032800"/>
            <a:ext cx="1906200" cy="1427400"/>
          </a:xfrm>
          <a:prstGeom prst="rect">
            <a:avLst/>
          </a:prstGeom>
        </p:spPr>
      </p:pic>
    </p:spTree>
    <p:extLst>
      <p:ext uri="{BB962C8B-B14F-4D97-AF65-F5344CB8AC3E}">
        <p14:creationId xmlns:p14="http://schemas.microsoft.com/office/powerpoint/2010/main" val="2932979027"/>
      </p:ext>
    </p:extLst>
  </p:cSld>
  <p:clrMapOvr>
    <a:masterClrMapping/>
  </p:clrMapOvr>
  <p:transition>
    <p:blind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3"/>
          <p:cNvSpPr txBox="1">
            <a:spLocks noChangeArrowheads="1"/>
          </p:cNvSpPr>
          <p:nvPr/>
        </p:nvSpPr>
        <p:spPr bwMode="auto">
          <a:xfrm flipH="1">
            <a:off x="619971" y="1099347"/>
            <a:ext cx="7987628" cy="7786747"/>
          </a:xfrm>
          <a:prstGeom prst="rect">
            <a:avLst/>
          </a:prstGeom>
          <a:noFill/>
          <a:ln w="9525">
            <a:noFill/>
            <a:miter lim="800000"/>
            <a:headEnd/>
            <a:tailEnd/>
          </a:ln>
        </p:spPr>
        <p:txBody>
          <a:bodyPr wrap="square" lIns="91440" tIns="45720" rIns="91440" bIns="45720" anchor="t">
            <a:spAutoFit/>
          </a:bodyPr>
          <a:lstStyle/>
          <a:p>
            <a:pPr algn="ctr" eaLnBrk="1" hangingPunct="1">
              <a:defRPr/>
            </a:pPr>
            <a:r>
              <a:rPr lang="en-US" sz="4800" b="1">
                <a:solidFill>
                  <a:srgbClr val="FFC000"/>
                </a:solidFill>
                <a:effectLst>
                  <a:outerShdw blurRad="38100" dist="38100" dir="2700000" algn="tl">
                    <a:srgbClr val="000000">
                      <a:alpha val="43137"/>
                    </a:srgbClr>
                  </a:outerShdw>
                </a:effectLst>
                <a:latin typeface="Times New Roman"/>
                <a:cs typeface="Times New Roman"/>
              </a:rPr>
              <a:t>E N G L I S H: </a:t>
            </a:r>
            <a:r>
              <a:rPr lang="en-US" sz="4800" b="1">
                <a:solidFill>
                  <a:srgbClr val="FFC000"/>
                </a:solidFill>
                <a:latin typeface="Times New Roman"/>
                <a:cs typeface="Times New Roman"/>
              </a:rPr>
              <a:t>All 4 Years</a:t>
            </a:r>
            <a:endParaRPr lang="en-US" sz="2800">
              <a:solidFill>
                <a:srgbClr val="FFFFFF"/>
              </a:solidFill>
              <a:latin typeface="Times New Roman"/>
              <a:cs typeface="Times New Roman"/>
            </a:endParaRPr>
          </a:p>
          <a:p>
            <a:pPr eaLnBrk="1" hangingPunct="1">
              <a:defRPr/>
            </a:pPr>
            <a:r>
              <a:rPr lang="en-US" sz="2800" b="1" u="sng">
                <a:latin typeface="Times New Roman"/>
                <a:cs typeface="Times New Roman"/>
              </a:rPr>
              <a:t>Freshman Levels:</a:t>
            </a:r>
          </a:p>
          <a:p>
            <a:pPr>
              <a:defRPr/>
            </a:pPr>
            <a:r>
              <a:rPr lang="en-US" sz="2800">
                <a:latin typeface="Times New Roman"/>
                <a:cs typeface="Times New Roman"/>
              </a:rPr>
              <a:t>English 9 Honors 	</a:t>
            </a:r>
            <a:endParaRPr lang="en-US"/>
          </a:p>
          <a:p>
            <a:pPr eaLnBrk="1" hangingPunct="1">
              <a:defRPr/>
            </a:pPr>
            <a:r>
              <a:rPr lang="en-US" sz="2800">
                <a:latin typeface="Times New Roman"/>
                <a:cs typeface="Times New Roman"/>
              </a:rPr>
              <a:t>English 9 CP  	</a:t>
            </a:r>
          </a:p>
          <a:p>
            <a:pPr eaLnBrk="1" hangingPunct="1">
              <a:defRPr/>
            </a:pPr>
            <a:r>
              <a:rPr lang="en-US" sz="2800">
                <a:latin typeface="Times New Roman"/>
                <a:cs typeface="Times New Roman"/>
              </a:rPr>
              <a:t>English 9 </a:t>
            </a:r>
          </a:p>
          <a:p>
            <a:pPr eaLnBrk="1" hangingPunct="1">
              <a:defRPr/>
            </a:pPr>
            <a:endParaRPr lang="en-US" sz="2800" b="1" u="sng">
              <a:latin typeface="Times New Roman"/>
              <a:cs typeface="Times New Roman"/>
            </a:endParaRPr>
          </a:p>
          <a:p>
            <a:pPr>
              <a:defRPr/>
            </a:pPr>
            <a:r>
              <a:rPr lang="en-US" sz="2800" b="1" u="sng">
                <a:latin typeface="Times New Roman"/>
                <a:cs typeface="Times New Roman"/>
              </a:rPr>
              <a:t>Placement Criteria for English includes:</a:t>
            </a:r>
            <a:endParaRPr lang="en-US"/>
          </a:p>
          <a:p>
            <a:pPr eaLnBrk="1" hangingPunct="1">
              <a:defRPr/>
            </a:pPr>
            <a:r>
              <a:rPr lang="en-US" sz="2800">
                <a:latin typeface="Times New Roman"/>
                <a:cs typeface="Times New Roman"/>
              </a:rPr>
              <a:t>Prior Year's Final Average</a:t>
            </a:r>
          </a:p>
          <a:p>
            <a:pPr>
              <a:defRPr/>
            </a:pPr>
            <a:r>
              <a:rPr lang="en-US" sz="2800">
                <a:latin typeface="Times New Roman"/>
                <a:cs typeface="Times New Roman"/>
              </a:rPr>
              <a:t>Semester 1 Grade</a:t>
            </a:r>
            <a:endParaRPr lang="en-US"/>
          </a:p>
          <a:p>
            <a:pPr eaLnBrk="1" hangingPunct="1">
              <a:defRPr/>
            </a:pPr>
            <a:r>
              <a:rPr lang="en-US" sz="2800">
                <a:latin typeface="Times New Roman"/>
                <a:cs typeface="Times New Roman"/>
              </a:rPr>
              <a:t>Quarterly Exam Average</a:t>
            </a:r>
          </a:p>
          <a:p>
            <a:pPr>
              <a:defRPr/>
            </a:pPr>
            <a:r>
              <a:rPr lang="en-US" sz="2800" err="1">
                <a:latin typeface="Times New Roman"/>
                <a:cs typeface="Times New Roman"/>
              </a:rPr>
              <a:t>LinkIt</a:t>
            </a:r>
            <a:r>
              <a:rPr lang="en-US" sz="2800">
                <a:latin typeface="Times New Roman"/>
                <a:cs typeface="Times New Roman"/>
              </a:rPr>
              <a:t>! Benchmark Form A /B Score</a:t>
            </a:r>
          </a:p>
          <a:p>
            <a:pPr>
              <a:defRPr/>
            </a:pPr>
            <a:endParaRPr lang="en-US" sz="2800">
              <a:latin typeface="Times New Roman"/>
              <a:cs typeface="Times New Roman"/>
            </a:endParaRPr>
          </a:p>
          <a:p>
            <a:pPr>
              <a:defRPr/>
            </a:pPr>
            <a:endParaRPr lang="en-US" sz="2800" b="1" u="sng">
              <a:latin typeface="Times New Roman" pitchFamily="18" charset="0"/>
              <a:cs typeface="Times New Roman"/>
            </a:endParaRPr>
          </a:p>
          <a:p>
            <a:pPr eaLnBrk="1" hangingPunct="1">
              <a:defRPr/>
            </a:pPr>
            <a:endParaRPr lang="en-US" sz="2800">
              <a:latin typeface="Times New Roman" pitchFamily="18" charset="0"/>
              <a:cs typeface="Times New Roman"/>
            </a:endParaRPr>
          </a:p>
          <a:p>
            <a:pPr eaLnBrk="1" hangingPunct="1">
              <a:defRPr/>
            </a:pPr>
            <a:endParaRPr lang="en-US" sz="2000">
              <a:latin typeface="Times New Roman" pitchFamily="18" charset="0"/>
              <a:cs typeface="Times New Roman"/>
            </a:endParaRPr>
          </a:p>
          <a:p>
            <a:pPr eaLnBrk="1" hangingPunct="1">
              <a:defRPr/>
            </a:pPr>
            <a:endParaRPr lang="en-US" sz="2800">
              <a:latin typeface="Times New Roman" pitchFamily="18" charset="0"/>
              <a:cs typeface="Times New Roman"/>
            </a:endParaRPr>
          </a:p>
          <a:p>
            <a:pPr eaLnBrk="1" hangingPunct="1">
              <a:defRPr/>
            </a:pPr>
            <a:endParaRPr lang="en-US" sz="2000">
              <a:latin typeface="Times New Roman" pitchFamily="18" charset="0"/>
              <a:cs typeface="Times New Roman"/>
            </a:endParaRPr>
          </a:p>
          <a:p>
            <a:pPr eaLnBrk="1" hangingPunct="1">
              <a:defRPr/>
            </a:pPr>
            <a:endParaRPr lang="en-US" sz="2000">
              <a:latin typeface="Times New Roman" pitchFamily="18" charset="0"/>
              <a:cs typeface="Times New Roman"/>
            </a:endParaRPr>
          </a:p>
        </p:txBody>
      </p:sp>
      <p:sp>
        <p:nvSpPr>
          <p:cNvPr id="4" name="TextBox 3">
            <a:extLst>
              <a:ext uri="{FF2B5EF4-FFF2-40B4-BE49-F238E27FC236}">
                <a16:creationId xmlns:a16="http://schemas.microsoft.com/office/drawing/2014/main" id="{0BA97684-1E92-42E1-A125-95A158C3AAB8}"/>
              </a:ext>
            </a:extLst>
          </p:cNvPr>
          <p:cNvSpPr txBox="1"/>
          <p:nvPr/>
        </p:nvSpPr>
        <p:spPr>
          <a:xfrm>
            <a:off x="1726332" y="420319"/>
            <a:ext cx="56856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Ms. Suzanne Capraro ~ ELA, ESL, World Language</a:t>
            </a:r>
          </a:p>
        </p:txBody>
      </p:sp>
      <p:pic>
        <p:nvPicPr>
          <p:cNvPr id="2" name="Picture 1" descr="A group of people sitting at desks in a classroom&#10;&#10;Description automatically generated">
            <a:extLst>
              <a:ext uri="{FF2B5EF4-FFF2-40B4-BE49-F238E27FC236}">
                <a16:creationId xmlns:a16="http://schemas.microsoft.com/office/drawing/2014/main" id="{28CB9CBE-CB25-B681-F62E-2C8550AD824D}"/>
              </a:ext>
            </a:extLst>
          </p:cNvPr>
          <p:cNvPicPr>
            <a:picLocks noChangeAspect="1"/>
          </p:cNvPicPr>
          <p:nvPr/>
        </p:nvPicPr>
        <p:blipFill>
          <a:blip r:embed="rId3"/>
          <a:stretch>
            <a:fillRect/>
          </a:stretch>
        </p:blipFill>
        <p:spPr>
          <a:xfrm>
            <a:off x="6327000" y="4644000"/>
            <a:ext cx="2322000" cy="1746000"/>
          </a:xfrm>
          <a:prstGeom prst="rect">
            <a:avLst/>
          </a:prstGeom>
        </p:spPr>
      </p:pic>
      <p:pic>
        <p:nvPicPr>
          <p:cNvPr id="5" name="Picture 4" descr="A person standing in front of a classroom&#10;&#10;Description automatically generated">
            <a:extLst>
              <a:ext uri="{FF2B5EF4-FFF2-40B4-BE49-F238E27FC236}">
                <a16:creationId xmlns:a16="http://schemas.microsoft.com/office/drawing/2014/main" id="{A4820ECC-93FB-DE66-85A0-F6B8F3DA4595}"/>
              </a:ext>
            </a:extLst>
          </p:cNvPr>
          <p:cNvPicPr>
            <a:picLocks noChangeAspect="1"/>
          </p:cNvPicPr>
          <p:nvPr/>
        </p:nvPicPr>
        <p:blipFill rotWithShape="1">
          <a:blip r:embed="rId4"/>
          <a:srcRect t="14835" r="-415" b="5495"/>
          <a:stretch/>
        </p:blipFill>
        <p:spPr>
          <a:xfrm>
            <a:off x="4615444" y="2005854"/>
            <a:ext cx="3069038" cy="1836003"/>
          </a:xfrm>
          <a:prstGeom prst="rect">
            <a:avLst/>
          </a:prstGeom>
        </p:spPr>
      </p:pic>
    </p:spTree>
  </p:cSld>
  <p:clrMapOvr>
    <a:masterClrMapping/>
  </p:clrMapOvr>
  <p:transition>
    <p:blind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75936" y="306305"/>
            <a:ext cx="8886815" cy="1459415"/>
          </a:xfrm>
          <a:prstGeom prst="rect">
            <a:avLst/>
          </a:prstGeom>
          <a:noFill/>
          <a:ln w="9525">
            <a:noFill/>
            <a:miter lim="800000"/>
            <a:headEnd/>
            <a:tailEnd/>
          </a:ln>
          <a:effectLst/>
        </p:spPr>
        <p:txBody>
          <a:bodyPr lIns="92075" tIns="46038" rIns="92075" bIns="46038" anchor="b"/>
          <a:lstStyle/>
          <a:p>
            <a:pPr algn="ctr" eaLnBrk="1" hangingPunct="1">
              <a:defRPr/>
            </a:pPr>
            <a:r>
              <a:rPr lang="en-US" sz="3200" b="1">
                <a:solidFill>
                  <a:schemeClr val="tx2"/>
                </a:solidFill>
                <a:effectLst>
                  <a:outerShdw blurRad="38100" dist="38100" dir="2700000" algn="tl">
                    <a:srgbClr val="000000"/>
                  </a:outerShdw>
                </a:effectLst>
                <a:latin typeface="Times New Roman"/>
                <a:cs typeface="Times New Roman"/>
              </a:rPr>
              <a:t>E N G L I S H   RELATED   E L E C T I V E S</a:t>
            </a:r>
          </a:p>
          <a:p>
            <a:pPr algn="ctr" eaLnBrk="1" hangingPunct="1">
              <a:defRPr/>
            </a:pPr>
            <a:endParaRPr lang="en-US" sz="2800" i="1">
              <a:solidFill>
                <a:schemeClr val="tx2"/>
              </a:solidFill>
              <a:effectLst>
                <a:outerShdw blurRad="38100" dist="38100" dir="2700000" algn="tl">
                  <a:srgbClr val="000000"/>
                </a:outerShdw>
              </a:effectLst>
              <a:latin typeface="Times New Roman" pitchFamily="18" charset="0"/>
            </a:endParaRPr>
          </a:p>
        </p:txBody>
      </p:sp>
      <p:sp>
        <p:nvSpPr>
          <p:cNvPr id="17411" name="Rectangle 3"/>
          <p:cNvSpPr>
            <a:spLocks noChangeArrowheads="1"/>
          </p:cNvSpPr>
          <p:nvPr/>
        </p:nvSpPr>
        <p:spPr bwMode="auto">
          <a:xfrm>
            <a:off x="228600" y="1981200"/>
            <a:ext cx="8686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16388" name="Text Box 5"/>
          <p:cNvSpPr txBox="1">
            <a:spLocks noChangeArrowheads="1"/>
          </p:cNvSpPr>
          <p:nvPr/>
        </p:nvSpPr>
        <p:spPr bwMode="auto">
          <a:xfrm>
            <a:off x="-1008" y="1169831"/>
            <a:ext cx="6875079"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800">
              <a:cs typeface="Times New Roman"/>
            </a:endParaRPr>
          </a:p>
          <a:p>
            <a:pPr marL="457200" indent="-457200" eaLnBrk="1" hangingPunct="1">
              <a:spcBef>
                <a:spcPct val="0"/>
              </a:spcBef>
              <a:buClrTx/>
              <a:buSzTx/>
            </a:pPr>
            <a:r>
              <a:rPr lang="en-US" altLang="en-US" sz="2800">
                <a:latin typeface="Times New Roman"/>
                <a:cs typeface="Times New Roman"/>
              </a:rPr>
              <a:t>Creative Writing (</a:t>
            </a:r>
            <a:r>
              <a:rPr lang="en-US" altLang="en-US" sz="2800" i="1">
                <a:latin typeface="Times New Roman"/>
                <a:cs typeface="Times New Roman"/>
              </a:rPr>
              <a:t>Images</a:t>
            </a:r>
            <a:r>
              <a:rPr lang="en-US" altLang="en-US" sz="2800">
                <a:latin typeface="Times New Roman"/>
                <a:cs typeface="Times New Roman"/>
              </a:rPr>
              <a:t> Magazine)</a:t>
            </a:r>
          </a:p>
          <a:p>
            <a:pPr marL="457200" indent="-457200">
              <a:spcBef>
                <a:spcPct val="0"/>
              </a:spcBef>
              <a:buClrTx/>
              <a:buSzTx/>
            </a:pPr>
            <a:r>
              <a:rPr lang="en-US" altLang="en-US" sz="2800">
                <a:latin typeface="Times New Roman"/>
                <a:cs typeface="Times New Roman"/>
              </a:rPr>
              <a:t>Children's Literature (FEA elective choice)</a:t>
            </a:r>
          </a:p>
          <a:p>
            <a:pPr marL="457200" indent="-457200" eaLnBrk="1" hangingPunct="1">
              <a:spcBef>
                <a:spcPct val="0"/>
              </a:spcBef>
              <a:buClrTx/>
              <a:buSzTx/>
              <a:buFont typeface="Wingdings"/>
              <a:buChar char="l"/>
            </a:pPr>
            <a:r>
              <a:rPr lang="en-US" altLang="en-US" sz="2800">
                <a:latin typeface="Times New Roman"/>
                <a:cs typeface="Times New Roman"/>
              </a:rPr>
              <a:t>Monsters in Literature</a:t>
            </a:r>
          </a:p>
          <a:p>
            <a:pPr marL="457200" indent="-457200" eaLnBrk="1" hangingPunct="1">
              <a:spcBef>
                <a:spcPct val="0"/>
              </a:spcBef>
              <a:buClrTx/>
              <a:buSzTx/>
            </a:pPr>
            <a:r>
              <a:rPr lang="en-US" altLang="en-US" sz="2800">
                <a:latin typeface="Times New Roman"/>
                <a:cs typeface="Times New Roman"/>
              </a:rPr>
              <a:t>Journalism (</a:t>
            </a:r>
            <a:r>
              <a:rPr lang="en-US" altLang="en-US" sz="2800" i="1" err="1">
                <a:latin typeface="Times New Roman"/>
                <a:cs typeface="Times New Roman"/>
              </a:rPr>
              <a:t>Echolites</a:t>
            </a:r>
            <a:r>
              <a:rPr lang="en-US" altLang="en-US" sz="2800">
                <a:latin typeface="Times New Roman"/>
                <a:cs typeface="Times New Roman"/>
              </a:rPr>
              <a:t>)</a:t>
            </a:r>
            <a:endParaRPr lang="en-US" sz="2800">
              <a:latin typeface="Times New Roman"/>
              <a:cs typeface="Times New Roman"/>
            </a:endParaRPr>
          </a:p>
          <a:p>
            <a:pPr marL="457200" indent="-457200" eaLnBrk="1" hangingPunct="1">
              <a:spcBef>
                <a:spcPct val="0"/>
              </a:spcBef>
              <a:buClrTx/>
              <a:buSzTx/>
              <a:buFont typeface="Wingdings"/>
              <a:buChar char="l"/>
            </a:pPr>
            <a:r>
              <a:rPr lang="en-US" altLang="en-US" sz="2800">
                <a:latin typeface="Times New Roman"/>
                <a:cs typeface="Times New Roman"/>
              </a:rPr>
              <a:t>Mythology</a:t>
            </a:r>
          </a:p>
          <a:p>
            <a:pPr marL="457200" indent="-457200">
              <a:spcBef>
                <a:spcPct val="0"/>
              </a:spcBef>
              <a:buClrTx/>
              <a:buSzTx/>
              <a:buFont typeface="Wingdings"/>
            </a:pPr>
            <a:r>
              <a:rPr lang="en-US" altLang="en-US" sz="2800">
                <a:latin typeface="Times New Roman"/>
                <a:cs typeface="Times New Roman"/>
              </a:rPr>
              <a:t>Film Studies</a:t>
            </a:r>
          </a:p>
          <a:p>
            <a:pPr marL="457200" indent="-457200" eaLnBrk="1" hangingPunct="1">
              <a:spcBef>
                <a:spcPct val="0"/>
              </a:spcBef>
              <a:buClrTx/>
              <a:buSzTx/>
            </a:pPr>
            <a:r>
              <a:rPr lang="en-US" altLang="en-US" sz="2800">
                <a:latin typeface="Times New Roman"/>
                <a:cs typeface="Times New Roman"/>
              </a:rPr>
              <a:t>Public Speaking and Effective Modern Communication </a:t>
            </a:r>
          </a:p>
          <a:p>
            <a:pPr>
              <a:spcBef>
                <a:spcPct val="0"/>
              </a:spcBef>
              <a:buClrTx/>
              <a:buSzTx/>
              <a:buNone/>
            </a:pPr>
            <a:r>
              <a:rPr lang="en-US" altLang="en-US" sz="2800">
                <a:latin typeface="Times New Roman"/>
                <a:cs typeface="Times New Roman"/>
              </a:rPr>
              <a:t>  (Practical Art, FEA elective choice)</a:t>
            </a:r>
            <a:endParaRPr lang="en-US">
              <a:cs typeface="Times New Roman" panose="02020603050405020304" pitchFamily="18" charset="0"/>
            </a:endParaRPr>
          </a:p>
          <a:p>
            <a:pPr marL="457200" indent="-457200" eaLnBrk="1" hangingPunct="1">
              <a:spcBef>
                <a:spcPct val="0"/>
              </a:spcBef>
              <a:buClrTx/>
              <a:buSzTx/>
            </a:pPr>
            <a:r>
              <a:rPr lang="en-US" sz="2800">
                <a:latin typeface="Times New Roman"/>
                <a:cs typeface="Times New Roman"/>
              </a:rPr>
              <a:t>Introduction to Video Production  </a:t>
            </a:r>
            <a:endParaRPr lang="en-US">
              <a:latin typeface="Times New Roman"/>
              <a:cs typeface="Times New Roman"/>
            </a:endParaRPr>
          </a:p>
          <a:p>
            <a:pPr>
              <a:spcBef>
                <a:spcPct val="0"/>
              </a:spcBef>
              <a:buClrTx/>
              <a:buSzTx/>
              <a:buNone/>
            </a:pPr>
            <a:r>
              <a:rPr lang="en-US" sz="2800">
                <a:latin typeface="Times New Roman"/>
                <a:cs typeface="Times New Roman"/>
              </a:rPr>
              <a:t>       (Practical Art)</a:t>
            </a:r>
            <a:endParaRPr lang="en-US">
              <a:cs typeface="Times New Roman" panose="02020603050405020304" pitchFamily="18" charset="0"/>
            </a:endParaRPr>
          </a:p>
        </p:txBody>
      </p:sp>
      <p:pic>
        <p:nvPicPr>
          <p:cNvPr id="2" name="Picture 1" descr="A hand giving a thumbs up&#10;&#10;Description automatically generated">
            <a:extLst>
              <a:ext uri="{FF2B5EF4-FFF2-40B4-BE49-F238E27FC236}">
                <a16:creationId xmlns:a16="http://schemas.microsoft.com/office/drawing/2014/main" id="{E5088EF8-56F3-F813-D9D8-BD26E36B79A8}"/>
              </a:ext>
            </a:extLst>
          </p:cNvPr>
          <p:cNvPicPr>
            <a:picLocks noChangeAspect="1"/>
          </p:cNvPicPr>
          <p:nvPr/>
        </p:nvPicPr>
        <p:blipFill>
          <a:blip r:embed="rId2"/>
          <a:stretch>
            <a:fillRect/>
          </a:stretch>
        </p:blipFill>
        <p:spPr>
          <a:xfrm>
            <a:off x="4855361" y="2578345"/>
            <a:ext cx="2661636" cy="1487064"/>
          </a:xfrm>
          <a:prstGeom prst="rect">
            <a:avLst/>
          </a:prstGeom>
        </p:spPr>
      </p:pic>
      <p:pic>
        <p:nvPicPr>
          <p:cNvPr id="4" name="Picture 3" descr="A group of people sitting in a classroom using laptops&#10;&#10;Description automatically generated">
            <a:extLst>
              <a:ext uri="{FF2B5EF4-FFF2-40B4-BE49-F238E27FC236}">
                <a16:creationId xmlns:a16="http://schemas.microsoft.com/office/drawing/2014/main" id="{5AB35F63-58B1-0DC5-D359-9B74175AEBAF}"/>
              </a:ext>
            </a:extLst>
          </p:cNvPr>
          <p:cNvPicPr>
            <a:picLocks noChangeAspect="1"/>
          </p:cNvPicPr>
          <p:nvPr/>
        </p:nvPicPr>
        <p:blipFill rotWithShape="1">
          <a:blip r:embed="rId3"/>
          <a:srcRect l="-197" t="3150" r="7087" b="9449"/>
          <a:stretch/>
        </p:blipFill>
        <p:spPr>
          <a:xfrm rot="720000">
            <a:off x="6637173" y="4748425"/>
            <a:ext cx="2322003" cy="1629002"/>
          </a:xfrm>
          <a:prstGeom prst="rect">
            <a:avLst/>
          </a:prstGeom>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1+#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7411"/>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BC5F2-138A-4DD5-9BFC-4D5BCD6EBF5F}"/>
              </a:ext>
            </a:extLst>
          </p:cNvPr>
          <p:cNvSpPr>
            <a:spLocks noGrp="1"/>
          </p:cNvSpPr>
          <p:nvPr>
            <p:ph type="title"/>
          </p:nvPr>
        </p:nvSpPr>
        <p:spPr>
          <a:xfrm>
            <a:off x="522499" y="169865"/>
            <a:ext cx="8088701" cy="1143000"/>
          </a:xfrm>
        </p:spPr>
        <p:txBody>
          <a:bodyPr/>
          <a:lstStyle/>
          <a:p>
            <a:r>
              <a:rPr lang="en-US">
                <a:cs typeface="Arial"/>
              </a:rPr>
              <a:t>Broadcast Media/TV Production</a:t>
            </a:r>
            <a:endParaRPr lang="en-US"/>
          </a:p>
        </p:txBody>
      </p:sp>
      <p:sp>
        <p:nvSpPr>
          <p:cNvPr id="3" name="Content Placeholder 2">
            <a:extLst>
              <a:ext uri="{FF2B5EF4-FFF2-40B4-BE49-F238E27FC236}">
                <a16:creationId xmlns:a16="http://schemas.microsoft.com/office/drawing/2014/main" id="{0DA49103-FC07-44E2-A19D-378D8205B091}"/>
              </a:ext>
            </a:extLst>
          </p:cNvPr>
          <p:cNvSpPr>
            <a:spLocks noGrp="1"/>
          </p:cNvSpPr>
          <p:nvPr>
            <p:ph idx="1"/>
          </p:nvPr>
        </p:nvSpPr>
        <p:spPr>
          <a:xfrm>
            <a:off x="3668" y="1065978"/>
            <a:ext cx="9473400" cy="2907102"/>
          </a:xfrm>
        </p:spPr>
        <p:txBody>
          <a:bodyPr/>
          <a:lstStyle/>
          <a:p>
            <a:r>
              <a:rPr lang="en-US">
                <a:cs typeface="Times New Roman"/>
              </a:rPr>
              <a:t>Aligned to  the practical arts graduation requirement</a:t>
            </a:r>
          </a:p>
          <a:p>
            <a:r>
              <a:rPr lang="en-US">
                <a:cs typeface="Times New Roman"/>
              </a:rPr>
              <a:t>Offered to all grade levels</a:t>
            </a:r>
          </a:p>
          <a:p>
            <a:r>
              <a:rPr lang="en-US">
                <a:cs typeface="Times New Roman"/>
              </a:rPr>
              <a:t>After intro course, two options:</a:t>
            </a:r>
          </a:p>
          <a:p>
            <a:pPr lvl="1">
              <a:buClr>
                <a:srgbClr val="FFFFFF"/>
              </a:buClr>
              <a:buFont typeface="Courier New" panose="05000000000000000000" pitchFamily="2" charset="2"/>
              <a:buChar char="o"/>
            </a:pPr>
            <a:r>
              <a:rPr lang="en-US">
                <a:cs typeface="Times New Roman"/>
              </a:rPr>
              <a:t>Broadcast Media or Filmmaking</a:t>
            </a:r>
          </a:p>
          <a:p>
            <a:r>
              <a:rPr lang="en-US">
                <a:cs typeface="Times New Roman"/>
              </a:rPr>
              <a:t>Functioning TV Studio at SWMHS</a:t>
            </a:r>
          </a:p>
          <a:p>
            <a:r>
              <a:rPr lang="en-US">
                <a:cs typeface="Times New Roman"/>
              </a:rPr>
              <a:t>The </a:t>
            </a:r>
            <a:r>
              <a:rPr lang="en-US" err="1">
                <a:cs typeface="Times New Roman"/>
              </a:rPr>
              <a:t>BombCast</a:t>
            </a:r>
            <a:r>
              <a:rPr lang="en-US">
                <a:cs typeface="Times New Roman"/>
              </a:rPr>
              <a:t>: 100% Student Production</a:t>
            </a:r>
          </a:p>
        </p:txBody>
      </p:sp>
      <p:pic>
        <p:nvPicPr>
          <p:cNvPr id="4" name="Picture 3" descr="A screenshot of a computer&#10;&#10;Description automatically generated">
            <a:extLst>
              <a:ext uri="{FF2B5EF4-FFF2-40B4-BE49-F238E27FC236}">
                <a16:creationId xmlns:a16="http://schemas.microsoft.com/office/drawing/2014/main" id="{FA267ABC-B9EB-1D5D-ECE6-EF2199669D5C}"/>
              </a:ext>
            </a:extLst>
          </p:cNvPr>
          <p:cNvPicPr>
            <a:picLocks noChangeAspect="1"/>
          </p:cNvPicPr>
          <p:nvPr/>
        </p:nvPicPr>
        <p:blipFill rotWithShape="1">
          <a:blip r:embed="rId2"/>
          <a:srcRect l="1281" t="16988" r="35960" b="19089"/>
          <a:stretch/>
        </p:blipFill>
        <p:spPr>
          <a:xfrm>
            <a:off x="2646000" y="4511250"/>
            <a:ext cx="3848665" cy="2198880"/>
          </a:xfrm>
          <a:prstGeom prst="rect">
            <a:avLst/>
          </a:prstGeom>
        </p:spPr>
      </p:pic>
    </p:spTree>
    <p:extLst>
      <p:ext uri="{BB962C8B-B14F-4D97-AF65-F5344CB8AC3E}">
        <p14:creationId xmlns:p14="http://schemas.microsoft.com/office/powerpoint/2010/main" val="3707339719"/>
      </p:ext>
    </p:extLst>
  </p:cSld>
  <p:clrMapOvr>
    <a:masterClrMapping/>
  </p:clrMapOvr>
  <p:transition>
    <p:blinds/>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228600" y="237227"/>
            <a:ext cx="8837613" cy="1480868"/>
          </a:xfrm>
        </p:spPr>
        <p:txBody>
          <a:bodyPr/>
          <a:lstStyle/>
          <a:p>
            <a:pPr eaLnBrk="1" hangingPunct="1">
              <a:defRPr/>
            </a:pPr>
            <a:r>
              <a:rPr lang="en-US" sz="4800" b="1">
                <a:latin typeface="Times New Roman" pitchFamily="18" charset="0"/>
              </a:rPr>
              <a:t>W O R L D   L A N G U A G E S</a:t>
            </a:r>
            <a:endParaRPr lang="en-US" sz="3200" b="1">
              <a:latin typeface="Times New Roman" pitchFamily="18" charset="0"/>
            </a:endParaRPr>
          </a:p>
        </p:txBody>
      </p:sp>
      <p:sp>
        <p:nvSpPr>
          <p:cNvPr id="15369" name="Rectangle 9"/>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17414" name="Text Box 11"/>
          <p:cNvSpPr txBox="1">
            <a:spLocks noChangeArrowheads="1"/>
          </p:cNvSpPr>
          <p:nvPr/>
        </p:nvSpPr>
        <p:spPr bwMode="auto">
          <a:xfrm>
            <a:off x="4333803" y="1956292"/>
            <a:ext cx="4298377"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None/>
            </a:pPr>
            <a:r>
              <a:rPr lang="en-US" altLang="en-US" sz="3600" u="sng">
                <a:latin typeface="Times New Roman"/>
                <a:cs typeface="Times New Roman"/>
              </a:rPr>
              <a:t>Freshman options:</a:t>
            </a:r>
            <a:endParaRPr lang="en-US" u="sng"/>
          </a:p>
          <a:p>
            <a:pPr marL="571500" indent="-571500">
              <a:spcBef>
                <a:spcPct val="0"/>
              </a:spcBef>
              <a:buClrTx/>
              <a:buSzTx/>
            </a:pPr>
            <a:r>
              <a:rPr lang="en-US" altLang="en-US" sz="3600">
                <a:latin typeface="Times New Roman"/>
                <a:cs typeface="Times New Roman"/>
              </a:rPr>
              <a:t>French 1</a:t>
            </a:r>
            <a:endParaRPr lang="en-US">
              <a:cs typeface="Times New Roman"/>
            </a:endParaRPr>
          </a:p>
          <a:p>
            <a:pPr marL="571500" indent="-571500" eaLnBrk="1" hangingPunct="1">
              <a:spcBef>
                <a:spcPct val="0"/>
              </a:spcBef>
              <a:buClrTx/>
              <a:buSzTx/>
              <a:buFont typeface="Wingdings"/>
              <a:buChar char="l"/>
            </a:pPr>
            <a:r>
              <a:rPr lang="en-US" altLang="en-US" sz="3600">
                <a:latin typeface="Times New Roman"/>
                <a:cs typeface="Times New Roman"/>
              </a:rPr>
              <a:t>Spanish 1</a:t>
            </a:r>
          </a:p>
          <a:p>
            <a:pPr marL="571500" indent="-571500" eaLnBrk="1" hangingPunct="1">
              <a:spcBef>
                <a:spcPct val="0"/>
              </a:spcBef>
              <a:buClrTx/>
              <a:buSzTx/>
            </a:pPr>
            <a:r>
              <a:rPr lang="en-US" altLang="en-US" sz="3600">
                <a:latin typeface="Times New Roman"/>
                <a:cs typeface="Times New Roman"/>
              </a:rPr>
              <a:t>Spanish 2 </a:t>
            </a:r>
            <a:endParaRPr lang="en-US">
              <a:latin typeface="Times New Roman"/>
              <a:cs typeface="Times New Roman"/>
            </a:endParaRPr>
          </a:p>
          <a:p>
            <a:pPr>
              <a:spcBef>
                <a:spcPct val="0"/>
              </a:spcBef>
              <a:buClrTx/>
              <a:buSzTx/>
              <a:buNone/>
            </a:pPr>
            <a:r>
              <a:rPr lang="en-US" altLang="en-US" sz="3600">
                <a:latin typeface="Times New Roman"/>
                <a:cs typeface="Times New Roman"/>
              </a:rPr>
              <a:t>  </a:t>
            </a:r>
            <a:r>
              <a:rPr lang="en-US" altLang="en-US" sz="2800">
                <a:latin typeface="Times New Roman"/>
                <a:cs typeface="Times New Roman"/>
              </a:rPr>
              <a:t>(if eligible for </a:t>
            </a:r>
            <a:endParaRPr lang="en-US" sz="2800">
              <a:cs typeface="Times New Roman"/>
            </a:endParaRPr>
          </a:p>
          <a:p>
            <a:pPr>
              <a:spcBef>
                <a:spcPct val="0"/>
              </a:spcBef>
              <a:buClrTx/>
              <a:buSzTx/>
              <a:buNone/>
            </a:pPr>
            <a:r>
              <a:rPr lang="en-US" altLang="en-US" sz="2800">
                <a:latin typeface="Times New Roman"/>
                <a:cs typeface="Times New Roman"/>
              </a:rPr>
              <a:t>    acceleration)</a:t>
            </a:r>
            <a:endParaRPr lang="en-US" sz="2800">
              <a:cs typeface="Times New Roman"/>
            </a:endParaRPr>
          </a:p>
          <a:p>
            <a:pPr marL="571500" indent="-571500">
              <a:spcBef>
                <a:spcPct val="0"/>
              </a:spcBef>
              <a:buClrTx/>
              <a:buSzTx/>
            </a:pPr>
            <a:r>
              <a:rPr lang="en-US" altLang="en-US" sz="3600">
                <a:latin typeface="Times New Roman"/>
                <a:cs typeface="Times New Roman"/>
              </a:rPr>
              <a:t>American Sign Language </a:t>
            </a:r>
            <a:endParaRPr lang="en-US" altLang="en-US" sz="3600">
              <a:cs typeface="Times New Roman"/>
            </a:endParaRPr>
          </a:p>
          <a:p>
            <a:pPr eaLnBrk="1" hangingPunct="1">
              <a:spcBef>
                <a:spcPct val="0"/>
              </a:spcBef>
              <a:buClrTx/>
              <a:buSzTx/>
              <a:buFontTx/>
              <a:buNone/>
            </a:pPr>
            <a:endParaRPr lang="en-US" altLang="en-US" sz="2400"/>
          </a:p>
          <a:p>
            <a:pPr eaLnBrk="1" hangingPunct="1">
              <a:spcBef>
                <a:spcPct val="0"/>
              </a:spcBef>
              <a:buClrTx/>
              <a:buSzTx/>
              <a:buFontTx/>
              <a:buNone/>
            </a:pPr>
            <a:endParaRPr lang="en-US" altLang="en-US" sz="2400"/>
          </a:p>
          <a:p>
            <a:pPr eaLnBrk="1" hangingPunct="1">
              <a:spcBef>
                <a:spcPct val="0"/>
              </a:spcBef>
              <a:buClrTx/>
              <a:buSzTx/>
              <a:buFontTx/>
              <a:buNone/>
            </a:pPr>
            <a:endParaRPr lang="en-US" altLang="en-US" sz="2400"/>
          </a:p>
          <a:p>
            <a:pPr eaLnBrk="1" hangingPunct="1">
              <a:spcBef>
                <a:spcPct val="0"/>
              </a:spcBef>
              <a:buClrTx/>
              <a:buSzTx/>
              <a:buFontTx/>
              <a:buNone/>
            </a:pPr>
            <a:endParaRPr lang="en-US" altLang="en-US" sz="2400"/>
          </a:p>
          <a:p>
            <a:pPr eaLnBrk="1" hangingPunct="1">
              <a:spcBef>
                <a:spcPct val="0"/>
              </a:spcBef>
              <a:buClrTx/>
              <a:buSzTx/>
              <a:buNone/>
            </a:pPr>
            <a:endParaRPr lang="en-US" altLang="en-US" sz="2400">
              <a:cs typeface="Times New Roman" panose="02020603050405020304" pitchFamily="18" charset="0"/>
            </a:endParaRPr>
          </a:p>
        </p:txBody>
      </p:sp>
      <p:pic>
        <p:nvPicPr>
          <p:cNvPr id="2" name="Picture 1" descr="A group of people in a classroom&#10;&#10;Description automatically generated">
            <a:extLst>
              <a:ext uri="{FF2B5EF4-FFF2-40B4-BE49-F238E27FC236}">
                <a16:creationId xmlns:a16="http://schemas.microsoft.com/office/drawing/2014/main" id="{D6D45D81-66E7-53C4-3122-C872CF81A826}"/>
              </a:ext>
            </a:extLst>
          </p:cNvPr>
          <p:cNvPicPr>
            <a:picLocks noChangeAspect="1"/>
          </p:cNvPicPr>
          <p:nvPr/>
        </p:nvPicPr>
        <p:blipFill rotWithShape="1">
          <a:blip r:embed="rId2"/>
          <a:srcRect b="13877"/>
          <a:stretch/>
        </p:blipFill>
        <p:spPr>
          <a:xfrm>
            <a:off x="300508" y="4282225"/>
            <a:ext cx="3237677" cy="2083818"/>
          </a:xfrm>
          <a:prstGeom prst="rect">
            <a:avLst/>
          </a:prstGeom>
        </p:spPr>
      </p:pic>
      <p:pic>
        <p:nvPicPr>
          <p:cNvPr id="3" name="Picture 2" descr="A group of students in a classroom&#10;&#10;Description automatically generated">
            <a:extLst>
              <a:ext uri="{FF2B5EF4-FFF2-40B4-BE49-F238E27FC236}">
                <a16:creationId xmlns:a16="http://schemas.microsoft.com/office/drawing/2014/main" id="{C3A20894-59FB-F7A1-4291-6374A5AF70D4}"/>
              </a:ext>
            </a:extLst>
          </p:cNvPr>
          <p:cNvPicPr>
            <a:picLocks noChangeAspect="1"/>
          </p:cNvPicPr>
          <p:nvPr/>
        </p:nvPicPr>
        <p:blipFill rotWithShape="1">
          <a:blip r:embed="rId3"/>
          <a:srcRect t="23176" r="-323"/>
          <a:stretch/>
        </p:blipFill>
        <p:spPr>
          <a:xfrm>
            <a:off x="765000" y="1957500"/>
            <a:ext cx="3357029" cy="1926002"/>
          </a:xfrm>
          <a:prstGeom prst="rect">
            <a:avLst/>
          </a:prstGeom>
        </p:spPr>
      </p:pic>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15369"/>
                                        </p:tgtEl>
                                        <p:attrNameLst>
                                          <p:attrName>style.visibility</p:attrName>
                                        </p:attrNameLst>
                                      </p:cBhvr>
                                      <p:to>
                                        <p:strVal val="visible"/>
                                      </p:to>
                                    </p:set>
                                    <p:anim calcmode="lin" valueType="num">
                                      <p:cBhvr additive="base">
                                        <p:cTn id="7" dur="500" fill="hold"/>
                                        <p:tgtEl>
                                          <p:spTgt spid="15369"/>
                                        </p:tgtEl>
                                        <p:attrNameLst>
                                          <p:attrName>ppt_x</p:attrName>
                                        </p:attrNameLst>
                                      </p:cBhvr>
                                      <p:tavLst>
                                        <p:tav tm="0">
                                          <p:val>
                                            <p:strVal val="1+#ppt_w/2"/>
                                          </p:val>
                                        </p:tav>
                                        <p:tav tm="100000">
                                          <p:val>
                                            <p:strVal val="#ppt_x"/>
                                          </p:val>
                                        </p:tav>
                                      </p:tavLst>
                                    </p:anim>
                                    <p:anim calcmode="lin" valueType="num">
                                      <p:cBhvr additive="base">
                                        <p:cTn id="8" dur="500" fill="hold"/>
                                        <p:tgtEl>
                                          <p:spTgt spid="153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2C0DE-B6C6-408A-81DB-ADCFCD4A393D}"/>
              </a:ext>
            </a:extLst>
          </p:cNvPr>
          <p:cNvSpPr>
            <a:spLocks noGrp="1"/>
          </p:cNvSpPr>
          <p:nvPr>
            <p:ph type="title"/>
          </p:nvPr>
        </p:nvSpPr>
        <p:spPr>
          <a:xfrm>
            <a:off x="685800" y="345440"/>
            <a:ext cx="7772400" cy="1143000"/>
          </a:xfrm>
        </p:spPr>
        <p:txBody>
          <a:bodyPr/>
          <a:lstStyle/>
          <a:p>
            <a:r>
              <a:rPr lang="en-US">
                <a:cs typeface="Arial"/>
              </a:rPr>
              <a:t>ESL Program at SWMHS</a:t>
            </a:r>
            <a:endParaRPr lang="en-US"/>
          </a:p>
        </p:txBody>
      </p:sp>
      <p:sp>
        <p:nvSpPr>
          <p:cNvPr id="3" name="Content Placeholder 2">
            <a:extLst>
              <a:ext uri="{FF2B5EF4-FFF2-40B4-BE49-F238E27FC236}">
                <a16:creationId xmlns:a16="http://schemas.microsoft.com/office/drawing/2014/main" id="{A92DD6BA-2933-419D-9DC5-9C4025B21776}"/>
              </a:ext>
            </a:extLst>
          </p:cNvPr>
          <p:cNvSpPr>
            <a:spLocks noGrp="1"/>
          </p:cNvSpPr>
          <p:nvPr>
            <p:ph idx="1"/>
          </p:nvPr>
        </p:nvSpPr>
        <p:spPr>
          <a:xfrm>
            <a:off x="685800" y="1717040"/>
            <a:ext cx="7772400" cy="4114800"/>
          </a:xfrm>
        </p:spPr>
        <p:txBody>
          <a:bodyPr/>
          <a:lstStyle/>
          <a:p>
            <a:r>
              <a:rPr lang="en-US">
                <a:cs typeface="Times New Roman"/>
              </a:rPr>
              <a:t>ESL classes for beginner, intermediate </a:t>
            </a:r>
            <a:endParaRPr lang="en-US"/>
          </a:p>
          <a:p>
            <a:pPr marL="0" indent="0">
              <a:buNone/>
            </a:pPr>
            <a:r>
              <a:rPr lang="en-US">
                <a:cs typeface="Times New Roman"/>
              </a:rPr>
              <a:t> and advanced students</a:t>
            </a:r>
          </a:p>
          <a:p>
            <a:r>
              <a:rPr lang="en-US">
                <a:cs typeface="Times New Roman"/>
              </a:rPr>
              <a:t>Newcomer course for beginner students new to USA</a:t>
            </a:r>
          </a:p>
          <a:p>
            <a:r>
              <a:rPr lang="en-US">
                <a:cs typeface="Times New Roman"/>
              </a:rPr>
              <a:t>SEI/SIOP trained content area teachers</a:t>
            </a:r>
            <a:endParaRPr lang="en-US"/>
          </a:p>
          <a:p>
            <a:r>
              <a:rPr lang="en-US">
                <a:cs typeface="Times New Roman"/>
              </a:rPr>
              <a:t>Annual WIDA ACCESS testing</a:t>
            </a:r>
          </a:p>
        </p:txBody>
      </p:sp>
      <p:pic>
        <p:nvPicPr>
          <p:cNvPr id="6" name="Picture 5">
            <a:extLst>
              <a:ext uri="{FF2B5EF4-FFF2-40B4-BE49-F238E27FC236}">
                <a16:creationId xmlns:a16="http://schemas.microsoft.com/office/drawing/2014/main" id="{3C7B60E9-BD9D-3F39-7B61-578EFA09D19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333490" y="4744720"/>
            <a:ext cx="1983740" cy="2001520"/>
          </a:xfrm>
          <a:prstGeom prst="rect">
            <a:avLst/>
          </a:prstGeom>
        </p:spPr>
      </p:pic>
    </p:spTree>
    <p:extLst>
      <p:ext uri="{BB962C8B-B14F-4D97-AF65-F5344CB8AC3E}">
        <p14:creationId xmlns:p14="http://schemas.microsoft.com/office/powerpoint/2010/main" val="3455189669"/>
      </p:ext>
    </p:extLst>
  </p:cSld>
  <p:clrMapOvr>
    <a:masterClrMapping/>
  </p:clrMapOvr>
  <p:transition>
    <p:blinds/>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58065-A217-421B-9FE8-8CA46DCC0512}"/>
              </a:ext>
            </a:extLst>
          </p:cNvPr>
          <p:cNvSpPr>
            <a:spLocks noGrp="1"/>
          </p:cNvSpPr>
          <p:nvPr>
            <p:ph type="title"/>
          </p:nvPr>
        </p:nvSpPr>
        <p:spPr>
          <a:xfrm>
            <a:off x="613913" y="-3466"/>
            <a:ext cx="7772400" cy="838814"/>
          </a:xfrm>
        </p:spPr>
        <p:txBody>
          <a:bodyPr/>
          <a:lstStyle/>
          <a:p>
            <a:r>
              <a:rPr lang="en-US">
                <a:cs typeface="Arial"/>
              </a:rPr>
              <a:t>NJ State Seal of Biliteracy</a:t>
            </a:r>
            <a:endParaRPr lang="en-US" err="1"/>
          </a:p>
        </p:txBody>
      </p:sp>
      <p:sp>
        <p:nvSpPr>
          <p:cNvPr id="3" name="Content Placeholder 2">
            <a:extLst>
              <a:ext uri="{FF2B5EF4-FFF2-40B4-BE49-F238E27FC236}">
                <a16:creationId xmlns:a16="http://schemas.microsoft.com/office/drawing/2014/main" id="{CE66A011-E099-4C7B-A9A0-2FCA8E2047A2}"/>
              </a:ext>
            </a:extLst>
          </p:cNvPr>
          <p:cNvSpPr>
            <a:spLocks noGrp="1"/>
          </p:cNvSpPr>
          <p:nvPr>
            <p:ph idx="1"/>
          </p:nvPr>
        </p:nvSpPr>
        <p:spPr>
          <a:xfrm>
            <a:off x="200263" y="1910996"/>
            <a:ext cx="8740261" cy="5842312"/>
          </a:xfrm>
        </p:spPr>
        <p:txBody>
          <a:bodyPr/>
          <a:lstStyle/>
          <a:p>
            <a:r>
              <a:rPr lang="en-US" sz="2900">
                <a:cs typeface="Times New Roman"/>
              </a:rPr>
              <a:t>Award given by the NJDOE</a:t>
            </a:r>
          </a:p>
          <a:p>
            <a:r>
              <a:rPr lang="en-US" sz="2900">
                <a:cs typeface="Times New Roman"/>
              </a:rPr>
              <a:t>Recognizes students who demonstrate proficiency in at least one language in addition to English by high school graduation</a:t>
            </a:r>
          </a:p>
          <a:p>
            <a:r>
              <a:rPr lang="en-US" sz="2900">
                <a:cs typeface="Times New Roman"/>
              </a:rPr>
              <a:t>Assessments</a:t>
            </a:r>
            <a:r>
              <a:rPr lang="en-US" sz="2900">
                <a:ea typeface="+mn-lt"/>
                <a:cs typeface="+mn-lt"/>
              </a:rPr>
              <a:t> administered from January 1 of junior year through early February of senior year</a:t>
            </a:r>
            <a:endParaRPr lang="en-US" sz="2900">
              <a:cs typeface="Times New Roman"/>
            </a:endParaRPr>
          </a:p>
          <a:p>
            <a:r>
              <a:rPr lang="en-US" sz="2900">
                <a:cs typeface="Times New Roman"/>
              </a:rPr>
              <a:t>Classes of 2021-2025: 108 Seals of Biliteracy awarded</a:t>
            </a:r>
          </a:p>
          <a:p>
            <a:r>
              <a:rPr lang="en-US" sz="2900">
                <a:cs typeface="Times New Roman"/>
              </a:rPr>
              <a:t>Class of 2026: 27 students qualified so far</a:t>
            </a:r>
          </a:p>
          <a:p>
            <a:r>
              <a:rPr lang="en-US" sz="2900">
                <a:cs typeface="Times New Roman"/>
              </a:rPr>
              <a:t>Class of 2027: 36 students passed exam for eligibility</a:t>
            </a:r>
          </a:p>
          <a:p>
            <a:endParaRPr lang="en-US" sz="3000">
              <a:cs typeface="Times New Roman"/>
            </a:endParaRPr>
          </a:p>
          <a:p>
            <a:endParaRPr lang="en-US">
              <a:cs typeface="Times New Roman"/>
            </a:endParaRPr>
          </a:p>
        </p:txBody>
      </p:sp>
      <p:pic>
        <p:nvPicPr>
          <p:cNvPr id="4" name="Picture 3" descr="A logo of state of new jersey&#10;&#10;Description automatically generated">
            <a:extLst>
              <a:ext uri="{FF2B5EF4-FFF2-40B4-BE49-F238E27FC236}">
                <a16:creationId xmlns:a16="http://schemas.microsoft.com/office/drawing/2014/main" id="{4DC1B5C5-1D49-2A8C-24ED-654ACC6E48E2}"/>
              </a:ext>
            </a:extLst>
          </p:cNvPr>
          <p:cNvPicPr>
            <a:picLocks noChangeAspect="1"/>
          </p:cNvPicPr>
          <p:nvPr/>
        </p:nvPicPr>
        <p:blipFill>
          <a:blip r:embed="rId2"/>
          <a:stretch>
            <a:fillRect/>
          </a:stretch>
        </p:blipFill>
        <p:spPr>
          <a:xfrm>
            <a:off x="3791034" y="698316"/>
            <a:ext cx="1234091" cy="1213771"/>
          </a:xfrm>
          <a:prstGeom prst="rect">
            <a:avLst/>
          </a:prstGeom>
        </p:spPr>
      </p:pic>
    </p:spTree>
    <p:extLst>
      <p:ext uri="{BB962C8B-B14F-4D97-AF65-F5344CB8AC3E}">
        <p14:creationId xmlns:p14="http://schemas.microsoft.com/office/powerpoint/2010/main" val="1084164281"/>
      </p:ext>
    </p:extLst>
  </p:cSld>
  <p:clrMapOvr>
    <a:masterClrMapping/>
  </p:clrMapOvr>
  <p:transition>
    <p:blinds/>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6CFB-0F28-49CC-924A-E32C2B4A94BD}"/>
              </a:ext>
            </a:extLst>
          </p:cNvPr>
          <p:cNvSpPr>
            <a:spLocks noGrp="1"/>
          </p:cNvSpPr>
          <p:nvPr>
            <p:ph type="title"/>
          </p:nvPr>
        </p:nvSpPr>
        <p:spPr>
          <a:xfrm>
            <a:off x="685800" y="-227745"/>
            <a:ext cx="7772400" cy="1154928"/>
          </a:xfrm>
        </p:spPr>
        <p:txBody>
          <a:bodyPr/>
          <a:lstStyle/>
          <a:p>
            <a:r>
              <a:rPr lang="en-US" sz="2800">
                <a:ea typeface="+mj-lt"/>
                <a:cs typeface="+mj-lt"/>
              </a:rPr>
              <a:t>FUTURE EDUCATORS ACADEMY </a:t>
            </a:r>
            <a:r>
              <a:rPr lang="en-US" sz="2800">
                <a:cs typeface="Arial"/>
              </a:rPr>
              <a:t> -   FEA</a:t>
            </a:r>
          </a:p>
        </p:txBody>
      </p:sp>
      <p:sp>
        <p:nvSpPr>
          <p:cNvPr id="3" name="Content Placeholder 2">
            <a:extLst>
              <a:ext uri="{FF2B5EF4-FFF2-40B4-BE49-F238E27FC236}">
                <a16:creationId xmlns:a16="http://schemas.microsoft.com/office/drawing/2014/main" id="{87578FFA-4988-49DA-808B-933995C32EDF}"/>
              </a:ext>
            </a:extLst>
          </p:cNvPr>
          <p:cNvSpPr>
            <a:spLocks noGrp="1"/>
          </p:cNvSpPr>
          <p:nvPr>
            <p:ph idx="1"/>
          </p:nvPr>
        </p:nvSpPr>
        <p:spPr>
          <a:xfrm>
            <a:off x="325131" y="606008"/>
            <a:ext cx="8821945" cy="6017066"/>
          </a:xfrm>
        </p:spPr>
        <p:txBody>
          <a:bodyPr/>
          <a:lstStyle/>
          <a:p>
            <a:pPr marL="0" indent="0">
              <a:buNone/>
            </a:pPr>
            <a:r>
              <a:rPr lang="en-US" sz="2200">
                <a:ea typeface="+mn-lt"/>
                <a:cs typeface="+mn-lt"/>
              </a:rPr>
              <a:t>The Sayreville War Memorial High School Academy for future careers in education provides a focused course sequence for students interested in exploring the field of education. </a:t>
            </a:r>
            <a:endParaRPr lang="en-US" sz="2200" u="sng">
              <a:ea typeface="+mn-lt"/>
              <a:cs typeface="+mn-lt"/>
            </a:endParaRPr>
          </a:p>
          <a:p>
            <a:pPr marL="0" indent="0">
              <a:buNone/>
            </a:pPr>
            <a:r>
              <a:rPr lang="en-US" sz="2200" b="1" u="sng">
                <a:ea typeface="+mn-lt"/>
                <a:cs typeface="+mn-lt"/>
              </a:rPr>
              <a:t>Elective Courses </a:t>
            </a:r>
            <a:r>
              <a:rPr lang="en-US" sz="2200" u="sng">
                <a:ea typeface="+mn-lt"/>
                <a:cs typeface="+mn-lt"/>
              </a:rPr>
              <a:t>(must take </a:t>
            </a:r>
            <a:r>
              <a:rPr lang="en-US" sz="2200" b="1" u="sng">
                <a:ea typeface="+mn-lt"/>
                <a:cs typeface="+mn-lt"/>
              </a:rPr>
              <a:t>two</a:t>
            </a:r>
            <a:r>
              <a:rPr lang="en-US" sz="2200" u="sng">
                <a:ea typeface="+mn-lt"/>
                <a:cs typeface="+mn-lt"/>
              </a:rPr>
              <a:t>): </a:t>
            </a:r>
          </a:p>
          <a:p>
            <a:pPr algn="just"/>
            <a:r>
              <a:rPr lang="en-US" sz="2200">
                <a:ea typeface="+mn-lt"/>
                <a:cs typeface="+mn-lt"/>
              </a:rPr>
              <a:t>Children’s Literature </a:t>
            </a:r>
            <a:endParaRPr lang="en-US" sz="2200">
              <a:cs typeface="Times New Roman"/>
            </a:endParaRPr>
          </a:p>
          <a:p>
            <a:pPr algn="just">
              <a:spcBef>
                <a:spcPts val="400"/>
              </a:spcBef>
            </a:pPr>
            <a:r>
              <a:rPr lang="en-US" sz="2200">
                <a:ea typeface="+mn-lt"/>
                <a:cs typeface="+mn-lt"/>
              </a:rPr>
              <a:t>Public Speaking and Effective Modern Communication</a:t>
            </a:r>
          </a:p>
          <a:p>
            <a:pPr algn="just">
              <a:spcBef>
                <a:spcPts val="400"/>
              </a:spcBef>
            </a:pPr>
            <a:r>
              <a:rPr lang="en-US" sz="2200">
                <a:ea typeface="+mn-lt"/>
                <a:cs typeface="+mn-lt"/>
              </a:rPr>
              <a:t>Parent/Child Development</a:t>
            </a:r>
          </a:p>
          <a:p>
            <a:pPr algn="just">
              <a:spcBef>
                <a:spcPts val="400"/>
              </a:spcBef>
            </a:pPr>
            <a:r>
              <a:rPr lang="en-US" sz="2200">
                <a:ea typeface="+mn-lt"/>
                <a:cs typeface="+mn-lt"/>
              </a:rPr>
              <a:t>Social Foundations of Human Behavior </a:t>
            </a:r>
            <a:endParaRPr lang="en-US" sz="2200">
              <a:cs typeface="Times New Roman"/>
            </a:endParaRPr>
          </a:p>
          <a:p>
            <a:pPr marL="0" indent="0" algn="just">
              <a:spcBef>
                <a:spcPts val="400"/>
              </a:spcBef>
              <a:buNone/>
            </a:pPr>
            <a:r>
              <a:rPr lang="en-US" sz="2200" b="1" u="sng">
                <a:ea typeface="+mn-lt"/>
                <a:cs typeface="+mn-lt"/>
              </a:rPr>
              <a:t>Mandatory Courses: </a:t>
            </a:r>
            <a:endParaRPr lang="en-US" sz="2200" b="1" u="sng">
              <a:cs typeface="Times New Roman"/>
            </a:endParaRPr>
          </a:p>
          <a:p>
            <a:pPr algn="just">
              <a:spcBef>
                <a:spcPts val="400"/>
              </a:spcBef>
            </a:pPr>
            <a:r>
              <a:rPr lang="en-US" sz="2200">
                <a:ea typeface="+mn-lt"/>
                <a:cs typeface="+mn-lt"/>
              </a:rPr>
              <a:t>Introduction to Tomorrow’s Teachers (gr 11)</a:t>
            </a:r>
            <a:endParaRPr lang="en-US" sz="2200">
              <a:cs typeface="Times New Roman"/>
            </a:endParaRPr>
          </a:p>
          <a:p>
            <a:pPr algn="just">
              <a:spcBef>
                <a:spcPts val="400"/>
              </a:spcBef>
            </a:pPr>
            <a:r>
              <a:rPr lang="en-US" sz="2200">
                <a:ea typeface="+mn-lt"/>
                <a:cs typeface="+mn-lt"/>
              </a:rPr>
              <a:t>Tomorrow's Teachers Honors (gr 12)</a:t>
            </a:r>
            <a:r>
              <a:rPr lang="en-US" sz="2200">
                <a:solidFill>
                  <a:srgbClr val="92D050"/>
                </a:solidFill>
                <a:ea typeface="+mn-lt"/>
                <a:cs typeface="+mn-lt"/>
              </a:rPr>
              <a:t>*</a:t>
            </a:r>
            <a:r>
              <a:rPr lang="en-US" sz="2200">
                <a:ea typeface="+mn-lt"/>
                <a:cs typeface="+mn-lt"/>
              </a:rPr>
              <a:t> </a:t>
            </a:r>
          </a:p>
          <a:p>
            <a:pPr marL="0" indent="0" algn="just">
              <a:spcBef>
                <a:spcPts val="400"/>
              </a:spcBef>
              <a:buNone/>
            </a:pPr>
            <a:r>
              <a:rPr lang="en-US" sz="2200" b="1" u="sng">
                <a:ea typeface="+mn-lt"/>
                <a:cs typeface="+mn-lt"/>
              </a:rPr>
              <a:t>Suggested/Optional Courses:</a:t>
            </a:r>
            <a:r>
              <a:rPr lang="en-US" sz="2200" b="1">
                <a:ea typeface="+mn-lt"/>
                <a:cs typeface="+mn-lt"/>
              </a:rPr>
              <a:t>   </a:t>
            </a:r>
            <a:r>
              <a:rPr lang="en-US" sz="2200">
                <a:ea typeface="+mn-lt"/>
                <a:cs typeface="+mn-lt"/>
              </a:rPr>
              <a:t>                       </a:t>
            </a:r>
            <a:endParaRPr lang="en-US" sz="2200">
              <a:cs typeface="Times New Roman"/>
            </a:endParaRPr>
          </a:p>
          <a:p>
            <a:pPr algn="just"/>
            <a:r>
              <a:rPr lang="en-US" sz="2200">
                <a:ea typeface="+mn-lt"/>
                <a:cs typeface="+mn-lt"/>
              </a:rPr>
              <a:t>Unified Physical Education</a:t>
            </a:r>
            <a:endParaRPr lang="en-US" sz="2200">
              <a:cs typeface="Times New Roman"/>
            </a:endParaRPr>
          </a:p>
          <a:p>
            <a:pPr algn="just"/>
            <a:r>
              <a:rPr lang="en-US" sz="2200">
                <a:ea typeface="+mn-lt"/>
                <a:cs typeface="+mn-lt"/>
              </a:rPr>
              <a:t>Art Together: Exploring Creativity  </a:t>
            </a:r>
            <a:endParaRPr lang="en-US" sz="2200">
              <a:cs typeface="Times New Roman"/>
            </a:endParaRPr>
          </a:p>
          <a:p>
            <a:pPr algn="just"/>
            <a:r>
              <a:rPr lang="en-US" sz="2200">
                <a:ea typeface="+mn-lt"/>
                <a:cs typeface="+mn-lt"/>
              </a:rPr>
              <a:t>Stage and Story  </a:t>
            </a:r>
          </a:p>
          <a:p>
            <a:pPr marL="0" indent="0" algn="just">
              <a:buNone/>
            </a:pPr>
            <a:r>
              <a:rPr lang="en-US" sz="2000">
                <a:solidFill>
                  <a:srgbClr val="92D050"/>
                </a:solidFill>
                <a:cs typeface="Times New Roman"/>
              </a:rPr>
              <a:t>*available for dual enrollment through Rider U for a fee</a:t>
            </a:r>
          </a:p>
          <a:p>
            <a:endParaRPr lang="en-US" sz="2000">
              <a:cs typeface="Times New Roman"/>
            </a:endParaRPr>
          </a:p>
        </p:txBody>
      </p:sp>
      <p:pic>
        <p:nvPicPr>
          <p:cNvPr id="5" name="Picture 4" descr="A person sitting in a chair pointing at a whiteboard&#10;&#10;Description automatically generated">
            <a:extLst>
              <a:ext uri="{FF2B5EF4-FFF2-40B4-BE49-F238E27FC236}">
                <a16:creationId xmlns:a16="http://schemas.microsoft.com/office/drawing/2014/main" id="{B02F7632-D01A-E37F-36FD-081B5A17F911}"/>
              </a:ext>
            </a:extLst>
          </p:cNvPr>
          <p:cNvPicPr>
            <a:picLocks noChangeAspect="1"/>
          </p:cNvPicPr>
          <p:nvPr/>
        </p:nvPicPr>
        <p:blipFill rotWithShape="1">
          <a:blip r:embed="rId2"/>
          <a:srcRect l="10791" t="26910" r="719" b="-332"/>
          <a:stretch/>
        </p:blipFill>
        <p:spPr>
          <a:xfrm>
            <a:off x="6279846" y="3795709"/>
            <a:ext cx="2539747" cy="2297685"/>
          </a:xfrm>
          <a:prstGeom prst="rect">
            <a:avLst/>
          </a:prstGeom>
        </p:spPr>
      </p:pic>
    </p:spTree>
    <p:extLst>
      <p:ext uri="{BB962C8B-B14F-4D97-AF65-F5344CB8AC3E}">
        <p14:creationId xmlns:p14="http://schemas.microsoft.com/office/powerpoint/2010/main" val="2440250750"/>
      </p:ext>
    </p:extLst>
  </p:cSld>
  <p:clrMapOvr>
    <a:masterClrMapping/>
  </p:clrMapOvr>
  <p:transition>
    <p:blinds/>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531870" y="806478"/>
            <a:ext cx="8077200" cy="1143000"/>
          </a:xfrm>
        </p:spPr>
        <p:txBody>
          <a:bodyPr/>
          <a:lstStyle/>
          <a:p>
            <a:pPr eaLnBrk="1" hangingPunct="1">
              <a:defRPr/>
            </a:pPr>
            <a:r>
              <a:rPr lang="en-US" sz="4800">
                <a:latin typeface="Times New Roman" pitchFamily="18" charset="0"/>
              </a:rPr>
              <a:t>H I S T O R Y</a:t>
            </a:r>
            <a:br>
              <a:rPr lang="en-US" sz="2800">
                <a:latin typeface="Times New Roman" pitchFamily="18" charset="0"/>
              </a:rPr>
            </a:br>
            <a:endParaRPr lang="en-US" sz="2800">
              <a:latin typeface="Times New Roman" pitchFamily="18" charset="0"/>
            </a:endParaRPr>
          </a:p>
        </p:txBody>
      </p:sp>
      <p:sp>
        <p:nvSpPr>
          <p:cNvPr id="18435" name="Text Box 4"/>
          <p:cNvSpPr txBox="1">
            <a:spLocks noChangeArrowheads="1"/>
          </p:cNvSpPr>
          <p:nvPr/>
        </p:nvSpPr>
        <p:spPr bwMode="auto">
          <a:xfrm>
            <a:off x="304800" y="274320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38917" name="Rectangle 5"/>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18437" name="Text Box 6"/>
          <p:cNvSpPr txBox="1">
            <a:spLocks noChangeArrowheads="1"/>
          </p:cNvSpPr>
          <p:nvPr/>
        </p:nvSpPr>
        <p:spPr bwMode="auto">
          <a:xfrm>
            <a:off x="377758" y="1371273"/>
            <a:ext cx="8204424"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None/>
            </a:pPr>
            <a:r>
              <a:rPr lang="en-US" altLang="en-US">
                <a:latin typeface="Times New Roman"/>
                <a:cs typeface="Times New Roman"/>
              </a:rPr>
              <a:t>World History  Honors</a:t>
            </a:r>
          </a:p>
          <a:p>
            <a:pPr eaLnBrk="1" hangingPunct="1">
              <a:spcBef>
                <a:spcPct val="0"/>
              </a:spcBef>
              <a:buClrTx/>
              <a:buSzTx/>
              <a:buNone/>
            </a:pPr>
            <a:r>
              <a:rPr lang="en-US" altLang="en-US">
                <a:latin typeface="Times New Roman"/>
                <a:cs typeface="Times New Roman"/>
              </a:rPr>
              <a:t>World History  CP</a:t>
            </a:r>
          </a:p>
          <a:p>
            <a:pPr eaLnBrk="1" hangingPunct="1">
              <a:spcBef>
                <a:spcPct val="0"/>
              </a:spcBef>
              <a:buClrTx/>
              <a:buSzTx/>
              <a:buFontTx/>
              <a:buNone/>
            </a:pPr>
            <a:r>
              <a:rPr lang="en-US" altLang="en-US">
                <a:latin typeface="Times New Roman"/>
                <a:cs typeface="Times New Roman"/>
              </a:rPr>
              <a:t>World History	</a:t>
            </a:r>
          </a:p>
          <a:p>
            <a:pPr eaLnBrk="1" hangingPunct="1">
              <a:spcBef>
                <a:spcPct val="0"/>
              </a:spcBef>
              <a:buClrTx/>
              <a:buSzTx/>
              <a:buNone/>
            </a:pPr>
            <a:r>
              <a:rPr lang="en-US" altLang="en-US">
                <a:latin typeface="Times New Roman"/>
                <a:cs typeface="Times New Roman"/>
              </a:rPr>
              <a:t>World History 	--	CST determined</a:t>
            </a:r>
            <a:endParaRPr lang="en-US">
              <a:latin typeface="Times New Roman"/>
              <a:cs typeface="Times New Roman"/>
            </a:endParaRPr>
          </a:p>
          <a:p>
            <a:pPr eaLnBrk="1" hangingPunct="1">
              <a:spcBef>
                <a:spcPct val="0"/>
              </a:spcBef>
              <a:buClrTx/>
              <a:buSzTx/>
              <a:buNone/>
            </a:pPr>
            <a:endParaRPr lang="en-US" altLang="en-US">
              <a:cs typeface="Times New Roman"/>
            </a:endParaRPr>
          </a:p>
          <a:p>
            <a:pPr eaLnBrk="1" hangingPunct="1">
              <a:spcBef>
                <a:spcPct val="0"/>
              </a:spcBef>
              <a:buClrTx/>
              <a:buSzTx/>
              <a:buNone/>
            </a:pPr>
            <a:r>
              <a:rPr lang="en-US" b="1" u="sng">
                <a:latin typeface="Times New Roman"/>
                <a:cs typeface="Times New Roman"/>
              </a:rPr>
              <a:t>Placement for World History includes:</a:t>
            </a:r>
            <a:endParaRPr lang="en-US">
              <a:latin typeface="Times New Roman"/>
              <a:cs typeface="Times New Roman"/>
            </a:endParaRPr>
          </a:p>
          <a:p>
            <a:pPr eaLnBrk="1" hangingPunct="1">
              <a:spcBef>
                <a:spcPct val="0"/>
              </a:spcBef>
              <a:buClrTx/>
              <a:buSzTx/>
              <a:buNone/>
            </a:pPr>
            <a:r>
              <a:rPr lang="en-US" sz="3000">
                <a:latin typeface="Times New Roman"/>
                <a:cs typeface="Times New Roman"/>
              </a:rPr>
              <a:t>Semester 1 Grades</a:t>
            </a:r>
            <a:endParaRPr lang="en-US" sz="3000">
              <a:cs typeface="Times New Roman"/>
            </a:endParaRPr>
          </a:p>
          <a:p>
            <a:pPr eaLnBrk="1" hangingPunct="1">
              <a:spcBef>
                <a:spcPct val="0"/>
              </a:spcBef>
              <a:buClrTx/>
              <a:buSzTx/>
              <a:buNone/>
            </a:pPr>
            <a:r>
              <a:rPr lang="en-US" sz="3000">
                <a:latin typeface="Times New Roman"/>
                <a:cs typeface="Times New Roman"/>
              </a:rPr>
              <a:t>Quarterly Exam Grades</a:t>
            </a:r>
          </a:p>
          <a:p>
            <a:pPr eaLnBrk="1" hangingPunct="1">
              <a:spcBef>
                <a:spcPct val="0"/>
              </a:spcBef>
              <a:buClrTx/>
              <a:buSzTx/>
              <a:buNone/>
            </a:pPr>
            <a:r>
              <a:rPr lang="en-US" sz="3000">
                <a:latin typeface="Times New Roman"/>
                <a:cs typeface="Times New Roman"/>
              </a:rPr>
              <a:t>Current Social Studies Level</a:t>
            </a:r>
          </a:p>
          <a:p>
            <a:pPr eaLnBrk="1" hangingPunct="1">
              <a:spcBef>
                <a:spcPct val="0"/>
              </a:spcBef>
              <a:buClrTx/>
              <a:buSzTx/>
              <a:buNone/>
            </a:pPr>
            <a:r>
              <a:rPr lang="en-US" sz="3000">
                <a:latin typeface="Times New Roman"/>
                <a:cs typeface="Times New Roman"/>
              </a:rPr>
              <a:t>ELA Benchmark Form B</a:t>
            </a:r>
            <a:endParaRPr lang="en-US" sz="3000">
              <a:cs typeface="Times New Roman"/>
            </a:endParaRPr>
          </a:p>
          <a:p>
            <a:pPr>
              <a:spcBef>
                <a:spcPct val="0"/>
              </a:spcBef>
              <a:buClrTx/>
              <a:buSzTx/>
              <a:buNone/>
            </a:pPr>
            <a:r>
              <a:rPr lang="en-US" sz="3000">
                <a:latin typeface="Times New Roman"/>
                <a:cs typeface="Times New Roman"/>
              </a:rPr>
              <a:t>Teacher Recommendation</a:t>
            </a:r>
            <a:endParaRPr lang="en-US" sz="3000">
              <a:cs typeface="Times New Roman" panose="02020603050405020304" pitchFamily="18" charset="0"/>
            </a:endParaRPr>
          </a:p>
          <a:p>
            <a:pPr eaLnBrk="1" hangingPunct="1">
              <a:spcBef>
                <a:spcPct val="0"/>
              </a:spcBef>
              <a:buClrTx/>
              <a:buSzTx/>
              <a:buNone/>
            </a:pPr>
            <a:endParaRPr lang="en-US" altLang="en-US" sz="2400">
              <a:cs typeface="Times New Roman" panose="02020603050405020304" pitchFamily="18" charset="0"/>
            </a:endParaRPr>
          </a:p>
        </p:txBody>
      </p:sp>
      <p:sp>
        <p:nvSpPr>
          <p:cNvPr id="2" name="TextBox 1">
            <a:extLst>
              <a:ext uri="{FF2B5EF4-FFF2-40B4-BE49-F238E27FC236}">
                <a16:creationId xmlns:a16="http://schemas.microsoft.com/office/drawing/2014/main" id="{F890E7F8-69EF-4841-8B8A-15625974E2A9}"/>
              </a:ext>
            </a:extLst>
          </p:cNvPr>
          <p:cNvSpPr txBox="1"/>
          <p:nvPr/>
        </p:nvSpPr>
        <p:spPr>
          <a:xfrm>
            <a:off x="2165621" y="240642"/>
            <a:ext cx="46315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Mr. Christopher Howard ~ Social Studies</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38917"/>
                                        </p:tgtEl>
                                        <p:attrNameLst>
                                          <p:attrName>style.visibility</p:attrName>
                                        </p:attrNameLst>
                                      </p:cBhvr>
                                      <p:to>
                                        <p:strVal val="visible"/>
                                      </p:to>
                                    </p:set>
                                    <p:anim calcmode="lin" valueType="num">
                                      <p:cBhvr additive="base">
                                        <p:cTn id="7" dur="500" fill="hold"/>
                                        <p:tgtEl>
                                          <p:spTgt spid="38917"/>
                                        </p:tgtEl>
                                        <p:attrNameLst>
                                          <p:attrName>ppt_x</p:attrName>
                                        </p:attrNameLst>
                                      </p:cBhvr>
                                      <p:tavLst>
                                        <p:tav tm="0">
                                          <p:val>
                                            <p:strVal val="1+#ppt_w/2"/>
                                          </p:val>
                                        </p:tav>
                                        <p:tav tm="100000">
                                          <p:val>
                                            <p:strVal val="#ppt_x"/>
                                          </p:val>
                                        </p:tav>
                                      </p:tavLst>
                                    </p:anim>
                                    <p:anim calcmode="lin" valueType="num">
                                      <p:cBhvr additive="base">
                                        <p:cTn id="8" dur="500" fill="hold"/>
                                        <p:tgtEl>
                                          <p:spTgt spid="389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1028"/>
          <p:cNvSpPr txBox="1">
            <a:spLocks noChangeArrowheads="1"/>
          </p:cNvSpPr>
          <p:nvPr/>
        </p:nvSpPr>
        <p:spPr bwMode="auto">
          <a:xfrm>
            <a:off x="413150" y="585666"/>
            <a:ext cx="8307201"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spcBef>
                <a:spcPct val="50000"/>
              </a:spcBef>
              <a:buClrTx/>
              <a:buSzTx/>
              <a:buNone/>
            </a:pPr>
            <a:r>
              <a:rPr lang="en-US" altLang="en-US" sz="4000" b="1">
                <a:solidFill>
                  <a:schemeClr val="tx2"/>
                </a:solidFill>
                <a:latin typeface="Times New Roman"/>
                <a:cs typeface="Times New Roman"/>
              </a:rPr>
              <a:t>SOCIAL STUDIES ELECTIVES</a:t>
            </a:r>
          </a:p>
          <a:p>
            <a:pPr algn="ctr">
              <a:spcBef>
                <a:spcPct val="50000"/>
              </a:spcBef>
              <a:buClrTx/>
              <a:buSzTx/>
              <a:buNone/>
            </a:pPr>
            <a:r>
              <a:rPr lang="en-US" altLang="en-US" sz="3600" b="1">
                <a:latin typeface="Times New Roman"/>
                <a:cs typeface="Times New Roman"/>
              </a:rPr>
              <a:t>SEMESTER COURSES</a:t>
            </a:r>
          </a:p>
          <a:p>
            <a:pPr marL="571500" indent="-571500">
              <a:spcBef>
                <a:spcPct val="50000"/>
              </a:spcBef>
              <a:buClrTx/>
              <a:buSzTx/>
            </a:pPr>
            <a:r>
              <a:rPr lang="en-US" altLang="en-US" sz="3600" b="1">
                <a:latin typeface="Times New Roman"/>
                <a:cs typeface="Times New Roman"/>
              </a:rPr>
              <a:t>World Geography and Global Issues</a:t>
            </a:r>
            <a:endParaRPr lang="en-US" sz="3600">
              <a:cs typeface="Times New Roman"/>
            </a:endParaRPr>
          </a:p>
          <a:p>
            <a:pPr marL="571500" indent="-571500" eaLnBrk="1" hangingPunct="1">
              <a:spcBef>
                <a:spcPct val="50000"/>
              </a:spcBef>
              <a:buClrTx/>
              <a:buSzTx/>
              <a:buFont typeface="Wingdings"/>
              <a:buChar char="l"/>
            </a:pPr>
            <a:r>
              <a:rPr lang="en-US" altLang="en-US" sz="3600" b="1">
                <a:latin typeface="Times New Roman"/>
                <a:cs typeface="Times New Roman"/>
              </a:rPr>
              <a:t>Freshman Foundations</a:t>
            </a:r>
          </a:p>
          <a:p>
            <a:pPr lvl="2">
              <a:spcBef>
                <a:spcPct val="50000"/>
              </a:spcBef>
              <a:buClrTx/>
              <a:buSzTx/>
              <a:buFont typeface="Wingdings"/>
              <a:buChar char="§"/>
            </a:pPr>
            <a:r>
              <a:rPr lang="en-US" altLang="en-US" sz="2000" b="1">
                <a:latin typeface="Times New Roman"/>
                <a:cs typeface="Times New Roman"/>
              </a:rPr>
              <a:t>Mandatory for all 9th Grade Students</a:t>
            </a:r>
          </a:p>
          <a:p>
            <a:pPr marL="571500" indent="-571500">
              <a:spcBef>
                <a:spcPct val="50000"/>
              </a:spcBef>
              <a:buClrTx/>
              <a:buSzTx/>
              <a:buFont typeface="Wingdings"/>
              <a:buChar char="l"/>
            </a:pPr>
            <a:r>
              <a:rPr lang="en-US" altLang="en-US" sz="3600" b="1">
                <a:latin typeface="Times New Roman"/>
                <a:cs typeface="Times New Roman"/>
              </a:rPr>
              <a:t>Financial Literacy in the 21st Century</a:t>
            </a:r>
            <a:endParaRPr lang="en-US" altLang="en-US" sz="3600" b="1">
              <a:cs typeface="Times New Roman"/>
            </a:endParaRPr>
          </a:p>
          <a:p>
            <a:pPr lvl="2">
              <a:spcBef>
                <a:spcPct val="50000"/>
              </a:spcBef>
              <a:buClrTx/>
              <a:buSzTx/>
              <a:buFont typeface="Wingdings"/>
              <a:buChar char="§"/>
            </a:pPr>
            <a:r>
              <a:rPr lang="en-US" altLang="en-US" sz="2000" b="1">
                <a:latin typeface="Times New Roman"/>
                <a:cs typeface="Times New Roman"/>
              </a:rPr>
              <a:t>Graduation Requirement</a:t>
            </a:r>
            <a:endParaRPr lang="en-US" altLang="en-US" sz="2000" b="1">
              <a:cs typeface="Times New Roman"/>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additive="base">
                                        <p:cTn id="7" dur="500" fill="hold"/>
                                        <p:tgtEl>
                                          <p:spTgt spid="54276"/>
                                        </p:tgtEl>
                                        <p:attrNameLst>
                                          <p:attrName>ppt_x</p:attrName>
                                        </p:attrNameLst>
                                      </p:cBhvr>
                                      <p:tavLst>
                                        <p:tav tm="0">
                                          <p:val>
                                            <p:strVal val="0-#ppt_w/2"/>
                                          </p:val>
                                        </p:tav>
                                        <p:tav tm="100000">
                                          <p:val>
                                            <p:strVal val="#ppt_x"/>
                                          </p:val>
                                        </p:tav>
                                      </p:tavLst>
                                    </p:anim>
                                    <p:anim calcmode="lin" valueType="num">
                                      <p:cBhvr additive="base">
                                        <p:cTn id="8" dur="500" fill="hold"/>
                                        <p:tgtEl>
                                          <p:spTgt spid="542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226964" y="1258469"/>
            <a:ext cx="8591900" cy="1143000"/>
          </a:xfrm>
          <a:prstGeom prst="rect">
            <a:avLst/>
          </a:prstGeom>
          <a:noFill/>
          <a:ln w="9525">
            <a:noFill/>
            <a:miter lim="800000"/>
            <a:headEnd/>
            <a:tailEnd/>
          </a:ln>
          <a:effectLst/>
        </p:spPr>
        <p:txBody>
          <a:bodyPr lIns="92075" tIns="46038" rIns="92075" bIns="46038" anchor="b"/>
          <a:lstStyle/>
          <a:p>
            <a:pPr algn="ctr">
              <a:defRPr/>
            </a:pPr>
            <a:r>
              <a:rPr lang="en-US" sz="4400" b="1">
                <a:solidFill>
                  <a:schemeClr val="tx2"/>
                </a:solidFill>
                <a:effectLst>
                  <a:outerShdw blurRad="38100" dist="38100" dir="2700000" algn="tl">
                    <a:srgbClr val="000000"/>
                  </a:outerShdw>
                </a:effectLst>
                <a:latin typeface="Times New Roman"/>
                <a:cs typeface="Times New Roman"/>
              </a:rPr>
              <a:t>PERFORMING ARTS ELECTIVES</a:t>
            </a:r>
          </a:p>
        </p:txBody>
      </p:sp>
      <p:sp>
        <p:nvSpPr>
          <p:cNvPr id="56323" name="Rectangle 3"/>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endParaRPr lang="en-US" altLang="en-US" sz="3600"/>
          </a:p>
        </p:txBody>
      </p:sp>
      <p:sp>
        <p:nvSpPr>
          <p:cNvPr id="56325" name="Text Box 5"/>
          <p:cNvSpPr txBox="1">
            <a:spLocks noChangeArrowheads="1"/>
          </p:cNvSpPr>
          <p:nvPr/>
        </p:nvSpPr>
        <p:spPr bwMode="auto">
          <a:xfrm>
            <a:off x="724950" y="2914767"/>
            <a:ext cx="810962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marL="457200" indent="-457200" eaLnBrk="1" hangingPunct="1">
              <a:spcBef>
                <a:spcPct val="0"/>
              </a:spcBef>
              <a:buClrTx/>
              <a:buSzTx/>
              <a:buFont typeface="Wingdings"/>
              <a:buChar char="l"/>
            </a:pPr>
            <a:r>
              <a:rPr lang="en-US" altLang="en-US">
                <a:latin typeface="Times New Roman"/>
                <a:cs typeface="Times New Roman"/>
              </a:rPr>
              <a:t>Band (Semester and Full Year)</a:t>
            </a:r>
            <a:endParaRPr lang="en-US">
              <a:latin typeface="Times New Roman"/>
              <a:cs typeface="Times New Roman"/>
            </a:endParaRPr>
          </a:p>
          <a:p>
            <a:pPr marL="457200" indent="-457200" eaLnBrk="1" hangingPunct="1">
              <a:spcBef>
                <a:spcPct val="0"/>
              </a:spcBef>
              <a:buClrTx/>
              <a:buSzTx/>
              <a:buFont typeface="Wingdings"/>
              <a:buChar char="l"/>
            </a:pPr>
            <a:r>
              <a:rPr lang="en-US" altLang="en-US">
                <a:latin typeface="Times New Roman"/>
                <a:cs typeface="Times New Roman"/>
              </a:rPr>
              <a:t>Advanced Band </a:t>
            </a:r>
            <a:r>
              <a:rPr lang="en-US">
                <a:latin typeface="Times New Roman"/>
                <a:cs typeface="Times New Roman"/>
              </a:rPr>
              <a:t>(Audition required)</a:t>
            </a:r>
          </a:p>
          <a:p>
            <a:pPr marL="457200" indent="-457200" eaLnBrk="1" hangingPunct="1">
              <a:spcBef>
                <a:spcPct val="0"/>
              </a:spcBef>
              <a:buClrTx/>
              <a:buSzTx/>
            </a:pPr>
            <a:r>
              <a:rPr lang="en-US" altLang="en-US">
                <a:latin typeface="Times New Roman"/>
                <a:cs typeface="Times New Roman"/>
              </a:rPr>
              <a:t>Advanced Jazz Studies (Audition required)</a:t>
            </a:r>
          </a:p>
          <a:p>
            <a:pPr marL="457200" indent="-457200">
              <a:spcBef>
                <a:spcPct val="0"/>
              </a:spcBef>
              <a:buClrTx/>
              <a:buSzTx/>
              <a:buFont typeface="Wingdings"/>
              <a:buChar char="l"/>
            </a:pPr>
            <a:r>
              <a:rPr lang="en-US">
                <a:latin typeface="Times New Roman"/>
                <a:cs typeface="Times New Roman"/>
              </a:rPr>
              <a:t>Choir 101 (Semester and Full Year)</a:t>
            </a:r>
          </a:p>
          <a:p>
            <a:pPr marL="457200" indent="-457200">
              <a:spcBef>
                <a:spcPct val="0"/>
              </a:spcBef>
              <a:buClrTx/>
              <a:buSzTx/>
              <a:buFont typeface="Wingdings"/>
              <a:buChar char="l"/>
            </a:pPr>
            <a:r>
              <a:rPr lang="en-US">
                <a:latin typeface="Times New Roman"/>
                <a:cs typeface="Times New Roman"/>
              </a:rPr>
              <a:t>Theater I (Semester)</a:t>
            </a:r>
          </a:p>
        </p:txBody>
      </p:sp>
      <p:sp>
        <p:nvSpPr>
          <p:cNvPr id="2" name="TextBox 1">
            <a:extLst>
              <a:ext uri="{FF2B5EF4-FFF2-40B4-BE49-F238E27FC236}">
                <a16:creationId xmlns:a16="http://schemas.microsoft.com/office/drawing/2014/main" id="{2018DD8D-3C73-C767-0602-BF51E80EBB85}"/>
              </a:ext>
            </a:extLst>
          </p:cNvPr>
          <p:cNvSpPr txBox="1"/>
          <p:nvPr/>
        </p:nvSpPr>
        <p:spPr>
          <a:xfrm>
            <a:off x="2625394" y="306029"/>
            <a:ext cx="38932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rial"/>
                <a:cs typeface="Arial"/>
              </a:rPr>
              <a:t>Mr. Christopher Howard,</a:t>
            </a:r>
            <a:r>
              <a:rPr lang="en-US">
                <a:solidFill>
                  <a:srgbClr val="FFFFFF"/>
                </a:solidFill>
                <a:latin typeface="Arial"/>
                <a:cs typeface="Arial"/>
              </a:rPr>
              <a:t> Arts</a:t>
            </a:r>
            <a:r>
              <a:rPr lang="en-US">
                <a:solidFill>
                  <a:srgbClr val="000000"/>
                </a:solidFill>
                <a:latin typeface="Arial"/>
                <a:cs typeface="Arial"/>
              </a:rPr>
              <a:t>​</a:t>
            </a:r>
            <a:endParaRPr lang="en-US">
              <a:cs typeface="Arial" panose="020B0604020202020204" pitchFamily="34"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3000"/>
                                  </p:stCondLst>
                                  <p:iterate type="wd">
                                    <p:tmPct val="100000"/>
                                  </p:iterate>
                                  <p:childTnLst>
                                    <p:set>
                                      <p:cBhvr>
                                        <p:cTn id="6" dur="1" fill="hold">
                                          <p:stCondLst>
                                            <p:cond delay="0"/>
                                          </p:stCondLst>
                                        </p:cTn>
                                        <p:tgtEl>
                                          <p:spTgt spid="56322"/>
                                        </p:tgtEl>
                                        <p:attrNameLst>
                                          <p:attrName>style.visibility</p:attrName>
                                        </p:attrNameLst>
                                      </p:cBhvr>
                                      <p:to>
                                        <p:strVal val="visible"/>
                                      </p:to>
                                    </p:set>
                                    <p:anim calcmode="lin" valueType="num">
                                      <p:cBhvr>
                                        <p:cTn id="7" dur="300" fill="hold"/>
                                        <p:tgtEl>
                                          <p:spTgt spid="56322"/>
                                        </p:tgtEl>
                                        <p:attrNameLst>
                                          <p:attrName>ppt_w</p:attrName>
                                        </p:attrNameLst>
                                      </p:cBhvr>
                                      <p:tavLst>
                                        <p:tav tm="0">
                                          <p:val>
                                            <p:fltVal val="0"/>
                                          </p:val>
                                        </p:tav>
                                        <p:tav tm="100000">
                                          <p:val>
                                            <p:strVal val="#ppt_w"/>
                                          </p:val>
                                        </p:tav>
                                      </p:tavLst>
                                    </p:anim>
                                    <p:anim calcmode="lin" valueType="num">
                                      <p:cBhvr>
                                        <p:cTn id="8" dur="300" fill="hold"/>
                                        <p:tgtEl>
                                          <p:spTgt spid="56322"/>
                                        </p:tgtEl>
                                        <p:attrNameLst>
                                          <p:attrName>ppt_h</p:attrName>
                                        </p:attrNameLst>
                                      </p:cBhvr>
                                      <p:tavLst>
                                        <p:tav tm="0">
                                          <p:val>
                                            <p:fltVal val="0"/>
                                          </p:val>
                                        </p:tav>
                                        <p:tav tm="100000">
                                          <p:val>
                                            <p:strVal val="#ppt_h"/>
                                          </p:val>
                                        </p:tav>
                                      </p:tavLst>
                                    </p:anim>
                                  </p:childTnLst>
                                </p:cTn>
                              </p:par>
                            </p:childTnLst>
                          </p:cTn>
                        </p:par>
                        <p:par>
                          <p:cTn id="9" fill="hold" nodeType="afterGroup">
                            <p:stCondLst>
                              <p:cond delay="3900"/>
                            </p:stCondLst>
                            <p:childTnLst>
                              <p:par>
                                <p:cTn id="10" presetID="2" presetClass="entr" presetSubtype="2" fill="hold" grpId="0" nodeType="afterEffect" nodePh="1">
                                  <p:stCondLst>
                                    <p:cond delay="5000"/>
                                  </p:stCondLst>
                                  <p:endCondLst>
                                    <p:cond evt="begin" delay="0">
                                      <p:tn val="10"/>
                                    </p:cond>
                                  </p:endCondLst>
                                  <p:childTnLst>
                                    <p:set>
                                      <p:cBhvr>
                                        <p:cTn id="11" dur="1" fill="hold">
                                          <p:stCondLst>
                                            <p:cond delay="0"/>
                                          </p:stCondLst>
                                        </p:cTn>
                                        <p:tgtEl>
                                          <p:spTgt spid="56323"/>
                                        </p:tgtEl>
                                        <p:attrNameLst>
                                          <p:attrName>style.visibility</p:attrName>
                                        </p:attrNameLst>
                                      </p:cBhvr>
                                      <p:to>
                                        <p:strVal val="visible"/>
                                      </p:to>
                                    </p:set>
                                    <p:anim calcmode="lin" valueType="num">
                                      <p:cBhvr additive="base">
                                        <p:cTn id="12" dur="500" fill="hold"/>
                                        <p:tgtEl>
                                          <p:spTgt spid="56323"/>
                                        </p:tgtEl>
                                        <p:attrNameLst>
                                          <p:attrName>ppt_x</p:attrName>
                                        </p:attrNameLst>
                                      </p:cBhvr>
                                      <p:tavLst>
                                        <p:tav tm="0">
                                          <p:val>
                                            <p:strVal val="1+#ppt_w/2"/>
                                          </p:val>
                                        </p:tav>
                                        <p:tav tm="100000">
                                          <p:val>
                                            <p:strVal val="#ppt_x"/>
                                          </p:val>
                                        </p:tav>
                                      </p:tavLst>
                                    </p:anim>
                                    <p:anim calcmode="lin" valueType="num">
                                      <p:cBhvr additive="base">
                                        <p:cTn id="13" dur="500" fill="hold"/>
                                        <p:tgtEl>
                                          <p:spTgt spid="5632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6323"/>
                                        </p:tgtEl>
                                        <p:attrNameLst>
                                          <p:attrName>ppt_c</p:attrName>
                                        </p:attrNameLst>
                                      </p:cBhvr>
                                      <p:to>
                                        <a:schemeClr val="tx2"/>
                                      </p:to>
                                    </p:animClr>
                                  </p:subTnLst>
                                </p:cTn>
                              </p:par>
                            </p:childTnLst>
                          </p:cTn>
                        </p:par>
                        <p:par>
                          <p:cTn id="14" fill="hold" nodeType="afterGroup">
                            <p:stCondLst>
                              <p:cond delay="9400"/>
                            </p:stCondLst>
                            <p:childTnLst>
                              <p:par>
                                <p:cTn id="15" presetID="2" presetClass="entr" presetSubtype="8" fill="hold" grpId="0" nodeType="afterEffect">
                                  <p:stCondLst>
                                    <p:cond delay="1000"/>
                                  </p:stCondLst>
                                  <p:childTnLst>
                                    <p:set>
                                      <p:cBhvr>
                                        <p:cTn id="16" dur="1" fill="hold">
                                          <p:stCondLst>
                                            <p:cond delay="0"/>
                                          </p:stCondLst>
                                        </p:cTn>
                                        <p:tgtEl>
                                          <p:spTgt spid="56325"/>
                                        </p:tgtEl>
                                        <p:attrNameLst>
                                          <p:attrName>style.visibility</p:attrName>
                                        </p:attrNameLst>
                                      </p:cBhvr>
                                      <p:to>
                                        <p:strVal val="visible"/>
                                      </p:to>
                                    </p:set>
                                    <p:anim calcmode="lin" valueType="num">
                                      <p:cBhvr additive="base">
                                        <p:cTn id="17" dur="500" fill="hold"/>
                                        <p:tgtEl>
                                          <p:spTgt spid="56325"/>
                                        </p:tgtEl>
                                        <p:attrNameLst>
                                          <p:attrName>ppt_x</p:attrName>
                                        </p:attrNameLst>
                                      </p:cBhvr>
                                      <p:tavLst>
                                        <p:tav tm="0">
                                          <p:val>
                                            <p:strVal val="0-#ppt_w/2"/>
                                          </p:val>
                                        </p:tav>
                                        <p:tav tm="100000">
                                          <p:val>
                                            <p:strVal val="#ppt_x"/>
                                          </p:val>
                                        </p:tav>
                                      </p:tavLst>
                                    </p:anim>
                                    <p:anim calcmode="lin" valueType="num">
                                      <p:cBhvr additive="base">
                                        <p:cTn id="18" dur="500" fill="hold"/>
                                        <p:tgtEl>
                                          <p:spTgt spid="563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autoUpdateAnimBg="0"/>
      <p:bldP spid="56323" grpId="0" autoUpdateAnimBg="0"/>
      <p:bldP spid="5632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FA2EA-3BCC-4DCB-A7B2-D6A131BC1F79}"/>
              </a:ext>
            </a:extLst>
          </p:cNvPr>
          <p:cNvSpPr>
            <a:spLocks noGrp="1"/>
          </p:cNvSpPr>
          <p:nvPr>
            <p:ph type="title"/>
          </p:nvPr>
        </p:nvSpPr>
        <p:spPr/>
        <p:txBody>
          <a:bodyPr/>
          <a:lstStyle/>
          <a:p>
            <a:r>
              <a:rPr lang="en-US">
                <a:cs typeface="Arial"/>
              </a:rPr>
              <a:t>Theatre I</a:t>
            </a:r>
          </a:p>
        </p:txBody>
      </p:sp>
      <p:sp>
        <p:nvSpPr>
          <p:cNvPr id="3" name="Content Placeholder 2">
            <a:extLst>
              <a:ext uri="{FF2B5EF4-FFF2-40B4-BE49-F238E27FC236}">
                <a16:creationId xmlns:a16="http://schemas.microsoft.com/office/drawing/2014/main" id="{7E9AA7FC-5232-4B02-AA7C-5BC7F65D20A5}"/>
              </a:ext>
            </a:extLst>
          </p:cNvPr>
          <p:cNvSpPr>
            <a:spLocks noGrp="1"/>
          </p:cNvSpPr>
          <p:nvPr>
            <p:ph idx="1"/>
          </p:nvPr>
        </p:nvSpPr>
        <p:spPr/>
        <p:txBody>
          <a:bodyPr/>
          <a:lstStyle/>
          <a:p>
            <a:r>
              <a:rPr lang="en-US">
                <a:cs typeface="Times New Roman"/>
              </a:rPr>
              <a:t>Offered to all grade levels</a:t>
            </a:r>
          </a:p>
          <a:p>
            <a:r>
              <a:rPr lang="en-US">
                <a:cs typeface="Times New Roman"/>
              </a:rPr>
              <a:t>Fulfills Performing/Fine Arts graduation requirement</a:t>
            </a:r>
          </a:p>
          <a:p>
            <a:r>
              <a:rPr lang="en-US">
                <a:cs typeface="Times New Roman"/>
              </a:rPr>
              <a:t>2.5 credit course</a:t>
            </a:r>
          </a:p>
          <a:p>
            <a:r>
              <a:rPr lang="en-US">
                <a:cs typeface="Times New Roman"/>
              </a:rPr>
              <a:t>Dramatic Production in Fall</a:t>
            </a:r>
          </a:p>
          <a:p>
            <a:r>
              <a:rPr lang="en-US">
                <a:cs typeface="Times New Roman"/>
              </a:rPr>
              <a:t>Musical Production in Spring</a:t>
            </a:r>
          </a:p>
        </p:txBody>
      </p:sp>
    </p:spTree>
    <p:extLst>
      <p:ext uri="{BB962C8B-B14F-4D97-AF65-F5344CB8AC3E}">
        <p14:creationId xmlns:p14="http://schemas.microsoft.com/office/powerpoint/2010/main" val="1769142967"/>
      </p:ext>
    </p:extLst>
  </p:cSld>
  <p:clrMapOvr>
    <a:masterClrMapping/>
  </p:clrMapOvr>
  <p:transition>
    <p:blinds/>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75736" y="214222"/>
            <a:ext cx="7772400" cy="1371600"/>
          </a:xfrm>
          <a:prstGeom prst="rect">
            <a:avLst/>
          </a:prstGeom>
          <a:noFill/>
          <a:ln w="9525">
            <a:noFill/>
            <a:miter lim="800000"/>
            <a:headEnd/>
            <a:tailEnd/>
          </a:ln>
          <a:effectLst/>
        </p:spPr>
        <p:txBody>
          <a:bodyPr lIns="92075" tIns="46038" rIns="92075" bIns="46038" anchor="b"/>
          <a:lstStyle/>
          <a:p>
            <a:pPr algn="ctr" eaLnBrk="1" hangingPunct="1">
              <a:defRPr/>
            </a:pPr>
            <a:r>
              <a:rPr lang="en-US" sz="4000" b="1">
                <a:solidFill>
                  <a:schemeClr val="tx2"/>
                </a:solidFill>
                <a:effectLst>
                  <a:outerShdw blurRad="38100" dist="38100" dir="2700000" algn="tl">
                    <a:srgbClr val="000000"/>
                  </a:outerShdw>
                </a:effectLst>
                <a:latin typeface="+mn-lt"/>
              </a:rPr>
              <a:t>Visual Arts</a:t>
            </a:r>
            <a:endParaRPr lang="en-US" sz="4000" b="1">
              <a:solidFill>
                <a:schemeClr val="tx2"/>
              </a:solidFill>
              <a:latin typeface="+mn-lt"/>
              <a:cs typeface="Times New Roman"/>
            </a:endParaRPr>
          </a:p>
          <a:p>
            <a:pPr algn="ctr" eaLnBrk="1" hangingPunct="1">
              <a:defRPr/>
            </a:pPr>
            <a:r>
              <a:rPr lang="en-US" sz="4000" b="1">
                <a:solidFill>
                  <a:schemeClr val="tx2"/>
                </a:solidFill>
                <a:effectLst>
                  <a:outerShdw blurRad="38100" dist="38100" dir="2700000" algn="tl">
                    <a:srgbClr val="000000"/>
                  </a:outerShdw>
                </a:effectLst>
                <a:latin typeface="+mn-lt"/>
              </a:rPr>
              <a:t>Electives</a:t>
            </a:r>
            <a:endParaRPr lang="en-US" sz="4000" b="1">
              <a:solidFill>
                <a:schemeClr val="tx2"/>
              </a:solidFill>
              <a:latin typeface="+mn-lt"/>
              <a:cs typeface="Times New Roman"/>
            </a:endParaRPr>
          </a:p>
        </p:txBody>
      </p:sp>
      <p:sp>
        <p:nvSpPr>
          <p:cNvPr id="19459" name="Rectangle 3"/>
          <p:cNvSpPr>
            <a:spLocks noChangeArrowheads="1"/>
          </p:cNvSpPr>
          <p:nvPr/>
        </p:nvSpPr>
        <p:spPr bwMode="auto">
          <a:xfrm>
            <a:off x="152400" y="27432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buFont typeface="Wingdings" panose="05000000000000000000" pitchFamily="2" charset="2"/>
              <a:buNone/>
            </a:pPr>
            <a:endParaRPr lang="en-US" altLang="en-US" sz="4400"/>
          </a:p>
        </p:txBody>
      </p:sp>
      <p:sp>
        <p:nvSpPr>
          <p:cNvPr id="19461" name="Text Box 5"/>
          <p:cNvSpPr txBox="1">
            <a:spLocks noChangeArrowheads="1"/>
          </p:cNvSpPr>
          <p:nvPr/>
        </p:nvSpPr>
        <p:spPr bwMode="auto">
          <a:xfrm>
            <a:off x="406635" y="1589862"/>
            <a:ext cx="8436791" cy="4278094"/>
          </a:xfrm>
          <a:prstGeom prst="rect">
            <a:avLst/>
          </a:prstGeom>
          <a:noFill/>
          <a:ln w="9525">
            <a:noFill/>
            <a:miter lim="800000"/>
            <a:headEnd/>
            <a:tailEnd/>
          </a:ln>
        </p:spPr>
        <p:txBody>
          <a:bodyPr wrap="square" lIns="91440" tIns="45720" rIns="91440" bIns="45720" anchor="t">
            <a:spAutoFit/>
          </a:bodyPr>
          <a:lstStyle/>
          <a:p>
            <a:pPr algn="ctr" eaLnBrk="1" hangingPunct="1">
              <a:lnSpc>
                <a:spcPct val="150000"/>
              </a:lnSpc>
              <a:defRPr/>
            </a:pPr>
            <a:r>
              <a:rPr lang="en-US" sz="4000" b="1" u="sng">
                <a:effectLst>
                  <a:outerShdw blurRad="38100" dist="38100" dir="2700000" algn="tl">
                    <a:srgbClr val="000000">
                      <a:alpha val="43137"/>
                    </a:srgbClr>
                  </a:outerShdw>
                </a:effectLst>
                <a:latin typeface="Times New Roman"/>
                <a:cs typeface="Times New Roman"/>
              </a:rPr>
              <a:t>SEMESTER COURSES</a:t>
            </a:r>
            <a:endParaRPr lang="en-US" sz="4000" b="1" u="sng">
              <a:effectLst>
                <a:outerShdw blurRad="38100" dist="38100" dir="2700000" algn="tl">
                  <a:srgbClr val="000000">
                    <a:alpha val="43137"/>
                  </a:srgbClr>
                </a:outerShdw>
              </a:effectLst>
              <a:latin typeface="Times New Roman" pitchFamily="18" charset="0"/>
              <a:cs typeface="Times New Roman" pitchFamily="18" charset="0"/>
            </a:endParaRPr>
          </a:p>
          <a:p>
            <a:pPr marL="571500" indent="-571500">
              <a:lnSpc>
                <a:spcPct val="150000"/>
              </a:lnSpc>
              <a:buFont typeface="Arial"/>
              <a:buChar char="•"/>
              <a:defRPr/>
            </a:pPr>
            <a:r>
              <a:rPr lang="en-US" sz="4000">
                <a:effectLst>
                  <a:outerShdw blurRad="38100" dist="38100" dir="2700000" algn="tl">
                    <a:srgbClr val="000000">
                      <a:alpha val="43137"/>
                    </a:srgbClr>
                  </a:outerShdw>
                </a:effectLst>
                <a:latin typeface="Times New Roman"/>
                <a:cs typeface="Times New Roman"/>
              </a:rPr>
              <a:t>Introduction to Art</a:t>
            </a:r>
            <a:endParaRPr lang="en-US">
              <a:cs typeface="Arial" panose="020B0604020202020204" pitchFamily="34" charset="0"/>
            </a:endParaRPr>
          </a:p>
          <a:p>
            <a:pPr marL="571500" indent="-571500" eaLnBrk="1" hangingPunct="1">
              <a:buFont typeface="Arial"/>
              <a:buChar char="•"/>
              <a:defRPr/>
            </a:pPr>
            <a:r>
              <a:rPr lang="en-US" sz="4000">
                <a:effectLst>
                  <a:outerShdw blurRad="38100" dist="38100" dir="2700000" algn="tl">
                    <a:srgbClr val="000000">
                      <a:alpha val="43137"/>
                    </a:srgbClr>
                  </a:outerShdw>
                </a:effectLst>
                <a:latin typeface="Times New Roman"/>
                <a:cs typeface="Times New Roman"/>
              </a:rPr>
              <a:t>Introduction to Digital Arts</a:t>
            </a:r>
          </a:p>
          <a:p>
            <a:pPr marL="571500" indent="-571500">
              <a:buFont typeface="Arial"/>
              <a:buChar char="•"/>
              <a:defRPr/>
            </a:pPr>
            <a:r>
              <a:rPr lang="en-US" sz="4000">
                <a:effectLst>
                  <a:outerShdw blurRad="38100" dist="38100" dir="2700000" algn="tl">
                    <a:srgbClr val="000000">
                      <a:alpha val="43137"/>
                    </a:srgbClr>
                  </a:outerShdw>
                </a:effectLst>
                <a:latin typeface="Times New Roman"/>
                <a:cs typeface="Times New Roman"/>
              </a:rPr>
              <a:t>Introduction to 3D Arts and Design</a:t>
            </a:r>
          </a:p>
          <a:p>
            <a:pPr>
              <a:defRPr/>
            </a:pPr>
            <a:endParaRPr lang="en-US" sz="3600" b="1">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defRPr/>
            </a:pPr>
            <a:endParaRPr lang="en-US" sz="3600" b="1">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nodePh="1">
                                  <p:stCondLst>
                                    <p:cond delay="0"/>
                                  </p:stCondLst>
                                  <p:endCondLst>
                                    <p:cond evt="begin" delay="0">
                                      <p:tn val="5"/>
                                    </p:cond>
                                  </p:endCondLst>
                                  <p:childTnLst>
                                    <p:set>
                                      <p:cBhvr>
                                        <p:cTn id="6" dur="1" fill="hold">
                                          <p:stCondLst>
                                            <p:cond delay="0"/>
                                          </p:stCondLst>
                                        </p:cTn>
                                        <p:tgtEl>
                                          <p:spTgt spid="19459"/>
                                        </p:tgtEl>
                                        <p:attrNameLst>
                                          <p:attrName>style.visibility</p:attrName>
                                        </p:attrNameLst>
                                      </p:cBhvr>
                                      <p:to>
                                        <p:strVal val="visible"/>
                                      </p:to>
                                    </p:set>
                                    <p:animEffect transition="in" filter="checkerboard(across)">
                                      <p:cBhvr>
                                        <p:cTn id="7" dur="500"/>
                                        <p:tgtEl>
                                          <p:spTgt spid="194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blinds(horizontal)">
                                      <p:cBhvr>
                                        <p:cTn id="12" dur="500"/>
                                        <p:tgtEl>
                                          <p:spTgt spid="19458"/>
                                        </p:tgtEl>
                                      </p:cBhvr>
                                    </p:animEffect>
                                  </p:childTnLst>
                                </p:cTn>
                              </p:par>
                            </p:childTnLst>
                          </p:cTn>
                        </p:par>
                        <p:par>
                          <p:cTn id="13" fill="hold" nodeType="afterGroup">
                            <p:stCondLst>
                              <p:cond delay="500"/>
                            </p:stCondLst>
                            <p:childTnLst>
                              <p:par>
                                <p:cTn id="14" presetID="16" presetClass="entr" presetSubtype="26" fill="hold" grpId="0" nodeType="afterEffect">
                                  <p:stCondLst>
                                    <p:cond delay="3000"/>
                                  </p:stCondLst>
                                  <p:childTnLst>
                                    <p:set>
                                      <p:cBhvr>
                                        <p:cTn id="15" dur="1" fill="hold">
                                          <p:stCondLst>
                                            <p:cond delay="0"/>
                                          </p:stCondLst>
                                        </p:cTn>
                                        <p:tgtEl>
                                          <p:spTgt spid="19461"/>
                                        </p:tgtEl>
                                        <p:attrNameLst>
                                          <p:attrName>style.visibility</p:attrName>
                                        </p:attrNameLst>
                                      </p:cBhvr>
                                      <p:to>
                                        <p:strVal val="visible"/>
                                      </p:to>
                                    </p:set>
                                    <p:animEffect transition="in" filter="barn(inHorizontal)">
                                      <p:cBhvr>
                                        <p:cTn id="16"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utoUpdateAnimBg="0"/>
      <p:bldP spid="1946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9C5087-45D4-41FC-8A50-A1386007924D}"/>
              </a:ext>
            </a:extLst>
          </p:cNvPr>
          <p:cNvSpPr txBox="1"/>
          <p:nvPr/>
        </p:nvSpPr>
        <p:spPr>
          <a:xfrm>
            <a:off x="730546" y="351477"/>
            <a:ext cx="753021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solidFill>
                  <a:schemeClr val="tx2">
                    <a:lumMod val="75000"/>
                  </a:schemeClr>
                </a:solidFill>
                <a:latin typeface="Arial"/>
                <a:cs typeface="Arial"/>
              </a:rPr>
              <a:t>VISUAL  ARTS</a:t>
            </a:r>
          </a:p>
          <a:p>
            <a:pPr algn="ctr"/>
            <a:r>
              <a:rPr lang="en-US" sz="3200">
                <a:solidFill>
                  <a:schemeClr val="tx2">
                    <a:lumMod val="75000"/>
                  </a:schemeClr>
                </a:solidFill>
                <a:latin typeface="Arial"/>
                <a:cs typeface="Arial"/>
              </a:rPr>
              <a:t>CAREER ACADEMY</a:t>
            </a:r>
            <a:endParaRPr lang="en-US" sz="3200">
              <a:solidFill>
                <a:schemeClr val="tx2">
                  <a:lumMod val="75000"/>
                </a:schemeClr>
              </a:solidFill>
              <a:cs typeface="Arial"/>
            </a:endParaRPr>
          </a:p>
        </p:txBody>
      </p:sp>
      <p:sp>
        <p:nvSpPr>
          <p:cNvPr id="3" name="TextBox 2">
            <a:extLst>
              <a:ext uri="{FF2B5EF4-FFF2-40B4-BE49-F238E27FC236}">
                <a16:creationId xmlns:a16="http://schemas.microsoft.com/office/drawing/2014/main" id="{8A0E1DC2-BD49-4A44-86F1-A439D8371CB4}"/>
              </a:ext>
            </a:extLst>
          </p:cNvPr>
          <p:cNvSpPr txBox="1"/>
          <p:nvPr/>
        </p:nvSpPr>
        <p:spPr>
          <a:xfrm>
            <a:off x="234364" y="1430869"/>
            <a:ext cx="872077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The Visual Arts strand of the academy offers a comprehensive course sequence for students who may be interested in pursuing careers in the art field.</a:t>
            </a:r>
          </a:p>
          <a:p>
            <a:endParaRPr lang="en-US" sz="2000">
              <a:latin typeface="Arial"/>
              <a:cs typeface="Arial"/>
            </a:endParaRPr>
          </a:p>
        </p:txBody>
      </p:sp>
      <p:sp>
        <p:nvSpPr>
          <p:cNvPr id="12" name="TextBox 11">
            <a:extLst>
              <a:ext uri="{FF2B5EF4-FFF2-40B4-BE49-F238E27FC236}">
                <a16:creationId xmlns:a16="http://schemas.microsoft.com/office/drawing/2014/main" id="{2EE1CE4D-E3CD-401B-933B-6634C95D7783}"/>
              </a:ext>
            </a:extLst>
          </p:cNvPr>
          <p:cNvSpPr txBox="1"/>
          <p:nvPr/>
        </p:nvSpPr>
        <p:spPr>
          <a:xfrm>
            <a:off x="487680" y="3349947"/>
            <a:ext cx="793762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200">
              <a:solidFill>
                <a:schemeClr val="tx2">
                  <a:lumMod val="75000"/>
                </a:schemeClr>
              </a:solidFill>
              <a:latin typeface="Arial"/>
              <a:cs typeface="Arial"/>
            </a:endParaRPr>
          </a:p>
        </p:txBody>
      </p:sp>
      <p:graphicFrame>
        <p:nvGraphicFramePr>
          <p:cNvPr id="5" name="Table 4">
            <a:extLst>
              <a:ext uri="{FF2B5EF4-FFF2-40B4-BE49-F238E27FC236}">
                <a16:creationId xmlns:a16="http://schemas.microsoft.com/office/drawing/2014/main" id="{9FB63CBB-97C5-660A-C09E-503DCAE82D96}"/>
              </a:ext>
            </a:extLst>
          </p:cNvPr>
          <p:cNvGraphicFramePr>
            <a:graphicFrameLocks noGrp="1"/>
          </p:cNvGraphicFramePr>
          <p:nvPr>
            <p:extLst>
              <p:ext uri="{D42A27DB-BD31-4B8C-83A1-F6EECF244321}">
                <p14:modId xmlns:p14="http://schemas.microsoft.com/office/powerpoint/2010/main" val="4228010867"/>
              </p:ext>
            </p:extLst>
          </p:nvPr>
        </p:nvGraphicFramePr>
        <p:xfrm>
          <a:off x="140245" y="2215877"/>
          <a:ext cx="8871064" cy="4515240"/>
        </p:xfrm>
        <a:graphic>
          <a:graphicData uri="http://schemas.openxmlformats.org/drawingml/2006/table">
            <a:tbl>
              <a:tblPr firstRow="1" firstCol="1" bandRow="1">
                <a:tableStyleId>{5C22544A-7EE6-4342-B048-85BDC9FD1C3A}</a:tableStyleId>
              </a:tblPr>
              <a:tblGrid>
                <a:gridCol w="2000250">
                  <a:extLst>
                    <a:ext uri="{9D8B030D-6E8A-4147-A177-3AD203B41FA5}">
                      <a16:colId xmlns:a16="http://schemas.microsoft.com/office/drawing/2014/main" val="1715642530"/>
                    </a:ext>
                  </a:extLst>
                </a:gridCol>
                <a:gridCol w="2571750">
                  <a:extLst>
                    <a:ext uri="{9D8B030D-6E8A-4147-A177-3AD203B41FA5}">
                      <a16:colId xmlns:a16="http://schemas.microsoft.com/office/drawing/2014/main" val="2860163101"/>
                    </a:ext>
                  </a:extLst>
                </a:gridCol>
                <a:gridCol w="2095500">
                  <a:extLst>
                    <a:ext uri="{9D8B030D-6E8A-4147-A177-3AD203B41FA5}">
                      <a16:colId xmlns:a16="http://schemas.microsoft.com/office/drawing/2014/main" val="1593274521"/>
                    </a:ext>
                  </a:extLst>
                </a:gridCol>
                <a:gridCol w="2203564">
                  <a:extLst>
                    <a:ext uri="{9D8B030D-6E8A-4147-A177-3AD203B41FA5}">
                      <a16:colId xmlns:a16="http://schemas.microsoft.com/office/drawing/2014/main" val="43480344"/>
                    </a:ext>
                  </a:extLst>
                </a:gridCol>
              </a:tblGrid>
              <a:tr h="240812">
                <a:tc>
                  <a:txBody>
                    <a:bodyPr/>
                    <a:lstStyle/>
                    <a:p>
                      <a:pPr algn="ctr">
                        <a:spcAft>
                          <a:spcPts val="0"/>
                        </a:spcAft>
                      </a:pPr>
                      <a:r>
                        <a:rPr lang="en-US" sz="1400" b="1" u="sng">
                          <a:solidFill>
                            <a:schemeClr val="bg2"/>
                          </a:solidFill>
                          <a:effectLst/>
                        </a:rPr>
                        <a:t>LEVEL 1</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algn="ctr">
                        <a:spcAft>
                          <a:spcPts val="0"/>
                        </a:spcAft>
                      </a:pPr>
                      <a:r>
                        <a:rPr lang="en-US" sz="1400" b="1" u="sng">
                          <a:solidFill>
                            <a:schemeClr val="bg2"/>
                          </a:solidFill>
                          <a:effectLst/>
                        </a:rPr>
                        <a:t>LEVEL 2</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algn="ctr">
                        <a:spcAft>
                          <a:spcPts val="0"/>
                        </a:spcAft>
                      </a:pPr>
                      <a:r>
                        <a:rPr lang="en-US" sz="1400" b="1" u="sng">
                          <a:solidFill>
                            <a:schemeClr val="bg2"/>
                          </a:solidFill>
                          <a:effectLst/>
                        </a:rPr>
                        <a:t>LEVEL 3</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algn="ctr">
                        <a:spcAft>
                          <a:spcPts val="0"/>
                        </a:spcAft>
                      </a:pPr>
                      <a:r>
                        <a:rPr lang="en-US" sz="1400" b="1" u="sng">
                          <a:solidFill>
                            <a:schemeClr val="bg2"/>
                          </a:solidFill>
                          <a:effectLst/>
                        </a:rPr>
                        <a:t>LEVEL 4</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extLst>
                  <a:ext uri="{0D108BD9-81ED-4DB2-BD59-A6C34878D82A}">
                    <a16:rowId xmlns:a16="http://schemas.microsoft.com/office/drawing/2014/main" val="1245615354"/>
                  </a:ext>
                </a:extLst>
              </a:tr>
              <a:tr h="466575">
                <a:tc>
                  <a:txBody>
                    <a:bodyPr/>
                    <a:lstStyle/>
                    <a:p>
                      <a:pPr algn="l">
                        <a:spcAft>
                          <a:spcPts val="0"/>
                        </a:spcAft>
                      </a:pPr>
                      <a:r>
                        <a:rPr lang="en-US" sz="1200" b="1">
                          <a:solidFill>
                            <a:schemeClr val="bg2"/>
                          </a:solidFill>
                          <a:effectLst/>
                        </a:rPr>
                        <a:t>Required course:</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algn="l">
                        <a:spcAft>
                          <a:spcPts val="0"/>
                        </a:spcAft>
                      </a:pPr>
                      <a:r>
                        <a:rPr lang="en-US" sz="1200" b="1">
                          <a:solidFill>
                            <a:schemeClr val="bg2"/>
                          </a:solidFill>
                          <a:effectLst/>
                        </a:rPr>
                        <a:t>Choose two (2) of the following courses:</a:t>
                      </a:r>
                      <a:endParaRPr lang="en-US" sz="1200"/>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algn="l">
                        <a:spcAft>
                          <a:spcPts val="0"/>
                        </a:spcAft>
                      </a:pPr>
                      <a:r>
                        <a:rPr lang="en-US" sz="1200" b="1">
                          <a:solidFill>
                            <a:schemeClr val="bg2"/>
                          </a:solidFill>
                          <a:effectLst/>
                        </a:rPr>
                        <a:t>Choose the following course:</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algn="l">
                        <a:spcAft>
                          <a:spcPts val="0"/>
                        </a:spcAft>
                      </a:pPr>
                      <a:r>
                        <a:rPr lang="en-US" sz="1200" b="1">
                          <a:solidFill>
                            <a:schemeClr val="bg2"/>
                          </a:solidFill>
                          <a:effectLst/>
                        </a:rPr>
                        <a:t>Choose one (1) of the following courses:</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extLst>
                  <a:ext uri="{0D108BD9-81ED-4DB2-BD59-A6C34878D82A}">
                    <a16:rowId xmlns:a16="http://schemas.microsoft.com/office/drawing/2014/main" val="788745057"/>
                  </a:ext>
                </a:extLst>
              </a:tr>
              <a:tr h="451524">
                <a:tc>
                  <a:txBody>
                    <a:bodyPr/>
                    <a:lstStyle/>
                    <a:p>
                      <a:pPr algn="ctr">
                        <a:spcAft>
                          <a:spcPts val="0"/>
                        </a:spcAft>
                      </a:pPr>
                      <a:r>
                        <a:rPr lang="en-US" sz="1400" b="1">
                          <a:solidFill>
                            <a:schemeClr val="tx1"/>
                          </a:solidFill>
                          <a:effectLst/>
                        </a:rPr>
                        <a:t>Introduction to Art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algn="ctr">
                        <a:spcAft>
                          <a:spcPts val="0"/>
                        </a:spcAft>
                      </a:pPr>
                      <a:r>
                        <a:rPr lang="en-US" sz="1400" b="1">
                          <a:solidFill>
                            <a:schemeClr val="tx1"/>
                          </a:solidFill>
                          <a:effectLst/>
                        </a:rPr>
                        <a:t>Drawing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r>
                        <a:rPr lang="en-US" sz="1400" b="1">
                          <a:solidFill>
                            <a:schemeClr val="tx1"/>
                          </a:solidFill>
                          <a:effectLst/>
                        </a:rPr>
                        <a:t>Studio Art (5.0)</a:t>
                      </a:r>
                      <a:endParaRPr lang="en-US" sz="1400"/>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algn="ctr">
                        <a:spcAft>
                          <a:spcPts val="0"/>
                        </a:spcAft>
                      </a:pPr>
                      <a:r>
                        <a:rPr lang="en-US" sz="1400" b="1">
                          <a:solidFill>
                            <a:schemeClr val="tx1"/>
                          </a:solidFill>
                          <a:effectLst/>
                        </a:rPr>
                        <a:t>Advanced Art: A Capstone Course (5.0)</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18351365"/>
                  </a:ext>
                </a:extLst>
              </a:tr>
              <a:tr h="466575">
                <a:tc>
                  <a:txBody>
                    <a:bodyPr/>
                    <a:lstStyle/>
                    <a:p>
                      <a:pPr algn="l">
                        <a:spcAft>
                          <a:spcPts val="0"/>
                        </a:spcAft>
                      </a:pPr>
                      <a:r>
                        <a:rPr lang="en-US" sz="1200" b="1" kern="1200">
                          <a:solidFill>
                            <a:schemeClr val="bg2"/>
                          </a:solidFill>
                          <a:effectLst/>
                          <a:latin typeface="+mn-lt"/>
                          <a:ea typeface="+mn-ea"/>
                          <a:cs typeface="+mn-cs"/>
                        </a:rPr>
                        <a:t>Also available:</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solidFill>
                      <a:schemeClr val="bg1">
                        <a:lumMod val="20000"/>
                        <a:lumOff val="80000"/>
                      </a:schemeClr>
                    </a:solidFill>
                  </a:tcPr>
                </a:tc>
                <a:tc>
                  <a:txBody>
                    <a:bodyPr/>
                    <a:lstStyle/>
                    <a:p>
                      <a:pPr lvl="0" algn="ctr">
                        <a:spcAft>
                          <a:spcPts val="0"/>
                        </a:spcAft>
                        <a:buNone/>
                      </a:pPr>
                      <a:r>
                        <a:rPr lang="en-US" sz="1400" b="1" i="0" u="none" strike="noStrike" noProof="0">
                          <a:solidFill>
                            <a:schemeClr val="tx1"/>
                          </a:solidFill>
                          <a:effectLst/>
                          <a:latin typeface="Times New Roman"/>
                        </a:rPr>
                        <a:t>Painting (2.5)</a:t>
                      </a:r>
                      <a:endParaRPr lang="en-US" sz="1400"/>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endParaRPr lang="en-US" sz="1400" b="1">
                        <a:solidFill>
                          <a:schemeClr val="tx1"/>
                        </a:solidFill>
                        <a:effectLst/>
                      </a:endParaRP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algn="ctr">
                        <a:spcAft>
                          <a:spcPts val="0"/>
                        </a:spcAft>
                      </a:pPr>
                      <a:r>
                        <a:rPr lang="en-US" sz="1400" b="1">
                          <a:solidFill>
                            <a:schemeClr val="tx1"/>
                          </a:solidFill>
                          <a:effectLst/>
                        </a:rPr>
                        <a:t>AP Art History (5.0)</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1437495061"/>
                  </a:ext>
                </a:extLst>
              </a:tr>
              <a:tr h="466575">
                <a:tc>
                  <a:txBody>
                    <a:bodyPr/>
                    <a:lstStyle/>
                    <a:p>
                      <a:pPr lvl="0" algn="ctr">
                        <a:spcAft>
                          <a:spcPts val="0"/>
                        </a:spcAft>
                        <a:buNone/>
                      </a:pPr>
                      <a:r>
                        <a:rPr lang="en-US" sz="1400" b="1">
                          <a:solidFill>
                            <a:schemeClr val="tx1"/>
                          </a:solidFill>
                          <a:effectLst/>
                        </a:rPr>
                        <a:t>Introduction to 3D Arts and Design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r>
                        <a:rPr lang="en-US" sz="1400" b="1" i="0" u="none" strike="noStrike" noProof="0">
                          <a:solidFill>
                            <a:schemeClr val="tx1"/>
                          </a:solidFill>
                          <a:effectLst/>
                          <a:latin typeface="Times New Roman"/>
                        </a:rPr>
                        <a:t>Ceramics I (2.5)</a:t>
                      </a:r>
                      <a:endParaRPr lang="en-US" sz="1400"/>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657975893"/>
                  </a:ext>
                </a:extLst>
              </a:tr>
              <a:tr h="451524">
                <a:tc>
                  <a:txBody>
                    <a:bodyPr/>
                    <a:lstStyle/>
                    <a:p>
                      <a:pPr lvl="0" algn="ctr">
                        <a:spcAft>
                          <a:spcPts val="0"/>
                        </a:spcAft>
                        <a:buNone/>
                      </a:pPr>
                      <a:r>
                        <a:rPr lang="en-US" sz="1400" b="1">
                          <a:solidFill>
                            <a:schemeClr val="tx1"/>
                          </a:solidFill>
                          <a:effectLst/>
                        </a:rPr>
                        <a:t>Introduction to Digital Arts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r>
                        <a:rPr lang="en-US" sz="1400" b="1" i="0" u="none" strike="noStrike" noProof="0">
                          <a:solidFill>
                            <a:schemeClr val="tx1"/>
                          </a:solidFill>
                          <a:effectLst/>
                          <a:latin typeface="Times New Roman"/>
                        </a:rPr>
                        <a:t>Ceramics II (2.5)</a:t>
                      </a:r>
                      <a:endParaRPr lang="en-US" sz="1400"/>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1542379925"/>
                  </a:ext>
                </a:extLst>
              </a:tr>
              <a:tr h="466575">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r>
                        <a:rPr lang="en-US" sz="1400" b="1" i="0" u="none" strike="noStrike" noProof="0">
                          <a:solidFill>
                            <a:schemeClr val="tx1"/>
                          </a:solidFill>
                          <a:effectLst/>
                          <a:latin typeface="Times New Roman"/>
                        </a:rPr>
                        <a:t>Stained Glass (2.5)</a:t>
                      </a:r>
                      <a:endParaRPr lang="en-US" sz="1400"/>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75381561"/>
                  </a:ext>
                </a:extLst>
              </a:tr>
              <a:tr h="466575">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r>
                        <a:rPr lang="en-US" sz="1400" b="1">
                          <a:solidFill>
                            <a:schemeClr val="tx1"/>
                          </a:solidFill>
                          <a:effectLst/>
                        </a:rPr>
                        <a:t>Fashion Illustration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3680213757"/>
                  </a:ext>
                </a:extLst>
              </a:tr>
              <a:tr h="451524">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spcAft>
                          <a:spcPts val="0"/>
                        </a:spcAft>
                        <a:buNone/>
                      </a:pPr>
                      <a:r>
                        <a:rPr lang="en-US" sz="1400" b="1" i="0">
                          <a:solidFill>
                            <a:schemeClr val="tx1"/>
                          </a:solidFill>
                          <a:effectLst/>
                        </a:rPr>
                        <a:t>Digital Arts II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1941665671"/>
                  </a:ext>
                </a:extLst>
              </a:tr>
              <a:tr h="586981">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ctr">
                        <a:lnSpc>
                          <a:spcPct val="100000"/>
                        </a:lnSpc>
                        <a:spcBef>
                          <a:spcPts val="0"/>
                        </a:spcBef>
                        <a:spcAft>
                          <a:spcPts val="0"/>
                        </a:spcAft>
                        <a:buNone/>
                      </a:pPr>
                      <a:r>
                        <a:rPr lang="en-US" sz="1400" b="1" i="0" u="none" strike="noStrike" noProof="0">
                          <a:solidFill>
                            <a:schemeClr val="tx1"/>
                          </a:solidFill>
                          <a:effectLst/>
                          <a:latin typeface="Times New Roman"/>
                        </a:rPr>
                        <a:t>Any Other Introduction Course (2.5)</a:t>
                      </a:r>
                    </a:p>
                  </a:txBody>
                  <a:tcPr marL="68580" marR="68580" marT="0" marB="0" anchor="ctr">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tc>
                  <a:txBody>
                    <a:bodyPr/>
                    <a:lstStyle/>
                    <a:p>
                      <a:pPr lvl="0" algn="l">
                        <a:spcAft>
                          <a:spcPts val="0"/>
                        </a:spcAft>
                        <a:buNone/>
                      </a:pPr>
                      <a:endParaRPr lang="en-US" sz="1400" b="1">
                        <a:solidFill>
                          <a:schemeClr val="tx1"/>
                        </a:solidFill>
                        <a:effectLst/>
                      </a:endParaRPr>
                    </a:p>
                  </a:txBody>
                  <a:tcPr marL="68580" marR="68580" marT="0" marB="0">
                    <a:lnL w="12700">
                      <a:solidFill>
                        <a:schemeClr val="bg1"/>
                      </a:solidFill>
                    </a:lnL>
                    <a:lnR w="12700">
                      <a:solidFill>
                        <a:schemeClr val="bg1"/>
                      </a:solidFill>
                    </a:lnR>
                    <a:lnT w="12700">
                      <a:solidFill>
                        <a:schemeClr val="bg1"/>
                      </a:solidFill>
                    </a:lnT>
                    <a:lnB w="12700">
                      <a:solidFill>
                        <a:schemeClr val="bg1"/>
                      </a:solidFill>
                    </a:lnB>
                    <a:noFill/>
                  </a:tcPr>
                </a:tc>
                <a:extLst>
                  <a:ext uri="{0D108BD9-81ED-4DB2-BD59-A6C34878D82A}">
                    <a16:rowId xmlns:a16="http://schemas.microsoft.com/office/drawing/2014/main" val="2733213841"/>
                  </a:ext>
                </a:extLst>
              </a:tr>
            </a:tbl>
          </a:graphicData>
        </a:graphic>
      </p:graphicFrame>
    </p:spTree>
    <p:extLst>
      <p:ext uri="{BB962C8B-B14F-4D97-AF65-F5344CB8AC3E}">
        <p14:creationId xmlns:p14="http://schemas.microsoft.com/office/powerpoint/2010/main" val="1239705019"/>
      </p:ext>
    </p:extLst>
  </p:cSld>
  <p:clrMapOvr>
    <a:masterClrMapping/>
  </p:clrMapOvr>
  <p:transition>
    <p:blinds/>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920516" y="877650"/>
            <a:ext cx="8077200" cy="838200"/>
          </a:xfrm>
        </p:spPr>
        <p:txBody>
          <a:bodyPr/>
          <a:lstStyle/>
          <a:p>
            <a:pPr eaLnBrk="1" hangingPunct="1">
              <a:defRPr/>
            </a:pPr>
            <a:r>
              <a:rPr lang="en-US" sz="4800" b="1">
                <a:latin typeface="Times New Roman" pitchFamily="18" charset="0"/>
              </a:rPr>
              <a:t>M A T H E M A T I C S</a:t>
            </a:r>
          </a:p>
        </p:txBody>
      </p:sp>
      <p:sp>
        <p:nvSpPr>
          <p:cNvPr id="13315" name="Text Box 4"/>
          <p:cNvSpPr txBox="1">
            <a:spLocks noChangeArrowheads="1"/>
          </p:cNvSpPr>
          <p:nvPr/>
        </p:nvSpPr>
        <p:spPr bwMode="auto">
          <a:xfrm>
            <a:off x="0" y="2590800"/>
            <a:ext cx="3319733" cy="48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39941" name="Rectangle 5"/>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a:p>
            <a:pPr eaLnBrk="1" hangingPunct="1">
              <a:buFont typeface="Wingdings" panose="05000000000000000000" pitchFamily="2" charset="2"/>
              <a:buNone/>
            </a:pPr>
            <a:endParaRPr lang="en-US" altLang="en-US" sz="3600"/>
          </a:p>
        </p:txBody>
      </p:sp>
      <p:sp>
        <p:nvSpPr>
          <p:cNvPr id="16389" name="Text Box 6"/>
          <p:cNvSpPr txBox="1">
            <a:spLocks noChangeArrowheads="1"/>
          </p:cNvSpPr>
          <p:nvPr/>
        </p:nvSpPr>
        <p:spPr bwMode="auto">
          <a:xfrm>
            <a:off x="322879" y="1620740"/>
            <a:ext cx="548734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marL="342900" indent="-342900" eaLnBrk="1" hangingPunct="1">
              <a:lnSpc>
                <a:spcPct val="200000"/>
              </a:lnSpc>
              <a:spcBef>
                <a:spcPct val="0"/>
              </a:spcBef>
              <a:buClrTx/>
              <a:buSzTx/>
              <a:buFont typeface="Wingdings" panose="05000000000000000000" pitchFamily="2" charset="2"/>
              <a:buChar char="Ø"/>
              <a:defRPr/>
            </a:pPr>
            <a:endParaRPr lang="en-US" altLang="en-US" sz="2400">
              <a:latin typeface="Times New Roman"/>
              <a:cs typeface="Times New Roman"/>
            </a:endParaRPr>
          </a:p>
          <a:p>
            <a:pPr marL="342900" indent="-342900">
              <a:spcBef>
                <a:spcPts val="0"/>
              </a:spcBef>
              <a:spcAft>
                <a:spcPts val="0"/>
              </a:spcAft>
              <a:buClrTx/>
              <a:buSzTx/>
              <a:buFont typeface="Wingdings" panose="05000000000000000000" pitchFamily="2" charset="2"/>
              <a:buChar char="Ø"/>
              <a:defRPr/>
            </a:pPr>
            <a:r>
              <a:rPr lang="en-US" altLang="en-US" sz="2400">
                <a:latin typeface="Times New Roman"/>
                <a:cs typeface="Times New Roman"/>
              </a:rPr>
              <a:t>Algebra 2 Honors</a:t>
            </a:r>
            <a:endParaRPr lang="en-US" sz="2400">
              <a:latin typeface="Times New Roman"/>
              <a:cs typeface="Times New Roman"/>
            </a:endParaRPr>
          </a:p>
          <a:p>
            <a:pPr marL="342900" indent="-342900">
              <a:spcBef>
                <a:spcPts val="0"/>
              </a:spcBef>
              <a:spcAft>
                <a:spcPts val="0"/>
              </a:spcAft>
              <a:buClrTx/>
              <a:buSzTx/>
              <a:buFont typeface="Wingdings" panose="05000000000000000000" pitchFamily="2" charset="2"/>
              <a:buChar char="Ø"/>
              <a:defRPr/>
            </a:pPr>
            <a:r>
              <a:rPr lang="en-US" sz="2400">
                <a:latin typeface="Times New Roman"/>
                <a:cs typeface="Times New Roman"/>
              </a:rPr>
              <a:t>Plane Geometry Honors</a:t>
            </a:r>
            <a:endParaRPr lang="en-US"/>
          </a:p>
          <a:p>
            <a:pPr marL="342900" indent="-342900">
              <a:spcBef>
                <a:spcPts val="0"/>
              </a:spcBef>
              <a:spcAft>
                <a:spcPts val="0"/>
              </a:spcAft>
              <a:buClrTx/>
              <a:buSzTx/>
              <a:buFont typeface="Wingdings" panose="05000000000000000000" pitchFamily="2" charset="2"/>
              <a:buChar char="Ø"/>
              <a:defRPr/>
            </a:pPr>
            <a:r>
              <a:rPr lang="en-US" altLang="en-US" sz="2400">
                <a:latin typeface="Times New Roman"/>
                <a:cs typeface="Times New Roman"/>
              </a:rPr>
              <a:t>Plane Geometry CP</a:t>
            </a:r>
            <a:endParaRPr lang="en-US">
              <a:cs typeface="Times New Roman" panose="02020603050405020304" pitchFamily="18" charset="0"/>
            </a:endParaRPr>
          </a:p>
          <a:p>
            <a:pPr marL="342900" indent="-342900" eaLnBrk="1" hangingPunct="1">
              <a:spcBef>
                <a:spcPts val="0"/>
              </a:spcBef>
              <a:spcAft>
                <a:spcPts val="0"/>
              </a:spcAft>
              <a:buClrTx/>
              <a:buSzTx/>
              <a:buFont typeface="Wingdings" panose="05000000000000000000" pitchFamily="2" charset="2"/>
              <a:buChar char="Ø"/>
              <a:defRPr/>
            </a:pPr>
            <a:r>
              <a:rPr lang="en-US" altLang="en-US" sz="2400">
                <a:latin typeface="Times New Roman"/>
                <a:cs typeface="Times New Roman"/>
              </a:rPr>
              <a:t>Algebra 1 CP</a:t>
            </a:r>
          </a:p>
          <a:p>
            <a:pPr marL="342900" indent="-342900" eaLnBrk="1" hangingPunct="1">
              <a:spcBef>
                <a:spcPts val="0"/>
              </a:spcBef>
              <a:spcAft>
                <a:spcPts val="0"/>
              </a:spcAft>
              <a:buClrTx/>
              <a:buSzTx/>
              <a:buFont typeface="Wingdings" panose="05000000000000000000" pitchFamily="2" charset="2"/>
              <a:buChar char="Ø"/>
              <a:defRPr/>
            </a:pPr>
            <a:endParaRPr lang="en-US" altLang="en-US" sz="2400">
              <a:cs typeface="Times New Roman"/>
            </a:endParaRPr>
          </a:p>
          <a:p>
            <a:pPr marL="342900" indent="-342900" eaLnBrk="1" hangingPunct="1">
              <a:spcBef>
                <a:spcPts val="0"/>
              </a:spcBef>
              <a:spcAft>
                <a:spcPts val="0"/>
              </a:spcAft>
              <a:buClrTx/>
              <a:buSzTx/>
              <a:buFont typeface="Wingdings" panose="05000000000000000000" pitchFamily="2" charset="2"/>
              <a:buChar char="Ø"/>
              <a:defRPr/>
            </a:pPr>
            <a:endParaRPr lang="en-US" altLang="en-US" sz="2400">
              <a:latin typeface="Times New Roman"/>
              <a:cs typeface="Times New Roman"/>
            </a:endParaRPr>
          </a:p>
          <a:p>
            <a:pPr marL="342900" indent="-342900" eaLnBrk="1" hangingPunct="1">
              <a:spcBef>
                <a:spcPts val="0"/>
              </a:spcBef>
              <a:spcAft>
                <a:spcPts val="0"/>
              </a:spcAft>
              <a:buClrTx/>
              <a:buSzTx/>
              <a:buFont typeface="Wingdings" panose="05000000000000000000" pitchFamily="2" charset="2"/>
              <a:buChar char="Ø"/>
              <a:defRPr/>
            </a:pPr>
            <a:endParaRPr lang="en-US" altLang="en-US" sz="2400">
              <a:cs typeface="Times New Roman"/>
            </a:endParaRPr>
          </a:p>
        </p:txBody>
      </p:sp>
      <p:sp>
        <p:nvSpPr>
          <p:cNvPr id="2" name="TextBox 1">
            <a:extLst>
              <a:ext uri="{FF2B5EF4-FFF2-40B4-BE49-F238E27FC236}">
                <a16:creationId xmlns:a16="http://schemas.microsoft.com/office/drawing/2014/main" id="{F4B031EF-4058-4B01-B7A5-41EBD2D58F9B}"/>
              </a:ext>
            </a:extLst>
          </p:cNvPr>
          <p:cNvSpPr txBox="1"/>
          <p:nvPr/>
        </p:nvSpPr>
        <p:spPr>
          <a:xfrm>
            <a:off x="5400988" y="4391996"/>
            <a:ext cx="3410956" cy="2031325"/>
          </a:xfrm>
          <a:prstGeom prst="rect">
            <a:avLst/>
          </a:prstGeom>
          <a:ln w="57150">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Times New Roman"/>
                <a:cs typeface="Segoe UI"/>
              </a:rPr>
              <a:t>Criteria for Placement includes</a:t>
            </a:r>
            <a:r>
              <a:rPr lang="en-US">
                <a:latin typeface="Times New Roman"/>
                <a:cs typeface="Segoe UI"/>
              </a:rPr>
              <a:t>​</a:t>
            </a:r>
          </a:p>
          <a:p>
            <a:endParaRPr lang="en-US">
              <a:latin typeface="Segoe UI"/>
              <a:cs typeface="Segoe UI"/>
            </a:endParaRPr>
          </a:p>
          <a:p>
            <a:pPr marL="285750" indent="-285750">
              <a:buFont typeface="Arial"/>
              <a:buChar char="•"/>
            </a:pPr>
            <a:r>
              <a:rPr lang="en-US">
                <a:latin typeface="Times New Roman"/>
                <a:cs typeface="Segoe UI"/>
              </a:rPr>
              <a:t>Semester 1 grades​</a:t>
            </a:r>
            <a:endParaRPr lang="en-US">
              <a:latin typeface="Times New Roman"/>
              <a:cs typeface="Times New Roman"/>
            </a:endParaRPr>
          </a:p>
          <a:p>
            <a:pPr marL="285750" indent="-285750">
              <a:buFont typeface="Arial"/>
              <a:buChar char="•"/>
            </a:pPr>
            <a:r>
              <a:rPr lang="en-US">
                <a:latin typeface="Times New Roman"/>
                <a:cs typeface="Segoe UI"/>
              </a:rPr>
              <a:t>Quarterly Exam Performance</a:t>
            </a:r>
            <a:endParaRPr lang="en-US">
              <a:latin typeface="Times New Roman"/>
              <a:cs typeface="Times New Roman"/>
            </a:endParaRPr>
          </a:p>
          <a:p>
            <a:pPr marL="285750" indent="-285750">
              <a:buFont typeface="Arial"/>
              <a:buChar char="•"/>
            </a:pPr>
            <a:r>
              <a:rPr lang="en-US" err="1">
                <a:latin typeface="Times New Roman"/>
                <a:cs typeface="Segoe UI"/>
              </a:rPr>
              <a:t>Linkit</a:t>
            </a:r>
            <a:r>
              <a:rPr lang="en-US">
                <a:latin typeface="Times New Roman"/>
                <a:cs typeface="Segoe UI"/>
              </a:rPr>
              <a:t> Benchmark Data</a:t>
            </a:r>
            <a:endParaRPr lang="en-US">
              <a:latin typeface="Times New Roman"/>
              <a:cs typeface="Times New Roman"/>
            </a:endParaRPr>
          </a:p>
          <a:p>
            <a:pPr marL="285750" indent="-285750">
              <a:buFont typeface="Arial"/>
              <a:buChar char="•"/>
            </a:pPr>
            <a:r>
              <a:rPr lang="en-US">
                <a:latin typeface="Times New Roman"/>
                <a:cs typeface="Segoe UI"/>
              </a:rPr>
              <a:t>NJSLA data </a:t>
            </a:r>
            <a:endParaRPr lang="en-US">
              <a:latin typeface="Times New Roman"/>
              <a:cs typeface="Times New Roman"/>
            </a:endParaRPr>
          </a:p>
          <a:p>
            <a:endParaRPr lang="en-US">
              <a:latin typeface="Times New Roman"/>
              <a:cs typeface="Segoe UI"/>
            </a:endParaRPr>
          </a:p>
        </p:txBody>
      </p:sp>
      <p:sp>
        <p:nvSpPr>
          <p:cNvPr id="3" name="TextBox 2">
            <a:extLst>
              <a:ext uri="{FF2B5EF4-FFF2-40B4-BE49-F238E27FC236}">
                <a16:creationId xmlns:a16="http://schemas.microsoft.com/office/drawing/2014/main" id="{EDAEE190-B17F-4A5E-8838-9BA204D92933}"/>
              </a:ext>
            </a:extLst>
          </p:cNvPr>
          <p:cNvSpPr txBox="1"/>
          <p:nvPr/>
        </p:nvSpPr>
        <p:spPr>
          <a:xfrm>
            <a:off x="724383" y="204281"/>
            <a:ext cx="764140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Dr. Maharana:  Mathematics, Business, Computer Science</a:t>
            </a:r>
          </a:p>
          <a:p>
            <a:r>
              <a:rPr lang="en-US">
                <a:latin typeface="Arial"/>
                <a:cs typeface="Arial"/>
              </a:rPr>
              <a:t>X handle- @MaharanaMala</a:t>
            </a:r>
            <a:endParaRPr lang="en-US">
              <a:cs typeface="Arial"/>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39941"/>
                                        </p:tgtEl>
                                        <p:attrNameLst>
                                          <p:attrName>style.visibility</p:attrName>
                                        </p:attrNameLst>
                                      </p:cBhvr>
                                      <p:to>
                                        <p:strVal val="visible"/>
                                      </p:to>
                                    </p:set>
                                    <p:anim calcmode="lin" valueType="num">
                                      <p:cBhvr additive="base">
                                        <p:cTn id="7" dur="500" fill="hold"/>
                                        <p:tgtEl>
                                          <p:spTgt spid="39941"/>
                                        </p:tgtEl>
                                        <p:attrNameLst>
                                          <p:attrName>ppt_x</p:attrName>
                                        </p:attrNameLst>
                                      </p:cBhvr>
                                      <p:tavLst>
                                        <p:tav tm="0">
                                          <p:val>
                                            <p:strVal val="1+#ppt_w/2"/>
                                          </p:val>
                                        </p:tav>
                                        <p:tav tm="100000">
                                          <p:val>
                                            <p:strVal val="#ppt_x"/>
                                          </p:val>
                                        </p:tav>
                                      </p:tavLst>
                                    </p:anim>
                                    <p:anim calcmode="lin" valueType="num">
                                      <p:cBhvr additive="base">
                                        <p:cTn id="8" dur="500" fill="hold"/>
                                        <p:tgtEl>
                                          <p:spTgt spid="3994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utoUpdateAnimBg="0"/>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E290-CDD2-4EAB-AF71-6F4664C8310C}"/>
              </a:ext>
            </a:extLst>
          </p:cNvPr>
          <p:cNvSpPr>
            <a:spLocks noGrp="1"/>
          </p:cNvSpPr>
          <p:nvPr>
            <p:ph type="title"/>
          </p:nvPr>
        </p:nvSpPr>
        <p:spPr>
          <a:xfrm>
            <a:off x="628291" y="5751"/>
            <a:ext cx="7772400" cy="1143000"/>
          </a:xfrm>
        </p:spPr>
        <p:txBody>
          <a:bodyPr/>
          <a:lstStyle/>
          <a:p>
            <a:r>
              <a:rPr lang="en-US" b="1">
                <a:solidFill>
                  <a:srgbClr val="FFC000"/>
                </a:solidFill>
                <a:cs typeface="Arial"/>
              </a:rPr>
              <a:t> </a:t>
            </a:r>
            <a:r>
              <a:rPr lang="en-US" sz="3600" b="1">
                <a:solidFill>
                  <a:srgbClr val="FFC000"/>
                </a:solidFill>
                <a:cs typeface="Arial"/>
              </a:rPr>
              <a:t>Computer Science Academy</a:t>
            </a:r>
          </a:p>
        </p:txBody>
      </p:sp>
      <p:graphicFrame>
        <p:nvGraphicFramePr>
          <p:cNvPr id="6" name="Table 5">
            <a:extLst>
              <a:ext uri="{FF2B5EF4-FFF2-40B4-BE49-F238E27FC236}">
                <a16:creationId xmlns:a16="http://schemas.microsoft.com/office/drawing/2014/main" id="{9066E16C-85AA-95DA-A2BE-1C34A4DF0455}"/>
              </a:ext>
            </a:extLst>
          </p:cNvPr>
          <p:cNvGraphicFramePr>
            <a:graphicFrameLocks noGrp="1"/>
          </p:cNvGraphicFramePr>
          <p:nvPr>
            <p:extLst>
              <p:ext uri="{D42A27DB-BD31-4B8C-83A1-F6EECF244321}">
                <p14:modId xmlns:p14="http://schemas.microsoft.com/office/powerpoint/2010/main" val="3256763339"/>
              </p:ext>
            </p:extLst>
          </p:nvPr>
        </p:nvGraphicFramePr>
        <p:xfrm>
          <a:off x="853624" y="2025702"/>
          <a:ext cx="7609187" cy="3525619"/>
        </p:xfrm>
        <a:graphic>
          <a:graphicData uri="http://schemas.openxmlformats.org/drawingml/2006/table">
            <a:tbl>
              <a:tblPr bandRow="1">
                <a:tableStyleId>{5C22544A-7EE6-4342-B048-85BDC9FD1C3A}</a:tableStyleId>
              </a:tblPr>
              <a:tblGrid>
                <a:gridCol w="1858816">
                  <a:extLst>
                    <a:ext uri="{9D8B030D-6E8A-4147-A177-3AD203B41FA5}">
                      <a16:colId xmlns:a16="http://schemas.microsoft.com/office/drawing/2014/main" val="755735427"/>
                    </a:ext>
                  </a:extLst>
                </a:gridCol>
                <a:gridCol w="1924038">
                  <a:extLst>
                    <a:ext uri="{9D8B030D-6E8A-4147-A177-3AD203B41FA5}">
                      <a16:colId xmlns:a16="http://schemas.microsoft.com/office/drawing/2014/main" val="1761697816"/>
                    </a:ext>
                  </a:extLst>
                </a:gridCol>
                <a:gridCol w="2076221">
                  <a:extLst>
                    <a:ext uri="{9D8B030D-6E8A-4147-A177-3AD203B41FA5}">
                      <a16:colId xmlns:a16="http://schemas.microsoft.com/office/drawing/2014/main" val="3542468861"/>
                    </a:ext>
                  </a:extLst>
                </a:gridCol>
                <a:gridCol w="1750112">
                  <a:extLst>
                    <a:ext uri="{9D8B030D-6E8A-4147-A177-3AD203B41FA5}">
                      <a16:colId xmlns:a16="http://schemas.microsoft.com/office/drawing/2014/main" val="3412447876"/>
                    </a:ext>
                  </a:extLst>
                </a:gridCol>
              </a:tblGrid>
              <a:tr h="853055">
                <a:tc>
                  <a:txBody>
                    <a:bodyPr/>
                    <a:lstStyle/>
                    <a:p>
                      <a:pPr algn="ctr" rtl="0" fontAlgn="base">
                        <a:lnSpc>
                          <a:spcPts val="1200"/>
                        </a:lnSpc>
                      </a:pPr>
                      <a:r>
                        <a:rPr lang="en-US" sz="1400" b="1" kern="1200">
                          <a:solidFill>
                            <a:schemeClr val="tx1"/>
                          </a:solidFill>
                          <a:latin typeface="Aptos"/>
                          <a:ea typeface="+mn-ea"/>
                          <a:cs typeface="Segoe UI"/>
                        </a:rPr>
                        <a:t>Grade 9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Grade 10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Grade 11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Grade 12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4269140120"/>
                  </a:ext>
                </a:extLst>
              </a:tr>
              <a:tr h="1167869">
                <a:tc>
                  <a:txBody>
                    <a:bodyPr/>
                    <a:lstStyle/>
                    <a:p>
                      <a:pPr algn="ctr" rtl="0" fontAlgn="base">
                        <a:lnSpc>
                          <a:spcPts val="1200"/>
                        </a:lnSpc>
                      </a:pPr>
                      <a:r>
                        <a:rPr lang="en-US" sz="1400" b="1" kern="1200">
                          <a:solidFill>
                            <a:schemeClr val="tx1"/>
                          </a:solidFill>
                          <a:latin typeface="Aptos"/>
                          <a:ea typeface="+mn-ea"/>
                          <a:cs typeface="Segoe UI"/>
                        </a:rPr>
                        <a:t>Performing Arts Elective</a:t>
                      </a:r>
                      <a:endParaRPr lang="en-US"/>
                    </a:p>
                    <a:p>
                      <a:pPr lvl="0" algn="ctr">
                        <a:lnSpc>
                          <a:spcPts val="1200"/>
                        </a:lnSpc>
                        <a:buNone/>
                      </a:pPr>
                      <a:endParaRPr lang="en-US" sz="1400" b="1" kern="1200">
                        <a:solidFill>
                          <a:schemeClr val="tx1"/>
                        </a:solidFill>
                        <a:latin typeface="Aptos"/>
                        <a:ea typeface="+mn-ea"/>
                        <a:cs typeface="Segoe UI"/>
                      </a:endParaRPr>
                    </a:p>
                    <a:p>
                      <a:pPr lvl="0" algn="ctr">
                        <a:lnSpc>
                          <a:spcPts val="1200"/>
                        </a:lnSpc>
                        <a:buNone/>
                      </a:pPr>
                      <a:r>
                        <a:rPr lang="en-US" sz="1400" b="1" kern="1200">
                          <a:solidFill>
                            <a:schemeClr val="tx1"/>
                          </a:solidFill>
                          <a:latin typeface="Aptos"/>
                          <a:ea typeface="+mn-ea"/>
                          <a:cs typeface="Segoe UI"/>
                        </a:rPr>
                        <a:t>Or</a:t>
                      </a:r>
                    </a:p>
                    <a:p>
                      <a:pPr lvl="0" algn="ctr">
                        <a:lnSpc>
                          <a:spcPct val="100000"/>
                        </a:lnSpc>
                        <a:spcBef>
                          <a:spcPts val="0"/>
                        </a:spcBef>
                        <a:spcAft>
                          <a:spcPts val="0"/>
                        </a:spcAft>
                        <a:buNone/>
                      </a:pPr>
                      <a:r>
                        <a:rPr lang="en-US" sz="1400" b="1" i="0" u="none" strike="noStrike" kern="1200" noProof="0">
                          <a:solidFill>
                            <a:schemeClr val="tx1"/>
                          </a:solidFill>
                          <a:latin typeface="Aptos"/>
                        </a:rPr>
                        <a:t>AP Computer Science Principles (5.0) </a:t>
                      </a:r>
                      <a:endParaRPr lang="en-US" sz="1400" b="0" i="0" u="none" strike="noStrike" kern="1200" noProof="0">
                        <a:solidFill>
                          <a:srgbClr val="000000"/>
                        </a:solidFill>
                        <a:latin typeface="Aptos"/>
                      </a:endParaRPr>
                    </a:p>
                    <a:p>
                      <a:pPr lvl="0" algn="ctr">
                        <a:lnSpc>
                          <a:spcPts val="1200"/>
                        </a:lnSpc>
                        <a:buNone/>
                      </a:pPr>
                      <a:endParaRPr lang="en-US" sz="1400" b="1" kern="1200">
                        <a:solidFill>
                          <a:schemeClr val="tx1"/>
                        </a:solidFill>
                        <a:latin typeface="Aptos"/>
                        <a:ea typeface="+mn-ea"/>
                        <a:cs typeface="Segoe UI"/>
                      </a:endParaRP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AP Computer Science Principles (5.0)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Front End Web Design (2.5)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AP Computer Science A (5.0) </a:t>
                      </a:r>
                    </a:p>
                  </a:txBody>
                  <a:tcPr marL="66675" marR="66675"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3927841556"/>
                  </a:ext>
                </a:extLst>
              </a:tr>
              <a:tr h="1167868">
                <a:tc>
                  <a:txBody>
                    <a:bodyPr/>
                    <a:lstStyle/>
                    <a:p>
                      <a:pPr lvl="0" algn="ctr">
                        <a:lnSpc>
                          <a:spcPts val="1200"/>
                        </a:lnSpc>
                        <a:buNone/>
                      </a:pPr>
                      <a:endParaRPr lang="en-US" sz="1400" b="1" kern="1200">
                        <a:solidFill>
                          <a:schemeClr val="tx1"/>
                        </a:solidFill>
                        <a:latin typeface="Aptos"/>
                        <a:ea typeface="+mn-ea"/>
                        <a:cs typeface="Segoe UI"/>
                      </a:endParaRPr>
                    </a:p>
                  </a:txBody>
                  <a:tcPr marL="66674" marR="66674" anchor="ctr">
                    <a:lnL w="12700">
                      <a:solidFill>
                        <a:srgbClr val="FFC000"/>
                      </a:solidFill>
                    </a:lnL>
                    <a:lnR w="12700">
                      <a:solidFill>
                        <a:srgbClr val="FFC000"/>
                      </a:solidFill>
                    </a:lnR>
                    <a:lnT w="12700">
                      <a:solidFill>
                        <a:srgbClr val="FFC000"/>
                      </a:solidFill>
                    </a:lnT>
                    <a:lnB w="12700">
                      <a:solidFill>
                        <a:srgbClr val="FFC000"/>
                      </a:solidFill>
                    </a:lnB>
                    <a:noFill/>
                  </a:tcPr>
                </a:tc>
                <a:tc>
                  <a:txBody>
                    <a:bodyPr/>
                    <a:lstStyle/>
                    <a:p>
                      <a:pPr lvl="0" algn="ctr">
                        <a:lnSpc>
                          <a:spcPts val="1200"/>
                        </a:lnSpc>
                        <a:buNone/>
                      </a:pPr>
                      <a:endParaRPr lang="en-US" sz="1400" b="1" kern="1200">
                        <a:solidFill>
                          <a:schemeClr val="tx1"/>
                        </a:solidFill>
                        <a:latin typeface="Aptos"/>
                        <a:ea typeface="+mn-ea"/>
                        <a:cs typeface="Segoe UI"/>
                      </a:endParaRPr>
                    </a:p>
                  </a:txBody>
                  <a:tcPr marL="66674" marR="66674" anchor="ctr">
                    <a:lnL w="12700">
                      <a:solidFill>
                        <a:srgbClr val="FFC000"/>
                      </a:solidFill>
                    </a:lnL>
                    <a:lnR w="12700">
                      <a:solidFill>
                        <a:srgbClr val="FFC000"/>
                      </a:solidFill>
                    </a:lnR>
                    <a:lnT w="12700">
                      <a:solidFill>
                        <a:srgbClr val="FFC000"/>
                      </a:solidFill>
                    </a:lnT>
                    <a:lnB w="12700">
                      <a:solidFill>
                        <a:srgbClr val="FFC000"/>
                      </a:solidFill>
                    </a:lnB>
                    <a:noFill/>
                  </a:tcPr>
                </a:tc>
                <a:tc>
                  <a:txBody>
                    <a:bodyPr/>
                    <a:lstStyle/>
                    <a:p>
                      <a:pPr lvl="0" algn="ctr">
                        <a:lnSpc>
                          <a:spcPts val="1200"/>
                        </a:lnSpc>
                        <a:buNone/>
                      </a:pPr>
                      <a:r>
                        <a:rPr lang="en-US" sz="1400" b="1" kern="1200">
                          <a:solidFill>
                            <a:schemeClr val="tx1"/>
                          </a:solidFill>
                          <a:latin typeface="Aptos"/>
                          <a:ea typeface="+mn-ea"/>
                          <a:cs typeface="Segoe UI"/>
                        </a:rPr>
                        <a:t>Python Programming</a:t>
                      </a:r>
                    </a:p>
                    <a:p>
                      <a:pPr lvl="0" algn="ctr">
                        <a:lnSpc>
                          <a:spcPts val="1200"/>
                        </a:lnSpc>
                        <a:buNone/>
                      </a:pPr>
                      <a:r>
                        <a:rPr lang="en-US" sz="1400" b="1" kern="1200">
                          <a:solidFill>
                            <a:schemeClr val="tx1"/>
                          </a:solidFill>
                          <a:latin typeface="Aptos"/>
                          <a:ea typeface="+mn-ea"/>
                          <a:cs typeface="Segoe UI"/>
                        </a:rPr>
                        <a:t>( 2.5)</a:t>
                      </a:r>
                    </a:p>
                  </a:txBody>
                  <a:tcPr marL="66674" marR="66674" anchor="ctr">
                    <a:lnL w="12700">
                      <a:solidFill>
                        <a:srgbClr val="FFC000"/>
                      </a:solidFill>
                    </a:lnL>
                    <a:lnR w="12700">
                      <a:solidFill>
                        <a:srgbClr val="FFC000"/>
                      </a:solidFill>
                    </a:lnR>
                    <a:lnT w="12700">
                      <a:solidFill>
                        <a:srgbClr val="FFC000"/>
                      </a:solidFill>
                    </a:lnT>
                    <a:lnB w="12700">
                      <a:solidFill>
                        <a:srgbClr val="FFC000"/>
                      </a:solidFill>
                    </a:lnB>
                    <a:noFill/>
                  </a:tcPr>
                </a:tc>
                <a:tc>
                  <a:txBody>
                    <a:bodyPr/>
                    <a:lstStyle/>
                    <a:p>
                      <a:pPr lvl="0" algn="ctr">
                        <a:lnSpc>
                          <a:spcPts val="1200"/>
                        </a:lnSpc>
                        <a:buNone/>
                      </a:pPr>
                      <a:endParaRPr lang="en-US" sz="1400" b="1" kern="1200">
                        <a:solidFill>
                          <a:schemeClr val="tx1"/>
                        </a:solidFill>
                        <a:latin typeface="Aptos"/>
                        <a:ea typeface="+mn-ea"/>
                        <a:cs typeface="Segoe UI"/>
                      </a:endParaRPr>
                    </a:p>
                  </a:txBody>
                  <a:tcPr marL="66674" marR="66674" anchor="ctr">
                    <a:lnL w="12700">
                      <a:solidFill>
                        <a:srgbClr val="FFC000"/>
                      </a:solidFill>
                    </a:lnL>
                    <a:lnR w="12700">
                      <a:solidFill>
                        <a:srgbClr val="FFC000"/>
                      </a:solidFill>
                    </a:lnR>
                    <a:lnT w="12700">
                      <a:solidFill>
                        <a:srgbClr val="FFC000"/>
                      </a:solidFill>
                    </a:lnT>
                    <a:lnB w="12700">
                      <a:solidFill>
                        <a:srgbClr val="FFC000"/>
                      </a:solidFill>
                    </a:lnB>
                    <a:noFill/>
                  </a:tcPr>
                </a:tc>
                <a:extLst>
                  <a:ext uri="{0D108BD9-81ED-4DB2-BD59-A6C34878D82A}">
                    <a16:rowId xmlns:a16="http://schemas.microsoft.com/office/drawing/2014/main" val="4228672851"/>
                  </a:ext>
                </a:extLst>
              </a:tr>
            </a:tbl>
          </a:graphicData>
        </a:graphic>
      </p:graphicFrame>
      <p:sp>
        <p:nvSpPr>
          <p:cNvPr id="8" name="TextBox 7">
            <a:extLst>
              <a:ext uri="{FF2B5EF4-FFF2-40B4-BE49-F238E27FC236}">
                <a16:creationId xmlns:a16="http://schemas.microsoft.com/office/drawing/2014/main" id="{F5378D2A-24BE-A3BF-EEC6-2511F5D66CF9}"/>
              </a:ext>
            </a:extLst>
          </p:cNvPr>
          <p:cNvSpPr txBox="1"/>
          <p:nvPr/>
        </p:nvSpPr>
        <p:spPr>
          <a:xfrm>
            <a:off x="0" y="1148080"/>
            <a:ext cx="8595360"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Times New Roman"/>
                <a:cs typeface="Segoe UI"/>
              </a:rPr>
              <a:t>EMPOWER STUDENTS OF TODAY TO BECOME DIGITAL INNOVATORS OF TOMORROW</a:t>
            </a:r>
            <a:r>
              <a:rPr lang="en-US" sz="2000" b="1">
                <a:latin typeface="Times New Roman"/>
                <a:cs typeface="Times New Roman"/>
              </a:rPr>
              <a:t> </a:t>
            </a:r>
            <a:endParaRPr lang="en-US" sz="2000" b="1">
              <a:latin typeface="Times New Roman"/>
              <a:cs typeface="Arial"/>
            </a:endParaRPr>
          </a:p>
          <a:p>
            <a:pPr algn="ctr"/>
            <a:endParaRPr lang="en-US" sz="1000">
              <a:latin typeface="Times New Roman"/>
              <a:cs typeface="Times New Roman"/>
            </a:endParaRPr>
          </a:p>
          <a:p>
            <a:pPr algn="just"/>
            <a:endParaRPr lang="en-US" sz="1000">
              <a:latin typeface="Times New Roman"/>
              <a:cs typeface="Times New Roman"/>
            </a:endParaRPr>
          </a:p>
          <a:p>
            <a:pPr algn="just"/>
            <a:endParaRPr lang="en-US" sz="1000">
              <a:latin typeface="Times New Roman"/>
              <a:cs typeface="Times New Roman"/>
            </a:endParaRPr>
          </a:p>
          <a:p>
            <a:endParaRPr lang="en-US">
              <a:latin typeface="Segoe UI"/>
              <a:cs typeface="Segoe UI"/>
            </a:endParaRPr>
          </a:p>
          <a:p>
            <a:pPr algn="ctr"/>
            <a:endParaRPr lang="en-US" sz="1000">
              <a:latin typeface="Times New Roman"/>
              <a:cs typeface="Times New Roman"/>
            </a:endParaRPr>
          </a:p>
          <a:p>
            <a:pPr algn="just"/>
            <a:endParaRPr lang="en-US" sz="1000">
              <a:latin typeface="Times New Roman"/>
              <a:cs typeface="Times New Roman"/>
            </a:endParaRPr>
          </a:p>
          <a:p>
            <a:pPr algn="ctr"/>
            <a:endParaRPr lang="en-US" sz="1400" b="1">
              <a:latin typeface="Times New Roman"/>
              <a:cs typeface="Segoe UI"/>
            </a:endParaRPr>
          </a:p>
        </p:txBody>
      </p:sp>
    </p:spTree>
    <p:extLst>
      <p:ext uri="{BB962C8B-B14F-4D97-AF65-F5344CB8AC3E}">
        <p14:creationId xmlns:p14="http://schemas.microsoft.com/office/powerpoint/2010/main" val="539515056"/>
      </p:ext>
    </p:extLst>
  </p:cSld>
  <p:clrMapOvr>
    <a:masterClrMapping/>
  </p:clrMapOvr>
  <p:transition>
    <p:blinds/>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C3A15-06EF-132B-E88A-9553631780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F607E4-9CAF-C878-7239-027BCE221617}"/>
              </a:ext>
            </a:extLst>
          </p:cNvPr>
          <p:cNvSpPr>
            <a:spLocks noGrp="1"/>
          </p:cNvSpPr>
          <p:nvPr>
            <p:ph type="title"/>
          </p:nvPr>
        </p:nvSpPr>
        <p:spPr>
          <a:xfrm>
            <a:off x="628291" y="5751"/>
            <a:ext cx="7772400" cy="1143000"/>
          </a:xfrm>
        </p:spPr>
        <p:txBody>
          <a:bodyPr/>
          <a:lstStyle/>
          <a:p>
            <a:r>
              <a:rPr lang="en-US" b="1">
                <a:solidFill>
                  <a:srgbClr val="FFC000"/>
                </a:solidFill>
                <a:cs typeface="Arial"/>
              </a:rPr>
              <a:t> </a:t>
            </a:r>
            <a:r>
              <a:rPr lang="en-US" sz="3600" b="1">
                <a:solidFill>
                  <a:srgbClr val="FFC000"/>
                </a:solidFill>
                <a:cs typeface="Arial"/>
              </a:rPr>
              <a:t>Computer Science Academy</a:t>
            </a:r>
          </a:p>
        </p:txBody>
      </p:sp>
      <p:sp>
        <p:nvSpPr>
          <p:cNvPr id="8" name="TextBox 7">
            <a:extLst>
              <a:ext uri="{FF2B5EF4-FFF2-40B4-BE49-F238E27FC236}">
                <a16:creationId xmlns:a16="http://schemas.microsoft.com/office/drawing/2014/main" id="{6A5313AD-A9A6-04A2-2B9B-1850117E32EF}"/>
              </a:ext>
            </a:extLst>
          </p:cNvPr>
          <p:cNvSpPr txBox="1"/>
          <p:nvPr/>
        </p:nvSpPr>
        <p:spPr>
          <a:xfrm>
            <a:off x="0" y="1148080"/>
            <a:ext cx="8595360"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Times New Roman"/>
                <a:cs typeface="Segoe UI"/>
              </a:rPr>
              <a:t>EMPOWER STUDENTS OF TODAY TO BECOME DIGITAL INNOVATORS OF TOMORROW</a:t>
            </a:r>
            <a:r>
              <a:rPr lang="en-US" sz="2000" b="1">
                <a:latin typeface="Times New Roman"/>
                <a:cs typeface="Times New Roman"/>
              </a:rPr>
              <a:t> </a:t>
            </a:r>
            <a:endParaRPr lang="en-US" sz="2000" b="1">
              <a:latin typeface="Times New Roman"/>
              <a:cs typeface="Arial"/>
            </a:endParaRPr>
          </a:p>
          <a:p>
            <a:pPr algn="ctr"/>
            <a:endParaRPr lang="en-US" sz="1000">
              <a:latin typeface="Times New Roman"/>
              <a:cs typeface="Times New Roman"/>
            </a:endParaRPr>
          </a:p>
          <a:p>
            <a:pPr algn="just"/>
            <a:endParaRPr lang="en-US" sz="1000">
              <a:latin typeface="Times New Roman"/>
              <a:cs typeface="Times New Roman"/>
            </a:endParaRPr>
          </a:p>
          <a:p>
            <a:pPr algn="just"/>
            <a:endParaRPr lang="en-US" sz="1000">
              <a:latin typeface="Times New Roman"/>
              <a:cs typeface="Times New Roman"/>
            </a:endParaRPr>
          </a:p>
          <a:p>
            <a:endParaRPr lang="en-US">
              <a:latin typeface="Segoe UI"/>
              <a:cs typeface="Segoe UI"/>
            </a:endParaRPr>
          </a:p>
          <a:p>
            <a:pPr algn="ctr"/>
            <a:endParaRPr lang="en-US" sz="1000">
              <a:latin typeface="Times New Roman"/>
              <a:cs typeface="Times New Roman"/>
            </a:endParaRPr>
          </a:p>
          <a:p>
            <a:pPr algn="just"/>
            <a:endParaRPr lang="en-US" sz="1000">
              <a:latin typeface="Times New Roman"/>
              <a:cs typeface="Times New Roman"/>
            </a:endParaRPr>
          </a:p>
          <a:p>
            <a:pPr algn="ctr"/>
            <a:endParaRPr lang="en-US" sz="1400" b="1">
              <a:latin typeface="Times New Roman"/>
              <a:cs typeface="Segoe UI"/>
            </a:endParaRPr>
          </a:p>
        </p:txBody>
      </p:sp>
      <p:sp>
        <p:nvSpPr>
          <p:cNvPr id="3" name="TextBox 2">
            <a:extLst>
              <a:ext uri="{FF2B5EF4-FFF2-40B4-BE49-F238E27FC236}">
                <a16:creationId xmlns:a16="http://schemas.microsoft.com/office/drawing/2014/main" id="{F3BDBA7B-4340-95AB-B766-D1A6C1B4FFCE}"/>
              </a:ext>
            </a:extLst>
          </p:cNvPr>
          <p:cNvSpPr txBox="1"/>
          <p:nvPr/>
        </p:nvSpPr>
        <p:spPr>
          <a:xfrm>
            <a:off x="317197" y="1963335"/>
            <a:ext cx="8586170"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100">
                <a:latin typeface="Calibri"/>
                <a:ea typeface="Calibri"/>
                <a:cs typeface="Calibri"/>
              </a:rPr>
              <a:t>We currently have 4 courses aligned with MCC courses. </a:t>
            </a:r>
            <a:endParaRPr lang="en-US"/>
          </a:p>
          <a:p>
            <a:endParaRPr lang="en-US" sz="2100">
              <a:latin typeface="Calibri"/>
              <a:ea typeface="Calibri"/>
              <a:cs typeface="Calibri"/>
            </a:endParaRPr>
          </a:p>
          <a:p>
            <a:r>
              <a:rPr lang="en-US" sz="2100">
                <a:latin typeface="Calibri"/>
                <a:ea typeface="Calibri"/>
                <a:cs typeface="Calibri"/>
              </a:rPr>
              <a:t>Students who successfully complete the following courses are eligible to earn college credit.</a:t>
            </a:r>
            <a:endParaRPr lang="en-US">
              <a:cs typeface="Arial"/>
            </a:endParaRPr>
          </a:p>
          <a:p>
            <a:pPr marL="228600" indent="-228600">
              <a:buFont typeface=""/>
              <a:buChar char="•"/>
            </a:pPr>
            <a:r>
              <a:rPr lang="en-US" sz="2100">
                <a:latin typeface="Calibri"/>
                <a:ea typeface="Calibri"/>
                <a:cs typeface="Calibri"/>
              </a:rPr>
              <a:t>Front End Web Design ( 3 Credits )</a:t>
            </a:r>
          </a:p>
          <a:p>
            <a:pPr marL="228600" indent="-228600">
              <a:buFont typeface=""/>
              <a:buChar char="•"/>
            </a:pPr>
            <a:r>
              <a:rPr lang="en-US" sz="2100">
                <a:latin typeface="Calibri"/>
                <a:ea typeface="Calibri"/>
                <a:cs typeface="Calibri"/>
              </a:rPr>
              <a:t>Python ( 4 Credits ) </a:t>
            </a:r>
          </a:p>
          <a:p>
            <a:pPr marL="228600" indent="-228600">
              <a:buFont typeface=""/>
              <a:buChar char="•"/>
            </a:pPr>
            <a:r>
              <a:rPr lang="en-US" sz="2100">
                <a:latin typeface="Calibri"/>
                <a:ea typeface="Calibri"/>
                <a:cs typeface="Calibri"/>
              </a:rPr>
              <a:t>AP Computer Science Principles ( 3 Credits )</a:t>
            </a:r>
          </a:p>
          <a:p>
            <a:pPr marL="228600" indent="-228600">
              <a:buFont typeface=""/>
              <a:buChar char="•"/>
            </a:pPr>
            <a:r>
              <a:rPr lang="en-US" sz="2100">
                <a:latin typeface="Calibri"/>
                <a:ea typeface="Calibri"/>
                <a:cs typeface="Calibri"/>
              </a:rPr>
              <a:t>AP Computer Science A ( 4 Credits )</a:t>
            </a:r>
          </a:p>
          <a:p>
            <a:r>
              <a:rPr lang="en-US" sz="2100">
                <a:latin typeface="Calibri"/>
                <a:ea typeface="Calibri"/>
                <a:cs typeface="Calibri"/>
              </a:rPr>
              <a:t>Earn 14 college credit while taking High School courses.*A nominal fee of $135.00 to the college is necessary for the credits.</a:t>
            </a:r>
            <a:endParaRPr lang="en-US"/>
          </a:p>
          <a:p>
            <a:pPr algn="ctr"/>
            <a:endParaRPr lang="en-US"/>
          </a:p>
        </p:txBody>
      </p:sp>
    </p:spTree>
    <p:extLst>
      <p:ext uri="{BB962C8B-B14F-4D97-AF65-F5344CB8AC3E}">
        <p14:creationId xmlns:p14="http://schemas.microsoft.com/office/powerpoint/2010/main" val="763892698"/>
      </p:ext>
    </p:extLst>
  </p:cSld>
  <p:clrMapOvr>
    <a:masterClrMapping/>
  </p:clrMapOvr>
  <p:transition>
    <p:blinds/>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p:cNvSpPr>
            <a:spLocks noChangeArrowheads="1"/>
          </p:cNvSpPr>
          <p:nvPr/>
        </p:nvSpPr>
        <p:spPr bwMode="auto">
          <a:xfrm>
            <a:off x="1293813" y="762000"/>
            <a:ext cx="7772400" cy="1143000"/>
          </a:xfrm>
          <a:prstGeom prst="rect">
            <a:avLst/>
          </a:prstGeom>
          <a:noFill/>
          <a:ln w="9525">
            <a:noFill/>
            <a:miter lim="800000"/>
            <a:headEnd/>
            <a:tailEnd/>
          </a:ln>
          <a:effectLst/>
        </p:spPr>
        <p:txBody>
          <a:bodyPr lIns="92075" tIns="46038" rIns="92075" bIns="46038" anchor="b"/>
          <a:lstStyle/>
          <a:p>
            <a:pPr algn="ctr" eaLnBrk="1" hangingPunct="1">
              <a:defRPr/>
            </a:pPr>
            <a:endParaRPr lang="en-US" sz="8800">
              <a:solidFill>
                <a:schemeClr val="tx2"/>
              </a:solidFill>
              <a:effectLst>
                <a:outerShdw blurRad="38100" dist="38100" dir="2700000" algn="tl">
                  <a:srgbClr val="000000"/>
                </a:outerShdw>
              </a:effectLst>
              <a:latin typeface="Arial" charset="0"/>
            </a:endParaRPr>
          </a:p>
        </p:txBody>
      </p:sp>
      <p:sp>
        <p:nvSpPr>
          <p:cNvPr id="55299" name="Rectangle 1027"/>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endParaRPr lang="en-US" altLang="en-US" sz="3600"/>
          </a:p>
        </p:txBody>
      </p:sp>
      <p:sp>
        <p:nvSpPr>
          <p:cNvPr id="26628" name="Text Box 1029"/>
          <p:cNvSpPr txBox="1">
            <a:spLocks noChangeArrowheads="1"/>
          </p:cNvSpPr>
          <p:nvPr/>
        </p:nvSpPr>
        <p:spPr bwMode="auto">
          <a:xfrm>
            <a:off x="340744" y="93452"/>
            <a:ext cx="8437563" cy="1570038"/>
          </a:xfrm>
          <a:prstGeom prst="rect">
            <a:avLst/>
          </a:prstGeom>
          <a:noFill/>
          <a:ln w="9525">
            <a:noFill/>
            <a:miter lim="800000"/>
            <a:headEnd/>
            <a:tailEnd/>
          </a:ln>
        </p:spPr>
        <p:txBody>
          <a:bodyPr lIns="91440" tIns="45720" rIns="91440" bIns="45720" anchor="t">
            <a:spAutoFit/>
          </a:bodyPr>
          <a:lstStyle/>
          <a:p>
            <a:pPr algn="ctr">
              <a:defRPr/>
            </a:pPr>
            <a:r>
              <a:rPr lang="en-US" sz="4800" b="1">
                <a:solidFill>
                  <a:srgbClr val="FFC000"/>
                </a:solidFill>
                <a:effectLst>
                  <a:outerShdw blurRad="38100" dist="38100" dir="2700000" algn="tl">
                    <a:srgbClr val="000000">
                      <a:alpha val="43137"/>
                    </a:srgbClr>
                  </a:outerShdw>
                </a:effectLst>
                <a:latin typeface="Times New Roman"/>
                <a:cs typeface="Times New Roman"/>
              </a:rPr>
              <a:t>COMPUTER SCIENCE</a:t>
            </a:r>
            <a:endParaRPr lang="en-US"/>
          </a:p>
          <a:p>
            <a:pPr algn="ctr" eaLnBrk="1" hangingPunct="1">
              <a:defRPr/>
            </a:pPr>
            <a:r>
              <a:rPr lang="en-US" sz="4800" b="1">
                <a:solidFill>
                  <a:srgbClr val="FFC000"/>
                </a:solidFill>
                <a:effectLst>
                  <a:outerShdw blurRad="38100" dist="38100" dir="2700000" algn="tl">
                    <a:srgbClr val="000000">
                      <a:alpha val="43137"/>
                    </a:srgbClr>
                  </a:outerShdw>
                </a:effectLst>
                <a:latin typeface="Times New Roman"/>
                <a:cs typeface="Times New Roman"/>
              </a:rPr>
              <a:t>E L E C T I V E S</a:t>
            </a:r>
            <a:endParaRPr lang="en-US" sz="4800" b="1">
              <a:solidFill>
                <a:srgbClr val="FFC000"/>
              </a:solidFill>
              <a:latin typeface="Times New Roman"/>
              <a:cs typeface="Times New Roman"/>
            </a:endParaRPr>
          </a:p>
        </p:txBody>
      </p:sp>
      <p:sp>
        <p:nvSpPr>
          <p:cNvPr id="24581" name="Text Box 1030"/>
          <p:cNvSpPr txBox="1">
            <a:spLocks noChangeArrowheads="1"/>
          </p:cNvSpPr>
          <p:nvPr/>
        </p:nvSpPr>
        <p:spPr bwMode="auto">
          <a:xfrm>
            <a:off x="97766" y="1670680"/>
            <a:ext cx="89691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457200" indent="-4572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 typeface="Wingdings" panose="05000000000000000000" pitchFamily="2" charset="2"/>
              <a:buChar char="Ø"/>
            </a:pPr>
            <a:r>
              <a:rPr lang="en-US" altLang="en-US">
                <a:latin typeface="Times New Roman"/>
                <a:cs typeface="Times New Roman"/>
              </a:rPr>
              <a:t>Computer Science Principles and AP Computer Science Principles </a:t>
            </a:r>
            <a:endParaRPr lang="en-US">
              <a:cs typeface="Times New Roman" panose="02020603050405020304" pitchFamily="18" charset="0"/>
            </a:endParaRPr>
          </a:p>
        </p:txBody>
      </p:sp>
      <p:sp>
        <p:nvSpPr>
          <p:cNvPr id="4" name="TextBox 3">
            <a:extLst>
              <a:ext uri="{FF2B5EF4-FFF2-40B4-BE49-F238E27FC236}">
                <a16:creationId xmlns:a16="http://schemas.microsoft.com/office/drawing/2014/main" id="{0AA7D123-5F65-4D63-BD59-4CB3B8CB9AC2}"/>
              </a:ext>
            </a:extLst>
          </p:cNvPr>
          <p:cNvSpPr txBox="1"/>
          <p:nvPr/>
        </p:nvSpPr>
        <p:spPr>
          <a:xfrm>
            <a:off x="5472023" y="6808968"/>
            <a:ext cx="2743200" cy="317500"/>
          </a:xfrm>
          <a:prstGeom prst="rect">
            <a:avLst/>
          </a:prstGeom>
        </p:spPr>
        <p:txBody>
          <a:bodyPr anchor="t">
            <a:noAutofit/>
          </a:bodyPr>
          <a:lstStyle/>
          <a:p>
            <a:endParaRPr lang="en-US">
              <a:cs typeface="Arial"/>
            </a:endParaRPr>
          </a:p>
        </p:txBody>
      </p:sp>
      <p:pic>
        <p:nvPicPr>
          <p:cNvPr id="2" name="Picture 1" descr="A group of people standing in a line&#10;&#10;AI-generated content may be incorrect.">
            <a:extLst>
              <a:ext uri="{FF2B5EF4-FFF2-40B4-BE49-F238E27FC236}">
                <a16:creationId xmlns:a16="http://schemas.microsoft.com/office/drawing/2014/main" id="{BD115BA2-A3E7-F1EC-8C58-5920B0FA70F0}"/>
              </a:ext>
            </a:extLst>
          </p:cNvPr>
          <p:cNvPicPr>
            <a:picLocks noChangeAspect="1"/>
          </p:cNvPicPr>
          <p:nvPr/>
        </p:nvPicPr>
        <p:blipFill>
          <a:blip r:embed="rId2"/>
          <a:stretch>
            <a:fillRect/>
          </a:stretch>
        </p:blipFill>
        <p:spPr>
          <a:xfrm>
            <a:off x="528660" y="3205482"/>
            <a:ext cx="2202144" cy="1650195"/>
          </a:xfrm>
          <a:prstGeom prst="rect">
            <a:avLst/>
          </a:prstGeom>
        </p:spPr>
      </p:pic>
      <p:pic>
        <p:nvPicPr>
          <p:cNvPr id="6" name="Picture 5" descr="A group of people in a room&#10;&#10;AI-generated content may be incorrect.">
            <a:extLst>
              <a:ext uri="{FF2B5EF4-FFF2-40B4-BE49-F238E27FC236}">
                <a16:creationId xmlns:a16="http://schemas.microsoft.com/office/drawing/2014/main" id="{7700FB84-EEE4-EB3C-484C-C6E1A57575FE}"/>
              </a:ext>
            </a:extLst>
          </p:cNvPr>
          <p:cNvPicPr>
            <a:picLocks noChangeAspect="1"/>
          </p:cNvPicPr>
          <p:nvPr/>
        </p:nvPicPr>
        <p:blipFill>
          <a:blip r:embed="rId3"/>
          <a:stretch>
            <a:fillRect/>
          </a:stretch>
        </p:blipFill>
        <p:spPr>
          <a:xfrm>
            <a:off x="1097426" y="4857090"/>
            <a:ext cx="2059953" cy="1551755"/>
          </a:xfrm>
          <a:prstGeom prst="rect">
            <a:avLst/>
          </a:prstGeom>
        </p:spPr>
      </p:pic>
      <p:pic>
        <p:nvPicPr>
          <p:cNvPr id="7" name="Picture 6" descr="A group of people in a room&#10;&#10;AI-generated content may be incorrect.">
            <a:extLst>
              <a:ext uri="{FF2B5EF4-FFF2-40B4-BE49-F238E27FC236}">
                <a16:creationId xmlns:a16="http://schemas.microsoft.com/office/drawing/2014/main" id="{2AB65D6E-521A-34F6-DC19-A84E3A279C4F}"/>
              </a:ext>
            </a:extLst>
          </p:cNvPr>
          <p:cNvPicPr>
            <a:picLocks noChangeAspect="1"/>
          </p:cNvPicPr>
          <p:nvPr/>
        </p:nvPicPr>
        <p:blipFill>
          <a:blip r:embed="rId4"/>
          <a:stretch>
            <a:fillRect/>
          </a:stretch>
        </p:blipFill>
        <p:spPr>
          <a:xfrm>
            <a:off x="3167199" y="4231104"/>
            <a:ext cx="1868952" cy="2464652"/>
          </a:xfrm>
          <a:prstGeom prst="rect">
            <a:avLst/>
          </a:prstGeom>
        </p:spPr>
      </p:pic>
      <p:pic>
        <p:nvPicPr>
          <p:cNvPr id="8" name="Picture 7" descr="A group of people sitting in chairs in a room&#10;&#10;AI-generated content may be incorrect.">
            <a:extLst>
              <a:ext uri="{FF2B5EF4-FFF2-40B4-BE49-F238E27FC236}">
                <a16:creationId xmlns:a16="http://schemas.microsoft.com/office/drawing/2014/main" id="{9FD23095-B893-A641-3714-B9E46EA4058A}"/>
              </a:ext>
            </a:extLst>
          </p:cNvPr>
          <p:cNvPicPr>
            <a:picLocks noChangeAspect="1"/>
          </p:cNvPicPr>
          <p:nvPr/>
        </p:nvPicPr>
        <p:blipFill>
          <a:blip r:embed="rId5"/>
          <a:stretch>
            <a:fillRect/>
          </a:stretch>
        </p:blipFill>
        <p:spPr>
          <a:xfrm>
            <a:off x="5024094" y="4857089"/>
            <a:ext cx="2311523" cy="1704885"/>
          </a:xfrm>
          <a:prstGeom prst="rect">
            <a:avLst/>
          </a:prstGeom>
        </p:spPr>
      </p:pic>
      <p:pic>
        <p:nvPicPr>
          <p:cNvPr id="9" name="Picture 8" descr="A group of people posing for a photo&#10;&#10;AI-generated content may be incorrect.">
            <a:extLst>
              <a:ext uri="{FF2B5EF4-FFF2-40B4-BE49-F238E27FC236}">
                <a16:creationId xmlns:a16="http://schemas.microsoft.com/office/drawing/2014/main" id="{0322DCE1-CA19-1038-A700-4DF0F27D41FC}"/>
              </a:ext>
            </a:extLst>
          </p:cNvPr>
          <p:cNvPicPr>
            <a:picLocks noChangeAspect="1"/>
          </p:cNvPicPr>
          <p:nvPr/>
        </p:nvPicPr>
        <p:blipFill>
          <a:blip r:embed="rId6"/>
          <a:stretch>
            <a:fillRect/>
          </a:stretch>
        </p:blipFill>
        <p:spPr>
          <a:xfrm>
            <a:off x="6409551" y="3161023"/>
            <a:ext cx="2198499" cy="1640670"/>
          </a:xfrm>
          <a:prstGeom prst="rect">
            <a:avLst/>
          </a:prstGeom>
        </p:spPr>
      </p:pic>
      <p:pic>
        <p:nvPicPr>
          <p:cNvPr id="10" name="Picture 9" descr="A group of people posing for a photo&#10;&#10;AI-generated content may be incorrect.">
            <a:extLst>
              <a:ext uri="{FF2B5EF4-FFF2-40B4-BE49-F238E27FC236}">
                <a16:creationId xmlns:a16="http://schemas.microsoft.com/office/drawing/2014/main" id="{78B7AB94-6145-D5F1-675B-EB9363D694DA}"/>
              </a:ext>
            </a:extLst>
          </p:cNvPr>
          <p:cNvPicPr>
            <a:picLocks noChangeAspect="1"/>
          </p:cNvPicPr>
          <p:nvPr/>
        </p:nvPicPr>
        <p:blipFill>
          <a:blip r:embed="rId7"/>
          <a:stretch>
            <a:fillRect/>
          </a:stretch>
        </p:blipFill>
        <p:spPr>
          <a:xfrm>
            <a:off x="3959482" y="2209435"/>
            <a:ext cx="2450068" cy="1892240"/>
          </a:xfrm>
          <a:prstGeom prst="rect">
            <a:avLst/>
          </a:prstGeom>
        </p:spPr>
      </p:pic>
    </p:spTree>
    <p:extLst>
      <p:ext uri="{BB962C8B-B14F-4D97-AF65-F5344CB8AC3E}">
        <p14:creationId xmlns:p14="http://schemas.microsoft.com/office/powerpoint/2010/main" val="2355181745"/>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1+#ppt_w/2"/>
                                          </p:val>
                                        </p:tav>
                                        <p:tav tm="100000">
                                          <p:val>
                                            <p:strVal val="#ppt_x"/>
                                          </p:val>
                                        </p:tav>
                                      </p:tavLst>
                                    </p:anim>
                                    <p:anim calcmode="lin" valueType="num">
                                      <p:cBhvr additive="base">
                                        <p:cTn id="8" dur="500" fill="hold"/>
                                        <p:tgtEl>
                                          <p:spTgt spid="55299"/>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5299"/>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E290-CDD2-4EAB-AF71-6F4664C8310C}"/>
              </a:ext>
            </a:extLst>
          </p:cNvPr>
          <p:cNvSpPr>
            <a:spLocks noGrp="1"/>
          </p:cNvSpPr>
          <p:nvPr>
            <p:ph type="title"/>
          </p:nvPr>
        </p:nvSpPr>
        <p:spPr>
          <a:xfrm>
            <a:off x="628291" y="5751"/>
            <a:ext cx="7772400" cy="1143000"/>
          </a:xfrm>
        </p:spPr>
        <p:txBody>
          <a:bodyPr/>
          <a:lstStyle/>
          <a:p>
            <a:r>
              <a:rPr lang="en-US" b="1">
                <a:solidFill>
                  <a:srgbClr val="FFC000"/>
                </a:solidFill>
                <a:cs typeface="Arial"/>
              </a:rPr>
              <a:t>B U S I N E S </a:t>
            </a:r>
            <a:r>
              <a:rPr lang="en-US" b="1" err="1">
                <a:solidFill>
                  <a:srgbClr val="FFC000"/>
                </a:solidFill>
                <a:cs typeface="Arial"/>
              </a:rPr>
              <a:t>S</a:t>
            </a:r>
            <a:r>
              <a:rPr lang="en-US" b="1">
                <a:solidFill>
                  <a:srgbClr val="FFC000"/>
                </a:solidFill>
                <a:cs typeface="Arial"/>
              </a:rPr>
              <a:t>  ACADEMY</a:t>
            </a:r>
            <a:endParaRPr lang="en-US" err="1">
              <a:cs typeface="Arial"/>
            </a:endParaRPr>
          </a:p>
        </p:txBody>
      </p:sp>
      <p:sp>
        <p:nvSpPr>
          <p:cNvPr id="3" name="Content Placeholder 2">
            <a:extLst>
              <a:ext uri="{FF2B5EF4-FFF2-40B4-BE49-F238E27FC236}">
                <a16:creationId xmlns:a16="http://schemas.microsoft.com/office/drawing/2014/main" id="{AB8068CF-C17C-4879-9A96-8D51C0AD2FE4}"/>
              </a:ext>
            </a:extLst>
          </p:cNvPr>
          <p:cNvSpPr>
            <a:spLocks noGrp="1"/>
          </p:cNvSpPr>
          <p:nvPr>
            <p:ph idx="1"/>
          </p:nvPr>
        </p:nvSpPr>
        <p:spPr>
          <a:xfrm>
            <a:off x="329167" y="1110858"/>
            <a:ext cx="8491864" cy="5512137"/>
          </a:xfrm>
        </p:spPr>
        <p:txBody>
          <a:bodyPr/>
          <a:lstStyle/>
          <a:p>
            <a:r>
              <a:rPr lang="en-US" sz="2400">
                <a:cs typeface="Times New Roman"/>
              </a:rPr>
              <a:t>Sayreville Business Academy for business careers provides a focused course sequence that appeals to the students who are interested in exploring a future in business. </a:t>
            </a:r>
          </a:p>
          <a:p>
            <a:pPr marL="0" indent="0">
              <a:buNone/>
            </a:pPr>
            <a:r>
              <a:rPr lang="en-US" sz="2000" b="1">
                <a:solidFill>
                  <a:srgbClr val="FFFF00"/>
                </a:solidFill>
                <a:ea typeface="+mn-lt"/>
                <a:cs typeface="+mn-lt"/>
              </a:rPr>
              <a:t>          RUTGERS UNIVERSITY BUSINESS FOR YOUTH  (RUBY) </a:t>
            </a:r>
            <a:endParaRPr lang="en-US" b="1">
              <a:solidFill>
                <a:srgbClr val="FFFF00"/>
              </a:solidFill>
              <a:cs typeface="Times New Roman"/>
            </a:endParaRPr>
          </a:p>
          <a:p>
            <a:endParaRPr lang="en-US" sz="2400">
              <a:ea typeface="+mn-lt"/>
              <a:cs typeface="+mn-lt"/>
            </a:endParaRPr>
          </a:p>
          <a:p>
            <a:endParaRPr lang="en-US" sz="2400">
              <a:ea typeface="+mn-lt"/>
              <a:cs typeface="+mn-lt"/>
            </a:endParaRPr>
          </a:p>
          <a:p>
            <a:endParaRPr lang="en-US" sz="1400">
              <a:cs typeface="Times New Roman"/>
            </a:endParaRPr>
          </a:p>
        </p:txBody>
      </p:sp>
      <p:pic>
        <p:nvPicPr>
          <p:cNvPr id="4" name="Picture 3" descr="Image">
            <a:extLst>
              <a:ext uri="{FF2B5EF4-FFF2-40B4-BE49-F238E27FC236}">
                <a16:creationId xmlns:a16="http://schemas.microsoft.com/office/drawing/2014/main" id="{78FE9080-D1F4-8EFF-918F-47EDEED26030}"/>
              </a:ext>
            </a:extLst>
          </p:cNvPr>
          <p:cNvPicPr>
            <a:picLocks noChangeAspect="1"/>
          </p:cNvPicPr>
          <p:nvPr/>
        </p:nvPicPr>
        <p:blipFill>
          <a:blip r:embed="rId2"/>
          <a:stretch>
            <a:fillRect/>
          </a:stretch>
        </p:blipFill>
        <p:spPr>
          <a:xfrm>
            <a:off x="327450" y="3110892"/>
            <a:ext cx="1445157" cy="1926876"/>
          </a:xfrm>
          <a:prstGeom prst="rect">
            <a:avLst/>
          </a:prstGeom>
        </p:spPr>
      </p:pic>
      <p:pic>
        <p:nvPicPr>
          <p:cNvPr id="6" name="Picture 5" descr="A group of people standing in front of a building&#10;&#10;AI-generated content may be incorrect.">
            <a:extLst>
              <a:ext uri="{FF2B5EF4-FFF2-40B4-BE49-F238E27FC236}">
                <a16:creationId xmlns:a16="http://schemas.microsoft.com/office/drawing/2014/main" id="{99099C70-C29E-37C9-48D4-A746C5D711D0}"/>
              </a:ext>
            </a:extLst>
          </p:cNvPr>
          <p:cNvPicPr>
            <a:picLocks noChangeAspect="1"/>
          </p:cNvPicPr>
          <p:nvPr/>
        </p:nvPicPr>
        <p:blipFill>
          <a:blip r:embed="rId3"/>
          <a:stretch>
            <a:fillRect/>
          </a:stretch>
        </p:blipFill>
        <p:spPr>
          <a:xfrm>
            <a:off x="1775296" y="3106951"/>
            <a:ext cx="2552700" cy="3400425"/>
          </a:xfrm>
          <a:prstGeom prst="rect">
            <a:avLst/>
          </a:prstGeom>
        </p:spPr>
      </p:pic>
      <p:pic>
        <p:nvPicPr>
          <p:cNvPr id="9" name="Picture 8" descr="A person giving a presentation to a group of people&#10;&#10;AI-generated content may be incorrect.">
            <a:extLst>
              <a:ext uri="{FF2B5EF4-FFF2-40B4-BE49-F238E27FC236}">
                <a16:creationId xmlns:a16="http://schemas.microsoft.com/office/drawing/2014/main" id="{8958E131-7C93-F988-3ABA-5FA87D4AD34C}"/>
              </a:ext>
            </a:extLst>
          </p:cNvPr>
          <p:cNvPicPr>
            <a:picLocks noChangeAspect="1"/>
          </p:cNvPicPr>
          <p:nvPr/>
        </p:nvPicPr>
        <p:blipFill>
          <a:blip r:embed="rId4"/>
          <a:stretch>
            <a:fillRect/>
          </a:stretch>
        </p:blipFill>
        <p:spPr>
          <a:xfrm>
            <a:off x="4336974" y="3108158"/>
            <a:ext cx="2012282" cy="1516709"/>
          </a:xfrm>
          <a:prstGeom prst="rect">
            <a:avLst/>
          </a:prstGeom>
        </p:spPr>
      </p:pic>
      <p:sp>
        <p:nvSpPr>
          <p:cNvPr id="10" name="TextBox 9">
            <a:extLst>
              <a:ext uri="{FF2B5EF4-FFF2-40B4-BE49-F238E27FC236}">
                <a16:creationId xmlns:a16="http://schemas.microsoft.com/office/drawing/2014/main" id="{2E811CE7-6939-EF9A-9157-C2BDF8B67C7C}"/>
              </a:ext>
            </a:extLst>
          </p:cNvPr>
          <p:cNvSpPr txBox="1"/>
          <p:nvPr/>
        </p:nvSpPr>
        <p:spPr>
          <a:xfrm>
            <a:off x="4736066" y="4807162"/>
            <a:ext cx="3664163"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Arial"/>
                <a:ea typeface="Arial"/>
                <a:cs typeface="Arial"/>
              </a:rPr>
              <a:t>In May 2026, Juniors and Seniors in SBA will visit </a:t>
            </a:r>
            <a:r>
              <a:rPr lang="en-US" sz="1400" err="1">
                <a:latin typeface="Arial"/>
                <a:ea typeface="Arial"/>
                <a:cs typeface="Arial"/>
              </a:rPr>
              <a:t>WilkinGuttenplan</a:t>
            </a:r>
            <a:r>
              <a:rPr lang="en-US" sz="1400">
                <a:latin typeface="Arial"/>
                <a:ea typeface="Arial"/>
                <a:cs typeface="Arial"/>
              </a:rPr>
              <a:t> CPAs.  WG is a local CPA firm with 140+ staff members.  They will tour their offices and have a lunch-and-learn session to give students a closer look at careers in public accounting.</a:t>
            </a:r>
            <a:endParaRPr lang="en-US" sz="1400">
              <a:cs typeface="Arial"/>
            </a:endParaRPr>
          </a:p>
          <a:p>
            <a:pPr algn="ctr"/>
            <a:endParaRPr lang="en-US"/>
          </a:p>
        </p:txBody>
      </p:sp>
    </p:spTree>
    <p:extLst>
      <p:ext uri="{BB962C8B-B14F-4D97-AF65-F5344CB8AC3E}">
        <p14:creationId xmlns:p14="http://schemas.microsoft.com/office/powerpoint/2010/main" val="2585501471"/>
      </p:ext>
    </p:extLst>
  </p:cSld>
  <p:clrMapOvr>
    <a:masterClrMapping/>
  </p:clrMapOvr>
  <p:transition>
    <p:blinds/>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68A1B-7CB1-0270-AC48-198914E92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B89D65-286C-B8C4-8EB5-1052817BDEC7}"/>
              </a:ext>
            </a:extLst>
          </p:cNvPr>
          <p:cNvSpPr>
            <a:spLocks noGrp="1"/>
          </p:cNvSpPr>
          <p:nvPr>
            <p:ph type="title"/>
          </p:nvPr>
        </p:nvSpPr>
        <p:spPr>
          <a:xfrm>
            <a:off x="628291" y="5751"/>
            <a:ext cx="7772400" cy="1143000"/>
          </a:xfrm>
        </p:spPr>
        <p:txBody>
          <a:bodyPr/>
          <a:lstStyle/>
          <a:p>
            <a:r>
              <a:rPr lang="en-US" b="1">
                <a:solidFill>
                  <a:srgbClr val="FFC000"/>
                </a:solidFill>
                <a:cs typeface="Arial"/>
              </a:rPr>
              <a:t>B U S I N E S </a:t>
            </a:r>
            <a:r>
              <a:rPr lang="en-US" b="1" err="1">
                <a:solidFill>
                  <a:srgbClr val="FFC000"/>
                </a:solidFill>
                <a:cs typeface="Arial"/>
              </a:rPr>
              <a:t>S</a:t>
            </a:r>
            <a:r>
              <a:rPr lang="en-US" b="1">
                <a:solidFill>
                  <a:srgbClr val="FFC000"/>
                </a:solidFill>
                <a:cs typeface="Arial"/>
              </a:rPr>
              <a:t>  ACADEMY</a:t>
            </a:r>
            <a:endParaRPr lang="en-US" err="1">
              <a:cs typeface="Arial"/>
            </a:endParaRPr>
          </a:p>
        </p:txBody>
      </p:sp>
      <p:sp>
        <p:nvSpPr>
          <p:cNvPr id="3" name="Content Placeholder 2">
            <a:extLst>
              <a:ext uri="{FF2B5EF4-FFF2-40B4-BE49-F238E27FC236}">
                <a16:creationId xmlns:a16="http://schemas.microsoft.com/office/drawing/2014/main" id="{88B32E99-5F15-16F0-E3A6-F89AC934BC71}"/>
              </a:ext>
            </a:extLst>
          </p:cNvPr>
          <p:cNvSpPr>
            <a:spLocks noGrp="1"/>
          </p:cNvSpPr>
          <p:nvPr>
            <p:ph idx="1"/>
          </p:nvPr>
        </p:nvSpPr>
        <p:spPr>
          <a:xfrm>
            <a:off x="329167" y="1110858"/>
            <a:ext cx="8491864" cy="5512137"/>
          </a:xfrm>
        </p:spPr>
        <p:txBody>
          <a:bodyPr/>
          <a:lstStyle/>
          <a:p>
            <a:endParaRPr lang="en-US" sz="2400">
              <a:ea typeface="+mn-lt"/>
              <a:cs typeface="+mn-lt"/>
            </a:endParaRPr>
          </a:p>
          <a:p>
            <a:endParaRPr lang="en-US" sz="1400">
              <a:cs typeface="Times New Roman"/>
            </a:endParaRPr>
          </a:p>
        </p:txBody>
      </p:sp>
      <p:sp>
        <p:nvSpPr>
          <p:cNvPr id="10" name="TextBox 9">
            <a:extLst>
              <a:ext uri="{FF2B5EF4-FFF2-40B4-BE49-F238E27FC236}">
                <a16:creationId xmlns:a16="http://schemas.microsoft.com/office/drawing/2014/main" id="{CA00F778-625B-DEE5-94D6-C9928E0316B1}"/>
              </a:ext>
            </a:extLst>
          </p:cNvPr>
          <p:cNvSpPr txBox="1"/>
          <p:nvPr/>
        </p:nvSpPr>
        <p:spPr>
          <a:xfrm>
            <a:off x="776582" y="1088310"/>
            <a:ext cx="7273636"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Arial"/>
                <a:ea typeface="Arial"/>
                <a:cs typeface="Arial"/>
              </a:rPr>
              <a:t>I</a:t>
            </a:r>
            <a:r>
              <a:rPr lang="en-US" sz="1600">
                <a:latin typeface="Arial"/>
                <a:ea typeface="Arial"/>
                <a:cs typeface="Arial"/>
              </a:rPr>
              <a:t>n May 2026, Juniors and Seniors in SBA will visit </a:t>
            </a:r>
            <a:r>
              <a:rPr lang="en-US" sz="1600" err="1">
                <a:latin typeface="Arial"/>
                <a:ea typeface="Arial"/>
                <a:cs typeface="Arial"/>
              </a:rPr>
              <a:t>WilkinGuttenplan</a:t>
            </a:r>
            <a:r>
              <a:rPr lang="en-US" sz="1600">
                <a:latin typeface="Arial"/>
                <a:ea typeface="Arial"/>
                <a:cs typeface="Arial"/>
              </a:rPr>
              <a:t> CPAs.  WG is a local CPA firm with 140+ staff members.  They will tour their offices and have a lunch-and-learn session to give students a closer look at careers in public accounting.</a:t>
            </a:r>
            <a:endParaRPr lang="en-US" sz="1600">
              <a:cs typeface="Arial"/>
            </a:endParaRPr>
          </a:p>
          <a:p>
            <a:endParaRPr lang="en-US" sz="1600">
              <a:cs typeface="Arial"/>
            </a:endParaRPr>
          </a:p>
          <a:p>
            <a:r>
              <a:rPr lang="en-US" sz="1600">
                <a:latin typeface="Arial"/>
                <a:cs typeface="Arial"/>
              </a:rPr>
              <a:t>June 4, 2026, Middle School Career Fair.</a:t>
            </a:r>
            <a:endParaRPr lang="en-US" sz="1600">
              <a:cs typeface="Arial"/>
            </a:endParaRPr>
          </a:p>
          <a:p>
            <a:pPr algn="ctr"/>
            <a:endParaRPr lang="en-US">
              <a:cs typeface="Arial" panose="020B0604020202020204" pitchFamily="34" charset="0"/>
            </a:endParaRPr>
          </a:p>
        </p:txBody>
      </p:sp>
      <p:pic>
        <p:nvPicPr>
          <p:cNvPr id="5" name="Picture 4" descr="A group of people posing for a photo&#10;&#10;AI-generated content may be incorrect.">
            <a:extLst>
              <a:ext uri="{FF2B5EF4-FFF2-40B4-BE49-F238E27FC236}">
                <a16:creationId xmlns:a16="http://schemas.microsoft.com/office/drawing/2014/main" id="{6C876AF7-8B9D-2115-3764-DCF1B666C1B6}"/>
              </a:ext>
            </a:extLst>
          </p:cNvPr>
          <p:cNvPicPr>
            <a:picLocks noChangeAspect="1"/>
          </p:cNvPicPr>
          <p:nvPr/>
        </p:nvPicPr>
        <p:blipFill>
          <a:blip r:embed="rId2"/>
          <a:stretch>
            <a:fillRect/>
          </a:stretch>
        </p:blipFill>
        <p:spPr>
          <a:xfrm>
            <a:off x="417368" y="3107634"/>
            <a:ext cx="4152900" cy="3114675"/>
          </a:xfrm>
          <a:prstGeom prst="rect">
            <a:avLst/>
          </a:prstGeom>
        </p:spPr>
      </p:pic>
      <p:pic>
        <p:nvPicPr>
          <p:cNvPr id="7" name="Picture 6" descr="A group of people standing around a poster&#10;&#10;AI-generated content may be incorrect.">
            <a:extLst>
              <a:ext uri="{FF2B5EF4-FFF2-40B4-BE49-F238E27FC236}">
                <a16:creationId xmlns:a16="http://schemas.microsoft.com/office/drawing/2014/main" id="{028CBE16-F840-5390-742A-B55E51A07020}"/>
              </a:ext>
            </a:extLst>
          </p:cNvPr>
          <p:cNvPicPr>
            <a:picLocks noChangeAspect="1"/>
          </p:cNvPicPr>
          <p:nvPr/>
        </p:nvPicPr>
        <p:blipFill>
          <a:blip r:embed="rId3"/>
          <a:stretch>
            <a:fillRect/>
          </a:stretch>
        </p:blipFill>
        <p:spPr>
          <a:xfrm>
            <a:off x="5703584" y="2932515"/>
            <a:ext cx="2943225" cy="3924300"/>
          </a:xfrm>
          <a:prstGeom prst="rect">
            <a:avLst/>
          </a:prstGeom>
        </p:spPr>
      </p:pic>
    </p:spTree>
    <p:extLst>
      <p:ext uri="{BB962C8B-B14F-4D97-AF65-F5344CB8AC3E}">
        <p14:creationId xmlns:p14="http://schemas.microsoft.com/office/powerpoint/2010/main" val="2262999818"/>
      </p:ext>
    </p:extLst>
  </p:cSld>
  <p:clrMapOvr>
    <a:masterClrMapping/>
  </p:clrMapOvr>
  <p:transition>
    <p:blinds/>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E290-CDD2-4EAB-AF71-6F4664C8310C}"/>
              </a:ext>
            </a:extLst>
          </p:cNvPr>
          <p:cNvSpPr>
            <a:spLocks noGrp="1"/>
          </p:cNvSpPr>
          <p:nvPr>
            <p:ph type="title"/>
          </p:nvPr>
        </p:nvSpPr>
        <p:spPr>
          <a:xfrm>
            <a:off x="628291" y="5751"/>
            <a:ext cx="7772400" cy="1143000"/>
          </a:xfrm>
        </p:spPr>
        <p:txBody>
          <a:bodyPr/>
          <a:lstStyle/>
          <a:p>
            <a:r>
              <a:rPr lang="en-US" b="1">
                <a:solidFill>
                  <a:srgbClr val="FFC000"/>
                </a:solidFill>
                <a:cs typeface="Arial"/>
              </a:rPr>
              <a:t>BUSINESS ACADEMY </a:t>
            </a:r>
          </a:p>
        </p:txBody>
      </p:sp>
      <p:sp>
        <p:nvSpPr>
          <p:cNvPr id="3" name="TextBox 2">
            <a:extLst>
              <a:ext uri="{FF2B5EF4-FFF2-40B4-BE49-F238E27FC236}">
                <a16:creationId xmlns:a16="http://schemas.microsoft.com/office/drawing/2014/main" id="{99734133-8E99-6F07-FB84-2AE7FB5D5251}"/>
              </a:ext>
            </a:extLst>
          </p:cNvPr>
          <p:cNvSpPr txBox="1"/>
          <p:nvPr/>
        </p:nvSpPr>
        <p:spPr>
          <a:xfrm>
            <a:off x="5856" y="4838393"/>
            <a:ext cx="8981106" cy="2628960"/>
          </a:xfrm>
          <a:prstGeom prst="wave">
            <a:avLst/>
          </a:prstGeom>
          <a:solidFill>
            <a:srgbClr val="00B0F0"/>
          </a:solidFill>
          <a:ln>
            <a:solidFill>
              <a:schemeClr val="tx1"/>
            </a:solidFill>
          </a:ln>
          <a:effectLst>
            <a:outerShdw blurRad="63500" dist="38100" dir="2700000">
              <a:srgbClr val="FFFF00">
                <a:alpha val="40000"/>
              </a:srgbClr>
            </a:outerShd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FFC000"/>
                </a:solidFill>
                <a:latin typeface="Aptos"/>
                <a:cs typeface="Times New Roman"/>
              </a:rPr>
              <a:t>There are opportunities for students to receive the New Jersey Society of Certified Public Accountants (NJCPA) Scholarship which awards $1,500 scholarships to college-bound New Jersey high school seniors intending to major in accounting or obtain a concentration in accounting. </a:t>
            </a:r>
          </a:p>
        </p:txBody>
      </p:sp>
      <p:graphicFrame>
        <p:nvGraphicFramePr>
          <p:cNvPr id="6" name="Table 5">
            <a:extLst>
              <a:ext uri="{FF2B5EF4-FFF2-40B4-BE49-F238E27FC236}">
                <a16:creationId xmlns:a16="http://schemas.microsoft.com/office/drawing/2014/main" id="{9066E16C-85AA-95DA-A2BE-1C34A4DF0455}"/>
              </a:ext>
            </a:extLst>
          </p:cNvPr>
          <p:cNvGraphicFramePr>
            <a:graphicFrameLocks noGrp="1"/>
          </p:cNvGraphicFramePr>
          <p:nvPr>
            <p:extLst>
              <p:ext uri="{D42A27DB-BD31-4B8C-83A1-F6EECF244321}">
                <p14:modId xmlns:p14="http://schemas.microsoft.com/office/powerpoint/2010/main" val="1708120459"/>
              </p:ext>
            </p:extLst>
          </p:nvPr>
        </p:nvGraphicFramePr>
        <p:xfrm>
          <a:off x="424099" y="2027402"/>
          <a:ext cx="8102279" cy="2612708"/>
        </p:xfrm>
        <a:graphic>
          <a:graphicData uri="http://schemas.openxmlformats.org/drawingml/2006/table">
            <a:tbl>
              <a:tblPr bandRow="1">
                <a:tableStyleId>{5C22544A-7EE6-4342-B048-85BDC9FD1C3A}</a:tableStyleId>
              </a:tblPr>
              <a:tblGrid>
                <a:gridCol w="1979271">
                  <a:extLst>
                    <a:ext uri="{9D8B030D-6E8A-4147-A177-3AD203B41FA5}">
                      <a16:colId xmlns:a16="http://schemas.microsoft.com/office/drawing/2014/main" val="755735427"/>
                    </a:ext>
                  </a:extLst>
                </a:gridCol>
                <a:gridCol w="1764879">
                  <a:extLst>
                    <a:ext uri="{9D8B030D-6E8A-4147-A177-3AD203B41FA5}">
                      <a16:colId xmlns:a16="http://schemas.microsoft.com/office/drawing/2014/main" val="1761697816"/>
                    </a:ext>
                  </a:extLst>
                </a:gridCol>
                <a:gridCol w="2494605">
                  <a:extLst>
                    <a:ext uri="{9D8B030D-6E8A-4147-A177-3AD203B41FA5}">
                      <a16:colId xmlns:a16="http://schemas.microsoft.com/office/drawing/2014/main" val="3542468861"/>
                    </a:ext>
                  </a:extLst>
                </a:gridCol>
                <a:gridCol w="1863524">
                  <a:extLst>
                    <a:ext uri="{9D8B030D-6E8A-4147-A177-3AD203B41FA5}">
                      <a16:colId xmlns:a16="http://schemas.microsoft.com/office/drawing/2014/main" val="3412447876"/>
                    </a:ext>
                  </a:extLst>
                </a:gridCol>
              </a:tblGrid>
              <a:tr h="700508">
                <a:tc>
                  <a:txBody>
                    <a:bodyPr/>
                    <a:lstStyle/>
                    <a:p>
                      <a:pPr algn="ctr" rtl="0" fontAlgn="base">
                        <a:lnSpc>
                          <a:spcPts val="1200"/>
                        </a:lnSpc>
                      </a:pPr>
                      <a:r>
                        <a:rPr lang="en-US" sz="1400" b="1" kern="1200">
                          <a:solidFill>
                            <a:schemeClr val="tx1"/>
                          </a:solidFill>
                          <a:latin typeface="Aptos"/>
                          <a:ea typeface="+mn-ea"/>
                          <a:cs typeface="Segoe UI"/>
                        </a:rPr>
                        <a:t>Grade 9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Grade 10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Grade 11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Grade 12  </a:t>
                      </a:r>
                    </a:p>
                    <a:p>
                      <a:pPr algn="ctr" rtl="0" fontAlgn="base">
                        <a:lnSpc>
                          <a:spcPts val="1200"/>
                        </a:lnSpc>
                      </a:pPr>
                      <a:r>
                        <a:rPr lang="en-US" sz="1400" b="1" kern="1200">
                          <a:solidFill>
                            <a:schemeClr val="tx1"/>
                          </a:solidFill>
                          <a:latin typeface="Aptos"/>
                          <a:ea typeface="+mn-ea"/>
                          <a:cs typeface="Segoe UI"/>
                        </a:rPr>
                        <a:t>Required Course </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4269140120"/>
                  </a:ext>
                </a:extLst>
              </a:tr>
              <a:tr h="956100">
                <a:tc>
                  <a:txBody>
                    <a:bodyPr/>
                    <a:lstStyle/>
                    <a:p>
                      <a:pPr algn="ctr" rtl="0" fontAlgn="base">
                        <a:lnSpc>
                          <a:spcPts val="1200"/>
                        </a:lnSpc>
                      </a:pPr>
                      <a:r>
                        <a:rPr lang="en-US" sz="1400" b="1" kern="1200">
                          <a:solidFill>
                            <a:schemeClr val="tx1"/>
                          </a:solidFill>
                          <a:latin typeface="Aptos"/>
                          <a:ea typeface="+mn-ea"/>
                          <a:cs typeface="Segoe UI"/>
                        </a:rPr>
                        <a:t>Performing Art Elective </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Introduction to Business</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Financial Accounting Honors</a:t>
                      </a:r>
                    </a:p>
                    <a:p>
                      <a:pPr lvl="0" algn="ctr">
                        <a:lnSpc>
                          <a:spcPts val="1200"/>
                        </a:lnSpc>
                        <a:buNone/>
                      </a:pPr>
                      <a:endParaRPr lang="en-US" sz="1400" b="1" kern="1200">
                        <a:solidFill>
                          <a:schemeClr val="tx1"/>
                        </a:solidFill>
                        <a:latin typeface="Aptos"/>
                        <a:ea typeface="+mn-ea"/>
                        <a:cs typeface="Segoe UI"/>
                      </a:endParaRPr>
                    </a:p>
                    <a:p>
                      <a:pPr lvl="0" algn="ctr">
                        <a:lnSpc>
                          <a:spcPts val="1200"/>
                        </a:lnSpc>
                        <a:buNone/>
                      </a:pPr>
                      <a:endParaRPr lang="en-US" sz="1400" b="1" kern="1200">
                        <a:solidFill>
                          <a:schemeClr val="tx1"/>
                        </a:solidFill>
                        <a:latin typeface="Aptos"/>
                        <a:ea typeface="+mn-ea"/>
                        <a:cs typeface="Segoe UI"/>
                      </a:endParaRP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algn="ctr" rtl="0" fontAlgn="base">
                        <a:lnSpc>
                          <a:spcPts val="1200"/>
                        </a:lnSpc>
                      </a:pPr>
                      <a:r>
                        <a:rPr lang="en-US" sz="1400" b="1" kern="1200">
                          <a:solidFill>
                            <a:schemeClr val="tx1"/>
                          </a:solidFill>
                          <a:latin typeface="Aptos"/>
                          <a:ea typeface="+mn-ea"/>
                          <a:cs typeface="Segoe UI"/>
                        </a:rPr>
                        <a:t>Managerial Accounting </a:t>
                      </a:r>
                    </a:p>
                    <a:p>
                      <a:pPr lvl="0" algn="ctr">
                        <a:lnSpc>
                          <a:spcPts val="1200"/>
                        </a:lnSpc>
                        <a:buNone/>
                      </a:pPr>
                      <a:endParaRPr lang="en-US" sz="1400" b="1" kern="1200">
                        <a:solidFill>
                          <a:schemeClr val="tx1"/>
                        </a:solidFill>
                        <a:latin typeface="Aptos"/>
                        <a:ea typeface="+mn-ea"/>
                        <a:cs typeface="Segoe UI"/>
                      </a:endParaRPr>
                    </a:p>
                    <a:p>
                      <a:pPr lvl="0" algn="ctr">
                        <a:lnSpc>
                          <a:spcPts val="1200"/>
                        </a:lnSpc>
                        <a:buNone/>
                      </a:pPr>
                      <a:r>
                        <a:rPr lang="en-US" sz="1400" b="1" kern="1200">
                          <a:solidFill>
                            <a:schemeClr val="tx1"/>
                          </a:solidFill>
                          <a:latin typeface="Aptos"/>
                          <a:ea typeface="+mn-ea"/>
                          <a:cs typeface="Segoe UI"/>
                        </a:rPr>
                        <a:t>Business Capstone</a:t>
                      </a:r>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extLst>
                  <a:ext uri="{0D108BD9-81ED-4DB2-BD59-A6C34878D82A}">
                    <a16:rowId xmlns:a16="http://schemas.microsoft.com/office/drawing/2014/main" val="3927841556"/>
                  </a:ext>
                </a:extLst>
              </a:tr>
              <a:tr h="956100">
                <a:tc>
                  <a:txBody>
                    <a:bodyPr/>
                    <a:lstStyle/>
                    <a:p>
                      <a:pPr lvl="0" algn="ctr" rtl="0">
                        <a:lnSpc>
                          <a:spcPts val="1200"/>
                        </a:lnSpc>
                        <a:buNone/>
                      </a:pPr>
                      <a:r>
                        <a:rPr lang="en-US" sz="1400" b="1" kern="1200">
                          <a:solidFill>
                            <a:schemeClr val="tx1"/>
                          </a:solidFill>
                          <a:latin typeface="Aptos"/>
                          <a:ea typeface="+mn-ea"/>
                          <a:cs typeface="Segoe UI"/>
                        </a:rPr>
                        <a:t>Performing Art Elective </a:t>
                      </a:r>
                      <a:endParaRPr lang="en-US"/>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lvl="0" algn="ctr" rtl="0">
                        <a:lnSpc>
                          <a:spcPts val="1200"/>
                        </a:lnSpc>
                        <a:buNone/>
                      </a:pPr>
                      <a:r>
                        <a:rPr lang="en-US" sz="1400" b="1" kern="1200">
                          <a:solidFill>
                            <a:schemeClr val="tx1"/>
                          </a:solidFill>
                          <a:latin typeface="Aptos"/>
                          <a:ea typeface="+mn-ea"/>
                          <a:cs typeface="Segoe UI"/>
                        </a:rPr>
                        <a:t>Introduction to Business</a:t>
                      </a:r>
                      <a:endParaRPr lang="en-US"/>
                    </a:p>
                  </a:txBody>
                  <a:tcPr marL="66675" marR="66675" anchor="ctr">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noFill/>
                  </a:tcPr>
                </a:tc>
                <a:tc>
                  <a:txBody>
                    <a:bodyPr/>
                    <a:lstStyle/>
                    <a:p>
                      <a:pPr lvl="0" algn="ctr">
                        <a:lnSpc>
                          <a:spcPts val="1200"/>
                        </a:lnSpc>
                        <a:buNone/>
                      </a:pPr>
                      <a:r>
                        <a:rPr lang="en-US" sz="1400" b="1" i="0" u="none" strike="noStrike" kern="1200" noProof="0">
                          <a:solidFill>
                            <a:schemeClr val="tx1"/>
                          </a:solidFill>
                          <a:latin typeface="Aptos"/>
                        </a:rPr>
                        <a:t>Essentials of Marketing 1</a:t>
                      </a:r>
                      <a:endParaRPr lang="en-US" sz="1400" b="0" i="0" u="none" strike="noStrike" kern="1200" noProof="0">
                        <a:solidFill>
                          <a:srgbClr val="000000"/>
                        </a:solidFill>
                        <a:latin typeface="Aptos"/>
                      </a:endParaRPr>
                    </a:p>
                    <a:p>
                      <a:pPr lvl="0" algn="ctr">
                        <a:lnSpc>
                          <a:spcPts val="1200"/>
                        </a:lnSpc>
                        <a:buNone/>
                      </a:pPr>
                      <a:r>
                        <a:rPr lang="en-US" sz="1400" b="1" i="0" u="none" strike="noStrike" kern="1200" noProof="0">
                          <a:solidFill>
                            <a:schemeClr val="tx1"/>
                          </a:solidFill>
                          <a:latin typeface="Aptos"/>
                        </a:rPr>
                        <a:t>Essentials of Marketing 2</a:t>
                      </a:r>
                      <a:endParaRPr lang="en-US"/>
                    </a:p>
                  </a:txBody>
                  <a:tcPr marL="66674" marR="66674" anchor="ctr">
                    <a:lnL w="28575">
                      <a:solidFill>
                        <a:srgbClr val="FFC000"/>
                      </a:solidFill>
                    </a:lnL>
                    <a:lnR w="28575">
                      <a:solidFill>
                        <a:srgbClr val="FFC000"/>
                      </a:solidFill>
                    </a:lnR>
                    <a:lnT w="28575">
                      <a:solidFill>
                        <a:srgbClr val="FFC000"/>
                      </a:solidFill>
                    </a:lnT>
                    <a:lnB w="28575">
                      <a:solidFill>
                        <a:srgbClr val="FFC000"/>
                      </a:solidFill>
                    </a:lnB>
                    <a:noFill/>
                  </a:tcPr>
                </a:tc>
                <a:tc>
                  <a:txBody>
                    <a:bodyPr/>
                    <a:lstStyle/>
                    <a:p>
                      <a:pPr lvl="0" algn="ctr">
                        <a:lnSpc>
                          <a:spcPts val="1200"/>
                        </a:lnSpc>
                        <a:buNone/>
                      </a:pPr>
                      <a:r>
                        <a:rPr lang="en-US" sz="1400" b="1" kern="1200">
                          <a:solidFill>
                            <a:schemeClr val="tx1"/>
                          </a:solidFill>
                          <a:latin typeface="Aptos"/>
                          <a:ea typeface="+mn-ea"/>
                          <a:cs typeface="Segoe UI"/>
                        </a:rPr>
                        <a:t>Sports and Entertainment Marketing</a:t>
                      </a:r>
                    </a:p>
                    <a:p>
                      <a:pPr lvl="0" algn="ctr">
                        <a:lnSpc>
                          <a:spcPts val="1200"/>
                        </a:lnSpc>
                        <a:buNone/>
                      </a:pPr>
                      <a:endParaRPr lang="en-US" sz="1400" b="1" kern="1200">
                        <a:solidFill>
                          <a:schemeClr val="tx1"/>
                        </a:solidFill>
                        <a:latin typeface="Aptos"/>
                        <a:ea typeface="+mn-ea"/>
                        <a:cs typeface="Segoe UI"/>
                      </a:endParaRPr>
                    </a:p>
                    <a:p>
                      <a:pPr lvl="0" algn="ctr">
                        <a:lnSpc>
                          <a:spcPts val="1200"/>
                        </a:lnSpc>
                        <a:buNone/>
                      </a:pPr>
                      <a:r>
                        <a:rPr lang="en-US" sz="1400" b="1" kern="1200">
                          <a:solidFill>
                            <a:schemeClr val="tx1"/>
                          </a:solidFill>
                          <a:latin typeface="Aptos"/>
                          <a:ea typeface="+mn-ea"/>
                          <a:cs typeface="Segoe UI"/>
                        </a:rPr>
                        <a:t>Business Capstone</a:t>
                      </a:r>
                    </a:p>
                  </a:txBody>
                  <a:tcPr marL="66674" marR="66674" anchor="ctr">
                    <a:lnL w="28575">
                      <a:solidFill>
                        <a:srgbClr val="FFC000"/>
                      </a:solidFill>
                    </a:lnL>
                    <a:lnR w="28575">
                      <a:solidFill>
                        <a:srgbClr val="FFC000"/>
                      </a:solidFill>
                    </a:lnR>
                    <a:lnT w="28575">
                      <a:solidFill>
                        <a:srgbClr val="FFC000"/>
                      </a:solidFill>
                    </a:lnT>
                    <a:lnB w="28575">
                      <a:solidFill>
                        <a:srgbClr val="FFC000"/>
                      </a:solidFill>
                    </a:lnB>
                    <a:noFill/>
                  </a:tcPr>
                </a:tc>
                <a:extLst>
                  <a:ext uri="{0D108BD9-81ED-4DB2-BD59-A6C34878D82A}">
                    <a16:rowId xmlns:a16="http://schemas.microsoft.com/office/drawing/2014/main" val="2582079906"/>
                  </a:ext>
                </a:extLst>
              </a:tr>
            </a:tbl>
          </a:graphicData>
        </a:graphic>
      </p:graphicFrame>
      <p:sp>
        <p:nvSpPr>
          <p:cNvPr id="8" name="TextBox 7">
            <a:extLst>
              <a:ext uri="{FF2B5EF4-FFF2-40B4-BE49-F238E27FC236}">
                <a16:creationId xmlns:a16="http://schemas.microsoft.com/office/drawing/2014/main" id="{F5378D2A-24BE-A3BF-EEC6-2511F5D66CF9}"/>
              </a:ext>
            </a:extLst>
          </p:cNvPr>
          <p:cNvSpPr txBox="1"/>
          <p:nvPr/>
        </p:nvSpPr>
        <p:spPr>
          <a:xfrm>
            <a:off x="10343" y="1892840"/>
            <a:ext cx="8522954" cy="1723549"/>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b="1">
              <a:solidFill>
                <a:schemeClr val="bg1"/>
              </a:solidFill>
              <a:latin typeface="Aptos"/>
              <a:cs typeface="Times New Roman"/>
            </a:endParaRPr>
          </a:p>
          <a:p>
            <a:pPr algn="ctr"/>
            <a:endParaRPr lang="en-US" sz="1000">
              <a:latin typeface="Times New Roman"/>
              <a:cs typeface="Times New Roman"/>
            </a:endParaRPr>
          </a:p>
          <a:p>
            <a:pPr algn="just"/>
            <a:endParaRPr lang="en-US" sz="1000">
              <a:latin typeface="Times New Roman"/>
              <a:cs typeface="Times New Roman"/>
            </a:endParaRPr>
          </a:p>
          <a:p>
            <a:pPr algn="just"/>
            <a:endParaRPr lang="en-US" sz="1000">
              <a:latin typeface="Times New Roman"/>
              <a:cs typeface="Times New Roman"/>
            </a:endParaRPr>
          </a:p>
          <a:p>
            <a:endParaRPr lang="en-US">
              <a:latin typeface="Segoe UI"/>
              <a:cs typeface="Segoe UI"/>
            </a:endParaRPr>
          </a:p>
          <a:p>
            <a:pPr algn="ctr"/>
            <a:endParaRPr lang="en-US" sz="1000">
              <a:latin typeface="Times New Roman"/>
              <a:cs typeface="Times New Roman"/>
            </a:endParaRPr>
          </a:p>
          <a:p>
            <a:pPr algn="just"/>
            <a:endParaRPr lang="en-US" sz="1000">
              <a:latin typeface="Times New Roman"/>
              <a:cs typeface="Times New Roman"/>
            </a:endParaRPr>
          </a:p>
          <a:p>
            <a:pPr algn="ctr"/>
            <a:endParaRPr lang="en-US" sz="1400" b="1">
              <a:latin typeface="Times New Roman"/>
              <a:cs typeface="Segoe UI"/>
            </a:endParaRPr>
          </a:p>
        </p:txBody>
      </p:sp>
      <p:sp>
        <p:nvSpPr>
          <p:cNvPr id="4" name="TextBox 3">
            <a:extLst>
              <a:ext uri="{FF2B5EF4-FFF2-40B4-BE49-F238E27FC236}">
                <a16:creationId xmlns:a16="http://schemas.microsoft.com/office/drawing/2014/main" id="{F98E1930-F0CF-A5AA-5CDF-616F5372DC47}"/>
              </a:ext>
            </a:extLst>
          </p:cNvPr>
          <p:cNvSpPr txBox="1"/>
          <p:nvPr/>
        </p:nvSpPr>
        <p:spPr>
          <a:xfrm>
            <a:off x="428236" y="1059214"/>
            <a:ext cx="851509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latin typeface="Aptos"/>
              </a:rPr>
              <a:t>To empower students of today to become Business leaders of tomorrow </a:t>
            </a:r>
            <a:endParaRPr lang="en-US">
              <a:solidFill>
                <a:schemeClr val="accent1"/>
              </a:solidFill>
            </a:endParaRPr>
          </a:p>
        </p:txBody>
      </p:sp>
    </p:spTree>
    <p:extLst>
      <p:ext uri="{BB962C8B-B14F-4D97-AF65-F5344CB8AC3E}">
        <p14:creationId xmlns:p14="http://schemas.microsoft.com/office/powerpoint/2010/main" val="2604199596"/>
      </p:ext>
    </p:ext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26"/>
          <p:cNvSpPr>
            <a:spLocks noChangeArrowheads="1"/>
          </p:cNvSpPr>
          <p:nvPr/>
        </p:nvSpPr>
        <p:spPr bwMode="auto">
          <a:xfrm>
            <a:off x="1293813" y="762000"/>
            <a:ext cx="7772400" cy="1143000"/>
          </a:xfrm>
          <a:prstGeom prst="rect">
            <a:avLst/>
          </a:prstGeom>
          <a:noFill/>
          <a:ln w="9525">
            <a:noFill/>
            <a:miter lim="800000"/>
            <a:headEnd/>
            <a:tailEnd/>
          </a:ln>
          <a:effectLst/>
        </p:spPr>
        <p:txBody>
          <a:bodyPr lIns="92075" tIns="46038" rIns="92075" bIns="46038" anchor="b"/>
          <a:lstStyle/>
          <a:p>
            <a:pPr algn="ctr" eaLnBrk="1" hangingPunct="1">
              <a:defRPr/>
            </a:pPr>
            <a:endParaRPr lang="en-US" sz="8800">
              <a:solidFill>
                <a:schemeClr val="tx2"/>
              </a:solidFill>
              <a:effectLst>
                <a:outerShdw blurRad="38100" dist="38100" dir="2700000" algn="tl">
                  <a:srgbClr val="000000"/>
                </a:outerShdw>
              </a:effectLst>
              <a:latin typeface="Arial" charset="0"/>
            </a:endParaRPr>
          </a:p>
        </p:txBody>
      </p:sp>
      <p:sp>
        <p:nvSpPr>
          <p:cNvPr id="55299" name="Rectangle 1027"/>
          <p:cNvSpPr>
            <a:spLocks noChangeArrowheads="1"/>
          </p:cNvSpPr>
          <p:nvPr/>
        </p:nvSpPr>
        <p:spPr bwMode="auto">
          <a:xfrm>
            <a:off x="228600" y="34290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endParaRPr lang="en-US" altLang="en-US" sz="3600"/>
          </a:p>
        </p:txBody>
      </p:sp>
      <p:sp>
        <p:nvSpPr>
          <p:cNvPr id="26628" name="Text Box 1029"/>
          <p:cNvSpPr txBox="1">
            <a:spLocks noChangeArrowheads="1"/>
          </p:cNvSpPr>
          <p:nvPr/>
        </p:nvSpPr>
        <p:spPr bwMode="auto">
          <a:xfrm>
            <a:off x="340744" y="93452"/>
            <a:ext cx="8437563" cy="1570038"/>
          </a:xfrm>
          <a:prstGeom prst="rect">
            <a:avLst/>
          </a:prstGeom>
          <a:noFill/>
          <a:ln w="9525">
            <a:noFill/>
            <a:miter lim="800000"/>
            <a:headEnd/>
            <a:tailEnd/>
          </a:ln>
        </p:spPr>
        <p:txBody>
          <a:bodyPr anchor="t">
            <a:spAutoFit/>
          </a:bodyPr>
          <a:lstStyle/>
          <a:p>
            <a:pPr algn="ctr" eaLnBrk="1" hangingPunct="1">
              <a:defRPr/>
            </a:pPr>
            <a:r>
              <a:rPr lang="en-US" sz="4800" b="1">
                <a:solidFill>
                  <a:srgbClr val="FFC000"/>
                </a:solidFill>
                <a:effectLst>
                  <a:outerShdw blurRad="38100" dist="38100" dir="2700000" algn="tl">
                    <a:srgbClr val="000000">
                      <a:alpha val="43137"/>
                    </a:srgbClr>
                  </a:outerShdw>
                </a:effectLst>
                <a:latin typeface="Times New Roman" pitchFamily="18" charset="0"/>
              </a:rPr>
              <a:t>B U S I N E S </a:t>
            </a:r>
            <a:r>
              <a:rPr lang="en-US" sz="4800" b="1" err="1">
                <a:solidFill>
                  <a:srgbClr val="FFC000"/>
                </a:solidFill>
                <a:effectLst>
                  <a:outerShdw blurRad="38100" dist="38100" dir="2700000" algn="tl">
                    <a:srgbClr val="000000">
                      <a:alpha val="43137"/>
                    </a:srgbClr>
                  </a:outerShdw>
                </a:effectLst>
                <a:latin typeface="Times New Roman" pitchFamily="18" charset="0"/>
              </a:rPr>
              <a:t>S</a:t>
            </a:r>
            <a:endParaRPr lang="en-US" sz="4800" b="1">
              <a:solidFill>
                <a:srgbClr val="FFC000"/>
              </a:solidFill>
              <a:latin typeface="Times New Roman" pitchFamily="18" charset="0"/>
              <a:cs typeface="Times New Roman"/>
            </a:endParaRPr>
          </a:p>
          <a:p>
            <a:pPr algn="ctr" eaLnBrk="1" hangingPunct="1">
              <a:defRPr/>
            </a:pPr>
            <a:r>
              <a:rPr lang="en-US" sz="4800" b="1">
                <a:solidFill>
                  <a:srgbClr val="FFC000"/>
                </a:solidFill>
                <a:effectLst>
                  <a:outerShdw blurRad="38100" dist="38100" dir="2700000" algn="tl">
                    <a:srgbClr val="000000">
                      <a:alpha val="43137"/>
                    </a:srgbClr>
                  </a:outerShdw>
                </a:effectLst>
                <a:latin typeface="Times New Roman" pitchFamily="18" charset="0"/>
              </a:rPr>
              <a:t>E L E C T I V E S</a:t>
            </a:r>
            <a:endParaRPr lang="en-US" sz="4800" b="1">
              <a:solidFill>
                <a:srgbClr val="FFC000"/>
              </a:solidFill>
              <a:latin typeface="Times New Roman" pitchFamily="18" charset="0"/>
              <a:cs typeface="Times New Roman"/>
            </a:endParaRPr>
          </a:p>
        </p:txBody>
      </p:sp>
      <p:sp>
        <p:nvSpPr>
          <p:cNvPr id="24581" name="Text Box 1030"/>
          <p:cNvSpPr txBox="1">
            <a:spLocks noChangeArrowheads="1"/>
          </p:cNvSpPr>
          <p:nvPr/>
        </p:nvSpPr>
        <p:spPr bwMode="auto">
          <a:xfrm>
            <a:off x="97766" y="1670680"/>
            <a:ext cx="8918336" cy="229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457200" indent="-4572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lnSpc>
                <a:spcPct val="150000"/>
              </a:lnSpc>
              <a:spcBef>
                <a:spcPct val="0"/>
              </a:spcBef>
              <a:buClrTx/>
              <a:buSzTx/>
              <a:buFont typeface="Wingdings" panose="05000000000000000000" pitchFamily="2" charset="2"/>
              <a:buChar char="Ø"/>
            </a:pPr>
            <a:r>
              <a:rPr lang="en-US" altLang="en-US" sz="2400">
                <a:latin typeface="Times New Roman"/>
                <a:cs typeface="Times New Roman"/>
              </a:rPr>
              <a:t>Introduction to Business (Semester) </a:t>
            </a:r>
            <a:endParaRPr lang="en-US" sz="2400">
              <a:latin typeface="Times New Roman"/>
              <a:cs typeface="Times New Roman"/>
            </a:endParaRPr>
          </a:p>
          <a:p>
            <a:pPr>
              <a:lnSpc>
                <a:spcPct val="150000"/>
              </a:lnSpc>
              <a:spcBef>
                <a:spcPct val="0"/>
              </a:spcBef>
              <a:buClrTx/>
              <a:buSzTx/>
              <a:buFont typeface="Wingdings" panose="05000000000000000000" pitchFamily="2" charset="2"/>
              <a:buChar char="Ø"/>
            </a:pPr>
            <a:r>
              <a:rPr lang="en-US" altLang="en-US" sz="2400">
                <a:latin typeface="Times New Roman"/>
                <a:cs typeface="Times New Roman"/>
              </a:rPr>
              <a:t>Career Development (Semester)</a:t>
            </a:r>
            <a:endParaRPr lang="en-US" sz="2400">
              <a:latin typeface="Times New Roman"/>
              <a:cs typeface="Times New Roman"/>
            </a:endParaRPr>
          </a:p>
          <a:p>
            <a:pPr eaLnBrk="1" hangingPunct="1">
              <a:buClrTx/>
              <a:buSzTx/>
              <a:buChar char="Ø"/>
            </a:pPr>
            <a:r>
              <a:rPr lang="en-US" sz="2400">
                <a:latin typeface="Times New Roman"/>
                <a:cs typeface="Times New Roman"/>
              </a:rPr>
              <a:t>Microsoft Office Suite (Semester)</a:t>
            </a:r>
          </a:p>
          <a:p>
            <a:pPr eaLnBrk="1" hangingPunct="1">
              <a:lnSpc>
                <a:spcPct val="150000"/>
              </a:lnSpc>
              <a:spcBef>
                <a:spcPct val="0"/>
              </a:spcBef>
              <a:buClrTx/>
              <a:buSzTx/>
              <a:buFont typeface="Wingdings" panose="05000000000000000000" pitchFamily="2" charset="2"/>
              <a:buChar char="Ø"/>
            </a:pPr>
            <a:endParaRPr lang="en-US" altLang="en-US">
              <a:cs typeface="Times New Roman"/>
            </a:endParaRPr>
          </a:p>
        </p:txBody>
      </p:sp>
      <p:sp>
        <p:nvSpPr>
          <p:cNvPr id="4" name="TextBox 3">
            <a:extLst>
              <a:ext uri="{FF2B5EF4-FFF2-40B4-BE49-F238E27FC236}">
                <a16:creationId xmlns:a16="http://schemas.microsoft.com/office/drawing/2014/main" id="{0AA7D123-5F65-4D63-BD59-4CB3B8CB9AC2}"/>
              </a:ext>
            </a:extLst>
          </p:cNvPr>
          <p:cNvSpPr txBox="1"/>
          <p:nvPr/>
        </p:nvSpPr>
        <p:spPr>
          <a:xfrm>
            <a:off x="5472023" y="6808968"/>
            <a:ext cx="2743200" cy="317500"/>
          </a:xfrm>
          <a:prstGeom prst="rect">
            <a:avLst/>
          </a:prstGeom>
        </p:spPr>
        <p:txBody>
          <a:bodyPr anchor="t">
            <a:noAutofit/>
          </a:bodyPr>
          <a:lstStyle/>
          <a:p>
            <a:endParaRPr lang="en-US">
              <a:cs typeface="Arial"/>
            </a:endParaRPr>
          </a:p>
        </p:txBody>
      </p:sp>
      <p:pic>
        <p:nvPicPr>
          <p:cNvPr id="2" name="Picture 1">
            <a:extLst>
              <a:ext uri="{FF2B5EF4-FFF2-40B4-BE49-F238E27FC236}">
                <a16:creationId xmlns:a16="http://schemas.microsoft.com/office/drawing/2014/main" id="{3080A2CF-0F27-7678-CF48-FB98AFE822CF}"/>
              </a:ext>
            </a:extLst>
          </p:cNvPr>
          <p:cNvPicPr>
            <a:picLocks noChangeAspect="1"/>
          </p:cNvPicPr>
          <p:nvPr/>
        </p:nvPicPr>
        <p:blipFill>
          <a:blip r:embed="rId2"/>
          <a:stretch>
            <a:fillRect/>
          </a:stretch>
        </p:blipFill>
        <p:spPr>
          <a:xfrm rot="5400000">
            <a:off x="7588140" y="3857708"/>
            <a:ext cx="1808039" cy="1293523"/>
          </a:xfrm>
          <a:prstGeom prst="rect">
            <a:avLst/>
          </a:prstGeom>
        </p:spPr>
      </p:pic>
      <p:pic>
        <p:nvPicPr>
          <p:cNvPr id="3" name="Picture 2">
            <a:extLst>
              <a:ext uri="{FF2B5EF4-FFF2-40B4-BE49-F238E27FC236}">
                <a16:creationId xmlns:a16="http://schemas.microsoft.com/office/drawing/2014/main" id="{82CD8855-C46F-7B1B-390F-CE31E4276D96}"/>
              </a:ext>
            </a:extLst>
          </p:cNvPr>
          <p:cNvPicPr>
            <a:picLocks noChangeAspect="1"/>
          </p:cNvPicPr>
          <p:nvPr/>
        </p:nvPicPr>
        <p:blipFill>
          <a:blip r:embed="rId3"/>
          <a:stretch>
            <a:fillRect/>
          </a:stretch>
        </p:blipFill>
        <p:spPr>
          <a:xfrm>
            <a:off x="2388483" y="3729714"/>
            <a:ext cx="1517816" cy="1265805"/>
          </a:xfrm>
          <a:prstGeom prst="rect">
            <a:avLst/>
          </a:prstGeom>
        </p:spPr>
      </p:pic>
      <p:sp>
        <p:nvSpPr>
          <p:cNvPr id="5" name="TextBox 4">
            <a:extLst>
              <a:ext uri="{FF2B5EF4-FFF2-40B4-BE49-F238E27FC236}">
                <a16:creationId xmlns:a16="http://schemas.microsoft.com/office/drawing/2014/main" id="{00745889-F108-46D9-5C6B-AA2BB46FD85E}"/>
              </a:ext>
            </a:extLst>
          </p:cNvPr>
          <p:cNvSpPr txBox="1"/>
          <p:nvPr/>
        </p:nvSpPr>
        <p:spPr>
          <a:xfrm>
            <a:off x="3810883" y="402247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CTE Advisory Board </a:t>
            </a:r>
            <a:endParaRPr lang="en-US"/>
          </a:p>
        </p:txBody>
      </p:sp>
      <p:sp>
        <p:nvSpPr>
          <p:cNvPr id="6" name="TextBox 5">
            <a:extLst>
              <a:ext uri="{FF2B5EF4-FFF2-40B4-BE49-F238E27FC236}">
                <a16:creationId xmlns:a16="http://schemas.microsoft.com/office/drawing/2014/main" id="{651C8602-C454-5EDB-F966-047E9D32971B}"/>
              </a:ext>
            </a:extLst>
          </p:cNvPr>
          <p:cNvSpPr txBox="1"/>
          <p:nvPr/>
        </p:nvSpPr>
        <p:spPr>
          <a:xfrm>
            <a:off x="5341510" y="450618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Work Based Learning</a:t>
            </a:r>
            <a:endParaRPr lang="en-US"/>
          </a:p>
        </p:txBody>
      </p:sp>
      <p:sp>
        <p:nvSpPr>
          <p:cNvPr id="7" name="Arrow: Left 6">
            <a:extLst>
              <a:ext uri="{FF2B5EF4-FFF2-40B4-BE49-F238E27FC236}">
                <a16:creationId xmlns:a16="http://schemas.microsoft.com/office/drawing/2014/main" id="{FC318DCA-8F83-DBC6-88B9-EA4300FFD0A6}"/>
              </a:ext>
            </a:extLst>
          </p:cNvPr>
          <p:cNvSpPr/>
          <p:nvPr/>
        </p:nvSpPr>
        <p:spPr bwMode="auto">
          <a:xfrm>
            <a:off x="3910711" y="4386199"/>
            <a:ext cx="1344168" cy="210312"/>
          </a:xfrm>
          <a:prstGeom prst="left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8" name="Arrow: Left 7">
            <a:extLst>
              <a:ext uri="{FF2B5EF4-FFF2-40B4-BE49-F238E27FC236}">
                <a16:creationId xmlns:a16="http://schemas.microsoft.com/office/drawing/2014/main" id="{0FF14C7F-D4AD-B3AC-A768-CF87EC074447}"/>
              </a:ext>
            </a:extLst>
          </p:cNvPr>
          <p:cNvSpPr/>
          <p:nvPr/>
        </p:nvSpPr>
        <p:spPr bwMode="auto">
          <a:xfrm rot="10800000">
            <a:off x="6066765" y="4872374"/>
            <a:ext cx="1293368" cy="230632"/>
          </a:xfrm>
          <a:prstGeom prst="left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55299"/>
                                        </p:tgtEl>
                                        <p:attrNameLst>
                                          <p:attrName>style.visibility</p:attrName>
                                        </p:attrNameLst>
                                      </p:cBhvr>
                                      <p:to>
                                        <p:strVal val="visible"/>
                                      </p:to>
                                    </p:set>
                                    <p:anim calcmode="lin" valueType="num">
                                      <p:cBhvr additive="base">
                                        <p:cTn id="7" dur="500" fill="hold"/>
                                        <p:tgtEl>
                                          <p:spTgt spid="55299"/>
                                        </p:tgtEl>
                                        <p:attrNameLst>
                                          <p:attrName>ppt_x</p:attrName>
                                        </p:attrNameLst>
                                      </p:cBhvr>
                                      <p:tavLst>
                                        <p:tav tm="0">
                                          <p:val>
                                            <p:strVal val="1+#ppt_w/2"/>
                                          </p:val>
                                        </p:tav>
                                        <p:tav tm="100000">
                                          <p:val>
                                            <p:strVal val="#ppt_x"/>
                                          </p:val>
                                        </p:tav>
                                      </p:tavLst>
                                    </p:anim>
                                    <p:anim calcmode="lin" valueType="num">
                                      <p:cBhvr additive="base">
                                        <p:cTn id="8" dur="500" fill="hold"/>
                                        <p:tgtEl>
                                          <p:spTgt spid="55299"/>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5299"/>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771728" y="1347281"/>
            <a:ext cx="7772400" cy="1752600"/>
          </a:xfrm>
          <a:prstGeom prst="rect">
            <a:avLst/>
          </a:prstGeom>
          <a:noFill/>
          <a:ln w="9525">
            <a:noFill/>
            <a:miter lim="800000"/>
            <a:headEnd/>
            <a:tailEnd/>
          </a:ln>
          <a:effectLst/>
        </p:spPr>
        <p:txBody>
          <a:bodyPr lIns="92075" tIns="46038" rIns="92075" bIns="46038" anchor="b"/>
          <a:lstStyle/>
          <a:p>
            <a:pPr algn="ctr" eaLnBrk="1" hangingPunct="1">
              <a:defRPr/>
            </a:pPr>
            <a:r>
              <a:rPr lang="en-US" sz="4000" b="1">
                <a:solidFill>
                  <a:schemeClr val="tx2"/>
                </a:solidFill>
                <a:effectLst>
                  <a:outerShdw blurRad="38100" dist="38100" dir="2700000" algn="tl">
                    <a:srgbClr val="000000"/>
                  </a:outerShdw>
                </a:effectLst>
                <a:latin typeface="Times New Roman" pitchFamily="18" charset="0"/>
              </a:rPr>
              <a:t>PHYSICAL EDUCATION &amp; HEALTH</a:t>
            </a:r>
          </a:p>
          <a:p>
            <a:pPr algn="ctr" eaLnBrk="1" hangingPunct="1">
              <a:defRPr/>
            </a:pPr>
            <a:endParaRPr lang="en-US" sz="3200" i="1">
              <a:solidFill>
                <a:schemeClr val="tx2"/>
              </a:solidFill>
              <a:effectLst>
                <a:outerShdw blurRad="38100" dist="38100" dir="2700000" algn="tl">
                  <a:srgbClr val="000000"/>
                </a:outerShdw>
              </a:effectLst>
              <a:latin typeface="Times New Roman" pitchFamily="18" charset="0"/>
            </a:endParaRPr>
          </a:p>
        </p:txBody>
      </p:sp>
      <p:sp>
        <p:nvSpPr>
          <p:cNvPr id="16387" name="Rectangle 3"/>
          <p:cNvSpPr>
            <a:spLocks noChangeArrowheads="1"/>
          </p:cNvSpPr>
          <p:nvPr/>
        </p:nvSpPr>
        <p:spPr bwMode="auto">
          <a:xfrm>
            <a:off x="103762" y="370786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buNone/>
            </a:pPr>
            <a:r>
              <a:rPr lang="en-US" altLang="en-US" sz="4400">
                <a:cs typeface="Times New Roman"/>
              </a:rPr>
              <a:t>   </a:t>
            </a:r>
          </a:p>
          <a:p>
            <a:pPr algn="ctr" eaLnBrk="1" hangingPunct="1">
              <a:buNone/>
            </a:pPr>
            <a:r>
              <a:rPr lang="en-US" altLang="en-US" sz="4400">
                <a:cs typeface="Times New Roman"/>
              </a:rPr>
              <a:t>    For every year in attendance </a:t>
            </a:r>
          </a:p>
        </p:txBody>
      </p:sp>
      <p:sp>
        <p:nvSpPr>
          <p:cNvPr id="25604" name="Text Box 5"/>
          <p:cNvSpPr txBox="1">
            <a:spLocks noChangeArrowheads="1"/>
          </p:cNvSpPr>
          <p:nvPr/>
        </p:nvSpPr>
        <p:spPr bwMode="auto">
          <a:xfrm>
            <a:off x="1126447" y="3327285"/>
            <a:ext cx="663675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spcBef>
                <a:spcPct val="0"/>
              </a:spcBef>
              <a:buClrTx/>
              <a:buSzTx/>
              <a:buNone/>
            </a:pPr>
            <a:r>
              <a:rPr lang="en-US" altLang="en-US"/>
              <a:t>Physical Education-  3</a:t>
            </a:r>
            <a:r>
              <a:rPr lang="en-US" altLang="en-US">
                <a:cs typeface="Times New Roman"/>
              </a:rPr>
              <a:t> marking periods</a:t>
            </a:r>
          </a:p>
          <a:p>
            <a:pPr algn="ctr" eaLnBrk="1" hangingPunct="1">
              <a:spcBef>
                <a:spcPct val="0"/>
              </a:spcBef>
              <a:buClrTx/>
              <a:buSzTx/>
              <a:buFontTx/>
              <a:buNone/>
            </a:pPr>
            <a:endParaRPr lang="en-US" altLang="en-US">
              <a:cs typeface="Times New Roman"/>
            </a:endParaRPr>
          </a:p>
          <a:p>
            <a:pPr algn="ctr" eaLnBrk="1" hangingPunct="1">
              <a:spcBef>
                <a:spcPct val="0"/>
              </a:spcBef>
              <a:buClrTx/>
              <a:buSzTx/>
              <a:buNone/>
            </a:pPr>
            <a:r>
              <a:rPr lang="en-US" altLang="en-US"/>
              <a:t>Health Education - 1 marking period</a:t>
            </a:r>
            <a:endParaRPr lang="en-US" altLang="en-US">
              <a:cs typeface="Times New Roman"/>
            </a:endParaRPr>
          </a:p>
        </p:txBody>
      </p:sp>
      <p:sp>
        <p:nvSpPr>
          <p:cNvPr id="2" name="TextBox 1">
            <a:extLst>
              <a:ext uri="{FF2B5EF4-FFF2-40B4-BE49-F238E27FC236}">
                <a16:creationId xmlns:a16="http://schemas.microsoft.com/office/drawing/2014/main" id="{536DDAE3-2F77-4A57-8B60-54C3A60DA0E5}"/>
              </a:ext>
            </a:extLst>
          </p:cNvPr>
          <p:cNvSpPr txBox="1"/>
          <p:nvPr/>
        </p:nvSpPr>
        <p:spPr>
          <a:xfrm>
            <a:off x="1507788" y="428017"/>
            <a:ext cx="64105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Ms. J. Badami ~ Health, Physical Education, and Athletics</a:t>
            </a:r>
            <a:endParaRPr lang="en-US">
              <a:latin typeface="Arial"/>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762000" y="9525"/>
            <a:ext cx="7772400" cy="1752600"/>
          </a:xfrm>
          <a:prstGeom prst="rect">
            <a:avLst/>
          </a:prstGeom>
          <a:noFill/>
          <a:ln w="9525">
            <a:noFill/>
            <a:miter lim="800000"/>
            <a:headEnd/>
            <a:tailEnd/>
          </a:ln>
          <a:effectLst/>
        </p:spPr>
        <p:txBody>
          <a:bodyPr lIns="92075" tIns="46038" rIns="92075" bIns="46038" anchor="b"/>
          <a:lstStyle/>
          <a:p>
            <a:pPr algn="ctr" eaLnBrk="1" hangingPunct="1">
              <a:defRPr/>
            </a:pPr>
            <a:r>
              <a:rPr lang="en-US" sz="4000" b="1">
                <a:solidFill>
                  <a:schemeClr val="tx2"/>
                </a:solidFill>
                <a:effectLst>
                  <a:outerShdw blurRad="38100" dist="38100" dir="2700000" algn="tl">
                    <a:srgbClr val="000000"/>
                  </a:outerShdw>
                </a:effectLst>
                <a:latin typeface="Times New Roman" pitchFamily="18" charset="0"/>
              </a:rPr>
              <a:t>ATHLETIC ELIGIBILITY</a:t>
            </a:r>
          </a:p>
          <a:p>
            <a:pPr algn="ctr" eaLnBrk="1" hangingPunct="1">
              <a:defRPr/>
            </a:pPr>
            <a:endParaRPr lang="en-US" sz="3200" i="1">
              <a:solidFill>
                <a:schemeClr val="tx2"/>
              </a:solidFill>
              <a:effectLst>
                <a:outerShdw blurRad="38100" dist="38100" dir="2700000" algn="tl">
                  <a:srgbClr val="000000"/>
                </a:outerShdw>
              </a:effectLst>
              <a:latin typeface="Times New Roman" pitchFamily="18" charset="0"/>
            </a:endParaRPr>
          </a:p>
        </p:txBody>
      </p:sp>
      <p:sp>
        <p:nvSpPr>
          <p:cNvPr id="26627" name="Text Box 5"/>
          <p:cNvSpPr txBox="1">
            <a:spLocks noChangeArrowheads="1"/>
          </p:cNvSpPr>
          <p:nvPr/>
        </p:nvSpPr>
        <p:spPr bwMode="auto">
          <a:xfrm>
            <a:off x="1438275" y="1276350"/>
            <a:ext cx="7162800" cy="610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u="sng">
                <a:latin typeface="Times New Roman"/>
                <a:cs typeface="Times New Roman"/>
              </a:rPr>
              <a:t>Freshman Fall and Winter Seasons: </a:t>
            </a:r>
            <a:r>
              <a:rPr lang="en-US" altLang="en-US">
                <a:latin typeface="Times New Roman"/>
                <a:cs typeface="Times New Roman"/>
              </a:rPr>
              <a:t>successful completion of grade eight.</a:t>
            </a:r>
          </a:p>
          <a:p>
            <a:pPr>
              <a:spcBef>
                <a:spcPct val="0"/>
              </a:spcBef>
              <a:buClrTx/>
              <a:buSzTx/>
              <a:buNone/>
            </a:pPr>
            <a:endParaRPr lang="en-US" altLang="en-US" sz="1000">
              <a:latin typeface="Times New Roman"/>
              <a:cs typeface="Times New Roman"/>
            </a:endParaRPr>
          </a:p>
          <a:p>
            <a:pPr eaLnBrk="1" hangingPunct="1">
              <a:spcBef>
                <a:spcPct val="0"/>
              </a:spcBef>
              <a:buClrTx/>
              <a:buSzTx/>
              <a:buNone/>
            </a:pPr>
            <a:r>
              <a:rPr lang="en-US" altLang="en-US" u="sng">
                <a:latin typeface="Times New Roman"/>
                <a:cs typeface="Times New Roman"/>
              </a:rPr>
              <a:t>Sophomore to Senior Fall and Winter Seasons: </a:t>
            </a:r>
            <a:r>
              <a:rPr lang="en-US" altLang="en-US">
                <a:latin typeface="Times New Roman"/>
                <a:cs typeface="Times New Roman"/>
              </a:rPr>
              <a:t>Successful completion of 30 credits the previous year.</a:t>
            </a:r>
          </a:p>
          <a:p>
            <a:pPr eaLnBrk="1" hangingPunct="1">
              <a:spcBef>
                <a:spcPct val="0"/>
              </a:spcBef>
              <a:buClrTx/>
              <a:buSzTx/>
              <a:buFontTx/>
              <a:buNone/>
            </a:pPr>
            <a:endParaRPr lang="en-US" altLang="en-US" sz="1000">
              <a:cs typeface="Times New Roman"/>
            </a:endParaRPr>
          </a:p>
          <a:p>
            <a:pPr>
              <a:buNone/>
            </a:pPr>
            <a:r>
              <a:rPr lang="en-US" u="sng">
                <a:latin typeface="Times New Roman"/>
                <a:cs typeface="Times New Roman"/>
              </a:rPr>
              <a:t>Freshmen to Senior Spring Season: </a:t>
            </a:r>
            <a:r>
              <a:rPr lang="en-US">
                <a:latin typeface="Times New Roman"/>
                <a:cs typeface="Times New Roman"/>
              </a:rPr>
              <a:t>successful completion of 15 credits at the end of semester one.</a:t>
            </a:r>
            <a:endParaRPr lang="en-US">
              <a:latin typeface="Times New Roman"/>
            </a:endParaRPr>
          </a:p>
          <a:p>
            <a:pPr eaLnBrk="1" hangingPunct="1">
              <a:spcBef>
                <a:spcPct val="0"/>
              </a:spcBef>
              <a:buClrTx/>
              <a:buSzTx/>
              <a:buFontTx/>
              <a:buNone/>
            </a:pPr>
            <a:endParaRPr lang="en-US" altLang="en-US" sz="2400">
              <a:latin typeface="Times New Roman"/>
              <a:cs typeface="Times New Roman"/>
            </a:endParaRPr>
          </a:p>
          <a:p>
            <a:pPr>
              <a:spcBef>
                <a:spcPct val="0"/>
              </a:spcBef>
              <a:buClrTx/>
              <a:buSzTx/>
              <a:buNone/>
            </a:pPr>
            <a:r>
              <a:rPr lang="en-US" altLang="en-US" sz="2400">
                <a:latin typeface="Times New Roman"/>
                <a:cs typeface="Times New Roman"/>
              </a:rPr>
              <a:t>All Athletic Questions: Jennifer.Badami@sayrevillek12.net</a:t>
            </a:r>
            <a:endParaRPr lang="en-US" altLang="en-US" sz="2400">
              <a:cs typeface="Times New Roman"/>
            </a:endParaRPr>
          </a:p>
          <a:p>
            <a:pPr eaLnBrk="1" hangingPunct="1">
              <a:spcBef>
                <a:spcPct val="0"/>
              </a:spcBef>
              <a:buClrTx/>
              <a:buSzTx/>
              <a:buFontTx/>
              <a:buNone/>
            </a:pPr>
            <a:endParaRPr lang="en-US" altLang="en-US"/>
          </a:p>
        </p:txBody>
      </p:sp>
    </p:spTree>
  </p:cSld>
  <p:clrMapOvr>
    <a:masterClrMapping/>
  </p:clrMapOvr>
  <p:transition>
    <p:blinds/>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609600" y="304800"/>
            <a:ext cx="8077200" cy="5878513"/>
          </a:xfrm>
          <a:prstGeom prst="rect">
            <a:avLst/>
          </a:prstGeom>
          <a:noFill/>
          <a:ln w="9525">
            <a:noFill/>
            <a:miter lim="800000"/>
            <a:headEnd/>
            <a:tailEnd/>
          </a:ln>
        </p:spPr>
        <p:txBody>
          <a:bodyPr>
            <a:spAutoFit/>
          </a:bodyPr>
          <a:lstStyle/>
          <a:p>
            <a:pPr algn="ctr" eaLnBrk="1" hangingPunct="1">
              <a:defRPr/>
            </a:pPr>
            <a:r>
              <a:rPr lang="en-US" sz="3200" b="1">
                <a:solidFill>
                  <a:srgbClr val="FFC000"/>
                </a:solidFill>
                <a:effectLst>
                  <a:outerShdw blurRad="38100" dist="38100" dir="2700000" algn="tl">
                    <a:srgbClr val="000000">
                      <a:alpha val="43137"/>
                    </a:srgbClr>
                  </a:outerShdw>
                </a:effectLst>
                <a:latin typeface="Times New Roman" pitchFamily="18" charset="0"/>
              </a:rPr>
              <a:t>GRADUATION REQUIREMENTS</a:t>
            </a:r>
          </a:p>
          <a:p>
            <a:pPr algn="ctr" eaLnBrk="1" hangingPunct="1">
              <a:defRPr/>
            </a:pPr>
            <a:endParaRPr lang="en-US" sz="3200" b="1">
              <a:solidFill>
                <a:srgbClr val="FFC000"/>
              </a:solidFill>
              <a:effectLst>
                <a:outerShdw blurRad="38100" dist="38100" dir="2700000" algn="tl">
                  <a:srgbClr val="000000">
                    <a:alpha val="43137"/>
                  </a:srgbClr>
                </a:outerShdw>
              </a:effectLst>
              <a:latin typeface="Times New Roman" pitchFamily="18" charset="0"/>
            </a:endParaRPr>
          </a:p>
          <a:p>
            <a:pPr eaLnBrk="1" hangingPunct="1">
              <a:defRPr/>
            </a:pPr>
            <a:r>
              <a:rPr lang="en-US" sz="2400">
                <a:latin typeface="Times New Roman" pitchFamily="18" charset="0"/>
              </a:rPr>
              <a:t>English                                                      	 4 years</a:t>
            </a:r>
            <a:endParaRPr lang="en-US">
              <a:latin typeface="Times New Roman" pitchFamily="18" charset="0"/>
            </a:endParaRPr>
          </a:p>
          <a:p>
            <a:pPr eaLnBrk="1" hangingPunct="1">
              <a:defRPr/>
            </a:pPr>
            <a:endParaRPr lang="en-US" sz="1600">
              <a:latin typeface="Times New Roman" pitchFamily="18" charset="0"/>
            </a:endParaRPr>
          </a:p>
          <a:p>
            <a:pPr eaLnBrk="1" hangingPunct="1">
              <a:defRPr/>
            </a:pPr>
            <a:r>
              <a:rPr lang="en-US" sz="2400">
                <a:latin typeface="Times New Roman" pitchFamily="18" charset="0"/>
              </a:rPr>
              <a:t>Mathematics including Algebra 1 and Geometry</a:t>
            </a:r>
          </a:p>
          <a:p>
            <a:pPr eaLnBrk="1" hangingPunct="1">
              <a:defRPr/>
            </a:pPr>
            <a:r>
              <a:rPr lang="en-US" sz="2400">
                <a:latin typeface="Times New Roman" pitchFamily="18" charset="0"/>
              </a:rPr>
              <a:t>and a third year of math 			 3 years</a:t>
            </a:r>
          </a:p>
          <a:p>
            <a:pPr eaLnBrk="1" hangingPunct="1">
              <a:defRPr/>
            </a:pPr>
            <a:endParaRPr lang="en-US" sz="1600">
              <a:latin typeface="Times New Roman" pitchFamily="18" charset="0"/>
            </a:endParaRPr>
          </a:p>
          <a:p>
            <a:pPr eaLnBrk="1" hangingPunct="1">
              <a:defRPr/>
            </a:pPr>
            <a:r>
              <a:rPr lang="en-US" sz="2400">
                <a:latin typeface="Times New Roman" pitchFamily="18" charset="0"/>
              </a:rPr>
              <a:t>Science including Biology and a choice among Chemistry, Physics or </a:t>
            </a:r>
            <a:r>
              <a:rPr lang="en-US" sz="2400" err="1">
                <a:latin typeface="Times New Roman" pitchFamily="18" charset="0"/>
              </a:rPr>
              <a:t>Env</a:t>
            </a:r>
            <a:r>
              <a:rPr lang="en-US" sz="2400">
                <a:latin typeface="Times New Roman" pitchFamily="18" charset="0"/>
              </a:rPr>
              <a:t>. Science and a third inquiry based lab or technical science			 	 3 years</a:t>
            </a:r>
          </a:p>
          <a:p>
            <a:pPr eaLnBrk="1" hangingPunct="1">
              <a:defRPr/>
            </a:pPr>
            <a:endParaRPr lang="en-US" sz="1600">
              <a:latin typeface="Times New Roman" pitchFamily="18" charset="0"/>
            </a:endParaRPr>
          </a:p>
          <a:p>
            <a:pPr eaLnBrk="1" hangingPunct="1">
              <a:defRPr/>
            </a:pPr>
            <a:r>
              <a:rPr lang="en-US" sz="2400">
                <a:latin typeface="Times New Roman" pitchFamily="18" charset="0"/>
              </a:rPr>
              <a:t>U.S. History					 2 years</a:t>
            </a:r>
          </a:p>
          <a:p>
            <a:pPr eaLnBrk="1" hangingPunct="1">
              <a:defRPr/>
            </a:pPr>
            <a:endParaRPr lang="en-US" sz="1600">
              <a:latin typeface="Times New Roman" pitchFamily="18" charset="0"/>
            </a:endParaRPr>
          </a:p>
          <a:p>
            <a:pPr eaLnBrk="1" hangingPunct="1">
              <a:defRPr/>
            </a:pPr>
            <a:r>
              <a:rPr lang="en-US" sz="2400">
                <a:latin typeface="Times New Roman" pitchFamily="18" charset="0"/>
              </a:rPr>
              <a:t>World History					 1 year</a:t>
            </a:r>
          </a:p>
          <a:p>
            <a:pPr eaLnBrk="1" hangingPunct="1">
              <a:defRPr/>
            </a:pPr>
            <a:endParaRPr lang="en-US" sz="1600">
              <a:latin typeface="Times New Roman" pitchFamily="18" charset="0"/>
            </a:endParaRPr>
          </a:p>
          <a:p>
            <a:pPr eaLnBrk="1" hangingPunct="1">
              <a:defRPr/>
            </a:pPr>
            <a:r>
              <a:rPr lang="en-US" sz="2400">
                <a:latin typeface="Times New Roman" pitchFamily="18" charset="0"/>
              </a:rPr>
              <a:t>World Language 				 1 year</a:t>
            </a:r>
          </a:p>
          <a:p>
            <a:pPr eaLnBrk="1" hangingPunct="1">
              <a:defRPr/>
            </a:pPr>
            <a:endParaRPr lang="en-US" sz="1600">
              <a:latin typeface="Times New Roman" pitchFamily="18" charset="0"/>
            </a:endParaRPr>
          </a:p>
        </p:txBody>
      </p:sp>
    </p:spTree>
  </p:cSld>
  <p:clrMapOvr>
    <a:masterClrMapping/>
  </p:clrMapOvr>
  <p:transition>
    <p:blinds/>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772400" cy="838200"/>
          </a:xfrm>
        </p:spPr>
        <p:txBody>
          <a:bodyPr/>
          <a:lstStyle/>
          <a:p>
            <a:pPr>
              <a:defRPr/>
            </a:pPr>
            <a:r>
              <a:rPr lang="en-US" sz="3200" b="1">
                <a:solidFill>
                  <a:srgbClr val="FFC000"/>
                </a:solidFill>
                <a:effectLst>
                  <a:outerShdw blurRad="38100" dist="38100" dir="2700000" algn="tl">
                    <a:srgbClr val="000000">
                      <a:alpha val="43137"/>
                    </a:srgbClr>
                  </a:outerShdw>
                </a:effectLst>
                <a:latin typeface="Times New Roman" pitchFamily="18" charset="0"/>
              </a:rPr>
              <a:t>GRADUATION REQUIREMENTS cont.</a:t>
            </a:r>
            <a:br>
              <a:rPr lang="en-US" b="1">
                <a:solidFill>
                  <a:srgbClr val="FFC000"/>
                </a:solidFill>
                <a:effectLst>
                  <a:outerShdw blurRad="38100" dist="38100" dir="2700000" algn="tl">
                    <a:srgbClr val="000000">
                      <a:alpha val="43137"/>
                    </a:srgbClr>
                  </a:outerShdw>
                </a:effectLst>
                <a:latin typeface="Times New Roman" pitchFamily="18" charset="0"/>
              </a:rPr>
            </a:br>
            <a:endParaRPr lang="en-US"/>
          </a:p>
        </p:txBody>
      </p:sp>
      <p:sp>
        <p:nvSpPr>
          <p:cNvPr id="29699" name="TextBox 3"/>
          <p:cNvSpPr txBox="1">
            <a:spLocks noChangeArrowheads="1"/>
          </p:cNvSpPr>
          <p:nvPr/>
        </p:nvSpPr>
        <p:spPr bwMode="auto">
          <a:xfrm>
            <a:off x="506084" y="2133600"/>
            <a:ext cx="787591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a:t>Visual/Performing Arts		 	 1 year</a:t>
            </a:r>
          </a:p>
          <a:p>
            <a:pPr eaLnBrk="1" hangingPunct="1">
              <a:spcBef>
                <a:spcPct val="0"/>
              </a:spcBef>
              <a:buClrTx/>
              <a:buSzTx/>
              <a:buFontTx/>
              <a:buNone/>
            </a:pPr>
            <a:endParaRPr lang="en-US" altLang="en-US" sz="2400"/>
          </a:p>
          <a:p>
            <a:pPr eaLnBrk="1" hangingPunct="1">
              <a:spcBef>
                <a:spcPct val="0"/>
              </a:spcBef>
              <a:buClrTx/>
              <a:buSzTx/>
              <a:buNone/>
            </a:pPr>
            <a:r>
              <a:rPr lang="en-US" altLang="en-US" sz="2400"/>
              <a:t>Practical/Vocational Arts/21</a:t>
            </a:r>
            <a:r>
              <a:rPr lang="en-US" altLang="en-US" sz="2400" baseline="30000"/>
              <a:t>st</a:t>
            </a:r>
            <a:r>
              <a:rPr lang="en-US" altLang="en-US" sz="2400"/>
              <a:t> Century Life </a:t>
            </a:r>
            <a:endParaRPr lang="en-US" altLang="en-US" sz="2400">
              <a:cs typeface="Times New Roman"/>
            </a:endParaRPr>
          </a:p>
          <a:p>
            <a:pPr eaLnBrk="1" hangingPunct="1">
              <a:spcBef>
                <a:spcPct val="0"/>
              </a:spcBef>
              <a:buClrTx/>
              <a:buSzTx/>
              <a:buFontTx/>
              <a:buNone/>
            </a:pPr>
            <a:r>
              <a:rPr lang="en-US" altLang="en-US" sz="2400"/>
              <a:t>and Careers Education			 1 year</a:t>
            </a:r>
            <a:endParaRPr lang="en-US" altLang="en-US" sz="2400">
              <a:cs typeface="Times New Roman"/>
            </a:endParaRPr>
          </a:p>
          <a:p>
            <a:pPr eaLnBrk="1" hangingPunct="1">
              <a:spcBef>
                <a:spcPct val="0"/>
              </a:spcBef>
              <a:buClrTx/>
              <a:buSzTx/>
              <a:buFontTx/>
              <a:buNone/>
            </a:pPr>
            <a:endParaRPr lang="en-US" altLang="en-US" sz="2400"/>
          </a:p>
          <a:p>
            <a:pPr eaLnBrk="1" hangingPunct="1">
              <a:spcBef>
                <a:spcPct val="0"/>
              </a:spcBef>
              <a:buClrTx/>
              <a:buSzTx/>
              <a:buNone/>
            </a:pPr>
            <a:r>
              <a:rPr lang="en-US" altLang="en-US" sz="2400"/>
              <a:t>Physical Education and Health		Each year of </a:t>
            </a:r>
            <a:endParaRPr lang="en-US" altLang="en-US" sz="2400">
              <a:cs typeface="Times New Roman"/>
            </a:endParaRPr>
          </a:p>
          <a:p>
            <a:pPr eaLnBrk="1" hangingPunct="1">
              <a:spcBef>
                <a:spcPct val="0"/>
              </a:spcBef>
              <a:buClrTx/>
              <a:buSzTx/>
              <a:buFontTx/>
              <a:buNone/>
            </a:pPr>
            <a:r>
              <a:rPr lang="en-US" altLang="en-US" sz="2400"/>
              <a:t>						enrollment</a:t>
            </a:r>
            <a:endParaRPr lang="en-US" altLang="en-US" sz="2400">
              <a:cs typeface="Times New Roman"/>
            </a:endParaRPr>
          </a:p>
          <a:p>
            <a:pPr eaLnBrk="1" hangingPunct="1">
              <a:spcBef>
                <a:spcPct val="0"/>
              </a:spcBef>
              <a:buClrTx/>
              <a:buSzTx/>
              <a:buFontTx/>
              <a:buNone/>
            </a:pPr>
            <a:endParaRPr lang="en-US" altLang="en-US" sz="2400"/>
          </a:p>
          <a:p>
            <a:pPr eaLnBrk="1" hangingPunct="1">
              <a:spcBef>
                <a:spcPct val="0"/>
              </a:spcBef>
              <a:buClrTx/>
              <a:buSzTx/>
              <a:buNone/>
            </a:pPr>
            <a:r>
              <a:rPr lang="en-US" altLang="en-US" sz="2400"/>
              <a:t>Financial Literacy/Economics                         ½ year</a:t>
            </a:r>
            <a:endParaRPr lang="en-US" altLang="en-US" sz="2400">
              <a:cs typeface="Times New Roman"/>
            </a:endParaRPr>
          </a:p>
        </p:txBody>
      </p:sp>
    </p:spTree>
  </p:cSld>
  <p:clrMapOvr>
    <a:masterClrMapping/>
  </p:clrMapOvr>
  <p:transition>
    <p:blinds/>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a:xfrm>
            <a:off x="914400" y="1066800"/>
            <a:ext cx="7772400" cy="836613"/>
          </a:xfrm>
        </p:spPr>
        <p:txBody>
          <a:bodyPr/>
          <a:lstStyle/>
          <a:p>
            <a:pPr eaLnBrk="1" hangingPunct="1">
              <a:defRPr/>
            </a:pPr>
            <a:r>
              <a:rPr lang="en-US" b="1">
                <a:latin typeface="+mn-lt"/>
              </a:rPr>
              <a:t>Required Credits</a:t>
            </a:r>
          </a:p>
        </p:txBody>
      </p:sp>
      <p:sp>
        <p:nvSpPr>
          <p:cNvPr id="30723" name="Rectangle 3"/>
          <p:cNvSpPr>
            <a:spLocks noGrp="1" noChangeArrowheads="1"/>
          </p:cNvSpPr>
          <p:nvPr>
            <p:ph type="subTitle" idx="1"/>
          </p:nvPr>
        </p:nvSpPr>
        <p:spPr>
          <a:xfrm>
            <a:off x="609600" y="1981200"/>
            <a:ext cx="8229600" cy="2209800"/>
          </a:xfrm>
        </p:spPr>
        <p:txBody>
          <a:bodyPr/>
          <a:lstStyle/>
          <a:p>
            <a:pPr algn="l" eaLnBrk="1" hangingPunct="1"/>
            <a:endParaRPr lang="en-US" altLang="en-US"/>
          </a:p>
          <a:p>
            <a:pPr eaLnBrk="1" hangingPunct="1"/>
            <a:r>
              <a:rPr lang="en-US" altLang="en-US"/>
              <a:t>In addition to passing the required courses, students must successfully complete 120 credits.</a:t>
            </a:r>
          </a:p>
        </p:txBody>
      </p:sp>
    </p:spTree>
  </p:cSld>
  <p:clrMapOvr>
    <a:masterClrMapping/>
  </p:clrMapOvr>
  <p:transition>
    <p:blinds/>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914400" y="381000"/>
            <a:ext cx="7772400" cy="1295400"/>
          </a:xfrm>
        </p:spPr>
        <p:txBody>
          <a:bodyPr/>
          <a:lstStyle/>
          <a:p>
            <a:pPr eaLnBrk="1" hangingPunct="1">
              <a:defRPr/>
            </a:pPr>
            <a:r>
              <a:rPr lang="en-US" sz="4000" b="1">
                <a:latin typeface="Times New Roman" pitchFamily="18" charset="0"/>
              </a:rPr>
              <a:t>CREDITS REQUIRED</a:t>
            </a:r>
            <a:br>
              <a:rPr lang="en-US" sz="2800">
                <a:latin typeface="Times New Roman" pitchFamily="18" charset="0"/>
              </a:rPr>
            </a:br>
            <a:endParaRPr lang="en-US" sz="2800">
              <a:latin typeface="Times New Roman" pitchFamily="18" charset="0"/>
            </a:endParaRPr>
          </a:p>
        </p:txBody>
      </p:sp>
      <p:sp>
        <p:nvSpPr>
          <p:cNvPr id="14339" name="Rectangle 3"/>
          <p:cNvSpPr>
            <a:spLocks noGrp="1" noChangeArrowheads="1"/>
          </p:cNvSpPr>
          <p:nvPr>
            <p:ph type="subTitle" idx="1"/>
          </p:nvPr>
        </p:nvSpPr>
        <p:spPr>
          <a:xfrm>
            <a:off x="0" y="3657600"/>
            <a:ext cx="9144000" cy="2514600"/>
          </a:xfrm>
        </p:spPr>
        <p:txBody>
          <a:bodyPr/>
          <a:lstStyle/>
          <a:p>
            <a:pPr algn="l" eaLnBrk="1" hangingPunct="1"/>
            <a:endParaRPr lang="en-US" altLang="en-US" sz="3600"/>
          </a:p>
          <a:p>
            <a:pPr algn="l" eaLnBrk="1" hangingPunct="1"/>
            <a:r>
              <a:rPr lang="en-US" altLang="en-US" sz="3600"/>
              <a:t>		</a:t>
            </a:r>
          </a:p>
        </p:txBody>
      </p:sp>
      <p:sp>
        <p:nvSpPr>
          <p:cNvPr id="31748" name="Text Box 6"/>
          <p:cNvSpPr txBox="1">
            <a:spLocks noChangeArrowheads="1"/>
          </p:cNvSpPr>
          <p:nvPr/>
        </p:nvSpPr>
        <p:spPr bwMode="auto">
          <a:xfrm>
            <a:off x="457200" y="1946275"/>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
        <p:nvSpPr>
          <p:cNvPr id="31749" name="Text Box 7"/>
          <p:cNvSpPr txBox="1">
            <a:spLocks noChangeArrowheads="1"/>
          </p:cNvSpPr>
          <p:nvPr/>
        </p:nvSpPr>
        <p:spPr bwMode="auto">
          <a:xfrm>
            <a:off x="593725" y="1524000"/>
            <a:ext cx="778986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2400">
                <a:latin typeface="Times New Roman"/>
                <a:cs typeface="Times New Roman"/>
              </a:rPr>
              <a:t>	</a:t>
            </a:r>
          </a:p>
          <a:p>
            <a:pPr eaLnBrk="1" hangingPunct="1">
              <a:spcBef>
                <a:spcPct val="0"/>
              </a:spcBef>
              <a:buClrTx/>
              <a:buSzTx/>
              <a:buFontTx/>
              <a:buNone/>
            </a:pPr>
            <a:r>
              <a:rPr lang="en-US" altLang="en-US" sz="2400">
                <a:latin typeface="Times New Roman"/>
                <a:cs typeface="Times New Roman"/>
              </a:rPr>
              <a:t>Cumulative:</a:t>
            </a:r>
          </a:p>
          <a:p>
            <a:pPr>
              <a:spcBef>
                <a:spcPct val="0"/>
              </a:spcBef>
              <a:buClrTx/>
              <a:buSzTx/>
              <a:buNone/>
            </a:pPr>
            <a:endParaRPr lang="en-US" altLang="en-US" sz="2400">
              <a:latin typeface="Times New Roman"/>
              <a:cs typeface="Times New Roman"/>
            </a:endParaRPr>
          </a:p>
          <a:p>
            <a:pPr marL="342900" indent="-342900" algn="ctr" eaLnBrk="1" hangingPunct="1">
              <a:spcBef>
                <a:spcPct val="0"/>
              </a:spcBef>
              <a:buClrTx/>
              <a:buSzTx/>
              <a:buFont typeface="Arial" panose="05000000000000000000" pitchFamily="2" charset="2"/>
              <a:buChar char="•"/>
            </a:pPr>
            <a:r>
              <a:rPr lang="en-US" altLang="en-US" sz="2400">
                <a:latin typeface="Times New Roman"/>
                <a:cs typeface="Times New Roman"/>
              </a:rPr>
              <a:t>20  credits to pass to grade 10</a:t>
            </a:r>
            <a:endParaRPr lang="en-US" altLang="en-US" sz="2400">
              <a:cs typeface="Times New Roman"/>
            </a:endParaRPr>
          </a:p>
          <a:p>
            <a:pPr algn="ctr">
              <a:spcBef>
                <a:spcPct val="0"/>
              </a:spcBef>
              <a:buClrTx/>
              <a:buSzTx/>
              <a:buNone/>
            </a:pPr>
            <a:r>
              <a:rPr lang="en-US" altLang="en-US" sz="2400">
                <a:latin typeface="Times New Roman"/>
                <a:cs typeface="Times New Roman"/>
              </a:rPr>
              <a:t>   </a:t>
            </a:r>
            <a:endParaRPr lang="en-US" altLang="en-US" sz="2400">
              <a:cs typeface="Times New Roman"/>
            </a:endParaRPr>
          </a:p>
          <a:p>
            <a:pPr marL="342900" indent="-342900" algn="ctr">
              <a:spcBef>
                <a:spcPct val="0"/>
              </a:spcBef>
              <a:buClrTx/>
              <a:buSzTx/>
              <a:buFont typeface="Arial" panose="05000000000000000000" pitchFamily="2" charset="2"/>
              <a:buChar char="•"/>
            </a:pPr>
            <a:r>
              <a:rPr lang="en-US" altLang="en-US" sz="2400">
                <a:latin typeface="Times New Roman"/>
                <a:cs typeface="Times New Roman"/>
              </a:rPr>
              <a:t>50 credits to pass to grade 11</a:t>
            </a:r>
            <a:endParaRPr lang="en-US" altLang="en-US" sz="2400">
              <a:cs typeface="Times New Roman"/>
            </a:endParaRPr>
          </a:p>
          <a:p>
            <a:pPr marL="342900" indent="-342900" algn="ctr">
              <a:spcBef>
                <a:spcPct val="0"/>
              </a:spcBef>
              <a:buClrTx/>
              <a:buSzTx/>
              <a:buFont typeface="Arial" panose="05000000000000000000" pitchFamily="2" charset="2"/>
              <a:buChar char="•"/>
            </a:pPr>
            <a:endParaRPr lang="en-US" altLang="en-US" sz="2400">
              <a:latin typeface="Times New Roman"/>
              <a:cs typeface="Times New Roman"/>
            </a:endParaRPr>
          </a:p>
          <a:p>
            <a:pPr marL="342900" indent="-342900" algn="ctr">
              <a:spcBef>
                <a:spcPct val="0"/>
              </a:spcBef>
              <a:buClrTx/>
              <a:buSzTx/>
              <a:buFont typeface="Arial" panose="05000000000000000000" pitchFamily="2" charset="2"/>
              <a:buChar char="•"/>
            </a:pPr>
            <a:r>
              <a:rPr lang="en-US" altLang="en-US" sz="2400">
                <a:latin typeface="Times New Roman"/>
                <a:cs typeface="Times New Roman"/>
              </a:rPr>
              <a:t>85 credits to pass to grade 12</a:t>
            </a:r>
            <a:endParaRPr lang="en-US" altLang="en-US" sz="2400">
              <a:cs typeface="Times New Roman" panose="02020603050405020304" pitchFamily="18" charset="0"/>
            </a:endParaRPr>
          </a:p>
          <a:p>
            <a:pPr marL="342900" indent="-342900" algn="ctr">
              <a:spcBef>
                <a:spcPct val="0"/>
              </a:spcBef>
              <a:buClrTx/>
              <a:buSzTx/>
              <a:buFont typeface="Arial" panose="05000000000000000000" pitchFamily="2" charset="2"/>
              <a:buChar char="•"/>
            </a:pPr>
            <a:endParaRPr lang="en-US" altLang="en-US" sz="2400">
              <a:latin typeface="Times New Roman"/>
              <a:cs typeface="Times New Roman"/>
            </a:endParaRPr>
          </a:p>
          <a:p>
            <a:pPr marL="342900" indent="-342900" algn="ctr">
              <a:spcBef>
                <a:spcPct val="0"/>
              </a:spcBef>
              <a:buClrTx/>
              <a:buSzTx/>
              <a:buFont typeface="Arial" panose="05000000000000000000" pitchFamily="2" charset="2"/>
              <a:buChar char="•"/>
            </a:pPr>
            <a:r>
              <a:rPr lang="en-US" altLang="en-US" sz="2400">
                <a:latin typeface="Times New Roman"/>
                <a:cs typeface="Times New Roman"/>
              </a:rPr>
              <a:t>120 credits to graduate!</a:t>
            </a:r>
            <a:endParaRPr lang="en-US" altLang="en-US" sz="2400">
              <a:cs typeface="Times New Roman" panose="02020603050405020304" pitchFamily="18" charset="0"/>
            </a:endParaRPr>
          </a:p>
          <a:p>
            <a:pPr algn="ctr">
              <a:spcBef>
                <a:spcPct val="0"/>
              </a:spcBef>
              <a:buClrTx/>
              <a:buSzTx/>
              <a:buNone/>
            </a:pPr>
            <a:endParaRPr lang="en-US" altLang="en-US" sz="2400">
              <a:cs typeface="Times New Roman" panose="02020603050405020304" pitchFamily="18" charset="0"/>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 calcmode="lin" valueType="num">
                                      <p:cBhvr additive="base">
                                        <p:cTn id="7" dur="500" fill="hold"/>
                                        <p:tgtEl>
                                          <p:spTgt spid="14339">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sz="2800" b="1">
                <a:latin typeface="+mn-lt"/>
              </a:rPr>
              <a:t>COLLEGE ENTRANCE REQUIREMENTS</a:t>
            </a:r>
            <a:br>
              <a:rPr lang="en-US" sz="2800"/>
            </a:br>
            <a:endParaRPr lang="en-US" sz="2000"/>
          </a:p>
        </p:txBody>
      </p:sp>
      <p:sp>
        <p:nvSpPr>
          <p:cNvPr id="32771" name="Rectangle 3"/>
          <p:cNvSpPr>
            <a:spLocks noGrp="1" noChangeArrowheads="1"/>
          </p:cNvSpPr>
          <p:nvPr>
            <p:ph type="body" sz="half" idx="1"/>
          </p:nvPr>
        </p:nvSpPr>
        <p:spPr>
          <a:xfrm>
            <a:off x="381000" y="1981200"/>
            <a:ext cx="3810000" cy="3594100"/>
          </a:xfrm>
        </p:spPr>
        <p:txBody>
          <a:bodyPr/>
          <a:lstStyle/>
          <a:p>
            <a:pPr algn="ctr" eaLnBrk="1" hangingPunct="1">
              <a:buFont typeface="Wingdings" panose="05000000000000000000" pitchFamily="2" charset="2"/>
              <a:buNone/>
            </a:pPr>
            <a:r>
              <a:rPr lang="en-US" altLang="en-US" sz="2400" u="sng"/>
              <a:t>MINIMUM     </a:t>
            </a:r>
          </a:p>
          <a:p>
            <a:pPr eaLnBrk="1" hangingPunct="1"/>
            <a:r>
              <a:rPr lang="en-US" altLang="en-US" sz="2400"/>
              <a:t>4 yrs.  </a:t>
            </a:r>
            <a:r>
              <a:rPr lang="en-US" altLang="en-US" sz="2400" b="1"/>
              <a:t>English</a:t>
            </a:r>
            <a:r>
              <a:rPr lang="en-US" altLang="en-US" sz="2400"/>
              <a:t>	</a:t>
            </a:r>
          </a:p>
          <a:p>
            <a:pPr eaLnBrk="1" hangingPunct="1"/>
            <a:r>
              <a:rPr lang="en-US" altLang="en-US" sz="2400"/>
              <a:t>3 yrs.  </a:t>
            </a:r>
            <a:r>
              <a:rPr lang="en-US" altLang="en-US" sz="2400" b="1"/>
              <a:t>History</a:t>
            </a:r>
          </a:p>
          <a:p>
            <a:pPr eaLnBrk="1" hangingPunct="1"/>
            <a:r>
              <a:rPr lang="en-US" altLang="en-US" sz="2400"/>
              <a:t>3 yrs.  </a:t>
            </a:r>
            <a:r>
              <a:rPr lang="en-US" altLang="en-US" sz="2400" b="1"/>
              <a:t>Mathematics</a:t>
            </a:r>
          </a:p>
          <a:p>
            <a:pPr eaLnBrk="1" hangingPunct="1"/>
            <a:r>
              <a:rPr lang="en-US" altLang="en-US" sz="2400"/>
              <a:t>3 yrs.  </a:t>
            </a:r>
            <a:r>
              <a:rPr lang="en-US" altLang="en-US" sz="2400" b="1"/>
              <a:t>Science</a:t>
            </a:r>
          </a:p>
          <a:p>
            <a:pPr eaLnBrk="1" hangingPunct="1"/>
            <a:r>
              <a:rPr lang="en-US" altLang="en-US" sz="2400"/>
              <a:t>2 yrs.  </a:t>
            </a:r>
            <a:r>
              <a:rPr lang="en-US" altLang="en-US" sz="2400" b="1"/>
              <a:t>World Language</a:t>
            </a:r>
          </a:p>
          <a:p>
            <a:pPr eaLnBrk="1" hangingPunct="1"/>
            <a:r>
              <a:rPr lang="en-US" altLang="en-US" sz="2400" b="1"/>
              <a:t>Academic Electives </a:t>
            </a:r>
          </a:p>
          <a:p>
            <a:pPr eaLnBrk="1" hangingPunct="1">
              <a:buFont typeface="Wingdings" panose="05000000000000000000" pitchFamily="2" charset="2"/>
              <a:buNone/>
            </a:pPr>
            <a:endParaRPr lang="en-US" altLang="en-US" sz="1800"/>
          </a:p>
          <a:p>
            <a:pPr eaLnBrk="1" hangingPunct="1">
              <a:buFont typeface="Wingdings" panose="05000000000000000000" pitchFamily="2" charset="2"/>
              <a:buNone/>
            </a:pPr>
            <a:endParaRPr lang="en-US" altLang="en-US" sz="1800"/>
          </a:p>
        </p:txBody>
      </p:sp>
      <p:sp>
        <p:nvSpPr>
          <p:cNvPr id="32772" name="Rectangle 4"/>
          <p:cNvSpPr>
            <a:spLocks noGrp="1" noChangeArrowheads="1"/>
          </p:cNvSpPr>
          <p:nvPr>
            <p:ph type="body" sz="half" idx="2"/>
          </p:nvPr>
        </p:nvSpPr>
        <p:spPr>
          <a:xfrm>
            <a:off x="4495800" y="1981200"/>
            <a:ext cx="3746500" cy="3378200"/>
          </a:xfrm>
        </p:spPr>
        <p:txBody>
          <a:bodyPr/>
          <a:lstStyle/>
          <a:p>
            <a:pPr algn="ctr" eaLnBrk="1" hangingPunct="1">
              <a:buFont typeface="Wingdings" panose="05000000000000000000" pitchFamily="2" charset="2"/>
              <a:buNone/>
            </a:pPr>
            <a:r>
              <a:rPr lang="en-US" altLang="en-US" sz="2400" u="sng"/>
              <a:t>RECOMMENDED</a:t>
            </a:r>
          </a:p>
          <a:p>
            <a:pPr eaLnBrk="1" hangingPunct="1"/>
            <a:r>
              <a:rPr lang="en-US" altLang="en-US" sz="2400"/>
              <a:t>4 yrs.  </a:t>
            </a:r>
            <a:r>
              <a:rPr lang="en-US" altLang="en-US" sz="2400" b="1"/>
              <a:t>English</a:t>
            </a:r>
          </a:p>
          <a:p>
            <a:pPr eaLnBrk="1" hangingPunct="1"/>
            <a:r>
              <a:rPr lang="en-US" altLang="en-US" sz="2400"/>
              <a:t>3 yrs.  </a:t>
            </a:r>
            <a:r>
              <a:rPr lang="en-US" altLang="en-US" sz="2400" b="1"/>
              <a:t>History</a:t>
            </a:r>
          </a:p>
          <a:p>
            <a:pPr eaLnBrk="1" hangingPunct="1"/>
            <a:r>
              <a:rPr lang="en-US" altLang="en-US" sz="2400"/>
              <a:t>4 yrs.  </a:t>
            </a:r>
            <a:r>
              <a:rPr lang="en-US" altLang="en-US" sz="2400" b="1"/>
              <a:t>Mathematics</a:t>
            </a:r>
          </a:p>
          <a:p>
            <a:pPr eaLnBrk="1" hangingPunct="1"/>
            <a:r>
              <a:rPr lang="en-US" altLang="en-US" sz="2400"/>
              <a:t>4 yrs.  </a:t>
            </a:r>
            <a:r>
              <a:rPr lang="en-US" altLang="en-US" sz="2400" b="1"/>
              <a:t>Science</a:t>
            </a:r>
          </a:p>
          <a:p>
            <a:pPr eaLnBrk="1" hangingPunct="1"/>
            <a:r>
              <a:rPr lang="en-US" altLang="en-US" sz="2400"/>
              <a:t>4 yrs.  </a:t>
            </a:r>
            <a:r>
              <a:rPr lang="en-US" altLang="en-US" sz="2400" b="1"/>
              <a:t>World Language</a:t>
            </a:r>
          </a:p>
          <a:p>
            <a:pPr eaLnBrk="1" hangingPunct="1"/>
            <a:r>
              <a:rPr lang="en-US" altLang="en-US" sz="2400" b="1"/>
              <a:t>Academic Electives</a:t>
            </a:r>
            <a:endParaRPr lang="en-US" altLang="en-US" sz="1800"/>
          </a:p>
        </p:txBody>
      </p:sp>
      <p:sp>
        <p:nvSpPr>
          <p:cNvPr id="32773" name="Text Box 6"/>
          <p:cNvSpPr txBox="1">
            <a:spLocks noChangeArrowheads="1"/>
          </p:cNvSpPr>
          <p:nvPr/>
        </p:nvSpPr>
        <p:spPr bwMode="auto">
          <a:xfrm>
            <a:off x="685800" y="5791200"/>
            <a:ext cx="6858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800" i="1"/>
          </a:p>
        </p:txBody>
      </p:sp>
    </p:spTree>
  </p:cSld>
  <p:clrMapOvr>
    <a:masterClrMapping/>
  </p:clrMapOvr>
  <p:transition>
    <p:blinds/>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1460-89E5-44EA-AD93-CC628253AF89}"/>
              </a:ext>
            </a:extLst>
          </p:cNvPr>
          <p:cNvSpPr>
            <a:spLocks noGrp="1"/>
          </p:cNvSpPr>
          <p:nvPr>
            <p:ph type="ctrTitle" sz="quarter"/>
          </p:nvPr>
        </p:nvSpPr>
        <p:spPr>
          <a:xfrm>
            <a:off x="509211" y="316423"/>
            <a:ext cx="7772400" cy="629620"/>
          </a:xfrm>
        </p:spPr>
        <p:txBody>
          <a:bodyPr/>
          <a:lstStyle/>
          <a:p>
            <a:r>
              <a:rPr lang="en-US">
                <a:cs typeface="Arial"/>
              </a:rPr>
              <a:t>Attendance</a:t>
            </a:r>
            <a:endParaRPr lang="en-US"/>
          </a:p>
        </p:txBody>
      </p:sp>
      <p:sp>
        <p:nvSpPr>
          <p:cNvPr id="3" name="Subtitle 2">
            <a:extLst>
              <a:ext uri="{FF2B5EF4-FFF2-40B4-BE49-F238E27FC236}">
                <a16:creationId xmlns:a16="http://schemas.microsoft.com/office/drawing/2014/main" id="{46B6595C-B0A8-4933-A947-AD61C8EB8092}"/>
              </a:ext>
            </a:extLst>
          </p:cNvPr>
          <p:cNvSpPr>
            <a:spLocks noGrp="1"/>
          </p:cNvSpPr>
          <p:nvPr>
            <p:ph type="subTitle" sz="quarter" idx="1"/>
          </p:nvPr>
        </p:nvSpPr>
        <p:spPr>
          <a:xfrm>
            <a:off x="56182" y="1210805"/>
            <a:ext cx="8919273" cy="5210657"/>
          </a:xfrm>
        </p:spPr>
        <p:txBody>
          <a:bodyPr/>
          <a:lstStyle/>
          <a:p>
            <a:pPr algn="l"/>
            <a:r>
              <a:rPr lang="en-US" sz="2400">
                <a:cs typeface="Times New Roman"/>
              </a:rPr>
              <a:t>If a student's absentee rate is equal to or greater than 10%, the student is considered chronically absent.</a:t>
            </a:r>
            <a:endParaRPr lang="en-US">
              <a:cs typeface="Times New Roman"/>
            </a:endParaRPr>
          </a:p>
          <a:p>
            <a:r>
              <a:rPr lang="en-US" sz="2400">
                <a:cs typeface="Times New Roman"/>
              </a:rPr>
              <a:t>Half year class: 9 days</a:t>
            </a:r>
            <a:endParaRPr lang="en-US"/>
          </a:p>
          <a:p>
            <a:r>
              <a:rPr lang="en-US" sz="2400">
                <a:cs typeface="Times New Roman"/>
              </a:rPr>
              <a:t>Full year class: 18 days</a:t>
            </a:r>
          </a:p>
          <a:p>
            <a:pPr algn="l"/>
            <a:r>
              <a:rPr lang="en-US" sz="2400">
                <a:ea typeface="+mn-lt"/>
                <a:cs typeface="+mn-lt"/>
              </a:rPr>
              <a:t>In order to earn credit for coursework, students must be present for a minimum of 90% of the days the course is in session, i.e. </a:t>
            </a:r>
          </a:p>
          <a:p>
            <a:r>
              <a:rPr lang="en-US" sz="2400">
                <a:ea typeface="+mn-lt"/>
                <a:cs typeface="+mn-lt"/>
              </a:rPr>
              <a:t>Full-year course 162 days </a:t>
            </a:r>
          </a:p>
          <a:p>
            <a:r>
              <a:rPr lang="en-US" sz="2400">
                <a:ea typeface="+mn-lt"/>
                <a:cs typeface="+mn-lt"/>
              </a:rPr>
              <a:t>Semester course 81 days </a:t>
            </a:r>
          </a:p>
          <a:p>
            <a:pPr algn="l"/>
            <a:r>
              <a:rPr lang="en-US" sz="2400">
                <a:ea typeface="+mn-lt"/>
                <a:cs typeface="+mn-lt"/>
              </a:rPr>
              <a:t>Any student who is absent from classes more than the allowed number of days shall be removed from those classes, lose credit and be assigned to study halls. </a:t>
            </a:r>
            <a:endParaRPr lang="en-US" sz="2400">
              <a:cs typeface="Times New Roman"/>
            </a:endParaRPr>
          </a:p>
          <a:p>
            <a:endParaRPr lang="en-US">
              <a:cs typeface="Times New Roman"/>
            </a:endParaRPr>
          </a:p>
        </p:txBody>
      </p:sp>
    </p:spTree>
    <p:extLst>
      <p:ext uri="{BB962C8B-B14F-4D97-AF65-F5344CB8AC3E}">
        <p14:creationId xmlns:p14="http://schemas.microsoft.com/office/powerpoint/2010/main" val="2890929181"/>
      </p:ext>
    </p:extLst>
  </p:cSld>
  <p:clrMapOvr>
    <a:masterClrMapping/>
  </p:clrMapOvr>
  <p:transition>
    <p:blinds/>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57200" y="76200"/>
            <a:ext cx="8001000" cy="762000"/>
          </a:xfrm>
          <a:prstGeom prst="rect">
            <a:avLst/>
          </a:prstGeom>
          <a:noFill/>
          <a:ln w="9525">
            <a:noFill/>
            <a:miter lim="800000"/>
            <a:headEnd/>
            <a:tailEnd/>
          </a:ln>
          <a:effectLst/>
        </p:spPr>
        <p:txBody>
          <a:bodyPr lIns="92075" tIns="46038" rIns="92075" bIns="46038" anchor="b"/>
          <a:lstStyle/>
          <a:p>
            <a:pPr algn="ctr" eaLnBrk="1" hangingPunct="1">
              <a:defRPr/>
            </a:pPr>
            <a:r>
              <a:rPr lang="en-US" sz="4000" b="1">
                <a:solidFill>
                  <a:schemeClr val="tx2"/>
                </a:solidFill>
                <a:effectLst>
                  <a:outerShdw blurRad="38100" dist="38100" dir="2700000" algn="tl">
                    <a:srgbClr val="000000"/>
                  </a:outerShdw>
                </a:effectLst>
                <a:latin typeface="Times New Roman" pitchFamily="18" charset="0"/>
              </a:rPr>
              <a:t>THE SCHEDULING PROCESS</a:t>
            </a:r>
            <a:endParaRPr lang="en-US" sz="4000">
              <a:solidFill>
                <a:schemeClr val="tx2"/>
              </a:solidFill>
              <a:effectLst>
                <a:outerShdw blurRad="38100" dist="38100" dir="2700000" algn="tl">
                  <a:srgbClr val="000000"/>
                </a:outerShdw>
              </a:effectLst>
              <a:latin typeface="Times New Roman" pitchFamily="18" charset="0"/>
            </a:endParaRPr>
          </a:p>
        </p:txBody>
      </p:sp>
      <p:sp>
        <p:nvSpPr>
          <p:cNvPr id="33795" name="Rectangle 3"/>
          <p:cNvSpPr>
            <a:spLocks noChangeArrowheads="1"/>
          </p:cNvSpPr>
          <p:nvPr/>
        </p:nvSpPr>
        <p:spPr bwMode="auto">
          <a:xfrm>
            <a:off x="505811" y="844011"/>
            <a:ext cx="7896046" cy="583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2000">
              <a:cs typeface="Times New Roman"/>
            </a:endParaRPr>
          </a:p>
          <a:p>
            <a:pPr marL="342900" indent="-342900" eaLnBrk="1" hangingPunct="1"/>
            <a:r>
              <a:rPr lang="en-US" sz="2000">
                <a:latin typeface="Times New Roman"/>
                <a:cs typeface="Times New Roman"/>
              </a:rPr>
              <a:t>S</a:t>
            </a:r>
            <a:r>
              <a:rPr lang="en-US" altLang="en-US" sz="2000">
                <a:latin typeface="Times New Roman"/>
                <a:cs typeface="Times New Roman"/>
              </a:rPr>
              <a:t>tudents will be choosing their electives directly in On Course. The window for choosing electives is open now and closes on February 27th at midnight. </a:t>
            </a:r>
            <a:r>
              <a:rPr lang="en-US" sz="2000">
                <a:latin typeface="Times New Roman"/>
                <a:cs typeface="Times New Roman"/>
              </a:rPr>
              <a:t>Parents can view and assist their child with this process. Students will be attending a presentation by the high school counselors in their social studies class on January 30th.</a:t>
            </a:r>
          </a:p>
          <a:p>
            <a:pPr>
              <a:buNone/>
            </a:pPr>
            <a:endParaRPr lang="en-US" altLang="en-US" sz="2000">
              <a:latin typeface="Times New Roman"/>
              <a:cs typeface="Times New Roman"/>
            </a:endParaRPr>
          </a:p>
          <a:p>
            <a:pPr marL="342900" indent="-342900"/>
            <a:r>
              <a:rPr lang="en-US" altLang="en-US" sz="2000">
                <a:latin typeface="Times New Roman"/>
                <a:cs typeface="Times New Roman"/>
              </a:rPr>
              <a:t>The current teachers will be adding their recommended courses in On Course. The school counselors will review these courses with the students as well as the electives they added in On Course during their one-on-one scheduling appointment.</a:t>
            </a:r>
          </a:p>
          <a:p>
            <a:pPr>
              <a:buNone/>
            </a:pPr>
            <a:endParaRPr lang="en-US" altLang="en-US" sz="2000">
              <a:cs typeface="Times New Roman"/>
            </a:endParaRPr>
          </a:p>
          <a:p>
            <a:pPr marL="342900" indent="-342900" eaLnBrk="1" hangingPunct="1"/>
            <a:r>
              <a:rPr lang="en-US" altLang="en-US" sz="2000">
                <a:latin typeface="Times New Roman"/>
                <a:cs typeface="Times New Roman"/>
              </a:rPr>
              <a:t>April 7th-April 14th  - Students will be scheduled for their grade nine classes with their school counselor during their physical education classes, in-person at the middle school.</a:t>
            </a:r>
            <a:endParaRPr lang="en-US" altLang="en-US" sz="2000">
              <a:cs typeface="Times New Roman"/>
            </a:endParaRPr>
          </a:p>
          <a:p>
            <a:pPr>
              <a:buNone/>
            </a:pPr>
            <a:endParaRPr lang="en-US" altLang="en-US" sz="2000">
              <a:latin typeface="Times New Roman"/>
              <a:cs typeface="Times New Roman"/>
            </a:endParaRPr>
          </a:p>
          <a:p>
            <a:pPr marL="342900" indent="-342900"/>
            <a:r>
              <a:rPr lang="en-US" altLang="en-US" sz="2000">
                <a:latin typeface="Times New Roman"/>
                <a:cs typeface="Times New Roman"/>
              </a:rPr>
              <a:t> The final courses and electives will be computer generated in August. </a:t>
            </a:r>
            <a:endParaRPr lang="en-US" altLang="en-US" sz="2000">
              <a:cs typeface="Times New Roman"/>
            </a:endParaRPr>
          </a:p>
          <a:p>
            <a:pPr eaLnBrk="1" hangingPunct="1">
              <a:buFont typeface="Wingdings" panose="05000000000000000000" pitchFamily="2" charset="2"/>
              <a:buNone/>
            </a:pPr>
            <a:endParaRPr lang="en-US" altLang="en-US" sz="2000"/>
          </a:p>
        </p:txBody>
      </p:sp>
    </p:spTree>
  </p:cSld>
  <p:clrMapOvr>
    <a:masterClrMapping/>
  </p:clrMapOvr>
  <p:transition>
    <p:blinds/>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302C1-5C96-440F-A3EF-CFB0821AF4E5}"/>
              </a:ext>
            </a:extLst>
          </p:cNvPr>
          <p:cNvSpPr>
            <a:spLocks noGrp="1"/>
          </p:cNvSpPr>
          <p:nvPr>
            <p:ph type="ctrTitle" sz="quarter"/>
          </p:nvPr>
        </p:nvSpPr>
        <p:spPr>
          <a:xfrm>
            <a:off x="420899" y="63269"/>
            <a:ext cx="7772400" cy="1143000"/>
          </a:xfrm>
        </p:spPr>
        <p:txBody>
          <a:bodyPr/>
          <a:lstStyle/>
          <a:p>
            <a:r>
              <a:rPr lang="en-US">
                <a:cs typeface="Arial"/>
              </a:rPr>
              <a:t>Adding electives in On Course</a:t>
            </a:r>
            <a:endParaRPr lang="en-US"/>
          </a:p>
        </p:txBody>
      </p:sp>
      <p:sp>
        <p:nvSpPr>
          <p:cNvPr id="3" name="Subtitle 2">
            <a:extLst>
              <a:ext uri="{FF2B5EF4-FFF2-40B4-BE49-F238E27FC236}">
                <a16:creationId xmlns:a16="http://schemas.microsoft.com/office/drawing/2014/main" id="{D1D190FE-3868-4305-8854-9BBE8962BEF3}"/>
              </a:ext>
            </a:extLst>
          </p:cNvPr>
          <p:cNvSpPr>
            <a:spLocks noGrp="1"/>
          </p:cNvSpPr>
          <p:nvPr>
            <p:ph type="subTitle" sz="quarter" idx="1"/>
          </p:nvPr>
        </p:nvSpPr>
        <p:spPr>
          <a:xfrm>
            <a:off x="685800" y="2111914"/>
            <a:ext cx="7395425" cy="4042451"/>
          </a:xfrm>
        </p:spPr>
        <p:txBody>
          <a:bodyPr/>
          <a:lstStyle/>
          <a:p>
            <a:pPr algn="l"/>
            <a:r>
              <a:rPr lang="en-US">
                <a:cs typeface="Times New Roman"/>
              </a:rPr>
              <a:t>This link will take you to the Guidance Department website link with the step-by-step instructions for adding electives in On Course:</a:t>
            </a:r>
          </a:p>
          <a:p>
            <a:pPr algn="l"/>
            <a:endParaRPr lang="en-US">
              <a:ea typeface="+mn-lt"/>
              <a:cs typeface="+mn-lt"/>
            </a:endParaRPr>
          </a:p>
          <a:p>
            <a:r>
              <a:rPr lang="en-US">
                <a:ea typeface="+mn-lt"/>
                <a:cs typeface="+mn-lt"/>
                <a:hlinkClick r:id="rId2"/>
              </a:rPr>
              <a:t>https://www.sayrevillek12.net/district/departments/counseling/high-school-counseling</a:t>
            </a:r>
            <a:endParaRPr lang="en-US"/>
          </a:p>
          <a:p>
            <a:endParaRPr lang="en-US">
              <a:cs typeface="Times New Roman"/>
            </a:endParaRPr>
          </a:p>
          <a:p>
            <a:endParaRPr lang="en-US">
              <a:cs typeface="Times New Roman"/>
            </a:endParaRPr>
          </a:p>
          <a:p>
            <a:endParaRPr lang="en-US">
              <a:cs typeface="Times New Roman"/>
            </a:endParaRPr>
          </a:p>
        </p:txBody>
      </p:sp>
    </p:spTree>
    <p:extLst>
      <p:ext uri="{BB962C8B-B14F-4D97-AF65-F5344CB8AC3E}">
        <p14:creationId xmlns:p14="http://schemas.microsoft.com/office/powerpoint/2010/main" val="2030235260"/>
      </p:ext>
    </p:extLst>
  </p:cSld>
  <p:clrMapOvr>
    <a:masterClrMapping/>
  </p:clrMapOvr>
  <p:transition>
    <p:blinds/>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3505200"/>
            <a:ext cx="9144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32772" name="Rectangle 4"/>
          <p:cNvSpPr>
            <a:spLocks noChangeArrowheads="1"/>
          </p:cNvSpPr>
          <p:nvPr/>
        </p:nvSpPr>
        <p:spPr bwMode="auto">
          <a:xfrm>
            <a:off x="1293813" y="762000"/>
            <a:ext cx="7772400" cy="1143000"/>
          </a:xfrm>
          <a:prstGeom prst="rect">
            <a:avLst/>
          </a:prstGeom>
          <a:noFill/>
          <a:ln w="9525">
            <a:noFill/>
            <a:miter lim="800000"/>
            <a:headEnd/>
            <a:tailEnd/>
          </a:ln>
          <a:effectLst/>
        </p:spPr>
        <p:txBody>
          <a:bodyPr lIns="92075" tIns="46038" rIns="92075" bIns="46038" anchor="b"/>
          <a:lstStyle/>
          <a:p>
            <a:pPr algn="ctr" eaLnBrk="1" hangingPunct="1">
              <a:defRPr/>
            </a:pPr>
            <a:endParaRPr lang="en-US" sz="8800">
              <a:solidFill>
                <a:schemeClr val="tx2"/>
              </a:solidFill>
              <a:effectLst>
                <a:outerShdw blurRad="38100" dist="38100" dir="2700000" algn="tl">
                  <a:srgbClr val="000000"/>
                </a:outerShdw>
              </a:effectLst>
              <a:latin typeface="Arial" charset="0"/>
            </a:endParaRPr>
          </a:p>
        </p:txBody>
      </p:sp>
      <p:sp>
        <p:nvSpPr>
          <p:cNvPr id="35844" name="Text Box 5"/>
          <p:cNvSpPr txBox="1">
            <a:spLocks noChangeArrowheads="1"/>
          </p:cNvSpPr>
          <p:nvPr/>
        </p:nvSpPr>
        <p:spPr bwMode="auto">
          <a:xfrm>
            <a:off x="457200" y="269875"/>
            <a:ext cx="8229600" cy="6986528"/>
          </a:xfrm>
          <a:prstGeom prst="rect">
            <a:avLst/>
          </a:prstGeom>
          <a:noFill/>
          <a:ln w="9525">
            <a:noFill/>
            <a:miter lim="800000"/>
            <a:headEnd/>
            <a:tailEnd/>
          </a:ln>
        </p:spPr>
        <p:txBody>
          <a:bodyPr lIns="91440" tIns="45720" rIns="91440" bIns="45720" anchor="t">
            <a:spAutoFit/>
          </a:bodyPr>
          <a:lstStyle/>
          <a:p>
            <a:pPr marL="457200" indent="-457200" algn="ctr" eaLnBrk="1" hangingPunct="1">
              <a:defRPr/>
            </a:pPr>
            <a:r>
              <a:rPr lang="en-US" sz="3200" b="1" i="1">
                <a:solidFill>
                  <a:srgbClr val="FFC000"/>
                </a:solidFill>
                <a:effectLst>
                  <a:outerShdw blurRad="38100" dist="38100" dir="2700000" algn="tl">
                    <a:srgbClr val="000000">
                      <a:alpha val="43137"/>
                    </a:srgbClr>
                  </a:outerShdw>
                </a:effectLst>
                <a:latin typeface="Times New Roman"/>
                <a:cs typeface="Times New Roman"/>
              </a:rPr>
              <a:t>TYPICAL FRESHMAN SCHEDULE</a:t>
            </a:r>
            <a:endParaRPr lang="en-US" sz="3200" b="1">
              <a:solidFill>
                <a:srgbClr val="FFC000"/>
              </a:solidFill>
              <a:effectLst>
                <a:outerShdw blurRad="38100" dist="38100" dir="2700000" algn="tl">
                  <a:srgbClr val="000000">
                    <a:alpha val="43137"/>
                  </a:srgbClr>
                </a:outerShdw>
              </a:effectLst>
              <a:latin typeface="Times New Roman"/>
              <a:cs typeface="Times New Roman"/>
            </a:endParaRPr>
          </a:p>
          <a:p>
            <a:pPr marL="457200" indent="-457200" eaLnBrk="1" hangingPunct="1">
              <a:buFontTx/>
              <a:buAutoNum type="arabicPeriod"/>
              <a:defRPr/>
            </a:pPr>
            <a:r>
              <a:rPr lang="en-US" sz="3200">
                <a:latin typeface="Times New Roman"/>
                <a:cs typeface="Times New Roman"/>
              </a:rPr>
              <a:t>English</a:t>
            </a:r>
          </a:p>
          <a:p>
            <a:pPr marL="457200" indent="-457200" eaLnBrk="1" hangingPunct="1">
              <a:buFontTx/>
              <a:buAutoNum type="arabicPeriod"/>
              <a:defRPr/>
            </a:pPr>
            <a:r>
              <a:rPr lang="en-US" sz="3200">
                <a:latin typeface="Times New Roman"/>
                <a:cs typeface="Times New Roman"/>
              </a:rPr>
              <a:t>Mathematics</a:t>
            </a:r>
          </a:p>
          <a:p>
            <a:pPr marL="457200" indent="-457200" eaLnBrk="1" hangingPunct="1">
              <a:buFontTx/>
              <a:buAutoNum type="arabicPeriod"/>
              <a:defRPr/>
            </a:pPr>
            <a:r>
              <a:rPr lang="en-US" sz="3200">
                <a:latin typeface="Times New Roman"/>
                <a:cs typeface="Times New Roman"/>
              </a:rPr>
              <a:t>Science</a:t>
            </a:r>
          </a:p>
          <a:p>
            <a:pPr marL="457200" indent="-457200" eaLnBrk="1" hangingPunct="1">
              <a:buFontTx/>
              <a:buAutoNum type="arabicPeriod"/>
              <a:defRPr/>
            </a:pPr>
            <a:r>
              <a:rPr lang="en-US" sz="3200">
                <a:latin typeface="Times New Roman"/>
                <a:cs typeface="Times New Roman"/>
              </a:rPr>
              <a:t>Lunch</a:t>
            </a:r>
          </a:p>
          <a:p>
            <a:pPr marL="457200" indent="-457200" eaLnBrk="1" hangingPunct="1">
              <a:buFontTx/>
              <a:buAutoNum type="arabicPeriod"/>
              <a:defRPr/>
            </a:pPr>
            <a:r>
              <a:rPr lang="en-US" sz="3200">
                <a:latin typeface="Times New Roman"/>
                <a:cs typeface="Times New Roman"/>
              </a:rPr>
              <a:t>World History</a:t>
            </a:r>
          </a:p>
          <a:p>
            <a:pPr marL="457200" indent="-457200" eaLnBrk="1" hangingPunct="1">
              <a:buFontTx/>
              <a:buAutoNum type="arabicPeriod"/>
              <a:defRPr/>
            </a:pPr>
            <a:r>
              <a:rPr lang="en-US" sz="3200">
                <a:latin typeface="Times New Roman"/>
                <a:cs typeface="Times New Roman"/>
              </a:rPr>
              <a:t>Freshman Foundations and Visual/practical/performing arts</a:t>
            </a:r>
            <a:endParaRPr lang="en-US">
              <a:cs typeface="Arial" panose="020B0604020202020204" pitchFamily="34" charset="0"/>
            </a:endParaRPr>
          </a:p>
          <a:p>
            <a:pPr marL="457200" indent="-457200" eaLnBrk="1" hangingPunct="1">
              <a:defRPr/>
            </a:pPr>
            <a:r>
              <a:rPr lang="en-US" sz="3200">
                <a:latin typeface="Times New Roman"/>
                <a:cs typeface="Times New Roman"/>
              </a:rPr>
              <a:t>             </a:t>
            </a:r>
            <a:r>
              <a:rPr lang="en-US" sz="3200" i="1">
                <a:latin typeface="Times New Roman"/>
                <a:cs typeface="Times New Roman"/>
              </a:rPr>
              <a:t>OR</a:t>
            </a:r>
          </a:p>
          <a:p>
            <a:pPr marL="457200" indent="-457200" eaLnBrk="1" hangingPunct="1">
              <a:defRPr/>
            </a:pPr>
            <a:r>
              <a:rPr lang="en-US" sz="3200" i="1">
                <a:latin typeface="Times New Roman"/>
                <a:cs typeface="Times New Roman"/>
              </a:rPr>
              <a:t>	</a:t>
            </a:r>
            <a:r>
              <a:rPr lang="en-US" sz="3200">
                <a:latin typeface="Times New Roman"/>
                <a:cs typeface="Times New Roman"/>
              </a:rPr>
              <a:t>Academic electives (Reading and/or Math Lab)</a:t>
            </a:r>
          </a:p>
          <a:p>
            <a:pPr marL="457200" indent="-457200" eaLnBrk="1" hangingPunct="1">
              <a:buFontTx/>
              <a:buAutoNum type="arabicPeriod" startAt="7"/>
              <a:defRPr/>
            </a:pPr>
            <a:r>
              <a:rPr lang="en-US" sz="3200">
                <a:latin typeface="Times New Roman"/>
                <a:cs typeface="Times New Roman"/>
              </a:rPr>
              <a:t>Physical Education</a:t>
            </a:r>
          </a:p>
          <a:p>
            <a:pPr marL="457200" indent="-457200" eaLnBrk="1" hangingPunct="1">
              <a:buFontTx/>
              <a:buAutoNum type="arabicPeriod" startAt="7"/>
              <a:defRPr/>
            </a:pPr>
            <a:r>
              <a:rPr lang="en-US" sz="3200">
                <a:latin typeface="Times New Roman"/>
                <a:cs typeface="Times New Roman"/>
              </a:rPr>
              <a:t>World Language</a:t>
            </a:r>
          </a:p>
          <a:p>
            <a:pPr marL="457200" indent="-457200" eaLnBrk="1" hangingPunct="1">
              <a:buFontTx/>
              <a:buAutoNum type="arabicPeriod"/>
              <a:defRPr/>
            </a:pPr>
            <a:endParaRPr lang="en-US" sz="3200">
              <a:latin typeface="Times New Roman" pitchFamily="18" charset="0"/>
            </a:endParaRPr>
          </a:p>
        </p:txBody>
      </p:sp>
    </p:spTree>
  </p:cSld>
  <p:clrMapOvr>
    <a:masterClrMapping/>
  </p:clrMapOvr>
  <p:transition>
    <p:blinds/>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533400" y="381000"/>
            <a:ext cx="8153400" cy="1143000"/>
          </a:xfrm>
          <a:prstGeom prst="rect">
            <a:avLst/>
          </a:prstGeom>
          <a:noFill/>
          <a:ln w="9525">
            <a:noFill/>
            <a:miter lim="800000"/>
            <a:headEnd/>
            <a:tailEnd/>
          </a:ln>
          <a:effectLst/>
        </p:spPr>
        <p:txBody>
          <a:bodyPr lIns="92075" tIns="46038" rIns="92075" bIns="46038" anchor="b"/>
          <a:lstStyle/>
          <a:p>
            <a:pPr algn="ctr" eaLnBrk="1" hangingPunct="1">
              <a:defRPr/>
            </a:pPr>
            <a:r>
              <a:rPr lang="en-US" sz="2800" b="1">
                <a:solidFill>
                  <a:schemeClr val="tx2"/>
                </a:solidFill>
                <a:effectLst>
                  <a:outerShdw blurRad="38100" dist="38100" dir="2700000" algn="tl">
                    <a:srgbClr val="000000"/>
                  </a:outerShdw>
                </a:effectLst>
                <a:latin typeface="+mn-lt"/>
              </a:rPr>
              <a:t>Typical</a:t>
            </a:r>
            <a:r>
              <a:rPr lang="en-US" sz="8800" b="1">
                <a:solidFill>
                  <a:schemeClr val="tx2"/>
                </a:solidFill>
                <a:effectLst>
                  <a:outerShdw blurRad="38100" dist="38100" dir="2700000" algn="tl">
                    <a:srgbClr val="000000"/>
                  </a:outerShdw>
                </a:effectLst>
                <a:latin typeface="+mn-lt"/>
              </a:rPr>
              <a:t> </a:t>
            </a:r>
            <a:r>
              <a:rPr lang="en-US" sz="2800" b="1">
                <a:solidFill>
                  <a:schemeClr val="tx2"/>
                </a:solidFill>
                <a:effectLst>
                  <a:outerShdw blurRad="38100" dist="38100" dir="2700000" algn="tl">
                    <a:srgbClr val="000000"/>
                  </a:outerShdw>
                </a:effectLst>
                <a:latin typeface="+mn-lt"/>
              </a:rPr>
              <a:t>Grade 9</a:t>
            </a:r>
            <a:r>
              <a:rPr lang="en-US" sz="8800" b="1">
                <a:solidFill>
                  <a:schemeClr val="tx2"/>
                </a:solidFill>
                <a:effectLst>
                  <a:outerShdw blurRad="38100" dist="38100" dir="2700000" algn="tl">
                    <a:srgbClr val="000000"/>
                  </a:outerShdw>
                </a:effectLst>
                <a:latin typeface="+mn-lt"/>
              </a:rPr>
              <a:t> </a:t>
            </a:r>
            <a:r>
              <a:rPr lang="en-US" sz="2800" b="1">
                <a:solidFill>
                  <a:schemeClr val="tx2"/>
                </a:solidFill>
                <a:effectLst>
                  <a:outerShdw blurRad="38100" dist="38100" dir="2700000" algn="tl">
                    <a:srgbClr val="000000"/>
                  </a:outerShdw>
                </a:effectLst>
                <a:latin typeface="+mn-lt"/>
              </a:rPr>
              <a:t>Schedule</a:t>
            </a:r>
          </a:p>
          <a:p>
            <a:pPr algn="ctr" eaLnBrk="1" hangingPunct="1">
              <a:defRPr/>
            </a:pPr>
            <a:endParaRPr lang="en-US" sz="3200">
              <a:solidFill>
                <a:schemeClr val="tx2"/>
              </a:solidFill>
              <a:effectLst>
                <a:outerShdw blurRad="38100" dist="38100" dir="2700000" algn="tl">
                  <a:srgbClr val="000000"/>
                </a:outerShdw>
              </a:effectLst>
              <a:latin typeface="Arial" charset="0"/>
            </a:endParaRPr>
          </a:p>
        </p:txBody>
      </p:sp>
      <p:sp>
        <p:nvSpPr>
          <p:cNvPr id="20483" name="Rectangle 3"/>
          <p:cNvSpPr>
            <a:spLocks noChangeArrowheads="1"/>
          </p:cNvSpPr>
          <p:nvPr/>
        </p:nvSpPr>
        <p:spPr bwMode="auto">
          <a:xfrm>
            <a:off x="333375" y="1647825"/>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None/>
            </a:pPr>
            <a:endParaRPr lang="en-US" altLang="en-US" sz="3600">
              <a:cs typeface="Times New Roman"/>
            </a:endParaRPr>
          </a:p>
        </p:txBody>
      </p:sp>
      <p:graphicFrame>
        <p:nvGraphicFramePr>
          <p:cNvPr id="5" name="Table 4">
            <a:extLst>
              <a:ext uri="{FF2B5EF4-FFF2-40B4-BE49-F238E27FC236}">
                <a16:creationId xmlns:a16="http://schemas.microsoft.com/office/drawing/2014/main" id="{8644D3C9-4BCA-4F06-A3D4-0E1656F64FFC}"/>
              </a:ext>
            </a:extLst>
          </p:cNvPr>
          <p:cNvGraphicFramePr>
            <a:graphicFrameLocks noGrp="1"/>
          </p:cNvGraphicFramePr>
          <p:nvPr>
            <p:extLst>
              <p:ext uri="{D42A27DB-BD31-4B8C-83A1-F6EECF244321}">
                <p14:modId xmlns:p14="http://schemas.microsoft.com/office/powerpoint/2010/main" val="3466285696"/>
              </p:ext>
            </p:extLst>
          </p:nvPr>
        </p:nvGraphicFramePr>
        <p:xfrm>
          <a:off x="533400" y="1123950"/>
          <a:ext cx="8050019" cy="5190930"/>
        </p:xfrm>
        <a:graphic>
          <a:graphicData uri="http://schemas.openxmlformats.org/drawingml/2006/table">
            <a:tbl>
              <a:tblPr firstRow="1" firstCol="1" bandRow="1">
                <a:tableStyleId>{5940675A-B579-460E-94D1-54222C63F5DA}</a:tableStyleId>
              </a:tblPr>
              <a:tblGrid>
                <a:gridCol w="1366967">
                  <a:extLst>
                    <a:ext uri="{9D8B030D-6E8A-4147-A177-3AD203B41FA5}">
                      <a16:colId xmlns:a16="http://schemas.microsoft.com/office/drawing/2014/main" val="4180350027"/>
                    </a:ext>
                  </a:extLst>
                </a:gridCol>
                <a:gridCol w="918624">
                  <a:extLst>
                    <a:ext uri="{9D8B030D-6E8A-4147-A177-3AD203B41FA5}">
                      <a16:colId xmlns:a16="http://schemas.microsoft.com/office/drawing/2014/main" val="2467456756"/>
                    </a:ext>
                  </a:extLst>
                </a:gridCol>
                <a:gridCol w="2123275">
                  <a:extLst>
                    <a:ext uri="{9D8B030D-6E8A-4147-A177-3AD203B41FA5}">
                      <a16:colId xmlns:a16="http://schemas.microsoft.com/office/drawing/2014/main" val="3542093218"/>
                    </a:ext>
                  </a:extLst>
                </a:gridCol>
                <a:gridCol w="1184471">
                  <a:extLst>
                    <a:ext uri="{9D8B030D-6E8A-4147-A177-3AD203B41FA5}">
                      <a16:colId xmlns:a16="http://schemas.microsoft.com/office/drawing/2014/main" val="3271681159"/>
                    </a:ext>
                  </a:extLst>
                </a:gridCol>
                <a:gridCol w="1421366">
                  <a:extLst>
                    <a:ext uri="{9D8B030D-6E8A-4147-A177-3AD203B41FA5}">
                      <a16:colId xmlns:a16="http://schemas.microsoft.com/office/drawing/2014/main" val="1125754613"/>
                    </a:ext>
                  </a:extLst>
                </a:gridCol>
                <a:gridCol w="1035316">
                  <a:extLst>
                    <a:ext uri="{9D8B030D-6E8A-4147-A177-3AD203B41FA5}">
                      <a16:colId xmlns:a16="http://schemas.microsoft.com/office/drawing/2014/main" val="1897303012"/>
                    </a:ext>
                  </a:extLst>
                </a:gridCol>
              </a:tblGrid>
              <a:tr h="664161">
                <a:tc>
                  <a:txBody>
                    <a:bodyPr/>
                    <a:lstStyle/>
                    <a:p>
                      <a:pPr marL="0" marR="0" fontAlgn="base">
                        <a:spcBef>
                          <a:spcPts val="0"/>
                        </a:spcBef>
                        <a:spcAft>
                          <a:spcPts val="0"/>
                        </a:spcAft>
                      </a:pPr>
                      <a:r>
                        <a:rPr lang="en-US" sz="1800" b="1">
                          <a:solidFill>
                            <a:schemeClr val="tx1"/>
                          </a:solidFill>
                          <a:effectLst/>
                        </a:rPr>
                        <a:t>Period</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Term</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Course Name</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Credits</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Teacher</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Room</a:t>
                      </a:r>
                    </a:p>
                  </a:txBody>
                  <a:tcPr marL="68580" marR="68580" marT="0" marB="0">
                    <a:noFill/>
                  </a:tcPr>
                </a:tc>
                <a:extLst>
                  <a:ext uri="{0D108BD9-81ED-4DB2-BD59-A6C34878D82A}">
                    <a16:rowId xmlns:a16="http://schemas.microsoft.com/office/drawing/2014/main" val="2790841925"/>
                  </a:ext>
                </a:extLst>
              </a:tr>
              <a:tr h="419469">
                <a:tc>
                  <a:txBody>
                    <a:bodyPr/>
                    <a:lstStyle/>
                    <a:p>
                      <a:pPr marL="0" marR="0" fontAlgn="base">
                        <a:spcBef>
                          <a:spcPts val="0"/>
                        </a:spcBef>
                        <a:spcAft>
                          <a:spcPts val="0"/>
                        </a:spcAft>
                      </a:pPr>
                      <a:r>
                        <a:rPr lang="en-US" sz="1800" b="1">
                          <a:solidFill>
                            <a:schemeClr val="tx1"/>
                          </a:solidFill>
                          <a:effectLst/>
                        </a:rPr>
                        <a:t>Period 1</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26-27</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Spanish 1</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5.0</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Feliciano</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B211</a:t>
                      </a:r>
                    </a:p>
                  </a:txBody>
                  <a:tcPr marL="68580" marR="68580" marT="0" marB="0">
                    <a:noFill/>
                  </a:tcPr>
                </a:tc>
                <a:extLst>
                  <a:ext uri="{0D108BD9-81ED-4DB2-BD59-A6C34878D82A}">
                    <a16:rowId xmlns:a16="http://schemas.microsoft.com/office/drawing/2014/main" val="2615299188"/>
                  </a:ext>
                </a:extLst>
              </a:tr>
              <a:tr h="401991">
                <a:tc>
                  <a:txBody>
                    <a:bodyPr/>
                    <a:lstStyle/>
                    <a:p>
                      <a:pPr marL="0" marR="0" fontAlgn="base">
                        <a:spcBef>
                          <a:spcPts val="0"/>
                        </a:spcBef>
                        <a:spcAft>
                          <a:spcPts val="0"/>
                        </a:spcAft>
                      </a:pPr>
                      <a:r>
                        <a:rPr lang="en-US" sz="1800" b="1">
                          <a:solidFill>
                            <a:schemeClr val="tx1"/>
                          </a:solidFill>
                          <a:effectLst/>
                        </a:rPr>
                        <a:t>Period 2</a:t>
                      </a:r>
                    </a:p>
                  </a:txBody>
                  <a:tcPr marL="68580" marR="68580" marT="0" marB="0">
                    <a:noFill/>
                  </a:tcPr>
                </a:tc>
                <a:tc>
                  <a:txBody>
                    <a:bodyPr/>
                    <a:lstStyle/>
                    <a:p>
                      <a:pPr marL="0" marR="0" lvl="0">
                        <a:spcBef>
                          <a:spcPts val="0"/>
                        </a:spcBef>
                        <a:spcAft>
                          <a:spcPts val="0"/>
                        </a:spcAft>
                        <a:buNone/>
                      </a:pPr>
                      <a:r>
                        <a:rPr lang="en-US" sz="1800" b="1" i="0" u="none" strike="noStrike" noProof="0">
                          <a:solidFill>
                            <a:schemeClr val="tx1"/>
                          </a:solidFill>
                          <a:effectLst/>
                          <a:latin typeface="Times New Roman"/>
                        </a:rPr>
                        <a:t>26-27</a:t>
                      </a: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English 9 CP</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5.0</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Smith</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A202</a:t>
                      </a:r>
                    </a:p>
                  </a:txBody>
                  <a:tcPr marL="68580" marR="68580" marT="0" marB="0">
                    <a:noFill/>
                  </a:tcPr>
                </a:tc>
                <a:extLst>
                  <a:ext uri="{0D108BD9-81ED-4DB2-BD59-A6C34878D82A}">
                    <a16:rowId xmlns:a16="http://schemas.microsoft.com/office/drawing/2014/main" val="2006111765"/>
                  </a:ext>
                </a:extLst>
              </a:tr>
              <a:tr h="401991">
                <a:tc>
                  <a:txBody>
                    <a:bodyPr/>
                    <a:lstStyle/>
                    <a:p>
                      <a:pPr marL="0" marR="0" fontAlgn="base">
                        <a:spcBef>
                          <a:spcPts val="0"/>
                        </a:spcBef>
                        <a:spcAft>
                          <a:spcPts val="0"/>
                        </a:spcAft>
                      </a:pPr>
                      <a:r>
                        <a:rPr lang="en-US" sz="1800" b="1">
                          <a:solidFill>
                            <a:schemeClr val="tx1"/>
                          </a:solidFill>
                          <a:effectLst/>
                        </a:rPr>
                        <a:t>Period 3</a:t>
                      </a:r>
                    </a:p>
                  </a:txBody>
                  <a:tcPr marL="68580" marR="68580" marT="0" marB="0">
                    <a:noFill/>
                  </a:tcPr>
                </a:tc>
                <a:tc>
                  <a:txBody>
                    <a:bodyPr/>
                    <a:lstStyle/>
                    <a:p>
                      <a:pPr marL="0" marR="0" fontAlgn="base">
                        <a:spcBef>
                          <a:spcPts val="0"/>
                        </a:spcBef>
                        <a:spcAft>
                          <a:spcPts val="0"/>
                        </a:spcAft>
                      </a:pPr>
                      <a:r>
                        <a:rPr lang="en-US" sz="1800" b="1">
                          <a:solidFill>
                            <a:schemeClr val="tx1"/>
                          </a:solidFill>
                        </a:rPr>
                        <a:t>S1</a:t>
                      </a:r>
                      <a:endParaRPr lang="en-US" sz="1800" b="1">
                        <a:solidFill>
                          <a:schemeClr val="tx1"/>
                        </a:solidFill>
                        <a:effectLst/>
                      </a:endParaRPr>
                    </a:p>
                  </a:txBody>
                  <a:tcPr marL="68580" marR="68580" marT="0" marB="0">
                    <a:noFill/>
                  </a:tcPr>
                </a:tc>
                <a:tc>
                  <a:txBody>
                    <a:bodyPr/>
                    <a:lstStyle/>
                    <a:p>
                      <a:pPr marL="0" marR="0">
                        <a:spcBef>
                          <a:spcPts val="0"/>
                        </a:spcBef>
                        <a:spcAft>
                          <a:spcPts val="0"/>
                        </a:spcAft>
                      </a:pPr>
                      <a:r>
                        <a:rPr lang="en-US" sz="1800" b="1">
                          <a:solidFill>
                            <a:schemeClr val="tx1"/>
                          </a:solidFill>
                          <a:effectLst/>
                        </a:rPr>
                        <a:t>PE 1S</a:t>
                      </a:r>
                      <a:r>
                        <a:rPr lang="en-US" sz="1800" b="1">
                          <a:solidFill>
                            <a:schemeClr val="tx1"/>
                          </a:solidFill>
                        </a:rPr>
                        <a:t>/</a:t>
                      </a:r>
                      <a:r>
                        <a:rPr lang="en-US" sz="1800" b="1" i="0" u="none" strike="noStrike" noProof="0">
                          <a:solidFill>
                            <a:schemeClr val="tx1"/>
                          </a:solidFill>
                          <a:latin typeface="Times New Roman"/>
                        </a:rPr>
                        <a:t>Health 1S</a:t>
                      </a: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rPr>
                        <a:t>2.5</a:t>
                      </a: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McGarry</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GYM</a:t>
                      </a:r>
                    </a:p>
                  </a:txBody>
                  <a:tcPr marL="68580" marR="68580" marT="0" marB="0">
                    <a:noFill/>
                  </a:tcPr>
                </a:tc>
                <a:extLst>
                  <a:ext uri="{0D108BD9-81ED-4DB2-BD59-A6C34878D82A}">
                    <a16:rowId xmlns:a16="http://schemas.microsoft.com/office/drawing/2014/main" val="2305901271"/>
                  </a:ext>
                </a:extLst>
              </a:tr>
              <a:tr h="401991">
                <a:tc>
                  <a:txBody>
                    <a:bodyPr/>
                    <a:lstStyle/>
                    <a:p>
                      <a:pPr marL="0" marR="0" fontAlgn="base">
                        <a:spcBef>
                          <a:spcPts val="0"/>
                        </a:spcBef>
                        <a:spcAft>
                          <a:spcPts val="0"/>
                        </a:spcAft>
                      </a:pPr>
                      <a:r>
                        <a:rPr lang="en-US" sz="1800" b="1">
                          <a:solidFill>
                            <a:schemeClr val="tx1"/>
                          </a:solidFill>
                          <a:effectLst/>
                        </a:rPr>
                        <a:t>Period 3</a:t>
                      </a:r>
                    </a:p>
                  </a:txBody>
                  <a:tcPr marL="68580" marR="68580" marT="0" marB="0">
                    <a:noFill/>
                  </a:tcPr>
                </a:tc>
                <a:tc>
                  <a:txBody>
                    <a:bodyPr/>
                    <a:lstStyle/>
                    <a:p>
                      <a:pPr marL="0" marR="0" fontAlgn="base">
                        <a:spcBef>
                          <a:spcPts val="0"/>
                        </a:spcBef>
                        <a:spcAft>
                          <a:spcPts val="0"/>
                        </a:spcAft>
                      </a:pPr>
                      <a:r>
                        <a:rPr lang="en-US" sz="1800" b="1">
                          <a:solidFill>
                            <a:schemeClr val="tx1"/>
                          </a:solidFill>
                        </a:rPr>
                        <a:t>S2</a:t>
                      </a:r>
                      <a:endParaRPr lang="en-US" sz="1800" b="1">
                        <a:solidFill>
                          <a:schemeClr val="tx1"/>
                        </a:solidFill>
                        <a:effectLst/>
                      </a:endParaRPr>
                    </a:p>
                  </a:txBody>
                  <a:tcPr marL="68580" marR="68580" marT="0" marB="0">
                    <a:noFill/>
                  </a:tcPr>
                </a:tc>
                <a:tc>
                  <a:txBody>
                    <a:bodyPr/>
                    <a:lstStyle/>
                    <a:p>
                      <a:pPr marL="0" marR="0">
                        <a:spcBef>
                          <a:spcPts val="0"/>
                        </a:spcBef>
                        <a:spcAft>
                          <a:spcPts val="0"/>
                        </a:spcAft>
                      </a:pPr>
                      <a:r>
                        <a:rPr lang="en-US" sz="1800" b="1">
                          <a:solidFill>
                            <a:schemeClr val="tx1"/>
                          </a:solidFill>
                        </a:rPr>
                        <a:t>PE 2S</a:t>
                      </a: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rPr>
                        <a:t>2.5</a:t>
                      </a: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Nugent</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D006</a:t>
                      </a:r>
                    </a:p>
                  </a:txBody>
                  <a:tcPr marL="68580" marR="68580" marT="0" marB="0">
                    <a:noFill/>
                  </a:tcPr>
                </a:tc>
                <a:extLst>
                  <a:ext uri="{0D108BD9-81ED-4DB2-BD59-A6C34878D82A}">
                    <a16:rowId xmlns:a16="http://schemas.microsoft.com/office/drawing/2014/main" val="86170441"/>
                  </a:ext>
                </a:extLst>
              </a:tr>
              <a:tr h="401991">
                <a:tc>
                  <a:txBody>
                    <a:bodyPr/>
                    <a:lstStyle/>
                    <a:p>
                      <a:pPr marL="0" marR="0" fontAlgn="base">
                        <a:spcBef>
                          <a:spcPts val="0"/>
                        </a:spcBef>
                        <a:spcAft>
                          <a:spcPts val="0"/>
                        </a:spcAft>
                      </a:pPr>
                      <a:r>
                        <a:rPr lang="en-US" sz="1800" b="1">
                          <a:solidFill>
                            <a:schemeClr val="tx1"/>
                          </a:solidFill>
                          <a:effectLst/>
                        </a:rPr>
                        <a:t>Period 4</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S1</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Lunch Fall</a:t>
                      </a:r>
                    </a:p>
                  </a:txBody>
                  <a:tcPr marL="68580" marR="68580" marT="0" marB="0">
                    <a:noFill/>
                  </a:tcPr>
                </a:tc>
                <a:tc>
                  <a:txBody>
                    <a:bodyPr/>
                    <a:lstStyle/>
                    <a:p>
                      <a:pPr marL="0" marR="0" fontAlgn="base">
                        <a:spcBef>
                          <a:spcPts val="0"/>
                        </a:spcBef>
                        <a:spcAft>
                          <a:spcPts val="0"/>
                        </a:spcAft>
                      </a:pP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CAFE</a:t>
                      </a:r>
                    </a:p>
                  </a:txBody>
                  <a:tcPr marL="68580" marR="68580" marT="0" marB="0">
                    <a:noFill/>
                  </a:tcPr>
                </a:tc>
                <a:extLst>
                  <a:ext uri="{0D108BD9-81ED-4DB2-BD59-A6C34878D82A}">
                    <a16:rowId xmlns:a16="http://schemas.microsoft.com/office/drawing/2014/main" val="867833049"/>
                  </a:ext>
                </a:extLst>
              </a:tr>
              <a:tr h="401991">
                <a:tc>
                  <a:txBody>
                    <a:bodyPr/>
                    <a:lstStyle/>
                    <a:p>
                      <a:pPr marL="0" marR="0" fontAlgn="base">
                        <a:spcBef>
                          <a:spcPts val="0"/>
                        </a:spcBef>
                        <a:spcAft>
                          <a:spcPts val="0"/>
                        </a:spcAft>
                      </a:pPr>
                      <a:r>
                        <a:rPr lang="en-US" sz="1800" b="1">
                          <a:solidFill>
                            <a:schemeClr val="tx1"/>
                          </a:solidFill>
                          <a:effectLst/>
                        </a:rPr>
                        <a:t>Period 4</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S2</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Lunch Spring</a:t>
                      </a:r>
                    </a:p>
                  </a:txBody>
                  <a:tcPr marL="68580" marR="68580" marT="0" marB="0">
                    <a:noFill/>
                  </a:tcPr>
                </a:tc>
                <a:tc>
                  <a:txBody>
                    <a:bodyPr/>
                    <a:lstStyle/>
                    <a:p>
                      <a:pPr marL="0" marR="0" fontAlgn="base">
                        <a:spcBef>
                          <a:spcPts val="0"/>
                        </a:spcBef>
                        <a:spcAft>
                          <a:spcPts val="0"/>
                        </a:spcAft>
                      </a:pP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CAFE</a:t>
                      </a:r>
                    </a:p>
                  </a:txBody>
                  <a:tcPr marL="68580" marR="68580" marT="0" marB="0">
                    <a:noFill/>
                  </a:tcPr>
                </a:tc>
                <a:extLst>
                  <a:ext uri="{0D108BD9-81ED-4DB2-BD59-A6C34878D82A}">
                    <a16:rowId xmlns:a16="http://schemas.microsoft.com/office/drawing/2014/main" val="2578785718"/>
                  </a:ext>
                </a:extLst>
              </a:tr>
              <a:tr h="401991">
                <a:tc>
                  <a:txBody>
                    <a:bodyPr/>
                    <a:lstStyle/>
                    <a:p>
                      <a:pPr marL="0" marR="0" fontAlgn="base">
                        <a:spcBef>
                          <a:spcPts val="0"/>
                        </a:spcBef>
                        <a:spcAft>
                          <a:spcPts val="0"/>
                        </a:spcAft>
                      </a:pPr>
                      <a:r>
                        <a:rPr lang="en-US" sz="1800" b="1">
                          <a:solidFill>
                            <a:schemeClr val="tx1"/>
                          </a:solidFill>
                          <a:effectLst/>
                        </a:rPr>
                        <a:t>Period 5</a:t>
                      </a:r>
                    </a:p>
                  </a:txBody>
                  <a:tcPr marL="68580" marR="68580" marT="0" marB="0">
                    <a:noFill/>
                  </a:tcPr>
                </a:tc>
                <a:tc>
                  <a:txBody>
                    <a:bodyPr/>
                    <a:lstStyle/>
                    <a:p>
                      <a:pPr marL="0" marR="0" lvl="0">
                        <a:spcBef>
                          <a:spcPts val="0"/>
                        </a:spcBef>
                        <a:spcAft>
                          <a:spcPts val="0"/>
                        </a:spcAft>
                        <a:buNone/>
                      </a:pPr>
                      <a:r>
                        <a:rPr lang="en-US" sz="1800" b="1" i="0" u="none" strike="noStrike" noProof="0">
                          <a:solidFill>
                            <a:schemeClr val="tx1"/>
                          </a:solidFill>
                          <a:effectLst/>
                          <a:latin typeface="Times New Roman"/>
                        </a:rPr>
                        <a:t>26-27</a:t>
                      </a:r>
                      <a:endParaRPr lang="en-US"/>
                    </a:p>
                  </a:txBody>
                  <a:tcPr marL="68580" marR="68580" marT="0" marB="0">
                    <a:noFill/>
                  </a:tcPr>
                </a:tc>
                <a:tc>
                  <a:txBody>
                    <a:bodyPr/>
                    <a:lstStyle/>
                    <a:p>
                      <a:pPr marL="0" marR="0" fontAlgn="base">
                        <a:spcBef>
                          <a:spcPts val="0"/>
                        </a:spcBef>
                        <a:spcAft>
                          <a:spcPts val="0"/>
                        </a:spcAft>
                      </a:pPr>
                      <a:r>
                        <a:rPr lang="en-US" sz="1800" b="1">
                          <a:solidFill>
                            <a:schemeClr val="tx1"/>
                          </a:solidFill>
                          <a:effectLst/>
                        </a:rPr>
                        <a:t>World History CP</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5.0</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Ferreri</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A223</a:t>
                      </a:r>
                    </a:p>
                  </a:txBody>
                  <a:tcPr marL="68580" marR="68580" marT="0" marB="0">
                    <a:noFill/>
                  </a:tcPr>
                </a:tc>
                <a:extLst>
                  <a:ext uri="{0D108BD9-81ED-4DB2-BD59-A6C34878D82A}">
                    <a16:rowId xmlns:a16="http://schemas.microsoft.com/office/drawing/2014/main" val="2646310883"/>
                  </a:ext>
                </a:extLst>
              </a:tr>
              <a:tr h="401991">
                <a:tc>
                  <a:txBody>
                    <a:bodyPr/>
                    <a:lstStyle/>
                    <a:p>
                      <a:pPr marL="0" marR="0" fontAlgn="base">
                        <a:spcBef>
                          <a:spcPts val="0"/>
                        </a:spcBef>
                        <a:spcAft>
                          <a:spcPts val="0"/>
                        </a:spcAft>
                      </a:pPr>
                      <a:r>
                        <a:rPr lang="en-US" sz="1800" b="1">
                          <a:solidFill>
                            <a:schemeClr val="tx1"/>
                          </a:solidFill>
                          <a:effectLst/>
                        </a:rPr>
                        <a:t>Period 6</a:t>
                      </a:r>
                    </a:p>
                  </a:txBody>
                  <a:tcPr marL="68580" marR="68580" marT="0" marB="0">
                    <a:noFill/>
                  </a:tcPr>
                </a:tc>
                <a:tc>
                  <a:txBody>
                    <a:bodyPr/>
                    <a:lstStyle/>
                    <a:p>
                      <a:pPr marL="0" marR="0" lvl="0">
                        <a:spcBef>
                          <a:spcPts val="0"/>
                        </a:spcBef>
                        <a:spcAft>
                          <a:spcPts val="0"/>
                        </a:spcAft>
                        <a:buNone/>
                      </a:pPr>
                      <a:r>
                        <a:rPr lang="en-US" sz="1800" b="1" i="0" u="none" strike="noStrike" noProof="0">
                          <a:solidFill>
                            <a:schemeClr val="tx1"/>
                          </a:solidFill>
                          <a:effectLst/>
                          <a:latin typeface="Times New Roman"/>
                        </a:rPr>
                        <a:t>26-27</a:t>
                      </a:r>
                      <a:endParaRPr lang="en-US">
                        <a:solidFill>
                          <a:schemeClr val="tx1"/>
                        </a:solidFill>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Plane Geometry</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5.0</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Jerome</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B004</a:t>
                      </a:r>
                    </a:p>
                  </a:txBody>
                  <a:tcPr marL="68580" marR="68580" marT="0" marB="0">
                    <a:noFill/>
                  </a:tcPr>
                </a:tc>
                <a:extLst>
                  <a:ext uri="{0D108BD9-81ED-4DB2-BD59-A6C34878D82A}">
                    <a16:rowId xmlns:a16="http://schemas.microsoft.com/office/drawing/2014/main" val="2697262160"/>
                  </a:ext>
                </a:extLst>
              </a:tr>
              <a:tr h="594248">
                <a:tc>
                  <a:txBody>
                    <a:bodyPr/>
                    <a:lstStyle/>
                    <a:p>
                      <a:pPr marL="0" marR="0" fontAlgn="base">
                        <a:spcBef>
                          <a:spcPts val="0"/>
                        </a:spcBef>
                        <a:spcAft>
                          <a:spcPts val="0"/>
                        </a:spcAft>
                      </a:pPr>
                      <a:r>
                        <a:rPr lang="en-US" sz="1800" b="1">
                          <a:solidFill>
                            <a:schemeClr val="tx1"/>
                          </a:solidFill>
                          <a:effectLst/>
                        </a:rPr>
                        <a:t>Period 7</a:t>
                      </a:r>
                    </a:p>
                  </a:txBody>
                  <a:tcPr marL="68580" marR="68580" marT="0" marB="0">
                    <a:noFill/>
                  </a:tcPr>
                </a:tc>
                <a:tc>
                  <a:txBody>
                    <a:bodyPr/>
                    <a:lstStyle/>
                    <a:p>
                      <a:pPr marL="0" marR="0" lvl="0">
                        <a:spcBef>
                          <a:spcPts val="0"/>
                        </a:spcBef>
                        <a:spcAft>
                          <a:spcPts val="0"/>
                        </a:spcAft>
                        <a:buNone/>
                      </a:pPr>
                      <a:r>
                        <a:rPr lang="en-US" sz="1800" b="1" i="0" u="none" strike="noStrike" noProof="0">
                          <a:solidFill>
                            <a:schemeClr val="tx1"/>
                          </a:solidFill>
                          <a:effectLst/>
                          <a:latin typeface="Times New Roman"/>
                        </a:rPr>
                        <a:t>S1</a:t>
                      </a:r>
                      <a:endParaRPr lang="en-US">
                        <a:solidFill>
                          <a:schemeClr val="tx1"/>
                        </a:solidFill>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Freshman Foundations</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2.5</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Smith</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A89</a:t>
                      </a:r>
                    </a:p>
                  </a:txBody>
                  <a:tcPr marL="68580" marR="68580" marT="0" marB="0">
                    <a:noFill/>
                  </a:tcPr>
                </a:tc>
                <a:extLst>
                  <a:ext uri="{0D108BD9-81ED-4DB2-BD59-A6C34878D82A}">
                    <a16:rowId xmlns:a16="http://schemas.microsoft.com/office/drawing/2014/main" val="1276462022"/>
                  </a:ext>
                </a:extLst>
              </a:tr>
              <a:tr h="297124">
                <a:tc>
                  <a:txBody>
                    <a:bodyPr/>
                    <a:lstStyle/>
                    <a:p>
                      <a:pPr marL="0" lvl="0">
                        <a:spcBef>
                          <a:spcPts val="0"/>
                        </a:spcBef>
                        <a:spcAft>
                          <a:spcPts val="0"/>
                        </a:spcAft>
                        <a:buNone/>
                      </a:pPr>
                      <a:r>
                        <a:rPr lang="en-US" sz="1800" b="1" i="0" u="none" strike="noStrike" noProof="0">
                          <a:solidFill>
                            <a:schemeClr val="tx1"/>
                          </a:solidFill>
                          <a:effectLst/>
                          <a:latin typeface="Times New Roman"/>
                        </a:rPr>
                        <a:t>Period 7</a:t>
                      </a:r>
                      <a:endParaRPr lang="en-US" i="0" u="none" strike="noStrike" noProof="0">
                        <a:solidFill>
                          <a:schemeClr val="tx1"/>
                        </a:solidFill>
                        <a:latin typeface="Times New Roman"/>
                      </a:endParaRPr>
                    </a:p>
                  </a:txBody>
                  <a:tcPr marL="68580" marR="68580" marT="0" marB="0">
                    <a:noFill/>
                  </a:tcPr>
                </a:tc>
                <a:tc>
                  <a:txBody>
                    <a:bodyPr/>
                    <a:lstStyle/>
                    <a:p>
                      <a:pPr marL="0" lvl="0">
                        <a:spcBef>
                          <a:spcPts val="0"/>
                        </a:spcBef>
                        <a:spcAft>
                          <a:spcPts val="0"/>
                        </a:spcAft>
                        <a:buNone/>
                      </a:pPr>
                      <a:r>
                        <a:rPr lang="en-US" sz="1800" b="1" i="0" u="none" strike="noStrike" noProof="0">
                          <a:solidFill>
                            <a:schemeClr val="tx1"/>
                          </a:solidFill>
                          <a:effectLst/>
                          <a:latin typeface="Times New Roman"/>
                        </a:rPr>
                        <a:t>S2</a:t>
                      </a:r>
                    </a:p>
                  </a:txBody>
                  <a:tcPr marL="68580" marR="68580" marT="0" marB="0">
                    <a:noFill/>
                  </a:tcPr>
                </a:tc>
                <a:tc>
                  <a:txBody>
                    <a:bodyPr/>
                    <a:lstStyle/>
                    <a:p>
                      <a:pPr marL="0" lvl="0">
                        <a:spcBef>
                          <a:spcPts val="0"/>
                        </a:spcBef>
                        <a:spcAft>
                          <a:spcPts val="0"/>
                        </a:spcAft>
                        <a:buNone/>
                      </a:pPr>
                      <a:r>
                        <a:rPr lang="en-US" sz="1800" b="1">
                          <a:solidFill>
                            <a:schemeClr val="tx1"/>
                          </a:solidFill>
                          <a:effectLst/>
                        </a:rPr>
                        <a:t>Mythology</a:t>
                      </a:r>
                    </a:p>
                  </a:txBody>
                  <a:tcPr marL="68580" marR="68580" marT="0" marB="0">
                    <a:noFill/>
                  </a:tcPr>
                </a:tc>
                <a:tc>
                  <a:txBody>
                    <a:bodyPr/>
                    <a:lstStyle/>
                    <a:p>
                      <a:pPr marL="0" lvl="0">
                        <a:spcBef>
                          <a:spcPts val="0"/>
                        </a:spcBef>
                        <a:spcAft>
                          <a:spcPts val="0"/>
                        </a:spcAft>
                        <a:buNone/>
                      </a:pPr>
                      <a:r>
                        <a:rPr lang="en-US" sz="1800" b="1">
                          <a:solidFill>
                            <a:schemeClr val="tx1"/>
                          </a:solidFill>
                          <a:effectLst/>
                        </a:rPr>
                        <a:t>2.5</a:t>
                      </a:r>
                    </a:p>
                  </a:txBody>
                  <a:tcPr marL="68580" marR="68580" marT="0" marB="0">
                    <a:noFill/>
                  </a:tcPr>
                </a:tc>
                <a:tc>
                  <a:txBody>
                    <a:bodyPr/>
                    <a:lstStyle/>
                    <a:p>
                      <a:pPr marL="0" lvl="0">
                        <a:spcBef>
                          <a:spcPts val="0"/>
                        </a:spcBef>
                        <a:spcAft>
                          <a:spcPts val="0"/>
                        </a:spcAft>
                        <a:buNone/>
                      </a:pPr>
                      <a:r>
                        <a:rPr lang="en-US" sz="1800" b="1">
                          <a:solidFill>
                            <a:schemeClr val="tx1"/>
                          </a:solidFill>
                          <a:effectLst/>
                        </a:rPr>
                        <a:t>Wrightson</a:t>
                      </a:r>
                    </a:p>
                  </a:txBody>
                  <a:tcPr marL="68580" marR="68580" marT="0" marB="0">
                    <a:noFill/>
                  </a:tcPr>
                </a:tc>
                <a:tc>
                  <a:txBody>
                    <a:bodyPr/>
                    <a:lstStyle/>
                    <a:p>
                      <a:pPr marL="0" lvl="0">
                        <a:spcBef>
                          <a:spcPts val="0"/>
                        </a:spcBef>
                        <a:spcAft>
                          <a:spcPts val="0"/>
                        </a:spcAft>
                        <a:buNone/>
                      </a:pPr>
                      <a:r>
                        <a:rPr lang="en-US" sz="1800" b="1">
                          <a:solidFill>
                            <a:schemeClr val="tx1"/>
                          </a:solidFill>
                          <a:effectLst/>
                        </a:rPr>
                        <a:t>A210</a:t>
                      </a:r>
                    </a:p>
                  </a:txBody>
                  <a:tcPr marL="68580" marR="68580" marT="0" marB="0">
                    <a:noFill/>
                  </a:tcPr>
                </a:tc>
                <a:extLst>
                  <a:ext uri="{0D108BD9-81ED-4DB2-BD59-A6C34878D82A}">
                    <a16:rowId xmlns:a16="http://schemas.microsoft.com/office/drawing/2014/main" val="633268332"/>
                  </a:ext>
                </a:extLst>
              </a:tr>
              <a:tr h="401991">
                <a:tc>
                  <a:txBody>
                    <a:bodyPr/>
                    <a:lstStyle/>
                    <a:p>
                      <a:pPr marL="0" marR="0" fontAlgn="base">
                        <a:spcBef>
                          <a:spcPts val="0"/>
                        </a:spcBef>
                        <a:spcAft>
                          <a:spcPts val="0"/>
                        </a:spcAft>
                      </a:pPr>
                      <a:r>
                        <a:rPr lang="en-US" sz="1800" b="1">
                          <a:solidFill>
                            <a:schemeClr val="tx1"/>
                          </a:solidFill>
                          <a:effectLst/>
                        </a:rPr>
                        <a:t>Period 8</a:t>
                      </a:r>
                    </a:p>
                  </a:txBody>
                  <a:tcPr marL="68580" marR="68580" marT="0" marB="0">
                    <a:noFill/>
                  </a:tcPr>
                </a:tc>
                <a:tc>
                  <a:txBody>
                    <a:bodyPr/>
                    <a:lstStyle/>
                    <a:p>
                      <a:pPr marL="0" marR="0" lvl="0">
                        <a:spcBef>
                          <a:spcPts val="0"/>
                        </a:spcBef>
                        <a:spcAft>
                          <a:spcPts val="0"/>
                        </a:spcAft>
                        <a:buNone/>
                      </a:pPr>
                      <a:r>
                        <a:rPr lang="en-US" sz="1800" b="1" i="0" u="none" strike="noStrike" noProof="0">
                          <a:solidFill>
                            <a:schemeClr val="tx1"/>
                          </a:solidFill>
                          <a:effectLst/>
                          <a:latin typeface="Times New Roman"/>
                        </a:rPr>
                        <a:t>26-27</a:t>
                      </a:r>
                      <a:endParaRPr lang="en-US">
                        <a:solidFill>
                          <a:schemeClr val="tx1"/>
                        </a:solidFill>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Biology CP</a:t>
                      </a: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5.0</a:t>
                      </a:r>
                    </a:p>
                  </a:txBody>
                  <a:tcPr marL="68580" marR="68580" marT="0" marB="0">
                    <a:noFill/>
                  </a:tcPr>
                </a:tc>
                <a:tc>
                  <a:txBody>
                    <a:bodyPr/>
                    <a:lstStyle/>
                    <a:p>
                      <a:pPr marL="0" marR="0" fontAlgn="base">
                        <a:spcBef>
                          <a:spcPts val="0"/>
                        </a:spcBef>
                        <a:spcAft>
                          <a:spcPts val="0"/>
                        </a:spcAft>
                      </a:pPr>
                      <a:r>
                        <a:rPr lang="en-US" sz="1800" b="1" err="1">
                          <a:solidFill>
                            <a:schemeClr val="tx1"/>
                          </a:solidFill>
                          <a:effectLst/>
                        </a:rPr>
                        <a:t>Cicciari</a:t>
                      </a:r>
                      <a:endParaRPr lang="en-US" sz="1800" b="1">
                        <a:solidFill>
                          <a:schemeClr val="tx1"/>
                        </a:solidFill>
                        <a:effectLst/>
                      </a:endParaRPr>
                    </a:p>
                  </a:txBody>
                  <a:tcPr marL="68580" marR="68580" marT="0" marB="0">
                    <a:noFill/>
                  </a:tcPr>
                </a:tc>
                <a:tc>
                  <a:txBody>
                    <a:bodyPr/>
                    <a:lstStyle/>
                    <a:p>
                      <a:pPr marL="0" marR="0" fontAlgn="base">
                        <a:spcBef>
                          <a:spcPts val="0"/>
                        </a:spcBef>
                        <a:spcAft>
                          <a:spcPts val="0"/>
                        </a:spcAft>
                      </a:pPr>
                      <a:r>
                        <a:rPr lang="en-US" sz="1800" b="1">
                          <a:solidFill>
                            <a:schemeClr val="tx1"/>
                          </a:solidFill>
                          <a:effectLst/>
                        </a:rPr>
                        <a:t>D212</a:t>
                      </a:r>
                    </a:p>
                  </a:txBody>
                  <a:tcPr marL="68580" marR="68580" marT="0" marB="0">
                    <a:noFill/>
                  </a:tcPr>
                </a:tc>
                <a:extLst>
                  <a:ext uri="{0D108BD9-81ED-4DB2-BD59-A6C34878D82A}">
                    <a16:rowId xmlns:a16="http://schemas.microsoft.com/office/drawing/2014/main" val="2088831150"/>
                  </a:ext>
                </a:extLst>
              </a:tr>
            </a:tbl>
          </a:graphicData>
        </a:graphic>
      </p:graphicFrame>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1+#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43F3-8803-4CF5-A77A-28E436CD484D}"/>
              </a:ext>
            </a:extLst>
          </p:cNvPr>
          <p:cNvSpPr>
            <a:spLocks noGrp="1"/>
          </p:cNvSpPr>
          <p:nvPr>
            <p:ph type="title"/>
          </p:nvPr>
        </p:nvSpPr>
        <p:spPr>
          <a:xfrm>
            <a:off x="360886" y="261478"/>
            <a:ext cx="7772400" cy="1143000"/>
          </a:xfrm>
        </p:spPr>
        <p:txBody>
          <a:bodyPr/>
          <a:lstStyle/>
          <a:p>
            <a:r>
              <a:rPr lang="en-US">
                <a:cs typeface="Arial"/>
              </a:rPr>
              <a:t>Remediation and Intervention Courses</a:t>
            </a:r>
            <a:endParaRPr lang="en-US"/>
          </a:p>
        </p:txBody>
      </p:sp>
      <p:sp>
        <p:nvSpPr>
          <p:cNvPr id="3" name="Content Placeholder 2">
            <a:extLst>
              <a:ext uri="{FF2B5EF4-FFF2-40B4-BE49-F238E27FC236}">
                <a16:creationId xmlns:a16="http://schemas.microsoft.com/office/drawing/2014/main" id="{A615F7F1-864A-4D26-9B11-08BE241CF3A2}"/>
              </a:ext>
            </a:extLst>
          </p:cNvPr>
          <p:cNvSpPr>
            <a:spLocks noGrp="1"/>
          </p:cNvSpPr>
          <p:nvPr>
            <p:ph idx="1"/>
          </p:nvPr>
        </p:nvSpPr>
        <p:spPr>
          <a:xfrm>
            <a:off x="459521" y="2012254"/>
            <a:ext cx="8218098" cy="4546120"/>
          </a:xfrm>
        </p:spPr>
        <p:txBody>
          <a:bodyPr/>
          <a:lstStyle/>
          <a:p>
            <a:r>
              <a:rPr lang="en-US">
                <a:cs typeface="Times New Roman"/>
              </a:rPr>
              <a:t>Students take the NJSLA 08 for Math, English and Science.</a:t>
            </a:r>
          </a:p>
          <a:p>
            <a:endParaRPr lang="en-US">
              <a:cs typeface="Times New Roman"/>
            </a:endParaRPr>
          </a:p>
          <a:p>
            <a:r>
              <a:rPr lang="en-US" b="1">
                <a:cs typeface="Times New Roman"/>
              </a:rPr>
              <a:t>Students who do not meet expectations of the grade eight NJSLA may be placed in a remedial math and/or language arts class instead of an elective. </a:t>
            </a:r>
            <a:r>
              <a:rPr lang="en-US">
                <a:cs typeface="Times New Roman"/>
              </a:rPr>
              <a:t>Student schedules will reflect this change in August.</a:t>
            </a:r>
          </a:p>
        </p:txBody>
      </p:sp>
    </p:spTree>
    <p:extLst>
      <p:ext uri="{BB962C8B-B14F-4D97-AF65-F5344CB8AC3E}">
        <p14:creationId xmlns:p14="http://schemas.microsoft.com/office/powerpoint/2010/main" val="4005140104"/>
      </p:ext>
    </p:extLst>
  </p:cSld>
  <p:clrMapOvr>
    <a:masterClrMapping/>
  </p:clrMapOvr>
  <p:transition>
    <p:blinds/>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0" y="2895600"/>
            <a:ext cx="9144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buFont typeface="Wingdings" panose="05000000000000000000" pitchFamily="2" charset="2"/>
              <a:buNone/>
            </a:pPr>
            <a:endParaRPr lang="en-US" altLang="en-US" sz="3600"/>
          </a:p>
        </p:txBody>
      </p:sp>
      <p:sp>
        <p:nvSpPr>
          <p:cNvPr id="37892" name="Text Box 5"/>
          <p:cNvSpPr txBox="1">
            <a:spLocks noChangeArrowheads="1"/>
          </p:cNvSpPr>
          <p:nvPr/>
        </p:nvSpPr>
        <p:spPr bwMode="auto">
          <a:xfrm>
            <a:off x="496888" y="246063"/>
            <a:ext cx="8001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3600" b="1"/>
              <a:t>SCHEDULING TIPS</a:t>
            </a:r>
          </a:p>
        </p:txBody>
      </p:sp>
      <p:sp>
        <p:nvSpPr>
          <p:cNvPr id="37893" name="Text Box 6"/>
          <p:cNvSpPr txBox="1">
            <a:spLocks noChangeArrowheads="1"/>
          </p:cNvSpPr>
          <p:nvPr/>
        </p:nvSpPr>
        <p:spPr bwMode="auto">
          <a:xfrm>
            <a:off x="517525" y="1057275"/>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800" i="1"/>
          </a:p>
        </p:txBody>
      </p:sp>
      <p:sp>
        <p:nvSpPr>
          <p:cNvPr id="2" name="TextBox 1">
            <a:extLst>
              <a:ext uri="{FF2B5EF4-FFF2-40B4-BE49-F238E27FC236}">
                <a16:creationId xmlns:a16="http://schemas.microsoft.com/office/drawing/2014/main" id="{7F098A79-E515-48CA-9BF9-CB79EFD23E89}"/>
              </a:ext>
            </a:extLst>
          </p:cNvPr>
          <p:cNvSpPr txBox="1"/>
          <p:nvPr/>
        </p:nvSpPr>
        <p:spPr>
          <a:xfrm>
            <a:off x="506993" y="1060869"/>
            <a:ext cx="8368726" cy="57861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ctr">
              <a:buFont typeface="Arial"/>
              <a:buChar char="•"/>
            </a:pPr>
            <a:r>
              <a:rPr lang="en-US" sz="2000" b="1" i="1">
                <a:latin typeface="Times New Roman"/>
                <a:cs typeface="Times New Roman"/>
              </a:rPr>
              <a:t>Review</a:t>
            </a:r>
            <a:r>
              <a:rPr lang="en-US" sz="2000">
                <a:latin typeface="Times New Roman"/>
                <a:cs typeface="Times New Roman"/>
              </a:rPr>
              <a:t> the freshmen electives and course descriptions on the </a:t>
            </a:r>
            <a:endParaRPr lang="en-US">
              <a:cs typeface="Arial" panose="020B0604020202020204" pitchFamily="34" charset="0"/>
            </a:endParaRPr>
          </a:p>
          <a:p>
            <a:pPr algn="ctr"/>
            <a:r>
              <a:rPr lang="en-US" sz="2000">
                <a:latin typeface="Times New Roman"/>
                <a:cs typeface="Times New Roman"/>
              </a:rPr>
              <a:t>Guidance Department website </a:t>
            </a:r>
            <a:endParaRPr lang="en-US">
              <a:cs typeface="Arial" panose="020B0604020202020204" pitchFamily="34" charset="0"/>
            </a:endParaRPr>
          </a:p>
          <a:p>
            <a:endParaRPr lang="en-US" sz="2000">
              <a:cs typeface="Arial"/>
            </a:endParaRPr>
          </a:p>
          <a:p>
            <a:endParaRPr lang="en-US" sz="2000">
              <a:latin typeface="Times New Roman"/>
              <a:cs typeface="Times New Roman"/>
            </a:endParaRPr>
          </a:p>
          <a:p>
            <a:pPr marL="342900" indent="-342900" algn="ctr">
              <a:buFont typeface="Arial"/>
              <a:buChar char="•"/>
            </a:pPr>
            <a:r>
              <a:rPr lang="en-US" sz="2000">
                <a:latin typeface="Times New Roman"/>
                <a:cs typeface="Times New Roman"/>
              </a:rPr>
              <a:t>Or under "Departments" choose "Counseling Department" </a:t>
            </a:r>
            <a:endParaRPr lang="en-US">
              <a:cs typeface="Arial"/>
            </a:endParaRPr>
          </a:p>
          <a:p>
            <a:pPr algn="ctr"/>
            <a:endParaRPr lang="en-US" sz="2000">
              <a:latin typeface="Times New Roman"/>
              <a:cs typeface="Times New Roman"/>
            </a:endParaRPr>
          </a:p>
          <a:p>
            <a:pPr marL="342900" indent="-342900" algn="ctr">
              <a:buFont typeface="Arial"/>
              <a:buChar char="•"/>
            </a:pPr>
            <a:r>
              <a:rPr lang="en-US" sz="2000">
                <a:latin typeface="Times New Roman"/>
                <a:cs typeface="Times New Roman"/>
              </a:rPr>
              <a:t>Or join/visit the Class of 2030 Google Classroom</a:t>
            </a:r>
            <a:endParaRPr lang="en-US">
              <a:cs typeface="Arial"/>
            </a:endParaRPr>
          </a:p>
          <a:p>
            <a:pPr algn="ctr"/>
            <a:r>
              <a:rPr lang="en-US" sz="2000">
                <a:latin typeface="Times New Roman"/>
                <a:cs typeface="Times New Roman"/>
              </a:rPr>
              <a:t>Class code: </a:t>
            </a:r>
            <a:r>
              <a:rPr lang="en-US" sz="3600">
                <a:solidFill>
                  <a:srgbClr val="444746"/>
                </a:solidFill>
                <a:highlight>
                  <a:srgbClr val="E9EEF6"/>
                </a:highlight>
                <a:latin typeface="Times New Roman"/>
                <a:cs typeface="Times New Roman"/>
              </a:rPr>
              <a:t>gl6mxswb</a:t>
            </a:r>
          </a:p>
          <a:p>
            <a:endParaRPr lang="en-US" sz="2000">
              <a:cs typeface="Arial"/>
            </a:endParaRPr>
          </a:p>
          <a:p>
            <a:pPr marL="342900" indent="-342900" algn="ctr">
              <a:buFont typeface="Arial"/>
              <a:buChar char="•"/>
            </a:pPr>
            <a:r>
              <a:rPr lang="en-US" sz="2000">
                <a:latin typeface="Times New Roman"/>
                <a:cs typeface="Times New Roman"/>
              </a:rPr>
              <a:t>Choose 2 electives and have 4-5 more </a:t>
            </a:r>
            <a:r>
              <a:rPr lang="en-US" sz="2000" b="1" i="1">
                <a:latin typeface="Times New Roman"/>
                <a:cs typeface="Times New Roman"/>
              </a:rPr>
              <a:t>alternate electives</a:t>
            </a:r>
            <a:r>
              <a:rPr lang="en-US" sz="2000">
                <a:latin typeface="Times New Roman"/>
                <a:cs typeface="Times New Roman"/>
              </a:rPr>
              <a:t>​</a:t>
            </a:r>
          </a:p>
          <a:p>
            <a:pPr algn="ctr"/>
            <a:endParaRPr lang="en-US" sz="2000">
              <a:latin typeface="Times New Roman"/>
              <a:cs typeface="Times New Roman"/>
            </a:endParaRPr>
          </a:p>
          <a:p>
            <a:pPr marL="342900" indent="-342900" algn="ctr">
              <a:buFont typeface="Arial"/>
              <a:buChar char="•"/>
            </a:pPr>
            <a:r>
              <a:rPr lang="en-US" sz="2000">
                <a:latin typeface="Times New Roman"/>
                <a:cs typeface="Times New Roman"/>
              </a:rPr>
              <a:t>Make elective selections in On Course </a:t>
            </a:r>
          </a:p>
          <a:p>
            <a:r>
              <a:rPr lang="en-US">
                <a:latin typeface="Times New Roman"/>
                <a:cs typeface="Times New Roman"/>
              </a:rPr>
              <a:t>​</a:t>
            </a:r>
          </a:p>
          <a:p>
            <a:endParaRPr lang="en-US">
              <a:latin typeface="Times New Roman"/>
              <a:cs typeface="Times New Roman"/>
            </a:endParaRPr>
          </a:p>
          <a:p>
            <a:r>
              <a:rPr lang="en-US" sz="2000" b="1" i="1">
                <a:latin typeface="Times New Roman"/>
                <a:cs typeface="Times New Roman"/>
              </a:rPr>
              <a:t>After scheduling….</a:t>
            </a:r>
            <a:r>
              <a:rPr lang="en-US" sz="2000">
                <a:latin typeface="Times New Roman"/>
                <a:cs typeface="Times New Roman"/>
              </a:rPr>
              <a:t>​</a:t>
            </a:r>
          </a:p>
          <a:p>
            <a:r>
              <a:rPr lang="en-US">
                <a:latin typeface="Times New Roman"/>
                <a:cs typeface="Times New Roman"/>
              </a:rPr>
              <a:t>​​</a:t>
            </a:r>
          </a:p>
          <a:p>
            <a:r>
              <a:rPr lang="en-US" sz="2000">
                <a:latin typeface="Times New Roman"/>
                <a:cs typeface="Times New Roman"/>
              </a:rPr>
              <a:t>Study, work hard and maintain good grades. Do your very best on the NJSLA assessments.​</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nodePh="1">
                                  <p:stCondLst>
                                    <p:cond delay="0"/>
                                  </p:stCondLst>
                                  <p:endCondLst>
                                    <p:cond evt="begin" delay="0">
                                      <p:tn val="5"/>
                                    </p:cond>
                                  </p:end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1+#ppt_w/2"/>
                                          </p:val>
                                        </p:tav>
                                        <p:tav tm="100000">
                                          <p:val>
                                            <p:strVal val="#ppt_x"/>
                                          </p:val>
                                        </p:tav>
                                      </p:tavLst>
                                    </p:anim>
                                    <p:anim calcmode="lin" valueType="num">
                                      <p:cBhvr additive="base">
                                        <p:cTn id="8" dur="500" fill="hold"/>
                                        <p:tgtEl>
                                          <p:spTgt spid="215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61C4C-6212-4850-A642-AD41EF1EA799}"/>
              </a:ext>
            </a:extLst>
          </p:cNvPr>
          <p:cNvSpPr>
            <a:spLocks noGrp="1"/>
          </p:cNvSpPr>
          <p:nvPr>
            <p:ph type="title"/>
          </p:nvPr>
        </p:nvSpPr>
        <p:spPr/>
        <p:txBody>
          <a:bodyPr/>
          <a:lstStyle/>
          <a:p>
            <a:r>
              <a:rPr lang="en-US">
                <a:cs typeface="Arial"/>
              </a:rPr>
              <a:t>Freshman Student Orientation</a:t>
            </a:r>
            <a:endParaRPr lang="en-US"/>
          </a:p>
        </p:txBody>
      </p:sp>
      <p:sp>
        <p:nvSpPr>
          <p:cNvPr id="3" name="Content Placeholder 2">
            <a:extLst>
              <a:ext uri="{FF2B5EF4-FFF2-40B4-BE49-F238E27FC236}">
                <a16:creationId xmlns:a16="http://schemas.microsoft.com/office/drawing/2014/main" id="{2CA66F7C-45F9-45D2-83BE-614355077609}"/>
              </a:ext>
            </a:extLst>
          </p:cNvPr>
          <p:cNvSpPr>
            <a:spLocks noGrp="1"/>
          </p:cNvSpPr>
          <p:nvPr>
            <p:ph idx="1"/>
          </p:nvPr>
        </p:nvSpPr>
        <p:spPr>
          <a:xfrm>
            <a:off x="685800" y="2707683"/>
            <a:ext cx="7772400" cy="3388317"/>
          </a:xfrm>
        </p:spPr>
        <p:txBody>
          <a:bodyPr/>
          <a:lstStyle/>
          <a:p>
            <a:pPr marL="0" indent="0" algn="ctr">
              <a:buNone/>
            </a:pPr>
            <a:r>
              <a:rPr lang="en-US">
                <a:cs typeface="Times New Roman"/>
              </a:rPr>
              <a:t>In late August, an in-person orientation will be held at the high school. </a:t>
            </a:r>
          </a:p>
          <a:p>
            <a:pPr marL="0" indent="0" algn="ctr">
              <a:buNone/>
            </a:pPr>
            <a:endParaRPr lang="en-US">
              <a:cs typeface="Times New Roman"/>
            </a:endParaRPr>
          </a:p>
          <a:p>
            <a:pPr marL="0" indent="0" algn="ctr">
              <a:buNone/>
            </a:pPr>
            <a:r>
              <a:rPr lang="en-US">
                <a:cs typeface="Times New Roman"/>
              </a:rPr>
              <a:t>Watch your school email, Parent Square, and check the district website for notification of the date and time.</a:t>
            </a:r>
          </a:p>
        </p:txBody>
      </p:sp>
    </p:spTree>
    <p:extLst>
      <p:ext uri="{BB962C8B-B14F-4D97-AF65-F5344CB8AC3E}">
        <p14:creationId xmlns:p14="http://schemas.microsoft.com/office/powerpoint/2010/main" val="282815631"/>
      </p:ext>
    </p:extLst>
  </p:cSld>
  <p:clrMapOvr>
    <a:masterClrMapping/>
  </p:clrMapOvr>
  <p:transition>
    <p:blinds/>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15713" y="1132760"/>
            <a:ext cx="7620000" cy="1447800"/>
          </a:xfrm>
          <a:prstGeom prst="rect">
            <a:avLst/>
          </a:prstGeom>
          <a:noFill/>
          <a:ln w="9525">
            <a:noFill/>
            <a:miter lim="800000"/>
            <a:headEnd/>
            <a:tailEnd/>
          </a:ln>
          <a:effectLst/>
        </p:spPr>
        <p:txBody>
          <a:bodyPr lIns="92075" tIns="46038" rIns="92075" bIns="46038" anchor="b"/>
          <a:lstStyle/>
          <a:p>
            <a:pPr algn="ctr" eaLnBrk="1" hangingPunct="1">
              <a:defRPr/>
            </a:pPr>
            <a:r>
              <a:rPr lang="en-US" sz="7200">
                <a:solidFill>
                  <a:schemeClr val="tx2"/>
                </a:solidFill>
                <a:effectLst>
                  <a:outerShdw blurRad="38100" dist="38100" dir="2700000" algn="tl">
                    <a:srgbClr val="000000"/>
                  </a:outerShdw>
                </a:effectLst>
                <a:latin typeface="Arial"/>
                <a:cs typeface="Arial"/>
              </a:rPr>
              <a:t>Class of 2030</a:t>
            </a:r>
            <a:endParaRPr lang="en-US" sz="7200">
              <a:solidFill>
                <a:schemeClr val="tx2"/>
              </a:solidFill>
              <a:effectLst>
                <a:outerShdw blurRad="38100" dist="38100" dir="2700000" algn="tl">
                  <a:srgbClr val="000000"/>
                </a:outerShdw>
              </a:effectLst>
              <a:latin typeface="Arial" charset="0"/>
            </a:endParaRPr>
          </a:p>
          <a:p>
            <a:pPr algn="ctr" eaLnBrk="1" hangingPunct="1">
              <a:defRPr/>
            </a:pPr>
            <a:endParaRPr lang="en-US" sz="5400">
              <a:solidFill>
                <a:schemeClr val="tx2"/>
              </a:solidFill>
              <a:effectLst>
                <a:outerShdw blurRad="38100" dist="38100" dir="2700000" algn="tl">
                  <a:srgbClr val="000000"/>
                </a:outerShdw>
              </a:effectLst>
              <a:latin typeface="Arial"/>
              <a:cs typeface="Arial"/>
            </a:endParaRPr>
          </a:p>
        </p:txBody>
      </p:sp>
      <p:sp>
        <p:nvSpPr>
          <p:cNvPr id="25603" name="Rectangle 3"/>
          <p:cNvSpPr>
            <a:spLocks noChangeArrowheads="1"/>
          </p:cNvSpPr>
          <p:nvPr/>
        </p:nvSpPr>
        <p:spPr bwMode="auto">
          <a:xfrm>
            <a:off x="308692" y="2095375"/>
            <a:ext cx="8371481" cy="3891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lr>
                <a:schemeClr val="accent2"/>
              </a:buClr>
              <a:buSzPct val="80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SzPct val="90000"/>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0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buNone/>
            </a:pPr>
            <a:r>
              <a:rPr lang="en-US" altLang="en-US" sz="4400">
                <a:latin typeface="Times New Roman"/>
                <a:cs typeface="Times New Roman"/>
              </a:rPr>
              <a:t>We</a:t>
            </a:r>
            <a:r>
              <a:rPr lang="en-US" altLang="en-US" sz="4400" b="1" i="1">
                <a:latin typeface="Times New Roman"/>
                <a:cs typeface="Times New Roman"/>
              </a:rPr>
              <a:t> </a:t>
            </a:r>
            <a:r>
              <a:rPr lang="en-US" altLang="en-US" sz="4400">
                <a:latin typeface="Times New Roman"/>
                <a:cs typeface="Times New Roman"/>
              </a:rPr>
              <a:t>wish you success as you complete your last year </a:t>
            </a:r>
            <a:endParaRPr lang="en-US">
              <a:cs typeface="Times New Roman" panose="02020603050405020304" pitchFamily="18" charset="0"/>
            </a:endParaRPr>
          </a:p>
          <a:p>
            <a:pPr algn="ctr">
              <a:buNone/>
            </a:pPr>
            <a:r>
              <a:rPr lang="en-US" altLang="en-US" sz="4400">
                <a:latin typeface="Times New Roman"/>
                <a:cs typeface="Times New Roman"/>
              </a:rPr>
              <a:t>in the Middle School. </a:t>
            </a:r>
            <a:endParaRPr lang="en-US">
              <a:cs typeface="Times New Roman" panose="02020603050405020304" pitchFamily="18" charset="0"/>
            </a:endParaRPr>
          </a:p>
          <a:p>
            <a:pPr algn="ctr">
              <a:buNone/>
            </a:pPr>
            <a:r>
              <a:rPr lang="en-US" altLang="en-US" sz="4400">
                <a:latin typeface="Times New Roman"/>
                <a:cs typeface="Times New Roman"/>
              </a:rPr>
              <a:t>We look forward to September and the beginning of your high </a:t>
            </a:r>
            <a:endParaRPr lang="en-US">
              <a:cs typeface="Times New Roman"/>
            </a:endParaRPr>
          </a:p>
          <a:p>
            <a:pPr algn="ctr">
              <a:buNone/>
            </a:pPr>
            <a:r>
              <a:rPr lang="en-US" altLang="en-US" sz="4400">
                <a:latin typeface="Times New Roman"/>
                <a:cs typeface="Times New Roman"/>
              </a:rPr>
              <a:t>school career!</a:t>
            </a:r>
            <a:endParaRPr lang="en-US">
              <a:cs typeface="Times New Roman"/>
            </a:endParaRP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5602"/>
                                        </p:tgtEl>
                                        <p:attrNameLst>
                                          <p:attrName>style.visibility</p:attrName>
                                        </p:attrNameLst>
                                      </p:cBhvr>
                                      <p:to>
                                        <p:strVal val="visible"/>
                                      </p:to>
                                    </p:set>
                                    <p:anim calcmode="lin" valueType="num">
                                      <p:cBhvr>
                                        <p:cTn id="13" dur="500" fill="hold"/>
                                        <p:tgtEl>
                                          <p:spTgt spid="25602"/>
                                        </p:tgtEl>
                                        <p:attrNameLst>
                                          <p:attrName>ppt_w</p:attrName>
                                        </p:attrNameLst>
                                      </p:cBhvr>
                                      <p:tavLst>
                                        <p:tav tm="0">
                                          <p:val>
                                            <p:fltVal val="0"/>
                                          </p:val>
                                        </p:tav>
                                        <p:tav tm="100000">
                                          <p:val>
                                            <p:strVal val="#ppt_w"/>
                                          </p:val>
                                        </p:tav>
                                      </p:tavLst>
                                    </p:anim>
                                    <p:anim calcmode="lin" valueType="num">
                                      <p:cBhvr>
                                        <p:cTn id="14" dur="500" fill="hold"/>
                                        <p:tgtEl>
                                          <p:spTgt spid="2560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utoUpdateAnimBg="0"/>
    </p:bldLst>
  </p:timing>
</p:sld>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48</Slides>
  <Notes>8</Notes>
  <HiddenSlides>0</HiddenSlide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Soaring</vt:lpstr>
      <vt:lpstr>   WELCOME TO SAYREVILLE WAR MEMORIAL HIGH SCHOOL</vt:lpstr>
      <vt:lpstr>PowerPoint Presentation</vt:lpstr>
      <vt:lpstr>PowerPoint Presentation</vt:lpstr>
      <vt:lpstr>PowerPoint Presentation</vt:lpstr>
      <vt:lpstr>Grade 9 Electives </vt:lpstr>
      <vt:lpstr>Class of 2030  Google Classroom</vt:lpstr>
      <vt:lpstr>  S C I E N C E </vt:lpstr>
      <vt:lpstr>STEM Academy  Biomedical Strand</vt:lpstr>
      <vt:lpstr>STEM Academy Engineering Strand</vt:lpstr>
      <vt:lpstr>PowerPoint Presentation</vt:lpstr>
      <vt:lpstr>PowerPoint Presentation</vt:lpstr>
      <vt:lpstr>PowerPoint Presentation</vt:lpstr>
      <vt:lpstr>PowerPoint Presentation</vt:lpstr>
      <vt:lpstr>Broadcast Media/TV Production</vt:lpstr>
      <vt:lpstr>W O R L D   L A N G U A G E S</vt:lpstr>
      <vt:lpstr>ESL Program at SWMHS</vt:lpstr>
      <vt:lpstr>NJ State Seal of Biliteracy</vt:lpstr>
      <vt:lpstr>FUTURE EDUCATORS ACADEMY  -   FEA</vt:lpstr>
      <vt:lpstr>H I S T O R Y </vt:lpstr>
      <vt:lpstr>PowerPoint Presentation</vt:lpstr>
      <vt:lpstr>PowerPoint Presentation</vt:lpstr>
      <vt:lpstr>Theatre I</vt:lpstr>
      <vt:lpstr>PowerPoint Presentation</vt:lpstr>
      <vt:lpstr>PowerPoint Presentation</vt:lpstr>
      <vt:lpstr>M A T H E M A T I C S</vt:lpstr>
      <vt:lpstr> Computer Science Academy</vt:lpstr>
      <vt:lpstr> Computer Science Academy</vt:lpstr>
      <vt:lpstr>PowerPoint Presentation</vt:lpstr>
      <vt:lpstr>B U S I N E S S  ACADEMY</vt:lpstr>
      <vt:lpstr>B U S I N E S S  ACADEMY</vt:lpstr>
      <vt:lpstr>BUSINESS ACADEMY </vt:lpstr>
      <vt:lpstr>PowerPoint Presentation</vt:lpstr>
      <vt:lpstr>PowerPoint Presentation</vt:lpstr>
      <vt:lpstr>PowerPoint Presentation</vt:lpstr>
      <vt:lpstr>PowerPoint Presentation</vt:lpstr>
      <vt:lpstr>GRADUATION REQUIREMENTS cont. </vt:lpstr>
      <vt:lpstr>Required Credits</vt:lpstr>
      <vt:lpstr>CREDITS REQUIRED </vt:lpstr>
      <vt:lpstr>COLLEGE ENTRANCE REQUIREMENTS </vt:lpstr>
      <vt:lpstr>Attendance</vt:lpstr>
      <vt:lpstr>PowerPoint Presentation</vt:lpstr>
      <vt:lpstr>Adding electives in On Course</vt:lpstr>
      <vt:lpstr>PowerPoint Presentation</vt:lpstr>
      <vt:lpstr>PowerPoint Presentation</vt:lpstr>
      <vt:lpstr>Remediation and Intervention Courses</vt:lpstr>
      <vt:lpstr>PowerPoint Presentation</vt:lpstr>
      <vt:lpstr>Freshman Student Orientation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Freshman Orientation</dc:subject>
  <dc:creator>Marie Lake</dc:creator>
  <cp:revision>2</cp:revision>
  <cp:lastPrinted>2000-10-11T12:24:27Z</cp:lastPrinted>
  <dcterms:created xsi:type="dcterms:W3CDTF">2000-10-06T12:50:05Z</dcterms:created>
  <dcterms:modified xsi:type="dcterms:W3CDTF">2026-02-03T14:03:59Z</dcterms:modified>
</cp:coreProperties>
</file>