
<file path=[Content_Types].xml><?xml version="1.0" encoding="utf-8"?>
<Types xmlns="http://schemas.openxmlformats.org/package/2006/content-types">
  <Default ContentType="application/vnd.openxmlformats-officedocument.oleObject" Extension="bin"/>
  <Default ContentType="application/x-fontdata" Extension="fntdata"/>
  <Default ContentType="image/jpeg" Extension="jpeg"/>
  <Default ContentType="image/png" Extension="png"/>
  <Default ContentType="application/vnd.openxmlformats-package.relationships+xml" Extension="rels"/>
  <Default ContentType="image/svg+xml" Extension="svg"/>
  <Default ContentType="application/xml" Extension="xml"/>
  <Override ContentType="application/vnd.openxmlformats-officedocument.extended-properties+xml" PartName="/docProps/app.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presentationml.slideLayout+xml" PartName="/ppt/slideLayouts/slideLayout1.xml"/>
  <Override ContentType="application/vnd.openxmlformats-officedocument.presentationml.slideLayout+xml" PartName="/ppt/slideLayouts/slideLayout2.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6.xml"/>
  <Override ContentType="application/vnd.openxmlformats-officedocument.presentationml.slideLayout+xml" PartName="/ppt/slideLayouts/slideLayout7.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Layout+xml" PartName="/ppt/slideLayouts/slideLayout10.xml"/>
  <Override ContentType="application/vnd.openxmlformats-officedocument.presentationml.slideLayout+xml" PartName="/ppt/slideLayouts/slideLayout11.xml"/>
  <Override ContentType="application/vnd.openxmlformats-officedocument.presentationml.slideMaster+xml" PartName="/ppt/slideMasters/slideMaster1.xml"/>
  <Override ContentType="application/vnd.openxmlformats-officedocument.presentationml.slide+xml" PartName="/ppt/slides/slide1.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4.xml"/>
  <Override ContentType="application/vnd.openxmlformats-officedocument.presentationml.slide+xml" PartName="/ppt/slides/slide5.xml"/>
  <Override ContentType="application/vnd.openxmlformats-officedocument.presentationml.slide+xml" PartName="/ppt/slides/slide6.xml"/>
  <Override ContentType="application/vnd.openxmlformats-officedocument.presentationml.slide+xml" PartName="/ppt/slides/slide7.xml"/>
  <Override ContentType="application/vnd.openxmlformats-officedocument.presentationml.slide+xml" PartName="/ppt/slides/slide8.xml"/>
  <Override ContentType="application/vnd.openxmlformats-officedocument.presentationml.slide+xml" PartName="/ppt/slides/slide9.xml"/>
  <Override ContentType="application/vnd.openxmlformats-officedocument.presentationml.slide+xml" PartName="/ppt/slides/slide10.xml"/>
  <Override ContentType="application/vnd.openxmlformats-officedocument.presentationml.slide+xml" PartName="/ppt/slides/slide11.xml"/>
  <Override ContentType="application/vnd.openxmlformats-officedocument.presentationml.slide+xml" PartName="/ppt/slides/slide12.xml"/>
  <Override ContentType="application/vnd.openxmlformats-officedocument.presentationml.slide+xml" PartName="/ppt/slides/slide13.xml"/>
  <Override ContentType="application/vnd.openxmlformats-officedocument.presentationml.slide+xml" PartName="/ppt/slides/slide14.xml"/>
  <Override ContentType="application/vnd.openxmlformats-officedocument.presentationml.slide+xml" PartName="/ppt/slides/slide15.xml"/>
  <Override ContentType="application/vnd.openxmlformats-officedocument.presentationml.slide+xml" PartName="/ppt/slides/slide16.xml"/>
  <Override ContentType="application/vnd.openxmlformats-officedocument.presentationml.slide+xml" PartName="/ppt/slides/slide17.xml"/>
  <Override ContentType="application/vnd.openxmlformats-officedocument.presentationml.slide+xml" PartName="/ppt/slides/slide18.xml"/>
  <Override ContentType="application/vnd.openxmlformats-officedocument.presentationml.slide+xml" PartName="/ppt/slides/slide19.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22.xml"/>
  <Override ContentType="application/vnd.openxmlformats-officedocument.presentationml.slide+xml" PartName="/ppt/slides/slide23.xml"/>
  <Override ContentType="application/vnd.openxmlformats-officedocument.presentationml.slide+xml" PartName="/ppt/slides/slide24.xml"/>
  <Override ContentType="application/vnd.openxmlformats-officedocument.presentationml.slide+xml" PartName="/ppt/slides/slide25.xml"/>
  <Override ContentType="application/vnd.openxmlformats-officedocument.presentationml.slide+xml" PartName="/ppt/slides/slide26.xml"/>
  <Override ContentType="application/vnd.openxmlformats-officedocument.presentationml.slide+xml" PartName="/ppt/slides/slide27.xml"/>
  <Override ContentType="application/vnd.openxmlformats-officedocument.presentationml.slide+xml" PartName="/ppt/slides/slide28.xml"/>
  <Override ContentType="application/vnd.openxmlformats-officedocument.presentationml.slide+xml" PartName="/ppt/slides/slide29.xml"/>
  <Override ContentType="application/vnd.openxmlformats-officedocument.presentationml.slide+xml" PartName="/ppt/slides/slide30.xml"/>
  <Override ContentType="application/vnd.openxmlformats-officedocument.presentationml.slide+xml" PartName="/ppt/slides/slide31.xml"/>
  <Override ContentType="application/vnd.openxmlformats-officedocument.presentationml.slide+xml" PartName="/ppt/slides/slide32.xml"/>
  <Override ContentType="application/vnd.openxmlformats-officedocument.presentationml.slide+xml" PartName="/ppt/slides/slide33.xml"/>
  <Override ContentType="application/vnd.openxmlformats-officedocument.presentationml.slide+xml" PartName="/ppt/slides/slide34.xml"/>
  <Override ContentType="application/vnd.openxmlformats-officedocument.presentationml.slide+xml" PartName="/ppt/slides/slide35.xml"/>
  <Override ContentType="application/vnd.openxmlformats-officedocument.presentationml.slide+xml" PartName="/ppt/slides/slide36.xml"/>
  <Override ContentType="application/vnd.openxmlformats-officedocument.presentationml.slide+xml" PartName="/ppt/slides/slide37.xml"/>
  <Override ContentType="application/vnd.openxmlformats-officedocument.presentationml.tableStyles+xml" PartName="/ppt/tableStyles.xml"/>
  <Override ContentType="application/vnd.openxmlformats-officedocument.theme+xml" PartName="/ppt/theme/theme1.xml"/>
  <Override ContentType="application/vnd.openxmlformats-officedocument.presentationml.viewProps+xml" PartName="/ppt/viewProps.xml"/>
</Types>
</file>

<file path=_rels/.rels><?xml version="1.0" encoding="UTF-8" standalone="yes"?><Relationships xmlns="http://schemas.openxmlformats.org/package/2006/relationships"><Relationship Id="rId1" Target="ppt/presentation.xml" Type="http://schemas.openxmlformats.org/officeDocument/2006/relationships/officeDocument"/><Relationship Id="rId2" Target="docProps/thumbnail.jpeg" Type="http://schemas.openxmlformats.org/package/2006/relationships/metadata/thumbnail"/><Relationship Id="rId3" Target="docProps/core.xml" Type="http://schemas.openxmlformats.org/package/2006/relationships/metadata/core-properties"/><Relationship Id="rId4" Target="docProps/app.xml" Type="http://schemas.openxmlformats.org/officeDocument/2006/relationships/extended-properties"/></Relationships>
</file>

<file path=ppt/presentation.xml><?xml version="1.0" encoding="utf-8"?>
<p:presentation xmlns:a="http://schemas.openxmlformats.org/drawingml/2006/main" xmlns:r="http://schemas.openxmlformats.org/officeDocument/2006/relationships" xmlns:p="http://schemas.openxmlformats.org/presentationml/2006/main" saveSubsetFonts="1" embedTrueTypeFonts="true">
  <p:sldMasterIdLst>
    <p:sldMasterId id="2147483648" r:id="rId1"/>
  </p:sld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 id="274" r:id="rId24"/>
    <p:sldId id="275" r:id="rId25"/>
    <p:sldId id="276" r:id="rId26"/>
    <p:sldId id="277" r:id="rId27"/>
    <p:sldId id="278" r:id="rId28"/>
    <p:sldId id="279" r:id="rId29"/>
    <p:sldId id="280" r:id="rId30"/>
    <p:sldId id="281" r:id="rId31"/>
    <p:sldId id="282" r:id="rId32"/>
    <p:sldId id="283" r:id="rId33"/>
    <p:sldId id="284" r:id="rId34"/>
    <p:sldId id="285" r:id="rId35"/>
    <p:sldId id="286" r:id="rId36"/>
    <p:sldId id="287" r:id="rId37"/>
    <p:sldId id="288" r:id="rId38"/>
    <p:sldId id="289" r:id="rId39"/>
    <p:sldId id="290" r:id="rId40"/>
    <p:sldId id="291" r:id="rId41"/>
    <p:sldId id="292" r:id="rId42"/>
  </p:sldIdLst>
  <p:sldSz cx="18288000" cy="10287000"/>
  <p:notesSz cx="6858000" cy="9144000"/>
  <p:embeddedFontLst>
    <p:embeddedFont>
      <p:font typeface="Playpen Sans Light" charset="1" panose="00000000000000000000"/>
      <p:regular r:id="rId43"/>
    </p:embeddedFont>
    <p:embeddedFont>
      <p:font typeface="Roboto" charset="1" panose="02000000000000000000"/>
      <p:regular r:id="rId44"/>
    </p:embeddedFont>
    <p:embeddedFont>
      <p:font typeface="Playpen Sans" charset="1" panose="00000000000000000000"/>
      <p:regular r:id="rId45"/>
    </p:embeddedFont>
    <p:embeddedFont>
      <p:font typeface="Playpen Sans Bold" charset="1" panose="00000000000000000000"/>
      <p:regular r:id="rId46"/>
    </p:embeddedFont>
    <p:embeddedFont>
      <p:font typeface="Playpen Sans Medium" charset="1" panose="00000000000000000000"/>
      <p:regular r:id="rId47"/>
    </p:embeddedFont>
    <p:embeddedFont>
      <p:font typeface="Roboto Bold" charset="1" panose="02000000000000000000"/>
      <p:regular r:id="rId48"/>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autoAdjust="0"/>
    <p:restoredTop sz="94622" autoAdjust="0"/>
  </p:normalViewPr>
  <p:slideViewPr>
    <p:cSldViewPr>
      <p:cViewPr varScale="1">
        <p:scale>
          <a:sx n="74" d="100"/>
          <a:sy n="74" d="100"/>
        </p:scale>
        <p:origin x="-1092" y="-9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Relationships xmlns="http://schemas.openxmlformats.org/package/2006/relationships"><Relationship Id="rId1" Target="slideMasters/slideMaster1.xml" Type="http://schemas.openxmlformats.org/officeDocument/2006/relationships/slideMaster"/><Relationship Id="rId10" Target="slides/slide5.xml" Type="http://schemas.openxmlformats.org/officeDocument/2006/relationships/slide"/><Relationship Id="rId11" Target="slides/slide6.xml" Type="http://schemas.openxmlformats.org/officeDocument/2006/relationships/slide"/><Relationship Id="rId12" Target="slides/slide7.xml" Type="http://schemas.openxmlformats.org/officeDocument/2006/relationships/slide"/><Relationship Id="rId13" Target="slides/slide8.xml" Type="http://schemas.openxmlformats.org/officeDocument/2006/relationships/slide"/><Relationship Id="rId14" Target="slides/slide9.xml" Type="http://schemas.openxmlformats.org/officeDocument/2006/relationships/slide"/><Relationship Id="rId15" Target="slides/slide10.xml" Type="http://schemas.openxmlformats.org/officeDocument/2006/relationships/slide"/><Relationship Id="rId16" Target="slides/slide11.xml" Type="http://schemas.openxmlformats.org/officeDocument/2006/relationships/slide"/><Relationship Id="rId17" Target="slides/slide12.xml" Type="http://schemas.openxmlformats.org/officeDocument/2006/relationships/slide"/><Relationship Id="rId18" Target="slides/slide13.xml" Type="http://schemas.openxmlformats.org/officeDocument/2006/relationships/slide"/><Relationship Id="rId19" Target="slides/slide14.xml" Type="http://schemas.openxmlformats.org/officeDocument/2006/relationships/slide"/><Relationship Id="rId2" Target="presProps.xml" Type="http://schemas.openxmlformats.org/officeDocument/2006/relationships/presProps"/><Relationship Id="rId20" Target="slides/slide15.xml" Type="http://schemas.openxmlformats.org/officeDocument/2006/relationships/slide"/><Relationship Id="rId21" Target="slides/slide16.xml" Type="http://schemas.openxmlformats.org/officeDocument/2006/relationships/slide"/><Relationship Id="rId22" Target="slides/slide17.xml" Type="http://schemas.openxmlformats.org/officeDocument/2006/relationships/slide"/><Relationship Id="rId23" Target="slides/slide18.xml" Type="http://schemas.openxmlformats.org/officeDocument/2006/relationships/slide"/><Relationship Id="rId24" Target="slides/slide19.xml" Type="http://schemas.openxmlformats.org/officeDocument/2006/relationships/slide"/><Relationship Id="rId25" Target="slides/slide20.xml" Type="http://schemas.openxmlformats.org/officeDocument/2006/relationships/slide"/><Relationship Id="rId26" Target="slides/slide21.xml" Type="http://schemas.openxmlformats.org/officeDocument/2006/relationships/slide"/><Relationship Id="rId27" Target="slides/slide22.xml" Type="http://schemas.openxmlformats.org/officeDocument/2006/relationships/slide"/><Relationship Id="rId28" Target="slides/slide23.xml" Type="http://schemas.openxmlformats.org/officeDocument/2006/relationships/slide"/><Relationship Id="rId29" Target="slides/slide24.xml" Type="http://schemas.openxmlformats.org/officeDocument/2006/relationships/slide"/><Relationship Id="rId3" Target="viewProps.xml" Type="http://schemas.openxmlformats.org/officeDocument/2006/relationships/viewProps"/><Relationship Id="rId30" Target="slides/slide25.xml" Type="http://schemas.openxmlformats.org/officeDocument/2006/relationships/slide"/><Relationship Id="rId31" Target="slides/slide26.xml" Type="http://schemas.openxmlformats.org/officeDocument/2006/relationships/slide"/><Relationship Id="rId32" Target="slides/slide27.xml" Type="http://schemas.openxmlformats.org/officeDocument/2006/relationships/slide"/><Relationship Id="rId33" Target="slides/slide28.xml" Type="http://schemas.openxmlformats.org/officeDocument/2006/relationships/slide"/><Relationship Id="rId34" Target="slides/slide29.xml" Type="http://schemas.openxmlformats.org/officeDocument/2006/relationships/slide"/><Relationship Id="rId35" Target="slides/slide30.xml" Type="http://schemas.openxmlformats.org/officeDocument/2006/relationships/slide"/><Relationship Id="rId36" Target="slides/slide31.xml" Type="http://schemas.openxmlformats.org/officeDocument/2006/relationships/slide"/><Relationship Id="rId37" Target="slides/slide32.xml" Type="http://schemas.openxmlformats.org/officeDocument/2006/relationships/slide"/><Relationship Id="rId38" Target="slides/slide33.xml" Type="http://schemas.openxmlformats.org/officeDocument/2006/relationships/slide"/><Relationship Id="rId39" Target="slides/slide34.xml" Type="http://schemas.openxmlformats.org/officeDocument/2006/relationships/slide"/><Relationship Id="rId4" Target="theme/theme1.xml" Type="http://schemas.openxmlformats.org/officeDocument/2006/relationships/theme"/><Relationship Id="rId40" Target="slides/slide35.xml" Type="http://schemas.openxmlformats.org/officeDocument/2006/relationships/slide"/><Relationship Id="rId41" Target="slides/slide36.xml" Type="http://schemas.openxmlformats.org/officeDocument/2006/relationships/slide"/><Relationship Id="rId42" Target="slides/slide37.xml" Type="http://schemas.openxmlformats.org/officeDocument/2006/relationships/slide"/><Relationship Id="rId43" Target="fonts/font43.fntdata" Type="http://schemas.openxmlformats.org/officeDocument/2006/relationships/font"/><Relationship Id="rId44" Target="fonts/font44.fntdata" Type="http://schemas.openxmlformats.org/officeDocument/2006/relationships/font"/><Relationship Id="rId45" Target="fonts/font45.fntdata" Type="http://schemas.openxmlformats.org/officeDocument/2006/relationships/font"/><Relationship Id="rId46" Target="fonts/font46.fntdata" Type="http://schemas.openxmlformats.org/officeDocument/2006/relationships/font"/><Relationship Id="rId47" Target="fonts/font47.fntdata" Type="http://schemas.openxmlformats.org/officeDocument/2006/relationships/font"/><Relationship Id="rId48" Target="fonts/font48.fntdata" Type="http://schemas.openxmlformats.org/officeDocument/2006/relationships/font"/><Relationship Id="rId5" Target="tableStyles.xml" Type="http://schemas.openxmlformats.org/officeDocument/2006/relationships/tableStyles"/><Relationship Id="rId6" Target="slides/slide1.xml" Type="http://schemas.openxmlformats.org/officeDocument/2006/relationships/slide"/><Relationship Id="rId7" Target="slides/slide2.xml" Type="http://schemas.openxmlformats.org/officeDocument/2006/relationships/slide"/><Relationship Id="rId8" Target="slides/slide3.xml" Type="http://schemas.openxmlformats.org/officeDocument/2006/relationships/slide"/><Relationship Id="rId9" Target="slides/slide4.xml" Type="http://schemas.openxmlformats.org/officeDocument/2006/relationships/slide"/></Relationships>
</file>

<file path=ppt/slideLayouts/_rels/slideLayout1.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2.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3.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4.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5.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6.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7.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8.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9.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10.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11.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pPr/>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pPr/>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Relationships xmlns="http://schemas.openxmlformats.org/package/2006/relationships"><Relationship Id="rId1" Target="../slideLayouts/slideLayout1.xml" Type="http://schemas.openxmlformats.org/officeDocument/2006/relationships/slideLayout"/><Relationship Id="rId10" Target="../slideLayouts/slideLayout10.xml" Type="http://schemas.openxmlformats.org/officeDocument/2006/relationships/slideLayout"/><Relationship Id="rId11" Target="../slideLayouts/slideLayout11.xml" Type="http://schemas.openxmlformats.org/officeDocument/2006/relationships/slideLayout"/><Relationship Id="rId12" Target="../theme/theme1.xml" Type="http://schemas.openxmlformats.org/officeDocument/2006/relationships/theme"/><Relationship Id="rId2" Target="../slideLayouts/slideLayout2.xml" Type="http://schemas.openxmlformats.org/officeDocument/2006/relationships/slideLayout"/><Relationship Id="rId3" Target="../slideLayouts/slideLayout3.xml" Type="http://schemas.openxmlformats.org/officeDocument/2006/relationships/slideLayout"/><Relationship Id="rId4" Target="../slideLayouts/slideLayout4.xml" Type="http://schemas.openxmlformats.org/officeDocument/2006/relationships/slideLayout"/><Relationship Id="rId5" Target="../slideLayouts/slideLayout5.xml" Type="http://schemas.openxmlformats.org/officeDocument/2006/relationships/slideLayout"/><Relationship Id="rId6" Target="../slideLayouts/slideLayout6.xml" Type="http://schemas.openxmlformats.org/officeDocument/2006/relationships/slideLayout"/><Relationship Id="rId7" Target="../slideLayouts/slideLayout7.xml" Type="http://schemas.openxmlformats.org/officeDocument/2006/relationships/slideLayout"/><Relationship Id="rId8" Target="../slideLayouts/slideLayout8.xml" Type="http://schemas.openxmlformats.org/officeDocument/2006/relationships/slideLayout"/><Relationship Id="rId9" Target="../slideLayouts/slideLayout9.xml" Type="http://schemas.openxmlformats.org/officeDocument/2006/relationships/slideLayout"/></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9.png" Type="http://schemas.openxmlformats.org/officeDocument/2006/relationships/image"/><Relationship Id="rId2" Target="../media/image1.png" Type="http://schemas.openxmlformats.org/officeDocument/2006/relationships/image"/><Relationship Id="rId3" Target="../media/image2.svg" Type="http://schemas.openxmlformats.org/officeDocument/2006/relationships/image"/><Relationship Id="rId4" Target="../media/image3.png" Type="http://schemas.openxmlformats.org/officeDocument/2006/relationships/image"/><Relationship Id="rId5" Target="../media/image4.svg" Type="http://schemas.openxmlformats.org/officeDocument/2006/relationships/image"/><Relationship Id="rId6" Target="../media/image5.png" Type="http://schemas.openxmlformats.org/officeDocument/2006/relationships/image"/><Relationship Id="rId7" Target="../media/image6.svg" Type="http://schemas.openxmlformats.org/officeDocument/2006/relationships/image"/><Relationship Id="rId8" Target="../media/image7.png" Type="http://schemas.openxmlformats.org/officeDocument/2006/relationships/image"/><Relationship Id="rId9" Target="../media/image8.svg" Type="http://schemas.openxmlformats.org/officeDocument/2006/relationships/image"/></Relationships>
</file>

<file path=ppt/slides/_rels/slide2.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7.png" Type="http://schemas.openxmlformats.org/officeDocument/2006/relationships/image"/><Relationship Id="rId3" Target="../media/image8.svg" Type="http://schemas.openxmlformats.org/officeDocument/2006/relationships/image"/><Relationship Id="rId4" Target="../media/image10.png" Type="http://schemas.openxmlformats.org/officeDocument/2006/relationships/image"/><Relationship Id="rId5" Target="../media/image11.svg" Type="http://schemas.openxmlformats.org/officeDocument/2006/relationships/image"/></Relationships>
</file>

<file path=ppt/slides/_rels/slide3.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2.png" Type="http://schemas.openxmlformats.org/officeDocument/2006/relationships/image"/><Relationship Id="rId3" Target="../media/image13.png" Type="http://schemas.openxmlformats.org/officeDocument/2006/relationships/image"/><Relationship Id="rId4" Target="../media/image14.png" Type="http://schemas.openxmlformats.org/officeDocument/2006/relationships/image"/><Relationship Id="rId5" Target="../media/image15.png" Type="http://schemas.openxmlformats.org/officeDocument/2006/relationships/image"/><Relationship Id="rId6" Target="../media/image16.png" Type="http://schemas.openxmlformats.org/officeDocument/2006/relationships/image"/><Relationship Id="rId7" Target="../media/image17.png" Type="http://schemas.openxmlformats.org/officeDocument/2006/relationships/image"/></Relationships>
</file>

<file path=ppt/slides/_rels/slide4.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8.png" Type="http://schemas.openxmlformats.org/officeDocument/2006/relationships/image"/><Relationship Id="rId3" Target="../media/image19.png" Type="http://schemas.openxmlformats.org/officeDocument/2006/relationships/image"/><Relationship Id="rId4" Target="../media/image20.png" Type="http://schemas.openxmlformats.org/officeDocument/2006/relationships/image"/><Relationship Id="rId5" Target="../media/image21.png" Type="http://schemas.openxmlformats.org/officeDocument/2006/relationships/image"/></Relationships>
</file>

<file path=ppt/slides/_rels/slide5.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22.png" Type="http://schemas.openxmlformats.org/officeDocument/2006/relationships/image"/><Relationship Id="rId3" Target="../embeddings/oleObject1.bin" Type="http://schemas.openxmlformats.org/officeDocument/2006/relationships/oleObject"/></Relationships>
</file>

<file path=ppt/slides/_rels/slide6.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23.png" Type="http://schemas.openxmlformats.org/officeDocument/2006/relationships/image"/><Relationship Id="rId3" Target="../media/image24.svg" Type="http://schemas.openxmlformats.org/officeDocument/2006/relationships/image"/></Relationships>
</file>

<file path=ppt/slides/_rels/slide7.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25.png" Type="http://schemas.openxmlformats.org/officeDocument/2006/relationships/image"/><Relationship Id="rId3" Target="../media/image26.svg" Type="http://schemas.openxmlformats.org/officeDocument/2006/relationships/image"/><Relationship Id="rId4" Target="../media/image3.png" Type="http://schemas.openxmlformats.org/officeDocument/2006/relationships/image"/><Relationship Id="rId5" Target="../media/image4.svg" Type="http://schemas.openxmlformats.org/officeDocument/2006/relationships/image"/><Relationship Id="rId6" Target="../media/image27.png" Type="http://schemas.openxmlformats.org/officeDocument/2006/relationships/image"/><Relationship Id="rId7" Target="../media/image28.svg" Type="http://schemas.openxmlformats.org/officeDocument/2006/relationships/image"/><Relationship Id="rId8" Target="../media/image29.png" Type="http://schemas.openxmlformats.org/officeDocument/2006/relationships/image"/><Relationship Id="rId9" Target="../media/image30.svg" Type="http://schemas.openxmlformats.org/officeDocument/2006/relationships/image"/></Relationships>
</file>

<file path=ppt/slides/_rels/slide8.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25.png" Type="http://schemas.openxmlformats.org/officeDocument/2006/relationships/image"/><Relationship Id="rId3" Target="../media/image26.svg" Type="http://schemas.openxmlformats.org/officeDocument/2006/relationships/image"/><Relationship Id="rId4" Target="../media/image3.png" Type="http://schemas.openxmlformats.org/officeDocument/2006/relationships/image"/><Relationship Id="rId5" Target="../media/image4.svg" Type="http://schemas.openxmlformats.org/officeDocument/2006/relationships/image"/><Relationship Id="rId6" Target="../media/image27.png" Type="http://schemas.openxmlformats.org/officeDocument/2006/relationships/image"/><Relationship Id="rId7" Target="../media/image28.svg" Type="http://schemas.openxmlformats.org/officeDocument/2006/relationships/image"/><Relationship Id="rId8" Target="../media/image29.png" Type="http://schemas.openxmlformats.org/officeDocument/2006/relationships/image"/><Relationship Id="rId9" Target="../media/image30.svg" Type="http://schemas.openxmlformats.org/officeDocument/2006/relationships/image"/></Relationships>
</file>

<file path=ppt/slides/_rels/slide9.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31.png" Type="http://schemas.openxmlformats.org/officeDocument/2006/relationships/image"/></Relationships>
</file>

<file path=ppt/slides/_rels/slide10.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32.png" Type="http://schemas.openxmlformats.org/officeDocument/2006/relationships/image"/><Relationship Id="rId3" Target="../media/image33.svg" Type="http://schemas.openxmlformats.org/officeDocument/2006/relationships/image"/><Relationship Id="rId4" Target="https://www.isd411.org/academics/elementary-learning/kindergarten" TargetMode="External" Type="http://schemas.openxmlformats.org/officeDocument/2006/relationships/hyperlink"/></Relationships>
</file>

<file path=ppt/slides/_rels/slide11.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34.png" Type="http://schemas.openxmlformats.org/officeDocument/2006/relationships/image"/><Relationship Id="rId3" Target="../media/image35.svg" Type="http://schemas.openxmlformats.org/officeDocument/2006/relationships/image"/></Relationships>
</file>

<file path=ppt/slides/_rels/slide12.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23.png" Type="http://schemas.openxmlformats.org/officeDocument/2006/relationships/image"/><Relationship Id="rId3" Target="../media/image24.svg" Type="http://schemas.openxmlformats.org/officeDocument/2006/relationships/image"/></Relationships>
</file>

<file path=ppt/slides/_rels/slide13.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36.png" Type="http://schemas.openxmlformats.org/officeDocument/2006/relationships/image"/><Relationship Id="rId3" Target="../media/image37.svg" Type="http://schemas.openxmlformats.org/officeDocument/2006/relationships/image"/><Relationship Id="rId4" Target="../media/image5.png" Type="http://schemas.openxmlformats.org/officeDocument/2006/relationships/image"/><Relationship Id="rId5" Target="../media/image6.svg" Type="http://schemas.openxmlformats.org/officeDocument/2006/relationships/image"/><Relationship Id="rId6" Target="../media/image38.png" Type="http://schemas.openxmlformats.org/officeDocument/2006/relationships/image"/><Relationship Id="rId7" Target="../media/image39.svg" Type="http://schemas.openxmlformats.org/officeDocument/2006/relationships/image"/><Relationship Id="rId8" Target="../media/image40.png" Type="http://schemas.openxmlformats.org/officeDocument/2006/relationships/image"/></Relationships>
</file>

<file path=ppt/slides/_rels/slide14.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36.png" Type="http://schemas.openxmlformats.org/officeDocument/2006/relationships/image"/><Relationship Id="rId3" Target="../media/image37.svg" Type="http://schemas.openxmlformats.org/officeDocument/2006/relationships/image"/><Relationship Id="rId4" Target="../media/image5.png" Type="http://schemas.openxmlformats.org/officeDocument/2006/relationships/image"/><Relationship Id="rId5" Target="../media/image6.svg" Type="http://schemas.openxmlformats.org/officeDocument/2006/relationships/image"/><Relationship Id="rId6" Target="../media/image38.png" Type="http://schemas.openxmlformats.org/officeDocument/2006/relationships/image"/><Relationship Id="rId7" Target="../media/image39.svg" Type="http://schemas.openxmlformats.org/officeDocument/2006/relationships/image"/></Relationships>
</file>

<file path=ppt/slides/_rels/slide15.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23.png" Type="http://schemas.openxmlformats.org/officeDocument/2006/relationships/image"/><Relationship Id="rId3" Target="../media/image24.svg" Type="http://schemas.openxmlformats.org/officeDocument/2006/relationships/image"/><Relationship Id="rId4" Target="../media/image41.png" Type="http://schemas.openxmlformats.org/officeDocument/2006/relationships/image"/></Relationships>
</file>

<file path=ppt/slides/_rels/slide16.xml.rels><?xml version="1.0" encoding="UTF-8" standalone="yes"?><Relationships xmlns="http://schemas.openxmlformats.org/package/2006/relationships"><Relationship Id="rId1" Target="../slideLayouts/slideLayout7.xml" Type="http://schemas.openxmlformats.org/officeDocument/2006/relationships/slideLayout"/></Relationships>
</file>

<file path=ppt/slides/_rels/slide17.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42.png" Type="http://schemas.openxmlformats.org/officeDocument/2006/relationships/image"/></Relationships>
</file>

<file path=ppt/slides/_rels/slide18.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23.png" Type="http://schemas.openxmlformats.org/officeDocument/2006/relationships/image"/><Relationship Id="rId3" Target="../media/image24.svg" Type="http://schemas.openxmlformats.org/officeDocument/2006/relationships/image"/></Relationships>
</file>

<file path=ppt/slides/_rels/slide19.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29.png" Type="http://schemas.openxmlformats.org/officeDocument/2006/relationships/image"/><Relationship Id="rId3" Target="../media/image30.svg" Type="http://schemas.openxmlformats.org/officeDocument/2006/relationships/image"/></Relationships>
</file>

<file path=ppt/slides/_rels/slide20.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29.png" Type="http://schemas.openxmlformats.org/officeDocument/2006/relationships/image"/><Relationship Id="rId3" Target="../media/image30.svg" Type="http://schemas.openxmlformats.org/officeDocument/2006/relationships/image"/></Relationships>
</file>

<file path=ppt/slides/_rels/slide21.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43.png" Type="http://schemas.openxmlformats.org/officeDocument/2006/relationships/image"/><Relationship Id="rId3" Target="../media/image44.svg" Type="http://schemas.openxmlformats.org/officeDocument/2006/relationships/image"/></Relationships>
</file>

<file path=ppt/slides/_rels/slide22.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45.png" Type="http://schemas.openxmlformats.org/officeDocument/2006/relationships/image"/></Relationships>
</file>

<file path=ppt/slides/_rels/slide23.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23.png" Type="http://schemas.openxmlformats.org/officeDocument/2006/relationships/image"/><Relationship Id="rId3" Target="../media/image24.svg" Type="http://schemas.openxmlformats.org/officeDocument/2006/relationships/image"/></Relationships>
</file>

<file path=ppt/slides/_rels/slide24.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46.png" Type="http://schemas.openxmlformats.org/officeDocument/2006/relationships/image"/><Relationship Id="rId3" Target="../media/image47.svg" Type="http://schemas.openxmlformats.org/officeDocument/2006/relationships/image"/><Relationship Id="rId4" Target="../media/image48.png" Type="http://schemas.openxmlformats.org/officeDocument/2006/relationships/image"/><Relationship Id="rId5" Target="../media/image49.svg" Type="http://schemas.openxmlformats.org/officeDocument/2006/relationships/image"/></Relationships>
</file>

<file path=ppt/slides/_rels/slide25.xml.rels><?xml version="1.0" encoding="UTF-8" standalone="yes"?><Relationships xmlns="http://schemas.openxmlformats.org/package/2006/relationships"><Relationship Id="rId1" Target="../slideLayouts/slideLayout7.xml" Type="http://schemas.openxmlformats.org/officeDocument/2006/relationships/slideLayout"/><Relationship Id="rId2" Target="https://doh.wa.gov/you-and-your-family/immunization/access-your-familys-immunization-information" TargetMode="External" Type="http://schemas.openxmlformats.org/officeDocument/2006/relationships/hyperlink"/><Relationship Id="rId3" Target="../media/image50.png" Type="http://schemas.openxmlformats.org/officeDocument/2006/relationships/image"/><Relationship Id="rId4" Target="../media/image51.svg" Type="http://schemas.openxmlformats.org/officeDocument/2006/relationships/image"/></Relationships>
</file>

<file path=ppt/slides/_rels/slide26.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50.png" Type="http://schemas.openxmlformats.org/officeDocument/2006/relationships/image"/><Relationship Id="rId3" Target="../media/image51.svg" Type="http://schemas.openxmlformats.org/officeDocument/2006/relationships/image"/></Relationships>
</file>

<file path=ppt/slides/_rels/slide27.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23.png" Type="http://schemas.openxmlformats.org/officeDocument/2006/relationships/image"/><Relationship Id="rId3" Target="../media/image24.svg" Type="http://schemas.openxmlformats.org/officeDocument/2006/relationships/image"/></Relationships>
</file>

<file path=ppt/slides/_rels/slide28.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52.png" Type="http://schemas.openxmlformats.org/officeDocument/2006/relationships/image"/><Relationship Id="rId3" Target="../media/image53.png" Type="http://schemas.openxmlformats.org/officeDocument/2006/relationships/image"/><Relationship Id="rId4" Target="https://www.isd411.org/programs-services/basc" TargetMode="External" Type="http://schemas.openxmlformats.org/officeDocument/2006/relationships/hyperlink"/></Relationships>
</file>

<file path=ppt/slides/_rels/slide29.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23.png" Type="http://schemas.openxmlformats.org/officeDocument/2006/relationships/image"/><Relationship Id="rId3" Target="../media/image24.svg" Type="http://schemas.openxmlformats.org/officeDocument/2006/relationships/image"/></Relationships>
</file>

<file path=ppt/slides/_rels/slide30.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43.png" Type="http://schemas.openxmlformats.org/officeDocument/2006/relationships/image"/><Relationship Id="rId3" Target="../media/image44.svg" Type="http://schemas.openxmlformats.org/officeDocument/2006/relationships/image"/><Relationship Id="rId4" Target="https://www.isd411.org/about-us/announcements/sign-up" TargetMode="External" Type="http://schemas.openxmlformats.org/officeDocument/2006/relationships/hyperlink"/><Relationship Id="rId5" Target="https://www.isd411.org/enrollment/kindergarten" TargetMode="External" Type="http://schemas.openxmlformats.org/officeDocument/2006/relationships/hyperlink"/><Relationship Id="rId6" Target="https://cedartrails.isd411.org/families-community/before-and-after-school-care" TargetMode="External" Type="http://schemas.openxmlformats.org/officeDocument/2006/relationships/hyperlink"/></Relationships>
</file>

<file path=ppt/slides/_rels/slide31.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23.png" Type="http://schemas.openxmlformats.org/officeDocument/2006/relationships/image"/><Relationship Id="rId3" Target="../media/image24.svg" Type="http://schemas.openxmlformats.org/officeDocument/2006/relationships/image"/></Relationships>
</file>

<file path=ppt/slides/_rels/slide32.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54.png" Type="http://schemas.openxmlformats.org/officeDocument/2006/relationships/image"/><Relationship Id="rId3" Target="../media/image55.png" Type="http://schemas.openxmlformats.org/officeDocument/2006/relationships/image"/><Relationship Id="rId4" Target="../media/image56.png" Type="http://schemas.openxmlformats.org/officeDocument/2006/relationships/image"/></Relationships>
</file>

<file path=ppt/slides/_rels/slide33.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54.png" Type="http://schemas.openxmlformats.org/officeDocument/2006/relationships/image"/><Relationship Id="rId3" Target="../media/image57.png" Type="http://schemas.openxmlformats.org/officeDocument/2006/relationships/image"/><Relationship Id="rId4" Target="../media/image58.png" Type="http://schemas.openxmlformats.org/officeDocument/2006/relationships/image"/><Relationship Id="rId5" Target="../media/image59.png" Type="http://schemas.openxmlformats.org/officeDocument/2006/relationships/image"/><Relationship Id="rId6" Target="../media/image60.png" Type="http://schemas.openxmlformats.org/officeDocument/2006/relationships/image"/><Relationship Id="rId7" Target="../media/image61.svg" Type="http://schemas.openxmlformats.org/officeDocument/2006/relationships/image"/></Relationships>
</file>

<file path=ppt/slides/_rels/slide34.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54.png" Type="http://schemas.openxmlformats.org/officeDocument/2006/relationships/image"/><Relationship Id="rId3" Target="../media/image60.png" Type="http://schemas.openxmlformats.org/officeDocument/2006/relationships/image"/><Relationship Id="rId4" Target="../media/image61.svg" Type="http://schemas.openxmlformats.org/officeDocument/2006/relationships/image"/><Relationship Id="rId5" Target="../media/image62.png" Type="http://schemas.openxmlformats.org/officeDocument/2006/relationships/image"/></Relationships>
</file>

<file path=ppt/slides/_rels/slide35.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23.png" Type="http://schemas.openxmlformats.org/officeDocument/2006/relationships/image"/><Relationship Id="rId3" Target="../media/image24.svg" Type="http://schemas.openxmlformats.org/officeDocument/2006/relationships/image"/></Relationships>
</file>

<file path=ppt/slides/_rels/slide36.xml.rels><?xml version="1.0" encoding="UTF-8" standalone="yes"?><Relationships xmlns="http://schemas.openxmlformats.org/package/2006/relationships"><Relationship Id="rId1" Target="../slideLayouts/slideLayout7.xml" Type="http://schemas.openxmlformats.org/officeDocument/2006/relationships/slideLayout"/><Relationship Id="rId2" Target="http://www.isd411.org/about-us/announcements/sign-up" TargetMode="External" Type="http://schemas.openxmlformats.org/officeDocument/2006/relationships/hyperlink"/><Relationship Id="rId3" Target="../media/image5.png" Type="http://schemas.openxmlformats.org/officeDocument/2006/relationships/image"/><Relationship Id="rId4" Target="../media/image6.svg" Type="http://schemas.openxmlformats.org/officeDocument/2006/relationships/image"/><Relationship Id="rId5" Target="../media/image29.png" Type="http://schemas.openxmlformats.org/officeDocument/2006/relationships/image"/><Relationship Id="rId6" Target="../media/image30.svg" Type="http://schemas.openxmlformats.org/officeDocument/2006/relationships/image"/><Relationship Id="rId7" Target="../media/image1.png" Type="http://schemas.openxmlformats.org/officeDocument/2006/relationships/image"/><Relationship Id="rId8" Target="../media/image2.svg" Type="http://schemas.openxmlformats.org/officeDocument/2006/relationships/image"/></Relationships>
</file>

<file path=ppt/slides/_rels/slide37.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36.png" Type="http://schemas.openxmlformats.org/officeDocument/2006/relationships/image"/><Relationship Id="rId3" Target="../media/image37.svg" Type="http://schemas.openxmlformats.org/officeDocument/2006/relationships/image"/><Relationship Id="rId4" Target="../media/image27.png" Type="http://schemas.openxmlformats.org/officeDocument/2006/relationships/image"/><Relationship Id="rId5" Target="../media/image28.svg" Type="http://schemas.openxmlformats.org/officeDocument/2006/relationships/image"/></Relationships>
</file>

<file path=ppt/slides/slide1.xml><?xml version="1.0" encoding="utf-8"?>
<p:sld xmlns:p="http://schemas.openxmlformats.org/presentationml/2006/main" xmlns:a="http://schemas.openxmlformats.org/drawingml/2006/main" xmlns:r="http://schemas.openxmlformats.org/officeDocument/2006/relationships">
  <p:cSld>
    <p:bg>
      <p:bgPr>
        <a:solidFill>
          <a:srgbClr val="F6F2EE"/>
        </a:solidFill>
      </p:bgPr>
    </p:bg>
    <p:spTree>
      <p:nvGrpSpPr>
        <p:cNvPr id="1" name=""/>
        <p:cNvGrpSpPr/>
        <p:nvPr/>
      </p:nvGrpSpPr>
      <p:grpSpPr>
        <a:xfrm>
          <a:off x="0" y="0"/>
          <a:ext cx="0" cy="0"/>
          <a:chOff x="0" y="0"/>
          <a:chExt cx="0" cy="0"/>
        </a:xfrm>
      </p:grpSpPr>
      <p:sp>
        <p:nvSpPr>
          <p:cNvPr name="TextBox 2" id="2"/>
          <p:cNvSpPr txBox="true"/>
          <p:nvPr/>
        </p:nvSpPr>
        <p:spPr>
          <a:xfrm rot="0">
            <a:off x="2147442" y="396081"/>
            <a:ext cx="15556237" cy="3400914"/>
          </a:xfrm>
          <a:prstGeom prst="rect">
            <a:avLst/>
          </a:prstGeom>
        </p:spPr>
        <p:txBody>
          <a:bodyPr anchor="t" rtlCol="false" tIns="0" lIns="0" bIns="0" rIns="0">
            <a:spAutoFit/>
          </a:bodyPr>
          <a:lstStyle/>
          <a:p>
            <a:pPr algn="r">
              <a:lnSpc>
                <a:spcPts val="13490"/>
              </a:lnSpc>
            </a:pPr>
            <a:r>
              <a:rPr lang="en-US" sz="11057" spc="-574">
                <a:solidFill>
                  <a:srgbClr val="000000"/>
                </a:solidFill>
                <a:latin typeface="Playpen Sans Light"/>
                <a:ea typeface="Playpen Sans Light"/>
                <a:cs typeface="Playpen Sans Light"/>
                <a:sym typeface="Playpen Sans Light"/>
              </a:rPr>
              <a:t>Welcome to </a:t>
            </a:r>
          </a:p>
          <a:p>
            <a:pPr algn="r">
              <a:lnSpc>
                <a:spcPts val="13490"/>
              </a:lnSpc>
            </a:pPr>
            <a:r>
              <a:rPr lang="en-US" sz="11057" spc="-574">
                <a:solidFill>
                  <a:srgbClr val="000000"/>
                </a:solidFill>
                <a:latin typeface="Playpen Sans Light"/>
                <a:ea typeface="Playpen Sans Light"/>
                <a:cs typeface="Playpen Sans Light"/>
                <a:sym typeface="Playpen Sans Light"/>
              </a:rPr>
              <a:t>Cedar Trails Elementary</a:t>
            </a:r>
          </a:p>
        </p:txBody>
      </p:sp>
      <p:sp>
        <p:nvSpPr>
          <p:cNvPr name="Freeform 3" id="3"/>
          <p:cNvSpPr/>
          <p:nvPr/>
        </p:nvSpPr>
        <p:spPr>
          <a:xfrm flipH="false" flipV="false" rot="0">
            <a:off x="14378870" y="7153650"/>
            <a:ext cx="3909130" cy="3280389"/>
          </a:xfrm>
          <a:custGeom>
            <a:avLst/>
            <a:gdLst/>
            <a:ahLst/>
            <a:cxnLst/>
            <a:rect r="r" b="b" t="t" l="l"/>
            <a:pathLst>
              <a:path h="3280389" w="3909130">
                <a:moveTo>
                  <a:pt x="0" y="0"/>
                </a:moveTo>
                <a:lnTo>
                  <a:pt x="3909130" y="0"/>
                </a:lnTo>
                <a:lnTo>
                  <a:pt x="3909130" y="3280389"/>
                </a:lnTo>
                <a:lnTo>
                  <a:pt x="0" y="3280389"/>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4" id="4"/>
          <p:cNvSpPr/>
          <p:nvPr/>
        </p:nvSpPr>
        <p:spPr>
          <a:xfrm flipH="false" flipV="false" rot="806384">
            <a:off x="-120158" y="1908219"/>
            <a:ext cx="1625966" cy="5712852"/>
          </a:xfrm>
          <a:custGeom>
            <a:avLst/>
            <a:gdLst/>
            <a:ahLst/>
            <a:cxnLst/>
            <a:rect r="r" b="b" t="t" l="l"/>
            <a:pathLst>
              <a:path h="5712852" w="1625966">
                <a:moveTo>
                  <a:pt x="0" y="0"/>
                </a:moveTo>
                <a:lnTo>
                  <a:pt x="1625965" y="0"/>
                </a:lnTo>
                <a:lnTo>
                  <a:pt x="1625965" y="5712853"/>
                </a:lnTo>
                <a:lnTo>
                  <a:pt x="0" y="5712853"/>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Freeform 5" id="5"/>
          <p:cNvSpPr/>
          <p:nvPr/>
        </p:nvSpPr>
        <p:spPr>
          <a:xfrm flipH="true" flipV="false" rot="0">
            <a:off x="-195009" y="6037709"/>
            <a:ext cx="4225391" cy="4396330"/>
          </a:xfrm>
          <a:custGeom>
            <a:avLst/>
            <a:gdLst/>
            <a:ahLst/>
            <a:cxnLst/>
            <a:rect r="r" b="b" t="t" l="l"/>
            <a:pathLst>
              <a:path h="4396330" w="4225391">
                <a:moveTo>
                  <a:pt x="4225391" y="0"/>
                </a:moveTo>
                <a:lnTo>
                  <a:pt x="0" y="0"/>
                </a:lnTo>
                <a:lnTo>
                  <a:pt x="0" y="4396330"/>
                </a:lnTo>
                <a:lnTo>
                  <a:pt x="4225391" y="4396330"/>
                </a:lnTo>
                <a:lnTo>
                  <a:pt x="4225391" y="0"/>
                </a:lnTo>
                <a:close/>
              </a:path>
            </a:pathLst>
          </a:custGeom>
          <a:blipFill>
            <a:blip r:embed="rId6">
              <a:extLst>
                <a:ext uri="{96DAC541-7B7A-43D3-8B79-37D633B846F1}">
                  <asvg:svgBlip xmlns:asvg="http://schemas.microsoft.com/office/drawing/2016/SVG/main" r:embed="rId7"/>
                </a:ext>
              </a:extLst>
            </a:blip>
            <a:stretch>
              <a:fillRect l="0" t="0" r="0" b="0"/>
            </a:stretch>
          </a:blipFill>
        </p:spPr>
      </p:sp>
      <p:sp>
        <p:nvSpPr>
          <p:cNvPr name="Freeform 6" id="6"/>
          <p:cNvSpPr/>
          <p:nvPr/>
        </p:nvSpPr>
        <p:spPr>
          <a:xfrm flipH="false" flipV="false" rot="614134">
            <a:off x="15863150" y="4988680"/>
            <a:ext cx="2792301" cy="3023160"/>
          </a:xfrm>
          <a:custGeom>
            <a:avLst/>
            <a:gdLst/>
            <a:ahLst/>
            <a:cxnLst/>
            <a:rect r="r" b="b" t="t" l="l"/>
            <a:pathLst>
              <a:path h="3023160" w="2792301">
                <a:moveTo>
                  <a:pt x="0" y="0"/>
                </a:moveTo>
                <a:lnTo>
                  <a:pt x="2792300" y="0"/>
                </a:lnTo>
                <a:lnTo>
                  <a:pt x="2792300" y="3023160"/>
                </a:lnTo>
                <a:lnTo>
                  <a:pt x="0" y="3023160"/>
                </a:lnTo>
                <a:lnTo>
                  <a:pt x="0" y="0"/>
                </a:lnTo>
                <a:close/>
              </a:path>
            </a:pathLst>
          </a:custGeom>
          <a:blipFill>
            <a:blip r:embed="rId8">
              <a:extLst>
                <a:ext uri="{96DAC541-7B7A-43D3-8B79-37D633B846F1}">
                  <asvg:svgBlip xmlns:asvg="http://schemas.microsoft.com/office/drawing/2016/SVG/main" r:embed="rId9"/>
                </a:ext>
              </a:extLst>
            </a:blip>
            <a:stretch>
              <a:fillRect l="0" t="0" r="0" b="0"/>
            </a:stretch>
          </a:blipFill>
        </p:spPr>
      </p:sp>
      <p:sp>
        <p:nvSpPr>
          <p:cNvPr name="Freeform 7" id="7"/>
          <p:cNvSpPr/>
          <p:nvPr/>
        </p:nvSpPr>
        <p:spPr>
          <a:xfrm flipH="false" flipV="false" rot="0">
            <a:off x="11922274" y="7950576"/>
            <a:ext cx="2113881" cy="2104650"/>
          </a:xfrm>
          <a:custGeom>
            <a:avLst/>
            <a:gdLst/>
            <a:ahLst/>
            <a:cxnLst/>
            <a:rect r="r" b="b" t="t" l="l"/>
            <a:pathLst>
              <a:path h="2104650" w="2113881">
                <a:moveTo>
                  <a:pt x="0" y="0"/>
                </a:moveTo>
                <a:lnTo>
                  <a:pt x="2113881" y="0"/>
                </a:lnTo>
                <a:lnTo>
                  <a:pt x="2113881" y="2104650"/>
                </a:lnTo>
                <a:lnTo>
                  <a:pt x="0" y="2104650"/>
                </a:lnTo>
                <a:lnTo>
                  <a:pt x="0" y="0"/>
                </a:lnTo>
                <a:close/>
              </a:path>
            </a:pathLst>
          </a:custGeom>
          <a:blipFill>
            <a:blip r:embed="rId10"/>
            <a:stretch>
              <a:fillRect l="0" t="0" r="0" b="0"/>
            </a:stretch>
          </a:blipFill>
        </p:spPr>
      </p:sp>
      <p:sp>
        <p:nvSpPr>
          <p:cNvPr name="TextBox 8" id="8"/>
          <p:cNvSpPr txBox="true"/>
          <p:nvPr/>
        </p:nvSpPr>
        <p:spPr>
          <a:xfrm rot="0">
            <a:off x="4040088" y="4069607"/>
            <a:ext cx="10207823" cy="2818930"/>
          </a:xfrm>
          <a:prstGeom prst="rect">
            <a:avLst/>
          </a:prstGeom>
        </p:spPr>
        <p:txBody>
          <a:bodyPr anchor="t" rtlCol="false" tIns="0" lIns="0" bIns="0" rIns="0">
            <a:spAutoFit/>
          </a:bodyPr>
          <a:lstStyle/>
          <a:p>
            <a:pPr algn="ctr">
              <a:lnSpc>
                <a:spcPts val="11611"/>
              </a:lnSpc>
            </a:pPr>
            <a:r>
              <a:rPr lang="en-US" sz="6673" spc="-347">
                <a:solidFill>
                  <a:srgbClr val="000000"/>
                </a:solidFill>
                <a:latin typeface="Playpen Sans Light"/>
                <a:ea typeface="Playpen Sans Light"/>
                <a:cs typeface="Playpen Sans Light"/>
                <a:sym typeface="Playpen Sans Light"/>
              </a:rPr>
              <a:t>Parent Orientation for </a:t>
            </a:r>
          </a:p>
          <a:p>
            <a:pPr algn="ctr">
              <a:lnSpc>
                <a:spcPts val="11611"/>
              </a:lnSpc>
              <a:spcBef>
                <a:spcPct val="0"/>
              </a:spcBef>
            </a:pPr>
            <a:r>
              <a:rPr lang="en-US" sz="6673" spc="-347">
                <a:solidFill>
                  <a:srgbClr val="000000"/>
                </a:solidFill>
                <a:latin typeface="Playpen Sans Light"/>
                <a:ea typeface="Playpen Sans Light"/>
                <a:cs typeface="Playpen Sans Light"/>
                <a:sym typeface="Playpen Sans Light"/>
              </a:rPr>
              <a:t>2026/2027 Kindergartners</a:t>
            </a:r>
          </a:p>
        </p:txBody>
      </p:sp>
      <p:sp>
        <p:nvSpPr>
          <p:cNvPr name="TextBox 9" id="9"/>
          <p:cNvSpPr txBox="true"/>
          <p:nvPr/>
        </p:nvSpPr>
        <p:spPr>
          <a:xfrm rot="0">
            <a:off x="3720182" y="7086975"/>
            <a:ext cx="10847636" cy="596901"/>
          </a:xfrm>
          <a:prstGeom prst="rect">
            <a:avLst/>
          </a:prstGeom>
        </p:spPr>
        <p:txBody>
          <a:bodyPr anchor="t" rtlCol="false" tIns="0" lIns="0" bIns="0" rIns="0">
            <a:spAutoFit/>
          </a:bodyPr>
          <a:lstStyle/>
          <a:p>
            <a:pPr algn="ctr">
              <a:lnSpc>
                <a:spcPts val="4899"/>
              </a:lnSpc>
            </a:pPr>
            <a:r>
              <a:rPr lang="en-US" sz="3499">
                <a:solidFill>
                  <a:srgbClr val="000000"/>
                </a:solidFill>
                <a:latin typeface="Roboto"/>
                <a:ea typeface="Roboto"/>
                <a:cs typeface="Roboto"/>
                <a:sym typeface="Roboto"/>
              </a:rPr>
              <a:t>January 28</a:t>
            </a:r>
            <a:r>
              <a:rPr lang="en-US" sz="3499">
                <a:solidFill>
                  <a:srgbClr val="000000"/>
                </a:solidFill>
                <a:latin typeface="Roboto"/>
                <a:ea typeface="Roboto"/>
                <a:cs typeface="Roboto"/>
                <a:sym typeface="Roboto"/>
              </a:rPr>
              <a:t>th</a:t>
            </a:r>
            <a:r>
              <a:rPr lang="en-US" sz="3499">
                <a:solidFill>
                  <a:srgbClr val="000000"/>
                </a:solidFill>
                <a:latin typeface="Roboto"/>
                <a:ea typeface="Roboto"/>
                <a:cs typeface="Roboto"/>
                <a:sym typeface="Roboto"/>
              </a:rPr>
              <a:t>, 2026</a:t>
            </a:r>
          </a:p>
        </p:txBody>
      </p:sp>
      <p:sp>
        <p:nvSpPr>
          <p:cNvPr name="TextBox 10" id="10"/>
          <p:cNvSpPr txBox="true"/>
          <p:nvPr/>
        </p:nvSpPr>
        <p:spPr>
          <a:xfrm rot="0">
            <a:off x="5225045" y="8199719"/>
            <a:ext cx="6354514" cy="1629824"/>
          </a:xfrm>
          <a:prstGeom prst="rect">
            <a:avLst/>
          </a:prstGeom>
        </p:spPr>
        <p:txBody>
          <a:bodyPr anchor="t" rtlCol="false" tIns="0" lIns="0" bIns="0" rIns="0">
            <a:spAutoFit/>
          </a:bodyPr>
          <a:lstStyle/>
          <a:p>
            <a:pPr algn="l">
              <a:lnSpc>
                <a:spcPts val="6740"/>
              </a:lnSpc>
            </a:pPr>
            <a:r>
              <a:rPr lang="en-US" sz="3873" spc="-201">
                <a:solidFill>
                  <a:srgbClr val="000000"/>
                </a:solidFill>
                <a:latin typeface="Playpen Sans Light"/>
                <a:ea typeface="Playpen Sans Light"/>
                <a:cs typeface="Playpen Sans Light"/>
                <a:sym typeface="Playpen Sans Light"/>
              </a:rPr>
              <a:t>While you wait...</a:t>
            </a:r>
          </a:p>
          <a:p>
            <a:pPr algn="l">
              <a:lnSpc>
                <a:spcPts val="6740"/>
              </a:lnSpc>
              <a:spcBef>
                <a:spcPct val="0"/>
              </a:spcBef>
            </a:pPr>
            <a:r>
              <a:rPr lang="en-US" sz="3873" spc="-201">
                <a:solidFill>
                  <a:srgbClr val="000000"/>
                </a:solidFill>
                <a:latin typeface="Playpen Sans Light"/>
                <a:ea typeface="Playpen Sans Light"/>
                <a:cs typeface="Playpen Sans Light"/>
                <a:sym typeface="Playpen Sans Light"/>
              </a:rPr>
              <a:t>Follow our PTSA on Facebook</a:t>
            </a:r>
          </a:p>
        </p:txBody>
      </p:sp>
    </p:spTree>
  </p:cSld>
  <p:clrMapOvr>
    <a:masterClrMapping/>
  </p:clrMapOvr>
</p:sld>
</file>

<file path=ppt/slides/slide2.xml><?xml version="1.0" encoding="utf-8"?>
<p:sld xmlns:p="http://schemas.openxmlformats.org/presentationml/2006/main" xmlns:a="http://schemas.openxmlformats.org/drawingml/2006/main" xmlns:r="http://schemas.openxmlformats.org/officeDocument/2006/relationships">
  <p:cSld>
    <p:bg>
      <p:bgPr>
        <a:solidFill>
          <a:srgbClr val="F4FFFF"/>
        </a:solidFill>
      </p:bgPr>
    </p:bg>
    <p:spTree>
      <p:nvGrpSpPr>
        <p:cNvPr id="1" name=""/>
        <p:cNvGrpSpPr/>
        <p:nvPr/>
      </p:nvGrpSpPr>
      <p:grpSpPr>
        <a:xfrm>
          <a:off x="0" y="0"/>
          <a:ext cx="0" cy="0"/>
          <a:chOff x="0" y="0"/>
          <a:chExt cx="0" cy="0"/>
        </a:xfrm>
      </p:grpSpPr>
      <p:sp>
        <p:nvSpPr>
          <p:cNvPr name="Freeform 2" id="2"/>
          <p:cNvSpPr/>
          <p:nvPr/>
        </p:nvSpPr>
        <p:spPr>
          <a:xfrm flipH="false" flipV="false" rot="0">
            <a:off x="0" y="5178371"/>
            <a:ext cx="4718516" cy="5108629"/>
          </a:xfrm>
          <a:custGeom>
            <a:avLst/>
            <a:gdLst/>
            <a:ahLst/>
            <a:cxnLst/>
            <a:rect r="r" b="b" t="t" l="l"/>
            <a:pathLst>
              <a:path h="5108629" w="4718516">
                <a:moveTo>
                  <a:pt x="0" y="0"/>
                </a:moveTo>
                <a:lnTo>
                  <a:pt x="4718516" y="0"/>
                </a:lnTo>
                <a:lnTo>
                  <a:pt x="4718516" y="5108629"/>
                </a:lnTo>
                <a:lnTo>
                  <a:pt x="0" y="5108629"/>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3" id="3"/>
          <p:cNvSpPr/>
          <p:nvPr/>
        </p:nvSpPr>
        <p:spPr>
          <a:xfrm flipH="false" flipV="false" rot="0">
            <a:off x="326912" y="2237062"/>
            <a:ext cx="4064691" cy="4472519"/>
          </a:xfrm>
          <a:custGeom>
            <a:avLst/>
            <a:gdLst/>
            <a:ahLst/>
            <a:cxnLst/>
            <a:rect r="r" b="b" t="t" l="l"/>
            <a:pathLst>
              <a:path h="4472519" w="4064691">
                <a:moveTo>
                  <a:pt x="0" y="0"/>
                </a:moveTo>
                <a:lnTo>
                  <a:pt x="4064691" y="0"/>
                </a:lnTo>
                <a:lnTo>
                  <a:pt x="4064691" y="4472520"/>
                </a:lnTo>
                <a:lnTo>
                  <a:pt x="0" y="4472520"/>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TextBox 4" id="4"/>
          <p:cNvSpPr txBox="true"/>
          <p:nvPr/>
        </p:nvSpPr>
        <p:spPr>
          <a:xfrm rot="0">
            <a:off x="5041140" y="3380323"/>
            <a:ext cx="12043036" cy="4948591"/>
          </a:xfrm>
          <a:prstGeom prst="rect">
            <a:avLst/>
          </a:prstGeom>
        </p:spPr>
        <p:txBody>
          <a:bodyPr anchor="t" rtlCol="false" tIns="0" lIns="0" bIns="0" rIns="0">
            <a:spAutoFit/>
          </a:bodyPr>
          <a:lstStyle/>
          <a:p>
            <a:pPr algn="l" marL="1009024" indent="-504512" lvl="1">
              <a:lnSpc>
                <a:spcPts val="6543"/>
              </a:lnSpc>
              <a:buFont typeface="Arial"/>
              <a:buChar char="•"/>
            </a:pPr>
            <a:r>
              <a:rPr lang="en-US" sz="4673" spc="-243">
                <a:solidFill>
                  <a:srgbClr val="000000"/>
                </a:solidFill>
                <a:latin typeface="Playpen Sans Light"/>
                <a:ea typeface="Playpen Sans Light"/>
                <a:cs typeface="Playpen Sans Light"/>
                <a:sym typeface="Playpen Sans Light"/>
              </a:rPr>
              <a:t>Meet the office team (minus a few...sorry) &amp; learn who is who and who does what</a:t>
            </a:r>
          </a:p>
          <a:p>
            <a:pPr algn="l" marL="1009024" indent="-504512" lvl="1">
              <a:lnSpc>
                <a:spcPts val="6543"/>
              </a:lnSpc>
              <a:buFont typeface="Arial"/>
              <a:buChar char="•"/>
            </a:pPr>
            <a:r>
              <a:rPr lang="en-US" sz="4673" spc="-243">
                <a:solidFill>
                  <a:srgbClr val="000000"/>
                </a:solidFill>
                <a:latin typeface="Playpen Sans Light"/>
                <a:ea typeface="Playpen Sans Light"/>
                <a:cs typeface="Playpen Sans Light"/>
                <a:sym typeface="Playpen Sans Light"/>
              </a:rPr>
              <a:t>Hopefully ease some jitters</a:t>
            </a:r>
          </a:p>
          <a:p>
            <a:pPr algn="l" marL="1009024" indent="-504512" lvl="1">
              <a:lnSpc>
                <a:spcPts val="6543"/>
              </a:lnSpc>
              <a:buFont typeface="Arial"/>
              <a:buChar char="•"/>
            </a:pPr>
            <a:r>
              <a:rPr lang="en-US" sz="4673" spc="-243">
                <a:solidFill>
                  <a:srgbClr val="000000"/>
                </a:solidFill>
                <a:latin typeface="Playpen Sans Light"/>
                <a:ea typeface="Playpen Sans Light"/>
                <a:cs typeface="Playpen Sans Light"/>
                <a:sym typeface="Playpen Sans Light"/>
              </a:rPr>
              <a:t>Get a LOT of kindergarten information</a:t>
            </a:r>
          </a:p>
          <a:p>
            <a:pPr algn="l" marL="1009024" indent="-504512" lvl="1">
              <a:lnSpc>
                <a:spcPts val="6543"/>
              </a:lnSpc>
              <a:buFont typeface="Arial"/>
              <a:buChar char="•"/>
            </a:pPr>
            <a:r>
              <a:rPr lang="en-US" sz="4673" spc="-243">
                <a:solidFill>
                  <a:srgbClr val="000000"/>
                </a:solidFill>
                <a:latin typeface="Playpen Sans Light"/>
                <a:ea typeface="Playpen Sans Light"/>
                <a:cs typeface="Playpen Sans Light"/>
                <a:sym typeface="Playpen Sans Light"/>
              </a:rPr>
              <a:t>Get questions answered</a:t>
            </a:r>
          </a:p>
          <a:p>
            <a:pPr algn="l" marL="1009024" indent="-504512" lvl="1">
              <a:lnSpc>
                <a:spcPts val="6543"/>
              </a:lnSpc>
              <a:buFont typeface="Arial"/>
              <a:buChar char="•"/>
            </a:pPr>
            <a:r>
              <a:rPr lang="en-US" sz="4673" spc="-243">
                <a:solidFill>
                  <a:srgbClr val="000000"/>
                </a:solidFill>
                <a:latin typeface="Playpen Sans Light"/>
                <a:ea typeface="Playpen Sans Light"/>
                <a:cs typeface="Playpen Sans Light"/>
                <a:sym typeface="Playpen Sans Light"/>
              </a:rPr>
              <a:t>Receive next steps (HOMEWORK)</a:t>
            </a:r>
          </a:p>
        </p:txBody>
      </p:sp>
      <p:sp>
        <p:nvSpPr>
          <p:cNvPr name="TextBox 5" id="5"/>
          <p:cNvSpPr txBox="true"/>
          <p:nvPr/>
        </p:nvSpPr>
        <p:spPr>
          <a:xfrm rot="0">
            <a:off x="4391603" y="1343181"/>
            <a:ext cx="11415094" cy="1616312"/>
          </a:xfrm>
          <a:prstGeom prst="rect">
            <a:avLst/>
          </a:prstGeom>
        </p:spPr>
        <p:txBody>
          <a:bodyPr anchor="t" rtlCol="false" tIns="0" lIns="0" bIns="0" rIns="0">
            <a:spAutoFit/>
          </a:bodyPr>
          <a:lstStyle/>
          <a:p>
            <a:pPr algn="l">
              <a:lnSpc>
                <a:spcPts val="13286"/>
              </a:lnSpc>
              <a:spcBef>
                <a:spcPct val="0"/>
              </a:spcBef>
            </a:pPr>
            <a:r>
              <a:rPr lang="en-US" sz="9490" spc="-493">
                <a:solidFill>
                  <a:srgbClr val="000000"/>
                </a:solidFill>
                <a:latin typeface="Playpen Sans"/>
                <a:ea typeface="Playpen Sans"/>
                <a:cs typeface="Playpen Sans"/>
                <a:sym typeface="Playpen Sans"/>
              </a:rPr>
              <a:t>Tonight’s Plan:</a:t>
            </a:r>
          </a:p>
        </p:txBody>
      </p:sp>
    </p:spTree>
  </p:cSld>
  <p:clrMapOvr>
    <a:masterClrMapping/>
  </p:clrMapOvr>
</p:sld>
</file>

<file path=ppt/slides/slide3.xml><?xml version="1.0" encoding="utf-8"?>
<p:sld xmlns:p="http://schemas.openxmlformats.org/presentationml/2006/main" xmlns:a="http://schemas.openxmlformats.org/drawingml/2006/main" xmlns:r="http://schemas.openxmlformats.org/officeDocument/2006/relationships">
  <p:cSld>
    <p:bg>
      <p:bgPr>
        <a:solidFill>
          <a:srgbClr val="13A3A4"/>
        </a:solidFill>
      </p:bgPr>
    </p:bg>
    <p:spTree>
      <p:nvGrpSpPr>
        <p:cNvPr id="1" name=""/>
        <p:cNvGrpSpPr/>
        <p:nvPr/>
      </p:nvGrpSpPr>
      <p:grpSpPr>
        <a:xfrm>
          <a:off x="0" y="0"/>
          <a:ext cx="0" cy="0"/>
          <a:chOff x="0" y="0"/>
          <a:chExt cx="0" cy="0"/>
        </a:xfrm>
      </p:grpSpPr>
      <p:sp>
        <p:nvSpPr>
          <p:cNvPr name="Freeform 2" id="2"/>
          <p:cNvSpPr/>
          <p:nvPr/>
        </p:nvSpPr>
        <p:spPr>
          <a:xfrm flipH="false" flipV="false" rot="0">
            <a:off x="13779634" y="1596533"/>
            <a:ext cx="2162304" cy="2849548"/>
          </a:xfrm>
          <a:custGeom>
            <a:avLst/>
            <a:gdLst/>
            <a:ahLst/>
            <a:cxnLst/>
            <a:rect r="r" b="b" t="t" l="l"/>
            <a:pathLst>
              <a:path h="2849548" w="2162304">
                <a:moveTo>
                  <a:pt x="0" y="0"/>
                </a:moveTo>
                <a:lnTo>
                  <a:pt x="2162304" y="0"/>
                </a:lnTo>
                <a:lnTo>
                  <a:pt x="2162304" y="2849547"/>
                </a:lnTo>
                <a:lnTo>
                  <a:pt x="0" y="2849547"/>
                </a:lnTo>
                <a:lnTo>
                  <a:pt x="0" y="0"/>
                </a:lnTo>
                <a:close/>
              </a:path>
            </a:pathLst>
          </a:custGeom>
          <a:blipFill>
            <a:blip r:embed="rId2"/>
            <a:stretch>
              <a:fillRect l="0" t="0" r="0" b="0"/>
            </a:stretch>
          </a:blipFill>
        </p:spPr>
      </p:sp>
      <p:sp>
        <p:nvSpPr>
          <p:cNvPr name="Freeform 3" id="3"/>
          <p:cNvSpPr/>
          <p:nvPr/>
        </p:nvSpPr>
        <p:spPr>
          <a:xfrm flipH="false" flipV="false" rot="0">
            <a:off x="13779634" y="6975970"/>
            <a:ext cx="2328696" cy="2947255"/>
          </a:xfrm>
          <a:custGeom>
            <a:avLst/>
            <a:gdLst/>
            <a:ahLst/>
            <a:cxnLst/>
            <a:rect r="r" b="b" t="t" l="l"/>
            <a:pathLst>
              <a:path h="2947255" w="2328696">
                <a:moveTo>
                  <a:pt x="0" y="0"/>
                </a:moveTo>
                <a:lnTo>
                  <a:pt x="2328696" y="0"/>
                </a:lnTo>
                <a:lnTo>
                  <a:pt x="2328696" y="2947255"/>
                </a:lnTo>
                <a:lnTo>
                  <a:pt x="0" y="2947255"/>
                </a:lnTo>
                <a:lnTo>
                  <a:pt x="0" y="0"/>
                </a:lnTo>
                <a:close/>
              </a:path>
            </a:pathLst>
          </a:custGeom>
          <a:blipFill>
            <a:blip r:embed="rId3"/>
            <a:stretch>
              <a:fillRect l="0" t="0" r="0" b="0"/>
            </a:stretch>
          </a:blipFill>
        </p:spPr>
      </p:sp>
      <p:sp>
        <p:nvSpPr>
          <p:cNvPr name="Freeform 4" id="4"/>
          <p:cNvSpPr/>
          <p:nvPr/>
        </p:nvSpPr>
        <p:spPr>
          <a:xfrm flipH="false" flipV="false" rot="0">
            <a:off x="2514188" y="6975970"/>
            <a:ext cx="2477947" cy="2947255"/>
          </a:xfrm>
          <a:custGeom>
            <a:avLst/>
            <a:gdLst/>
            <a:ahLst/>
            <a:cxnLst/>
            <a:rect r="r" b="b" t="t" l="l"/>
            <a:pathLst>
              <a:path h="2947255" w="2477947">
                <a:moveTo>
                  <a:pt x="0" y="0"/>
                </a:moveTo>
                <a:lnTo>
                  <a:pt x="2477947" y="0"/>
                </a:lnTo>
                <a:lnTo>
                  <a:pt x="2477947" y="2947255"/>
                </a:lnTo>
                <a:lnTo>
                  <a:pt x="0" y="2947255"/>
                </a:lnTo>
                <a:lnTo>
                  <a:pt x="0" y="0"/>
                </a:lnTo>
                <a:close/>
              </a:path>
            </a:pathLst>
          </a:custGeom>
          <a:blipFill>
            <a:blip r:embed="rId4"/>
            <a:stretch>
              <a:fillRect l="0" t="0" r="0" b="0"/>
            </a:stretch>
          </a:blipFill>
        </p:spPr>
      </p:sp>
      <p:sp>
        <p:nvSpPr>
          <p:cNvPr name="Freeform 5" id="5"/>
          <p:cNvSpPr/>
          <p:nvPr/>
        </p:nvSpPr>
        <p:spPr>
          <a:xfrm flipH="false" flipV="false" rot="0">
            <a:off x="7889591" y="1596533"/>
            <a:ext cx="2439844" cy="3059739"/>
          </a:xfrm>
          <a:custGeom>
            <a:avLst/>
            <a:gdLst/>
            <a:ahLst/>
            <a:cxnLst/>
            <a:rect r="r" b="b" t="t" l="l"/>
            <a:pathLst>
              <a:path h="3059739" w="2439844">
                <a:moveTo>
                  <a:pt x="0" y="0"/>
                </a:moveTo>
                <a:lnTo>
                  <a:pt x="2439843" y="0"/>
                </a:lnTo>
                <a:lnTo>
                  <a:pt x="2439843" y="3059739"/>
                </a:lnTo>
                <a:lnTo>
                  <a:pt x="0" y="3059739"/>
                </a:lnTo>
                <a:lnTo>
                  <a:pt x="0" y="0"/>
                </a:lnTo>
                <a:close/>
              </a:path>
            </a:pathLst>
          </a:custGeom>
          <a:blipFill>
            <a:blip r:embed="rId5"/>
            <a:stretch>
              <a:fillRect l="0" t="0" r="0" b="0"/>
            </a:stretch>
          </a:blipFill>
        </p:spPr>
      </p:sp>
      <p:sp>
        <p:nvSpPr>
          <p:cNvPr name="Freeform 6" id="6"/>
          <p:cNvSpPr/>
          <p:nvPr/>
        </p:nvSpPr>
        <p:spPr>
          <a:xfrm flipH="false" flipV="false" rot="0">
            <a:off x="2185093" y="1596533"/>
            <a:ext cx="2581112" cy="2849548"/>
          </a:xfrm>
          <a:custGeom>
            <a:avLst/>
            <a:gdLst/>
            <a:ahLst/>
            <a:cxnLst/>
            <a:rect r="r" b="b" t="t" l="l"/>
            <a:pathLst>
              <a:path h="2849548" w="2581112">
                <a:moveTo>
                  <a:pt x="0" y="0"/>
                </a:moveTo>
                <a:lnTo>
                  <a:pt x="2581112" y="0"/>
                </a:lnTo>
                <a:lnTo>
                  <a:pt x="2581112" y="2849547"/>
                </a:lnTo>
                <a:lnTo>
                  <a:pt x="0" y="2849547"/>
                </a:lnTo>
                <a:lnTo>
                  <a:pt x="0" y="0"/>
                </a:lnTo>
                <a:close/>
              </a:path>
            </a:pathLst>
          </a:custGeom>
          <a:blipFill>
            <a:blip r:embed="rId6"/>
            <a:stretch>
              <a:fillRect l="0" t="0" r="0" b="0"/>
            </a:stretch>
          </a:blipFill>
        </p:spPr>
      </p:sp>
      <p:sp>
        <p:nvSpPr>
          <p:cNvPr name="Freeform 7" id="7"/>
          <p:cNvSpPr/>
          <p:nvPr/>
        </p:nvSpPr>
        <p:spPr>
          <a:xfrm flipH="false" flipV="false" rot="0">
            <a:off x="7889591" y="6975970"/>
            <a:ext cx="2539401" cy="2861865"/>
          </a:xfrm>
          <a:custGeom>
            <a:avLst/>
            <a:gdLst/>
            <a:ahLst/>
            <a:cxnLst/>
            <a:rect r="r" b="b" t="t" l="l"/>
            <a:pathLst>
              <a:path h="2861865" w="2539401">
                <a:moveTo>
                  <a:pt x="0" y="0"/>
                </a:moveTo>
                <a:lnTo>
                  <a:pt x="2539401" y="0"/>
                </a:lnTo>
                <a:lnTo>
                  <a:pt x="2539401" y="2861865"/>
                </a:lnTo>
                <a:lnTo>
                  <a:pt x="0" y="2861865"/>
                </a:lnTo>
                <a:lnTo>
                  <a:pt x="0" y="0"/>
                </a:lnTo>
                <a:close/>
              </a:path>
            </a:pathLst>
          </a:custGeom>
          <a:blipFill>
            <a:blip r:embed="rId7"/>
            <a:stretch>
              <a:fillRect l="0" t="0" r="0" b="0"/>
            </a:stretch>
          </a:blipFill>
        </p:spPr>
      </p:sp>
      <p:sp>
        <p:nvSpPr>
          <p:cNvPr name="TextBox 8" id="8"/>
          <p:cNvSpPr txBox="true"/>
          <p:nvPr/>
        </p:nvSpPr>
        <p:spPr>
          <a:xfrm rot="-5400000">
            <a:off x="-2930748" y="3001168"/>
            <a:ext cx="7093556" cy="1559728"/>
          </a:xfrm>
          <a:prstGeom prst="rect">
            <a:avLst/>
          </a:prstGeom>
        </p:spPr>
        <p:txBody>
          <a:bodyPr anchor="t" rtlCol="false" tIns="0" lIns="0" bIns="0" rIns="0">
            <a:spAutoFit/>
          </a:bodyPr>
          <a:lstStyle/>
          <a:p>
            <a:pPr algn="ctr">
              <a:lnSpc>
                <a:spcPts val="13351"/>
              </a:lnSpc>
              <a:spcBef>
                <a:spcPct val="0"/>
              </a:spcBef>
            </a:pPr>
            <a:r>
              <a:rPr lang="en-US" b="true" sz="7673" spc="-399">
                <a:solidFill>
                  <a:srgbClr val="000000"/>
                </a:solidFill>
                <a:latin typeface="Playpen Sans Bold"/>
                <a:ea typeface="Playpen Sans Bold"/>
                <a:cs typeface="Playpen Sans Bold"/>
                <a:sym typeface="Playpen Sans Bold"/>
              </a:rPr>
              <a:t>Introductions...</a:t>
            </a:r>
          </a:p>
        </p:txBody>
      </p:sp>
      <p:sp>
        <p:nvSpPr>
          <p:cNvPr name="TextBox 9" id="9"/>
          <p:cNvSpPr txBox="true"/>
          <p:nvPr/>
        </p:nvSpPr>
        <p:spPr>
          <a:xfrm rot="0">
            <a:off x="2622085" y="207883"/>
            <a:ext cx="1692622" cy="1347883"/>
          </a:xfrm>
          <a:prstGeom prst="rect">
            <a:avLst/>
          </a:prstGeom>
        </p:spPr>
        <p:txBody>
          <a:bodyPr anchor="t" rtlCol="false" tIns="0" lIns="0" bIns="0" rIns="0">
            <a:spAutoFit/>
          </a:bodyPr>
          <a:lstStyle/>
          <a:p>
            <a:pPr algn="ctr">
              <a:lnSpc>
                <a:spcPts val="6218"/>
              </a:lnSpc>
            </a:pPr>
            <a:r>
              <a:rPr lang="en-US" sz="3573" spc="-185">
                <a:solidFill>
                  <a:srgbClr val="000000"/>
                </a:solidFill>
                <a:latin typeface="Playpen Sans Light"/>
                <a:ea typeface="Playpen Sans Light"/>
                <a:cs typeface="Playpen Sans Light"/>
                <a:sym typeface="Playpen Sans Light"/>
              </a:rPr>
              <a:t>Principal</a:t>
            </a:r>
          </a:p>
          <a:p>
            <a:pPr algn="ctr">
              <a:lnSpc>
                <a:spcPts val="4652"/>
              </a:lnSpc>
              <a:spcBef>
                <a:spcPct val="0"/>
              </a:spcBef>
            </a:pPr>
            <a:r>
              <a:rPr lang="en-US" sz="2673" spc="-139">
                <a:solidFill>
                  <a:srgbClr val="000000"/>
                </a:solidFill>
                <a:latin typeface="Playpen Sans Light"/>
                <a:ea typeface="Playpen Sans Light"/>
                <a:cs typeface="Playpen Sans Light"/>
                <a:sym typeface="Playpen Sans Light"/>
              </a:rPr>
              <a:t>Tera Coyle</a:t>
            </a:r>
          </a:p>
        </p:txBody>
      </p:sp>
      <p:sp>
        <p:nvSpPr>
          <p:cNvPr name="TextBox 10" id="10"/>
          <p:cNvSpPr txBox="true"/>
          <p:nvPr/>
        </p:nvSpPr>
        <p:spPr>
          <a:xfrm rot="0">
            <a:off x="7346197" y="207883"/>
            <a:ext cx="3526631" cy="1388650"/>
          </a:xfrm>
          <a:prstGeom prst="rect">
            <a:avLst/>
          </a:prstGeom>
        </p:spPr>
        <p:txBody>
          <a:bodyPr anchor="t" rtlCol="false" tIns="0" lIns="0" bIns="0" rIns="0">
            <a:spAutoFit/>
          </a:bodyPr>
          <a:lstStyle/>
          <a:p>
            <a:pPr algn="ctr">
              <a:lnSpc>
                <a:spcPts val="6392"/>
              </a:lnSpc>
            </a:pPr>
            <a:r>
              <a:rPr lang="en-US" sz="3673" spc="-191">
                <a:solidFill>
                  <a:srgbClr val="000000"/>
                </a:solidFill>
                <a:latin typeface="Playpen Sans Light"/>
                <a:ea typeface="Playpen Sans Light"/>
                <a:cs typeface="Playpen Sans Light"/>
                <a:sym typeface="Playpen Sans Light"/>
              </a:rPr>
              <a:t>Dean of Students</a:t>
            </a:r>
          </a:p>
          <a:p>
            <a:pPr algn="ctr">
              <a:lnSpc>
                <a:spcPts val="4826"/>
              </a:lnSpc>
              <a:spcBef>
                <a:spcPct val="0"/>
              </a:spcBef>
            </a:pPr>
            <a:r>
              <a:rPr lang="en-US" sz="2773" spc="-144">
                <a:solidFill>
                  <a:srgbClr val="000000"/>
                </a:solidFill>
                <a:latin typeface="Playpen Sans Light"/>
                <a:ea typeface="Playpen Sans Light"/>
                <a:cs typeface="Playpen Sans Light"/>
                <a:sym typeface="Playpen Sans Light"/>
              </a:rPr>
              <a:t>Janelle Penney</a:t>
            </a:r>
          </a:p>
        </p:txBody>
      </p:sp>
      <p:sp>
        <p:nvSpPr>
          <p:cNvPr name="TextBox 11" id="11"/>
          <p:cNvSpPr txBox="true"/>
          <p:nvPr/>
        </p:nvSpPr>
        <p:spPr>
          <a:xfrm rot="0">
            <a:off x="12286318" y="207883"/>
            <a:ext cx="5081141" cy="1388650"/>
          </a:xfrm>
          <a:prstGeom prst="rect">
            <a:avLst/>
          </a:prstGeom>
        </p:spPr>
        <p:txBody>
          <a:bodyPr anchor="t" rtlCol="false" tIns="0" lIns="0" bIns="0" rIns="0">
            <a:spAutoFit/>
          </a:bodyPr>
          <a:lstStyle/>
          <a:p>
            <a:pPr algn="ctr">
              <a:lnSpc>
                <a:spcPts val="6392"/>
              </a:lnSpc>
            </a:pPr>
            <a:r>
              <a:rPr lang="en-US" sz="3673" spc="-191">
                <a:solidFill>
                  <a:srgbClr val="000000"/>
                </a:solidFill>
                <a:latin typeface="Playpen Sans Light"/>
                <a:ea typeface="Playpen Sans Light"/>
                <a:cs typeface="Playpen Sans Light"/>
                <a:sym typeface="Playpen Sans Light"/>
              </a:rPr>
              <a:t>Assistant to the Principal</a:t>
            </a:r>
          </a:p>
          <a:p>
            <a:pPr algn="ctr">
              <a:lnSpc>
                <a:spcPts val="4826"/>
              </a:lnSpc>
              <a:spcBef>
                <a:spcPct val="0"/>
              </a:spcBef>
            </a:pPr>
            <a:r>
              <a:rPr lang="en-US" sz="2773" spc="-144">
                <a:solidFill>
                  <a:srgbClr val="000000"/>
                </a:solidFill>
                <a:latin typeface="Playpen Sans Light"/>
                <a:ea typeface="Playpen Sans Light"/>
                <a:cs typeface="Playpen Sans Light"/>
                <a:sym typeface="Playpen Sans Light"/>
              </a:rPr>
              <a:t>Kathy Strilaeff</a:t>
            </a:r>
          </a:p>
        </p:txBody>
      </p:sp>
      <p:sp>
        <p:nvSpPr>
          <p:cNvPr name="TextBox 12" id="12"/>
          <p:cNvSpPr txBox="true"/>
          <p:nvPr/>
        </p:nvSpPr>
        <p:spPr>
          <a:xfrm rot="0">
            <a:off x="1395894" y="4777695"/>
            <a:ext cx="4714535" cy="2198275"/>
          </a:xfrm>
          <a:prstGeom prst="rect">
            <a:avLst/>
          </a:prstGeom>
        </p:spPr>
        <p:txBody>
          <a:bodyPr anchor="t" rtlCol="false" tIns="0" lIns="0" bIns="0" rIns="0">
            <a:spAutoFit/>
          </a:bodyPr>
          <a:lstStyle/>
          <a:p>
            <a:pPr algn="ctr">
              <a:lnSpc>
                <a:spcPts val="6392"/>
              </a:lnSpc>
            </a:pPr>
            <a:r>
              <a:rPr lang="en-US" sz="3673" spc="-191">
                <a:solidFill>
                  <a:srgbClr val="000000"/>
                </a:solidFill>
                <a:latin typeface="Playpen Sans Light"/>
                <a:ea typeface="Playpen Sans Light"/>
                <a:cs typeface="Playpen Sans Light"/>
                <a:sym typeface="Playpen Sans Light"/>
              </a:rPr>
              <a:t>Registrar &amp; </a:t>
            </a:r>
          </a:p>
          <a:p>
            <a:pPr algn="ctr">
              <a:lnSpc>
                <a:spcPts val="6392"/>
              </a:lnSpc>
            </a:pPr>
            <a:r>
              <a:rPr lang="en-US" sz="3673" spc="-191">
                <a:solidFill>
                  <a:srgbClr val="000000"/>
                </a:solidFill>
                <a:latin typeface="Playpen Sans Light"/>
                <a:ea typeface="Playpen Sans Light"/>
                <a:cs typeface="Playpen Sans Light"/>
                <a:sym typeface="Playpen Sans Light"/>
              </a:rPr>
              <a:t>Attendance Secretary</a:t>
            </a:r>
          </a:p>
          <a:p>
            <a:pPr algn="ctr">
              <a:lnSpc>
                <a:spcPts val="4826"/>
              </a:lnSpc>
              <a:spcBef>
                <a:spcPct val="0"/>
              </a:spcBef>
            </a:pPr>
            <a:r>
              <a:rPr lang="en-US" sz="2773" spc="-144">
                <a:solidFill>
                  <a:srgbClr val="000000"/>
                </a:solidFill>
                <a:latin typeface="Playpen Sans Light"/>
                <a:ea typeface="Playpen Sans Light"/>
                <a:cs typeface="Playpen Sans Light"/>
                <a:sym typeface="Playpen Sans Light"/>
              </a:rPr>
              <a:t>Dolores D’Alo</a:t>
            </a:r>
          </a:p>
        </p:txBody>
      </p:sp>
      <p:sp>
        <p:nvSpPr>
          <p:cNvPr name="TextBox 13" id="13"/>
          <p:cNvSpPr txBox="true"/>
          <p:nvPr/>
        </p:nvSpPr>
        <p:spPr>
          <a:xfrm rot="0">
            <a:off x="8166720" y="5587320"/>
            <a:ext cx="1954560" cy="1388650"/>
          </a:xfrm>
          <a:prstGeom prst="rect">
            <a:avLst/>
          </a:prstGeom>
        </p:spPr>
        <p:txBody>
          <a:bodyPr anchor="t" rtlCol="false" tIns="0" lIns="0" bIns="0" rIns="0">
            <a:spAutoFit/>
          </a:bodyPr>
          <a:lstStyle/>
          <a:p>
            <a:pPr algn="ctr">
              <a:lnSpc>
                <a:spcPts val="6392"/>
              </a:lnSpc>
            </a:pPr>
            <a:r>
              <a:rPr lang="en-US" sz="3673" spc="-191">
                <a:solidFill>
                  <a:srgbClr val="000000"/>
                </a:solidFill>
                <a:latin typeface="Playpen Sans Light"/>
                <a:ea typeface="Playpen Sans Light"/>
                <a:cs typeface="Playpen Sans Light"/>
                <a:sym typeface="Playpen Sans Light"/>
              </a:rPr>
              <a:t>Nurse</a:t>
            </a:r>
          </a:p>
          <a:p>
            <a:pPr algn="ctr">
              <a:lnSpc>
                <a:spcPts val="4826"/>
              </a:lnSpc>
              <a:spcBef>
                <a:spcPct val="0"/>
              </a:spcBef>
            </a:pPr>
            <a:r>
              <a:rPr lang="en-US" sz="2773" spc="-144">
                <a:solidFill>
                  <a:srgbClr val="000000"/>
                </a:solidFill>
                <a:latin typeface="Playpen Sans Light"/>
                <a:ea typeface="Playpen Sans Light"/>
                <a:cs typeface="Playpen Sans Light"/>
                <a:sym typeface="Playpen Sans Light"/>
              </a:rPr>
              <a:t>Cassie Kuver</a:t>
            </a:r>
          </a:p>
        </p:txBody>
      </p:sp>
      <p:sp>
        <p:nvSpPr>
          <p:cNvPr name="TextBox 14" id="14"/>
          <p:cNvSpPr txBox="true"/>
          <p:nvPr/>
        </p:nvSpPr>
        <p:spPr>
          <a:xfrm rot="0">
            <a:off x="12570619" y="5587320"/>
            <a:ext cx="4688681" cy="1388650"/>
          </a:xfrm>
          <a:prstGeom prst="rect">
            <a:avLst/>
          </a:prstGeom>
        </p:spPr>
        <p:txBody>
          <a:bodyPr anchor="t" rtlCol="false" tIns="0" lIns="0" bIns="0" rIns="0">
            <a:spAutoFit/>
          </a:bodyPr>
          <a:lstStyle/>
          <a:p>
            <a:pPr algn="ctr">
              <a:lnSpc>
                <a:spcPts val="6392"/>
              </a:lnSpc>
            </a:pPr>
            <a:r>
              <a:rPr lang="en-US" sz="3673" spc="-191">
                <a:solidFill>
                  <a:srgbClr val="000000"/>
                </a:solidFill>
                <a:latin typeface="Playpen Sans Light"/>
                <a:ea typeface="Playpen Sans Light"/>
                <a:cs typeface="Playpen Sans Light"/>
                <a:sym typeface="Playpen Sans Light"/>
              </a:rPr>
              <a:t>Health Room Specialist</a:t>
            </a:r>
          </a:p>
          <a:p>
            <a:pPr algn="ctr">
              <a:lnSpc>
                <a:spcPts val="4826"/>
              </a:lnSpc>
              <a:spcBef>
                <a:spcPct val="0"/>
              </a:spcBef>
            </a:pPr>
            <a:r>
              <a:rPr lang="en-US" sz="2773" spc="-144">
                <a:solidFill>
                  <a:srgbClr val="000000"/>
                </a:solidFill>
                <a:latin typeface="Playpen Sans Light"/>
                <a:ea typeface="Playpen Sans Light"/>
                <a:cs typeface="Playpen Sans Light"/>
                <a:sym typeface="Playpen Sans Light"/>
              </a:rPr>
              <a:t>Ann Stout</a:t>
            </a:r>
          </a:p>
        </p:txBody>
      </p:sp>
    </p:spTree>
  </p:cSld>
  <p:clrMapOvr>
    <a:masterClrMapping/>
  </p:clrMapOvr>
</p:sld>
</file>

<file path=ppt/slides/slide4.xml><?xml version="1.0" encoding="utf-8"?>
<p:sld xmlns:p="http://schemas.openxmlformats.org/presentationml/2006/main" xmlns:a="http://schemas.openxmlformats.org/drawingml/2006/main" xmlns:r="http://schemas.openxmlformats.org/officeDocument/2006/relationships">
  <p:cSld>
    <p:bg>
      <p:bgPr>
        <a:solidFill>
          <a:srgbClr val="13A3A4"/>
        </a:solidFill>
      </p:bgPr>
    </p:bg>
    <p:spTree>
      <p:nvGrpSpPr>
        <p:cNvPr id="1" name=""/>
        <p:cNvGrpSpPr/>
        <p:nvPr/>
      </p:nvGrpSpPr>
      <p:grpSpPr>
        <a:xfrm>
          <a:off x="0" y="0"/>
          <a:ext cx="0" cy="0"/>
          <a:chOff x="0" y="0"/>
          <a:chExt cx="0" cy="0"/>
        </a:xfrm>
      </p:grpSpPr>
      <p:sp>
        <p:nvSpPr>
          <p:cNvPr name="Freeform 2" id="2"/>
          <p:cNvSpPr/>
          <p:nvPr/>
        </p:nvSpPr>
        <p:spPr>
          <a:xfrm flipH="false" flipV="false" rot="0">
            <a:off x="8295711" y="6617318"/>
            <a:ext cx="2406419" cy="3325945"/>
          </a:xfrm>
          <a:custGeom>
            <a:avLst/>
            <a:gdLst/>
            <a:ahLst/>
            <a:cxnLst/>
            <a:rect r="r" b="b" t="t" l="l"/>
            <a:pathLst>
              <a:path h="3325945" w="2406419">
                <a:moveTo>
                  <a:pt x="0" y="0"/>
                </a:moveTo>
                <a:lnTo>
                  <a:pt x="2406419" y="0"/>
                </a:lnTo>
                <a:lnTo>
                  <a:pt x="2406419" y="3325945"/>
                </a:lnTo>
                <a:lnTo>
                  <a:pt x="0" y="3325945"/>
                </a:lnTo>
                <a:lnTo>
                  <a:pt x="0" y="0"/>
                </a:lnTo>
                <a:close/>
              </a:path>
            </a:pathLst>
          </a:custGeom>
          <a:blipFill>
            <a:blip r:embed="rId2"/>
            <a:stretch>
              <a:fillRect l="0" t="0" r="0" b="0"/>
            </a:stretch>
          </a:blipFill>
        </p:spPr>
      </p:sp>
      <p:sp>
        <p:nvSpPr>
          <p:cNvPr name="Freeform 3" id="3"/>
          <p:cNvSpPr/>
          <p:nvPr/>
        </p:nvSpPr>
        <p:spPr>
          <a:xfrm flipH="false" flipV="false" rot="0">
            <a:off x="2917233" y="6617318"/>
            <a:ext cx="2602914" cy="3325945"/>
          </a:xfrm>
          <a:custGeom>
            <a:avLst/>
            <a:gdLst/>
            <a:ahLst/>
            <a:cxnLst/>
            <a:rect r="r" b="b" t="t" l="l"/>
            <a:pathLst>
              <a:path h="3325945" w="2602914">
                <a:moveTo>
                  <a:pt x="0" y="0"/>
                </a:moveTo>
                <a:lnTo>
                  <a:pt x="2602914" y="0"/>
                </a:lnTo>
                <a:lnTo>
                  <a:pt x="2602914" y="3325945"/>
                </a:lnTo>
                <a:lnTo>
                  <a:pt x="0" y="3325945"/>
                </a:lnTo>
                <a:lnTo>
                  <a:pt x="0" y="0"/>
                </a:lnTo>
                <a:close/>
              </a:path>
            </a:pathLst>
          </a:custGeom>
          <a:blipFill>
            <a:blip r:embed="rId3"/>
            <a:stretch>
              <a:fillRect l="0" t="0" r="0" b="0"/>
            </a:stretch>
          </a:blipFill>
        </p:spPr>
      </p:sp>
      <p:sp>
        <p:nvSpPr>
          <p:cNvPr name="Freeform 4" id="4"/>
          <p:cNvSpPr/>
          <p:nvPr/>
        </p:nvSpPr>
        <p:spPr>
          <a:xfrm flipH="false" flipV="false" rot="0">
            <a:off x="7949062" y="1627775"/>
            <a:ext cx="2901778" cy="3105809"/>
          </a:xfrm>
          <a:custGeom>
            <a:avLst/>
            <a:gdLst/>
            <a:ahLst/>
            <a:cxnLst/>
            <a:rect r="r" b="b" t="t" l="l"/>
            <a:pathLst>
              <a:path h="3105809" w="2901778">
                <a:moveTo>
                  <a:pt x="0" y="0"/>
                </a:moveTo>
                <a:lnTo>
                  <a:pt x="2901777" y="0"/>
                </a:lnTo>
                <a:lnTo>
                  <a:pt x="2901777" y="3105809"/>
                </a:lnTo>
                <a:lnTo>
                  <a:pt x="0" y="3105809"/>
                </a:lnTo>
                <a:lnTo>
                  <a:pt x="0" y="0"/>
                </a:lnTo>
                <a:close/>
              </a:path>
            </a:pathLst>
          </a:custGeom>
          <a:blipFill>
            <a:blip r:embed="rId4"/>
            <a:stretch>
              <a:fillRect l="0" t="0" r="0" b="0"/>
            </a:stretch>
          </a:blipFill>
        </p:spPr>
      </p:sp>
      <p:sp>
        <p:nvSpPr>
          <p:cNvPr name="Freeform 5" id="5"/>
          <p:cNvSpPr/>
          <p:nvPr/>
        </p:nvSpPr>
        <p:spPr>
          <a:xfrm flipH="false" flipV="false" rot="0">
            <a:off x="13289069" y="6617318"/>
            <a:ext cx="3019652" cy="3309538"/>
          </a:xfrm>
          <a:custGeom>
            <a:avLst/>
            <a:gdLst/>
            <a:ahLst/>
            <a:cxnLst/>
            <a:rect r="r" b="b" t="t" l="l"/>
            <a:pathLst>
              <a:path h="3309538" w="3019652">
                <a:moveTo>
                  <a:pt x="0" y="0"/>
                </a:moveTo>
                <a:lnTo>
                  <a:pt x="3019652" y="0"/>
                </a:lnTo>
                <a:lnTo>
                  <a:pt x="3019652" y="3309538"/>
                </a:lnTo>
                <a:lnTo>
                  <a:pt x="0" y="3309538"/>
                </a:lnTo>
                <a:lnTo>
                  <a:pt x="0" y="0"/>
                </a:lnTo>
                <a:close/>
              </a:path>
            </a:pathLst>
          </a:custGeom>
          <a:blipFill>
            <a:blip r:embed="rId5"/>
            <a:stretch>
              <a:fillRect l="0" t="0" r="0" b="0"/>
            </a:stretch>
          </a:blipFill>
        </p:spPr>
      </p:sp>
      <p:sp>
        <p:nvSpPr>
          <p:cNvPr name="TextBox 6" id="6"/>
          <p:cNvSpPr txBox="true"/>
          <p:nvPr/>
        </p:nvSpPr>
        <p:spPr>
          <a:xfrm rot="-5400000">
            <a:off x="-2930748" y="3001168"/>
            <a:ext cx="7093556" cy="1559728"/>
          </a:xfrm>
          <a:prstGeom prst="rect">
            <a:avLst/>
          </a:prstGeom>
        </p:spPr>
        <p:txBody>
          <a:bodyPr anchor="t" rtlCol="false" tIns="0" lIns="0" bIns="0" rIns="0">
            <a:spAutoFit/>
          </a:bodyPr>
          <a:lstStyle/>
          <a:p>
            <a:pPr algn="ctr">
              <a:lnSpc>
                <a:spcPts val="13351"/>
              </a:lnSpc>
              <a:spcBef>
                <a:spcPct val="0"/>
              </a:spcBef>
            </a:pPr>
            <a:r>
              <a:rPr lang="en-US" b="true" sz="7673" spc="-399">
                <a:solidFill>
                  <a:srgbClr val="000000"/>
                </a:solidFill>
                <a:latin typeface="Playpen Sans Bold"/>
                <a:ea typeface="Playpen Sans Bold"/>
                <a:cs typeface="Playpen Sans Bold"/>
                <a:sym typeface="Playpen Sans Bold"/>
              </a:rPr>
              <a:t>Introductions...</a:t>
            </a:r>
          </a:p>
        </p:txBody>
      </p:sp>
      <p:sp>
        <p:nvSpPr>
          <p:cNvPr name="TextBox 7" id="7"/>
          <p:cNvSpPr txBox="true"/>
          <p:nvPr/>
        </p:nvSpPr>
        <p:spPr>
          <a:xfrm rot="0">
            <a:off x="6182283" y="239125"/>
            <a:ext cx="6633276" cy="1388650"/>
          </a:xfrm>
          <a:prstGeom prst="rect">
            <a:avLst/>
          </a:prstGeom>
        </p:spPr>
        <p:txBody>
          <a:bodyPr anchor="t" rtlCol="false" tIns="0" lIns="0" bIns="0" rIns="0">
            <a:spAutoFit/>
          </a:bodyPr>
          <a:lstStyle/>
          <a:p>
            <a:pPr algn="ctr">
              <a:lnSpc>
                <a:spcPts val="6392"/>
              </a:lnSpc>
            </a:pPr>
            <a:r>
              <a:rPr lang="en-US" sz="3673" spc="-191">
                <a:solidFill>
                  <a:srgbClr val="000000"/>
                </a:solidFill>
                <a:latin typeface="Playpen Sans"/>
                <a:ea typeface="Playpen Sans"/>
                <a:cs typeface="Playpen Sans"/>
                <a:sym typeface="Playpen Sans"/>
              </a:rPr>
              <a:t>Counselor &amp; Principal Intern</a:t>
            </a:r>
          </a:p>
          <a:p>
            <a:pPr algn="ctr">
              <a:lnSpc>
                <a:spcPts val="4826"/>
              </a:lnSpc>
              <a:spcBef>
                <a:spcPct val="0"/>
              </a:spcBef>
            </a:pPr>
            <a:r>
              <a:rPr lang="en-US" sz="2773" spc="-144">
                <a:solidFill>
                  <a:srgbClr val="000000"/>
                </a:solidFill>
                <a:latin typeface="Playpen Sans Light"/>
                <a:ea typeface="Playpen Sans Light"/>
                <a:cs typeface="Playpen Sans Light"/>
                <a:sym typeface="Playpen Sans Light"/>
              </a:rPr>
              <a:t>Megan Larson</a:t>
            </a:r>
          </a:p>
        </p:txBody>
      </p:sp>
      <p:sp>
        <p:nvSpPr>
          <p:cNvPr name="TextBox 8" id="8"/>
          <p:cNvSpPr txBox="true"/>
          <p:nvPr/>
        </p:nvSpPr>
        <p:spPr>
          <a:xfrm rot="0">
            <a:off x="1861423" y="5304106"/>
            <a:ext cx="4714535" cy="1313212"/>
          </a:xfrm>
          <a:prstGeom prst="rect">
            <a:avLst/>
          </a:prstGeom>
        </p:spPr>
        <p:txBody>
          <a:bodyPr anchor="t" rtlCol="false" tIns="0" lIns="0" bIns="0" rIns="0">
            <a:spAutoFit/>
          </a:bodyPr>
          <a:lstStyle/>
          <a:p>
            <a:pPr algn="ctr">
              <a:lnSpc>
                <a:spcPts val="5870"/>
              </a:lnSpc>
            </a:pPr>
            <a:r>
              <a:rPr lang="en-US" sz="3373" spc="-175">
                <a:solidFill>
                  <a:srgbClr val="000000"/>
                </a:solidFill>
                <a:latin typeface="Playpen Sans"/>
                <a:ea typeface="Playpen Sans"/>
                <a:cs typeface="Playpen Sans"/>
                <a:sym typeface="Playpen Sans"/>
              </a:rPr>
              <a:t>Family Partner Liaison</a:t>
            </a:r>
          </a:p>
          <a:p>
            <a:pPr algn="ctr">
              <a:lnSpc>
                <a:spcPts val="4826"/>
              </a:lnSpc>
              <a:spcBef>
                <a:spcPct val="0"/>
              </a:spcBef>
            </a:pPr>
            <a:r>
              <a:rPr lang="en-US" sz="2773" spc="-144">
                <a:solidFill>
                  <a:srgbClr val="000000"/>
                </a:solidFill>
                <a:latin typeface="Playpen Sans Light"/>
                <a:ea typeface="Playpen Sans Light"/>
                <a:cs typeface="Playpen Sans Light"/>
                <a:sym typeface="Playpen Sans Light"/>
              </a:rPr>
              <a:t>Wenli Mithal</a:t>
            </a:r>
          </a:p>
        </p:txBody>
      </p:sp>
      <p:sp>
        <p:nvSpPr>
          <p:cNvPr name="TextBox 9" id="9"/>
          <p:cNvSpPr txBox="true"/>
          <p:nvPr/>
        </p:nvSpPr>
        <p:spPr>
          <a:xfrm rot="0">
            <a:off x="7042683" y="5304106"/>
            <a:ext cx="4714535" cy="1313212"/>
          </a:xfrm>
          <a:prstGeom prst="rect">
            <a:avLst/>
          </a:prstGeom>
        </p:spPr>
        <p:txBody>
          <a:bodyPr anchor="t" rtlCol="false" tIns="0" lIns="0" bIns="0" rIns="0">
            <a:spAutoFit/>
          </a:bodyPr>
          <a:lstStyle/>
          <a:p>
            <a:pPr algn="ctr">
              <a:lnSpc>
                <a:spcPts val="5870"/>
              </a:lnSpc>
            </a:pPr>
            <a:r>
              <a:rPr lang="en-US" sz="3373" spc="-175">
                <a:solidFill>
                  <a:srgbClr val="000000"/>
                </a:solidFill>
                <a:latin typeface="Playpen Sans"/>
                <a:ea typeface="Playpen Sans"/>
                <a:cs typeface="Playpen Sans"/>
                <a:sym typeface="Playpen Sans"/>
              </a:rPr>
              <a:t>PTSA President</a:t>
            </a:r>
          </a:p>
          <a:p>
            <a:pPr algn="ctr">
              <a:lnSpc>
                <a:spcPts val="4826"/>
              </a:lnSpc>
              <a:spcBef>
                <a:spcPct val="0"/>
              </a:spcBef>
            </a:pPr>
            <a:r>
              <a:rPr lang="en-US" sz="2773" spc="-144">
                <a:solidFill>
                  <a:srgbClr val="000000"/>
                </a:solidFill>
                <a:latin typeface="Playpen Sans Light"/>
                <a:ea typeface="Playpen Sans Light"/>
                <a:cs typeface="Playpen Sans Light"/>
                <a:sym typeface="Playpen Sans Light"/>
              </a:rPr>
              <a:t>Kasey Trefethen</a:t>
            </a:r>
          </a:p>
        </p:txBody>
      </p:sp>
      <p:sp>
        <p:nvSpPr>
          <p:cNvPr name="TextBox 10" id="10"/>
          <p:cNvSpPr txBox="true"/>
          <p:nvPr/>
        </p:nvSpPr>
        <p:spPr>
          <a:xfrm rot="0">
            <a:off x="12441628" y="5304106"/>
            <a:ext cx="4714535" cy="1313212"/>
          </a:xfrm>
          <a:prstGeom prst="rect">
            <a:avLst/>
          </a:prstGeom>
        </p:spPr>
        <p:txBody>
          <a:bodyPr anchor="t" rtlCol="false" tIns="0" lIns="0" bIns="0" rIns="0">
            <a:spAutoFit/>
          </a:bodyPr>
          <a:lstStyle/>
          <a:p>
            <a:pPr algn="ctr">
              <a:lnSpc>
                <a:spcPts val="5870"/>
              </a:lnSpc>
            </a:pPr>
            <a:r>
              <a:rPr lang="en-US" sz="3373" spc="-175">
                <a:solidFill>
                  <a:srgbClr val="000000"/>
                </a:solidFill>
                <a:latin typeface="Playpen Sans Light"/>
                <a:ea typeface="Playpen Sans Light"/>
                <a:cs typeface="Playpen Sans Light"/>
                <a:sym typeface="Playpen Sans Light"/>
              </a:rPr>
              <a:t>Wolf Club (BASC)</a:t>
            </a:r>
          </a:p>
          <a:p>
            <a:pPr algn="ctr">
              <a:lnSpc>
                <a:spcPts val="4826"/>
              </a:lnSpc>
              <a:spcBef>
                <a:spcPct val="0"/>
              </a:spcBef>
            </a:pPr>
            <a:r>
              <a:rPr lang="en-US" sz="2773" spc="-144">
                <a:solidFill>
                  <a:srgbClr val="000000"/>
                </a:solidFill>
                <a:latin typeface="Playpen Sans Light"/>
                <a:ea typeface="Playpen Sans Light"/>
                <a:cs typeface="Playpen Sans Light"/>
                <a:sym typeface="Playpen Sans Light"/>
              </a:rPr>
              <a:t>Jeff Womack</a:t>
            </a:r>
          </a:p>
        </p:txBody>
      </p:sp>
    </p:spTree>
  </p:cSld>
  <p:clrMapOvr>
    <a:masterClrMapping/>
  </p:clrMapOvr>
</p:sld>
</file>

<file path=ppt/slides/slide5.xml><?xml version="1.0" encoding="utf-8"?>
<p:sld xmlns:p="http://schemas.openxmlformats.org/presentationml/2006/main" xmlns:a="http://schemas.openxmlformats.org/drawingml/2006/main" xmlns:r="http://schemas.openxmlformats.org/officeDocument/2006/relationships">
  <p:cSld>
    <p:bg>
      <p:bgPr>
        <a:solidFill>
          <a:srgbClr val="13A3A4"/>
        </a:solidFill>
      </p:bgPr>
    </p:bg>
    <p:spTree>
      <p:nvGrpSpPr>
        <p:cNvPr id="1" name=""/>
        <p:cNvGrpSpPr/>
        <p:nvPr/>
      </p:nvGrpSpPr>
      <p:grpSpPr>
        <a:xfrm>
          <a:off x="0" y="0"/>
          <a:ext cx="0" cy="0"/>
          <a:chOff x="0" y="0"/>
          <a:chExt cx="0" cy="0"/>
        </a:xfrm>
      </p:grpSpPr>
      <p:graphicFrame>
        <p:nvGraphicFramePr>
          <p:cNvPr name="Object 2" id="2"/>
          <p:cNvGraphicFramePr/>
          <p:nvPr/>
        </p:nvGraphicFramePr>
        <p:xfrm>
          <a:off x="1593002" y="878253"/>
          <a:ext cx="16230600" cy="4947549"/>
        </p:xfrm>
        <a:graphic>
          <a:graphicData uri="http://schemas.openxmlformats.org/presentationml/2006/ole">
            <p:oleObj imgW="19469100" imgH="8191500" r:id="rId3" progId="Excel.Sheet.12" name="Worksheet">
              <p:embed/>
              <p:pic>
                <p:nvPicPr>
                  <p:cNvPr name="" id="0"/>
                  <p:cNvPicPr/>
                  <p:nvPr/>
                </p:nvPicPr>
                <p:blipFill>
                  <a:blip r:embed="rId2"/>
                  <a:stretch>
                    <a:fillRect/>
                  </a:stretch>
                </p:blipFill>
                <p:spPr>
                  <a:xfrm>
                    <a:off x="1270000" y="1270000"/>
                    <a:ext cx="1270000" cy="1270000"/>
                  </a:xfrm>
                  <a:prstGeom prst="rect"/>
                </p:spPr>
              </p:pic>
            </p:oleObj>
          </a:graphicData>
        </a:graphic>
      </p:graphicFrame>
      <p:sp>
        <p:nvSpPr>
          <p:cNvPr name="TextBox 3" id="3"/>
          <p:cNvSpPr txBox="true"/>
          <p:nvPr/>
        </p:nvSpPr>
        <p:spPr>
          <a:xfrm rot="-5400000">
            <a:off x="-4630614" y="4363636"/>
            <a:ext cx="10052745" cy="1559728"/>
          </a:xfrm>
          <a:prstGeom prst="rect">
            <a:avLst/>
          </a:prstGeom>
        </p:spPr>
        <p:txBody>
          <a:bodyPr anchor="t" rtlCol="false" tIns="0" lIns="0" bIns="0" rIns="0">
            <a:spAutoFit/>
          </a:bodyPr>
          <a:lstStyle/>
          <a:p>
            <a:pPr algn="ctr">
              <a:lnSpc>
                <a:spcPts val="13351"/>
              </a:lnSpc>
              <a:spcBef>
                <a:spcPct val="0"/>
              </a:spcBef>
            </a:pPr>
            <a:r>
              <a:rPr lang="en-US" b="true" sz="7673" spc="-399">
                <a:solidFill>
                  <a:srgbClr val="000000"/>
                </a:solidFill>
                <a:latin typeface="Playpen Sans Bold"/>
                <a:ea typeface="Playpen Sans Bold"/>
                <a:cs typeface="Playpen Sans Bold"/>
                <a:sym typeface="Playpen Sans Bold"/>
              </a:rPr>
              <a:t>Contact Information...</a:t>
            </a:r>
          </a:p>
        </p:txBody>
      </p:sp>
    </p:spTree>
  </p:cSld>
  <p:clrMapOvr>
    <a:masterClrMapping/>
  </p:clrMapOvr>
</p:sld>
</file>

<file path=ppt/slides/slide6.xml><?xml version="1.0" encoding="utf-8"?>
<p:sld xmlns:p="http://schemas.openxmlformats.org/presentationml/2006/main" xmlns:a="http://schemas.openxmlformats.org/drawingml/2006/main" xmlns:r="http://schemas.openxmlformats.org/officeDocument/2006/relationships">
  <p:cSld>
    <p:bg>
      <p:bgPr>
        <a:solidFill>
          <a:srgbClr val="13A3A4"/>
        </a:solidFill>
      </p:bgPr>
    </p:bg>
    <p:spTree>
      <p:nvGrpSpPr>
        <p:cNvPr id="1" name=""/>
        <p:cNvGrpSpPr/>
        <p:nvPr/>
      </p:nvGrpSpPr>
      <p:grpSpPr>
        <a:xfrm>
          <a:off x="0" y="0"/>
          <a:ext cx="0" cy="0"/>
          <a:chOff x="0" y="0"/>
          <a:chExt cx="0" cy="0"/>
        </a:xfrm>
      </p:grpSpPr>
      <p:sp>
        <p:nvSpPr>
          <p:cNvPr name="Freeform 2" id="2"/>
          <p:cNvSpPr/>
          <p:nvPr/>
        </p:nvSpPr>
        <p:spPr>
          <a:xfrm flipH="false" flipV="false" rot="-421741">
            <a:off x="5537580" y="1420325"/>
            <a:ext cx="7212840" cy="7446350"/>
          </a:xfrm>
          <a:custGeom>
            <a:avLst/>
            <a:gdLst/>
            <a:ahLst/>
            <a:cxnLst/>
            <a:rect r="r" b="b" t="t" l="l"/>
            <a:pathLst>
              <a:path h="7446350" w="7212840">
                <a:moveTo>
                  <a:pt x="0" y="0"/>
                </a:moveTo>
                <a:lnTo>
                  <a:pt x="7212840" y="0"/>
                </a:lnTo>
                <a:lnTo>
                  <a:pt x="7212840" y="7446350"/>
                </a:lnTo>
                <a:lnTo>
                  <a:pt x="0" y="7446350"/>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TextBox 3" id="3"/>
          <p:cNvSpPr txBox="true"/>
          <p:nvPr/>
        </p:nvSpPr>
        <p:spPr>
          <a:xfrm rot="0">
            <a:off x="5830682" y="5019675"/>
            <a:ext cx="6999064" cy="1094602"/>
          </a:xfrm>
          <a:prstGeom prst="rect">
            <a:avLst/>
          </a:prstGeom>
        </p:spPr>
        <p:txBody>
          <a:bodyPr anchor="t" rtlCol="false" tIns="0" lIns="0" bIns="0" rIns="0">
            <a:spAutoFit/>
          </a:bodyPr>
          <a:lstStyle/>
          <a:p>
            <a:pPr algn="l" marL="0" indent="0" lvl="0">
              <a:lnSpc>
                <a:spcPts val="8967"/>
              </a:lnSpc>
              <a:spcBef>
                <a:spcPct val="0"/>
              </a:spcBef>
            </a:pPr>
            <a:r>
              <a:rPr lang="en-US" b="true" sz="6405" spc="-333">
                <a:solidFill>
                  <a:srgbClr val="13A3A4"/>
                </a:solidFill>
                <a:latin typeface="Playpen Sans Bold"/>
                <a:ea typeface="Playpen Sans Bold"/>
                <a:cs typeface="Playpen Sans Bold"/>
                <a:sym typeface="Playpen Sans Bold"/>
              </a:rPr>
              <a:t>KINDERGARTEN</a:t>
            </a:r>
          </a:p>
        </p:txBody>
      </p:sp>
    </p:spTree>
  </p:cSld>
  <p:clrMapOvr>
    <a:masterClrMapping/>
  </p:clrMapOvr>
</p:sld>
</file>

<file path=ppt/slides/slide7.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1971750">
            <a:off x="13742242" y="1271798"/>
            <a:ext cx="6070317" cy="7523773"/>
          </a:xfrm>
          <a:custGeom>
            <a:avLst/>
            <a:gdLst/>
            <a:ahLst/>
            <a:cxnLst/>
            <a:rect r="r" b="b" t="t" l="l"/>
            <a:pathLst>
              <a:path h="7523773" w="6070317">
                <a:moveTo>
                  <a:pt x="0" y="0"/>
                </a:moveTo>
                <a:lnTo>
                  <a:pt x="6070317" y="0"/>
                </a:lnTo>
                <a:lnTo>
                  <a:pt x="6070317" y="7523773"/>
                </a:lnTo>
                <a:lnTo>
                  <a:pt x="0" y="7523773"/>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TextBox 3" id="3"/>
          <p:cNvSpPr txBox="true"/>
          <p:nvPr/>
        </p:nvSpPr>
        <p:spPr>
          <a:xfrm rot="0">
            <a:off x="414228" y="1851129"/>
            <a:ext cx="12894096" cy="7886776"/>
          </a:xfrm>
          <a:prstGeom prst="rect">
            <a:avLst/>
          </a:prstGeom>
        </p:spPr>
        <p:txBody>
          <a:bodyPr anchor="t" rtlCol="false" tIns="0" lIns="0" bIns="0" rIns="0">
            <a:spAutoFit/>
          </a:bodyPr>
          <a:lstStyle/>
          <a:p>
            <a:pPr algn="l">
              <a:lnSpc>
                <a:spcPts val="7043"/>
              </a:lnSpc>
            </a:pPr>
            <a:r>
              <a:rPr lang="en-US" sz="3870" spc="-201">
                <a:solidFill>
                  <a:srgbClr val="000000"/>
                </a:solidFill>
                <a:latin typeface="Playpen Sans"/>
                <a:ea typeface="Playpen Sans"/>
                <a:cs typeface="Playpen Sans"/>
                <a:sym typeface="Playpen Sans"/>
              </a:rPr>
              <a:t>State Funded Full Day Kindergarten</a:t>
            </a:r>
          </a:p>
          <a:p>
            <a:pPr algn="l" marL="835533" indent="-417767" lvl="1">
              <a:lnSpc>
                <a:spcPts val="7043"/>
              </a:lnSpc>
              <a:buFont typeface="Arial"/>
              <a:buChar char="•"/>
            </a:pPr>
            <a:r>
              <a:rPr lang="en-US" sz="3870" spc="-201">
                <a:solidFill>
                  <a:srgbClr val="000000"/>
                </a:solidFill>
                <a:latin typeface="Playpen Sans"/>
                <a:ea typeface="Playpen Sans"/>
                <a:cs typeface="Playpen Sans"/>
                <a:sym typeface="Playpen Sans"/>
              </a:rPr>
              <a:t>No cost to families</a:t>
            </a:r>
          </a:p>
          <a:p>
            <a:pPr algn="l" marL="835533" indent="-417767" lvl="1">
              <a:lnSpc>
                <a:spcPts val="7043"/>
              </a:lnSpc>
              <a:buFont typeface="Arial"/>
              <a:buChar char="•"/>
            </a:pPr>
            <a:r>
              <a:rPr lang="en-US" sz="3870" spc="-201">
                <a:solidFill>
                  <a:srgbClr val="000000"/>
                </a:solidFill>
                <a:latin typeface="Playpen Sans"/>
                <a:ea typeface="Playpen Sans"/>
                <a:cs typeface="Playpen Sans"/>
                <a:sym typeface="Playpen Sans"/>
              </a:rPr>
              <a:t>Provides maximum learning opportunities for students</a:t>
            </a:r>
          </a:p>
          <a:p>
            <a:pPr algn="l" marL="835533" indent="-417767" lvl="1">
              <a:lnSpc>
                <a:spcPts val="7043"/>
              </a:lnSpc>
              <a:buFont typeface="Arial"/>
              <a:buChar char="•"/>
            </a:pPr>
            <a:r>
              <a:rPr lang="en-US" sz="3870" spc="-201">
                <a:solidFill>
                  <a:srgbClr val="000000"/>
                </a:solidFill>
                <a:latin typeface="Playpen Sans"/>
                <a:ea typeface="Playpen Sans"/>
                <a:cs typeface="Playpen Sans"/>
                <a:sym typeface="Playpen Sans"/>
              </a:rPr>
              <a:t>Offers full access to specialists (PE, Music, Library)</a:t>
            </a:r>
          </a:p>
          <a:p>
            <a:pPr algn="l" marL="835533" indent="-417767" lvl="1">
              <a:lnSpc>
                <a:spcPts val="7043"/>
              </a:lnSpc>
              <a:buFont typeface="Arial"/>
              <a:buChar char="•"/>
            </a:pPr>
            <a:r>
              <a:rPr lang="en-US" sz="3870" spc="-201">
                <a:solidFill>
                  <a:srgbClr val="000000"/>
                </a:solidFill>
                <a:latin typeface="Playpen Sans"/>
                <a:ea typeface="Playpen Sans"/>
                <a:cs typeface="Playpen Sans"/>
                <a:sym typeface="Playpen Sans"/>
              </a:rPr>
              <a:t>Developmentally appropriate and student centered</a:t>
            </a:r>
          </a:p>
          <a:p>
            <a:pPr algn="l" marL="835533" indent="-417767" lvl="1">
              <a:lnSpc>
                <a:spcPts val="7043"/>
              </a:lnSpc>
              <a:buFont typeface="Arial"/>
              <a:buChar char="•"/>
            </a:pPr>
            <a:r>
              <a:rPr lang="en-US" sz="3870" spc="-201">
                <a:solidFill>
                  <a:srgbClr val="000000"/>
                </a:solidFill>
                <a:latin typeface="Playpen Sans"/>
                <a:ea typeface="Playpen Sans"/>
                <a:cs typeface="Playpen Sans"/>
                <a:sym typeface="Playpen Sans"/>
              </a:rPr>
              <a:t>Integrated content with rich, hands-on experiences</a:t>
            </a:r>
          </a:p>
          <a:p>
            <a:pPr algn="l" marL="835533" indent="-417767" lvl="1">
              <a:lnSpc>
                <a:spcPts val="7043"/>
              </a:lnSpc>
              <a:buFont typeface="Arial"/>
              <a:buChar char="•"/>
            </a:pPr>
            <a:r>
              <a:rPr lang="en-US" sz="3870" spc="-201">
                <a:solidFill>
                  <a:srgbClr val="000000"/>
                </a:solidFill>
                <a:latin typeface="Playpen Sans"/>
                <a:ea typeface="Playpen Sans"/>
                <a:cs typeface="Playpen Sans"/>
                <a:sym typeface="Playpen Sans"/>
              </a:rPr>
              <a:t>Based on rigorous standards</a:t>
            </a:r>
          </a:p>
          <a:p>
            <a:pPr algn="l" marL="835533" indent="-417767" lvl="1">
              <a:lnSpc>
                <a:spcPts val="7043"/>
              </a:lnSpc>
              <a:buFont typeface="Arial"/>
              <a:buChar char="•"/>
            </a:pPr>
            <a:r>
              <a:rPr lang="en-US" sz="3870" spc="-201">
                <a:solidFill>
                  <a:srgbClr val="000000"/>
                </a:solidFill>
                <a:latin typeface="Playpen Sans"/>
                <a:ea typeface="Playpen Sans"/>
                <a:cs typeface="Playpen Sans"/>
                <a:sym typeface="Playpen Sans"/>
              </a:rPr>
              <a:t>State requires full day kindergarten be available to all students</a:t>
            </a:r>
          </a:p>
        </p:txBody>
      </p:sp>
      <p:sp>
        <p:nvSpPr>
          <p:cNvPr name="Freeform 4" id="4"/>
          <p:cNvSpPr/>
          <p:nvPr/>
        </p:nvSpPr>
        <p:spPr>
          <a:xfrm flipH="false" flipV="false" rot="-2261580">
            <a:off x="15870686" y="6227169"/>
            <a:ext cx="1046565" cy="3677119"/>
          </a:xfrm>
          <a:custGeom>
            <a:avLst/>
            <a:gdLst/>
            <a:ahLst/>
            <a:cxnLst/>
            <a:rect r="r" b="b" t="t" l="l"/>
            <a:pathLst>
              <a:path h="3677119" w="1046565">
                <a:moveTo>
                  <a:pt x="0" y="0"/>
                </a:moveTo>
                <a:lnTo>
                  <a:pt x="1046565" y="0"/>
                </a:lnTo>
                <a:lnTo>
                  <a:pt x="1046565" y="3677119"/>
                </a:lnTo>
                <a:lnTo>
                  <a:pt x="0" y="3677119"/>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Freeform 5" id="5"/>
          <p:cNvSpPr/>
          <p:nvPr/>
        </p:nvSpPr>
        <p:spPr>
          <a:xfrm flipH="false" flipV="false" rot="1764587">
            <a:off x="15853154" y="1923006"/>
            <a:ext cx="1081629" cy="3807527"/>
          </a:xfrm>
          <a:custGeom>
            <a:avLst/>
            <a:gdLst/>
            <a:ahLst/>
            <a:cxnLst/>
            <a:rect r="r" b="b" t="t" l="l"/>
            <a:pathLst>
              <a:path h="3807527" w="1081629">
                <a:moveTo>
                  <a:pt x="0" y="0"/>
                </a:moveTo>
                <a:lnTo>
                  <a:pt x="1081629" y="0"/>
                </a:lnTo>
                <a:lnTo>
                  <a:pt x="1081629" y="3807527"/>
                </a:lnTo>
                <a:lnTo>
                  <a:pt x="0" y="3807527"/>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sp>
        <p:nvSpPr>
          <p:cNvPr name="Freeform 6" id="6"/>
          <p:cNvSpPr/>
          <p:nvPr/>
        </p:nvSpPr>
        <p:spPr>
          <a:xfrm flipH="false" flipV="false" rot="-1172496">
            <a:off x="13427330" y="388679"/>
            <a:ext cx="1027817" cy="3363050"/>
          </a:xfrm>
          <a:custGeom>
            <a:avLst/>
            <a:gdLst/>
            <a:ahLst/>
            <a:cxnLst/>
            <a:rect r="r" b="b" t="t" l="l"/>
            <a:pathLst>
              <a:path h="3363050" w="1027817">
                <a:moveTo>
                  <a:pt x="0" y="0"/>
                </a:moveTo>
                <a:lnTo>
                  <a:pt x="1027817" y="0"/>
                </a:lnTo>
                <a:lnTo>
                  <a:pt x="1027817" y="3363050"/>
                </a:lnTo>
                <a:lnTo>
                  <a:pt x="0" y="3363050"/>
                </a:lnTo>
                <a:lnTo>
                  <a:pt x="0" y="0"/>
                </a:lnTo>
                <a:close/>
              </a:path>
            </a:pathLst>
          </a:custGeom>
          <a:blipFill>
            <a:blip r:embed="rId8">
              <a:extLst>
                <a:ext uri="{96DAC541-7B7A-43D3-8B79-37D633B846F1}">
                  <asvg:svgBlip xmlns:asvg="http://schemas.microsoft.com/office/drawing/2016/SVG/main" r:embed="rId9"/>
                </a:ext>
              </a:extLst>
            </a:blip>
            <a:stretch>
              <a:fillRect l="0" t="0" r="0" b="0"/>
            </a:stretch>
          </a:blipFill>
        </p:spPr>
      </p:sp>
      <p:sp>
        <p:nvSpPr>
          <p:cNvPr name="TextBox 7" id="7"/>
          <p:cNvSpPr txBox="true"/>
          <p:nvPr/>
        </p:nvSpPr>
        <p:spPr>
          <a:xfrm rot="0">
            <a:off x="414228" y="180289"/>
            <a:ext cx="11022304" cy="1227280"/>
          </a:xfrm>
          <a:prstGeom prst="rect">
            <a:avLst/>
          </a:prstGeom>
        </p:spPr>
        <p:txBody>
          <a:bodyPr anchor="t" rtlCol="false" tIns="0" lIns="0" bIns="0" rIns="0">
            <a:spAutoFit/>
          </a:bodyPr>
          <a:lstStyle/>
          <a:p>
            <a:pPr algn="l" marL="0" indent="0" lvl="0">
              <a:lnSpc>
                <a:spcPts val="10054"/>
              </a:lnSpc>
              <a:spcBef>
                <a:spcPct val="0"/>
              </a:spcBef>
            </a:pPr>
            <a:r>
              <a:rPr lang="en-US" sz="7181" spc="-373">
                <a:solidFill>
                  <a:srgbClr val="000000"/>
                </a:solidFill>
                <a:latin typeface="Playpen Sans"/>
                <a:ea typeface="Playpen Sans"/>
                <a:cs typeface="Playpen Sans"/>
                <a:sym typeface="Playpen Sans"/>
              </a:rPr>
              <a:t>FULL Day K...HOORAY!!!</a:t>
            </a:r>
          </a:p>
        </p:txBody>
      </p:sp>
    </p:spTree>
  </p:cSld>
  <p:clrMapOvr>
    <a:masterClrMapping/>
  </p:clrMapOvr>
</p:sld>
</file>

<file path=ppt/slides/slide8.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1971750">
            <a:off x="-231299" y="3234562"/>
            <a:ext cx="6070317" cy="7523773"/>
          </a:xfrm>
          <a:custGeom>
            <a:avLst/>
            <a:gdLst/>
            <a:ahLst/>
            <a:cxnLst/>
            <a:rect r="r" b="b" t="t" l="l"/>
            <a:pathLst>
              <a:path h="7523773" w="6070317">
                <a:moveTo>
                  <a:pt x="0" y="0"/>
                </a:moveTo>
                <a:lnTo>
                  <a:pt x="6070317" y="0"/>
                </a:lnTo>
                <a:lnTo>
                  <a:pt x="6070317" y="7523773"/>
                </a:lnTo>
                <a:lnTo>
                  <a:pt x="0" y="7523773"/>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TextBox 3" id="3"/>
          <p:cNvSpPr txBox="true"/>
          <p:nvPr/>
        </p:nvSpPr>
        <p:spPr>
          <a:xfrm rot="0">
            <a:off x="6579225" y="1970530"/>
            <a:ext cx="9184507" cy="6115126"/>
          </a:xfrm>
          <a:prstGeom prst="rect">
            <a:avLst/>
          </a:prstGeom>
        </p:spPr>
        <p:txBody>
          <a:bodyPr anchor="t" rtlCol="false" tIns="0" lIns="0" bIns="0" rIns="0">
            <a:spAutoFit/>
          </a:bodyPr>
          <a:lstStyle/>
          <a:p>
            <a:pPr algn="l">
              <a:lnSpc>
                <a:spcPts val="7043"/>
              </a:lnSpc>
            </a:pPr>
            <a:r>
              <a:rPr lang="en-US" sz="3870" spc="-201">
                <a:solidFill>
                  <a:srgbClr val="000000"/>
                </a:solidFill>
                <a:latin typeface="Playpen Sans"/>
                <a:ea typeface="Playpen Sans"/>
                <a:cs typeface="Playpen Sans"/>
                <a:sym typeface="Playpen Sans"/>
              </a:rPr>
              <a:t>Parents may opt for a ½ day</a:t>
            </a:r>
          </a:p>
          <a:p>
            <a:pPr algn="l" marL="835533" indent="-417767" lvl="1">
              <a:lnSpc>
                <a:spcPts val="7043"/>
              </a:lnSpc>
              <a:buFont typeface="Arial"/>
              <a:buChar char="•"/>
            </a:pPr>
            <a:r>
              <a:rPr lang="en-US" sz="3870" spc="-201">
                <a:solidFill>
                  <a:srgbClr val="000000"/>
                </a:solidFill>
                <a:latin typeface="Playpen Sans"/>
                <a:ea typeface="Playpen Sans"/>
                <a:cs typeface="Playpen Sans"/>
                <a:sym typeface="Playpen Sans"/>
              </a:rPr>
              <a:t>Students will be placed in full-day classroom in the morning for first three hours of the school day</a:t>
            </a:r>
          </a:p>
          <a:p>
            <a:pPr algn="l" marL="835533" indent="-417767" lvl="1">
              <a:lnSpc>
                <a:spcPts val="7043"/>
              </a:lnSpc>
              <a:buFont typeface="Arial"/>
              <a:buChar char="•"/>
            </a:pPr>
            <a:r>
              <a:rPr lang="en-US" sz="3870" spc="-201">
                <a:solidFill>
                  <a:srgbClr val="000000"/>
                </a:solidFill>
                <a:latin typeface="Playpen Sans"/>
                <a:ea typeface="Playpen Sans"/>
                <a:cs typeface="Playpen Sans"/>
                <a:sym typeface="Playpen Sans"/>
              </a:rPr>
              <a:t>Transportation is provided in the morning, but parents must transport at the end of the half-day</a:t>
            </a:r>
          </a:p>
        </p:txBody>
      </p:sp>
      <p:sp>
        <p:nvSpPr>
          <p:cNvPr name="Freeform 4" id="4"/>
          <p:cNvSpPr/>
          <p:nvPr/>
        </p:nvSpPr>
        <p:spPr>
          <a:xfrm flipH="false" flipV="false" rot="-2261580">
            <a:off x="2852990" y="7660936"/>
            <a:ext cx="1046565" cy="3677119"/>
          </a:xfrm>
          <a:custGeom>
            <a:avLst/>
            <a:gdLst/>
            <a:ahLst/>
            <a:cxnLst/>
            <a:rect r="r" b="b" t="t" l="l"/>
            <a:pathLst>
              <a:path h="3677119" w="1046565">
                <a:moveTo>
                  <a:pt x="0" y="0"/>
                </a:moveTo>
                <a:lnTo>
                  <a:pt x="1046564" y="0"/>
                </a:lnTo>
                <a:lnTo>
                  <a:pt x="1046564" y="3677119"/>
                </a:lnTo>
                <a:lnTo>
                  <a:pt x="0" y="3677119"/>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Freeform 5" id="5"/>
          <p:cNvSpPr/>
          <p:nvPr/>
        </p:nvSpPr>
        <p:spPr>
          <a:xfrm flipH="false" flipV="false" rot="1764587">
            <a:off x="1688914" y="4728538"/>
            <a:ext cx="1081629" cy="3807527"/>
          </a:xfrm>
          <a:custGeom>
            <a:avLst/>
            <a:gdLst/>
            <a:ahLst/>
            <a:cxnLst/>
            <a:rect r="r" b="b" t="t" l="l"/>
            <a:pathLst>
              <a:path h="3807527" w="1081629">
                <a:moveTo>
                  <a:pt x="0" y="0"/>
                </a:moveTo>
                <a:lnTo>
                  <a:pt x="1081629" y="0"/>
                </a:lnTo>
                <a:lnTo>
                  <a:pt x="1081629" y="3807527"/>
                </a:lnTo>
                <a:lnTo>
                  <a:pt x="0" y="3807527"/>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sp>
        <p:nvSpPr>
          <p:cNvPr name="Freeform 6" id="6"/>
          <p:cNvSpPr/>
          <p:nvPr/>
        </p:nvSpPr>
        <p:spPr>
          <a:xfrm flipH="false" flipV="false" rot="-1172496">
            <a:off x="669058" y="2264645"/>
            <a:ext cx="1027817" cy="3363050"/>
          </a:xfrm>
          <a:custGeom>
            <a:avLst/>
            <a:gdLst/>
            <a:ahLst/>
            <a:cxnLst/>
            <a:rect r="r" b="b" t="t" l="l"/>
            <a:pathLst>
              <a:path h="3363050" w="1027817">
                <a:moveTo>
                  <a:pt x="0" y="0"/>
                </a:moveTo>
                <a:lnTo>
                  <a:pt x="1027817" y="0"/>
                </a:lnTo>
                <a:lnTo>
                  <a:pt x="1027817" y="3363050"/>
                </a:lnTo>
                <a:lnTo>
                  <a:pt x="0" y="3363050"/>
                </a:lnTo>
                <a:lnTo>
                  <a:pt x="0" y="0"/>
                </a:lnTo>
                <a:close/>
              </a:path>
            </a:pathLst>
          </a:custGeom>
          <a:blipFill>
            <a:blip r:embed="rId8">
              <a:extLst>
                <a:ext uri="{96DAC541-7B7A-43D3-8B79-37D633B846F1}">
                  <asvg:svgBlip xmlns:asvg="http://schemas.microsoft.com/office/drawing/2016/SVG/main" r:embed="rId9"/>
                </a:ext>
              </a:extLst>
            </a:blip>
            <a:stretch>
              <a:fillRect l="0" t="0" r="0" b="0"/>
            </a:stretch>
          </a:blipFill>
        </p:spPr>
      </p:sp>
      <p:sp>
        <p:nvSpPr>
          <p:cNvPr name="TextBox 7" id="7"/>
          <p:cNvSpPr txBox="true"/>
          <p:nvPr/>
        </p:nvSpPr>
        <p:spPr>
          <a:xfrm rot="0">
            <a:off x="414228" y="180289"/>
            <a:ext cx="11022304" cy="1227280"/>
          </a:xfrm>
          <a:prstGeom prst="rect">
            <a:avLst/>
          </a:prstGeom>
        </p:spPr>
        <p:txBody>
          <a:bodyPr anchor="t" rtlCol="false" tIns="0" lIns="0" bIns="0" rIns="0">
            <a:spAutoFit/>
          </a:bodyPr>
          <a:lstStyle/>
          <a:p>
            <a:pPr algn="l" marL="0" indent="0" lvl="0">
              <a:lnSpc>
                <a:spcPts val="10054"/>
              </a:lnSpc>
              <a:spcBef>
                <a:spcPct val="0"/>
              </a:spcBef>
            </a:pPr>
            <a:r>
              <a:rPr lang="en-US" sz="7181" spc="-373">
                <a:solidFill>
                  <a:srgbClr val="000000"/>
                </a:solidFill>
                <a:latin typeface="Playpen Sans"/>
                <a:ea typeface="Playpen Sans"/>
                <a:cs typeface="Playpen Sans"/>
                <a:sym typeface="Playpen Sans"/>
              </a:rPr>
              <a:t>½ Day Options...</a:t>
            </a:r>
          </a:p>
        </p:txBody>
      </p:sp>
    </p:spTree>
  </p:cSld>
  <p:clrMapOvr>
    <a:masterClrMapping/>
  </p:clrMapOvr>
</p:sld>
</file>

<file path=ppt/slides/slide9.xml><?xml version="1.0" encoding="utf-8"?>
<p:sld xmlns:p="http://schemas.openxmlformats.org/presentationml/2006/main" xmlns:a="http://schemas.openxmlformats.org/drawingml/2006/main" xmlns:r="http://schemas.openxmlformats.org/officeDocument/2006/relationships">
  <p:cSld>
    <p:bg>
      <p:bgPr>
        <a:solidFill>
          <a:srgbClr val="13A3A4"/>
        </a:solidFill>
      </p:bgPr>
    </p:bg>
    <p:spTree>
      <p:nvGrpSpPr>
        <p:cNvPr id="1" name=""/>
        <p:cNvGrpSpPr/>
        <p:nvPr/>
      </p:nvGrpSpPr>
      <p:grpSpPr>
        <a:xfrm>
          <a:off x="0" y="0"/>
          <a:ext cx="0" cy="0"/>
          <a:chOff x="0" y="0"/>
          <a:chExt cx="0" cy="0"/>
        </a:xfrm>
      </p:grpSpPr>
      <p:sp>
        <p:nvSpPr>
          <p:cNvPr name="Freeform 2" id="2"/>
          <p:cNvSpPr/>
          <p:nvPr/>
        </p:nvSpPr>
        <p:spPr>
          <a:xfrm flipH="false" flipV="false" rot="0">
            <a:off x="1028700" y="811959"/>
            <a:ext cx="16230600" cy="8663083"/>
          </a:xfrm>
          <a:custGeom>
            <a:avLst/>
            <a:gdLst/>
            <a:ahLst/>
            <a:cxnLst/>
            <a:rect r="r" b="b" t="t" l="l"/>
            <a:pathLst>
              <a:path h="8663083" w="16230600">
                <a:moveTo>
                  <a:pt x="0" y="0"/>
                </a:moveTo>
                <a:lnTo>
                  <a:pt x="16230600" y="0"/>
                </a:lnTo>
                <a:lnTo>
                  <a:pt x="16230600" y="8663082"/>
                </a:lnTo>
                <a:lnTo>
                  <a:pt x="0" y="8663082"/>
                </a:lnTo>
                <a:lnTo>
                  <a:pt x="0" y="0"/>
                </a:lnTo>
                <a:close/>
              </a:path>
            </a:pathLst>
          </a:custGeom>
          <a:blipFill>
            <a:blip r:embed="rId2"/>
            <a:stretch>
              <a:fillRect l="0" t="0" r="0" b="0"/>
            </a:stretch>
          </a:blipFill>
        </p:spPr>
      </p:sp>
    </p:spTree>
  </p:cSld>
  <p:clrMapOvr>
    <a:masterClrMapping/>
  </p:clrMapOvr>
</p:sld>
</file>

<file path=ppt/slides/slide10.xml><?xml version="1.0" encoding="utf-8"?>
<p:sld xmlns:p="http://schemas.openxmlformats.org/presentationml/2006/main" xmlns:a="http://schemas.openxmlformats.org/drawingml/2006/main" xmlns:r="http://schemas.openxmlformats.org/officeDocument/2006/relationships">
  <p:cSld>
    <p:bg>
      <p:bgPr>
        <a:solidFill>
          <a:srgbClr val="F6F2EE"/>
        </a:solidFill>
      </p:bgPr>
    </p:bg>
    <p:spTree>
      <p:nvGrpSpPr>
        <p:cNvPr id="1" name=""/>
        <p:cNvGrpSpPr/>
        <p:nvPr/>
      </p:nvGrpSpPr>
      <p:grpSpPr>
        <a:xfrm>
          <a:off x="0" y="0"/>
          <a:ext cx="0" cy="0"/>
          <a:chOff x="0" y="0"/>
          <a:chExt cx="0" cy="0"/>
        </a:xfrm>
      </p:grpSpPr>
      <p:sp>
        <p:nvSpPr>
          <p:cNvPr name="Freeform 2" id="2"/>
          <p:cNvSpPr/>
          <p:nvPr/>
        </p:nvSpPr>
        <p:spPr>
          <a:xfrm flipH="false" flipV="false" rot="-251930">
            <a:off x="554882" y="4547410"/>
            <a:ext cx="5908742" cy="3099949"/>
          </a:xfrm>
          <a:custGeom>
            <a:avLst/>
            <a:gdLst/>
            <a:ahLst/>
            <a:cxnLst/>
            <a:rect r="r" b="b" t="t" l="l"/>
            <a:pathLst>
              <a:path h="3099949" w="5908742">
                <a:moveTo>
                  <a:pt x="0" y="0"/>
                </a:moveTo>
                <a:lnTo>
                  <a:pt x="5908742" y="0"/>
                </a:lnTo>
                <a:lnTo>
                  <a:pt x="5908742" y="3099949"/>
                </a:lnTo>
                <a:lnTo>
                  <a:pt x="0" y="3099949"/>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3" id="3"/>
          <p:cNvSpPr/>
          <p:nvPr/>
        </p:nvSpPr>
        <p:spPr>
          <a:xfrm flipH="false" flipV="false" rot="-251930">
            <a:off x="6425449" y="4547410"/>
            <a:ext cx="5908742" cy="3099949"/>
          </a:xfrm>
          <a:custGeom>
            <a:avLst/>
            <a:gdLst/>
            <a:ahLst/>
            <a:cxnLst/>
            <a:rect r="r" b="b" t="t" l="l"/>
            <a:pathLst>
              <a:path h="3099949" w="5908742">
                <a:moveTo>
                  <a:pt x="0" y="0"/>
                </a:moveTo>
                <a:lnTo>
                  <a:pt x="5908742" y="0"/>
                </a:lnTo>
                <a:lnTo>
                  <a:pt x="5908742" y="3099949"/>
                </a:lnTo>
                <a:lnTo>
                  <a:pt x="0" y="3099949"/>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4" id="4"/>
          <p:cNvSpPr/>
          <p:nvPr/>
        </p:nvSpPr>
        <p:spPr>
          <a:xfrm flipH="false" flipV="false" rot="-251930">
            <a:off x="12318810" y="4546574"/>
            <a:ext cx="5885470" cy="3087739"/>
          </a:xfrm>
          <a:custGeom>
            <a:avLst/>
            <a:gdLst/>
            <a:ahLst/>
            <a:cxnLst/>
            <a:rect r="r" b="b" t="t" l="l"/>
            <a:pathLst>
              <a:path h="3087739" w="5885470">
                <a:moveTo>
                  <a:pt x="0" y="0"/>
                </a:moveTo>
                <a:lnTo>
                  <a:pt x="5885471" y="0"/>
                </a:lnTo>
                <a:lnTo>
                  <a:pt x="5885471" y="3087740"/>
                </a:lnTo>
                <a:lnTo>
                  <a:pt x="0" y="3087740"/>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TextBox 5" id="5"/>
          <p:cNvSpPr txBox="true"/>
          <p:nvPr/>
        </p:nvSpPr>
        <p:spPr>
          <a:xfrm rot="0">
            <a:off x="440360" y="1093508"/>
            <a:ext cx="17323868" cy="1410172"/>
          </a:xfrm>
          <a:prstGeom prst="rect">
            <a:avLst/>
          </a:prstGeom>
        </p:spPr>
        <p:txBody>
          <a:bodyPr anchor="t" rtlCol="false" tIns="0" lIns="0" bIns="0" rIns="0">
            <a:spAutoFit/>
          </a:bodyPr>
          <a:lstStyle/>
          <a:p>
            <a:pPr algn="ctr">
              <a:lnSpc>
                <a:spcPts val="11523"/>
              </a:lnSpc>
              <a:spcBef>
                <a:spcPct val="0"/>
              </a:spcBef>
            </a:pPr>
            <a:r>
              <a:rPr lang="en-US" sz="8231" spc="-428" u="sng">
                <a:solidFill>
                  <a:srgbClr val="000000"/>
                </a:solidFill>
                <a:latin typeface="Playpen Sans"/>
                <a:ea typeface="Playpen Sans"/>
                <a:cs typeface="Playpen Sans"/>
                <a:sym typeface="Playpen Sans"/>
                <a:hlinkClick r:id="rId4" tooltip="https://www.isd411.org/academics/elementary-learning/kindergarten"/>
              </a:rPr>
              <a:t>Kindergarten</a:t>
            </a:r>
            <a:r>
              <a:rPr lang="en-US" sz="8231" spc="-428">
                <a:solidFill>
                  <a:srgbClr val="000000"/>
                </a:solidFill>
                <a:latin typeface="Playpen Sans"/>
                <a:ea typeface="Playpen Sans"/>
                <a:cs typeface="Playpen Sans"/>
                <a:sym typeface="Playpen Sans"/>
              </a:rPr>
              <a:t> is a transition year!</a:t>
            </a:r>
          </a:p>
        </p:txBody>
      </p:sp>
      <p:sp>
        <p:nvSpPr>
          <p:cNvPr name="TextBox 6" id="6"/>
          <p:cNvSpPr txBox="true"/>
          <p:nvPr/>
        </p:nvSpPr>
        <p:spPr>
          <a:xfrm rot="0">
            <a:off x="7341989" y="4652167"/>
            <a:ext cx="3604022" cy="2367440"/>
          </a:xfrm>
          <a:prstGeom prst="rect">
            <a:avLst/>
          </a:prstGeom>
        </p:spPr>
        <p:txBody>
          <a:bodyPr anchor="t" rtlCol="false" tIns="0" lIns="0" bIns="0" rIns="0">
            <a:spAutoFit/>
          </a:bodyPr>
          <a:lstStyle/>
          <a:p>
            <a:pPr algn="ctr">
              <a:lnSpc>
                <a:spcPts val="6392"/>
              </a:lnSpc>
            </a:pPr>
            <a:r>
              <a:rPr lang="en-US" b="true" sz="3673" spc="-191">
                <a:solidFill>
                  <a:srgbClr val="000000"/>
                </a:solidFill>
                <a:latin typeface="Playpen Sans Bold"/>
                <a:ea typeface="Playpen Sans Bold"/>
                <a:cs typeface="Playpen Sans Bold"/>
                <a:sym typeface="Playpen Sans Bold"/>
              </a:rPr>
              <a:t>Transition</a:t>
            </a:r>
          </a:p>
          <a:p>
            <a:pPr algn="ctr">
              <a:lnSpc>
                <a:spcPts val="6392"/>
              </a:lnSpc>
            </a:pPr>
            <a:r>
              <a:rPr lang="en-US" b="true" sz="3673" spc="-191">
                <a:solidFill>
                  <a:srgbClr val="000000"/>
                </a:solidFill>
                <a:latin typeface="Playpen Sans Bold"/>
                <a:ea typeface="Playpen Sans Bold"/>
                <a:cs typeface="Playpen Sans Bold"/>
                <a:sym typeface="Playpen Sans Bold"/>
              </a:rPr>
              <a:t>through</a:t>
            </a:r>
          </a:p>
          <a:p>
            <a:pPr algn="ctr">
              <a:lnSpc>
                <a:spcPts val="6392"/>
              </a:lnSpc>
              <a:spcBef>
                <a:spcPct val="0"/>
              </a:spcBef>
            </a:pPr>
            <a:r>
              <a:rPr lang="en-US" b="true" sz="3673" spc="-191">
                <a:solidFill>
                  <a:srgbClr val="000000"/>
                </a:solidFill>
                <a:latin typeface="Playpen Sans Bold"/>
                <a:ea typeface="Playpen Sans Bold"/>
                <a:cs typeface="Playpen Sans Bold"/>
                <a:sym typeface="Playpen Sans Bold"/>
              </a:rPr>
              <a:t>KINDERGARTEN</a:t>
            </a:r>
          </a:p>
        </p:txBody>
      </p:sp>
      <p:sp>
        <p:nvSpPr>
          <p:cNvPr name="TextBox 7" id="7"/>
          <p:cNvSpPr txBox="true"/>
          <p:nvPr/>
        </p:nvSpPr>
        <p:spPr>
          <a:xfrm rot="0">
            <a:off x="1503571" y="4652167"/>
            <a:ext cx="4011364" cy="2367440"/>
          </a:xfrm>
          <a:prstGeom prst="rect">
            <a:avLst/>
          </a:prstGeom>
        </p:spPr>
        <p:txBody>
          <a:bodyPr anchor="t" rtlCol="false" tIns="0" lIns="0" bIns="0" rIns="0">
            <a:spAutoFit/>
          </a:bodyPr>
          <a:lstStyle/>
          <a:p>
            <a:pPr algn="ctr">
              <a:lnSpc>
                <a:spcPts val="6392"/>
              </a:lnSpc>
            </a:pPr>
            <a:r>
              <a:rPr lang="en-US" b="true" sz="3673" spc="-191">
                <a:solidFill>
                  <a:srgbClr val="000000"/>
                </a:solidFill>
                <a:latin typeface="Playpen Sans Bold"/>
                <a:ea typeface="Playpen Sans Bold"/>
                <a:cs typeface="Playpen Sans Bold"/>
                <a:sym typeface="Playpen Sans Bold"/>
              </a:rPr>
              <a:t>Sept – Oct</a:t>
            </a:r>
          </a:p>
          <a:p>
            <a:pPr algn="ctr">
              <a:lnSpc>
                <a:spcPts val="6392"/>
              </a:lnSpc>
            </a:pPr>
            <a:r>
              <a:rPr lang="en-US" sz="3673" spc="-191">
                <a:solidFill>
                  <a:srgbClr val="000000"/>
                </a:solidFill>
                <a:latin typeface="Playpen Sans"/>
                <a:ea typeface="Playpen Sans"/>
                <a:cs typeface="Playpen Sans"/>
                <a:sym typeface="Playpen Sans"/>
              </a:rPr>
              <a:t>Looks &amp; Feels</a:t>
            </a:r>
          </a:p>
          <a:p>
            <a:pPr algn="ctr">
              <a:lnSpc>
                <a:spcPts val="6392"/>
              </a:lnSpc>
              <a:spcBef>
                <a:spcPct val="0"/>
              </a:spcBef>
            </a:pPr>
            <a:r>
              <a:rPr lang="en-US" sz="3673" spc="-191">
                <a:solidFill>
                  <a:srgbClr val="000000"/>
                </a:solidFill>
                <a:latin typeface="Playpen Sans"/>
                <a:ea typeface="Playpen Sans"/>
                <a:cs typeface="Playpen Sans"/>
                <a:sym typeface="Playpen Sans"/>
              </a:rPr>
              <a:t>more like Preschool</a:t>
            </a:r>
          </a:p>
        </p:txBody>
      </p:sp>
      <p:sp>
        <p:nvSpPr>
          <p:cNvPr name="TextBox 8" id="8"/>
          <p:cNvSpPr txBox="true"/>
          <p:nvPr/>
        </p:nvSpPr>
        <p:spPr>
          <a:xfrm rot="0">
            <a:off x="13161639" y="4652167"/>
            <a:ext cx="4110633" cy="2367440"/>
          </a:xfrm>
          <a:prstGeom prst="rect">
            <a:avLst/>
          </a:prstGeom>
        </p:spPr>
        <p:txBody>
          <a:bodyPr anchor="t" rtlCol="false" tIns="0" lIns="0" bIns="0" rIns="0">
            <a:spAutoFit/>
          </a:bodyPr>
          <a:lstStyle/>
          <a:p>
            <a:pPr algn="ctr">
              <a:lnSpc>
                <a:spcPts val="6392"/>
              </a:lnSpc>
            </a:pPr>
            <a:r>
              <a:rPr lang="en-US" b="true" sz="3673" spc="-191">
                <a:solidFill>
                  <a:srgbClr val="000000"/>
                </a:solidFill>
                <a:latin typeface="Playpen Sans Bold"/>
                <a:ea typeface="Playpen Sans Bold"/>
                <a:cs typeface="Playpen Sans Bold"/>
                <a:sym typeface="Playpen Sans Bold"/>
              </a:rPr>
              <a:t>May - June</a:t>
            </a:r>
          </a:p>
          <a:p>
            <a:pPr algn="ctr">
              <a:lnSpc>
                <a:spcPts val="6392"/>
              </a:lnSpc>
            </a:pPr>
            <a:r>
              <a:rPr lang="en-US" sz="3673" spc="-191">
                <a:solidFill>
                  <a:srgbClr val="000000"/>
                </a:solidFill>
                <a:latin typeface="Playpen Sans"/>
                <a:ea typeface="Playpen Sans"/>
                <a:cs typeface="Playpen Sans"/>
                <a:sym typeface="Playpen Sans"/>
              </a:rPr>
              <a:t>Looks &amp; Feels</a:t>
            </a:r>
          </a:p>
          <a:p>
            <a:pPr algn="ctr">
              <a:lnSpc>
                <a:spcPts val="6392"/>
              </a:lnSpc>
              <a:spcBef>
                <a:spcPct val="0"/>
              </a:spcBef>
            </a:pPr>
            <a:r>
              <a:rPr lang="en-US" sz="3673" spc="-191">
                <a:solidFill>
                  <a:srgbClr val="000000"/>
                </a:solidFill>
                <a:latin typeface="Playpen Sans"/>
                <a:ea typeface="Playpen Sans"/>
                <a:cs typeface="Playpen Sans"/>
                <a:sym typeface="Playpen Sans"/>
              </a:rPr>
              <a:t>more like 1st Grade</a:t>
            </a:r>
          </a:p>
        </p:txBody>
      </p:sp>
    </p:spTree>
  </p:cSld>
  <p:clrMapOvr>
    <a:masterClrMapping/>
  </p:clrMapOvr>
</p:sld>
</file>

<file path=ppt/slides/slide11.xml><?xml version="1.0" encoding="utf-8"?>
<p:sld xmlns:p="http://schemas.openxmlformats.org/presentationml/2006/main" xmlns:a="http://schemas.openxmlformats.org/drawingml/2006/main" xmlns:r="http://schemas.openxmlformats.org/officeDocument/2006/relationships">
  <p:cSld>
    <p:bg>
      <p:bgPr>
        <a:solidFill>
          <a:srgbClr val="F6F2EE"/>
        </a:solidFill>
      </p:bgPr>
    </p:bg>
    <p:spTree>
      <p:nvGrpSpPr>
        <p:cNvPr id="1" name=""/>
        <p:cNvGrpSpPr/>
        <p:nvPr/>
      </p:nvGrpSpPr>
      <p:grpSpPr>
        <a:xfrm>
          <a:off x="0" y="0"/>
          <a:ext cx="0" cy="0"/>
          <a:chOff x="0" y="0"/>
          <a:chExt cx="0" cy="0"/>
        </a:xfrm>
      </p:grpSpPr>
      <p:sp>
        <p:nvSpPr>
          <p:cNvPr name="TextBox 2" id="2"/>
          <p:cNvSpPr txBox="true"/>
          <p:nvPr/>
        </p:nvSpPr>
        <p:spPr>
          <a:xfrm rot="0">
            <a:off x="3247906" y="1154280"/>
            <a:ext cx="14733252" cy="8895305"/>
          </a:xfrm>
          <a:prstGeom prst="rect">
            <a:avLst/>
          </a:prstGeom>
        </p:spPr>
        <p:txBody>
          <a:bodyPr anchor="t" rtlCol="false" tIns="0" lIns="0" bIns="0" rIns="0">
            <a:spAutoFit/>
          </a:bodyPr>
          <a:lstStyle/>
          <a:p>
            <a:pPr algn="l" marL="836309" indent="-418154" lvl="1">
              <a:lnSpc>
                <a:spcPts val="5423"/>
              </a:lnSpc>
              <a:buFont typeface="Arial"/>
              <a:buChar char="•"/>
            </a:pPr>
            <a:r>
              <a:rPr lang="en-US" sz="3873" spc="-201">
                <a:solidFill>
                  <a:srgbClr val="000000"/>
                </a:solidFill>
                <a:latin typeface="Playpen Sans"/>
                <a:ea typeface="Playpen Sans"/>
                <a:cs typeface="Playpen Sans"/>
                <a:sym typeface="Playpen Sans"/>
              </a:rPr>
              <a:t>Spanish/English</a:t>
            </a:r>
          </a:p>
          <a:p>
            <a:pPr algn="l" marL="836309" indent="-418154" lvl="1">
              <a:lnSpc>
                <a:spcPts val="5423"/>
              </a:lnSpc>
              <a:buFont typeface="Arial"/>
              <a:buChar char="•"/>
            </a:pPr>
            <a:r>
              <a:rPr lang="en-US" sz="3873" spc="-201">
                <a:solidFill>
                  <a:srgbClr val="000000"/>
                </a:solidFill>
                <a:latin typeface="Playpen Sans"/>
                <a:ea typeface="Playpen Sans"/>
                <a:cs typeface="Playpen Sans"/>
                <a:sym typeface="Playpen Sans"/>
              </a:rPr>
              <a:t>Housed at Issaquah Valley Elementary (IVE)</a:t>
            </a:r>
          </a:p>
          <a:p>
            <a:pPr algn="l" marL="836309" indent="-418154" lvl="1">
              <a:lnSpc>
                <a:spcPts val="6740"/>
              </a:lnSpc>
              <a:buFont typeface="Arial"/>
              <a:buChar char="•"/>
            </a:pPr>
            <a:r>
              <a:rPr lang="en-US" sz="3873" spc="-201">
                <a:solidFill>
                  <a:srgbClr val="000000"/>
                </a:solidFill>
                <a:latin typeface="Playpen Sans"/>
                <a:ea typeface="Playpen Sans"/>
                <a:cs typeface="Playpen Sans"/>
                <a:sym typeface="Playpen Sans"/>
              </a:rPr>
              <a:t>No transportation provided</a:t>
            </a:r>
          </a:p>
          <a:p>
            <a:pPr algn="l" marL="836309" indent="-418154" lvl="1">
              <a:lnSpc>
                <a:spcPts val="6740"/>
              </a:lnSpc>
              <a:buFont typeface="Arial"/>
              <a:buChar char="•"/>
            </a:pPr>
            <a:r>
              <a:rPr lang="en-US" sz="3873" spc="-201">
                <a:solidFill>
                  <a:srgbClr val="000000"/>
                </a:solidFill>
                <a:latin typeface="Playpen Sans"/>
                <a:ea typeface="Playpen Sans"/>
                <a:cs typeface="Playpen Sans"/>
                <a:sym typeface="Playpen Sans"/>
              </a:rPr>
              <a:t>Enrollment priority is provided to families living within the IVE school attendance area and siblings of current students in the program</a:t>
            </a:r>
          </a:p>
          <a:p>
            <a:pPr algn="l" marL="836309" indent="-418154" lvl="1">
              <a:lnSpc>
                <a:spcPts val="6740"/>
              </a:lnSpc>
              <a:buFont typeface="Arial"/>
              <a:buChar char="•"/>
            </a:pPr>
            <a:r>
              <a:rPr lang="en-US" sz="3873" spc="-201">
                <a:solidFill>
                  <a:srgbClr val="000000"/>
                </a:solidFill>
                <a:latin typeface="Playpen Sans"/>
                <a:ea typeface="Playpen Sans"/>
                <a:cs typeface="Playpen Sans"/>
                <a:sym typeface="Playpen Sans"/>
              </a:rPr>
              <a:t>NOT likely that there will be openings for any Cedar Trails students, but there is a lottery, and the district is tracking interest for possible future sites </a:t>
            </a:r>
          </a:p>
          <a:p>
            <a:pPr algn="l" marL="836309" indent="-418154" lvl="1">
              <a:lnSpc>
                <a:spcPts val="6740"/>
              </a:lnSpc>
              <a:buFont typeface="Arial"/>
              <a:buChar char="•"/>
            </a:pPr>
            <a:r>
              <a:rPr lang="en-US" sz="3873" spc="-201">
                <a:solidFill>
                  <a:srgbClr val="000000"/>
                </a:solidFill>
                <a:latin typeface="Playpen Sans"/>
                <a:ea typeface="Playpen Sans"/>
                <a:cs typeface="Playpen Sans"/>
                <a:sym typeface="Playpen Sans"/>
              </a:rPr>
              <a:t>See Dual Language option in the kindergarten registration portal for more information on this program</a:t>
            </a:r>
          </a:p>
        </p:txBody>
      </p:sp>
      <p:sp>
        <p:nvSpPr>
          <p:cNvPr name="Freeform 3" id="3"/>
          <p:cNvSpPr/>
          <p:nvPr/>
        </p:nvSpPr>
        <p:spPr>
          <a:xfrm flipH="false" flipV="false" rot="0">
            <a:off x="0" y="5894389"/>
            <a:ext cx="3478410" cy="3927676"/>
          </a:xfrm>
          <a:custGeom>
            <a:avLst/>
            <a:gdLst/>
            <a:ahLst/>
            <a:cxnLst/>
            <a:rect r="r" b="b" t="t" l="l"/>
            <a:pathLst>
              <a:path h="3927676" w="3478410">
                <a:moveTo>
                  <a:pt x="0" y="0"/>
                </a:moveTo>
                <a:lnTo>
                  <a:pt x="3478410" y="0"/>
                </a:lnTo>
                <a:lnTo>
                  <a:pt x="3478410" y="3927677"/>
                </a:lnTo>
                <a:lnTo>
                  <a:pt x="0" y="3927677"/>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TextBox 4" id="4"/>
          <p:cNvSpPr txBox="true"/>
          <p:nvPr/>
        </p:nvSpPr>
        <p:spPr>
          <a:xfrm rot="0">
            <a:off x="0" y="-133350"/>
            <a:ext cx="16200466" cy="1227280"/>
          </a:xfrm>
          <a:prstGeom prst="rect">
            <a:avLst/>
          </a:prstGeom>
        </p:spPr>
        <p:txBody>
          <a:bodyPr anchor="t" rtlCol="false" tIns="0" lIns="0" bIns="0" rIns="0">
            <a:spAutoFit/>
          </a:bodyPr>
          <a:lstStyle/>
          <a:p>
            <a:pPr algn="l" marL="0" indent="0" lvl="0">
              <a:lnSpc>
                <a:spcPts val="10054"/>
              </a:lnSpc>
              <a:spcBef>
                <a:spcPct val="0"/>
              </a:spcBef>
            </a:pPr>
            <a:r>
              <a:rPr lang="en-US" sz="7181" spc="-373">
                <a:solidFill>
                  <a:srgbClr val="000000"/>
                </a:solidFill>
                <a:latin typeface="Playpen Sans"/>
                <a:ea typeface="Playpen Sans"/>
                <a:cs typeface="Playpen Sans"/>
                <a:sym typeface="Playpen Sans"/>
              </a:rPr>
              <a:t>Dual Language Kindergarten Program</a:t>
            </a:r>
          </a:p>
        </p:txBody>
      </p:sp>
    </p:spTree>
  </p:cSld>
  <p:clrMapOvr>
    <a:masterClrMapping/>
  </p:clrMapOvr>
</p:sld>
</file>

<file path=ppt/slides/slide12.xml><?xml version="1.0" encoding="utf-8"?>
<p:sld xmlns:p="http://schemas.openxmlformats.org/presentationml/2006/main" xmlns:a="http://schemas.openxmlformats.org/drawingml/2006/main" xmlns:r="http://schemas.openxmlformats.org/officeDocument/2006/relationships">
  <p:cSld>
    <p:bg>
      <p:bgPr>
        <a:solidFill>
          <a:srgbClr val="13A3A4"/>
        </a:solidFill>
      </p:bgPr>
    </p:bg>
    <p:spTree>
      <p:nvGrpSpPr>
        <p:cNvPr id="1" name=""/>
        <p:cNvGrpSpPr/>
        <p:nvPr/>
      </p:nvGrpSpPr>
      <p:grpSpPr>
        <a:xfrm>
          <a:off x="0" y="0"/>
          <a:ext cx="0" cy="0"/>
          <a:chOff x="0" y="0"/>
          <a:chExt cx="0" cy="0"/>
        </a:xfrm>
      </p:grpSpPr>
      <p:sp>
        <p:nvSpPr>
          <p:cNvPr name="Freeform 2" id="2"/>
          <p:cNvSpPr/>
          <p:nvPr/>
        </p:nvSpPr>
        <p:spPr>
          <a:xfrm flipH="false" flipV="false" rot="-421741">
            <a:off x="5537580" y="1420325"/>
            <a:ext cx="7212840" cy="7446350"/>
          </a:xfrm>
          <a:custGeom>
            <a:avLst/>
            <a:gdLst/>
            <a:ahLst/>
            <a:cxnLst/>
            <a:rect r="r" b="b" t="t" l="l"/>
            <a:pathLst>
              <a:path h="7446350" w="7212840">
                <a:moveTo>
                  <a:pt x="0" y="0"/>
                </a:moveTo>
                <a:lnTo>
                  <a:pt x="7212840" y="0"/>
                </a:lnTo>
                <a:lnTo>
                  <a:pt x="7212840" y="7446350"/>
                </a:lnTo>
                <a:lnTo>
                  <a:pt x="0" y="7446350"/>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TextBox 3" id="3"/>
          <p:cNvSpPr txBox="true"/>
          <p:nvPr/>
        </p:nvSpPr>
        <p:spPr>
          <a:xfrm rot="0">
            <a:off x="5421035" y="4336929"/>
            <a:ext cx="6999064" cy="2228077"/>
          </a:xfrm>
          <a:prstGeom prst="rect">
            <a:avLst/>
          </a:prstGeom>
        </p:spPr>
        <p:txBody>
          <a:bodyPr anchor="t" rtlCol="false" tIns="0" lIns="0" bIns="0" rIns="0">
            <a:spAutoFit/>
          </a:bodyPr>
          <a:lstStyle/>
          <a:p>
            <a:pPr algn="ctr">
              <a:lnSpc>
                <a:spcPts val="8967"/>
              </a:lnSpc>
            </a:pPr>
            <a:r>
              <a:rPr lang="en-US" b="true" sz="6405" spc="-333">
                <a:solidFill>
                  <a:srgbClr val="13A3A4"/>
                </a:solidFill>
                <a:latin typeface="Playpen Sans Bold"/>
                <a:ea typeface="Playpen Sans Bold"/>
                <a:cs typeface="Playpen Sans Bold"/>
                <a:sym typeface="Playpen Sans Bold"/>
              </a:rPr>
              <a:t>SCHOOL</a:t>
            </a:r>
          </a:p>
          <a:p>
            <a:pPr algn="ctr" marL="0" indent="0" lvl="0">
              <a:lnSpc>
                <a:spcPts val="8967"/>
              </a:lnSpc>
              <a:spcBef>
                <a:spcPct val="0"/>
              </a:spcBef>
            </a:pPr>
            <a:r>
              <a:rPr lang="en-US" b="true" sz="6405" spc="-333">
                <a:solidFill>
                  <a:srgbClr val="13A3A4"/>
                </a:solidFill>
                <a:latin typeface="Playpen Sans Bold"/>
                <a:ea typeface="Playpen Sans Bold"/>
                <a:cs typeface="Playpen Sans Bold"/>
                <a:sym typeface="Playpen Sans Bold"/>
              </a:rPr>
              <a:t>FUNDING</a:t>
            </a:r>
          </a:p>
        </p:txBody>
      </p:sp>
    </p:spTree>
  </p:cSld>
  <p:clrMapOvr>
    <a:masterClrMapping/>
  </p:clrMapOvr>
</p:sld>
</file>

<file path=ppt/slides/slide13.xml><?xml version="1.0" encoding="utf-8"?>
<p:sld xmlns:p="http://schemas.openxmlformats.org/presentationml/2006/main" xmlns:a="http://schemas.openxmlformats.org/drawingml/2006/main" xmlns:r="http://schemas.openxmlformats.org/officeDocument/2006/relationships">
  <p:cSld>
    <p:bg>
      <p:bgPr>
        <a:solidFill>
          <a:srgbClr val="F6F2EE"/>
        </a:solidFill>
      </p:bgPr>
    </p:bg>
    <p:spTree>
      <p:nvGrpSpPr>
        <p:cNvPr id="1" name=""/>
        <p:cNvGrpSpPr/>
        <p:nvPr/>
      </p:nvGrpSpPr>
      <p:grpSpPr>
        <a:xfrm>
          <a:off x="0" y="0"/>
          <a:ext cx="0" cy="0"/>
          <a:chOff x="0" y="0"/>
          <a:chExt cx="0" cy="0"/>
        </a:xfrm>
      </p:grpSpPr>
      <p:sp>
        <p:nvSpPr>
          <p:cNvPr name="Freeform 2" id="2"/>
          <p:cNvSpPr/>
          <p:nvPr/>
        </p:nvSpPr>
        <p:spPr>
          <a:xfrm flipH="false" flipV="false" rot="-1779322">
            <a:off x="255435" y="1993723"/>
            <a:ext cx="3441733" cy="5215877"/>
          </a:xfrm>
          <a:custGeom>
            <a:avLst/>
            <a:gdLst/>
            <a:ahLst/>
            <a:cxnLst/>
            <a:rect r="r" b="b" t="t" l="l"/>
            <a:pathLst>
              <a:path h="5215877" w="3441733">
                <a:moveTo>
                  <a:pt x="0" y="0"/>
                </a:moveTo>
                <a:lnTo>
                  <a:pt x="3441733" y="0"/>
                </a:lnTo>
                <a:lnTo>
                  <a:pt x="3441733" y="5215876"/>
                </a:lnTo>
                <a:lnTo>
                  <a:pt x="0" y="5215876"/>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3" id="3"/>
          <p:cNvSpPr/>
          <p:nvPr/>
        </p:nvSpPr>
        <p:spPr>
          <a:xfrm flipH="true" flipV="false" rot="0">
            <a:off x="170264" y="5723716"/>
            <a:ext cx="4385854" cy="4563284"/>
          </a:xfrm>
          <a:custGeom>
            <a:avLst/>
            <a:gdLst/>
            <a:ahLst/>
            <a:cxnLst/>
            <a:rect r="r" b="b" t="t" l="l"/>
            <a:pathLst>
              <a:path h="4563284" w="4385854">
                <a:moveTo>
                  <a:pt x="4385854" y="0"/>
                </a:moveTo>
                <a:lnTo>
                  <a:pt x="0" y="0"/>
                </a:lnTo>
                <a:lnTo>
                  <a:pt x="0" y="4563284"/>
                </a:lnTo>
                <a:lnTo>
                  <a:pt x="4385854" y="4563284"/>
                </a:lnTo>
                <a:lnTo>
                  <a:pt x="4385854"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Freeform 4" id="4"/>
          <p:cNvSpPr/>
          <p:nvPr/>
        </p:nvSpPr>
        <p:spPr>
          <a:xfrm flipH="false" flipV="false" rot="1343201">
            <a:off x="2867697" y="3850694"/>
            <a:ext cx="2699250" cy="1093020"/>
          </a:xfrm>
          <a:custGeom>
            <a:avLst/>
            <a:gdLst/>
            <a:ahLst/>
            <a:cxnLst/>
            <a:rect r="r" b="b" t="t" l="l"/>
            <a:pathLst>
              <a:path h="1093020" w="2699250">
                <a:moveTo>
                  <a:pt x="0" y="0"/>
                </a:moveTo>
                <a:lnTo>
                  <a:pt x="2699250" y="0"/>
                </a:lnTo>
                <a:lnTo>
                  <a:pt x="2699250" y="1093020"/>
                </a:lnTo>
                <a:lnTo>
                  <a:pt x="0" y="1093020"/>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sp>
        <p:nvSpPr>
          <p:cNvPr name="Freeform 5" id="5"/>
          <p:cNvSpPr/>
          <p:nvPr/>
        </p:nvSpPr>
        <p:spPr>
          <a:xfrm flipH="false" flipV="false" rot="0">
            <a:off x="6601333" y="2092293"/>
            <a:ext cx="10895490" cy="7817514"/>
          </a:xfrm>
          <a:custGeom>
            <a:avLst/>
            <a:gdLst/>
            <a:ahLst/>
            <a:cxnLst/>
            <a:rect r="r" b="b" t="t" l="l"/>
            <a:pathLst>
              <a:path h="7817514" w="10895490">
                <a:moveTo>
                  <a:pt x="0" y="0"/>
                </a:moveTo>
                <a:lnTo>
                  <a:pt x="10895490" y="0"/>
                </a:lnTo>
                <a:lnTo>
                  <a:pt x="10895490" y="7817514"/>
                </a:lnTo>
                <a:lnTo>
                  <a:pt x="0" y="7817514"/>
                </a:lnTo>
                <a:lnTo>
                  <a:pt x="0" y="0"/>
                </a:lnTo>
                <a:close/>
              </a:path>
            </a:pathLst>
          </a:custGeom>
          <a:blipFill>
            <a:blip r:embed="rId8"/>
            <a:stretch>
              <a:fillRect l="0" t="0" r="0" b="0"/>
            </a:stretch>
          </a:blipFill>
        </p:spPr>
      </p:sp>
      <p:sp>
        <p:nvSpPr>
          <p:cNvPr name="TextBox 6" id="6"/>
          <p:cNvSpPr txBox="true"/>
          <p:nvPr/>
        </p:nvSpPr>
        <p:spPr>
          <a:xfrm rot="0">
            <a:off x="4012977" y="348385"/>
            <a:ext cx="10262045" cy="1227280"/>
          </a:xfrm>
          <a:prstGeom prst="rect">
            <a:avLst/>
          </a:prstGeom>
        </p:spPr>
        <p:txBody>
          <a:bodyPr anchor="t" rtlCol="false" tIns="0" lIns="0" bIns="0" rIns="0">
            <a:spAutoFit/>
          </a:bodyPr>
          <a:lstStyle/>
          <a:p>
            <a:pPr algn="l" marL="0" indent="0" lvl="0">
              <a:lnSpc>
                <a:spcPts val="10054"/>
              </a:lnSpc>
              <a:spcBef>
                <a:spcPct val="0"/>
              </a:spcBef>
            </a:pPr>
            <a:r>
              <a:rPr lang="en-US" sz="7181" spc="-373">
                <a:solidFill>
                  <a:srgbClr val="000000"/>
                </a:solidFill>
                <a:latin typeface="Playpen Sans"/>
                <a:ea typeface="Playpen Sans"/>
                <a:cs typeface="Playpen Sans"/>
                <a:sym typeface="Playpen Sans"/>
              </a:rPr>
              <a:t>How are Schools Funded?</a:t>
            </a:r>
          </a:p>
        </p:txBody>
      </p:sp>
    </p:spTree>
  </p:cSld>
  <p:clrMapOvr>
    <a:masterClrMapping/>
  </p:clrMapOvr>
</p:sld>
</file>

<file path=ppt/slides/slide14.xml><?xml version="1.0" encoding="utf-8"?>
<p:sld xmlns:p="http://schemas.openxmlformats.org/presentationml/2006/main" xmlns:a="http://schemas.openxmlformats.org/drawingml/2006/main" xmlns:r="http://schemas.openxmlformats.org/officeDocument/2006/relationships">
  <p:cSld>
    <p:bg>
      <p:bgPr>
        <a:solidFill>
          <a:srgbClr val="F6F2EE"/>
        </a:solidFill>
      </p:bgPr>
    </p:bg>
    <p:spTree>
      <p:nvGrpSpPr>
        <p:cNvPr id="1" name=""/>
        <p:cNvGrpSpPr/>
        <p:nvPr/>
      </p:nvGrpSpPr>
      <p:grpSpPr>
        <a:xfrm>
          <a:off x="0" y="0"/>
          <a:ext cx="0" cy="0"/>
          <a:chOff x="0" y="0"/>
          <a:chExt cx="0" cy="0"/>
        </a:xfrm>
      </p:grpSpPr>
      <p:sp>
        <p:nvSpPr>
          <p:cNvPr name="Freeform 2" id="2"/>
          <p:cNvSpPr/>
          <p:nvPr/>
        </p:nvSpPr>
        <p:spPr>
          <a:xfrm flipH="false" flipV="false" rot="-1779322">
            <a:off x="-128266" y="1727526"/>
            <a:ext cx="3441733" cy="5215877"/>
          </a:xfrm>
          <a:custGeom>
            <a:avLst/>
            <a:gdLst/>
            <a:ahLst/>
            <a:cxnLst/>
            <a:rect r="r" b="b" t="t" l="l"/>
            <a:pathLst>
              <a:path h="5215877" w="3441733">
                <a:moveTo>
                  <a:pt x="0" y="0"/>
                </a:moveTo>
                <a:lnTo>
                  <a:pt x="3441733" y="0"/>
                </a:lnTo>
                <a:lnTo>
                  <a:pt x="3441733" y="5215877"/>
                </a:lnTo>
                <a:lnTo>
                  <a:pt x="0" y="5215877"/>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3" id="3"/>
          <p:cNvSpPr/>
          <p:nvPr/>
        </p:nvSpPr>
        <p:spPr>
          <a:xfrm flipH="true" flipV="false" rot="0">
            <a:off x="-600326" y="5946984"/>
            <a:ext cx="4385854" cy="4563284"/>
          </a:xfrm>
          <a:custGeom>
            <a:avLst/>
            <a:gdLst/>
            <a:ahLst/>
            <a:cxnLst/>
            <a:rect r="r" b="b" t="t" l="l"/>
            <a:pathLst>
              <a:path h="4563284" w="4385854">
                <a:moveTo>
                  <a:pt x="4385854" y="0"/>
                </a:moveTo>
                <a:lnTo>
                  <a:pt x="0" y="0"/>
                </a:lnTo>
                <a:lnTo>
                  <a:pt x="0" y="4563285"/>
                </a:lnTo>
                <a:lnTo>
                  <a:pt x="4385854" y="4563285"/>
                </a:lnTo>
                <a:lnTo>
                  <a:pt x="4385854"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Freeform 4" id="4"/>
          <p:cNvSpPr/>
          <p:nvPr/>
        </p:nvSpPr>
        <p:spPr>
          <a:xfrm flipH="false" flipV="false" rot="1343201">
            <a:off x="15240636" y="482190"/>
            <a:ext cx="2699250" cy="1093020"/>
          </a:xfrm>
          <a:custGeom>
            <a:avLst/>
            <a:gdLst/>
            <a:ahLst/>
            <a:cxnLst/>
            <a:rect r="r" b="b" t="t" l="l"/>
            <a:pathLst>
              <a:path h="1093020" w="2699250">
                <a:moveTo>
                  <a:pt x="0" y="0"/>
                </a:moveTo>
                <a:lnTo>
                  <a:pt x="2699250" y="0"/>
                </a:lnTo>
                <a:lnTo>
                  <a:pt x="2699250" y="1093020"/>
                </a:lnTo>
                <a:lnTo>
                  <a:pt x="0" y="1093020"/>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sp>
        <p:nvSpPr>
          <p:cNvPr name="TextBox 5" id="5"/>
          <p:cNvSpPr txBox="true"/>
          <p:nvPr/>
        </p:nvSpPr>
        <p:spPr>
          <a:xfrm rot="0">
            <a:off x="443045" y="139749"/>
            <a:ext cx="10262045" cy="1227280"/>
          </a:xfrm>
          <a:prstGeom prst="rect">
            <a:avLst/>
          </a:prstGeom>
        </p:spPr>
        <p:txBody>
          <a:bodyPr anchor="t" rtlCol="false" tIns="0" lIns="0" bIns="0" rIns="0">
            <a:spAutoFit/>
          </a:bodyPr>
          <a:lstStyle/>
          <a:p>
            <a:pPr algn="l" marL="0" indent="0" lvl="0">
              <a:lnSpc>
                <a:spcPts val="10054"/>
              </a:lnSpc>
              <a:spcBef>
                <a:spcPct val="0"/>
              </a:spcBef>
            </a:pPr>
            <a:r>
              <a:rPr lang="en-US" sz="7181" spc="-373">
                <a:solidFill>
                  <a:srgbClr val="000000"/>
                </a:solidFill>
                <a:latin typeface="Playpen Sans"/>
                <a:ea typeface="Playpen Sans"/>
                <a:cs typeface="Playpen Sans"/>
                <a:sym typeface="Playpen Sans"/>
              </a:rPr>
              <a:t>How are Schools Funded?</a:t>
            </a:r>
          </a:p>
        </p:txBody>
      </p:sp>
      <p:sp>
        <p:nvSpPr>
          <p:cNvPr name="TextBox 6" id="6"/>
          <p:cNvSpPr txBox="true"/>
          <p:nvPr/>
        </p:nvSpPr>
        <p:spPr>
          <a:xfrm rot="0">
            <a:off x="4125383" y="1290829"/>
            <a:ext cx="14162617" cy="9236111"/>
          </a:xfrm>
          <a:prstGeom prst="rect">
            <a:avLst/>
          </a:prstGeom>
        </p:spPr>
        <p:txBody>
          <a:bodyPr anchor="t" rtlCol="false" tIns="0" lIns="0" bIns="0" rIns="0">
            <a:spAutoFit/>
          </a:bodyPr>
          <a:lstStyle/>
          <a:p>
            <a:pPr algn="l">
              <a:lnSpc>
                <a:spcPts val="5423"/>
              </a:lnSpc>
            </a:pPr>
            <a:r>
              <a:rPr lang="en-US" b="true" sz="3873" spc="-201">
                <a:solidFill>
                  <a:srgbClr val="000000"/>
                </a:solidFill>
                <a:latin typeface="Playpen Sans Bold"/>
                <a:ea typeface="Playpen Sans Bold"/>
                <a:cs typeface="Playpen Sans Bold"/>
                <a:sym typeface="Playpen Sans Bold"/>
              </a:rPr>
              <a:t>Taxes &amp; State Funding</a:t>
            </a:r>
          </a:p>
          <a:p>
            <a:pPr algn="l" marL="793130" indent="-396565" lvl="1">
              <a:lnSpc>
                <a:spcPts val="5143"/>
              </a:lnSpc>
              <a:buFont typeface="Arial"/>
              <a:buChar char="•"/>
            </a:pPr>
            <a:r>
              <a:rPr lang="en-US" sz="3673" spc="-191">
                <a:solidFill>
                  <a:srgbClr val="000000"/>
                </a:solidFill>
                <a:latin typeface="Playpen Sans Light"/>
                <a:ea typeface="Playpen Sans Light"/>
                <a:cs typeface="Playpen Sans Light"/>
                <a:sym typeface="Playpen Sans Light"/>
              </a:rPr>
              <a:t>State pays for BASIC education with state school levies/taxes.  This does </a:t>
            </a:r>
            <a:r>
              <a:rPr lang="en-US" b="true" sz="3673" spc="-191">
                <a:solidFill>
                  <a:srgbClr val="E55151"/>
                </a:solidFill>
                <a:latin typeface="Playpen Sans Bold"/>
                <a:ea typeface="Playpen Sans Bold"/>
                <a:cs typeface="Playpen Sans Bold"/>
                <a:sym typeface="Playpen Sans Bold"/>
              </a:rPr>
              <a:t>NOT</a:t>
            </a:r>
            <a:r>
              <a:rPr lang="en-US" sz="3673" spc="-191">
                <a:solidFill>
                  <a:srgbClr val="000000"/>
                </a:solidFill>
                <a:latin typeface="Playpen Sans Light"/>
                <a:ea typeface="Playpen Sans Light"/>
                <a:cs typeface="Playpen Sans Light"/>
                <a:sym typeface="Playpen Sans Light"/>
              </a:rPr>
              <a:t> cover everything a district needs to operate.</a:t>
            </a:r>
          </a:p>
          <a:p>
            <a:pPr algn="l">
              <a:lnSpc>
                <a:spcPts val="5423"/>
              </a:lnSpc>
            </a:pPr>
            <a:r>
              <a:rPr lang="en-US" b="true" sz="3873" spc="-201">
                <a:solidFill>
                  <a:srgbClr val="000000"/>
                </a:solidFill>
                <a:latin typeface="Playpen Sans Bold"/>
                <a:ea typeface="Playpen Sans Bold"/>
                <a:cs typeface="Playpen Sans Bold"/>
                <a:sym typeface="Playpen Sans Bold"/>
              </a:rPr>
              <a:t>Bonds &amp; Levies</a:t>
            </a:r>
          </a:p>
          <a:p>
            <a:pPr algn="l" marL="793130" indent="-396565" lvl="1">
              <a:lnSpc>
                <a:spcPts val="5143"/>
              </a:lnSpc>
              <a:buFont typeface="Arial"/>
              <a:buChar char="•"/>
            </a:pPr>
            <a:r>
              <a:rPr lang="en-US" sz="3673" spc="-191">
                <a:solidFill>
                  <a:srgbClr val="000000"/>
                </a:solidFill>
                <a:latin typeface="Playpen Sans Light"/>
                <a:ea typeface="Playpen Sans Light"/>
                <a:cs typeface="Playpen Sans Light"/>
                <a:sym typeface="Playpen Sans Light"/>
              </a:rPr>
              <a:t>Bonds/Building (new school construction, land purchase)</a:t>
            </a:r>
          </a:p>
          <a:p>
            <a:pPr algn="l" marL="793130" indent="-396565" lvl="1">
              <a:lnSpc>
                <a:spcPts val="5143"/>
              </a:lnSpc>
              <a:buFont typeface="Arial"/>
              <a:buChar char="•"/>
            </a:pPr>
            <a:r>
              <a:rPr lang="en-US" sz="3673" spc="-191">
                <a:solidFill>
                  <a:srgbClr val="000000"/>
                </a:solidFill>
                <a:latin typeface="Playpen Sans Light"/>
                <a:ea typeface="Playpen Sans Light"/>
                <a:cs typeface="Playpen Sans Light"/>
                <a:sym typeface="Playpen Sans Light"/>
              </a:rPr>
              <a:t>Levies/Learning (renovations, technology, safety, buses)</a:t>
            </a:r>
          </a:p>
          <a:p>
            <a:pPr algn="l" marL="793130" indent="-396565" lvl="1">
              <a:lnSpc>
                <a:spcPts val="5143"/>
              </a:lnSpc>
              <a:buFont typeface="Arial"/>
              <a:buChar char="•"/>
            </a:pPr>
            <a:r>
              <a:rPr lang="en-US" sz="3673" spc="-191">
                <a:solidFill>
                  <a:srgbClr val="000000"/>
                </a:solidFill>
                <a:latin typeface="Playpen Sans Light"/>
                <a:ea typeface="Playpen Sans Light"/>
                <a:cs typeface="Playpen Sans Light"/>
                <a:sym typeface="Playpen Sans Light"/>
              </a:rPr>
              <a:t>Must be approved by local voters</a:t>
            </a:r>
          </a:p>
          <a:p>
            <a:pPr algn="l">
              <a:lnSpc>
                <a:spcPts val="5423"/>
              </a:lnSpc>
            </a:pPr>
            <a:r>
              <a:rPr lang="en-US" b="true" sz="3873" spc="-201">
                <a:solidFill>
                  <a:srgbClr val="000000"/>
                </a:solidFill>
                <a:latin typeface="Playpen Sans Bold"/>
                <a:ea typeface="Playpen Sans Bold"/>
                <a:cs typeface="Playpen Sans Bold"/>
                <a:sym typeface="Playpen Sans Bold"/>
              </a:rPr>
              <a:t>PTSA (Parent-Teacher-Student Association):</a:t>
            </a:r>
          </a:p>
          <a:p>
            <a:pPr algn="l" marL="793130" indent="-396565" lvl="1">
              <a:lnSpc>
                <a:spcPts val="5143"/>
              </a:lnSpc>
              <a:buFont typeface="Arial"/>
              <a:buChar char="•"/>
            </a:pPr>
            <a:r>
              <a:rPr lang="en-US" sz="3673" spc="-191">
                <a:solidFill>
                  <a:srgbClr val="000000"/>
                </a:solidFill>
                <a:latin typeface="Playpen Sans Light"/>
                <a:ea typeface="Playpen Sans Light"/>
                <a:cs typeface="Playpen Sans Light"/>
                <a:sym typeface="Playpen Sans Light"/>
              </a:rPr>
              <a:t>Non-profit that raises money to fund art, technology, field trips, library books, playground equipment, STEM &amp; cultural activities, assemblies</a:t>
            </a:r>
          </a:p>
          <a:p>
            <a:pPr algn="l">
              <a:lnSpc>
                <a:spcPts val="5423"/>
              </a:lnSpc>
            </a:pPr>
            <a:r>
              <a:rPr lang="en-US" b="true" sz="3873" spc="-201">
                <a:solidFill>
                  <a:srgbClr val="000000"/>
                </a:solidFill>
                <a:latin typeface="Playpen Sans Bold"/>
                <a:ea typeface="Playpen Sans Bold"/>
                <a:cs typeface="Playpen Sans Bold"/>
                <a:sym typeface="Playpen Sans Bold"/>
              </a:rPr>
              <a:t>ISF (Issaquah Schools Foundation):</a:t>
            </a:r>
          </a:p>
          <a:p>
            <a:pPr algn="l" marL="793130" indent="-396565" lvl="1">
              <a:lnSpc>
                <a:spcPts val="5143"/>
              </a:lnSpc>
              <a:buFont typeface="Arial"/>
              <a:buChar char="•"/>
            </a:pPr>
            <a:r>
              <a:rPr lang="en-US" sz="3673" spc="-191">
                <a:solidFill>
                  <a:srgbClr val="000000"/>
                </a:solidFill>
                <a:latin typeface="Playpen Sans Light"/>
                <a:ea typeface="Playpen Sans Light"/>
                <a:cs typeface="Playpen Sans Light"/>
                <a:sym typeface="Playpen Sans Light"/>
              </a:rPr>
              <a:t>Supports programs that benefit all ISD students (includes grants)</a:t>
            </a:r>
          </a:p>
          <a:p>
            <a:pPr algn="l">
              <a:lnSpc>
                <a:spcPts val="5423"/>
              </a:lnSpc>
            </a:pPr>
          </a:p>
        </p:txBody>
      </p:sp>
    </p:spTree>
  </p:cSld>
  <p:clrMapOvr>
    <a:masterClrMapping/>
  </p:clrMapOvr>
</p:sld>
</file>

<file path=ppt/slides/slide15.xml><?xml version="1.0" encoding="utf-8"?>
<p:sld xmlns:p="http://schemas.openxmlformats.org/presentationml/2006/main" xmlns:a="http://schemas.openxmlformats.org/drawingml/2006/main" xmlns:r="http://schemas.openxmlformats.org/officeDocument/2006/relationships">
  <p:cSld>
    <p:bg>
      <p:bgPr>
        <a:solidFill>
          <a:srgbClr val="13A3A4"/>
        </a:solidFill>
      </p:bgPr>
    </p:bg>
    <p:spTree>
      <p:nvGrpSpPr>
        <p:cNvPr id="1" name=""/>
        <p:cNvGrpSpPr/>
        <p:nvPr/>
      </p:nvGrpSpPr>
      <p:grpSpPr>
        <a:xfrm>
          <a:off x="0" y="0"/>
          <a:ext cx="0" cy="0"/>
          <a:chOff x="0" y="0"/>
          <a:chExt cx="0" cy="0"/>
        </a:xfrm>
      </p:grpSpPr>
      <p:sp>
        <p:nvSpPr>
          <p:cNvPr name="Freeform 2" id="2"/>
          <p:cNvSpPr/>
          <p:nvPr/>
        </p:nvSpPr>
        <p:spPr>
          <a:xfrm flipH="false" flipV="false" rot="-421741">
            <a:off x="5537580" y="1420325"/>
            <a:ext cx="7212840" cy="7446350"/>
          </a:xfrm>
          <a:custGeom>
            <a:avLst/>
            <a:gdLst/>
            <a:ahLst/>
            <a:cxnLst/>
            <a:rect r="r" b="b" t="t" l="l"/>
            <a:pathLst>
              <a:path h="7446350" w="7212840">
                <a:moveTo>
                  <a:pt x="0" y="0"/>
                </a:moveTo>
                <a:lnTo>
                  <a:pt x="7212840" y="0"/>
                </a:lnTo>
                <a:lnTo>
                  <a:pt x="7212840" y="7446350"/>
                </a:lnTo>
                <a:lnTo>
                  <a:pt x="0" y="7446350"/>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3" id="3"/>
          <p:cNvSpPr/>
          <p:nvPr/>
        </p:nvSpPr>
        <p:spPr>
          <a:xfrm flipH="false" flipV="false" rot="0">
            <a:off x="3471260" y="9258300"/>
            <a:ext cx="903591" cy="893978"/>
          </a:xfrm>
          <a:custGeom>
            <a:avLst/>
            <a:gdLst/>
            <a:ahLst/>
            <a:cxnLst/>
            <a:rect r="r" b="b" t="t" l="l"/>
            <a:pathLst>
              <a:path h="893978" w="903591">
                <a:moveTo>
                  <a:pt x="0" y="0"/>
                </a:moveTo>
                <a:lnTo>
                  <a:pt x="903591" y="0"/>
                </a:lnTo>
                <a:lnTo>
                  <a:pt x="903591" y="893978"/>
                </a:lnTo>
                <a:lnTo>
                  <a:pt x="0" y="893978"/>
                </a:lnTo>
                <a:lnTo>
                  <a:pt x="0" y="0"/>
                </a:lnTo>
                <a:close/>
              </a:path>
            </a:pathLst>
          </a:custGeom>
          <a:blipFill>
            <a:blip r:embed="rId4"/>
            <a:stretch>
              <a:fillRect l="0" t="0" r="0" b="0"/>
            </a:stretch>
          </a:blipFill>
        </p:spPr>
      </p:sp>
      <p:sp>
        <p:nvSpPr>
          <p:cNvPr name="TextBox 4" id="4"/>
          <p:cNvSpPr txBox="true"/>
          <p:nvPr/>
        </p:nvSpPr>
        <p:spPr>
          <a:xfrm rot="0">
            <a:off x="5421035" y="4336929"/>
            <a:ext cx="6999064" cy="1094602"/>
          </a:xfrm>
          <a:prstGeom prst="rect">
            <a:avLst/>
          </a:prstGeom>
        </p:spPr>
        <p:txBody>
          <a:bodyPr anchor="t" rtlCol="false" tIns="0" lIns="0" bIns="0" rIns="0">
            <a:spAutoFit/>
          </a:bodyPr>
          <a:lstStyle/>
          <a:p>
            <a:pPr algn="ctr" marL="0" indent="0" lvl="0">
              <a:lnSpc>
                <a:spcPts val="8967"/>
              </a:lnSpc>
              <a:spcBef>
                <a:spcPct val="0"/>
              </a:spcBef>
            </a:pPr>
            <a:r>
              <a:rPr lang="en-US" b="true" sz="6405" spc="-333">
                <a:solidFill>
                  <a:srgbClr val="13A3A4"/>
                </a:solidFill>
                <a:latin typeface="Playpen Sans Bold"/>
                <a:ea typeface="Playpen Sans Bold"/>
                <a:cs typeface="Playpen Sans Bold"/>
                <a:sym typeface="Playpen Sans Bold"/>
              </a:rPr>
              <a:t>PTSA</a:t>
            </a:r>
          </a:p>
        </p:txBody>
      </p:sp>
      <p:sp>
        <p:nvSpPr>
          <p:cNvPr name="TextBox 5" id="5"/>
          <p:cNvSpPr txBox="true"/>
          <p:nvPr/>
        </p:nvSpPr>
        <p:spPr>
          <a:xfrm rot="0">
            <a:off x="4528211" y="9359102"/>
            <a:ext cx="13692188" cy="712488"/>
          </a:xfrm>
          <a:prstGeom prst="rect">
            <a:avLst/>
          </a:prstGeom>
        </p:spPr>
        <p:txBody>
          <a:bodyPr anchor="t" rtlCol="false" tIns="0" lIns="0" bIns="0" rIns="0">
            <a:spAutoFit/>
          </a:bodyPr>
          <a:lstStyle/>
          <a:p>
            <a:pPr algn="ctr">
              <a:lnSpc>
                <a:spcPts val="5879"/>
              </a:lnSpc>
              <a:spcBef>
                <a:spcPct val="0"/>
              </a:spcBef>
            </a:pPr>
            <a:r>
              <a:rPr lang="en-US" sz="4199" spc="-218">
                <a:solidFill>
                  <a:srgbClr val="000000"/>
                </a:solidFill>
                <a:latin typeface="Playpen Sans Light"/>
                <a:ea typeface="Playpen Sans Light"/>
                <a:cs typeface="Playpen Sans Light"/>
                <a:sym typeface="Playpen Sans Light"/>
              </a:rPr>
              <a:t>Follow our Facebook page </a:t>
            </a:r>
            <a:r>
              <a:rPr lang="en-US" b="true" sz="4199" spc="-218">
                <a:solidFill>
                  <a:srgbClr val="000000"/>
                </a:solidFill>
                <a:latin typeface="Playpen Sans Bold"/>
                <a:ea typeface="Playpen Sans Bold"/>
                <a:cs typeface="Playpen Sans Bold"/>
                <a:sym typeface="Playpen Sans Bold"/>
              </a:rPr>
              <a:t>Cedar Trails Elementary PTSA</a:t>
            </a:r>
            <a:r>
              <a:rPr lang="en-US" sz="4199" spc="-218">
                <a:solidFill>
                  <a:srgbClr val="000000"/>
                </a:solidFill>
                <a:latin typeface="Playpen Sans Light"/>
                <a:ea typeface="Playpen Sans Light"/>
                <a:cs typeface="Playpen Sans Light"/>
                <a:sym typeface="Playpen Sans Light"/>
              </a:rPr>
              <a:t>​</a:t>
            </a:r>
          </a:p>
        </p:txBody>
      </p:sp>
      <p:sp>
        <p:nvSpPr>
          <p:cNvPr name="TextBox 6" id="6"/>
          <p:cNvSpPr txBox="true"/>
          <p:nvPr/>
        </p:nvSpPr>
        <p:spPr>
          <a:xfrm rot="0">
            <a:off x="89323" y="294494"/>
            <a:ext cx="10039499" cy="712488"/>
          </a:xfrm>
          <a:prstGeom prst="rect">
            <a:avLst/>
          </a:prstGeom>
        </p:spPr>
        <p:txBody>
          <a:bodyPr anchor="t" rtlCol="false" tIns="0" lIns="0" bIns="0" rIns="0">
            <a:spAutoFit/>
          </a:bodyPr>
          <a:lstStyle/>
          <a:p>
            <a:pPr algn="ctr">
              <a:lnSpc>
                <a:spcPts val="5879"/>
              </a:lnSpc>
              <a:spcBef>
                <a:spcPct val="0"/>
              </a:spcBef>
            </a:pPr>
            <a:r>
              <a:rPr lang="en-US" sz="4199" spc="-218">
                <a:solidFill>
                  <a:srgbClr val="000000"/>
                </a:solidFill>
                <a:latin typeface="Playpen Sans Light"/>
                <a:ea typeface="Playpen Sans Light"/>
                <a:cs typeface="Playpen Sans Light"/>
                <a:sym typeface="Playpen Sans Light"/>
              </a:rPr>
              <a:t>Visit our website </a:t>
            </a:r>
            <a:r>
              <a:rPr lang="en-US" b="true" sz="4199" spc="-218">
                <a:solidFill>
                  <a:srgbClr val="000000"/>
                </a:solidFill>
                <a:latin typeface="Playpen Sans Bold"/>
                <a:ea typeface="Playpen Sans Bold"/>
                <a:cs typeface="Playpen Sans Bold"/>
                <a:sym typeface="Playpen Sans Bold"/>
              </a:rPr>
              <a:t>www.cedartrailsptsa.org</a:t>
            </a:r>
          </a:p>
        </p:txBody>
      </p:sp>
    </p:spTree>
  </p:cSld>
  <p:clrMapOvr>
    <a:masterClrMapping/>
  </p:clrMapOvr>
</p:sld>
</file>

<file path=ppt/slides/slide16.xml><?xml version="1.0" encoding="utf-8"?>
<p:sld xmlns:p="http://schemas.openxmlformats.org/presentationml/2006/main" xmlns:a="http://schemas.openxmlformats.org/drawingml/2006/main">
  <p:cSld>
    <p:bg>
      <p:bgPr>
        <a:solidFill>
          <a:srgbClr val="EBECEC"/>
        </a:solidFill>
      </p:bgPr>
    </p:bg>
    <p:spTree>
      <p:nvGrpSpPr>
        <p:cNvPr id="1" name=""/>
        <p:cNvGrpSpPr/>
        <p:nvPr/>
      </p:nvGrpSpPr>
      <p:grpSpPr>
        <a:xfrm>
          <a:off x="0" y="0"/>
          <a:ext cx="0" cy="0"/>
          <a:chOff x="0" y="0"/>
          <a:chExt cx="0" cy="0"/>
        </a:xfrm>
      </p:grpSpPr>
      <p:sp>
        <p:nvSpPr>
          <p:cNvPr name="TextBox 2" id="2"/>
          <p:cNvSpPr txBox="true"/>
          <p:nvPr/>
        </p:nvSpPr>
        <p:spPr>
          <a:xfrm rot="0">
            <a:off x="165990" y="19671"/>
            <a:ext cx="17956020" cy="1227280"/>
          </a:xfrm>
          <a:prstGeom prst="rect">
            <a:avLst/>
          </a:prstGeom>
        </p:spPr>
        <p:txBody>
          <a:bodyPr anchor="t" rtlCol="false" tIns="0" lIns="0" bIns="0" rIns="0">
            <a:spAutoFit/>
          </a:bodyPr>
          <a:lstStyle/>
          <a:p>
            <a:pPr algn="ctr" marL="0" indent="0" lvl="0">
              <a:lnSpc>
                <a:spcPts val="10054"/>
              </a:lnSpc>
              <a:spcBef>
                <a:spcPct val="0"/>
              </a:spcBef>
            </a:pPr>
            <a:r>
              <a:rPr lang="en-US" b="true" sz="7181" spc="-373">
                <a:solidFill>
                  <a:srgbClr val="000000"/>
                </a:solidFill>
                <a:latin typeface="Playpen Sans Medium"/>
                <a:ea typeface="Playpen Sans Medium"/>
                <a:cs typeface="Playpen Sans Medium"/>
                <a:sym typeface="Playpen Sans Medium"/>
              </a:rPr>
              <a:t>PTSA (Parent-Teacher-Student Association)</a:t>
            </a:r>
          </a:p>
        </p:txBody>
      </p:sp>
      <p:sp>
        <p:nvSpPr>
          <p:cNvPr name="TextBox 3" id="3"/>
          <p:cNvSpPr txBox="true"/>
          <p:nvPr/>
        </p:nvSpPr>
        <p:spPr>
          <a:xfrm rot="0">
            <a:off x="37309" y="1199326"/>
            <a:ext cx="18084701" cy="455312"/>
          </a:xfrm>
          <a:prstGeom prst="rect">
            <a:avLst/>
          </a:prstGeom>
        </p:spPr>
        <p:txBody>
          <a:bodyPr anchor="t" rtlCol="false" tIns="0" lIns="0" bIns="0" rIns="0">
            <a:spAutoFit/>
          </a:bodyPr>
          <a:lstStyle/>
          <a:p>
            <a:pPr algn="ctr">
              <a:lnSpc>
                <a:spcPts val="3779"/>
              </a:lnSpc>
              <a:spcBef>
                <a:spcPct val="0"/>
              </a:spcBef>
            </a:pPr>
            <a:r>
              <a:rPr lang="en-US" sz="2699" spc="-140">
                <a:solidFill>
                  <a:srgbClr val="000000"/>
                </a:solidFill>
                <a:latin typeface="Playpen Sans Light"/>
                <a:ea typeface="Playpen Sans Light"/>
                <a:cs typeface="Playpen Sans Light"/>
                <a:sym typeface="Playpen Sans Light"/>
              </a:rPr>
              <a:t>The PTSA is the oldest child advocate institution in the country and works at all levels (school, district, state and federal).</a:t>
            </a:r>
          </a:p>
        </p:txBody>
      </p:sp>
      <p:sp>
        <p:nvSpPr>
          <p:cNvPr name="TextBox 4" id="4"/>
          <p:cNvSpPr txBox="true"/>
          <p:nvPr/>
        </p:nvSpPr>
        <p:spPr>
          <a:xfrm rot="0">
            <a:off x="165990" y="1597488"/>
            <a:ext cx="18122010" cy="8220727"/>
          </a:xfrm>
          <a:prstGeom prst="rect">
            <a:avLst/>
          </a:prstGeom>
        </p:spPr>
        <p:txBody>
          <a:bodyPr anchor="t" rtlCol="false" tIns="0" lIns="0" bIns="0" rIns="0">
            <a:spAutoFit/>
          </a:bodyPr>
          <a:lstStyle/>
          <a:p>
            <a:pPr algn="l">
              <a:lnSpc>
                <a:spcPts val="3639"/>
              </a:lnSpc>
              <a:spcBef>
                <a:spcPct val="0"/>
              </a:spcBef>
            </a:pPr>
            <a:r>
              <a:rPr lang="en-US" sz="2599" spc="-135">
                <a:solidFill>
                  <a:srgbClr val="000000"/>
                </a:solidFill>
                <a:latin typeface="Playpen Sans Light"/>
                <a:ea typeface="Playpen Sans Light"/>
                <a:cs typeface="Playpen Sans Light"/>
                <a:sym typeface="Playpen Sans Light"/>
              </a:rPr>
              <a:t>T</a:t>
            </a:r>
            <a:r>
              <a:rPr lang="en-US" sz="2599" spc="-135">
                <a:solidFill>
                  <a:srgbClr val="000000"/>
                </a:solidFill>
                <a:latin typeface="Playpen Sans Light"/>
                <a:ea typeface="Playpen Sans Light"/>
                <a:cs typeface="Playpen Sans Light"/>
                <a:sym typeface="Playpen Sans Light"/>
              </a:rPr>
              <a:t>he Cedar Trails PTSA continues to strengthen our school/family partnership by providing the following:</a:t>
            </a:r>
          </a:p>
          <a:p>
            <a:pPr algn="l" marL="561195" indent="-280597" lvl="1">
              <a:lnSpc>
                <a:spcPts val="3639"/>
              </a:lnSpc>
              <a:buFont typeface="Arial"/>
              <a:buChar char="•"/>
            </a:pPr>
            <a:r>
              <a:rPr lang="en-US" sz="2599" spc="-135">
                <a:solidFill>
                  <a:srgbClr val="000000"/>
                </a:solidFill>
                <a:latin typeface="Playpen Sans Light"/>
                <a:ea typeface="Playpen Sans Light"/>
                <a:cs typeface="Playpen Sans Light"/>
                <a:sym typeface="Playpen Sans Light"/>
              </a:rPr>
              <a:t>Participates annually in the National Reflections Contest </a:t>
            </a:r>
          </a:p>
          <a:p>
            <a:pPr algn="l" marL="561195" indent="-280597" lvl="1">
              <a:lnSpc>
                <a:spcPts val="3639"/>
              </a:lnSpc>
              <a:buFont typeface="Arial"/>
              <a:buChar char="•"/>
            </a:pPr>
            <a:r>
              <a:rPr lang="en-US" sz="2599" spc="-135">
                <a:solidFill>
                  <a:srgbClr val="000000"/>
                </a:solidFill>
                <a:latin typeface="Playpen Sans Light"/>
                <a:ea typeface="Playpen Sans Light"/>
                <a:cs typeface="Playpen Sans Light"/>
                <a:sym typeface="Playpen Sans Light"/>
              </a:rPr>
              <a:t>Supported teachers &amp; staff with snacks or meals during their teacher workdays throughout the school year and provided a cookie exchange before the holidays</a:t>
            </a:r>
          </a:p>
          <a:p>
            <a:pPr algn="l" marL="561195" indent="-280597" lvl="1">
              <a:lnSpc>
                <a:spcPts val="3639"/>
              </a:lnSpc>
              <a:buFont typeface="Arial"/>
              <a:buChar char="•"/>
            </a:pPr>
            <a:r>
              <a:rPr lang="en-US" sz="2599" spc="-135">
                <a:solidFill>
                  <a:srgbClr val="000000"/>
                </a:solidFill>
                <a:latin typeface="Playpen Sans Light"/>
                <a:ea typeface="Playpen Sans Light"/>
                <a:cs typeface="Playpen Sans Light"/>
                <a:sym typeface="Playpen Sans Light"/>
              </a:rPr>
              <a:t>Planned and threw multiple school wide events including Fall Festival, Bingo &amp; Brownies, After School Movies, End of the Year Celebration and the Festival of Cultures!</a:t>
            </a:r>
          </a:p>
          <a:p>
            <a:pPr algn="l" marL="561195" indent="-280597" lvl="1">
              <a:lnSpc>
                <a:spcPts val="3639"/>
              </a:lnSpc>
              <a:buFont typeface="Arial"/>
              <a:buChar char="•"/>
            </a:pPr>
            <a:r>
              <a:rPr lang="en-US" sz="2599" spc="-135">
                <a:solidFill>
                  <a:srgbClr val="000000"/>
                </a:solidFill>
                <a:latin typeface="Playpen Sans Light"/>
                <a:ea typeface="Playpen Sans Light"/>
                <a:cs typeface="Playpen Sans Light"/>
                <a:sym typeface="Playpen Sans Light"/>
              </a:rPr>
              <a:t>Brought Spirit Wear to the Cedar Trails community</a:t>
            </a:r>
          </a:p>
          <a:p>
            <a:pPr algn="l" marL="561195" indent="-280597" lvl="1">
              <a:lnSpc>
                <a:spcPts val="3639"/>
              </a:lnSpc>
              <a:buFont typeface="Arial"/>
              <a:buChar char="•"/>
            </a:pPr>
            <a:r>
              <a:rPr lang="en-US" sz="2599" spc="-135">
                <a:solidFill>
                  <a:srgbClr val="000000"/>
                </a:solidFill>
                <a:latin typeface="Playpen Sans Light"/>
                <a:ea typeface="Playpen Sans Light"/>
                <a:cs typeface="Playpen Sans Light"/>
                <a:sym typeface="Playpen Sans Light"/>
              </a:rPr>
              <a:t>Organized a large-scale fall fundraiser "Fun Run" that earned our PTSA over $30,000 in donations to help our kiddos</a:t>
            </a:r>
          </a:p>
          <a:p>
            <a:pPr algn="l" marL="561195" indent="-280597" lvl="1">
              <a:lnSpc>
                <a:spcPts val="3639"/>
              </a:lnSpc>
              <a:buFont typeface="Arial"/>
              <a:buChar char="•"/>
            </a:pPr>
            <a:r>
              <a:rPr lang="en-US" sz="2599" spc="-135">
                <a:solidFill>
                  <a:srgbClr val="000000"/>
                </a:solidFill>
                <a:latin typeface="Playpen Sans Light"/>
                <a:ea typeface="Playpen Sans Light"/>
                <a:cs typeface="Playpen Sans Light"/>
                <a:sym typeface="Playpen Sans Light"/>
              </a:rPr>
              <a:t>Arranged for a food drive that collected 365 pounds of food for the Issaquah Food Bank</a:t>
            </a:r>
          </a:p>
          <a:p>
            <a:pPr algn="l" marL="561195" indent="-280597" lvl="1">
              <a:lnSpc>
                <a:spcPts val="3639"/>
              </a:lnSpc>
              <a:buFont typeface="Arial"/>
              <a:buChar char="•"/>
            </a:pPr>
            <a:r>
              <a:rPr lang="en-US" sz="2599" spc="-135">
                <a:solidFill>
                  <a:srgbClr val="000000"/>
                </a:solidFill>
                <a:latin typeface="Playpen Sans Light"/>
                <a:ea typeface="Playpen Sans Light"/>
                <a:cs typeface="Playpen Sans Light"/>
                <a:sym typeface="Playpen Sans Light"/>
              </a:rPr>
              <a:t>Held several Scholastic Book Fairs and are looking into doing another book fair in the spring!</a:t>
            </a:r>
          </a:p>
          <a:p>
            <a:pPr algn="l" marL="561195" indent="-280597" lvl="1">
              <a:lnSpc>
                <a:spcPts val="3639"/>
              </a:lnSpc>
              <a:buFont typeface="Arial"/>
              <a:buChar char="•"/>
            </a:pPr>
            <a:r>
              <a:rPr lang="en-US" sz="2599" spc="-135">
                <a:solidFill>
                  <a:srgbClr val="000000"/>
                </a:solidFill>
                <a:latin typeface="Playpen Sans Light"/>
                <a:ea typeface="Playpen Sans Light"/>
                <a:cs typeface="Playpen Sans Light"/>
                <a:sym typeface="Playpen Sans Light"/>
              </a:rPr>
              <a:t>Facilitated a reading program which encourages reading stamina for our readers</a:t>
            </a:r>
          </a:p>
          <a:p>
            <a:pPr algn="l" marL="561195" indent="-280597" lvl="1">
              <a:lnSpc>
                <a:spcPts val="3639"/>
              </a:lnSpc>
              <a:buFont typeface="Arial"/>
              <a:buChar char="•"/>
            </a:pPr>
            <a:r>
              <a:rPr lang="en-US" sz="2599" spc="-135">
                <a:solidFill>
                  <a:srgbClr val="000000"/>
                </a:solidFill>
                <a:latin typeface="Playpen Sans Light"/>
                <a:ea typeface="Playpen Sans Light"/>
                <a:cs typeface="Playpen Sans Light"/>
                <a:sym typeface="Playpen Sans Light"/>
              </a:rPr>
              <a:t>Funded $6,000 of teacher enrichment grants, one of which included an in-person author visit for our students</a:t>
            </a:r>
          </a:p>
          <a:p>
            <a:pPr algn="l" marL="561195" indent="-280597" lvl="1">
              <a:lnSpc>
                <a:spcPts val="3639"/>
              </a:lnSpc>
              <a:buFont typeface="Arial"/>
              <a:buChar char="•"/>
            </a:pPr>
            <a:r>
              <a:rPr lang="en-US" sz="2599" spc="-135">
                <a:solidFill>
                  <a:srgbClr val="000000"/>
                </a:solidFill>
                <a:latin typeface="Playpen Sans Light"/>
                <a:ea typeface="Playpen Sans Light"/>
                <a:cs typeface="Playpen Sans Light"/>
                <a:sym typeface="Playpen Sans Light"/>
              </a:rPr>
              <a:t>Our art docent program brings art projects into every classroom via our parent volunteers</a:t>
            </a:r>
          </a:p>
          <a:p>
            <a:pPr algn="l">
              <a:lnSpc>
                <a:spcPts val="3639"/>
              </a:lnSpc>
              <a:spcBef>
                <a:spcPct val="0"/>
              </a:spcBef>
            </a:pPr>
            <a:r>
              <a:rPr lang="en-US" sz="2599" spc="-135">
                <a:solidFill>
                  <a:srgbClr val="000000"/>
                </a:solidFill>
                <a:latin typeface="Playpen Sans Light"/>
                <a:ea typeface="Playpen Sans Light"/>
                <a:cs typeface="Playpen Sans Light"/>
                <a:sym typeface="Playpen Sans Light"/>
              </a:rPr>
              <a:t>How can you help?</a:t>
            </a:r>
          </a:p>
          <a:p>
            <a:pPr algn="l" marL="561195" indent="-280597" lvl="1">
              <a:lnSpc>
                <a:spcPts val="3639"/>
              </a:lnSpc>
              <a:buFont typeface="Arial"/>
              <a:buChar char="•"/>
            </a:pPr>
            <a:r>
              <a:rPr lang="en-US" sz="2599" spc="-135">
                <a:solidFill>
                  <a:srgbClr val="000000"/>
                </a:solidFill>
                <a:latin typeface="Playpen Sans Light"/>
                <a:ea typeface="Playpen Sans Light"/>
                <a:cs typeface="Playpen Sans Light"/>
                <a:sym typeface="Playpen Sans Light"/>
              </a:rPr>
              <a:t>Become a member - Join PTSA; we are only as strong as our community, and YOU make our voice stronger</a:t>
            </a:r>
          </a:p>
          <a:p>
            <a:pPr algn="l" marL="561195" indent="-280597" lvl="1">
              <a:lnSpc>
                <a:spcPts val="3639"/>
              </a:lnSpc>
              <a:buFont typeface="Arial"/>
              <a:buChar char="•"/>
            </a:pPr>
            <a:r>
              <a:rPr lang="en-US" sz="2599" spc="-135">
                <a:solidFill>
                  <a:srgbClr val="000000"/>
                </a:solidFill>
                <a:latin typeface="Playpen Sans Light"/>
                <a:ea typeface="Playpen Sans Light"/>
                <a:cs typeface="Playpen Sans Light"/>
                <a:sym typeface="Playpen Sans Light"/>
              </a:rPr>
              <a:t>Donate - Without donations none of these things would be possible</a:t>
            </a:r>
          </a:p>
          <a:p>
            <a:pPr algn="l" marL="561195" indent="-280597" lvl="1">
              <a:lnSpc>
                <a:spcPts val="3639"/>
              </a:lnSpc>
              <a:buFont typeface="Arial"/>
              <a:buChar char="•"/>
            </a:pPr>
            <a:r>
              <a:rPr lang="en-US" sz="2599" spc="-135">
                <a:solidFill>
                  <a:srgbClr val="000000"/>
                </a:solidFill>
                <a:latin typeface="Playpen Sans Light"/>
                <a:ea typeface="Playpen Sans Light"/>
                <a:cs typeface="Playpen Sans Light"/>
                <a:sym typeface="Playpen Sans Light"/>
              </a:rPr>
              <a:t>Volunteer - Everything we do is run by parent volunteers like you. We know that not everyone can do everything, but we ALL can do something!</a:t>
            </a:r>
          </a:p>
        </p:txBody>
      </p:sp>
    </p:spTree>
  </p:cSld>
  <p:clrMapOvr>
    <a:masterClrMapping/>
  </p:clrMapOvr>
</p:sld>
</file>

<file path=ppt/slides/slide17.xml><?xml version="1.0" encoding="utf-8"?>
<p:sld xmlns:p="http://schemas.openxmlformats.org/presentationml/2006/main" xmlns:a="http://schemas.openxmlformats.org/drawingml/2006/main" xmlns:r="http://schemas.openxmlformats.org/officeDocument/2006/relationships">
  <p:cSld>
    <p:bg>
      <p:bgPr>
        <a:solidFill>
          <a:srgbClr val="EBECEC"/>
        </a:solidFill>
      </p:bgPr>
    </p:bg>
    <p:spTree>
      <p:nvGrpSpPr>
        <p:cNvPr id="1" name=""/>
        <p:cNvGrpSpPr/>
        <p:nvPr/>
      </p:nvGrpSpPr>
      <p:grpSpPr>
        <a:xfrm>
          <a:off x="0" y="0"/>
          <a:ext cx="0" cy="0"/>
          <a:chOff x="0" y="0"/>
          <a:chExt cx="0" cy="0"/>
        </a:xfrm>
      </p:grpSpPr>
      <p:sp>
        <p:nvSpPr>
          <p:cNvPr name="Freeform 2" id="2"/>
          <p:cNvSpPr/>
          <p:nvPr/>
        </p:nvSpPr>
        <p:spPr>
          <a:xfrm flipH="false" flipV="false" rot="0">
            <a:off x="1642776" y="1600309"/>
            <a:ext cx="15002448" cy="8251346"/>
          </a:xfrm>
          <a:custGeom>
            <a:avLst/>
            <a:gdLst/>
            <a:ahLst/>
            <a:cxnLst/>
            <a:rect r="r" b="b" t="t" l="l"/>
            <a:pathLst>
              <a:path h="8251346" w="15002448">
                <a:moveTo>
                  <a:pt x="0" y="0"/>
                </a:moveTo>
                <a:lnTo>
                  <a:pt x="15002448" y="0"/>
                </a:lnTo>
                <a:lnTo>
                  <a:pt x="15002448" y="8251346"/>
                </a:lnTo>
                <a:lnTo>
                  <a:pt x="0" y="8251346"/>
                </a:lnTo>
                <a:lnTo>
                  <a:pt x="0" y="0"/>
                </a:lnTo>
                <a:close/>
              </a:path>
            </a:pathLst>
          </a:custGeom>
          <a:blipFill>
            <a:blip r:embed="rId2"/>
            <a:stretch>
              <a:fillRect l="0" t="0" r="0" b="0"/>
            </a:stretch>
          </a:blipFill>
        </p:spPr>
      </p:sp>
      <p:sp>
        <p:nvSpPr>
          <p:cNvPr name="TextBox 3" id="3"/>
          <p:cNvSpPr txBox="true"/>
          <p:nvPr/>
        </p:nvSpPr>
        <p:spPr>
          <a:xfrm rot="0">
            <a:off x="165990" y="19671"/>
            <a:ext cx="17956020" cy="1227280"/>
          </a:xfrm>
          <a:prstGeom prst="rect">
            <a:avLst/>
          </a:prstGeom>
        </p:spPr>
        <p:txBody>
          <a:bodyPr anchor="t" rtlCol="false" tIns="0" lIns="0" bIns="0" rIns="0">
            <a:spAutoFit/>
          </a:bodyPr>
          <a:lstStyle/>
          <a:p>
            <a:pPr algn="ctr" marL="0" indent="0" lvl="0">
              <a:lnSpc>
                <a:spcPts val="10054"/>
              </a:lnSpc>
              <a:spcBef>
                <a:spcPct val="0"/>
              </a:spcBef>
            </a:pPr>
            <a:r>
              <a:rPr lang="en-US" b="true" sz="7181" spc="-373">
                <a:solidFill>
                  <a:srgbClr val="000000"/>
                </a:solidFill>
                <a:latin typeface="Playpen Sans Medium"/>
                <a:ea typeface="Playpen Sans Medium"/>
                <a:cs typeface="Playpen Sans Medium"/>
                <a:sym typeface="Playpen Sans Medium"/>
              </a:rPr>
              <a:t>PTSA (Parent-Teacher-Student Association)</a:t>
            </a:r>
          </a:p>
        </p:txBody>
      </p:sp>
    </p:spTree>
  </p:cSld>
  <p:clrMapOvr>
    <a:masterClrMapping/>
  </p:clrMapOvr>
</p:sld>
</file>

<file path=ppt/slides/slide18.xml><?xml version="1.0" encoding="utf-8"?>
<p:sld xmlns:p="http://schemas.openxmlformats.org/presentationml/2006/main" xmlns:a="http://schemas.openxmlformats.org/drawingml/2006/main" xmlns:r="http://schemas.openxmlformats.org/officeDocument/2006/relationships">
  <p:cSld>
    <p:bg>
      <p:bgPr>
        <a:solidFill>
          <a:srgbClr val="13A3A4"/>
        </a:solidFill>
      </p:bgPr>
    </p:bg>
    <p:spTree>
      <p:nvGrpSpPr>
        <p:cNvPr id="1" name=""/>
        <p:cNvGrpSpPr/>
        <p:nvPr/>
      </p:nvGrpSpPr>
      <p:grpSpPr>
        <a:xfrm>
          <a:off x="0" y="0"/>
          <a:ext cx="0" cy="0"/>
          <a:chOff x="0" y="0"/>
          <a:chExt cx="0" cy="0"/>
        </a:xfrm>
      </p:grpSpPr>
      <p:sp>
        <p:nvSpPr>
          <p:cNvPr name="Freeform 2" id="2"/>
          <p:cNvSpPr/>
          <p:nvPr/>
        </p:nvSpPr>
        <p:spPr>
          <a:xfrm flipH="false" flipV="false" rot="-421741">
            <a:off x="5537580" y="1420325"/>
            <a:ext cx="7212840" cy="7446350"/>
          </a:xfrm>
          <a:custGeom>
            <a:avLst/>
            <a:gdLst/>
            <a:ahLst/>
            <a:cxnLst/>
            <a:rect r="r" b="b" t="t" l="l"/>
            <a:pathLst>
              <a:path h="7446350" w="7212840">
                <a:moveTo>
                  <a:pt x="0" y="0"/>
                </a:moveTo>
                <a:lnTo>
                  <a:pt x="7212840" y="0"/>
                </a:lnTo>
                <a:lnTo>
                  <a:pt x="7212840" y="7446350"/>
                </a:lnTo>
                <a:lnTo>
                  <a:pt x="0" y="7446350"/>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TextBox 3" id="3"/>
          <p:cNvSpPr txBox="true"/>
          <p:nvPr/>
        </p:nvSpPr>
        <p:spPr>
          <a:xfrm rot="0">
            <a:off x="5421035" y="4336929"/>
            <a:ext cx="6999064" cy="2228077"/>
          </a:xfrm>
          <a:prstGeom prst="rect">
            <a:avLst/>
          </a:prstGeom>
        </p:spPr>
        <p:txBody>
          <a:bodyPr anchor="t" rtlCol="false" tIns="0" lIns="0" bIns="0" rIns="0">
            <a:spAutoFit/>
          </a:bodyPr>
          <a:lstStyle/>
          <a:p>
            <a:pPr algn="ctr">
              <a:lnSpc>
                <a:spcPts val="8967"/>
              </a:lnSpc>
            </a:pPr>
            <a:r>
              <a:rPr lang="en-US" b="true" sz="6405" spc="-333">
                <a:solidFill>
                  <a:srgbClr val="13A3A4"/>
                </a:solidFill>
                <a:latin typeface="Playpen Sans Bold"/>
                <a:ea typeface="Playpen Sans Bold"/>
                <a:cs typeface="Playpen Sans Bold"/>
                <a:sym typeface="Playpen Sans Bold"/>
              </a:rPr>
              <a:t>2026/2027</a:t>
            </a:r>
          </a:p>
          <a:p>
            <a:pPr algn="ctr" marL="0" indent="0" lvl="0">
              <a:lnSpc>
                <a:spcPts val="8967"/>
              </a:lnSpc>
              <a:spcBef>
                <a:spcPct val="0"/>
              </a:spcBef>
            </a:pPr>
            <a:r>
              <a:rPr lang="en-US" b="true" sz="6405" spc="-333">
                <a:solidFill>
                  <a:srgbClr val="13A3A4"/>
                </a:solidFill>
                <a:latin typeface="Playpen Sans Bold"/>
                <a:ea typeface="Playpen Sans Bold"/>
                <a:cs typeface="Playpen Sans Bold"/>
                <a:sym typeface="Playpen Sans Bold"/>
              </a:rPr>
              <a:t>What’s to come...</a:t>
            </a:r>
          </a:p>
        </p:txBody>
      </p:sp>
    </p:spTree>
  </p:cSld>
  <p:clrMapOvr>
    <a:masterClrMapping/>
  </p:clrMapOvr>
</p:sld>
</file>

<file path=ppt/slides/slide19.xml><?xml version="1.0" encoding="utf-8"?>
<p:sld xmlns:p="http://schemas.openxmlformats.org/presentationml/2006/main" xmlns:a="http://schemas.openxmlformats.org/drawingml/2006/main" xmlns:r="http://schemas.openxmlformats.org/officeDocument/2006/relationships">
  <p:cSld>
    <p:bg>
      <p:bgPr>
        <a:solidFill>
          <a:srgbClr val="EBECEC"/>
        </a:solidFill>
      </p:bgPr>
    </p:bg>
    <p:spTree>
      <p:nvGrpSpPr>
        <p:cNvPr id="1" name=""/>
        <p:cNvGrpSpPr/>
        <p:nvPr/>
      </p:nvGrpSpPr>
      <p:grpSpPr>
        <a:xfrm>
          <a:off x="0" y="0"/>
          <a:ext cx="0" cy="0"/>
          <a:chOff x="0" y="0"/>
          <a:chExt cx="0" cy="0"/>
        </a:xfrm>
      </p:grpSpPr>
      <p:sp>
        <p:nvSpPr>
          <p:cNvPr name="TextBox 2" id="2"/>
          <p:cNvSpPr txBox="true"/>
          <p:nvPr/>
        </p:nvSpPr>
        <p:spPr>
          <a:xfrm rot="0">
            <a:off x="165990" y="19671"/>
            <a:ext cx="17956020" cy="1227280"/>
          </a:xfrm>
          <a:prstGeom prst="rect">
            <a:avLst/>
          </a:prstGeom>
        </p:spPr>
        <p:txBody>
          <a:bodyPr anchor="t" rtlCol="false" tIns="0" lIns="0" bIns="0" rIns="0">
            <a:spAutoFit/>
          </a:bodyPr>
          <a:lstStyle/>
          <a:p>
            <a:pPr algn="ctr" marL="0" indent="0" lvl="0">
              <a:lnSpc>
                <a:spcPts val="10054"/>
              </a:lnSpc>
              <a:spcBef>
                <a:spcPct val="0"/>
              </a:spcBef>
            </a:pPr>
            <a:r>
              <a:rPr lang="en-US" b="true" sz="7181" spc="-373">
                <a:solidFill>
                  <a:srgbClr val="000000"/>
                </a:solidFill>
                <a:latin typeface="Playpen Sans Medium"/>
                <a:ea typeface="Playpen Sans Medium"/>
                <a:cs typeface="Playpen Sans Medium"/>
                <a:sym typeface="Playpen Sans Medium"/>
              </a:rPr>
              <a:t>NOW through SUMMER</a:t>
            </a:r>
          </a:p>
        </p:txBody>
      </p:sp>
      <p:sp>
        <p:nvSpPr>
          <p:cNvPr name="TextBox 3" id="3"/>
          <p:cNvSpPr txBox="true"/>
          <p:nvPr/>
        </p:nvSpPr>
        <p:spPr>
          <a:xfrm rot="0">
            <a:off x="3994981" y="1545191"/>
            <a:ext cx="9871312" cy="2239758"/>
          </a:xfrm>
          <a:prstGeom prst="rect">
            <a:avLst/>
          </a:prstGeom>
        </p:spPr>
        <p:txBody>
          <a:bodyPr anchor="t" rtlCol="false" tIns="0" lIns="0" bIns="0" rIns="0">
            <a:spAutoFit/>
          </a:bodyPr>
          <a:lstStyle/>
          <a:p>
            <a:pPr algn="ctr">
              <a:lnSpc>
                <a:spcPts val="5967"/>
              </a:lnSpc>
            </a:pPr>
          </a:p>
          <a:p>
            <a:pPr algn="ctr">
              <a:lnSpc>
                <a:spcPts val="5967"/>
              </a:lnSpc>
            </a:pPr>
            <a:r>
              <a:rPr lang="en-US" b="true" sz="4262" spc="-221">
                <a:solidFill>
                  <a:srgbClr val="000000"/>
                </a:solidFill>
                <a:latin typeface="Playpen Sans Bold"/>
                <a:ea typeface="Playpen Sans Bold"/>
                <a:cs typeface="Playpen Sans Bold"/>
                <a:sym typeface="Playpen Sans Bold"/>
              </a:rPr>
              <a:t>Get Ready for Kindergarten</a:t>
            </a:r>
          </a:p>
          <a:p>
            <a:pPr algn="ctr">
              <a:lnSpc>
                <a:spcPts val="5967"/>
              </a:lnSpc>
              <a:spcBef>
                <a:spcPct val="0"/>
              </a:spcBef>
            </a:pPr>
          </a:p>
        </p:txBody>
      </p:sp>
      <p:sp>
        <p:nvSpPr>
          <p:cNvPr name="TextBox 4" id="4"/>
          <p:cNvSpPr txBox="true"/>
          <p:nvPr/>
        </p:nvSpPr>
        <p:spPr>
          <a:xfrm rot="0">
            <a:off x="628092" y="3485978"/>
            <a:ext cx="17304915" cy="6544944"/>
          </a:xfrm>
          <a:prstGeom prst="rect">
            <a:avLst/>
          </a:prstGeom>
        </p:spPr>
        <p:txBody>
          <a:bodyPr anchor="t" rtlCol="false" tIns="0" lIns="0" bIns="0" rIns="0">
            <a:spAutoFit/>
          </a:bodyPr>
          <a:lstStyle/>
          <a:p>
            <a:pPr algn="l">
              <a:lnSpc>
                <a:spcPts val="5180"/>
              </a:lnSpc>
            </a:pPr>
            <a:r>
              <a:rPr lang="en-US" sz="3700">
                <a:solidFill>
                  <a:srgbClr val="000000"/>
                </a:solidFill>
                <a:latin typeface="Playpen Sans"/>
                <a:ea typeface="Playpen Sans"/>
                <a:cs typeface="Playpen Sans"/>
                <a:sym typeface="Playpen Sans"/>
              </a:rPr>
              <a:t>Tips from the teachers...</a:t>
            </a:r>
          </a:p>
          <a:p>
            <a:pPr algn="l" marL="798834" indent="-399417" lvl="1">
              <a:lnSpc>
                <a:spcPts val="5180"/>
              </a:lnSpc>
              <a:buFont typeface="Arial"/>
              <a:buChar char="•"/>
            </a:pPr>
            <a:r>
              <a:rPr lang="en-US" sz="3700">
                <a:solidFill>
                  <a:srgbClr val="000000"/>
                </a:solidFill>
                <a:latin typeface="Playpen Sans"/>
                <a:ea typeface="Playpen Sans"/>
                <a:cs typeface="Playpen Sans"/>
                <a:sym typeface="Playpen Sans"/>
              </a:rPr>
              <a:t>Follow school supply lists (soon to be published)</a:t>
            </a:r>
          </a:p>
          <a:p>
            <a:pPr algn="l" marL="1597669" indent="-532556" lvl="2">
              <a:lnSpc>
                <a:spcPts val="5180"/>
              </a:lnSpc>
              <a:buFont typeface="Arial"/>
              <a:buChar char="⚬"/>
            </a:pPr>
            <a:r>
              <a:rPr lang="en-US" sz="3700">
                <a:solidFill>
                  <a:srgbClr val="000000"/>
                </a:solidFill>
                <a:latin typeface="Playpen Sans"/>
                <a:ea typeface="Playpen Sans"/>
                <a:cs typeface="Playpen Sans"/>
                <a:sym typeface="Playpen Sans"/>
              </a:rPr>
              <a:t>Box of 24 crayons (96 might be tempting, but NO thank you)</a:t>
            </a:r>
          </a:p>
          <a:p>
            <a:pPr algn="l" marL="1597669" indent="-532556" lvl="2">
              <a:lnSpc>
                <a:spcPts val="5180"/>
              </a:lnSpc>
              <a:buFont typeface="Arial"/>
              <a:buChar char="⚬"/>
            </a:pPr>
            <a:r>
              <a:rPr lang="en-US" sz="3700">
                <a:solidFill>
                  <a:srgbClr val="000000"/>
                </a:solidFill>
                <a:latin typeface="Playpen Sans"/>
                <a:ea typeface="Playpen Sans"/>
                <a:cs typeface="Playpen Sans"/>
                <a:sym typeface="Playpen Sans"/>
              </a:rPr>
              <a:t>Say YES to Ticonderoga, but no to any other brand of pencil</a:t>
            </a:r>
          </a:p>
          <a:p>
            <a:pPr algn="l" marL="1597669" indent="-532556" lvl="2">
              <a:lnSpc>
                <a:spcPts val="5180"/>
              </a:lnSpc>
              <a:buFont typeface="Arial"/>
              <a:buChar char="⚬"/>
            </a:pPr>
            <a:r>
              <a:rPr lang="en-US" sz="3700">
                <a:solidFill>
                  <a:srgbClr val="000000"/>
                </a:solidFill>
                <a:latin typeface="Playpen Sans"/>
                <a:ea typeface="Playpen Sans"/>
                <a:cs typeface="Playpen Sans"/>
                <a:sym typeface="Playpen Sans"/>
              </a:rPr>
              <a:t>Backpack that fits a lunch box &amp; a folder (practice using backpack ~ placing items in/out, putting on/off, zipping closed)</a:t>
            </a:r>
          </a:p>
          <a:p>
            <a:pPr algn="l" marL="798834" indent="-399417" lvl="1">
              <a:lnSpc>
                <a:spcPts val="5180"/>
              </a:lnSpc>
              <a:buFont typeface="Arial"/>
              <a:buChar char="•"/>
            </a:pPr>
            <a:r>
              <a:rPr lang="en-US" sz="3700">
                <a:solidFill>
                  <a:srgbClr val="000000"/>
                </a:solidFill>
                <a:latin typeface="Playpen Sans"/>
                <a:ea typeface="Playpen Sans"/>
                <a:cs typeface="Playpen Sans"/>
                <a:sym typeface="Playpen Sans"/>
              </a:rPr>
              <a:t>Try out some public bathrooms (waiting in line, flushing, using bathroom INDEPENDENTLY, latching door, wiping, etc.)</a:t>
            </a:r>
          </a:p>
          <a:p>
            <a:pPr algn="l" marL="798834" indent="-399417" lvl="1">
              <a:lnSpc>
                <a:spcPts val="5180"/>
              </a:lnSpc>
              <a:buFont typeface="Arial"/>
              <a:buChar char="•"/>
            </a:pPr>
            <a:r>
              <a:rPr lang="en-US" sz="3700">
                <a:solidFill>
                  <a:srgbClr val="000000"/>
                </a:solidFill>
                <a:latin typeface="Playpen Sans"/>
                <a:ea typeface="Playpen Sans"/>
                <a:cs typeface="Playpen Sans"/>
                <a:sym typeface="Playpen Sans"/>
              </a:rPr>
              <a:t>Snap, button, zip</a:t>
            </a:r>
          </a:p>
          <a:p>
            <a:pPr algn="l">
              <a:lnSpc>
                <a:spcPts val="5180"/>
              </a:lnSpc>
            </a:pPr>
          </a:p>
        </p:txBody>
      </p:sp>
      <p:sp>
        <p:nvSpPr>
          <p:cNvPr name="Freeform 5" id="5"/>
          <p:cNvSpPr/>
          <p:nvPr/>
        </p:nvSpPr>
        <p:spPr>
          <a:xfrm flipH="false" flipV="false" rot="0">
            <a:off x="4583965" y="1490114"/>
            <a:ext cx="513913" cy="1681538"/>
          </a:xfrm>
          <a:custGeom>
            <a:avLst/>
            <a:gdLst/>
            <a:ahLst/>
            <a:cxnLst/>
            <a:rect r="r" b="b" t="t" l="l"/>
            <a:pathLst>
              <a:path h="1681538" w="513913">
                <a:moveTo>
                  <a:pt x="0" y="0"/>
                </a:moveTo>
                <a:lnTo>
                  <a:pt x="513912" y="0"/>
                </a:lnTo>
                <a:lnTo>
                  <a:pt x="513912" y="1681539"/>
                </a:lnTo>
                <a:lnTo>
                  <a:pt x="0" y="1681539"/>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6" id="6"/>
          <p:cNvSpPr/>
          <p:nvPr/>
        </p:nvSpPr>
        <p:spPr>
          <a:xfrm flipH="false" flipV="false" rot="0">
            <a:off x="12842174" y="1490114"/>
            <a:ext cx="513913" cy="1681538"/>
          </a:xfrm>
          <a:custGeom>
            <a:avLst/>
            <a:gdLst/>
            <a:ahLst/>
            <a:cxnLst/>
            <a:rect r="r" b="b" t="t" l="l"/>
            <a:pathLst>
              <a:path h="1681538" w="513913">
                <a:moveTo>
                  <a:pt x="0" y="0"/>
                </a:moveTo>
                <a:lnTo>
                  <a:pt x="513913" y="0"/>
                </a:lnTo>
                <a:lnTo>
                  <a:pt x="513913" y="1681539"/>
                </a:lnTo>
                <a:lnTo>
                  <a:pt x="0" y="1681539"/>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Tree>
  </p:cSld>
  <p:clrMapOvr>
    <a:masterClrMapping/>
  </p:clrMapOvr>
</p:sld>
</file>

<file path=ppt/slides/slide20.xml><?xml version="1.0" encoding="utf-8"?>
<p:sld xmlns:p="http://schemas.openxmlformats.org/presentationml/2006/main" xmlns:a="http://schemas.openxmlformats.org/drawingml/2006/main" xmlns:r="http://schemas.openxmlformats.org/officeDocument/2006/relationships">
  <p:cSld>
    <p:bg>
      <p:bgPr>
        <a:solidFill>
          <a:srgbClr val="EBECEC"/>
        </a:solidFill>
      </p:bgPr>
    </p:bg>
    <p:spTree>
      <p:nvGrpSpPr>
        <p:cNvPr id="1" name=""/>
        <p:cNvGrpSpPr/>
        <p:nvPr/>
      </p:nvGrpSpPr>
      <p:grpSpPr>
        <a:xfrm>
          <a:off x="0" y="0"/>
          <a:ext cx="0" cy="0"/>
          <a:chOff x="0" y="0"/>
          <a:chExt cx="0" cy="0"/>
        </a:xfrm>
      </p:grpSpPr>
      <p:sp>
        <p:nvSpPr>
          <p:cNvPr name="TextBox 2" id="2"/>
          <p:cNvSpPr txBox="true"/>
          <p:nvPr/>
        </p:nvSpPr>
        <p:spPr>
          <a:xfrm rot="0">
            <a:off x="331980" y="348385"/>
            <a:ext cx="17956020" cy="1177749"/>
          </a:xfrm>
          <a:prstGeom prst="rect">
            <a:avLst/>
          </a:prstGeom>
        </p:spPr>
        <p:txBody>
          <a:bodyPr anchor="t" rtlCol="false" tIns="0" lIns="0" bIns="0" rIns="0">
            <a:spAutoFit/>
          </a:bodyPr>
          <a:lstStyle/>
          <a:p>
            <a:pPr algn="ctr" marL="0" indent="0" lvl="0">
              <a:lnSpc>
                <a:spcPts val="9634"/>
              </a:lnSpc>
              <a:spcBef>
                <a:spcPct val="0"/>
              </a:spcBef>
            </a:pPr>
            <a:r>
              <a:rPr lang="en-US" b="true" sz="6881" spc="-357">
                <a:solidFill>
                  <a:srgbClr val="000000"/>
                </a:solidFill>
                <a:latin typeface="Playpen Sans Medium"/>
                <a:ea typeface="Playpen Sans Medium"/>
                <a:cs typeface="Playpen Sans Medium"/>
                <a:sym typeface="Playpen Sans Medium"/>
              </a:rPr>
              <a:t>Get Ready for Kindergarten continued...</a:t>
            </a:r>
          </a:p>
        </p:txBody>
      </p:sp>
      <p:sp>
        <p:nvSpPr>
          <p:cNvPr name="TextBox 3" id="3"/>
          <p:cNvSpPr txBox="true"/>
          <p:nvPr/>
        </p:nvSpPr>
        <p:spPr>
          <a:xfrm rot="0">
            <a:off x="491542" y="2006694"/>
            <a:ext cx="17304915" cy="8516619"/>
          </a:xfrm>
          <a:prstGeom prst="rect">
            <a:avLst/>
          </a:prstGeom>
        </p:spPr>
        <p:txBody>
          <a:bodyPr anchor="t" rtlCol="false" tIns="0" lIns="0" bIns="0" rIns="0">
            <a:spAutoFit/>
          </a:bodyPr>
          <a:lstStyle/>
          <a:p>
            <a:pPr algn="l">
              <a:lnSpc>
                <a:spcPts val="5180"/>
              </a:lnSpc>
            </a:pPr>
            <a:r>
              <a:rPr lang="en-US" sz="3700">
                <a:solidFill>
                  <a:srgbClr val="000000"/>
                </a:solidFill>
                <a:latin typeface="Playpen Sans"/>
                <a:ea typeface="Playpen Sans"/>
                <a:cs typeface="Playpen Sans"/>
                <a:sym typeface="Playpen Sans"/>
              </a:rPr>
              <a:t>Tips from the teachers...</a:t>
            </a:r>
          </a:p>
          <a:p>
            <a:pPr algn="l" marL="798834" indent="-399417" lvl="1">
              <a:lnSpc>
                <a:spcPts val="5180"/>
              </a:lnSpc>
              <a:buFont typeface="Arial"/>
              <a:buChar char="•"/>
            </a:pPr>
            <a:r>
              <a:rPr lang="en-US" sz="3700">
                <a:solidFill>
                  <a:srgbClr val="000000"/>
                </a:solidFill>
                <a:latin typeface="Playpen Sans"/>
                <a:ea typeface="Playpen Sans"/>
                <a:cs typeface="Playpen Sans"/>
                <a:sym typeface="Playpen Sans"/>
              </a:rPr>
              <a:t>Demonstrate how to wait your turn (example: grocery store line)</a:t>
            </a:r>
          </a:p>
          <a:p>
            <a:pPr algn="l" marL="798834" indent="-399417" lvl="1">
              <a:lnSpc>
                <a:spcPts val="5180"/>
              </a:lnSpc>
              <a:buFont typeface="Arial"/>
              <a:buChar char="•"/>
            </a:pPr>
            <a:r>
              <a:rPr lang="en-US" sz="3700">
                <a:solidFill>
                  <a:srgbClr val="000000"/>
                </a:solidFill>
                <a:latin typeface="Playpen Sans"/>
                <a:ea typeface="Playpen Sans"/>
                <a:cs typeface="Playpen Sans"/>
                <a:sym typeface="Playpen Sans"/>
              </a:rPr>
              <a:t>Work on modeling promptness with your child(ren) (arriving to school ON TIME is VERY important)</a:t>
            </a:r>
          </a:p>
          <a:p>
            <a:pPr algn="l" marL="798834" indent="-399417" lvl="1">
              <a:lnSpc>
                <a:spcPts val="5180"/>
              </a:lnSpc>
              <a:buFont typeface="Arial"/>
              <a:buChar char="•"/>
            </a:pPr>
            <a:r>
              <a:rPr lang="en-US" sz="3700">
                <a:solidFill>
                  <a:srgbClr val="000000"/>
                </a:solidFill>
                <a:latin typeface="Playpen Sans"/>
                <a:ea typeface="Playpen Sans"/>
                <a:cs typeface="Playpen Sans"/>
                <a:sym typeface="Playpen Sans"/>
              </a:rPr>
              <a:t>READ TO YOUR CHILD</a:t>
            </a:r>
          </a:p>
          <a:p>
            <a:pPr algn="l" marL="798834" indent="-399417" lvl="1">
              <a:lnSpc>
                <a:spcPts val="5180"/>
              </a:lnSpc>
              <a:buFont typeface="Arial"/>
              <a:buChar char="•"/>
            </a:pPr>
            <a:r>
              <a:rPr lang="en-US" sz="3700">
                <a:solidFill>
                  <a:srgbClr val="000000"/>
                </a:solidFill>
                <a:latin typeface="Playpen Sans"/>
                <a:ea typeface="Playpen Sans"/>
                <a:cs typeface="Playpen Sans"/>
                <a:sym typeface="Playpen Sans"/>
              </a:rPr>
              <a:t>Start prepping your child for the bus ride...</a:t>
            </a:r>
          </a:p>
          <a:p>
            <a:pPr algn="l" marL="1597669" indent="-532556" lvl="2">
              <a:lnSpc>
                <a:spcPts val="5180"/>
              </a:lnSpc>
              <a:buFont typeface="Arial"/>
              <a:buChar char="⚬"/>
            </a:pPr>
            <a:r>
              <a:rPr lang="en-US" sz="3700">
                <a:solidFill>
                  <a:srgbClr val="000000"/>
                </a:solidFill>
                <a:latin typeface="Playpen Sans"/>
                <a:ea typeface="Playpen Sans"/>
                <a:cs typeface="Playpen Sans"/>
                <a:sym typeface="Playpen Sans"/>
              </a:rPr>
              <a:t>Pointing out buses this spring</a:t>
            </a:r>
          </a:p>
          <a:p>
            <a:pPr algn="l" marL="1597669" indent="-532556" lvl="2">
              <a:lnSpc>
                <a:spcPts val="5180"/>
              </a:lnSpc>
              <a:buFont typeface="Arial"/>
              <a:buChar char="⚬"/>
            </a:pPr>
            <a:r>
              <a:rPr lang="en-US" sz="3700">
                <a:solidFill>
                  <a:srgbClr val="000000"/>
                </a:solidFill>
                <a:latin typeface="Playpen Sans"/>
                <a:ea typeface="Playpen Sans"/>
                <a:cs typeface="Playpen Sans"/>
                <a:sym typeface="Playpen Sans"/>
              </a:rPr>
              <a:t>Visit bus stop prior to first day of school</a:t>
            </a:r>
          </a:p>
          <a:p>
            <a:pPr algn="l" marL="1597669" indent="-532556" lvl="2">
              <a:lnSpc>
                <a:spcPts val="5180"/>
              </a:lnSpc>
              <a:buFont typeface="Arial"/>
              <a:buChar char="⚬"/>
            </a:pPr>
            <a:r>
              <a:rPr lang="en-US" sz="3700">
                <a:solidFill>
                  <a:srgbClr val="000000"/>
                </a:solidFill>
                <a:latin typeface="Playpen Sans"/>
                <a:ea typeface="Playpen Sans"/>
                <a:cs typeface="Playpen Sans"/>
                <a:sym typeface="Playpen Sans"/>
              </a:rPr>
              <a:t>Start talking about the bus ride and that you’ll pick them up after school at the bus stop</a:t>
            </a:r>
          </a:p>
          <a:p>
            <a:pPr algn="l" marL="1597669" indent="-532556" lvl="2">
              <a:lnSpc>
                <a:spcPts val="5180"/>
              </a:lnSpc>
              <a:buFont typeface="Arial"/>
              <a:buChar char="⚬"/>
            </a:pPr>
            <a:r>
              <a:rPr lang="en-US" sz="3700">
                <a:solidFill>
                  <a:srgbClr val="000000"/>
                </a:solidFill>
                <a:latin typeface="Playpen Sans"/>
                <a:ea typeface="Playpen Sans"/>
                <a:cs typeface="Playpen Sans"/>
                <a:sym typeface="Playpen Sans"/>
              </a:rPr>
              <a:t>Sign up for the kindergarten bus ride that happens over the summer months</a:t>
            </a:r>
          </a:p>
          <a:p>
            <a:pPr algn="l">
              <a:lnSpc>
                <a:spcPts val="5180"/>
              </a:lnSpc>
            </a:pPr>
          </a:p>
        </p:txBody>
      </p:sp>
      <p:sp>
        <p:nvSpPr>
          <p:cNvPr name="Freeform 4" id="4"/>
          <p:cNvSpPr/>
          <p:nvPr/>
        </p:nvSpPr>
        <p:spPr>
          <a:xfrm flipH="false" flipV="false" rot="0">
            <a:off x="514787" y="187931"/>
            <a:ext cx="513913" cy="1681538"/>
          </a:xfrm>
          <a:custGeom>
            <a:avLst/>
            <a:gdLst/>
            <a:ahLst/>
            <a:cxnLst/>
            <a:rect r="r" b="b" t="t" l="l"/>
            <a:pathLst>
              <a:path h="1681538" w="513913">
                <a:moveTo>
                  <a:pt x="0" y="0"/>
                </a:moveTo>
                <a:lnTo>
                  <a:pt x="513913" y="0"/>
                </a:lnTo>
                <a:lnTo>
                  <a:pt x="513913" y="1681538"/>
                </a:lnTo>
                <a:lnTo>
                  <a:pt x="0" y="1681538"/>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5" id="5"/>
          <p:cNvSpPr/>
          <p:nvPr/>
        </p:nvSpPr>
        <p:spPr>
          <a:xfrm flipH="false" flipV="false" rot="0">
            <a:off x="17539501" y="187931"/>
            <a:ext cx="513913" cy="1681538"/>
          </a:xfrm>
          <a:custGeom>
            <a:avLst/>
            <a:gdLst/>
            <a:ahLst/>
            <a:cxnLst/>
            <a:rect r="r" b="b" t="t" l="l"/>
            <a:pathLst>
              <a:path h="1681538" w="513913">
                <a:moveTo>
                  <a:pt x="0" y="0"/>
                </a:moveTo>
                <a:lnTo>
                  <a:pt x="513913" y="0"/>
                </a:lnTo>
                <a:lnTo>
                  <a:pt x="513913" y="1681538"/>
                </a:lnTo>
                <a:lnTo>
                  <a:pt x="0" y="1681538"/>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Tree>
  </p:cSld>
  <p:clrMapOvr>
    <a:masterClrMapping/>
  </p:clrMapOvr>
</p:sld>
</file>

<file path=ppt/slides/slide21.xml><?xml version="1.0" encoding="utf-8"?>
<p:sld xmlns:p="http://schemas.openxmlformats.org/presentationml/2006/main" xmlns:a="http://schemas.openxmlformats.org/drawingml/2006/main" xmlns:r="http://schemas.openxmlformats.org/officeDocument/2006/relationships">
  <p:cSld>
    <p:bg>
      <p:bgPr>
        <a:solidFill>
          <a:srgbClr val="EBECEC"/>
        </a:solidFill>
      </p:bgPr>
    </p:bg>
    <p:spTree>
      <p:nvGrpSpPr>
        <p:cNvPr id="1" name=""/>
        <p:cNvGrpSpPr/>
        <p:nvPr/>
      </p:nvGrpSpPr>
      <p:grpSpPr>
        <a:xfrm>
          <a:off x="0" y="0"/>
          <a:ext cx="0" cy="0"/>
          <a:chOff x="0" y="0"/>
          <a:chExt cx="0" cy="0"/>
        </a:xfrm>
      </p:grpSpPr>
      <p:sp>
        <p:nvSpPr>
          <p:cNvPr name="Freeform 2" id="2"/>
          <p:cNvSpPr/>
          <p:nvPr/>
        </p:nvSpPr>
        <p:spPr>
          <a:xfrm flipH="false" flipV="false" rot="0">
            <a:off x="4508894" y="3937585"/>
            <a:ext cx="1177968" cy="1205915"/>
          </a:xfrm>
          <a:custGeom>
            <a:avLst/>
            <a:gdLst/>
            <a:ahLst/>
            <a:cxnLst/>
            <a:rect r="r" b="b" t="t" l="l"/>
            <a:pathLst>
              <a:path h="1205915" w="1177968">
                <a:moveTo>
                  <a:pt x="0" y="0"/>
                </a:moveTo>
                <a:lnTo>
                  <a:pt x="1177967" y="0"/>
                </a:lnTo>
                <a:lnTo>
                  <a:pt x="1177967" y="1205915"/>
                </a:lnTo>
                <a:lnTo>
                  <a:pt x="0" y="1205915"/>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TextBox 3" id="3"/>
          <p:cNvSpPr txBox="true"/>
          <p:nvPr/>
        </p:nvSpPr>
        <p:spPr>
          <a:xfrm rot="0">
            <a:off x="165990" y="19671"/>
            <a:ext cx="17956020" cy="1227280"/>
          </a:xfrm>
          <a:prstGeom prst="rect">
            <a:avLst/>
          </a:prstGeom>
        </p:spPr>
        <p:txBody>
          <a:bodyPr anchor="t" rtlCol="false" tIns="0" lIns="0" bIns="0" rIns="0">
            <a:spAutoFit/>
          </a:bodyPr>
          <a:lstStyle/>
          <a:p>
            <a:pPr algn="ctr" marL="0" indent="0" lvl="0">
              <a:lnSpc>
                <a:spcPts val="10054"/>
              </a:lnSpc>
              <a:spcBef>
                <a:spcPct val="0"/>
              </a:spcBef>
            </a:pPr>
            <a:r>
              <a:rPr lang="en-US" b="true" sz="7181" spc="-373">
                <a:solidFill>
                  <a:srgbClr val="000000"/>
                </a:solidFill>
                <a:latin typeface="Playpen Sans Medium"/>
                <a:ea typeface="Playpen Sans Medium"/>
                <a:cs typeface="Playpen Sans Medium"/>
                <a:sym typeface="Playpen Sans Medium"/>
              </a:rPr>
              <a:t>August/September</a:t>
            </a:r>
          </a:p>
        </p:txBody>
      </p:sp>
      <p:sp>
        <p:nvSpPr>
          <p:cNvPr name="TextBox 4" id="4"/>
          <p:cNvSpPr txBox="true"/>
          <p:nvPr/>
        </p:nvSpPr>
        <p:spPr>
          <a:xfrm rot="0">
            <a:off x="4508894" y="3774724"/>
            <a:ext cx="9725377" cy="1455438"/>
          </a:xfrm>
          <a:prstGeom prst="rect">
            <a:avLst/>
          </a:prstGeom>
        </p:spPr>
        <p:txBody>
          <a:bodyPr anchor="t" rtlCol="false" tIns="0" lIns="0" bIns="0" rIns="0">
            <a:spAutoFit/>
          </a:bodyPr>
          <a:lstStyle/>
          <a:p>
            <a:pPr algn="ctr">
              <a:lnSpc>
                <a:spcPts val="5879"/>
              </a:lnSpc>
            </a:pPr>
            <a:r>
              <a:rPr lang="en-US" b="true" sz="4199" spc="-218">
                <a:solidFill>
                  <a:srgbClr val="000000"/>
                </a:solidFill>
                <a:latin typeface="Playpen Sans Bold"/>
                <a:ea typeface="Playpen Sans Bold"/>
                <a:cs typeface="Playpen Sans Bold"/>
                <a:sym typeface="Playpen Sans Bold"/>
              </a:rPr>
              <a:t>Family Connection Meetings</a:t>
            </a:r>
          </a:p>
          <a:p>
            <a:pPr algn="ctr">
              <a:lnSpc>
                <a:spcPts val="5879"/>
              </a:lnSpc>
              <a:spcBef>
                <a:spcPct val="0"/>
              </a:spcBef>
            </a:pPr>
            <a:r>
              <a:rPr lang="en-US" sz="4199" spc="-218">
                <a:solidFill>
                  <a:srgbClr val="000000"/>
                </a:solidFill>
                <a:latin typeface="Playpen Sans Light"/>
                <a:ea typeface="Playpen Sans Light"/>
                <a:cs typeface="Playpen Sans Light"/>
                <a:sym typeface="Playpen Sans Light"/>
              </a:rPr>
              <a:t>August-September</a:t>
            </a:r>
          </a:p>
        </p:txBody>
      </p:sp>
      <p:sp>
        <p:nvSpPr>
          <p:cNvPr name="TextBox 5" id="5"/>
          <p:cNvSpPr txBox="true"/>
          <p:nvPr/>
        </p:nvSpPr>
        <p:spPr>
          <a:xfrm rot="0">
            <a:off x="582575" y="1380941"/>
            <a:ext cx="17304915" cy="2089168"/>
          </a:xfrm>
          <a:prstGeom prst="rect">
            <a:avLst/>
          </a:prstGeom>
        </p:spPr>
        <p:txBody>
          <a:bodyPr anchor="t" rtlCol="false" tIns="0" lIns="0" bIns="0" rIns="0">
            <a:spAutoFit/>
          </a:bodyPr>
          <a:lstStyle/>
          <a:p>
            <a:pPr algn="ctr">
              <a:lnSpc>
                <a:spcPts val="5599"/>
              </a:lnSpc>
              <a:spcBef>
                <a:spcPct val="0"/>
              </a:spcBef>
            </a:pPr>
            <a:r>
              <a:rPr lang="en-US" sz="3999" spc="-207">
                <a:solidFill>
                  <a:srgbClr val="000000"/>
                </a:solidFill>
                <a:latin typeface="Playpen Sans Light"/>
                <a:ea typeface="Playpen Sans Light"/>
                <a:cs typeface="Playpen Sans Light"/>
                <a:sym typeface="Playpen Sans Light"/>
              </a:rPr>
              <a:t>Washington Kindergarten Inventory of Developing Skills (WAKIDS) is a required component of State-Funded Full Day Kindergarten.  It is a transition process that helps to ensure a successful start to kindergarten and beyond.</a:t>
            </a:r>
          </a:p>
        </p:txBody>
      </p:sp>
      <p:sp>
        <p:nvSpPr>
          <p:cNvPr name="TextBox 6" id="6"/>
          <p:cNvSpPr txBox="true"/>
          <p:nvPr/>
        </p:nvSpPr>
        <p:spPr>
          <a:xfrm rot="0">
            <a:off x="582575" y="5373037"/>
            <a:ext cx="17304915" cy="4573269"/>
          </a:xfrm>
          <a:prstGeom prst="rect">
            <a:avLst/>
          </a:prstGeom>
        </p:spPr>
        <p:txBody>
          <a:bodyPr anchor="t" rtlCol="false" tIns="0" lIns="0" bIns="0" rIns="0">
            <a:spAutoFit/>
          </a:bodyPr>
          <a:lstStyle/>
          <a:p>
            <a:pPr algn="l">
              <a:lnSpc>
                <a:spcPts val="5180"/>
              </a:lnSpc>
            </a:pPr>
            <a:r>
              <a:rPr lang="en-US" sz="3700">
                <a:solidFill>
                  <a:srgbClr val="000000"/>
                </a:solidFill>
                <a:latin typeface="Playpen Sans"/>
                <a:ea typeface="Playpen Sans"/>
                <a:cs typeface="Playpen Sans"/>
                <a:sym typeface="Playpen Sans"/>
              </a:rPr>
              <a:t>First 3 days of school, classroom teacher meet with each kindergarten family (including student)</a:t>
            </a:r>
          </a:p>
          <a:p>
            <a:pPr algn="l" marL="798834" indent="-399417" lvl="1">
              <a:lnSpc>
                <a:spcPts val="5180"/>
              </a:lnSpc>
              <a:buFont typeface="Arial"/>
              <a:buChar char="•"/>
            </a:pPr>
            <a:r>
              <a:rPr lang="en-US" sz="3700">
                <a:solidFill>
                  <a:srgbClr val="000000"/>
                </a:solidFill>
                <a:latin typeface="Playpen Sans"/>
                <a:ea typeface="Playpen Sans"/>
                <a:cs typeface="Playpen Sans"/>
                <a:sym typeface="Playpen Sans"/>
              </a:rPr>
              <a:t>Thursday, August 27</a:t>
            </a:r>
            <a:r>
              <a:rPr lang="en-US" sz="3700">
                <a:solidFill>
                  <a:srgbClr val="000000"/>
                </a:solidFill>
                <a:latin typeface="Playpen Sans"/>
                <a:ea typeface="Playpen Sans"/>
                <a:cs typeface="Playpen Sans"/>
                <a:sym typeface="Playpen Sans"/>
              </a:rPr>
              <a:t>th</a:t>
            </a:r>
          </a:p>
          <a:p>
            <a:pPr algn="l" marL="798834" indent="-399417" lvl="1">
              <a:lnSpc>
                <a:spcPts val="5180"/>
              </a:lnSpc>
              <a:buFont typeface="Arial"/>
              <a:buChar char="•"/>
            </a:pPr>
            <a:r>
              <a:rPr lang="en-US" sz="3700">
                <a:solidFill>
                  <a:srgbClr val="000000"/>
                </a:solidFill>
                <a:latin typeface="Playpen Sans"/>
                <a:ea typeface="Playpen Sans"/>
                <a:cs typeface="Playpen Sans"/>
                <a:sym typeface="Playpen Sans"/>
              </a:rPr>
              <a:t>Friday, August 28</a:t>
            </a:r>
            <a:r>
              <a:rPr lang="en-US" sz="3700">
                <a:solidFill>
                  <a:srgbClr val="000000"/>
                </a:solidFill>
                <a:latin typeface="Playpen Sans"/>
                <a:ea typeface="Playpen Sans"/>
                <a:cs typeface="Playpen Sans"/>
                <a:sym typeface="Playpen Sans"/>
              </a:rPr>
              <a:t>th</a:t>
            </a:r>
            <a:r>
              <a:rPr lang="en-US" sz="3700">
                <a:solidFill>
                  <a:srgbClr val="000000"/>
                </a:solidFill>
                <a:latin typeface="Playpen Sans"/>
                <a:ea typeface="Playpen Sans"/>
                <a:cs typeface="Playpen Sans"/>
                <a:sym typeface="Playpen Sans"/>
              </a:rPr>
              <a:t> </a:t>
            </a:r>
          </a:p>
          <a:p>
            <a:pPr algn="l" marL="798834" indent="-399417" lvl="1">
              <a:lnSpc>
                <a:spcPts val="5180"/>
              </a:lnSpc>
              <a:buFont typeface="Arial"/>
              <a:buChar char="•"/>
            </a:pPr>
            <a:r>
              <a:rPr lang="en-US" sz="3700">
                <a:solidFill>
                  <a:srgbClr val="000000"/>
                </a:solidFill>
                <a:latin typeface="Playpen Sans"/>
                <a:ea typeface="Playpen Sans"/>
                <a:cs typeface="Playpen Sans"/>
                <a:sym typeface="Playpen Sans"/>
              </a:rPr>
              <a:t>Monday, August 31</a:t>
            </a:r>
            <a:r>
              <a:rPr lang="en-US" sz="3700">
                <a:solidFill>
                  <a:srgbClr val="000000"/>
                </a:solidFill>
                <a:latin typeface="Playpen Sans"/>
                <a:ea typeface="Playpen Sans"/>
                <a:cs typeface="Playpen Sans"/>
                <a:sym typeface="Playpen Sans"/>
              </a:rPr>
              <a:t>st</a:t>
            </a:r>
            <a:r>
              <a:rPr lang="en-US" sz="3700">
                <a:solidFill>
                  <a:srgbClr val="000000"/>
                </a:solidFill>
                <a:latin typeface="Playpen Sans"/>
                <a:ea typeface="Playpen Sans"/>
                <a:cs typeface="Playpen Sans"/>
                <a:sym typeface="Playpen Sans"/>
              </a:rPr>
              <a:t> </a:t>
            </a:r>
          </a:p>
          <a:p>
            <a:pPr algn="l">
              <a:lnSpc>
                <a:spcPts val="5180"/>
              </a:lnSpc>
            </a:pPr>
            <a:r>
              <a:rPr lang="en-US" sz="3700">
                <a:solidFill>
                  <a:srgbClr val="000000"/>
                </a:solidFill>
                <a:latin typeface="Playpen Sans"/>
                <a:ea typeface="Playpen Sans"/>
                <a:cs typeface="Playpen Sans"/>
                <a:sym typeface="Playpen Sans"/>
              </a:rPr>
              <a:t>4th day of school is first day of school for kindergarteners</a:t>
            </a:r>
          </a:p>
          <a:p>
            <a:pPr algn="l" marL="798834" indent="-399417" lvl="1">
              <a:lnSpc>
                <a:spcPts val="5180"/>
              </a:lnSpc>
              <a:buFont typeface="Arial"/>
              <a:buChar char="•"/>
            </a:pPr>
            <a:r>
              <a:rPr lang="en-US" sz="3700">
                <a:solidFill>
                  <a:srgbClr val="000000"/>
                </a:solidFill>
                <a:latin typeface="Playpen Sans"/>
                <a:ea typeface="Playpen Sans"/>
                <a:cs typeface="Playpen Sans"/>
                <a:sym typeface="Playpen Sans"/>
              </a:rPr>
              <a:t>Tuesday, September 1</a:t>
            </a:r>
            <a:r>
              <a:rPr lang="en-US" sz="3700">
                <a:solidFill>
                  <a:srgbClr val="000000"/>
                </a:solidFill>
                <a:latin typeface="Playpen Sans"/>
                <a:ea typeface="Playpen Sans"/>
                <a:cs typeface="Playpen Sans"/>
                <a:sym typeface="Playpen Sans"/>
              </a:rPr>
              <a:t>st</a:t>
            </a:r>
            <a:r>
              <a:rPr lang="en-US" sz="3700">
                <a:solidFill>
                  <a:srgbClr val="000000"/>
                </a:solidFill>
                <a:latin typeface="Playpen Sans"/>
                <a:ea typeface="Playpen Sans"/>
                <a:cs typeface="Playpen Sans"/>
                <a:sym typeface="Playpen Sans"/>
              </a:rPr>
              <a:t> </a:t>
            </a:r>
          </a:p>
        </p:txBody>
      </p:sp>
      <p:sp>
        <p:nvSpPr>
          <p:cNvPr name="Freeform 7" id="7"/>
          <p:cNvSpPr/>
          <p:nvPr/>
        </p:nvSpPr>
        <p:spPr>
          <a:xfrm flipH="false" flipV="false" rot="0">
            <a:off x="13056303" y="3937585"/>
            <a:ext cx="1177968" cy="1205915"/>
          </a:xfrm>
          <a:custGeom>
            <a:avLst/>
            <a:gdLst/>
            <a:ahLst/>
            <a:cxnLst/>
            <a:rect r="r" b="b" t="t" l="l"/>
            <a:pathLst>
              <a:path h="1205915" w="1177968">
                <a:moveTo>
                  <a:pt x="0" y="0"/>
                </a:moveTo>
                <a:lnTo>
                  <a:pt x="1177968" y="0"/>
                </a:lnTo>
                <a:lnTo>
                  <a:pt x="1177968" y="1205915"/>
                </a:lnTo>
                <a:lnTo>
                  <a:pt x="0" y="1205915"/>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TextBox 8" id="8"/>
          <p:cNvSpPr txBox="true"/>
          <p:nvPr/>
        </p:nvSpPr>
        <p:spPr>
          <a:xfrm rot="0">
            <a:off x="9592223" y="6567165"/>
            <a:ext cx="8529787" cy="1607202"/>
          </a:xfrm>
          <a:prstGeom prst="rect">
            <a:avLst/>
          </a:prstGeom>
        </p:spPr>
        <p:txBody>
          <a:bodyPr anchor="t" rtlCol="false" tIns="0" lIns="0" bIns="0" rIns="0">
            <a:spAutoFit/>
          </a:bodyPr>
          <a:lstStyle/>
          <a:p>
            <a:pPr algn="ctr">
              <a:lnSpc>
                <a:spcPts val="4339"/>
              </a:lnSpc>
            </a:pPr>
            <a:r>
              <a:rPr lang="en-US" b="true" sz="3099" spc="-161">
                <a:solidFill>
                  <a:srgbClr val="000000"/>
                </a:solidFill>
                <a:latin typeface="Playpen Sans Bold"/>
                <a:ea typeface="Playpen Sans Bold"/>
                <a:cs typeface="Playpen Sans Bold"/>
                <a:sym typeface="Playpen Sans Bold"/>
              </a:rPr>
              <a:t>NOTE:</a:t>
            </a:r>
            <a:r>
              <a:rPr lang="en-US" sz="3099" spc="-161">
                <a:solidFill>
                  <a:srgbClr val="000000"/>
                </a:solidFill>
                <a:latin typeface="Playpen Sans Light"/>
                <a:ea typeface="Playpen Sans Light"/>
                <a:cs typeface="Playpen Sans Light"/>
                <a:sym typeface="Playpen Sans Light"/>
              </a:rPr>
              <a:t> Save the date for </a:t>
            </a:r>
          </a:p>
          <a:p>
            <a:pPr algn="ctr">
              <a:lnSpc>
                <a:spcPts val="4339"/>
              </a:lnSpc>
            </a:pPr>
            <a:r>
              <a:rPr lang="en-US" sz="3099" spc="-161">
                <a:solidFill>
                  <a:srgbClr val="000000"/>
                </a:solidFill>
                <a:latin typeface="Playpen Sans Light"/>
                <a:ea typeface="Playpen Sans Light"/>
                <a:cs typeface="Playpen Sans Light"/>
                <a:sym typeface="Playpen Sans Light"/>
              </a:rPr>
              <a:t>Curriculum Night (parents ONLY) </a:t>
            </a:r>
          </a:p>
          <a:p>
            <a:pPr algn="ctr">
              <a:lnSpc>
                <a:spcPts val="4339"/>
              </a:lnSpc>
              <a:spcBef>
                <a:spcPct val="0"/>
              </a:spcBef>
            </a:pPr>
            <a:r>
              <a:rPr lang="en-US" sz="3099" spc="-161">
                <a:solidFill>
                  <a:srgbClr val="000000"/>
                </a:solidFill>
                <a:latin typeface="Playpen Sans Light"/>
                <a:ea typeface="Playpen Sans Light"/>
                <a:cs typeface="Playpen Sans Light"/>
                <a:sym typeface="Playpen Sans Light"/>
              </a:rPr>
              <a:t>on Wed., 9/9/26 @ 6 pm</a:t>
            </a:r>
          </a:p>
        </p:txBody>
      </p:sp>
    </p:spTree>
  </p:cSld>
  <p:clrMapOvr>
    <a:masterClrMapping/>
  </p:clrMapOvr>
</p:sld>
</file>

<file path=ppt/slides/slide22.xml><?xml version="1.0" encoding="utf-8"?>
<p:sld xmlns:p="http://schemas.openxmlformats.org/presentationml/2006/main" xmlns:a="http://schemas.openxmlformats.org/drawingml/2006/main" xmlns:r="http://schemas.openxmlformats.org/officeDocument/2006/relationships">
  <p:cSld>
    <p:bg>
      <p:bgPr>
        <a:solidFill>
          <a:srgbClr val="EBECEC"/>
        </a:solidFill>
      </p:bgPr>
    </p:bg>
    <p:spTree>
      <p:nvGrpSpPr>
        <p:cNvPr id="1" name=""/>
        <p:cNvGrpSpPr/>
        <p:nvPr/>
      </p:nvGrpSpPr>
      <p:grpSpPr>
        <a:xfrm>
          <a:off x="0" y="0"/>
          <a:ext cx="0" cy="0"/>
          <a:chOff x="0" y="0"/>
          <a:chExt cx="0" cy="0"/>
        </a:xfrm>
      </p:grpSpPr>
      <p:sp>
        <p:nvSpPr>
          <p:cNvPr name="TextBox 2" id="2"/>
          <p:cNvSpPr txBox="true"/>
          <p:nvPr/>
        </p:nvSpPr>
        <p:spPr>
          <a:xfrm rot="0">
            <a:off x="165990" y="19671"/>
            <a:ext cx="17956020" cy="1227280"/>
          </a:xfrm>
          <a:prstGeom prst="rect">
            <a:avLst/>
          </a:prstGeom>
        </p:spPr>
        <p:txBody>
          <a:bodyPr anchor="t" rtlCol="false" tIns="0" lIns="0" bIns="0" rIns="0">
            <a:spAutoFit/>
          </a:bodyPr>
          <a:lstStyle/>
          <a:p>
            <a:pPr algn="ctr" marL="0" indent="0" lvl="0">
              <a:lnSpc>
                <a:spcPts val="10054"/>
              </a:lnSpc>
              <a:spcBef>
                <a:spcPct val="0"/>
              </a:spcBef>
            </a:pPr>
            <a:r>
              <a:rPr lang="en-US" b="true" sz="7181" spc="-373">
                <a:solidFill>
                  <a:srgbClr val="000000"/>
                </a:solidFill>
                <a:latin typeface="Playpen Sans Medium"/>
                <a:ea typeface="Playpen Sans Medium"/>
                <a:cs typeface="Playpen Sans Medium"/>
                <a:sym typeface="Playpen Sans Medium"/>
              </a:rPr>
              <a:t>September/October</a:t>
            </a:r>
          </a:p>
        </p:txBody>
      </p:sp>
      <p:sp>
        <p:nvSpPr>
          <p:cNvPr name="TextBox 3" id="3"/>
          <p:cNvSpPr txBox="true"/>
          <p:nvPr/>
        </p:nvSpPr>
        <p:spPr>
          <a:xfrm rot="0">
            <a:off x="4372344" y="3914825"/>
            <a:ext cx="9725377" cy="1455438"/>
          </a:xfrm>
          <a:prstGeom prst="rect">
            <a:avLst/>
          </a:prstGeom>
        </p:spPr>
        <p:txBody>
          <a:bodyPr anchor="t" rtlCol="false" tIns="0" lIns="0" bIns="0" rIns="0">
            <a:spAutoFit/>
          </a:bodyPr>
          <a:lstStyle/>
          <a:p>
            <a:pPr algn="ctr">
              <a:lnSpc>
                <a:spcPts val="5879"/>
              </a:lnSpc>
            </a:pPr>
            <a:r>
              <a:rPr lang="en-US" b="true" sz="4199" spc="-218">
                <a:solidFill>
                  <a:srgbClr val="000000"/>
                </a:solidFill>
                <a:latin typeface="Playpen Sans Bold"/>
                <a:ea typeface="Playpen Sans Bold"/>
                <a:cs typeface="Playpen Sans Bold"/>
                <a:sym typeface="Playpen Sans Bold"/>
              </a:rPr>
              <a:t>Whole Child Assessment</a:t>
            </a:r>
          </a:p>
          <a:p>
            <a:pPr algn="ctr">
              <a:lnSpc>
                <a:spcPts val="5879"/>
              </a:lnSpc>
              <a:spcBef>
                <a:spcPct val="0"/>
              </a:spcBef>
            </a:pPr>
          </a:p>
        </p:txBody>
      </p:sp>
      <p:sp>
        <p:nvSpPr>
          <p:cNvPr name="TextBox 4" id="4"/>
          <p:cNvSpPr txBox="true"/>
          <p:nvPr/>
        </p:nvSpPr>
        <p:spPr>
          <a:xfrm rot="0">
            <a:off x="582575" y="1380941"/>
            <a:ext cx="17304915" cy="2089168"/>
          </a:xfrm>
          <a:prstGeom prst="rect">
            <a:avLst/>
          </a:prstGeom>
        </p:spPr>
        <p:txBody>
          <a:bodyPr anchor="t" rtlCol="false" tIns="0" lIns="0" bIns="0" rIns="0">
            <a:spAutoFit/>
          </a:bodyPr>
          <a:lstStyle/>
          <a:p>
            <a:pPr algn="ctr">
              <a:lnSpc>
                <a:spcPts val="5599"/>
              </a:lnSpc>
              <a:spcBef>
                <a:spcPct val="0"/>
              </a:spcBef>
            </a:pPr>
            <a:r>
              <a:rPr lang="en-US" sz="3999" spc="-207">
                <a:solidFill>
                  <a:srgbClr val="000000"/>
                </a:solidFill>
                <a:latin typeface="Playpen Sans Light"/>
                <a:ea typeface="Playpen Sans Light"/>
                <a:cs typeface="Playpen Sans Light"/>
                <a:sym typeface="Playpen Sans Light"/>
              </a:rPr>
              <a:t>Washington Kindergarten Inventory of Developing Skills (WAKIDS) is a required component of State-Funded Full Day Kindergarten.  It is a transition process that helps to ensure a successful start to kindergarten and beyond.</a:t>
            </a:r>
          </a:p>
        </p:txBody>
      </p:sp>
      <p:sp>
        <p:nvSpPr>
          <p:cNvPr name="TextBox 5" id="5"/>
          <p:cNvSpPr txBox="true"/>
          <p:nvPr/>
        </p:nvSpPr>
        <p:spPr>
          <a:xfrm rot="0">
            <a:off x="257023" y="5626066"/>
            <a:ext cx="17956020" cy="3916044"/>
          </a:xfrm>
          <a:prstGeom prst="rect">
            <a:avLst/>
          </a:prstGeom>
        </p:spPr>
        <p:txBody>
          <a:bodyPr anchor="t" rtlCol="false" tIns="0" lIns="0" bIns="0" rIns="0">
            <a:spAutoFit/>
          </a:bodyPr>
          <a:lstStyle/>
          <a:p>
            <a:pPr algn="l" marL="798834" indent="-399417" lvl="1">
              <a:lnSpc>
                <a:spcPts val="5180"/>
              </a:lnSpc>
              <a:buFont typeface="Arial"/>
              <a:buChar char="•"/>
            </a:pPr>
            <a:r>
              <a:rPr lang="en-US" sz="3700">
                <a:solidFill>
                  <a:srgbClr val="000000"/>
                </a:solidFill>
                <a:latin typeface="Playpen Sans"/>
                <a:ea typeface="Playpen Sans"/>
                <a:cs typeface="Playpen Sans"/>
                <a:sym typeface="Playpen Sans"/>
              </a:rPr>
              <a:t>Kindergarten teachers observe children during everyday classroom activities</a:t>
            </a:r>
          </a:p>
          <a:p>
            <a:pPr algn="l" marL="798834" indent="-399417" lvl="1">
              <a:lnSpc>
                <a:spcPts val="5180"/>
              </a:lnSpc>
              <a:buFont typeface="Arial"/>
              <a:buChar char="•"/>
            </a:pPr>
            <a:r>
              <a:rPr lang="en-US" sz="3700">
                <a:solidFill>
                  <a:srgbClr val="000000"/>
                </a:solidFill>
                <a:latin typeface="Playpen Sans"/>
                <a:ea typeface="Playpen Sans"/>
                <a:cs typeface="Playpen Sans"/>
                <a:sym typeface="Playpen Sans"/>
              </a:rPr>
              <a:t>Helps teachers find out what each child knows and can do at the beginning of the year</a:t>
            </a:r>
          </a:p>
          <a:p>
            <a:pPr algn="l" marL="798834" indent="-399417" lvl="1">
              <a:lnSpc>
                <a:spcPts val="5180"/>
              </a:lnSpc>
              <a:buFont typeface="Arial"/>
              <a:buChar char="•"/>
            </a:pPr>
            <a:r>
              <a:rPr lang="en-US" sz="3700">
                <a:solidFill>
                  <a:srgbClr val="000000"/>
                </a:solidFill>
                <a:latin typeface="Playpen Sans"/>
                <a:ea typeface="Playpen Sans"/>
                <a:cs typeface="Playpen Sans"/>
                <a:sym typeface="Playpen Sans"/>
              </a:rPr>
              <a:t>Inventory taken of each child’s developing skills in six areas (social-emotional, physical, cognitive, language, literacy, &amp; mathematics)</a:t>
            </a:r>
          </a:p>
        </p:txBody>
      </p:sp>
      <p:sp>
        <p:nvSpPr>
          <p:cNvPr name="Freeform 6" id="6"/>
          <p:cNvSpPr/>
          <p:nvPr/>
        </p:nvSpPr>
        <p:spPr>
          <a:xfrm flipH="false" flipV="false" rot="0">
            <a:off x="4536793" y="3470109"/>
            <a:ext cx="1328354" cy="1457727"/>
          </a:xfrm>
          <a:custGeom>
            <a:avLst/>
            <a:gdLst/>
            <a:ahLst/>
            <a:cxnLst/>
            <a:rect r="r" b="b" t="t" l="l"/>
            <a:pathLst>
              <a:path h="1457727" w="1328354">
                <a:moveTo>
                  <a:pt x="0" y="0"/>
                </a:moveTo>
                <a:lnTo>
                  <a:pt x="1328354" y="0"/>
                </a:lnTo>
                <a:lnTo>
                  <a:pt x="1328354" y="1457727"/>
                </a:lnTo>
                <a:lnTo>
                  <a:pt x="0" y="1457727"/>
                </a:lnTo>
                <a:lnTo>
                  <a:pt x="0" y="0"/>
                </a:lnTo>
                <a:close/>
              </a:path>
            </a:pathLst>
          </a:custGeom>
          <a:blipFill>
            <a:blip r:embed="rId2"/>
            <a:stretch>
              <a:fillRect l="0" t="0" r="0" b="0"/>
            </a:stretch>
          </a:blipFill>
        </p:spPr>
      </p:sp>
      <p:sp>
        <p:nvSpPr>
          <p:cNvPr name="Freeform 7" id="7"/>
          <p:cNvSpPr/>
          <p:nvPr/>
        </p:nvSpPr>
        <p:spPr>
          <a:xfrm flipH="false" flipV="false" rot="0">
            <a:off x="12462088" y="3470109"/>
            <a:ext cx="1328354" cy="1457727"/>
          </a:xfrm>
          <a:custGeom>
            <a:avLst/>
            <a:gdLst/>
            <a:ahLst/>
            <a:cxnLst/>
            <a:rect r="r" b="b" t="t" l="l"/>
            <a:pathLst>
              <a:path h="1457727" w="1328354">
                <a:moveTo>
                  <a:pt x="0" y="0"/>
                </a:moveTo>
                <a:lnTo>
                  <a:pt x="1328354" y="0"/>
                </a:lnTo>
                <a:lnTo>
                  <a:pt x="1328354" y="1457727"/>
                </a:lnTo>
                <a:lnTo>
                  <a:pt x="0" y="1457727"/>
                </a:lnTo>
                <a:lnTo>
                  <a:pt x="0" y="0"/>
                </a:lnTo>
                <a:close/>
              </a:path>
            </a:pathLst>
          </a:custGeom>
          <a:blipFill>
            <a:blip r:embed="rId2"/>
            <a:stretch>
              <a:fillRect l="0" t="0" r="0" b="0"/>
            </a:stretch>
          </a:blipFill>
        </p:spPr>
      </p:sp>
    </p:spTree>
  </p:cSld>
  <p:clrMapOvr>
    <a:masterClrMapping/>
  </p:clrMapOvr>
</p:sld>
</file>

<file path=ppt/slides/slide23.xml><?xml version="1.0" encoding="utf-8"?>
<p:sld xmlns:p="http://schemas.openxmlformats.org/presentationml/2006/main" xmlns:a="http://schemas.openxmlformats.org/drawingml/2006/main" xmlns:r="http://schemas.openxmlformats.org/officeDocument/2006/relationships">
  <p:cSld>
    <p:bg>
      <p:bgPr>
        <a:solidFill>
          <a:srgbClr val="13A3A4"/>
        </a:solidFill>
      </p:bgPr>
    </p:bg>
    <p:spTree>
      <p:nvGrpSpPr>
        <p:cNvPr id="1" name=""/>
        <p:cNvGrpSpPr/>
        <p:nvPr/>
      </p:nvGrpSpPr>
      <p:grpSpPr>
        <a:xfrm>
          <a:off x="0" y="0"/>
          <a:ext cx="0" cy="0"/>
          <a:chOff x="0" y="0"/>
          <a:chExt cx="0" cy="0"/>
        </a:xfrm>
      </p:grpSpPr>
      <p:sp>
        <p:nvSpPr>
          <p:cNvPr name="Freeform 2" id="2"/>
          <p:cNvSpPr/>
          <p:nvPr/>
        </p:nvSpPr>
        <p:spPr>
          <a:xfrm flipH="false" flipV="false" rot="-421741">
            <a:off x="5537580" y="1420325"/>
            <a:ext cx="7212840" cy="7446350"/>
          </a:xfrm>
          <a:custGeom>
            <a:avLst/>
            <a:gdLst/>
            <a:ahLst/>
            <a:cxnLst/>
            <a:rect r="r" b="b" t="t" l="l"/>
            <a:pathLst>
              <a:path h="7446350" w="7212840">
                <a:moveTo>
                  <a:pt x="0" y="0"/>
                </a:moveTo>
                <a:lnTo>
                  <a:pt x="7212840" y="0"/>
                </a:lnTo>
                <a:lnTo>
                  <a:pt x="7212840" y="7446350"/>
                </a:lnTo>
                <a:lnTo>
                  <a:pt x="0" y="7446350"/>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TextBox 3" id="3"/>
          <p:cNvSpPr txBox="true"/>
          <p:nvPr/>
        </p:nvSpPr>
        <p:spPr>
          <a:xfrm rot="0">
            <a:off x="5421035" y="4336929"/>
            <a:ext cx="6999064" cy="2228077"/>
          </a:xfrm>
          <a:prstGeom prst="rect">
            <a:avLst/>
          </a:prstGeom>
        </p:spPr>
        <p:txBody>
          <a:bodyPr anchor="t" rtlCol="false" tIns="0" lIns="0" bIns="0" rIns="0">
            <a:spAutoFit/>
          </a:bodyPr>
          <a:lstStyle/>
          <a:p>
            <a:pPr algn="ctr">
              <a:lnSpc>
                <a:spcPts val="8967"/>
              </a:lnSpc>
            </a:pPr>
            <a:r>
              <a:rPr lang="en-US" b="true" sz="6405" spc="-333">
                <a:solidFill>
                  <a:srgbClr val="13A3A4"/>
                </a:solidFill>
                <a:latin typeface="Playpen Sans Bold"/>
                <a:ea typeface="Playpen Sans Bold"/>
                <a:cs typeface="Playpen Sans Bold"/>
                <a:sym typeface="Playpen Sans Bold"/>
              </a:rPr>
              <a:t>Nurse &amp;</a:t>
            </a:r>
          </a:p>
          <a:p>
            <a:pPr algn="ctr" marL="0" indent="0" lvl="0">
              <a:lnSpc>
                <a:spcPts val="8967"/>
              </a:lnSpc>
              <a:spcBef>
                <a:spcPct val="0"/>
              </a:spcBef>
            </a:pPr>
            <a:r>
              <a:rPr lang="en-US" b="true" sz="6405" spc="-333">
                <a:solidFill>
                  <a:srgbClr val="13A3A4"/>
                </a:solidFill>
                <a:latin typeface="Playpen Sans Bold"/>
                <a:ea typeface="Playpen Sans Bold"/>
                <a:cs typeface="Playpen Sans Bold"/>
                <a:sym typeface="Playpen Sans Bold"/>
              </a:rPr>
              <a:t>Health Room</a:t>
            </a:r>
          </a:p>
        </p:txBody>
      </p:sp>
    </p:spTree>
  </p:cSld>
  <p:clrMapOvr>
    <a:masterClrMapping/>
  </p:clrMapOvr>
</p:sld>
</file>

<file path=ppt/slides/slide24.xml><?xml version="1.0" encoding="utf-8"?>
<p:sld xmlns:p="http://schemas.openxmlformats.org/presentationml/2006/main" xmlns:a="http://schemas.openxmlformats.org/drawingml/2006/main" xmlns:r="http://schemas.openxmlformats.org/officeDocument/2006/relationships">
  <p:cSld>
    <p:bg>
      <p:bgPr>
        <a:solidFill>
          <a:srgbClr val="EBECEC"/>
        </a:solidFill>
      </p:bgPr>
    </p:bg>
    <p:spTree>
      <p:nvGrpSpPr>
        <p:cNvPr id="1" name=""/>
        <p:cNvGrpSpPr/>
        <p:nvPr/>
      </p:nvGrpSpPr>
      <p:grpSpPr>
        <a:xfrm>
          <a:off x="0" y="0"/>
          <a:ext cx="0" cy="0"/>
          <a:chOff x="0" y="0"/>
          <a:chExt cx="0" cy="0"/>
        </a:xfrm>
      </p:grpSpPr>
      <p:sp>
        <p:nvSpPr>
          <p:cNvPr name="TextBox 2" id="2"/>
          <p:cNvSpPr txBox="true"/>
          <p:nvPr/>
        </p:nvSpPr>
        <p:spPr>
          <a:xfrm rot="0">
            <a:off x="3425906" y="2216587"/>
            <a:ext cx="14225255" cy="7859394"/>
          </a:xfrm>
          <a:prstGeom prst="rect">
            <a:avLst/>
          </a:prstGeom>
        </p:spPr>
        <p:txBody>
          <a:bodyPr anchor="t" rtlCol="false" tIns="0" lIns="0" bIns="0" rIns="0">
            <a:spAutoFit/>
          </a:bodyPr>
          <a:lstStyle/>
          <a:p>
            <a:pPr algn="l">
              <a:lnSpc>
                <a:spcPts val="5180"/>
              </a:lnSpc>
            </a:pPr>
          </a:p>
          <a:p>
            <a:pPr algn="l" marL="798834" indent="-399417" lvl="1">
              <a:lnSpc>
                <a:spcPts val="5180"/>
              </a:lnSpc>
              <a:buFont typeface="Arial"/>
              <a:buChar char="•"/>
            </a:pPr>
            <a:r>
              <a:rPr lang="en-US" sz="3700">
                <a:solidFill>
                  <a:srgbClr val="000000"/>
                </a:solidFill>
                <a:latin typeface="Playpen Sans"/>
                <a:ea typeface="Playpen Sans"/>
                <a:cs typeface="Playpen Sans"/>
                <a:sym typeface="Playpen Sans"/>
              </a:rPr>
              <a:t>If your child has any health condition that could be considered life-threatening such as asthma, food allergies, seizures, diabetes...</a:t>
            </a:r>
          </a:p>
          <a:p>
            <a:pPr algn="l" marL="1597669" indent="-532556" lvl="2">
              <a:lnSpc>
                <a:spcPts val="5180"/>
              </a:lnSpc>
              <a:buFont typeface="Arial"/>
              <a:buChar char="⚬"/>
            </a:pPr>
            <a:r>
              <a:rPr lang="en-US" sz="3700">
                <a:solidFill>
                  <a:srgbClr val="000000"/>
                </a:solidFill>
                <a:latin typeface="Playpen Sans"/>
                <a:ea typeface="Playpen Sans"/>
                <a:cs typeface="Playpen Sans"/>
                <a:sym typeface="Playpen Sans"/>
              </a:rPr>
              <a:t>According to the law, your child must have an emergency health plan, which includes medication orders from your child’s health care provider in place before he/she can attend school.</a:t>
            </a:r>
          </a:p>
          <a:p>
            <a:pPr algn="l" marL="798834" indent="-399417" lvl="1">
              <a:lnSpc>
                <a:spcPts val="5180"/>
              </a:lnSpc>
              <a:buFont typeface="Arial"/>
              <a:buChar char="•"/>
            </a:pPr>
            <a:r>
              <a:rPr lang="en-US" sz="3700">
                <a:solidFill>
                  <a:srgbClr val="000000"/>
                </a:solidFill>
                <a:latin typeface="Playpen Sans"/>
                <a:ea typeface="Playpen Sans"/>
                <a:cs typeface="Playpen Sans"/>
                <a:sym typeface="Playpen Sans"/>
              </a:rPr>
              <a:t>Forms will be sent to families after review of the Confidential Emergency Health Information by Nurse.</a:t>
            </a:r>
          </a:p>
          <a:p>
            <a:pPr algn="l">
              <a:lnSpc>
                <a:spcPts val="5180"/>
              </a:lnSpc>
            </a:pPr>
          </a:p>
          <a:p>
            <a:pPr algn="l">
              <a:lnSpc>
                <a:spcPts val="5180"/>
              </a:lnSpc>
            </a:pPr>
          </a:p>
        </p:txBody>
      </p:sp>
      <p:sp>
        <p:nvSpPr>
          <p:cNvPr name="Freeform 3" id="3"/>
          <p:cNvSpPr/>
          <p:nvPr/>
        </p:nvSpPr>
        <p:spPr>
          <a:xfrm flipH="false" flipV="false" rot="0">
            <a:off x="523407" y="4198647"/>
            <a:ext cx="2902499" cy="3100133"/>
          </a:xfrm>
          <a:custGeom>
            <a:avLst/>
            <a:gdLst/>
            <a:ahLst/>
            <a:cxnLst/>
            <a:rect r="r" b="b" t="t" l="l"/>
            <a:pathLst>
              <a:path h="3100133" w="2902499">
                <a:moveTo>
                  <a:pt x="0" y="0"/>
                </a:moveTo>
                <a:lnTo>
                  <a:pt x="2902499" y="0"/>
                </a:lnTo>
                <a:lnTo>
                  <a:pt x="2902499" y="3100133"/>
                </a:lnTo>
                <a:lnTo>
                  <a:pt x="0" y="3100133"/>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4" id="4"/>
          <p:cNvSpPr/>
          <p:nvPr/>
        </p:nvSpPr>
        <p:spPr>
          <a:xfrm flipH="false" flipV="false" rot="0">
            <a:off x="16075660" y="427410"/>
            <a:ext cx="1549498" cy="1549498"/>
          </a:xfrm>
          <a:custGeom>
            <a:avLst/>
            <a:gdLst/>
            <a:ahLst/>
            <a:cxnLst/>
            <a:rect r="r" b="b" t="t" l="l"/>
            <a:pathLst>
              <a:path h="1549498" w="1549498">
                <a:moveTo>
                  <a:pt x="0" y="0"/>
                </a:moveTo>
                <a:lnTo>
                  <a:pt x="1549498" y="0"/>
                </a:lnTo>
                <a:lnTo>
                  <a:pt x="1549498" y="1549498"/>
                </a:lnTo>
                <a:lnTo>
                  <a:pt x="0" y="1549498"/>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TextBox 5" id="5"/>
          <p:cNvSpPr txBox="true"/>
          <p:nvPr/>
        </p:nvSpPr>
        <p:spPr>
          <a:xfrm rot="0">
            <a:off x="165990" y="632378"/>
            <a:ext cx="17956020" cy="1227280"/>
          </a:xfrm>
          <a:prstGeom prst="rect">
            <a:avLst/>
          </a:prstGeom>
        </p:spPr>
        <p:txBody>
          <a:bodyPr anchor="t" rtlCol="false" tIns="0" lIns="0" bIns="0" rIns="0">
            <a:spAutoFit/>
          </a:bodyPr>
          <a:lstStyle/>
          <a:p>
            <a:pPr algn="ctr" marL="0" indent="0" lvl="0">
              <a:lnSpc>
                <a:spcPts val="10054"/>
              </a:lnSpc>
              <a:spcBef>
                <a:spcPct val="0"/>
              </a:spcBef>
            </a:pPr>
            <a:r>
              <a:rPr lang="en-US" b="true" sz="7181" spc="-373">
                <a:solidFill>
                  <a:srgbClr val="000000"/>
                </a:solidFill>
                <a:latin typeface="Playpen Sans Medium"/>
                <a:ea typeface="Playpen Sans Medium"/>
                <a:cs typeface="Playpen Sans Medium"/>
                <a:sym typeface="Playpen Sans Medium"/>
              </a:rPr>
              <a:t>Health Conditions Questionnaire</a:t>
            </a:r>
          </a:p>
        </p:txBody>
      </p:sp>
      <p:sp>
        <p:nvSpPr>
          <p:cNvPr name="Freeform 6" id="6"/>
          <p:cNvSpPr/>
          <p:nvPr/>
        </p:nvSpPr>
        <p:spPr>
          <a:xfrm flipH="false" flipV="false" rot="0">
            <a:off x="797512" y="537944"/>
            <a:ext cx="1549498" cy="1549498"/>
          </a:xfrm>
          <a:custGeom>
            <a:avLst/>
            <a:gdLst/>
            <a:ahLst/>
            <a:cxnLst/>
            <a:rect r="r" b="b" t="t" l="l"/>
            <a:pathLst>
              <a:path h="1549498" w="1549498">
                <a:moveTo>
                  <a:pt x="0" y="0"/>
                </a:moveTo>
                <a:lnTo>
                  <a:pt x="1549498" y="0"/>
                </a:lnTo>
                <a:lnTo>
                  <a:pt x="1549498" y="1549498"/>
                </a:lnTo>
                <a:lnTo>
                  <a:pt x="0" y="1549498"/>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Tree>
  </p:cSld>
  <p:clrMapOvr>
    <a:masterClrMapping/>
  </p:clrMapOvr>
</p:sld>
</file>

<file path=ppt/slides/slide25.xml><?xml version="1.0" encoding="utf-8"?>
<p:sld xmlns:p="http://schemas.openxmlformats.org/presentationml/2006/main" xmlns:a="http://schemas.openxmlformats.org/drawingml/2006/main" xmlns:r="http://schemas.openxmlformats.org/officeDocument/2006/relationships">
  <p:cSld>
    <p:bg>
      <p:bgPr>
        <a:solidFill>
          <a:srgbClr val="EBECEC"/>
        </a:solidFill>
      </p:bgPr>
    </p:bg>
    <p:spTree>
      <p:nvGrpSpPr>
        <p:cNvPr id="1" name=""/>
        <p:cNvGrpSpPr/>
        <p:nvPr/>
      </p:nvGrpSpPr>
      <p:grpSpPr>
        <a:xfrm>
          <a:off x="0" y="0"/>
          <a:ext cx="0" cy="0"/>
          <a:chOff x="0" y="0"/>
          <a:chExt cx="0" cy="0"/>
        </a:xfrm>
      </p:grpSpPr>
      <p:sp>
        <p:nvSpPr>
          <p:cNvPr name="TextBox 2" id="2"/>
          <p:cNvSpPr txBox="true"/>
          <p:nvPr/>
        </p:nvSpPr>
        <p:spPr>
          <a:xfrm rot="0">
            <a:off x="165990" y="1509078"/>
            <a:ext cx="15257183" cy="8516619"/>
          </a:xfrm>
          <a:prstGeom prst="rect">
            <a:avLst/>
          </a:prstGeom>
        </p:spPr>
        <p:txBody>
          <a:bodyPr anchor="t" rtlCol="false" tIns="0" lIns="0" bIns="0" rIns="0">
            <a:spAutoFit/>
          </a:bodyPr>
          <a:lstStyle/>
          <a:p>
            <a:pPr algn="l" marL="798834" indent="-399417" lvl="1">
              <a:lnSpc>
                <a:spcPts val="5180"/>
              </a:lnSpc>
              <a:buFont typeface="Arial"/>
              <a:buChar char="•"/>
            </a:pPr>
            <a:r>
              <a:rPr lang="en-US" sz="3700">
                <a:solidFill>
                  <a:srgbClr val="000000"/>
                </a:solidFill>
                <a:latin typeface="Playpen Sans"/>
                <a:ea typeface="Playpen Sans"/>
                <a:cs typeface="Playpen Sans"/>
                <a:sym typeface="Playpen Sans"/>
              </a:rPr>
              <a:t>All incoming kindergarten students must have all immunizations the student is eligible for before the first day of school​.</a:t>
            </a:r>
          </a:p>
          <a:p>
            <a:pPr algn="l" marL="798834" indent="-399417" lvl="1">
              <a:lnSpc>
                <a:spcPts val="5180"/>
              </a:lnSpc>
              <a:buFont typeface="Arial"/>
              <a:buChar char="•"/>
            </a:pPr>
            <a:r>
              <a:rPr lang="en-US" sz="3700">
                <a:solidFill>
                  <a:srgbClr val="000000"/>
                </a:solidFill>
                <a:latin typeface="Playpen Sans"/>
                <a:ea typeface="Playpen Sans"/>
                <a:cs typeface="Playpen Sans"/>
                <a:sym typeface="Playpen Sans"/>
              </a:rPr>
              <a:t>If they do not have all their required immunizations, they will not be able to start school​.</a:t>
            </a:r>
          </a:p>
          <a:p>
            <a:pPr algn="l" marL="798834" indent="-399417" lvl="1">
              <a:lnSpc>
                <a:spcPts val="5180"/>
              </a:lnSpc>
              <a:buFont typeface="Arial"/>
              <a:buChar char="•"/>
            </a:pPr>
            <a:r>
              <a:rPr lang="en-US" sz="3700">
                <a:solidFill>
                  <a:srgbClr val="000000"/>
                </a:solidFill>
                <a:latin typeface="Playpen Sans"/>
                <a:ea typeface="Playpen Sans"/>
                <a:cs typeface="Playpen Sans"/>
                <a:sym typeface="Playpen Sans"/>
              </a:rPr>
              <a:t>Immunizations must be printed on the CIS card from the state registry OR physical copy of CIS card signed off by LHCP OR physical copy of CIS with accompanying medical immunization records from LHCP OR a CIS printed from </a:t>
            </a:r>
            <a:r>
              <a:rPr lang="en-US" sz="3700" u="sng">
                <a:solidFill>
                  <a:srgbClr val="000000"/>
                </a:solidFill>
                <a:latin typeface="Playpen Sans"/>
                <a:ea typeface="Playpen Sans"/>
                <a:cs typeface="Playpen Sans"/>
                <a:sym typeface="Playpen Sans"/>
                <a:hlinkClick r:id="rId2" tooltip="https://doh.wa.gov/you-and-your-family/immunization/access-your-familys-immunization-information"/>
              </a:rPr>
              <a:t>MyIR</a:t>
            </a:r>
            <a:r>
              <a:rPr lang="en-US" sz="3700">
                <a:solidFill>
                  <a:srgbClr val="000000"/>
                </a:solidFill>
                <a:latin typeface="Playpen Sans"/>
                <a:ea typeface="Playpen Sans"/>
                <a:cs typeface="Playpen Sans"/>
                <a:sym typeface="Playpen Sans"/>
              </a:rPr>
              <a:t>. </a:t>
            </a:r>
            <a:r>
              <a:rPr lang="en-US" sz="3700">
                <a:solidFill>
                  <a:srgbClr val="F14B4E"/>
                </a:solidFill>
                <a:latin typeface="Playpen Sans"/>
                <a:ea typeface="Playpen Sans"/>
                <a:cs typeface="Playpen Sans"/>
                <a:sym typeface="Playpen Sans"/>
              </a:rPr>
              <a:t>A flier with these options i</a:t>
            </a:r>
            <a:r>
              <a:rPr lang="en-US" sz="3700">
                <a:solidFill>
                  <a:srgbClr val="F14B4E"/>
                </a:solidFill>
                <a:latin typeface="Playpen Sans"/>
                <a:ea typeface="Playpen Sans"/>
                <a:cs typeface="Playpen Sans"/>
                <a:sym typeface="Playpen Sans"/>
              </a:rPr>
              <a:t>s in each student's blue folder that you will be collecting from the office at the Pre-K screener.​</a:t>
            </a:r>
          </a:p>
          <a:p>
            <a:pPr algn="l" marL="798834" indent="-399417" lvl="1">
              <a:lnSpc>
                <a:spcPts val="5180"/>
              </a:lnSpc>
              <a:buFont typeface="Arial"/>
              <a:buChar char="•"/>
            </a:pPr>
            <a:r>
              <a:rPr lang="en-US" sz="3700">
                <a:solidFill>
                  <a:srgbClr val="000000"/>
                </a:solidFill>
                <a:latin typeface="Playpen Sans"/>
                <a:ea typeface="Playpen Sans"/>
                <a:cs typeface="Playpen Sans"/>
                <a:sym typeface="Playpen Sans"/>
              </a:rPr>
              <a:t>Further information regarding this is on the District’s website.</a:t>
            </a:r>
          </a:p>
        </p:txBody>
      </p:sp>
      <p:sp>
        <p:nvSpPr>
          <p:cNvPr name="Freeform 3" id="3"/>
          <p:cNvSpPr/>
          <p:nvPr/>
        </p:nvSpPr>
        <p:spPr>
          <a:xfrm flipH="false" flipV="false" rot="4010635">
            <a:off x="14738345" y="3086100"/>
            <a:ext cx="3516284" cy="4114800"/>
          </a:xfrm>
          <a:custGeom>
            <a:avLst/>
            <a:gdLst/>
            <a:ahLst/>
            <a:cxnLst/>
            <a:rect r="r" b="b" t="t" l="l"/>
            <a:pathLst>
              <a:path h="4114800" w="3516284">
                <a:moveTo>
                  <a:pt x="0" y="0"/>
                </a:moveTo>
                <a:lnTo>
                  <a:pt x="3516283" y="0"/>
                </a:lnTo>
                <a:lnTo>
                  <a:pt x="3516283" y="4114800"/>
                </a:lnTo>
                <a:lnTo>
                  <a:pt x="0" y="4114800"/>
                </a:lnTo>
                <a:lnTo>
                  <a:pt x="0" y="0"/>
                </a:lnTo>
                <a:close/>
              </a:path>
            </a:pathLst>
          </a:custGeom>
          <a:blipFill>
            <a:blip r:embed="rId3">
              <a:extLst>
                <a:ext uri="{96DAC541-7B7A-43D3-8B79-37D633B846F1}">
                  <asvg:svgBlip xmlns:asvg="http://schemas.microsoft.com/office/drawing/2016/SVG/main" r:embed="rId4"/>
                </a:ext>
              </a:extLst>
            </a:blip>
            <a:stretch>
              <a:fillRect l="0" t="0" r="0" b="0"/>
            </a:stretch>
          </a:blipFill>
        </p:spPr>
      </p:sp>
      <p:sp>
        <p:nvSpPr>
          <p:cNvPr name="TextBox 4" id="4"/>
          <p:cNvSpPr txBox="true"/>
          <p:nvPr/>
        </p:nvSpPr>
        <p:spPr>
          <a:xfrm rot="0">
            <a:off x="165990" y="115167"/>
            <a:ext cx="17956020" cy="1227280"/>
          </a:xfrm>
          <a:prstGeom prst="rect">
            <a:avLst/>
          </a:prstGeom>
        </p:spPr>
        <p:txBody>
          <a:bodyPr anchor="t" rtlCol="false" tIns="0" lIns="0" bIns="0" rIns="0">
            <a:spAutoFit/>
          </a:bodyPr>
          <a:lstStyle/>
          <a:p>
            <a:pPr algn="ctr" marL="0" indent="0" lvl="0">
              <a:lnSpc>
                <a:spcPts val="10054"/>
              </a:lnSpc>
              <a:spcBef>
                <a:spcPct val="0"/>
              </a:spcBef>
            </a:pPr>
            <a:r>
              <a:rPr lang="en-US" b="true" sz="7181" spc="-373">
                <a:solidFill>
                  <a:srgbClr val="000000"/>
                </a:solidFill>
                <a:latin typeface="Playpen Sans Medium"/>
                <a:ea typeface="Playpen Sans Medium"/>
                <a:cs typeface="Playpen Sans Medium"/>
                <a:sym typeface="Playpen Sans Medium"/>
              </a:rPr>
              <a:t>Immunization Laws for Washington State</a:t>
            </a:r>
          </a:p>
        </p:txBody>
      </p:sp>
    </p:spTree>
  </p:cSld>
  <p:clrMapOvr>
    <a:masterClrMapping/>
  </p:clrMapOvr>
</p:sld>
</file>

<file path=ppt/slides/slide26.xml><?xml version="1.0" encoding="utf-8"?>
<p:sld xmlns:p="http://schemas.openxmlformats.org/presentationml/2006/main" xmlns:a="http://schemas.openxmlformats.org/drawingml/2006/main" xmlns:r="http://schemas.openxmlformats.org/officeDocument/2006/relationships">
  <p:cSld>
    <p:bg>
      <p:bgPr>
        <a:solidFill>
          <a:srgbClr val="EBECEC"/>
        </a:solidFill>
      </p:bgPr>
    </p:bg>
    <p:spTree>
      <p:nvGrpSpPr>
        <p:cNvPr id="1" name=""/>
        <p:cNvGrpSpPr/>
        <p:nvPr/>
      </p:nvGrpSpPr>
      <p:grpSpPr>
        <a:xfrm>
          <a:off x="0" y="0"/>
          <a:ext cx="0" cy="0"/>
          <a:chOff x="0" y="0"/>
          <a:chExt cx="0" cy="0"/>
        </a:xfrm>
      </p:grpSpPr>
      <p:sp>
        <p:nvSpPr>
          <p:cNvPr name="TextBox 2" id="2"/>
          <p:cNvSpPr txBox="true"/>
          <p:nvPr/>
        </p:nvSpPr>
        <p:spPr>
          <a:xfrm rot="0">
            <a:off x="601335" y="3089217"/>
            <a:ext cx="15257183" cy="6544944"/>
          </a:xfrm>
          <a:prstGeom prst="rect">
            <a:avLst/>
          </a:prstGeom>
        </p:spPr>
        <p:txBody>
          <a:bodyPr anchor="t" rtlCol="false" tIns="0" lIns="0" bIns="0" rIns="0">
            <a:spAutoFit/>
          </a:bodyPr>
          <a:lstStyle/>
          <a:p>
            <a:pPr algn="l" marL="798834" indent="-399417" lvl="1">
              <a:lnSpc>
                <a:spcPts val="5180"/>
              </a:lnSpc>
              <a:buFont typeface="Arial"/>
              <a:buChar char="•"/>
            </a:pPr>
            <a:r>
              <a:rPr lang="en-US" sz="3700">
                <a:solidFill>
                  <a:srgbClr val="000000"/>
                </a:solidFill>
                <a:latin typeface="Playpen Sans"/>
                <a:ea typeface="Playpen Sans"/>
                <a:cs typeface="Playpen Sans"/>
                <a:sym typeface="Playpen Sans"/>
              </a:rPr>
              <a:t>All boosters required for kindergarten can be given on or after the 4th birthday. ​</a:t>
            </a:r>
          </a:p>
          <a:p>
            <a:pPr algn="l" marL="798834" indent="-399417" lvl="1">
              <a:lnSpc>
                <a:spcPts val="5180"/>
              </a:lnSpc>
              <a:buFont typeface="Arial"/>
              <a:buChar char="•"/>
            </a:pPr>
            <a:r>
              <a:rPr lang="en-US" sz="3700">
                <a:solidFill>
                  <a:srgbClr val="000000"/>
                </a:solidFill>
                <a:latin typeface="Playpen Sans"/>
                <a:ea typeface="Playpen Sans"/>
                <a:cs typeface="Playpen Sans"/>
                <a:sym typeface="Playpen Sans"/>
              </a:rPr>
              <a:t>Records are reviewed on an individual basis as needed.​</a:t>
            </a:r>
          </a:p>
          <a:p>
            <a:pPr algn="l" marL="798834" indent="-399417" lvl="1">
              <a:lnSpc>
                <a:spcPts val="5180"/>
              </a:lnSpc>
              <a:buFont typeface="Arial"/>
              <a:buChar char="•"/>
            </a:pPr>
            <a:r>
              <a:rPr lang="en-US" sz="3700">
                <a:solidFill>
                  <a:srgbClr val="000000"/>
                </a:solidFill>
                <a:latin typeface="Playpen Sans"/>
                <a:ea typeface="Playpen Sans"/>
                <a:cs typeface="Playpen Sans"/>
                <a:sym typeface="Playpen Sans"/>
              </a:rPr>
              <a:t>Physician verification of a history of varicella disease, or blood test (titer) showing immunity to varicella is acceptable(Chickenpox)​</a:t>
            </a:r>
          </a:p>
          <a:p>
            <a:pPr algn="l" marL="798834" indent="-399417" lvl="1">
              <a:lnSpc>
                <a:spcPts val="5180"/>
              </a:lnSpc>
              <a:buFont typeface="Arial"/>
              <a:buChar char="•"/>
            </a:pPr>
            <a:r>
              <a:rPr lang="en-US" sz="3700">
                <a:solidFill>
                  <a:srgbClr val="000000"/>
                </a:solidFill>
                <a:latin typeface="Playpen Sans"/>
                <a:ea typeface="Playpen Sans"/>
                <a:cs typeface="Playpen Sans"/>
                <a:sym typeface="Playpen Sans"/>
              </a:rPr>
              <a:t>If exemption from </a:t>
            </a:r>
            <a:r>
              <a:rPr lang="en-US" sz="3700">
                <a:solidFill>
                  <a:srgbClr val="000000"/>
                </a:solidFill>
                <a:latin typeface="Playpen Sans"/>
                <a:ea typeface="Playpen Sans"/>
                <a:cs typeface="Playpen Sans"/>
                <a:sym typeface="Playpen Sans"/>
              </a:rPr>
              <a:t>i</a:t>
            </a:r>
            <a:r>
              <a:rPr lang="en-US" sz="3700">
                <a:solidFill>
                  <a:srgbClr val="000000"/>
                </a:solidFill>
                <a:latin typeface="Playpen Sans"/>
                <a:ea typeface="Playpen Sans"/>
                <a:cs typeface="Playpen Sans"/>
                <a:sym typeface="Playpen Sans"/>
              </a:rPr>
              <a:t>mmun</a:t>
            </a:r>
            <a:r>
              <a:rPr lang="en-US" sz="3700">
                <a:solidFill>
                  <a:srgbClr val="000000"/>
                </a:solidFill>
                <a:latin typeface="Playpen Sans"/>
                <a:ea typeface="Playpen Sans"/>
                <a:cs typeface="Playpen Sans"/>
                <a:sym typeface="Playpen Sans"/>
              </a:rPr>
              <a:t>i</a:t>
            </a:r>
            <a:r>
              <a:rPr lang="en-US" sz="3700">
                <a:solidFill>
                  <a:srgbClr val="000000"/>
                </a:solidFill>
                <a:latin typeface="Playpen Sans"/>
                <a:ea typeface="Playpen Sans"/>
                <a:cs typeface="Playpen Sans"/>
                <a:sym typeface="Playpen Sans"/>
              </a:rPr>
              <a:t>za</a:t>
            </a:r>
            <a:r>
              <a:rPr lang="en-US" sz="3700">
                <a:solidFill>
                  <a:srgbClr val="000000"/>
                </a:solidFill>
                <a:latin typeface="Playpen Sans"/>
                <a:ea typeface="Playpen Sans"/>
                <a:cs typeface="Playpen Sans"/>
                <a:sym typeface="Playpen Sans"/>
              </a:rPr>
              <a:t>tions i</a:t>
            </a:r>
            <a:r>
              <a:rPr lang="en-US" sz="3700">
                <a:solidFill>
                  <a:srgbClr val="000000"/>
                </a:solidFill>
                <a:latin typeface="Playpen Sans"/>
                <a:ea typeface="Playpen Sans"/>
                <a:cs typeface="Playpen Sans"/>
                <a:sym typeface="Playpen Sans"/>
              </a:rPr>
              <a:t>s des</a:t>
            </a:r>
            <a:r>
              <a:rPr lang="en-US" sz="3700">
                <a:solidFill>
                  <a:srgbClr val="000000"/>
                </a:solidFill>
                <a:latin typeface="Playpen Sans"/>
                <a:ea typeface="Playpen Sans"/>
                <a:cs typeface="Playpen Sans"/>
                <a:sym typeface="Playpen Sans"/>
              </a:rPr>
              <a:t>ir</a:t>
            </a:r>
            <a:r>
              <a:rPr lang="en-US" sz="3700">
                <a:solidFill>
                  <a:srgbClr val="000000"/>
                </a:solidFill>
                <a:latin typeface="Playpen Sans"/>
                <a:ea typeface="Playpen Sans"/>
                <a:cs typeface="Playpen Sans"/>
                <a:sym typeface="Playpen Sans"/>
              </a:rPr>
              <a:t>ed</a:t>
            </a:r>
            <a:r>
              <a:rPr lang="en-US" sz="3700">
                <a:solidFill>
                  <a:srgbClr val="000000"/>
                </a:solidFill>
                <a:latin typeface="Playpen Sans"/>
                <a:ea typeface="Playpen Sans"/>
                <a:cs typeface="Playpen Sans"/>
                <a:sym typeface="Playpen Sans"/>
              </a:rPr>
              <a:t>,</a:t>
            </a:r>
            <a:r>
              <a:rPr lang="en-US" sz="3700">
                <a:solidFill>
                  <a:srgbClr val="000000"/>
                </a:solidFill>
                <a:latin typeface="Playpen Sans"/>
                <a:ea typeface="Playpen Sans"/>
                <a:cs typeface="Playpen Sans"/>
                <a:sym typeface="Playpen Sans"/>
              </a:rPr>
              <a:t> a </a:t>
            </a:r>
            <a:r>
              <a:rPr lang="en-US" sz="3700">
                <a:solidFill>
                  <a:srgbClr val="000000"/>
                </a:solidFill>
                <a:latin typeface="Playpen Sans"/>
                <a:ea typeface="Playpen Sans"/>
                <a:cs typeface="Playpen Sans"/>
                <a:sym typeface="Playpen Sans"/>
              </a:rPr>
              <a:t>m</a:t>
            </a:r>
            <a:r>
              <a:rPr lang="en-US" sz="3700">
                <a:solidFill>
                  <a:srgbClr val="000000"/>
                </a:solidFill>
                <a:latin typeface="Playpen Sans"/>
                <a:ea typeface="Playpen Sans"/>
                <a:cs typeface="Playpen Sans"/>
                <a:sym typeface="Playpen Sans"/>
              </a:rPr>
              <a:t>eeting </a:t>
            </a:r>
            <a:r>
              <a:rPr lang="en-US" sz="3700">
                <a:solidFill>
                  <a:srgbClr val="000000"/>
                </a:solidFill>
                <a:latin typeface="Playpen Sans"/>
                <a:ea typeface="Playpen Sans"/>
                <a:cs typeface="Playpen Sans"/>
                <a:sym typeface="Playpen Sans"/>
              </a:rPr>
              <a:t>wi</a:t>
            </a:r>
            <a:r>
              <a:rPr lang="en-US" sz="3700">
                <a:solidFill>
                  <a:srgbClr val="000000"/>
                </a:solidFill>
                <a:latin typeface="Playpen Sans"/>
                <a:ea typeface="Playpen Sans"/>
                <a:cs typeface="Playpen Sans"/>
                <a:sym typeface="Playpen Sans"/>
              </a:rPr>
              <a:t>th the </a:t>
            </a:r>
            <a:r>
              <a:rPr lang="en-US" sz="3700">
                <a:solidFill>
                  <a:srgbClr val="000000"/>
                </a:solidFill>
                <a:latin typeface="Playpen Sans"/>
                <a:ea typeface="Playpen Sans"/>
                <a:cs typeface="Playpen Sans"/>
                <a:sym typeface="Playpen Sans"/>
              </a:rPr>
              <a:t>nu</a:t>
            </a:r>
            <a:r>
              <a:rPr lang="en-US" sz="3700">
                <a:solidFill>
                  <a:srgbClr val="000000"/>
                </a:solidFill>
                <a:latin typeface="Playpen Sans"/>
                <a:ea typeface="Playpen Sans"/>
                <a:cs typeface="Playpen Sans"/>
                <a:sym typeface="Playpen Sans"/>
              </a:rPr>
              <a:t>r</a:t>
            </a:r>
            <a:r>
              <a:rPr lang="en-US" sz="3700">
                <a:solidFill>
                  <a:srgbClr val="000000"/>
                </a:solidFill>
                <a:latin typeface="Playpen Sans"/>
                <a:ea typeface="Playpen Sans"/>
                <a:cs typeface="Playpen Sans"/>
                <a:sym typeface="Playpen Sans"/>
              </a:rPr>
              <a:t>s</a:t>
            </a:r>
            <a:r>
              <a:rPr lang="en-US" sz="3700">
                <a:solidFill>
                  <a:srgbClr val="000000"/>
                </a:solidFill>
                <a:latin typeface="Playpen Sans"/>
                <a:ea typeface="Playpen Sans"/>
                <a:cs typeface="Playpen Sans"/>
                <a:sym typeface="Playpen Sans"/>
              </a:rPr>
              <a:t>e </a:t>
            </a:r>
            <a:r>
              <a:rPr lang="en-US" sz="3700">
                <a:solidFill>
                  <a:srgbClr val="000000"/>
                </a:solidFill>
                <a:latin typeface="Playpen Sans"/>
                <a:ea typeface="Playpen Sans"/>
                <a:cs typeface="Playpen Sans"/>
                <a:sym typeface="Playpen Sans"/>
              </a:rPr>
              <a:t>i</a:t>
            </a:r>
            <a:r>
              <a:rPr lang="en-US" sz="3700">
                <a:solidFill>
                  <a:srgbClr val="000000"/>
                </a:solidFill>
                <a:latin typeface="Playpen Sans"/>
                <a:ea typeface="Playpen Sans"/>
                <a:cs typeface="Playpen Sans"/>
                <a:sym typeface="Playpen Sans"/>
              </a:rPr>
              <a:t>s</a:t>
            </a:r>
            <a:r>
              <a:rPr lang="en-US" sz="3700">
                <a:solidFill>
                  <a:srgbClr val="000000"/>
                </a:solidFill>
                <a:latin typeface="Playpen Sans"/>
                <a:ea typeface="Playpen Sans"/>
                <a:cs typeface="Playpen Sans"/>
                <a:sym typeface="Playpen Sans"/>
              </a:rPr>
              <a:t> </a:t>
            </a:r>
            <a:r>
              <a:rPr lang="en-US" sz="3700">
                <a:solidFill>
                  <a:srgbClr val="000000"/>
                </a:solidFill>
                <a:latin typeface="Playpen Sans"/>
                <a:ea typeface="Playpen Sans"/>
                <a:cs typeface="Playpen Sans"/>
                <a:sym typeface="Playpen Sans"/>
              </a:rPr>
              <a:t>re</a:t>
            </a:r>
            <a:r>
              <a:rPr lang="en-US" sz="3700">
                <a:solidFill>
                  <a:srgbClr val="000000"/>
                </a:solidFill>
                <a:latin typeface="Playpen Sans"/>
                <a:ea typeface="Playpen Sans"/>
                <a:cs typeface="Playpen Sans"/>
                <a:sym typeface="Playpen Sans"/>
              </a:rPr>
              <a:t>qui</a:t>
            </a:r>
            <a:r>
              <a:rPr lang="en-US" sz="3700">
                <a:solidFill>
                  <a:srgbClr val="000000"/>
                </a:solidFill>
                <a:latin typeface="Playpen Sans"/>
                <a:ea typeface="Playpen Sans"/>
                <a:cs typeface="Playpen Sans"/>
                <a:sym typeface="Playpen Sans"/>
              </a:rPr>
              <a:t>r</a:t>
            </a:r>
            <a:r>
              <a:rPr lang="en-US" sz="3700">
                <a:solidFill>
                  <a:srgbClr val="000000"/>
                </a:solidFill>
                <a:latin typeface="Playpen Sans"/>
                <a:ea typeface="Playpen Sans"/>
                <a:cs typeface="Playpen Sans"/>
                <a:sym typeface="Playpen Sans"/>
              </a:rPr>
              <a:t>ed</a:t>
            </a:r>
            <a:r>
              <a:rPr lang="en-US" sz="3700">
                <a:solidFill>
                  <a:srgbClr val="000000"/>
                </a:solidFill>
                <a:latin typeface="Playpen Sans"/>
                <a:ea typeface="Playpen Sans"/>
                <a:cs typeface="Playpen Sans"/>
                <a:sym typeface="Playpen Sans"/>
              </a:rPr>
              <a:t>.​</a:t>
            </a:r>
          </a:p>
          <a:p>
            <a:pPr algn="l" marL="798834" indent="-399417" lvl="1">
              <a:lnSpc>
                <a:spcPts val="5180"/>
              </a:lnSpc>
              <a:buFont typeface="Arial"/>
              <a:buChar char="•"/>
            </a:pPr>
            <a:r>
              <a:rPr lang="en-US" sz="3700">
                <a:solidFill>
                  <a:srgbClr val="E55151"/>
                </a:solidFill>
                <a:latin typeface="Playpen Sans"/>
                <a:ea typeface="Playpen Sans"/>
                <a:cs typeface="Playpen Sans"/>
                <a:sym typeface="Playpen Sans"/>
              </a:rPr>
              <a:t>ALL</a:t>
            </a:r>
            <a:r>
              <a:rPr lang="en-US" sz="3700">
                <a:solidFill>
                  <a:srgbClr val="E55151"/>
                </a:solidFill>
                <a:latin typeface="Playpen Sans"/>
                <a:ea typeface="Playpen Sans"/>
                <a:cs typeface="Playpen Sans"/>
                <a:sym typeface="Playpen Sans"/>
              </a:rPr>
              <a:t> STUDENTS MUST BE COMPLIANT TO START KINDERGARTEN. ​</a:t>
            </a:r>
          </a:p>
        </p:txBody>
      </p:sp>
      <p:sp>
        <p:nvSpPr>
          <p:cNvPr name="Freeform 3" id="3"/>
          <p:cNvSpPr/>
          <p:nvPr/>
        </p:nvSpPr>
        <p:spPr>
          <a:xfrm flipH="false" flipV="false" rot="4010635">
            <a:off x="14738345" y="3086100"/>
            <a:ext cx="3516284" cy="4114800"/>
          </a:xfrm>
          <a:custGeom>
            <a:avLst/>
            <a:gdLst/>
            <a:ahLst/>
            <a:cxnLst/>
            <a:rect r="r" b="b" t="t" l="l"/>
            <a:pathLst>
              <a:path h="4114800" w="3516284">
                <a:moveTo>
                  <a:pt x="0" y="0"/>
                </a:moveTo>
                <a:lnTo>
                  <a:pt x="3516283" y="0"/>
                </a:lnTo>
                <a:lnTo>
                  <a:pt x="3516283" y="4114800"/>
                </a:lnTo>
                <a:lnTo>
                  <a:pt x="0" y="4114800"/>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TextBox 4" id="4"/>
          <p:cNvSpPr txBox="true"/>
          <p:nvPr/>
        </p:nvSpPr>
        <p:spPr>
          <a:xfrm rot="0">
            <a:off x="165990" y="285931"/>
            <a:ext cx="17956020" cy="2316304"/>
          </a:xfrm>
          <a:prstGeom prst="rect">
            <a:avLst/>
          </a:prstGeom>
        </p:spPr>
        <p:txBody>
          <a:bodyPr anchor="t" rtlCol="false" tIns="0" lIns="0" bIns="0" rIns="0">
            <a:spAutoFit/>
          </a:bodyPr>
          <a:lstStyle/>
          <a:p>
            <a:pPr algn="ctr">
              <a:lnSpc>
                <a:spcPts val="9354"/>
              </a:lnSpc>
            </a:pPr>
            <a:r>
              <a:rPr lang="en-US" b="true" sz="6681" spc="-347">
                <a:solidFill>
                  <a:srgbClr val="000000"/>
                </a:solidFill>
                <a:latin typeface="Playpen Sans Medium"/>
                <a:ea typeface="Playpen Sans Medium"/>
                <a:cs typeface="Playpen Sans Medium"/>
                <a:sym typeface="Playpen Sans Medium"/>
              </a:rPr>
              <a:t>Minimum Vaccines Required for </a:t>
            </a:r>
          </a:p>
          <a:p>
            <a:pPr algn="ctr" marL="0" indent="0" lvl="0">
              <a:lnSpc>
                <a:spcPts val="9354"/>
              </a:lnSpc>
              <a:spcBef>
                <a:spcPct val="0"/>
              </a:spcBef>
            </a:pPr>
            <a:r>
              <a:rPr lang="en-US" b="true" sz="6681" spc="-347">
                <a:solidFill>
                  <a:srgbClr val="000000"/>
                </a:solidFill>
                <a:latin typeface="Playpen Sans Medium"/>
                <a:ea typeface="Playpen Sans Medium"/>
                <a:cs typeface="Playpen Sans Medium"/>
                <a:sym typeface="Playpen Sans Medium"/>
              </a:rPr>
              <a:t>Kindergarten Attendance</a:t>
            </a:r>
          </a:p>
        </p:txBody>
      </p:sp>
    </p:spTree>
  </p:cSld>
  <p:clrMapOvr>
    <a:masterClrMapping/>
  </p:clrMapOvr>
</p:sld>
</file>

<file path=ppt/slides/slide27.xml><?xml version="1.0" encoding="utf-8"?>
<p:sld xmlns:p="http://schemas.openxmlformats.org/presentationml/2006/main" xmlns:a="http://schemas.openxmlformats.org/drawingml/2006/main" xmlns:r="http://schemas.openxmlformats.org/officeDocument/2006/relationships">
  <p:cSld>
    <p:bg>
      <p:bgPr>
        <a:solidFill>
          <a:srgbClr val="13A3A4"/>
        </a:solidFill>
      </p:bgPr>
    </p:bg>
    <p:spTree>
      <p:nvGrpSpPr>
        <p:cNvPr id="1" name=""/>
        <p:cNvGrpSpPr/>
        <p:nvPr/>
      </p:nvGrpSpPr>
      <p:grpSpPr>
        <a:xfrm>
          <a:off x="0" y="0"/>
          <a:ext cx="0" cy="0"/>
          <a:chOff x="0" y="0"/>
          <a:chExt cx="0" cy="0"/>
        </a:xfrm>
      </p:grpSpPr>
      <p:sp>
        <p:nvSpPr>
          <p:cNvPr name="Freeform 2" id="2"/>
          <p:cNvSpPr/>
          <p:nvPr/>
        </p:nvSpPr>
        <p:spPr>
          <a:xfrm flipH="false" flipV="false" rot="-421741">
            <a:off x="5537580" y="1420325"/>
            <a:ext cx="7212840" cy="7446350"/>
          </a:xfrm>
          <a:custGeom>
            <a:avLst/>
            <a:gdLst/>
            <a:ahLst/>
            <a:cxnLst/>
            <a:rect r="r" b="b" t="t" l="l"/>
            <a:pathLst>
              <a:path h="7446350" w="7212840">
                <a:moveTo>
                  <a:pt x="0" y="0"/>
                </a:moveTo>
                <a:lnTo>
                  <a:pt x="7212840" y="0"/>
                </a:lnTo>
                <a:lnTo>
                  <a:pt x="7212840" y="7446350"/>
                </a:lnTo>
                <a:lnTo>
                  <a:pt x="0" y="7446350"/>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TextBox 3" id="3"/>
          <p:cNvSpPr txBox="true"/>
          <p:nvPr/>
        </p:nvSpPr>
        <p:spPr>
          <a:xfrm rot="0">
            <a:off x="5421035" y="4336929"/>
            <a:ext cx="6999064" cy="1094602"/>
          </a:xfrm>
          <a:prstGeom prst="rect">
            <a:avLst/>
          </a:prstGeom>
        </p:spPr>
        <p:txBody>
          <a:bodyPr anchor="t" rtlCol="false" tIns="0" lIns="0" bIns="0" rIns="0">
            <a:spAutoFit/>
          </a:bodyPr>
          <a:lstStyle/>
          <a:p>
            <a:pPr algn="ctr" marL="0" indent="0" lvl="0">
              <a:lnSpc>
                <a:spcPts val="8967"/>
              </a:lnSpc>
              <a:spcBef>
                <a:spcPct val="0"/>
              </a:spcBef>
            </a:pPr>
            <a:r>
              <a:rPr lang="en-US" b="true" sz="6405" spc="-333">
                <a:solidFill>
                  <a:srgbClr val="13A3A4"/>
                </a:solidFill>
                <a:latin typeface="Playpen Sans Bold"/>
                <a:ea typeface="Playpen Sans Bold"/>
                <a:cs typeface="Playpen Sans Bold"/>
                <a:sym typeface="Playpen Sans Bold"/>
              </a:rPr>
              <a:t>Wolf Club</a:t>
            </a:r>
          </a:p>
        </p:txBody>
      </p:sp>
      <p:sp>
        <p:nvSpPr>
          <p:cNvPr name="TextBox 4" id="4"/>
          <p:cNvSpPr txBox="true"/>
          <p:nvPr/>
        </p:nvSpPr>
        <p:spPr>
          <a:xfrm rot="0">
            <a:off x="5421035" y="5364855"/>
            <a:ext cx="6999064" cy="1287005"/>
          </a:xfrm>
          <a:prstGeom prst="rect">
            <a:avLst/>
          </a:prstGeom>
        </p:spPr>
        <p:txBody>
          <a:bodyPr anchor="t" rtlCol="false" tIns="0" lIns="0" bIns="0" rIns="0">
            <a:spAutoFit/>
          </a:bodyPr>
          <a:lstStyle/>
          <a:p>
            <a:pPr algn="ctr" marL="0" indent="0" lvl="0">
              <a:lnSpc>
                <a:spcPts val="5187"/>
              </a:lnSpc>
              <a:spcBef>
                <a:spcPct val="0"/>
              </a:spcBef>
            </a:pPr>
            <a:r>
              <a:rPr lang="en-US" b="true" sz="3705" spc="-192">
                <a:solidFill>
                  <a:srgbClr val="13A3A4"/>
                </a:solidFill>
                <a:latin typeface="Playpen Sans Bold"/>
                <a:ea typeface="Playpen Sans Bold"/>
                <a:cs typeface="Playpen Sans Bold"/>
                <a:sym typeface="Playpen Sans Bold"/>
              </a:rPr>
              <a:t>Before &amp; After School Care (BASC)</a:t>
            </a:r>
          </a:p>
        </p:txBody>
      </p:sp>
    </p:spTree>
  </p:cSld>
  <p:clrMapOvr>
    <a:masterClrMapping/>
  </p:clrMapOvr>
</p:sld>
</file>

<file path=ppt/slides/slide28.xml><?xml version="1.0" encoding="utf-8"?>
<p:sld xmlns:p="http://schemas.openxmlformats.org/presentationml/2006/main" xmlns:a="http://schemas.openxmlformats.org/drawingml/2006/main" xmlns:r="http://schemas.openxmlformats.org/officeDocument/2006/relationships">
  <p:cSld>
    <p:bg>
      <p:bgPr>
        <a:solidFill>
          <a:srgbClr val="EBECEC"/>
        </a:solidFill>
      </p:bgPr>
    </p:bg>
    <p:spTree>
      <p:nvGrpSpPr>
        <p:cNvPr id="1" name=""/>
        <p:cNvGrpSpPr/>
        <p:nvPr/>
      </p:nvGrpSpPr>
      <p:grpSpPr>
        <a:xfrm>
          <a:off x="0" y="0"/>
          <a:ext cx="0" cy="0"/>
          <a:chOff x="0" y="0"/>
          <a:chExt cx="0" cy="0"/>
        </a:xfrm>
      </p:grpSpPr>
      <p:sp>
        <p:nvSpPr>
          <p:cNvPr name="Freeform 2" id="2"/>
          <p:cNvSpPr/>
          <p:nvPr/>
        </p:nvSpPr>
        <p:spPr>
          <a:xfrm flipH="false" flipV="false" rot="0">
            <a:off x="14805259" y="213464"/>
            <a:ext cx="3182050" cy="2066972"/>
          </a:xfrm>
          <a:custGeom>
            <a:avLst/>
            <a:gdLst/>
            <a:ahLst/>
            <a:cxnLst/>
            <a:rect r="r" b="b" t="t" l="l"/>
            <a:pathLst>
              <a:path h="2066972" w="3182050">
                <a:moveTo>
                  <a:pt x="0" y="0"/>
                </a:moveTo>
                <a:lnTo>
                  <a:pt x="3182050" y="0"/>
                </a:lnTo>
                <a:lnTo>
                  <a:pt x="3182050" y="2066973"/>
                </a:lnTo>
                <a:lnTo>
                  <a:pt x="0" y="2066973"/>
                </a:lnTo>
                <a:lnTo>
                  <a:pt x="0" y="0"/>
                </a:lnTo>
                <a:close/>
              </a:path>
            </a:pathLst>
          </a:custGeom>
          <a:blipFill>
            <a:blip r:embed="rId2"/>
            <a:stretch>
              <a:fillRect l="0" t="0" r="0" b="0"/>
            </a:stretch>
          </a:blipFill>
        </p:spPr>
      </p:sp>
      <p:sp>
        <p:nvSpPr>
          <p:cNvPr name="TextBox 3" id="3"/>
          <p:cNvSpPr txBox="true"/>
          <p:nvPr/>
        </p:nvSpPr>
        <p:spPr>
          <a:xfrm rot="0">
            <a:off x="6614097" y="3169609"/>
            <a:ext cx="11373212" cy="6686828"/>
          </a:xfrm>
          <a:prstGeom prst="rect">
            <a:avLst/>
          </a:prstGeom>
        </p:spPr>
        <p:txBody>
          <a:bodyPr anchor="t" rtlCol="false" tIns="0" lIns="0" bIns="0" rIns="0">
            <a:spAutoFit/>
          </a:bodyPr>
          <a:lstStyle/>
          <a:p>
            <a:pPr algn="l" marL="634858" indent="-317429" lvl="1">
              <a:lnSpc>
                <a:spcPts val="4116"/>
              </a:lnSpc>
              <a:buFont typeface="Arial"/>
              <a:buChar char="•"/>
            </a:pPr>
            <a:r>
              <a:rPr lang="en-US" sz="2940">
                <a:solidFill>
                  <a:srgbClr val="000000"/>
                </a:solidFill>
                <a:latin typeface="Playpen Sans"/>
                <a:ea typeface="Playpen Sans"/>
                <a:cs typeface="Playpen Sans"/>
                <a:sym typeface="Playpen Sans"/>
              </a:rPr>
              <a:t>The Before &amp; After School-Care Program (BASC) provides a positive environment for children to grow socially, emotionally, and intellectually under the guidance of our well-trained team.  We offer diverse activities to meet the interests and skill levels of our participants, including STEM, cooperative games, community service learning, art, and cooking.</a:t>
            </a:r>
          </a:p>
          <a:p>
            <a:pPr algn="l" marL="634858" indent="-317429" lvl="1">
              <a:lnSpc>
                <a:spcPts val="4116"/>
              </a:lnSpc>
              <a:buFont typeface="Arial"/>
              <a:buChar char="•"/>
            </a:pPr>
            <a:r>
              <a:rPr lang="en-US" sz="2940">
                <a:solidFill>
                  <a:srgbClr val="000000"/>
                </a:solidFill>
                <a:latin typeface="Playpen Sans"/>
                <a:ea typeface="Playpen Sans"/>
                <a:cs typeface="Playpen Sans"/>
                <a:sym typeface="Playpen Sans"/>
              </a:rPr>
              <a:t>During non-school time, children will be able to access many areas of our school, including the gym, playground and commons (lunchroom).  In addition to our well stocked club rooms, we provide a designated homework time, AM/PM snacks, family nights, enrichment activities, school break care, and summer day camps.</a:t>
            </a:r>
          </a:p>
        </p:txBody>
      </p:sp>
      <p:sp>
        <p:nvSpPr>
          <p:cNvPr name="Freeform 4" id="4"/>
          <p:cNvSpPr/>
          <p:nvPr/>
        </p:nvSpPr>
        <p:spPr>
          <a:xfrm flipH="false" flipV="false" rot="0">
            <a:off x="389198" y="213464"/>
            <a:ext cx="2344143" cy="2332481"/>
          </a:xfrm>
          <a:custGeom>
            <a:avLst/>
            <a:gdLst/>
            <a:ahLst/>
            <a:cxnLst/>
            <a:rect r="r" b="b" t="t" l="l"/>
            <a:pathLst>
              <a:path h="2332481" w="2344143">
                <a:moveTo>
                  <a:pt x="0" y="0"/>
                </a:moveTo>
                <a:lnTo>
                  <a:pt x="2344144" y="0"/>
                </a:lnTo>
                <a:lnTo>
                  <a:pt x="2344144" y="2332481"/>
                </a:lnTo>
                <a:lnTo>
                  <a:pt x="0" y="2332481"/>
                </a:lnTo>
                <a:lnTo>
                  <a:pt x="0" y="0"/>
                </a:lnTo>
                <a:close/>
              </a:path>
            </a:pathLst>
          </a:custGeom>
          <a:blipFill>
            <a:blip r:embed="rId3"/>
            <a:stretch>
              <a:fillRect l="0" t="0" r="0" b="0"/>
            </a:stretch>
          </a:blipFill>
        </p:spPr>
      </p:sp>
      <p:sp>
        <p:nvSpPr>
          <p:cNvPr name="TextBox 5" id="5"/>
          <p:cNvSpPr txBox="true"/>
          <p:nvPr/>
        </p:nvSpPr>
        <p:spPr>
          <a:xfrm rot="0">
            <a:off x="165990" y="-133350"/>
            <a:ext cx="17956020" cy="1227280"/>
          </a:xfrm>
          <a:prstGeom prst="rect">
            <a:avLst/>
          </a:prstGeom>
        </p:spPr>
        <p:txBody>
          <a:bodyPr anchor="t" rtlCol="false" tIns="0" lIns="0" bIns="0" rIns="0">
            <a:spAutoFit/>
          </a:bodyPr>
          <a:lstStyle/>
          <a:p>
            <a:pPr algn="ctr" marL="0" indent="0" lvl="0">
              <a:lnSpc>
                <a:spcPts val="10054"/>
              </a:lnSpc>
              <a:spcBef>
                <a:spcPct val="0"/>
              </a:spcBef>
            </a:pPr>
            <a:r>
              <a:rPr lang="en-US" b="true" sz="7181" spc="-373">
                <a:solidFill>
                  <a:srgbClr val="000000"/>
                </a:solidFill>
                <a:latin typeface="Playpen Sans Medium"/>
                <a:ea typeface="Playpen Sans Medium"/>
                <a:cs typeface="Playpen Sans Medium"/>
                <a:sym typeface="Playpen Sans Medium"/>
              </a:rPr>
              <a:t>Wolf Club</a:t>
            </a:r>
          </a:p>
        </p:txBody>
      </p:sp>
      <p:sp>
        <p:nvSpPr>
          <p:cNvPr name="TextBox 6" id="6"/>
          <p:cNvSpPr txBox="true"/>
          <p:nvPr/>
        </p:nvSpPr>
        <p:spPr>
          <a:xfrm rot="0">
            <a:off x="3507327" y="952500"/>
            <a:ext cx="11273347" cy="1824373"/>
          </a:xfrm>
          <a:prstGeom prst="rect">
            <a:avLst/>
          </a:prstGeom>
        </p:spPr>
        <p:txBody>
          <a:bodyPr anchor="t" rtlCol="false" tIns="0" lIns="0" bIns="0" rIns="0">
            <a:spAutoFit/>
          </a:bodyPr>
          <a:lstStyle/>
          <a:p>
            <a:pPr algn="ctr">
              <a:lnSpc>
                <a:spcPts val="5879"/>
              </a:lnSpc>
            </a:pPr>
            <a:r>
              <a:rPr lang="en-US" b="true" sz="4199" spc="-218">
                <a:solidFill>
                  <a:srgbClr val="000000"/>
                </a:solidFill>
                <a:latin typeface="Playpen Sans Bold"/>
                <a:ea typeface="Playpen Sans Bold"/>
                <a:cs typeface="Playpen Sans Bold"/>
                <a:sym typeface="Playpen Sans Bold"/>
              </a:rPr>
              <a:t> Before &amp; After School-Age Care</a:t>
            </a:r>
          </a:p>
          <a:p>
            <a:pPr algn="ctr">
              <a:lnSpc>
                <a:spcPts val="4619"/>
              </a:lnSpc>
            </a:pPr>
            <a:r>
              <a:rPr lang="en-US" sz="3299" spc="-171">
                <a:solidFill>
                  <a:srgbClr val="000000"/>
                </a:solidFill>
                <a:latin typeface="Playpen Sans Light"/>
                <a:ea typeface="Playpen Sans Light"/>
                <a:cs typeface="Playpen Sans Light"/>
                <a:sym typeface="Playpen Sans Light"/>
              </a:rPr>
              <a:t>Serving K-5</a:t>
            </a:r>
            <a:r>
              <a:rPr lang="en-US" sz="3299" spc="-171">
                <a:solidFill>
                  <a:srgbClr val="000000"/>
                </a:solidFill>
                <a:latin typeface="Playpen Sans Light"/>
                <a:ea typeface="Playpen Sans Light"/>
                <a:cs typeface="Playpen Sans Light"/>
                <a:sym typeface="Playpen Sans Light"/>
              </a:rPr>
              <a:t>th</a:t>
            </a:r>
            <a:r>
              <a:rPr lang="en-US" sz="3299" spc="-171">
                <a:solidFill>
                  <a:srgbClr val="000000"/>
                </a:solidFill>
                <a:latin typeface="Playpen Sans Light"/>
                <a:ea typeface="Playpen Sans Light"/>
                <a:cs typeface="Playpen Sans Light"/>
                <a:sym typeface="Playpen Sans Light"/>
              </a:rPr>
              <a:t> Students</a:t>
            </a:r>
          </a:p>
          <a:p>
            <a:pPr algn="ctr">
              <a:lnSpc>
                <a:spcPts val="4059"/>
              </a:lnSpc>
              <a:spcBef>
                <a:spcPct val="0"/>
              </a:spcBef>
            </a:pPr>
            <a:r>
              <a:rPr lang="en-US" sz="2899" spc="-150">
                <a:solidFill>
                  <a:srgbClr val="000000"/>
                </a:solidFill>
                <a:latin typeface="Playpen Sans Light"/>
                <a:ea typeface="Playpen Sans Light"/>
                <a:cs typeface="Playpen Sans Light"/>
                <a:sym typeface="Playpen Sans Light"/>
              </a:rPr>
              <a:t>Site Manager, Jeff Womack: womackj@issaquah.wednet.edu</a:t>
            </a:r>
          </a:p>
        </p:txBody>
      </p:sp>
      <p:sp>
        <p:nvSpPr>
          <p:cNvPr name="TextBox 7" id="7"/>
          <p:cNvSpPr txBox="true"/>
          <p:nvPr/>
        </p:nvSpPr>
        <p:spPr>
          <a:xfrm rot="0">
            <a:off x="840667" y="2894756"/>
            <a:ext cx="4963789" cy="2137232"/>
          </a:xfrm>
          <a:prstGeom prst="rect">
            <a:avLst/>
          </a:prstGeom>
        </p:spPr>
        <p:txBody>
          <a:bodyPr anchor="t" rtlCol="false" tIns="0" lIns="0" bIns="0" rIns="0">
            <a:spAutoFit/>
          </a:bodyPr>
          <a:lstStyle/>
          <a:p>
            <a:pPr algn="ctr">
              <a:lnSpc>
                <a:spcPts val="3894"/>
              </a:lnSpc>
            </a:pPr>
            <a:r>
              <a:rPr lang="en-US" b="true" sz="2782" spc="-144">
                <a:solidFill>
                  <a:srgbClr val="000000"/>
                </a:solidFill>
                <a:latin typeface="Playpen Sans Medium"/>
                <a:ea typeface="Playpen Sans Medium"/>
                <a:cs typeface="Playpen Sans Medium"/>
                <a:sym typeface="Playpen Sans Medium"/>
              </a:rPr>
              <a:t>Days of Operation:</a:t>
            </a:r>
          </a:p>
          <a:p>
            <a:pPr algn="ctr">
              <a:lnSpc>
                <a:spcPts val="4174"/>
              </a:lnSpc>
            </a:pPr>
            <a:r>
              <a:rPr lang="en-US" sz="2982" spc="-155">
                <a:solidFill>
                  <a:srgbClr val="000000"/>
                </a:solidFill>
                <a:latin typeface="Playpen Sans"/>
                <a:ea typeface="Playpen Sans"/>
                <a:cs typeface="Playpen Sans"/>
                <a:sym typeface="Playpen Sans"/>
              </a:rPr>
              <a:t>Monday - Friday</a:t>
            </a:r>
          </a:p>
          <a:p>
            <a:pPr algn="ctr">
              <a:lnSpc>
                <a:spcPts val="3054"/>
              </a:lnSpc>
              <a:spcBef>
                <a:spcPct val="0"/>
              </a:spcBef>
            </a:pPr>
            <a:r>
              <a:rPr lang="en-US" sz="2182" spc="-113">
                <a:solidFill>
                  <a:srgbClr val="000000"/>
                </a:solidFill>
                <a:latin typeface="Playpen Sans"/>
                <a:ea typeface="Playpen Sans"/>
                <a:cs typeface="Playpen Sans"/>
                <a:sym typeface="Playpen Sans"/>
              </a:rPr>
              <a:t>Note: School break services are available through a separate registration process.</a:t>
            </a:r>
          </a:p>
        </p:txBody>
      </p:sp>
      <p:sp>
        <p:nvSpPr>
          <p:cNvPr name="TextBox 8" id="8"/>
          <p:cNvSpPr txBox="true"/>
          <p:nvPr/>
        </p:nvSpPr>
        <p:spPr>
          <a:xfrm rot="0">
            <a:off x="972184" y="5193912"/>
            <a:ext cx="4963789" cy="2661107"/>
          </a:xfrm>
          <a:prstGeom prst="rect">
            <a:avLst/>
          </a:prstGeom>
        </p:spPr>
        <p:txBody>
          <a:bodyPr anchor="t" rtlCol="false" tIns="0" lIns="0" bIns="0" rIns="0">
            <a:spAutoFit/>
          </a:bodyPr>
          <a:lstStyle/>
          <a:p>
            <a:pPr algn="ctr">
              <a:lnSpc>
                <a:spcPts val="3894"/>
              </a:lnSpc>
            </a:pPr>
            <a:r>
              <a:rPr lang="en-US" b="true" sz="2782" spc="-144">
                <a:solidFill>
                  <a:srgbClr val="000000"/>
                </a:solidFill>
                <a:latin typeface="Playpen Sans Medium"/>
                <a:ea typeface="Playpen Sans Medium"/>
                <a:cs typeface="Playpen Sans Medium"/>
                <a:sym typeface="Playpen Sans Medium"/>
              </a:rPr>
              <a:t>Program Hours:</a:t>
            </a:r>
          </a:p>
          <a:p>
            <a:pPr algn="ctr">
              <a:lnSpc>
                <a:spcPts val="4174"/>
              </a:lnSpc>
            </a:pPr>
            <a:r>
              <a:rPr lang="en-US" sz="2982" spc="-155">
                <a:solidFill>
                  <a:srgbClr val="000000"/>
                </a:solidFill>
                <a:latin typeface="Playpen Sans"/>
                <a:ea typeface="Playpen Sans"/>
                <a:cs typeface="Playpen Sans"/>
                <a:sym typeface="Playpen Sans"/>
              </a:rPr>
              <a:t>6:30 am to Start of School</a:t>
            </a:r>
          </a:p>
          <a:p>
            <a:pPr algn="ctr">
              <a:lnSpc>
                <a:spcPts val="4174"/>
              </a:lnSpc>
            </a:pPr>
            <a:r>
              <a:rPr lang="en-US" sz="2982" spc="-155">
                <a:solidFill>
                  <a:srgbClr val="000000"/>
                </a:solidFill>
                <a:latin typeface="Playpen Sans"/>
                <a:ea typeface="Playpen Sans"/>
                <a:cs typeface="Playpen Sans"/>
                <a:sym typeface="Playpen Sans"/>
              </a:rPr>
              <a:t>End of School to 6:30 pm</a:t>
            </a:r>
          </a:p>
          <a:p>
            <a:pPr algn="ctr">
              <a:lnSpc>
                <a:spcPts val="3054"/>
              </a:lnSpc>
              <a:spcBef>
                <a:spcPct val="0"/>
              </a:spcBef>
            </a:pPr>
            <a:r>
              <a:rPr lang="en-US" sz="2182" spc="-113">
                <a:solidFill>
                  <a:srgbClr val="000000"/>
                </a:solidFill>
                <a:latin typeface="Playpen Sans"/>
                <a:ea typeface="Playpen Sans"/>
                <a:cs typeface="Playpen Sans"/>
                <a:sym typeface="Playpen Sans"/>
              </a:rPr>
              <a:t>Note: There is no care provided during the school day for ½ day kindergarten students.</a:t>
            </a:r>
          </a:p>
        </p:txBody>
      </p:sp>
      <p:sp>
        <p:nvSpPr>
          <p:cNvPr name="TextBox 9" id="9"/>
          <p:cNvSpPr txBox="true"/>
          <p:nvPr/>
        </p:nvSpPr>
        <p:spPr>
          <a:xfrm rot="0">
            <a:off x="972184" y="8015026"/>
            <a:ext cx="4963789" cy="984072"/>
          </a:xfrm>
          <a:prstGeom prst="rect">
            <a:avLst/>
          </a:prstGeom>
        </p:spPr>
        <p:txBody>
          <a:bodyPr anchor="t" rtlCol="false" tIns="0" lIns="0" bIns="0" rIns="0">
            <a:spAutoFit/>
          </a:bodyPr>
          <a:lstStyle/>
          <a:p>
            <a:pPr algn="ctr">
              <a:lnSpc>
                <a:spcPts val="3894"/>
              </a:lnSpc>
            </a:pPr>
            <a:r>
              <a:rPr lang="en-US" b="true" sz="2782" spc="-144">
                <a:solidFill>
                  <a:srgbClr val="000000"/>
                </a:solidFill>
                <a:latin typeface="Playpen Sans Medium"/>
                <a:ea typeface="Playpen Sans Medium"/>
                <a:cs typeface="Playpen Sans Medium"/>
                <a:sym typeface="Playpen Sans Medium"/>
              </a:rPr>
              <a:t>Locations:</a:t>
            </a:r>
          </a:p>
          <a:p>
            <a:pPr algn="ctr">
              <a:lnSpc>
                <a:spcPts val="4174"/>
              </a:lnSpc>
              <a:spcBef>
                <a:spcPct val="0"/>
              </a:spcBef>
            </a:pPr>
            <a:r>
              <a:rPr lang="en-US" sz="2982" spc="-155">
                <a:solidFill>
                  <a:srgbClr val="000000"/>
                </a:solidFill>
                <a:latin typeface="Playpen Sans"/>
                <a:ea typeface="Playpen Sans"/>
                <a:cs typeface="Playpen Sans"/>
                <a:sym typeface="Playpen Sans"/>
              </a:rPr>
              <a:t>All 16 Elementary Schools</a:t>
            </a:r>
          </a:p>
        </p:txBody>
      </p:sp>
      <p:sp>
        <p:nvSpPr>
          <p:cNvPr name="TextBox 10" id="10"/>
          <p:cNvSpPr txBox="true"/>
          <p:nvPr/>
        </p:nvSpPr>
        <p:spPr>
          <a:xfrm rot="0">
            <a:off x="165990" y="9161023"/>
            <a:ext cx="6576177" cy="984072"/>
          </a:xfrm>
          <a:prstGeom prst="rect">
            <a:avLst/>
          </a:prstGeom>
        </p:spPr>
        <p:txBody>
          <a:bodyPr anchor="t" rtlCol="false" tIns="0" lIns="0" bIns="0" rIns="0">
            <a:spAutoFit/>
          </a:bodyPr>
          <a:lstStyle/>
          <a:p>
            <a:pPr algn="ctr">
              <a:lnSpc>
                <a:spcPts val="3894"/>
              </a:lnSpc>
            </a:pPr>
            <a:r>
              <a:rPr lang="en-US" b="true" sz="2782" spc="-144">
                <a:solidFill>
                  <a:srgbClr val="000000"/>
                </a:solidFill>
                <a:latin typeface="Playpen Sans Medium"/>
                <a:ea typeface="Playpen Sans Medium"/>
                <a:cs typeface="Playpen Sans Medium"/>
                <a:sym typeface="Playpen Sans Medium"/>
              </a:rPr>
              <a:t>Learn More:</a:t>
            </a:r>
          </a:p>
          <a:p>
            <a:pPr algn="ctr">
              <a:lnSpc>
                <a:spcPts val="4174"/>
              </a:lnSpc>
              <a:spcBef>
                <a:spcPct val="0"/>
              </a:spcBef>
            </a:pPr>
            <a:r>
              <a:rPr lang="en-US" sz="2982" spc="-155">
                <a:solidFill>
                  <a:srgbClr val="000000"/>
                </a:solidFill>
                <a:latin typeface="Playpen Sans"/>
                <a:ea typeface="Playpen Sans"/>
                <a:cs typeface="Playpen Sans"/>
                <a:sym typeface="Playpen Sans"/>
                <a:hlinkClick r:id="rId4" tooltip="https://www.isd411.org/programs-services/basc"/>
              </a:rPr>
              <a:t>www.isd411.org</a:t>
            </a:r>
            <a:r>
              <a:rPr lang="en-US" sz="2982" spc="-155">
                <a:solidFill>
                  <a:srgbClr val="000000"/>
                </a:solidFill>
                <a:latin typeface="Playpen Sans"/>
                <a:ea typeface="Playpen Sans"/>
                <a:cs typeface="Playpen Sans"/>
                <a:sym typeface="Playpen Sans"/>
              </a:rPr>
              <a:t>/programs-services/basc</a:t>
            </a:r>
          </a:p>
        </p:txBody>
      </p:sp>
    </p:spTree>
  </p:cSld>
  <p:clrMapOvr>
    <a:masterClrMapping/>
  </p:clrMapOvr>
</p:sld>
</file>

<file path=ppt/slides/slide29.xml><?xml version="1.0" encoding="utf-8"?>
<p:sld xmlns:p="http://schemas.openxmlformats.org/presentationml/2006/main" xmlns:a="http://schemas.openxmlformats.org/drawingml/2006/main" xmlns:r="http://schemas.openxmlformats.org/officeDocument/2006/relationships">
  <p:cSld>
    <p:bg>
      <p:bgPr>
        <a:solidFill>
          <a:srgbClr val="13A3A4"/>
        </a:solidFill>
      </p:bgPr>
    </p:bg>
    <p:spTree>
      <p:nvGrpSpPr>
        <p:cNvPr id="1" name=""/>
        <p:cNvGrpSpPr/>
        <p:nvPr/>
      </p:nvGrpSpPr>
      <p:grpSpPr>
        <a:xfrm>
          <a:off x="0" y="0"/>
          <a:ext cx="0" cy="0"/>
          <a:chOff x="0" y="0"/>
          <a:chExt cx="0" cy="0"/>
        </a:xfrm>
      </p:grpSpPr>
      <p:sp>
        <p:nvSpPr>
          <p:cNvPr name="Freeform 2" id="2"/>
          <p:cNvSpPr/>
          <p:nvPr/>
        </p:nvSpPr>
        <p:spPr>
          <a:xfrm flipH="false" flipV="false" rot="-421741">
            <a:off x="5537580" y="1420325"/>
            <a:ext cx="7212840" cy="7446350"/>
          </a:xfrm>
          <a:custGeom>
            <a:avLst/>
            <a:gdLst/>
            <a:ahLst/>
            <a:cxnLst/>
            <a:rect r="r" b="b" t="t" l="l"/>
            <a:pathLst>
              <a:path h="7446350" w="7212840">
                <a:moveTo>
                  <a:pt x="0" y="0"/>
                </a:moveTo>
                <a:lnTo>
                  <a:pt x="7212840" y="0"/>
                </a:lnTo>
                <a:lnTo>
                  <a:pt x="7212840" y="7446350"/>
                </a:lnTo>
                <a:lnTo>
                  <a:pt x="0" y="7446350"/>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TextBox 3" id="3"/>
          <p:cNvSpPr txBox="true"/>
          <p:nvPr/>
        </p:nvSpPr>
        <p:spPr>
          <a:xfrm rot="0">
            <a:off x="5644468" y="4143442"/>
            <a:ext cx="6999064" cy="2228077"/>
          </a:xfrm>
          <a:prstGeom prst="rect">
            <a:avLst/>
          </a:prstGeom>
        </p:spPr>
        <p:txBody>
          <a:bodyPr anchor="t" rtlCol="false" tIns="0" lIns="0" bIns="0" rIns="0">
            <a:spAutoFit/>
          </a:bodyPr>
          <a:lstStyle/>
          <a:p>
            <a:pPr algn="ctr">
              <a:lnSpc>
                <a:spcPts val="8967"/>
              </a:lnSpc>
            </a:pPr>
            <a:r>
              <a:rPr lang="en-US" b="true" sz="6405" spc="-333">
                <a:solidFill>
                  <a:srgbClr val="13A3A4"/>
                </a:solidFill>
                <a:latin typeface="Playpen Sans Bold"/>
                <a:ea typeface="Playpen Sans Bold"/>
                <a:cs typeface="Playpen Sans Bold"/>
                <a:sym typeface="Playpen Sans Bold"/>
              </a:rPr>
              <a:t>Parent</a:t>
            </a:r>
          </a:p>
          <a:p>
            <a:pPr algn="ctr" marL="0" indent="0" lvl="0">
              <a:lnSpc>
                <a:spcPts val="8967"/>
              </a:lnSpc>
              <a:spcBef>
                <a:spcPct val="0"/>
              </a:spcBef>
            </a:pPr>
            <a:r>
              <a:rPr lang="en-US" b="true" sz="6405" spc="-333">
                <a:solidFill>
                  <a:srgbClr val="13A3A4"/>
                </a:solidFill>
                <a:latin typeface="Playpen Sans Bold"/>
                <a:ea typeface="Playpen Sans Bold"/>
                <a:cs typeface="Playpen Sans Bold"/>
                <a:sym typeface="Playpen Sans Bold"/>
              </a:rPr>
              <a:t>Homework</a:t>
            </a:r>
          </a:p>
        </p:txBody>
      </p:sp>
    </p:spTree>
  </p:cSld>
  <p:clrMapOvr>
    <a:masterClrMapping/>
  </p:clrMapOvr>
</p:sld>
</file>

<file path=ppt/slides/slide30.xml><?xml version="1.0" encoding="utf-8"?>
<p:sld xmlns:p="http://schemas.openxmlformats.org/presentationml/2006/main" xmlns:a="http://schemas.openxmlformats.org/drawingml/2006/main" xmlns:r="http://schemas.openxmlformats.org/officeDocument/2006/relationships">
  <p:cSld>
    <p:bg>
      <p:bgPr>
        <a:solidFill>
          <a:srgbClr val="EBECEC"/>
        </a:solidFill>
      </p:bgPr>
    </p:bg>
    <p:spTree>
      <p:nvGrpSpPr>
        <p:cNvPr id="1" name=""/>
        <p:cNvGrpSpPr/>
        <p:nvPr/>
      </p:nvGrpSpPr>
      <p:grpSpPr>
        <a:xfrm>
          <a:off x="0" y="0"/>
          <a:ext cx="0" cy="0"/>
          <a:chOff x="0" y="0"/>
          <a:chExt cx="0" cy="0"/>
        </a:xfrm>
      </p:grpSpPr>
      <p:sp>
        <p:nvSpPr>
          <p:cNvPr name="Freeform 2" id="2"/>
          <p:cNvSpPr/>
          <p:nvPr/>
        </p:nvSpPr>
        <p:spPr>
          <a:xfrm flipH="false" flipV="false" rot="0">
            <a:off x="13245629" y="0"/>
            <a:ext cx="1156748" cy="1184191"/>
          </a:xfrm>
          <a:custGeom>
            <a:avLst/>
            <a:gdLst/>
            <a:ahLst/>
            <a:cxnLst/>
            <a:rect r="r" b="b" t="t" l="l"/>
            <a:pathLst>
              <a:path h="1184191" w="1156748">
                <a:moveTo>
                  <a:pt x="0" y="0"/>
                </a:moveTo>
                <a:lnTo>
                  <a:pt x="1156748" y="0"/>
                </a:lnTo>
                <a:lnTo>
                  <a:pt x="1156748" y="1184191"/>
                </a:lnTo>
                <a:lnTo>
                  <a:pt x="0" y="1184191"/>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TextBox 3" id="3"/>
          <p:cNvSpPr txBox="true"/>
          <p:nvPr/>
        </p:nvSpPr>
        <p:spPr>
          <a:xfrm rot="0">
            <a:off x="165990" y="-88219"/>
            <a:ext cx="17956020" cy="1227280"/>
          </a:xfrm>
          <a:prstGeom prst="rect">
            <a:avLst/>
          </a:prstGeom>
        </p:spPr>
        <p:txBody>
          <a:bodyPr anchor="t" rtlCol="false" tIns="0" lIns="0" bIns="0" rIns="0">
            <a:spAutoFit/>
          </a:bodyPr>
          <a:lstStyle/>
          <a:p>
            <a:pPr algn="ctr" marL="0" indent="0" lvl="0">
              <a:lnSpc>
                <a:spcPts val="10054"/>
              </a:lnSpc>
              <a:spcBef>
                <a:spcPct val="0"/>
              </a:spcBef>
            </a:pPr>
            <a:r>
              <a:rPr lang="en-US" b="true" sz="7181" spc="-373">
                <a:solidFill>
                  <a:srgbClr val="000000"/>
                </a:solidFill>
                <a:latin typeface="Playpen Sans Medium"/>
                <a:ea typeface="Playpen Sans Medium"/>
                <a:cs typeface="Playpen Sans Medium"/>
                <a:sym typeface="Playpen Sans Medium"/>
              </a:rPr>
              <a:t>Parent Homework</a:t>
            </a:r>
          </a:p>
        </p:txBody>
      </p:sp>
      <p:sp>
        <p:nvSpPr>
          <p:cNvPr name="TextBox 4" id="4"/>
          <p:cNvSpPr txBox="true"/>
          <p:nvPr/>
        </p:nvSpPr>
        <p:spPr>
          <a:xfrm rot="0">
            <a:off x="580537" y="1117516"/>
            <a:ext cx="17126926" cy="9818759"/>
          </a:xfrm>
          <a:prstGeom prst="rect">
            <a:avLst/>
          </a:prstGeom>
        </p:spPr>
        <p:txBody>
          <a:bodyPr anchor="t" rtlCol="false" tIns="0" lIns="0" bIns="0" rIns="0">
            <a:spAutoFit/>
          </a:bodyPr>
          <a:lstStyle/>
          <a:p>
            <a:pPr algn="l" marL="747729" indent="-373865" lvl="1">
              <a:lnSpc>
                <a:spcPts val="4848"/>
              </a:lnSpc>
              <a:buFont typeface="Arial"/>
              <a:buChar char="•"/>
            </a:pPr>
            <a:r>
              <a:rPr lang="en-US" sz="3463" spc="-180">
                <a:solidFill>
                  <a:srgbClr val="000000"/>
                </a:solidFill>
                <a:latin typeface="Playpen Sans"/>
                <a:ea typeface="Playpen Sans"/>
                <a:cs typeface="Playpen Sans"/>
                <a:sym typeface="Playpen Sans"/>
              </a:rPr>
              <a:t>Sign up for </a:t>
            </a:r>
            <a:r>
              <a:rPr lang="en-US" sz="3463" spc="-180" u="sng">
                <a:solidFill>
                  <a:srgbClr val="E55151"/>
                </a:solidFill>
                <a:latin typeface="Playpen Sans"/>
                <a:ea typeface="Playpen Sans"/>
                <a:cs typeface="Playpen Sans"/>
                <a:sym typeface="Playpen Sans"/>
                <a:hlinkClick r:id="rId4" tooltip="https://www.isd411.org/about-us/announcements/sign-up"/>
              </a:rPr>
              <a:t>District and Cedar Trails E-news</a:t>
            </a:r>
            <a:r>
              <a:rPr lang="en-US" sz="3463" spc="-180">
                <a:solidFill>
                  <a:srgbClr val="E55151"/>
                </a:solidFill>
                <a:latin typeface="Playpen Sans"/>
                <a:ea typeface="Playpen Sans"/>
                <a:cs typeface="Playpen Sans"/>
                <a:sym typeface="Playpen Sans"/>
              </a:rPr>
              <a:t>,</a:t>
            </a:r>
            <a:r>
              <a:rPr lang="en-US" sz="3463" spc="-180">
                <a:solidFill>
                  <a:srgbClr val="000000"/>
                </a:solidFill>
                <a:latin typeface="Playpen Sans"/>
                <a:ea typeface="Playpen Sans"/>
                <a:cs typeface="Playpen Sans"/>
                <a:sym typeface="Playpen Sans"/>
              </a:rPr>
              <a:t> www.isd411.org/about-us/announcements/sign-up​</a:t>
            </a:r>
          </a:p>
          <a:p>
            <a:pPr algn="l" marL="747729" indent="-373865" lvl="1">
              <a:lnSpc>
                <a:spcPts val="4848"/>
              </a:lnSpc>
              <a:buFont typeface="Arial"/>
              <a:buChar char="•"/>
            </a:pPr>
            <a:r>
              <a:rPr lang="en-US" sz="3463" spc="-180" u="sng">
                <a:solidFill>
                  <a:srgbClr val="E55151"/>
                </a:solidFill>
                <a:latin typeface="Playpen Sans"/>
                <a:ea typeface="Playpen Sans"/>
                <a:cs typeface="Playpen Sans"/>
                <a:sym typeface="Playpen Sans"/>
                <a:hlinkClick r:id="rId5" tooltip="https://www.isd411.org/enrollment/kindergarten"/>
              </a:rPr>
              <a:t>Online Registration</a:t>
            </a:r>
            <a:r>
              <a:rPr lang="en-US" sz="3463" spc="-180">
                <a:solidFill>
                  <a:srgbClr val="000000"/>
                </a:solidFill>
                <a:latin typeface="Playpen Sans"/>
                <a:ea typeface="Playpen Sans"/>
                <a:cs typeface="Playpen Sans"/>
                <a:sym typeface="Playpen Sans"/>
              </a:rPr>
              <a:t> opens February 2nd (upload required documents: Child's Birth Certificate, Immunization Record, Lease, PSE bill, parent ID)​</a:t>
            </a:r>
          </a:p>
          <a:p>
            <a:pPr algn="l" marL="1110844" indent="-370281" lvl="2">
              <a:lnSpc>
                <a:spcPts val="3601"/>
              </a:lnSpc>
              <a:buFont typeface="Arial"/>
              <a:buChar char="⚬"/>
            </a:pPr>
            <a:r>
              <a:rPr lang="en-US" sz="2572" spc="-133">
                <a:solidFill>
                  <a:srgbClr val="000000"/>
                </a:solidFill>
                <a:latin typeface="Playpen Sans"/>
                <a:ea typeface="Playpen Sans"/>
                <a:cs typeface="Playpen Sans"/>
                <a:sym typeface="Playpen Sans"/>
              </a:rPr>
              <a:t>P</a:t>
            </a:r>
            <a:r>
              <a:rPr lang="en-US" sz="2572" spc="-133">
                <a:solidFill>
                  <a:srgbClr val="000000"/>
                </a:solidFill>
                <a:latin typeface="Playpen Sans"/>
                <a:ea typeface="Playpen Sans"/>
                <a:cs typeface="Playpen Sans"/>
                <a:sym typeface="Playpen Sans"/>
              </a:rPr>
              <a:t>aper registration pac</a:t>
            </a:r>
            <a:r>
              <a:rPr lang="en-US" sz="2572" spc="-133">
                <a:solidFill>
                  <a:srgbClr val="000000"/>
                </a:solidFill>
                <a:latin typeface="Playpen Sans"/>
                <a:ea typeface="Playpen Sans"/>
                <a:cs typeface="Playpen Sans"/>
                <a:sym typeface="Playpen Sans"/>
              </a:rPr>
              <a:t>kets available in the office if needed; address documents required to pick up packet​</a:t>
            </a:r>
          </a:p>
          <a:p>
            <a:pPr algn="l" marL="747729" indent="-373865" lvl="1">
              <a:lnSpc>
                <a:spcPts val="4848"/>
              </a:lnSpc>
              <a:buFont typeface="Arial"/>
              <a:buChar char="•"/>
            </a:pPr>
            <a:r>
              <a:rPr lang="en-US" sz="3463" spc="-180">
                <a:solidFill>
                  <a:srgbClr val="000000"/>
                </a:solidFill>
                <a:latin typeface="Playpen Sans"/>
                <a:ea typeface="Playpen Sans"/>
                <a:cs typeface="Playpen Sans"/>
                <a:sym typeface="Playpen Sans"/>
              </a:rPr>
              <a:t>Pre-K Screener for entering kindergarteners (April/May dates, TBD), SIGN UP via SignUpGenius later this Spring (must have submitted enrollment to get email invite)​</a:t>
            </a:r>
          </a:p>
          <a:p>
            <a:pPr algn="l" marL="747729" indent="-373865" lvl="1">
              <a:lnSpc>
                <a:spcPts val="4848"/>
              </a:lnSpc>
              <a:buFont typeface="Arial"/>
              <a:buChar char="•"/>
            </a:pPr>
            <a:r>
              <a:rPr lang="en-US" sz="3463" spc="-180">
                <a:solidFill>
                  <a:srgbClr val="000000"/>
                </a:solidFill>
                <a:latin typeface="Playpen Sans"/>
                <a:ea typeface="Playpen Sans"/>
                <a:cs typeface="Playpen Sans"/>
                <a:sym typeface="Playpen Sans"/>
              </a:rPr>
              <a:t>Pick-up </a:t>
            </a:r>
            <a:r>
              <a:rPr lang="en-US" b="true" sz="3463" spc="-180">
                <a:solidFill>
                  <a:srgbClr val="000000"/>
                </a:solidFill>
                <a:latin typeface="Playpen Sans Bold"/>
                <a:ea typeface="Playpen Sans Bold"/>
                <a:cs typeface="Playpen Sans Bold"/>
                <a:sym typeface="Playpen Sans Bold"/>
              </a:rPr>
              <a:t>Part 2 </a:t>
            </a:r>
            <a:r>
              <a:rPr lang="en-US" sz="3463" spc="-180">
                <a:solidFill>
                  <a:srgbClr val="000000"/>
                </a:solidFill>
                <a:latin typeface="Playpen Sans"/>
                <a:ea typeface="Playpen Sans"/>
                <a:cs typeface="Playpen Sans"/>
                <a:sym typeface="Playpen Sans"/>
              </a:rPr>
              <a:t>of the Registration Packet at the school office during your child's Pre-K Screener appointment​ </a:t>
            </a:r>
            <a:r>
              <a:rPr lang="en-US" sz="3463" spc="-180">
                <a:solidFill>
                  <a:srgbClr val="000000"/>
                </a:solidFill>
                <a:latin typeface="Playpen Sans"/>
                <a:ea typeface="Playpen Sans"/>
                <a:cs typeface="Playpen Sans"/>
                <a:sym typeface="Playpen Sans"/>
              </a:rPr>
              <a:t>(Note: if you attended the meeting you received this packet at the meeting)</a:t>
            </a:r>
          </a:p>
          <a:p>
            <a:pPr algn="l" marL="747729" indent="-373865" lvl="1">
              <a:lnSpc>
                <a:spcPts val="4848"/>
              </a:lnSpc>
              <a:buFont typeface="Arial"/>
              <a:buChar char="•"/>
            </a:pPr>
            <a:r>
              <a:rPr lang="en-US" sz="3463" spc="-180">
                <a:solidFill>
                  <a:srgbClr val="000000"/>
                </a:solidFill>
                <a:latin typeface="Playpen Sans"/>
                <a:ea typeface="Playpen Sans"/>
                <a:cs typeface="Playpen Sans"/>
                <a:sym typeface="Playpen Sans"/>
              </a:rPr>
              <a:t>Sign up for BASC (</a:t>
            </a:r>
            <a:r>
              <a:rPr lang="en-US" sz="3463" spc="-180" u="sng">
                <a:solidFill>
                  <a:srgbClr val="E55151"/>
                </a:solidFill>
                <a:latin typeface="Playpen Sans"/>
                <a:ea typeface="Playpen Sans"/>
                <a:cs typeface="Playpen Sans"/>
                <a:sym typeface="Playpen Sans"/>
                <a:hlinkClick r:id="rId6" tooltip="https://cedartrails.isd411.org/families-community/before-and-after-school-care"/>
              </a:rPr>
              <a:t>Wolf Club</a:t>
            </a:r>
            <a:r>
              <a:rPr lang="en-US" sz="3463" spc="-180">
                <a:solidFill>
                  <a:srgbClr val="000000"/>
                </a:solidFill>
                <a:latin typeface="Playpen Sans"/>
                <a:ea typeface="Playpen Sans"/>
                <a:cs typeface="Playpen Sans"/>
                <a:sym typeface="Playpen Sans"/>
              </a:rPr>
              <a:t>) or find an alternate child-care plan if needed​</a:t>
            </a:r>
          </a:p>
          <a:p>
            <a:pPr algn="l" marL="747729" indent="-373865" lvl="1">
              <a:lnSpc>
                <a:spcPts val="4848"/>
              </a:lnSpc>
              <a:buFont typeface="Arial"/>
              <a:buChar char="•"/>
            </a:pPr>
            <a:r>
              <a:rPr lang="en-US" sz="3463" spc="-180">
                <a:solidFill>
                  <a:srgbClr val="000000"/>
                </a:solidFill>
                <a:latin typeface="Playpen Sans"/>
                <a:ea typeface="Playpen Sans"/>
                <a:cs typeface="Playpen Sans"/>
                <a:sym typeface="Playpen Sans"/>
              </a:rPr>
              <a:t>Transportation “Invitation to Ride” mid-August, needs registration online​</a:t>
            </a:r>
          </a:p>
          <a:p>
            <a:pPr algn="l" marL="747729" indent="-373865" lvl="1">
              <a:lnSpc>
                <a:spcPts val="4848"/>
              </a:lnSpc>
              <a:buFont typeface="Arial"/>
              <a:buChar char="•"/>
            </a:pPr>
            <a:r>
              <a:rPr lang="en-US" sz="3463" spc="-180">
                <a:solidFill>
                  <a:srgbClr val="000000"/>
                </a:solidFill>
                <a:latin typeface="Playpen Sans"/>
                <a:ea typeface="Playpen Sans"/>
                <a:cs typeface="Playpen Sans"/>
                <a:sym typeface="Playpen Sans"/>
              </a:rPr>
              <a:t>Medications turned into the Health Room by mid-August  ​</a:t>
            </a:r>
          </a:p>
          <a:p>
            <a:pPr algn="ctr">
              <a:lnSpc>
                <a:spcPts val="5818"/>
              </a:lnSpc>
            </a:pPr>
            <a:r>
              <a:rPr lang="en-US" sz="4156" spc="-216">
                <a:solidFill>
                  <a:srgbClr val="E55151"/>
                </a:solidFill>
                <a:latin typeface="Playpen Sans"/>
                <a:ea typeface="Playpen Sans"/>
                <a:cs typeface="Playpen Sans"/>
                <a:sym typeface="Playpen Sans"/>
              </a:rPr>
              <a:t>DEADLINE for all medical forms and medication: August 14th</a:t>
            </a:r>
            <a:r>
              <a:rPr lang="en-US" sz="4156" spc="-216">
                <a:solidFill>
                  <a:srgbClr val="000000"/>
                </a:solidFill>
                <a:latin typeface="Playpen Sans"/>
                <a:ea typeface="Playpen Sans"/>
                <a:cs typeface="Playpen Sans"/>
                <a:sym typeface="Playpen Sans"/>
              </a:rPr>
              <a:t> ​</a:t>
            </a:r>
          </a:p>
          <a:p>
            <a:pPr algn="l">
              <a:lnSpc>
                <a:spcPts val="5818"/>
              </a:lnSpc>
              <a:spcBef>
                <a:spcPct val="0"/>
              </a:spcBef>
            </a:pPr>
          </a:p>
        </p:txBody>
      </p:sp>
      <p:sp>
        <p:nvSpPr>
          <p:cNvPr name="Freeform 5" id="5"/>
          <p:cNvSpPr/>
          <p:nvPr/>
        </p:nvSpPr>
        <p:spPr>
          <a:xfrm flipH="false" flipV="false" rot="0">
            <a:off x="3868820" y="0"/>
            <a:ext cx="1156748" cy="1184191"/>
          </a:xfrm>
          <a:custGeom>
            <a:avLst/>
            <a:gdLst/>
            <a:ahLst/>
            <a:cxnLst/>
            <a:rect r="r" b="b" t="t" l="l"/>
            <a:pathLst>
              <a:path h="1184191" w="1156748">
                <a:moveTo>
                  <a:pt x="0" y="0"/>
                </a:moveTo>
                <a:lnTo>
                  <a:pt x="1156748" y="0"/>
                </a:lnTo>
                <a:lnTo>
                  <a:pt x="1156748" y="1184191"/>
                </a:lnTo>
                <a:lnTo>
                  <a:pt x="0" y="1184191"/>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Tree>
  </p:cSld>
  <p:clrMapOvr>
    <a:masterClrMapping/>
  </p:clrMapOvr>
</p:sld>
</file>

<file path=ppt/slides/slide31.xml><?xml version="1.0" encoding="utf-8"?>
<p:sld xmlns:p="http://schemas.openxmlformats.org/presentationml/2006/main" xmlns:a="http://schemas.openxmlformats.org/drawingml/2006/main" xmlns:r="http://schemas.openxmlformats.org/officeDocument/2006/relationships">
  <p:cSld>
    <p:bg>
      <p:bgPr>
        <a:solidFill>
          <a:srgbClr val="13A3A4"/>
        </a:solidFill>
      </p:bgPr>
    </p:bg>
    <p:spTree>
      <p:nvGrpSpPr>
        <p:cNvPr id="1" name=""/>
        <p:cNvGrpSpPr/>
        <p:nvPr/>
      </p:nvGrpSpPr>
      <p:grpSpPr>
        <a:xfrm>
          <a:off x="0" y="0"/>
          <a:ext cx="0" cy="0"/>
          <a:chOff x="0" y="0"/>
          <a:chExt cx="0" cy="0"/>
        </a:xfrm>
      </p:grpSpPr>
      <p:sp>
        <p:nvSpPr>
          <p:cNvPr name="Freeform 2" id="2"/>
          <p:cNvSpPr/>
          <p:nvPr/>
        </p:nvSpPr>
        <p:spPr>
          <a:xfrm flipH="false" flipV="false" rot="-421741">
            <a:off x="5537580" y="1420325"/>
            <a:ext cx="7212840" cy="7446350"/>
          </a:xfrm>
          <a:custGeom>
            <a:avLst/>
            <a:gdLst/>
            <a:ahLst/>
            <a:cxnLst/>
            <a:rect r="r" b="b" t="t" l="l"/>
            <a:pathLst>
              <a:path h="7446350" w="7212840">
                <a:moveTo>
                  <a:pt x="0" y="0"/>
                </a:moveTo>
                <a:lnTo>
                  <a:pt x="7212840" y="0"/>
                </a:lnTo>
                <a:lnTo>
                  <a:pt x="7212840" y="7446350"/>
                </a:lnTo>
                <a:lnTo>
                  <a:pt x="0" y="7446350"/>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TextBox 3" id="3"/>
          <p:cNvSpPr txBox="true"/>
          <p:nvPr/>
        </p:nvSpPr>
        <p:spPr>
          <a:xfrm rot="0">
            <a:off x="5644468" y="3762171"/>
            <a:ext cx="6999064" cy="3769856"/>
          </a:xfrm>
          <a:prstGeom prst="rect">
            <a:avLst/>
          </a:prstGeom>
        </p:spPr>
        <p:txBody>
          <a:bodyPr anchor="t" rtlCol="false" tIns="0" lIns="0" bIns="0" rIns="0">
            <a:spAutoFit/>
          </a:bodyPr>
          <a:lstStyle/>
          <a:p>
            <a:pPr algn="ctr">
              <a:lnSpc>
                <a:spcPts val="8967"/>
              </a:lnSpc>
            </a:pPr>
            <a:r>
              <a:rPr lang="en-US" b="true" sz="6405" spc="-333">
                <a:solidFill>
                  <a:srgbClr val="13A3A4"/>
                </a:solidFill>
                <a:latin typeface="Playpen Sans Bold"/>
                <a:ea typeface="Playpen Sans Bold"/>
                <a:cs typeface="Playpen Sans Bold"/>
                <a:sym typeface="Playpen Sans Bold"/>
              </a:rPr>
              <a:t>Need Help?</a:t>
            </a:r>
          </a:p>
          <a:p>
            <a:pPr algn="ctr">
              <a:lnSpc>
                <a:spcPts val="7007"/>
              </a:lnSpc>
            </a:pPr>
            <a:r>
              <a:rPr lang="en-US" b="true" sz="5005" spc="-260">
                <a:solidFill>
                  <a:srgbClr val="13A3A4"/>
                </a:solidFill>
                <a:latin typeface="Playpen Sans Bold"/>
                <a:ea typeface="Playpen Sans Bold"/>
                <a:cs typeface="Playpen Sans Bold"/>
                <a:sym typeface="Playpen Sans Bold"/>
              </a:rPr>
              <a:t>Family</a:t>
            </a:r>
          </a:p>
          <a:p>
            <a:pPr algn="ctr">
              <a:lnSpc>
                <a:spcPts val="7007"/>
              </a:lnSpc>
            </a:pPr>
            <a:r>
              <a:rPr lang="en-US" b="true" sz="5005" spc="-260">
                <a:solidFill>
                  <a:srgbClr val="13A3A4"/>
                </a:solidFill>
                <a:latin typeface="Playpen Sans Bold"/>
                <a:ea typeface="Playpen Sans Bold"/>
                <a:cs typeface="Playpen Sans Bold"/>
                <a:sym typeface="Playpen Sans Bold"/>
              </a:rPr>
              <a:t>Partner</a:t>
            </a:r>
          </a:p>
          <a:p>
            <a:pPr algn="ctr" marL="0" indent="0" lvl="0">
              <a:lnSpc>
                <a:spcPts val="7007"/>
              </a:lnSpc>
              <a:spcBef>
                <a:spcPct val="0"/>
              </a:spcBef>
            </a:pPr>
            <a:r>
              <a:rPr lang="en-US" b="true" sz="5005" spc="-260">
                <a:solidFill>
                  <a:srgbClr val="13A3A4"/>
                </a:solidFill>
                <a:latin typeface="Playpen Sans Bold"/>
                <a:ea typeface="Playpen Sans Bold"/>
                <a:cs typeface="Playpen Sans Bold"/>
                <a:sym typeface="Playpen Sans Bold"/>
              </a:rPr>
              <a:t>Liaison</a:t>
            </a:r>
          </a:p>
        </p:txBody>
      </p:sp>
    </p:spTree>
  </p:cSld>
  <p:clrMapOvr>
    <a:masterClrMapping/>
  </p:clrMapOvr>
</p:sld>
</file>

<file path=ppt/slides/slide32.xml><?xml version="1.0" encoding="utf-8"?>
<p:sld xmlns:p="http://schemas.openxmlformats.org/presentationml/2006/main" xmlns:a="http://schemas.openxmlformats.org/drawingml/2006/main" xmlns:r="http://schemas.openxmlformats.org/officeDocument/2006/relationships">
  <p:cSld>
    <p:bg>
      <p:bgPr>
        <a:solidFill>
          <a:srgbClr val="EBECEC"/>
        </a:solidFill>
      </p:bgPr>
    </p:bg>
    <p:spTree>
      <p:nvGrpSpPr>
        <p:cNvPr id="1" name=""/>
        <p:cNvGrpSpPr/>
        <p:nvPr/>
      </p:nvGrpSpPr>
      <p:grpSpPr>
        <a:xfrm>
          <a:off x="0" y="0"/>
          <a:ext cx="0" cy="0"/>
          <a:chOff x="0" y="0"/>
          <a:chExt cx="0" cy="0"/>
        </a:xfrm>
      </p:grpSpPr>
      <p:sp>
        <p:nvSpPr>
          <p:cNvPr name="Freeform 2" id="2"/>
          <p:cNvSpPr/>
          <p:nvPr/>
        </p:nvSpPr>
        <p:spPr>
          <a:xfrm flipH="false" flipV="false" rot="0">
            <a:off x="407860" y="291244"/>
            <a:ext cx="2533227" cy="2434712"/>
          </a:xfrm>
          <a:custGeom>
            <a:avLst/>
            <a:gdLst/>
            <a:ahLst/>
            <a:cxnLst/>
            <a:rect r="r" b="b" t="t" l="l"/>
            <a:pathLst>
              <a:path h="2434712" w="2533227">
                <a:moveTo>
                  <a:pt x="0" y="0"/>
                </a:moveTo>
                <a:lnTo>
                  <a:pt x="2533227" y="0"/>
                </a:lnTo>
                <a:lnTo>
                  <a:pt x="2533227" y="2434712"/>
                </a:lnTo>
                <a:lnTo>
                  <a:pt x="0" y="2434712"/>
                </a:lnTo>
                <a:lnTo>
                  <a:pt x="0" y="0"/>
                </a:lnTo>
                <a:close/>
              </a:path>
            </a:pathLst>
          </a:custGeom>
          <a:blipFill>
            <a:blip r:embed="rId2"/>
            <a:stretch>
              <a:fillRect l="0" t="0" r="0" b="0"/>
            </a:stretch>
          </a:blipFill>
        </p:spPr>
      </p:sp>
      <p:sp>
        <p:nvSpPr>
          <p:cNvPr name="Freeform 3" id="3"/>
          <p:cNvSpPr/>
          <p:nvPr/>
        </p:nvSpPr>
        <p:spPr>
          <a:xfrm flipH="false" flipV="false" rot="0">
            <a:off x="14133084" y="4324230"/>
            <a:ext cx="3980858" cy="3781815"/>
          </a:xfrm>
          <a:custGeom>
            <a:avLst/>
            <a:gdLst/>
            <a:ahLst/>
            <a:cxnLst/>
            <a:rect r="r" b="b" t="t" l="l"/>
            <a:pathLst>
              <a:path h="3781815" w="3980858">
                <a:moveTo>
                  <a:pt x="0" y="0"/>
                </a:moveTo>
                <a:lnTo>
                  <a:pt x="3980858" y="0"/>
                </a:lnTo>
                <a:lnTo>
                  <a:pt x="3980858" y="3781815"/>
                </a:lnTo>
                <a:lnTo>
                  <a:pt x="0" y="3781815"/>
                </a:lnTo>
                <a:lnTo>
                  <a:pt x="0" y="0"/>
                </a:lnTo>
                <a:close/>
              </a:path>
            </a:pathLst>
          </a:custGeom>
          <a:blipFill>
            <a:blip r:embed="rId3"/>
            <a:stretch>
              <a:fillRect l="0" t="0" r="0" b="0"/>
            </a:stretch>
          </a:blipFill>
        </p:spPr>
      </p:sp>
      <p:sp>
        <p:nvSpPr>
          <p:cNvPr name="TextBox 4" id="4"/>
          <p:cNvSpPr txBox="true"/>
          <p:nvPr/>
        </p:nvSpPr>
        <p:spPr>
          <a:xfrm rot="0">
            <a:off x="0" y="4082167"/>
            <a:ext cx="13359601" cy="4189743"/>
          </a:xfrm>
          <a:prstGeom prst="rect">
            <a:avLst/>
          </a:prstGeom>
        </p:spPr>
        <p:txBody>
          <a:bodyPr anchor="t" rtlCol="false" tIns="0" lIns="0" bIns="0" rIns="0">
            <a:spAutoFit/>
          </a:bodyPr>
          <a:lstStyle/>
          <a:p>
            <a:pPr algn="l">
              <a:lnSpc>
                <a:spcPts val="4794"/>
              </a:lnSpc>
            </a:pPr>
            <a:r>
              <a:rPr lang="en-US" sz="3424" b="true">
                <a:solidFill>
                  <a:srgbClr val="000000"/>
                </a:solidFill>
                <a:latin typeface="Roboto Bold"/>
                <a:ea typeface="Roboto Bold"/>
                <a:cs typeface="Roboto Bold"/>
                <a:sym typeface="Roboto Bold"/>
              </a:rPr>
              <a:t>How can I help you?</a:t>
            </a:r>
          </a:p>
          <a:p>
            <a:pPr algn="l" marL="739351" indent="-369676" lvl="1">
              <a:lnSpc>
                <a:spcPts val="4794"/>
              </a:lnSpc>
              <a:buFont typeface="Arial"/>
              <a:buChar char="•"/>
            </a:pPr>
            <a:r>
              <a:rPr lang="en-US" sz="3424">
                <a:solidFill>
                  <a:srgbClr val="000000"/>
                </a:solidFill>
                <a:latin typeface="Roboto"/>
                <a:ea typeface="Roboto"/>
                <a:cs typeface="Roboto"/>
                <a:sym typeface="Roboto"/>
              </a:rPr>
              <a:t>Help new families with registration and other online forms.</a:t>
            </a:r>
          </a:p>
          <a:p>
            <a:pPr algn="l" marL="739351" indent="-369676" lvl="1">
              <a:lnSpc>
                <a:spcPts val="4794"/>
              </a:lnSpc>
              <a:buFont typeface="Arial"/>
              <a:buChar char="•"/>
            </a:pPr>
            <a:r>
              <a:rPr lang="en-US" sz="3424">
                <a:solidFill>
                  <a:srgbClr val="000000"/>
                </a:solidFill>
                <a:latin typeface="Roboto"/>
                <a:ea typeface="Roboto"/>
                <a:cs typeface="Roboto"/>
                <a:sym typeface="Roboto"/>
              </a:rPr>
              <a:t>Answer questions about your school, the district or the school system.</a:t>
            </a:r>
          </a:p>
          <a:p>
            <a:pPr algn="l" marL="739351" indent="-369676" lvl="1">
              <a:lnSpc>
                <a:spcPts val="4794"/>
              </a:lnSpc>
              <a:buFont typeface="Arial"/>
              <a:buChar char="•"/>
            </a:pPr>
            <a:r>
              <a:rPr lang="en-US" sz="3424">
                <a:solidFill>
                  <a:srgbClr val="000000"/>
                </a:solidFill>
                <a:latin typeface="Roboto"/>
                <a:ea typeface="Roboto"/>
                <a:cs typeface="Roboto"/>
                <a:sym typeface="Roboto"/>
              </a:rPr>
              <a:t>Connect you with community resources and programs.</a:t>
            </a:r>
          </a:p>
          <a:p>
            <a:pPr algn="l" marL="739351" indent="-369676" lvl="1">
              <a:lnSpc>
                <a:spcPts val="4794"/>
              </a:lnSpc>
              <a:buFont typeface="Arial"/>
              <a:buChar char="•"/>
            </a:pPr>
            <a:r>
              <a:rPr lang="en-US" sz="3424">
                <a:solidFill>
                  <a:srgbClr val="000000"/>
                </a:solidFill>
                <a:latin typeface="Roboto"/>
                <a:ea typeface="Roboto"/>
                <a:cs typeface="Roboto"/>
                <a:sym typeface="Roboto"/>
              </a:rPr>
              <a:t>Support you to connect and communicate with school and district staff.</a:t>
            </a:r>
          </a:p>
        </p:txBody>
      </p:sp>
      <p:sp>
        <p:nvSpPr>
          <p:cNvPr name="Freeform 5" id="5"/>
          <p:cNvSpPr/>
          <p:nvPr/>
        </p:nvSpPr>
        <p:spPr>
          <a:xfrm flipH="false" flipV="false" rot="0">
            <a:off x="10610917" y="8652909"/>
            <a:ext cx="1930570" cy="736665"/>
          </a:xfrm>
          <a:custGeom>
            <a:avLst/>
            <a:gdLst/>
            <a:ahLst/>
            <a:cxnLst/>
            <a:rect r="r" b="b" t="t" l="l"/>
            <a:pathLst>
              <a:path h="736665" w="1930570">
                <a:moveTo>
                  <a:pt x="0" y="0"/>
                </a:moveTo>
                <a:lnTo>
                  <a:pt x="1930570" y="0"/>
                </a:lnTo>
                <a:lnTo>
                  <a:pt x="1930570" y="736665"/>
                </a:lnTo>
                <a:lnTo>
                  <a:pt x="0" y="736665"/>
                </a:lnTo>
                <a:lnTo>
                  <a:pt x="0" y="0"/>
                </a:lnTo>
                <a:close/>
              </a:path>
            </a:pathLst>
          </a:custGeom>
          <a:blipFill>
            <a:blip r:embed="rId4"/>
            <a:stretch>
              <a:fillRect l="0" t="0" r="0" b="0"/>
            </a:stretch>
          </a:blipFill>
        </p:spPr>
      </p:sp>
      <p:sp>
        <p:nvSpPr>
          <p:cNvPr name="TextBox 6" id="6"/>
          <p:cNvSpPr txBox="true"/>
          <p:nvPr/>
        </p:nvSpPr>
        <p:spPr>
          <a:xfrm rot="0">
            <a:off x="5458667" y="215044"/>
            <a:ext cx="9970889" cy="1428573"/>
          </a:xfrm>
          <a:prstGeom prst="rect">
            <a:avLst/>
          </a:prstGeom>
        </p:spPr>
        <p:txBody>
          <a:bodyPr anchor="t" rtlCol="false" tIns="0" lIns="0" bIns="0" rIns="0">
            <a:spAutoFit/>
          </a:bodyPr>
          <a:lstStyle/>
          <a:p>
            <a:pPr algn="ctr">
              <a:lnSpc>
                <a:spcPts val="6274"/>
              </a:lnSpc>
            </a:pPr>
            <a:r>
              <a:rPr lang="en-US" b="true" sz="4481" spc="-233">
                <a:solidFill>
                  <a:srgbClr val="000000"/>
                </a:solidFill>
                <a:latin typeface="Playpen Sans Medium"/>
                <a:ea typeface="Playpen Sans Medium"/>
                <a:cs typeface="Playpen Sans Medium"/>
                <a:sym typeface="Playpen Sans Medium"/>
              </a:rPr>
              <a:t>Welcome Families!</a:t>
            </a:r>
          </a:p>
          <a:p>
            <a:pPr algn="ctr">
              <a:lnSpc>
                <a:spcPts val="5294"/>
              </a:lnSpc>
              <a:spcBef>
                <a:spcPct val="0"/>
              </a:spcBef>
            </a:pPr>
            <a:r>
              <a:rPr lang="en-US" b="true" sz="3781" spc="-196">
                <a:solidFill>
                  <a:srgbClr val="000000"/>
                </a:solidFill>
                <a:latin typeface="Playpen Sans Medium"/>
                <a:ea typeface="Playpen Sans Medium"/>
                <a:cs typeface="Playpen Sans Medium"/>
                <a:sym typeface="Playpen Sans Medium"/>
              </a:rPr>
              <a:t>My name is Wenli Mithal, your Family Liaison.</a:t>
            </a:r>
          </a:p>
        </p:txBody>
      </p:sp>
      <p:sp>
        <p:nvSpPr>
          <p:cNvPr name="TextBox 7" id="7"/>
          <p:cNvSpPr txBox="true"/>
          <p:nvPr/>
        </p:nvSpPr>
        <p:spPr>
          <a:xfrm rot="0">
            <a:off x="3107893" y="1778311"/>
            <a:ext cx="15006049" cy="2169161"/>
          </a:xfrm>
          <a:prstGeom prst="rect">
            <a:avLst/>
          </a:prstGeom>
        </p:spPr>
        <p:txBody>
          <a:bodyPr anchor="t" rtlCol="false" tIns="0" lIns="0" bIns="0" rIns="0">
            <a:spAutoFit/>
          </a:bodyPr>
          <a:lstStyle/>
          <a:p>
            <a:pPr algn="ctr">
              <a:lnSpc>
                <a:spcPts val="4339"/>
              </a:lnSpc>
            </a:pPr>
            <a:r>
              <a:rPr lang="en-US" sz="3099">
                <a:solidFill>
                  <a:srgbClr val="000000"/>
                </a:solidFill>
                <a:latin typeface="Roboto"/>
                <a:ea typeface="Roboto"/>
                <a:cs typeface="Roboto"/>
                <a:sym typeface="Roboto"/>
              </a:rPr>
              <a:t>I am part of the ISD Equity, Belonging &amp; Family Partnership Department.  We host information sessions for families with a wide variety of topics throughout the school year.  Family Partnerships-Issaquah School District 411.  If you need interpretation, we arrange to host these sessions in  your preferred language.</a:t>
            </a:r>
          </a:p>
        </p:txBody>
      </p:sp>
      <p:sp>
        <p:nvSpPr>
          <p:cNvPr name="TextBox 8" id="8"/>
          <p:cNvSpPr txBox="true"/>
          <p:nvPr/>
        </p:nvSpPr>
        <p:spPr>
          <a:xfrm rot="0">
            <a:off x="407860" y="8576709"/>
            <a:ext cx="18292648" cy="1366978"/>
          </a:xfrm>
          <a:prstGeom prst="rect">
            <a:avLst/>
          </a:prstGeom>
        </p:spPr>
        <p:txBody>
          <a:bodyPr anchor="t" rtlCol="false" tIns="0" lIns="0" bIns="0" rIns="0">
            <a:spAutoFit/>
          </a:bodyPr>
          <a:lstStyle/>
          <a:p>
            <a:pPr algn="l">
              <a:lnSpc>
                <a:spcPts val="5854"/>
              </a:lnSpc>
            </a:pPr>
            <a:r>
              <a:rPr lang="en-US" sz="4181" spc="-217" b="true">
                <a:solidFill>
                  <a:srgbClr val="000000"/>
                </a:solidFill>
                <a:latin typeface="Playpen Sans Medium"/>
                <a:ea typeface="Playpen Sans Medium"/>
                <a:cs typeface="Playpen Sans Medium"/>
                <a:sym typeface="Playpen Sans Medium"/>
              </a:rPr>
              <a:t>Feel free to contact me (I speak English &amp;            ):</a:t>
            </a:r>
          </a:p>
          <a:p>
            <a:pPr algn="ctr">
              <a:lnSpc>
                <a:spcPts val="5154"/>
              </a:lnSpc>
              <a:spcBef>
                <a:spcPct val="0"/>
              </a:spcBef>
            </a:pPr>
            <a:r>
              <a:rPr lang="en-US" b="true" sz="3681" spc="-191">
                <a:solidFill>
                  <a:srgbClr val="000000"/>
                </a:solidFill>
                <a:latin typeface="Playpen Sans Medium"/>
                <a:ea typeface="Playpen Sans Medium"/>
                <a:cs typeface="Playpen Sans Medium"/>
                <a:sym typeface="Playpen Sans Medium"/>
              </a:rPr>
              <a:t>Office: 425.837.7106 ::  Cell: 425.651.5205  ::  Text: 978.252.3686</a:t>
            </a:r>
          </a:p>
        </p:txBody>
      </p:sp>
    </p:spTree>
  </p:cSld>
  <p:clrMapOvr>
    <a:masterClrMapping/>
  </p:clrMapOvr>
</p:sld>
</file>

<file path=ppt/slides/slide33.xml><?xml version="1.0" encoding="utf-8"?>
<p:sld xmlns:p="http://schemas.openxmlformats.org/presentationml/2006/main" xmlns:a="http://schemas.openxmlformats.org/drawingml/2006/main" xmlns:r="http://schemas.openxmlformats.org/officeDocument/2006/relationships">
  <p:cSld>
    <p:bg>
      <p:bgPr>
        <a:solidFill>
          <a:srgbClr val="EBECEC"/>
        </a:solidFill>
      </p:bgPr>
    </p:bg>
    <p:spTree>
      <p:nvGrpSpPr>
        <p:cNvPr id="1" name=""/>
        <p:cNvGrpSpPr/>
        <p:nvPr/>
      </p:nvGrpSpPr>
      <p:grpSpPr>
        <a:xfrm>
          <a:off x="0" y="0"/>
          <a:ext cx="0" cy="0"/>
          <a:chOff x="0" y="0"/>
          <a:chExt cx="0" cy="0"/>
        </a:xfrm>
      </p:grpSpPr>
      <p:sp>
        <p:nvSpPr>
          <p:cNvPr name="Freeform 2" id="2"/>
          <p:cNvSpPr/>
          <p:nvPr/>
        </p:nvSpPr>
        <p:spPr>
          <a:xfrm flipH="false" flipV="false" rot="0">
            <a:off x="407860" y="291244"/>
            <a:ext cx="2533227" cy="2434712"/>
          </a:xfrm>
          <a:custGeom>
            <a:avLst/>
            <a:gdLst/>
            <a:ahLst/>
            <a:cxnLst/>
            <a:rect r="r" b="b" t="t" l="l"/>
            <a:pathLst>
              <a:path h="2434712" w="2533227">
                <a:moveTo>
                  <a:pt x="0" y="0"/>
                </a:moveTo>
                <a:lnTo>
                  <a:pt x="2533227" y="0"/>
                </a:lnTo>
                <a:lnTo>
                  <a:pt x="2533227" y="2434712"/>
                </a:lnTo>
                <a:lnTo>
                  <a:pt x="0" y="2434712"/>
                </a:lnTo>
                <a:lnTo>
                  <a:pt x="0" y="0"/>
                </a:lnTo>
                <a:close/>
              </a:path>
            </a:pathLst>
          </a:custGeom>
          <a:blipFill>
            <a:blip r:embed="rId2"/>
            <a:stretch>
              <a:fillRect l="0" t="0" r="0" b="0"/>
            </a:stretch>
          </a:blipFill>
        </p:spPr>
      </p:sp>
      <p:sp>
        <p:nvSpPr>
          <p:cNvPr name="Freeform 3" id="3"/>
          <p:cNvSpPr/>
          <p:nvPr/>
        </p:nvSpPr>
        <p:spPr>
          <a:xfrm flipH="false" flipV="false" rot="0">
            <a:off x="13767461" y="4546387"/>
            <a:ext cx="4275492" cy="4132180"/>
          </a:xfrm>
          <a:custGeom>
            <a:avLst/>
            <a:gdLst/>
            <a:ahLst/>
            <a:cxnLst/>
            <a:rect r="r" b="b" t="t" l="l"/>
            <a:pathLst>
              <a:path h="4132180" w="4275492">
                <a:moveTo>
                  <a:pt x="0" y="0"/>
                </a:moveTo>
                <a:lnTo>
                  <a:pt x="4275493" y="0"/>
                </a:lnTo>
                <a:lnTo>
                  <a:pt x="4275493" y="4132180"/>
                </a:lnTo>
                <a:lnTo>
                  <a:pt x="0" y="4132180"/>
                </a:lnTo>
                <a:lnTo>
                  <a:pt x="0" y="0"/>
                </a:lnTo>
                <a:close/>
              </a:path>
            </a:pathLst>
          </a:custGeom>
          <a:blipFill>
            <a:blip r:embed="rId3"/>
            <a:stretch>
              <a:fillRect l="0" t="0" r="0" b="0"/>
            </a:stretch>
          </a:blipFill>
        </p:spPr>
      </p:sp>
      <p:sp>
        <p:nvSpPr>
          <p:cNvPr name="Freeform 4" id="4"/>
          <p:cNvSpPr/>
          <p:nvPr/>
        </p:nvSpPr>
        <p:spPr>
          <a:xfrm flipH="false" flipV="false" rot="0">
            <a:off x="407860" y="9175027"/>
            <a:ext cx="17548746" cy="789694"/>
          </a:xfrm>
          <a:custGeom>
            <a:avLst/>
            <a:gdLst/>
            <a:ahLst/>
            <a:cxnLst/>
            <a:rect r="r" b="b" t="t" l="l"/>
            <a:pathLst>
              <a:path h="789694" w="17548746">
                <a:moveTo>
                  <a:pt x="0" y="0"/>
                </a:moveTo>
                <a:lnTo>
                  <a:pt x="17548746" y="0"/>
                </a:lnTo>
                <a:lnTo>
                  <a:pt x="17548746" y="789693"/>
                </a:lnTo>
                <a:lnTo>
                  <a:pt x="0" y="789693"/>
                </a:lnTo>
                <a:lnTo>
                  <a:pt x="0" y="0"/>
                </a:lnTo>
                <a:close/>
              </a:path>
            </a:pathLst>
          </a:custGeom>
          <a:blipFill>
            <a:blip r:embed="rId4"/>
            <a:stretch>
              <a:fillRect l="0" t="0" r="0" b="0"/>
            </a:stretch>
          </a:blipFill>
        </p:spPr>
      </p:sp>
      <p:sp>
        <p:nvSpPr>
          <p:cNvPr name="Freeform 5" id="5"/>
          <p:cNvSpPr/>
          <p:nvPr/>
        </p:nvSpPr>
        <p:spPr>
          <a:xfrm flipH="false" flipV="false" rot="0">
            <a:off x="10610917" y="3204522"/>
            <a:ext cx="1950424" cy="725157"/>
          </a:xfrm>
          <a:custGeom>
            <a:avLst/>
            <a:gdLst/>
            <a:ahLst/>
            <a:cxnLst/>
            <a:rect r="r" b="b" t="t" l="l"/>
            <a:pathLst>
              <a:path h="725157" w="1950424">
                <a:moveTo>
                  <a:pt x="0" y="0"/>
                </a:moveTo>
                <a:lnTo>
                  <a:pt x="1950424" y="0"/>
                </a:lnTo>
                <a:lnTo>
                  <a:pt x="1950424" y="725158"/>
                </a:lnTo>
                <a:lnTo>
                  <a:pt x="0" y="725158"/>
                </a:lnTo>
                <a:lnTo>
                  <a:pt x="0" y="0"/>
                </a:lnTo>
                <a:close/>
              </a:path>
            </a:pathLst>
          </a:custGeom>
          <a:blipFill>
            <a:blip r:embed="rId5"/>
            <a:stretch>
              <a:fillRect l="0" t="0" r="0" b="0"/>
            </a:stretch>
          </a:blipFill>
        </p:spPr>
      </p:sp>
      <p:sp>
        <p:nvSpPr>
          <p:cNvPr name="TextBox 6" id="6"/>
          <p:cNvSpPr txBox="true"/>
          <p:nvPr/>
        </p:nvSpPr>
        <p:spPr>
          <a:xfrm rot="0">
            <a:off x="553872" y="2649756"/>
            <a:ext cx="14552032" cy="6308102"/>
          </a:xfrm>
          <a:prstGeom prst="rect">
            <a:avLst/>
          </a:prstGeom>
        </p:spPr>
        <p:txBody>
          <a:bodyPr anchor="t" rtlCol="false" tIns="0" lIns="0" bIns="0" rIns="0">
            <a:spAutoFit/>
          </a:bodyPr>
          <a:lstStyle/>
          <a:p>
            <a:pPr algn="l">
              <a:lnSpc>
                <a:spcPts val="4794"/>
              </a:lnSpc>
            </a:pPr>
            <a:r>
              <a:rPr lang="en-US" sz="3424" b="true">
                <a:solidFill>
                  <a:srgbClr val="000000"/>
                </a:solidFill>
                <a:latin typeface="Roboto Bold"/>
                <a:ea typeface="Roboto Bold"/>
                <a:cs typeface="Roboto Bold"/>
                <a:sym typeface="Roboto Bold"/>
              </a:rPr>
              <a:t>When: </a:t>
            </a:r>
            <a:r>
              <a:rPr lang="en-US" sz="3424">
                <a:solidFill>
                  <a:srgbClr val="000000"/>
                </a:solidFill>
                <a:latin typeface="Roboto"/>
                <a:ea typeface="Roboto"/>
                <a:cs typeface="Roboto"/>
                <a:sym typeface="Roboto"/>
              </a:rPr>
              <a:t>Wednesday, March 9, 2026 from 6:30 to 8:30 pm</a:t>
            </a:r>
          </a:p>
          <a:p>
            <a:pPr algn="l">
              <a:lnSpc>
                <a:spcPts val="4794"/>
              </a:lnSpc>
            </a:pPr>
            <a:r>
              <a:rPr lang="en-US" sz="3424" b="true">
                <a:solidFill>
                  <a:srgbClr val="000000"/>
                </a:solidFill>
                <a:latin typeface="Roboto Bold"/>
                <a:ea typeface="Roboto Bold"/>
                <a:cs typeface="Roboto Bold"/>
                <a:sym typeface="Roboto Bold"/>
              </a:rPr>
              <a:t>Where: </a:t>
            </a:r>
            <a:r>
              <a:rPr lang="en-US" sz="3424">
                <a:solidFill>
                  <a:srgbClr val="000000"/>
                </a:solidFill>
                <a:latin typeface="Roboto"/>
                <a:ea typeface="Roboto"/>
                <a:cs typeface="Roboto"/>
                <a:sym typeface="Roboto"/>
              </a:rPr>
              <a:t>ZOOM ~ Presentation in English, Espanol, &amp;</a:t>
            </a:r>
            <a:r>
              <a:rPr lang="en-US" sz="3424" b="true">
                <a:solidFill>
                  <a:srgbClr val="000000"/>
                </a:solidFill>
                <a:latin typeface="Roboto Bold"/>
                <a:ea typeface="Roboto Bold"/>
                <a:cs typeface="Roboto Bold"/>
                <a:sym typeface="Roboto Bold"/>
              </a:rPr>
              <a:t> </a:t>
            </a:r>
          </a:p>
          <a:p>
            <a:pPr algn="l">
              <a:lnSpc>
                <a:spcPts val="4794"/>
              </a:lnSpc>
            </a:pPr>
            <a:r>
              <a:rPr lang="en-US" sz="3424" b="true">
                <a:solidFill>
                  <a:srgbClr val="000000"/>
                </a:solidFill>
                <a:latin typeface="Roboto Bold"/>
                <a:ea typeface="Roboto Bold"/>
                <a:cs typeface="Roboto Bold"/>
                <a:sym typeface="Roboto Bold"/>
              </a:rPr>
              <a:t>Who: </a:t>
            </a:r>
            <a:r>
              <a:rPr lang="en-US" sz="3424">
                <a:solidFill>
                  <a:srgbClr val="000000"/>
                </a:solidFill>
                <a:latin typeface="Roboto"/>
                <a:ea typeface="Roboto"/>
                <a:cs typeface="Roboto"/>
                <a:sym typeface="Roboto"/>
              </a:rPr>
              <a:t>All parents and caregivers of 2026/2027 incoming kindergarten students.</a:t>
            </a:r>
          </a:p>
          <a:p>
            <a:pPr algn="l">
              <a:lnSpc>
                <a:spcPts val="4794"/>
              </a:lnSpc>
            </a:pPr>
            <a:r>
              <a:rPr lang="en-US" sz="3424">
                <a:solidFill>
                  <a:srgbClr val="000000"/>
                </a:solidFill>
                <a:latin typeface="Roboto"/>
                <a:ea typeface="Roboto"/>
                <a:cs typeface="Roboto"/>
                <a:sym typeface="Roboto"/>
              </a:rPr>
              <a:t>What: Information will include:</a:t>
            </a:r>
          </a:p>
          <a:p>
            <a:pPr algn="l" marL="674583" indent="-337291" lvl="1">
              <a:lnSpc>
                <a:spcPts val="4374"/>
              </a:lnSpc>
              <a:buFont typeface="Arial"/>
              <a:buChar char="•"/>
            </a:pPr>
            <a:r>
              <a:rPr lang="en-US" sz="3124">
                <a:solidFill>
                  <a:srgbClr val="000000"/>
                </a:solidFill>
                <a:latin typeface="Roboto"/>
                <a:ea typeface="Roboto"/>
                <a:cs typeface="Roboto"/>
                <a:sym typeface="Roboto"/>
              </a:rPr>
              <a:t>Kindergarten preparedness</a:t>
            </a:r>
          </a:p>
          <a:p>
            <a:pPr algn="l" marL="674583" indent="-337291" lvl="1">
              <a:lnSpc>
                <a:spcPts val="4374"/>
              </a:lnSpc>
              <a:buFont typeface="Arial"/>
              <a:buChar char="•"/>
            </a:pPr>
            <a:r>
              <a:rPr lang="en-US" sz="3124">
                <a:solidFill>
                  <a:srgbClr val="000000"/>
                </a:solidFill>
                <a:latin typeface="Roboto"/>
                <a:ea typeface="Roboto"/>
                <a:cs typeface="Roboto"/>
                <a:sym typeface="Roboto"/>
              </a:rPr>
              <a:t>General school day information</a:t>
            </a:r>
          </a:p>
          <a:p>
            <a:pPr algn="l" marL="674583" indent="-337291" lvl="1">
              <a:lnSpc>
                <a:spcPts val="4374"/>
              </a:lnSpc>
              <a:buFont typeface="Arial"/>
              <a:buChar char="•"/>
            </a:pPr>
            <a:r>
              <a:rPr lang="en-US" sz="3124">
                <a:solidFill>
                  <a:srgbClr val="000000"/>
                </a:solidFill>
                <a:latin typeface="Roboto"/>
                <a:ea typeface="Roboto"/>
                <a:cs typeface="Roboto"/>
                <a:sym typeface="Roboto"/>
              </a:rPr>
              <a:t>Transportation</a:t>
            </a:r>
          </a:p>
          <a:p>
            <a:pPr algn="l" marL="674583" indent="-337291" lvl="1">
              <a:lnSpc>
                <a:spcPts val="4374"/>
              </a:lnSpc>
              <a:buFont typeface="Arial"/>
              <a:buChar char="•"/>
            </a:pPr>
            <a:r>
              <a:rPr lang="en-US" sz="3124">
                <a:solidFill>
                  <a:srgbClr val="000000"/>
                </a:solidFill>
                <a:latin typeface="Roboto"/>
                <a:ea typeface="Roboto"/>
                <a:cs typeface="Roboto"/>
                <a:sym typeface="Roboto"/>
              </a:rPr>
              <a:t>Immunization</a:t>
            </a:r>
          </a:p>
          <a:p>
            <a:pPr algn="l" marL="674583" indent="-337291" lvl="1">
              <a:lnSpc>
                <a:spcPts val="4374"/>
              </a:lnSpc>
              <a:buFont typeface="Arial"/>
              <a:buChar char="•"/>
            </a:pPr>
            <a:r>
              <a:rPr lang="en-US" sz="3124">
                <a:solidFill>
                  <a:srgbClr val="000000"/>
                </a:solidFill>
                <a:latin typeface="Roboto"/>
                <a:ea typeface="Roboto"/>
                <a:cs typeface="Roboto"/>
                <a:sym typeface="Roboto"/>
              </a:rPr>
              <a:t>On-site before &amp; after school care program</a:t>
            </a:r>
          </a:p>
          <a:p>
            <a:pPr algn="l" marL="674583" indent="-337291" lvl="1">
              <a:lnSpc>
                <a:spcPts val="4374"/>
              </a:lnSpc>
              <a:buFont typeface="Arial"/>
              <a:buChar char="•"/>
            </a:pPr>
            <a:r>
              <a:rPr lang="en-US" sz="3124">
                <a:solidFill>
                  <a:srgbClr val="000000"/>
                </a:solidFill>
                <a:latin typeface="Roboto"/>
                <a:ea typeface="Roboto"/>
                <a:cs typeface="Roboto"/>
                <a:sym typeface="Roboto"/>
              </a:rPr>
              <a:t>Differences between school systems in US vs. some other countries</a:t>
            </a:r>
          </a:p>
        </p:txBody>
      </p:sp>
      <p:sp>
        <p:nvSpPr>
          <p:cNvPr name="TextBox 7" id="7"/>
          <p:cNvSpPr txBox="true"/>
          <p:nvPr/>
        </p:nvSpPr>
        <p:spPr>
          <a:xfrm rot="0">
            <a:off x="6234552" y="453478"/>
            <a:ext cx="8752731" cy="1036144"/>
          </a:xfrm>
          <a:prstGeom prst="rect">
            <a:avLst/>
          </a:prstGeom>
        </p:spPr>
        <p:txBody>
          <a:bodyPr anchor="t" rtlCol="false" tIns="0" lIns="0" bIns="0" rIns="0">
            <a:spAutoFit/>
          </a:bodyPr>
          <a:lstStyle/>
          <a:p>
            <a:pPr algn="ctr">
              <a:lnSpc>
                <a:spcPts val="8514"/>
              </a:lnSpc>
              <a:spcBef>
                <a:spcPct val="0"/>
              </a:spcBef>
            </a:pPr>
            <a:r>
              <a:rPr lang="en-US" sz="6081" spc="-316">
                <a:solidFill>
                  <a:srgbClr val="000000"/>
                </a:solidFill>
                <a:latin typeface="Playpen Sans"/>
                <a:ea typeface="Playpen Sans"/>
                <a:cs typeface="Playpen Sans"/>
                <a:sym typeface="Playpen Sans"/>
              </a:rPr>
              <a:t>Welcome to Kindergarten</a:t>
            </a:r>
          </a:p>
        </p:txBody>
      </p:sp>
      <p:sp>
        <p:nvSpPr>
          <p:cNvPr name="TextBox 8" id="8"/>
          <p:cNvSpPr txBox="true"/>
          <p:nvPr/>
        </p:nvSpPr>
        <p:spPr>
          <a:xfrm rot="0">
            <a:off x="2941087" y="1547547"/>
            <a:ext cx="15006049" cy="540386"/>
          </a:xfrm>
          <a:prstGeom prst="rect">
            <a:avLst/>
          </a:prstGeom>
        </p:spPr>
        <p:txBody>
          <a:bodyPr anchor="t" rtlCol="false" tIns="0" lIns="0" bIns="0" rIns="0">
            <a:spAutoFit/>
          </a:bodyPr>
          <a:lstStyle/>
          <a:p>
            <a:pPr algn="ctr">
              <a:lnSpc>
                <a:spcPts val="4339"/>
              </a:lnSpc>
            </a:pPr>
            <a:r>
              <a:rPr lang="en-US" sz="3099">
                <a:solidFill>
                  <a:srgbClr val="000000"/>
                </a:solidFill>
                <a:latin typeface="Roboto"/>
                <a:ea typeface="Roboto"/>
                <a:cs typeface="Roboto"/>
                <a:sym typeface="Roboto"/>
              </a:rPr>
              <a:t>This event is designed for families that are NEW to US public schools!</a:t>
            </a:r>
          </a:p>
        </p:txBody>
      </p:sp>
      <p:sp>
        <p:nvSpPr>
          <p:cNvPr name="Freeform 9" id="9"/>
          <p:cNvSpPr/>
          <p:nvPr/>
        </p:nvSpPr>
        <p:spPr>
          <a:xfrm flipH="false" flipV="false" rot="0">
            <a:off x="15105904" y="2307008"/>
            <a:ext cx="1620282" cy="2058125"/>
          </a:xfrm>
          <a:custGeom>
            <a:avLst/>
            <a:gdLst/>
            <a:ahLst/>
            <a:cxnLst/>
            <a:rect r="r" b="b" t="t" l="l"/>
            <a:pathLst>
              <a:path h="2058125" w="1620282">
                <a:moveTo>
                  <a:pt x="0" y="0"/>
                </a:moveTo>
                <a:lnTo>
                  <a:pt x="1620282" y="0"/>
                </a:lnTo>
                <a:lnTo>
                  <a:pt x="1620282" y="2058125"/>
                </a:lnTo>
                <a:lnTo>
                  <a:pt x="0" y="2058125"/>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spTree>
  </p:cSld>
  <p:clrMapOvr>
    <a:masterClrMapping/>
  </p:clrMapOvr>
</p:sld>
</file>

<file path=ppt/slides/slide34.xml><?xml version="1.0" encoding="utf-8"?>
<p:sld xmlns:p="http://schemas.openxmlformats.org/presentationml/2006/main" xmlns:a="http://schemas.openxmlformats.org/drawingml/2006/main" xmlns:r="http://schemas.openxmlformats.org/officeDocument/2006/relationships">
  <p:cSld>
    <p:bg>
      <p:bgPr>
        <a:solidFill>
          <a:srgbClr val="EBECEC"/>
        </a:solidFill>
      </p:bgPr>
    </p:bg>
    <p:spTree>
      <p:nvGrpSpPr>
        <p:cNvPr id="1" name=""/>
        <p:cNvGrpSpPr/>
        <p:nvPr/>
      </p:nvGrpSpPr>
      <p:grpSpPr>
        <a:xfrm>
          <a:off x="0" y="0"/>
          <a:ext cx="0" cy="0"/>
          <a:chOff x="0" y="0"/>
          <a:chExt cx="0" cy="0"/>
        </a:xfrm>
      </p:grpSpPr>
      <p:sp>
        <p:nvSpPr>
          <p:cNvPr name="Freeform 2" id="2"/>
          <p:cNvSpPr/>
          <p:nvPr/>
        </p:nvSpPr>
        <p:spPr>
          <a:xfrm flipH="false" flipV="false" rot="0">
            <a:off x="505201" y="1304781"/>
            <a:ext cx="1942751" cy="1867199"/>
          </a:xfrm>
          <a:custGeom>
            <a:avLst/>
            <a:gdLst/>
            <a:ahLst/>
            <a:cxnLst/>
            <a:rect r="r" b="b" t="t" l="l"/>
            <a:pathLst>
              <a:path h="1867199" w="1942751">
                <a:moveTo>
                  <a:pt x="0" y="0"/>
                </a:moveTo>
                <a:lnTo>
                  <a:pt x="1942751" y="0"/>
                </a:lnTo>
                <a:lnTo>
                  <a:pt x="1942751" y="1867199"/>
                </a:lnTo>
                <a:lnTo>
                  <a:pt x="0" y="1867199"/>
                </a:lnTo>
                <a:lnTo>
                  <a:pt x="0" y="0"/>
                </a:lnTo>
                <a:close/>
              </a:path>
            </a:pathLst>
          </a:custGeom>
          <a:blipFill>
            <a:blip r:embed="rId2"/>
            <a:stretch>
              <a:fillRect l="0" t="0" r="0" b="0"/>
            </a:stretch>
          </a:blipFill>
        </p:spPr>
      </p:sp>
      <p:sp>
        <p:nvSpPr>
          <p:cNvPr name="Freeform 3" id="3"/>
          <p:cNvSpPr/>
          <p:nvPr/>
        </p:nvSpPr>
        <p:spPr>
          <a:xfrm flipH="false" flipV="false" rot="0">
            <a:off x="7504389" y="5604994"/>
            <a:ext cx="2040383" cy="2591749"/>
          </a:xfrm>
          <a:custGeom>
            <a:avLst/>
            <a:gdLst/>
            <a:ahLst/>
            <a:cxnLst/>
            <a:rect r="r" b="b" t="t" l="l"/>
            <a:pathLst>
              <a:path h="2591749" w="2040383">
                <a:moveTo>
                  <a:pt x="0" y="0"/>
                </a:moveTo>
                <a:lnTo>
                  <a:pt x="2040383" y="0"/>
                </a:lnTo>
                <a:lnTo>
                  <a:pt x="2040383" y="2591749"/>
                </a:lnTo>
                <a:lnTo>
                  <a:pt x="0" y="2591749"/>
                </a:lnTo>
                <a:lnTo>
                  <a:pt x="0" y="0"/>
                </a:lnTo>
                <a:close/>
              </a:path>
            </a:pathLst>
          </a:custGeom>
          <a:blipFill>
            <a:blip r:embed="rId3">
              <a:extLst>
                <a:ext uri="{96DAC541-7B7A-43D3-8B79-37D633B846F1}">
                  <asvg:svgBlip xmlns:asvg="http://schemas.microsoft.com/office/drawing/2016/SVG/main" r:embed="rId4"/>
                </a:ext>
              </a:extLst>
            </a:blip>
            <a:stretch>
              <a:fillRect l="0" t="0" r="0" b="0"/>
            </a:stretch>
          </a:blipFill>
        </p:spPr>
      </p:sp>
      <p:sp>
        <p:nvSpPr>
          <p:cNvPr name="Freeform 4" id="4"/>
          <p:cNvSpPr/>
          <p:nvPr/>
        </p:nvSpPr>
        <p:spPr>
          <a:xfrm flipH="false" flipV="false" rot="0">
            <a:off x="10630969" y="428709"/>
            <a:ext cx="7205677" cy="9431959"/>
          </a:xfrm>
          <a:custGeom>
            <a:avLst/>
            <a:gdLst/>
            <a:ahLst/>
            <a:cxnLst/>
            <a:rect r="r" b="b" t="t" l="l"/>
            <a:pathLst>
              <a:path h="9431959" w="7205677">
                <a:moveTo>
                  <a:pt x="0" y="0"/>
                </a:moveTo>
                <a:lnTo>
                  <a:pt x="7205677" y="0"/>
                </a:lnTo>
                <a:lnTo>
                  <a:pt x="7205677" y="9431959"/>
                </a:lnTo>
                <a:lnTo>
                  <a:pt x="0" y="9431959"/>
                </a:lnTo>
                <a:lnTo>
                  <a:pt x="0" y="0"/>
                </a:lnTo>
                <a:close/>
              </a:path>
            </a:pathLst>
          </a:custGeom>
          <a:blipFill>
            <a:blip r:embed="rId5"/>
            <a:stretch>
              <a:fillRect l="0" t="0" r="0" b="0"/>
            </a:stretch>
          </a:blipFill>
        </p:spPr>
      </p:sp>
      <p:sp>
        <p:nvSpPr>
          <p:cNvPr name="TextBox 5" id="5"/>
          <p:cNvSpPr txBox="true"/>
          <p:nvPr/>
        </p:nvSpPr>
        <p:spPr>
          <a:xfrm rot="0">
            <a:off x="748824" y="4472696"/>
            <a:ext cx="5985996" cy="5170818"/>
          </a:xfrm>
          <a:prstGeom prst="rect">
            <a:avLst/>
          </a:prstGeom>
        </p:spPr>
        <p:txBody>
          <a:bodyPr anchor="t" rtlCol="false" tIns="0" lIns="0" bIns="0" rIns="0">
            <a:spAutoFit/>
          </a:bodyPr>
          <a:lstStyle/>
          <a:p>
            <a:pPr algn="ctr">
              <a:lnSpc>
                <a:spcPts val="6894"/>
              </a:lnSpc>
            </a:pPr>
            <a:r>
              <a:rPr lang="en-US" sz="4924" b="true">
                <a:solidFill>
                  <a:srgbClr val="000000"/>
                </a:solidFill>
                <a:latin typeface="Roboto Bold"/>
                <a:ea typeface="Roboto Bold"/>
                <a:cs typeface="Roboto Bold"/>
                <a:sym typeface="Roboto Bold"/>
              </a:rPr>
              <a:t>Please let any school staff know if you need help completing registration or if you have any questions.</a:t>
            </a:r>
          </a:p>
        </p:txBody>
      </p:sp>
      <p:sp>
        <p:nvSpPr>
          <p:cNvPr name="TextBox 6" id="6"/>
          <p:cNvSpPr txBox="true"/>
          <p:nvPr/>
        </p:nvSpPr>
        <p:spPr>
          <a:xfrm rot="0">
            <a:off x="2447952" y="768388"/>
            <a:ext cx="7892347" cy="3188794"/>
          </a:xfrm>
          <a:prstGeom prst="rect">
            <a:avLst/>
          </a:prstGeom>
        </p:spPr>
        <p:txBody>
          <a:bodyPr anchor="t" rtlCol="false" tIns="0" lIns="0" bIns="0" rIns="0">
            <a:spAutoFit/>
          </a:bodyPr>
          <a:lstStyle/>
          <a:p>
            <a:pPr algn="ctr">
              <a:lnSpc>
                <a:spcPts val="8514"/>
              </a:lnSpc>
            </a:pPr>
            <a:r>
              <a:rPr lang="en-US" sz="6081" spc="-316">
                <a:solidFill>
                  <a:srgbClr val="000000"/>
                </a:solidFill>
                <a:latin typeface="Playpen Sans"/>
                <a:ea typeface="Playpen Sans"/>
                <a:cs typeface="Playpen Sans"/>
                <a:sym typeface="Playpen Sans"/>
              </a:rPr>
              <a:t>Completing forms </a:t>
            </a:r>
          </a:p>
          <a:p>
            <a:pPr algn="ctr">
              <a:lnSpc>
                <a:spcPts val="8514"/>
              </a:lnSpc>
            </a:pPr>
            <a:r>
              <a:rPr lang="en-US" sz="6081" spc="-316">
                <a:solidFill>
                  <a:srgbClr val="000000"/>
                </a:solidFill>
                <a:latin typeface="Playpen Sans"/>
                <a:ea typeface="Playpen Sans"/>
                <a:cs typeface="Playpen Sans"/>
                <a:sym typeface="Playpen Sans"/>
              </a:rPr>
              <a:t>&amp; Communicating </a:t>
            </a:r>
          </a:p>
          <a:p>
            <a:pPr algn="ctr">
              <a:lnSpc>
                <a:spcPts val="8514"/>
              </a:lnSpc>
              <a:spcBef>
                <a:spcPct val="0"/>
              </a:spcBef>
            </a:pPr>
            <a:r>
              <a:rPr lang="en-US" sz="6081" spc="-316">
                <a:solidFill>
                  <a:srgbClr val="000000"/>
                </a:solidFill>
                <a:latin typeface="Playpen Sans"/>
                <a:ea typeface="Playpen Sans"/>
                <a:cs typeface="Playpen Sans"/>
                <a:sym typeface="Playpen Sans"/>
              </a:rPr>
              <a:t>With the School</a:t>
            </a:r>
          </a:p>
        </p:txBody>
      </p:sp>
    </p:spTree>
  </p:cSld>
  <p:clrMapOvr>
    <a:masterClrMapping/>
  </p:clrMapOvr>
</p:sld>
</file>

<file path=ppt/slides/slide35.xml><?xml version="1.0" encoding="utf-8"?>
<p:sld xmlns:p="http://schemas.openxmlformats.org/presentationml/2006/main" xmlns:a="http://schemas.openxmlformats.org/drawingml/2006/main" xmlns:r="http://schemas.openxmlformats.org/officeDocument/2006/relationships">
  <p:cSld>
    <p:bg>
      <p:bgPr>
        <a:solidFill>
          <a:srgbClr val="13A3A4"/>
        </a:solidFill>
      </p:bgPr>
    </p:bg>
    <p:spTree>
      <p:nvGrpSpPr>
        <p:cNvPr id="1" name=""/>
        <p:cNvGrpSpPr/>
        <p:nvPr/>
      </p:nvGrpSpPr>
      <p:grpSpPr>
        <a:xfrm>
          <a:off x="0" y="0"/>
          <a:ext cx="0" cy="0"/>
          <a:chOff x="0" y="0"/>
          <a:chExt cx="0" cy="0"/>
        </a:xfrm>
      </p:grpSpPr>
      <p:sp>
        <p:nvSpPr>
          <p:cNvPr name="Freeform 2" id="2"/>
          <p:cNvSpPr/>
          <p:nvPr/>
        </p:nvSpPr>
        <p:spPr>
          <a:xfrm flipH="false" flipV="false" rot="-421741">
            <a:off x="5537580" y="1420325"/>
            <a:ext cx="7212840" cy="7446350"/>
          </a:xfrm>
          <a:custGeom>
            <a:avLst/>
            <a:gdLst/>
            <a:ahLst/>
            <a:cxnLst/>
            <a:rect r="r" b="b" t="t" l="l"/>
            <a:pathLst>
              <a:path h="7446350" w="7212840">
                <a:moveTo>
                  <a:pt x="0" y="0"/>
                </a:moveTo>
                <a:lnTo>
                  <a:pt x="7212840" y="0"/>
                </a:lnTo>
                <a:lnTo>
                  <a:pt x="7212840" y="7446350"/>
                </a:lnTo>
                <a:lnTo>
                  <a:pt x="0" y="7446350"/>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TextBox 3" id="3"/>
          <p:cNvSpPr txBox="true"/>
          <p:nvPr/>
        </p:nvSpPr>
        <p:spPr>
          <a:xfrm rot="0">
            <a:off x="5644468" y="4143442"/>
            <a:ext cx="6999064" cy="2228077"/>
          </a:xfrm>
          <a:prstGeom prst="rect">
            <a:avLst/>
          </a:prstGeom>
        </p:spPr>
        <p:txBody>
          <a:bodyPr anchor="t" rtlCol="false" tIns="0" lIns="0" bIns="0" rIns="0">
            <a:spAutoFit/>
          </a:bodyPr>
          <a:lstStyle/>
          <a:p>
            <a:pPr algn="ctr">
              <a:lnSpc>
                <a:spcPts val="8967"/>
              </a:lnSpc>
            </a:pPr>
            <a:r>
              <a:rPr lang="en-US" b="true" sz="6405" spc="-333">
                <a:solidFill>
                  <a:srgbClr val="13A3A4"/>
                </a:solidFill>
                <a:latin typeface="Playpen Sans Bold"/>
                <a:ea typeface="Playpen Sans Bold"/>
                <a:cs typeface="Playpen Sans Bold"/>
                <a:sym typeface="Playpen Sans Bold"/>
              </a:rPr>
              <a:t>Next</a:t>
            </a:r>
          </a:p>
          <a:p>
            <a:pPr algn="ctr" marL="0" indent="0" lvl="0">
              <a:lnSpc>
                <a:spcPts val="8967"/>
              </a:lnSpc>
              <a:spcBef>
                <a:spcPct val="0"/>
              </a:spcBef>
            </a:pPr>
            <a:r>
              <a:rPr lang="en-US" b="true" sz="6405" spc="-333">
                <a:solidFill>
                  <a:srgbClr val="13A3A4"/>
                </a:solidFill>
                <a:latin typeface="Playpen Sans Bold"/>
                <a:ea typeface="Playpen Sans Bold"/>
                <a:cs typeface="Playpen Sans Bold"/>
                <a:sym typeface="Playpen Sans Bold"/>
              </a:rPr>
              <a:t>Steps</a:t>
            </a:r>
          </a:p>
        </p:txBody>
      </p:sp>
    </p:spTree>
  </p:cSld>
  <p:clrMapOvr>
    <a:masterClrMapping/>
  </p:clrMapOvr>
</p:sld>
</file>

<file path=ppt/slides/slide36.xml><?xml version="1.0" encoding="utf-8"?>
<p:sld xmlns:p="http://schemas.openxmlformats.org/presentationml/2006/main" xmlns:a="http://schemas.openxmlformats.org/drawingml/2006/main" xmlns:r="http://schemas.openxmlformats.org/officeDocument/2006/relationships">
  <p:cSld>
    <p:bg>
      <p:bgPr>
        <a:solidFill>
          <a:srgbClr val="EBECEC"/>
        </a:solidFill>
      </p:bgPr>
    </p:bg>
    <p:spTree>
      <p:nvGrpSpPr>
        <p:cNvPr id="1" name=""/>
        <p:cNvGrpSpPr/>
        <p:nvPr/>
      </p:nvGrpSpPr>
      <p:grpSpPr>
        <a:xfrm>
          <a:off x="0" y="0"/>
          <a:ext cx="0" cy="0"/>
          <a:chOff x="0" y="0"/>
          <a:chExt cx="0" cy="0"/>
        </a:xfrm>
      </p:grpSpPr>
      <p:sp>
        <p:nvSpPr>
          <p:cNvPr name="TextBox 2" id="2"/>
          <p:cNvSpPr txBox="true"/>
          <p:nvPr/>
        </p:nvSpPr>
        <p:spPr>
          <a:xfrm rot="0">
            <a:off x="580537" y="71881"/>
            <a:ext cx="7199804" cy="1227280"/>
          </a:xfrm>
          <a:prstGeom prst="rect">
            <a:avLst/>
          </a:prstGeom>
        </p:spPr>
        <p:txBody>
          <a:bodyPr anchor="t" rtlCol="false" tIns="0" lIns="0" bIns="0" rIns="0">
            <a:spAutoFit/>
          </a:bodyPr>
          <a:lstStyle/>
          <a:p>
            <a:pPr algn="l" marL="0" indent="0" lvl="0">
              <a:lnSpc>
                <a:spcPts val="10054"/>
              </a:lnSpc>
              <a:spcBef>
                <a:spcPct val="0"/>
              </a:spcBef>
            </a:pPr>
            <a:r>
              <a:rPr lang="en-US" b="true" sz="7181" spc="-373">
                <a:solidFill>
                  <a:srgbClr val="000000"/>
                </a:solidFill>
                <a:latin typeface="Playpen Sans Medium"/>
                <a:ea typeface="Playpen Sans Medium"/>
                <a:cs typeface="Playpen Sans Medium"/>
                <a:sym typeface="Playpen Sans Medium"/>
              </a:rPr>
              <a:t>Next Steps...</a:t>
            </a:r>
          </a:p>
        </p:txBody>
      </p:sp>
      <p:sp>
        <p:nvSpPr>
          <p:cNvPr name="TextBox 3" id="3"/>
          <p:cNvSpPr txBox="true"/>
          <p:nvPr/>
        </p:nvSpPr>
        <p:spPr>
          <a:xfrm rot="0">
            <a:off x="580537" y="1661922"/>
            <a:ext cx="17224267" cy="8461672"/>
          </a:xfrm>
          <a:prstGeom prst="rect">
            <a:avLst/>
          </a:prstGeom>
        </p:spPr>
        <p:txBody>
          <a:bodyPr anchor="t" rtlCol="false" tIns="0" lIns="0" bIns="0" rIns="0">
            <a:spAutoFit/>
          </a:bodyPr>
          <a:lstStyle/>
          <a:p>
            <a:pPr algn="l" marL="942034" indent="-471017" lvl="1">
              <a:lnSpc>
                <a:spcPts val="6108"/>
              </a:lnSpc>
              <a:buFont typeface="Arial"/>
              <a:buChar char="•"/>
            </a:pPr>
            <a:r>
              <a:rPr lang="en-US" b="true" sz="4363" spc="-226">
                <a:solidFill>
                  <a:srgbClr val="000000"/>
                </a:solidFill>
                <a:latin typeface="Playpen Sans Bold"/>
                <a:ea typeface="Playpen Sans Bold"/>
                <a:cs typeface="Playpen Sans Bold"/>
                <a:sym typeface="Playpen Sans Bold"/>
              </a:rPr>
              <a:t>Starting February 2nd: </a:t>
            </a:r>
            <a:r>
              <a:rPr lang="en-US" sz="4363" spc="-226">
                <a:solidFill>
                  <a:srgbClr val="000000"/>
                </a:solidFill>
                <a:latin typeface="Playpen Sans Light"/>
                <a:ea typeface="Playpen Sans Light"/>
                <a:cs typeface="Playpen Sans Light"/>
                <a:sym typeface="Playpen Sans Light"/>
              </a:rPr>
              <a:t>Complete Online Enrollment including the uploading of required documents. Enrolling early = accurate numbers for staffing!​</a:t>
            </a:r>
          </a:p>
          <a:p>
            <a:pPr algn="l" marL="942034" indent="-471017" lvl="1">
              <a:lnSpc>
                <a:spcPts val="6108"/>
              </a:lnSpc>
              <a:buFont typeface="Arial"/>
              <a:buChar char="•"/>
            </a:pPr>
            <a:r>
              <a:rPr lang="en-US" sz="4363" spc="-226">
                <a:solidFill>
                  <a:srgbClr val="000000"/>
                </a:solidFill>
                <a:latin typeface="Playpen Sans Light"/>
                <a:ea typeface="Playpen Sans Light"/>
                <a:cs typeface="Playpen Sans Light"/>
                <a:sym typeface="Playpen Sans Light"/>
              </a:rPr>
              <a:t>Sign up for the Pre-Kindergarten Screener (via email invite from SignUpGenius.com ~ April/May)​</a:t>
            </a:r>
          </a:p>
          <a:p>
            <a:pPr algn="l" marL="942034" indent="-471017" lvl="1">
              <a:lnSpc>
                <a:spcPts val="6108"/>
              </a:lnSpc>
              <a:buFont typeface="Arial"/>
              <a:buChar char="•"/>
            </a:pPr>
            <a:r>
              <a:rPr lang="en-US" sz="4363" spc="-226">
                <a:solidFill>
                  <a:srgbClr val="000000"/>
                </a:solidFill>
                <a:latin typeface="Playpen Sans Light"/>
                <a:ea typeface="Playpen Sans Light"/>
                <a:cs typeface="Playpen Sans Light"/>
                <a:sym typeface="Playpen Sans Light"/>
              </a:rPr>
              <a:t>Sign up for school and district e-news communication on </a:t>
            </a:r>
            <a:r>
              <a:rPr lang="en-US" sz="4363" spc="-226" u="sng">
                <a:solidFill>
                  <a:srgbClr val="000000"/>
                </a:solidFill>
                <a:latin typeface="Playpen Sans Light"/>
                <a:ea typeface="Playpen Sans Light"/>
                <a:cs typeface="Playpen Sans Light"/>
                <a:sym typeface="Playpen Sans Light"/>
                <a:hlinkClick r:id="rId2" tooltip="http://www.isd411.org/about-us/announcements/sign-up"/>
              </a:rPr>
              <a:t>www.isd411.org/about-us/announcements/sign-up</a:t>
            </a:r>
            <a:r>
              <a:rPr lang="en-US" sz="4363" spc="-226">
                <a:solidFill>
                  <a:srgbClr val="000000"/>
                </a:solidFill>
                <a:latin typeface="Playpen Sans Light"/>
                <a:ea typeface="Playpen Sans Light"/>
                <a:cs typeface="Playpen Sans Light"/>
                <a:sym typeface="Playpen Sans Light"/>
              </a:rPr>
              <a:t> ​</a:t>
            </a:r>
          </a:p>
          <a:p>
            <a:pPr algn="l" marL="942034" indent="-471017" lvl="1">
              <a:lnSpc>
                <a:spcPts val="6108"/>
              </a:lnSpc>
              <a:buFont typeface="Arial"/>
              <a:buChar char="•"/>
            </a:pPr>
            <a:r>
              <a:rPr lang="en-US" sz="4363" spc="-226">
                <a:solidFill>
                  <a:srgbClr val="000000"/>
                </a:solidFill>
                <a:latin typeface="Playpen Sans Light"/>
                <a:ea typeface="Playpen Sans Light"/>
                <a:cs typeface="Playpen Sans Light"/>
                <a:sym typeface="Playpen Sans Light"/>
              </a:rPr>
              <a:t>Follow Cedar Trails PTSA on Facebook and watch the PTSA webpage now and throughout summer​</a:t>
            </a:r>
          </a:p>
          <a:p>
            <a:pPr algn="l" marL="942034" indent="-471017" lvl="1">
              <a:lnSpc>
                <a:spcPts val="6108"/>
              </a:lnSpc>
              <a:buFont typeface="Arial"/>
              <a:buChar char="•"/>
            </a:pPr>
            <a:r>
              <a:rPr lang="en-US" sz="4363" spc="-226">
                <a:solidFill>
                  <a:srgbClr val="000000"/>
                </a:solidFill>
                <a:latin typeface="Playpen Sans Light"/>
                <a:ea typeface="Playpen Sans Light"/>
                <a:cs typeface="Playpen Sans Light"/>
                <a:sym typeface="Playpen Sans Light"/>
              </a:rPr>
              <a:t>BREATHE</a:t>
            </a:r>
          </a:p>
          <a:p>
            <a:pPr algn="l">
              <a:lnSpc>
                <a:spcPts val="6108"/>
              </a:lnSpc>
              <a:spcBef>
                <a:spcPct val="0"/>
              </a:spcBef>
            </a:pPr>
          </a:p>
        </p:txBody>
      </p:sp>
      <p:sp>
        <p:nvSpPr>
          <p:cNvPr name="Freeform 4" id="4"/>
          <p:cNvSpPr/>
          <p:nvPr/>
        </p:nvSpPr>
        <p:spPr>
          <a:xfrm flipH="false" flipV="false" rot="0">
            <a:off x="15966238" y="7596255"/>
            <a:ext cx="2586123" cy="2690745"/>
          </a:xfrm>
          <a:custGeom>
            <a:avLst/>
            <a:gdLst/>
            <a:ahLst/>
            <a:cxnLst/>
            <a:rect r="r" b="b" t="t" l="l"/>
            <a:pathLst>
              <a:path h="2690745" w="2586123">
                <a:moveTo>
                  <a:pt x="0" y="0"/>
                </a:moveTo>
                <a:lnTo>
                  <a:pt x="2586124" y="0"/>
                </a:lnTo>
                <a:lnTo>
                  <a:pt x="2586124" y="2690745"/>
                </a:lnTo>
                <a:lnTo>
                  <a:pt x="0" y="2690745"/>
                </a:lnTo>
                <a:lnTo>
                  <a:pt x="0" y="0"/>
                </a:lnTo>
                <a:close/>
              </a:path>
            </a:pathLst>
          </a:custGeom>
          <a:blipFill>
            <a:blip r:embed="rId3">
              <a:extLst>
                <a:ext uri="{96DAC541-7B7A-43D3-8B79-37D633B846F1}">
                  <asvg:svgBlip xmlns:asvg="http://schemas.microsoft.com/office/drawing/2016/SVG/main" r:embed="rId4"/>
                </a:ext>
              </a:extLst>
            </a:blip>
            <a:stretch>
              <a:fillRect l="0" t="0" r="0" b="0"/>
            </a:stretch>
          </a:blipFill>
        </p:spPr>
      </p:sp>
      <p:sp>
        <p:nvSpPr>
          <p:cNvPr name="Freeform 5" id="5"/>
          <p:cNvSpPr/>
          <p:nvPr/>
        </p:nvSpPr>
        <p:spPr>
          <a:xfrm flipH="false" flipV="false" rot="-6483515">
            <a:off x="6436105" y="-202228"/>
            <a:ext cx="623506" cy="2040130"/>
          </a:xfrm>
          <a:custGeom>
            <a:avLst/>
            <a:gdLst/>
            <a:ahLst/>
            <a:cxnLst/>
            <a:rect r="r" b="b" t="t" l="l"/>
            <a:pathLst>
              <a:path h="2040130" w="623506">
                <a:moveTo>
                  <a:pt x="0" y="0"/>
                </a:moveTo>
                <a:lnTo>
                  <a:pt x="623505" y="0"/>
                </a:lnTo>
                <a:lnTo>
                  <a:pt x="623505" y="2040130"/>
                </a:lnTo>
                <a:lnTo>
                  <a:pt x="0" y="2040130"/>
                </a:lnTo>
                <a:lnTo>
                  <a:pt x="0" y="0"/>
                </a:lnTo>
                <a:close/>
              </a:path>
            </a:pathLst>
          </a:custGeom>
          <a:blipFill>
            <a:blip r:embed="rId5">
              <a:extLst>
                <a:ext uri="{96DAC541-7B7A-43D3-8B79-37D633B846F1}">
                  <asvg:svgBlip xmlns:asvg="http://schemas.microsoft.com/office/drawing/2016/SVG/main" r:embed="rId6"/>
                </a:ext>
              </a:extLst>
            </a:blip>
            <a:stretch>
              <a:fillRect l="0" t="0" r="0" b="0"/>
            </a:stretch>
          </a:blipFill>
        </p:spPr>
      </p:sp>
      <p:sp>
        <p:nvSpPr>
          <p:cNvPr name="Freeform 6" id="6"/>
          <p:cNvSpPr/>
          <p:nvPr/>
        </p:nvSpPr>
        <p:spPr>
          <a:xfrm flipH="false" flipV="false" rot="0">
            <a:off x="4180439" y="8631049"/>
            <a:ext cx="1778617" cy="1492545"/>
          </a:xfrm>
          <a:custGeom>
            <a:avLst/>
            <a:gdLst/>
            <a:ahLst/>
            <a:cxnLst/>
            <a:rect r="r" b="b" t="t" l="l"/>
            <a:pathLst>
              <a:path h="1492545" w="1778617">
                <a:moveTo>
                  <a:pt x="0" y="0"/>
                </a:moveTo>
                <a:lnTo>
                  <a:pt x="1778617" y="0"/>
                </a:lnTo>
                <a:lnTo>
                  <a:pt x="1778617" y="1492546"/>
                </a:lnTo>
                <a:lnTo>
                  <a:pt x="0" y="1492546"/>
                </a:lnTo>
                <a:lnTo>
                  <a:pt x="0" y="0"/>
                </a:lnTo>
                <a:close/>
              </a:path>
            </a:pathLst>
          </a:custGeom>
          <a:blipFill>
            <a:blip r:embed="rId7">
              <a:extLst>
                <a:ext uri="{96DAC541-7B7A-43D3-8B79-37D633B846F1}">
                  <asvg:svgBlip xmlns:asvg="http://schemas.microsoft.com/office/drawing/2016/SVG/main" r:embed="rId8"/>
                </a:ext>
              </a:extLst>
            </a:blip>
            <a:stretch>
              <a:fillRect l="0" t="0" r="0" b="0"/>
            </a:stretch>
          </a:blipFill>
        </p:spPr>
      </p:sp>
    </p:spTree>
  </p:cSld>
  <p:clrMapOvr>
    <a:masterClrMapping/>
  </p:clrMapOvr>
</p:sld>
</file>

<file path=ppt/slides/slide37.xml><?xml version="1.0" encoding="utf-8"?>
<p:sld xmlns:p="http://schemas.openxmlformats.org/presentationml/2006/main" xmlns:a="http://schemas.openxmlformats.org/drawingml/2006/main" xmlns:r="http://schemas.openxmlformats.org/officeDocument/2006/relationships">
  <p:cSld>
    <p:bg>
      <p:bgPr>
        <a:solidFill>
          <a:srgbClr val="EBECEC"/>
        </a:solidFill>
      </p:bgPr>
    </p:bg>
    <p:spTree>
      <p:nvGrpSpPr>
        <p:cNvPr id="1" name=""/>
        <p:cNvGrpSpPr/>
        <p:nvPr/>
      </p:nvGrpSpPr>
      <p:grpSpPr>
        <a:xfrm>
          <a:off x="0" y="0"/>
          <a:ext cx="0" cy="0"/>
          <a:chOff x="0" y="0"/>
          <a:chExt cx="0" cy="0"/>
        </a:xfrm>
      </p:grpSpPr>
      <p:sp>
        <p:nvSpPr>
          <p:cNvPr name="TextBox 2" id="2"/>
          <p:cNvSpPr txBox="true"/>
          <p:nvPr/>
        </p:nvSpPr>
        <p:spPr>
          <a:xfrm rot="0">
            <a:off x="6945283" y="302547"/>
            <a:ext cx="8903278" cy="6887705"/>
          </a:xfrm>
          <a:prstGeom prst="rect">
            <a:avLst/>
          </a:prstGeom>
        </p:spPr>
        <p:txBody>
          <a:bodyPr anchor="t" rtlCol="false" tIns="0" lIns="0" bIns="0" rIns="0">
            <a:spAutoFit/>
          </a:bodyPr>
          <a:lstStyle/>
          <a:p>
            <a:pPr algn="ctr">
              <a:lnSpc>
                <a:spcPts val="18312"/>
              </a:lnSpc>
            </a:pPr>
            <a:r>
              <a:rPr lang="en-US" b="true" sz="13080" spc="-680">
                <a:solidFill>
                  <a:srgbClr val="000000"/>
                </a:solidFill>
                <a:latin typeface="Playpen Sans Medium"/>
                <a:ea typeface="Playpen Sans Medium"/>
                <a:cs typeface="Playpen Sans Medium"/>
                <a:sym typeface="Playpen Sans Medium"/>
              </a:rPr>
              <a:t>Questions</a:t>
            </a:r>
          </a:p>
          <a:p>
            <a:pPr algn="ctr">
              <a:lnSpc>
                <a:spcPts val="18312"/>
              </a:lnSpc>
            </a:pPr>
            <a:r>
              <a:rPr lang="en-US" b="true" sz="13080" spc="-680">
                <a:solidFill>
                  <a:srgbClr val="000000"/>
                </a:solidFill>
                <a:latin typeface="Playpen Sans Medium"/>
                <a:ea typeface="Playpen Sans Medium"/>
                <a:cs typeface="Playpen Sans Medium"/>
                <a:sym typeface="Playpen Sans Medium"/>
              </a:rPr>
              <a:t>&amp;</a:t>
            </a:r>
          </a:p>
          <a:p>
            <a:pPr algn="ctr" marL="0" indent="0" lvl="0">
              <a:lnSpc>
                <a:spcPts val="18312"/>
              </a:lnSpc>
              <a:spcBef>
                <a:spcPct val="0"/>
              </a:spcBef>
            </a:pPr>
            <a:r>
              <a:rPr lang="en-US" b="true" sz="13080" spc="-680">
                <a:solidFill>
                  <a:srgbClr val="000000"/>
                </a:solidFill>
                <a:latin typeface="Playpen Sans Medium"/>
                <a:ea typeface="Playpen Sans Medium"/>
                <a:cs typeface="Playpen Sans Medium"/>
                <a:sym typeface="Playpen Sans Medium"/>
              </a:rPr>
              <a:t>Answers</a:t>
            </a:r>
          </a:p>
        </p:txBody>
      </p:sp>
      <p:sp>
        <p:nvSpPr>
          <p:cNvPr name="TextBox 3" id="3"/>
          <p:cNvSpPr txBox="true"/>
          <p:nvPr/>
        </p:nvSpPr>
        <p:spPr>
          <a:xfrm rot="0">
            <a:off x="3439195" y="7798629"/>
            <a:ext cx="11409611" cy="2089150"/>
          </a:xfrm>
          <a:prstGeom prst="rect">
            <a:avLst/>
          </a:prstGeom>
        </p:spPr>
        <p:txBody>
          <a:bodyPr anchor="t" rtlCol="false" tIns="0" lIns="0" bIns="0" rIns="0">
            <a:spAutoFit/>
          </a:bodyPr>
          <a:lstStyle/>
          <a:p>
            <a:pPr algn="ctr">
              <a:lnSpc>
                <a:spcPts val="5599"/>
              </a:lnSpc>
            </a:pPr>
            <a:r>
              <a:rPr lang="en-US" b="true" sz="3999" spc="-207">
                <a:solidFill>
                  <a:srgbClr val="000000"/>
                </a:solidFill>
                <a:latin typeface="Playpen Sans Medium"/>
                <a:ea typeface="Playpen Sans Medium"/>
                <a:cs typeface="Playpen Sans Medium"/>
                <a:sym typeface="Playpen Sans Medium"/>
              </a:rPr>
              <a:t>Questions that only pertain to YOUR child should </a:t>
            </a:r>
          </a:p>
          <a:p>
            <a:pPr algn="ctr">
              <a:lnSpc>
                <a:spcPts val="5599"/>
              </a:lnSpc>
            </a:pPr>
            <a:r>
              <a:rPr lang="en-US" b="true" sz="3999" spc="-207">
                <a:solidFill>
                  <a:srgbClr val="000000"/>
                </a:solidFill>
                <a:latin typeface="Playpen Sans Medium"/>
                <a:ea typeface="Playpen Sans Medium"/>
                <a:cs typeface="Playpen Sans Medium"/>
                <a:sym typeface="Playpen Sans Medium"/>
              </a:rPr>
              <a:t>be e-mailed to the appropriate staff member!</a:t>
            </a:r>
          </a:p>
          <a:p>
            <a:pPr algn="ctr">
              <a:lnSpc>
                <a:spcPts val="5599"/>
              </a:lnSpc>
              <a:spcBef>
                <a:spcPct val="0"/>
              </a:spcBef>
            </a:pPr>
            <a:r>
              <a:rPr lang="en-US" b="true" sz="3999" spc="-207">
                <a:solidFill>
                  <a:srgbClr val="000000"/>
                </a:solidFill>
                <a:latin typeface="Playpen Sans Medium"/>
                <a:ea typeface="Playpen Sans Medium"/>
                <a:cs typeface="Playpen Sans Medium"/>
                <a:sym typeface="Playpen Sans Medium"/>
              </a:rPr>
              <a:t>Thanks for understanding!</a:t>
            </a:r>
          </a:p>
        </p:txBody>
      </p:sp>
      <p:sp>
        <p:nvSpPr>
          <p:cNvPr name="Freeform 4" id="4"/>
          <p:cNvSpPr/>
          <p:nvPr/>
        </p:nvSpPr>
        <p:spPr>
          <a:xfrm flipH="false" flipV="false" rot="-1288983">
            <a:off x="3277539" y="1781689"/>
            <a:ext cx="2756269" cy="4177070"/>
          </a:xfrm>
          <a:custGeom>
            <a:avLst/>
            <a:gdLst/>
            <a:ahLst/>
            <a:cxnLst/>
            <a:rect r="r" b="b" t="t" l="l"/>
            <a:pathLst>
              <a:path h="4177070" w="2756269">
                <a:moveTo>
                  <a:pt x="0" y="0"/>
                </a:moveTo>
                <a:lnTo>
                  <a:pt x="2756268" y="0"/>
                </a:lnTo>
                <a:lnTo>
                  <a:pt x="2756268" y="4177070"/>
                </a:lnTo>
                <a:lnTo>
                  <a:pt x="0" y="4177070"/>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5" id="5"/>
          <p:cNvSpPr/>
          <p:nvPr/>
        </p:nvSpPr>
        <p:spPr>
          <a:xfrm flipH="false" flipV="false" rot="2294730">
            <a:off x="3094404" y="3430829"/>
            <a:ext cx="689582" cy="2427452"/>
          </a:xfrm>
          <a:custGeom>
            <a:avLst/>
            <a:gdLst/>
            <a:ahLst/>
            <a:cxnLst/>
            <a:rect r="r" b="b" t="t" l="l"/>
            <a:pathLst>
              <a:path h="2427452" w="689582">
                <a:moveTo>
                  <a:pt x="0" y="0"/>
                </a:moveTo>
                <a:lnTo>
                  <a:pt x="689582" y="0"/>
                </a:lnTo>
                <a:lnTo>
                  <a:pt x="689582" y="2427452"/>
                </a:lnTo>
                <a:lnTo>
                  <a:pt x="0" y="2427452"/>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xsi="http://www.w3.org/2001/XMLSchema-instance">
  <dcterms:created xsi:type="dcterms:W3CDTF">2006-08-16T00:00:00Z</dcterms:created>
  <dc:identifier>DAG7DVZ_l28</dc:identifier>
  <dcterms:modified xsi:type="dcterms:W3CDTF">2011-08-01T06:04:30Z</dcterms:modified>
  <cp:revision>1</cp:revision>
  <dc:title>Incoming Kindergarten Parent Meeting 1.2026</dc:title>
</cp:coreProperties>
</file>