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ink/ink1.xml" ContentType="application/inkml+xml"/>
  <Override PartName="/ppt/ink/ink2.xml" ContentType="application/inkml+xml"/>
  <Override PartName="/ppt/tags/tag1.xml" ContentType="application/vnd.openxmlformats-officedocument.presentationml.tags+xml"/>
  <Override PartName="/ppt/tags/tag2.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5" r:id="rId4"/>
    <p:sldMasterId id="2147483702" r:id="rId5"/>
  </p:sldMasterIdLst>
  <p:notesMasterIdLst>
    <p:notesMasterId r:id="rId57"/>
  </p:notesMasterIdLst>
  <p:sldIdLst>
    <p:sldId id="313" r:id="rId6"/>
    <p:sldId id="274" r:id="rId7"/>
    <p:sldId id="257" r:id="rId8"/>
    <p:sldId id="272" r:id="rId9"/>
    <p:sldId id="260" r:id="rId10"/>
    <p:sldId id="259" r:id="rId11"/>
    <p:sldId id="275" r:id="rId12"/>
    <p:sldId id="276" r:id="rId13"/>
    <p:sldId id="311" r:id="rId14"/>
    <p:sldId id="645" r:id="rId15"/>
    <p:sldId id="646" r:id="rId16"/>
    <p:sldId id="277" r:id="rId17"/>
    <p:sldId id="278" r:id="rId18"/>
    <p:sldId id="669" r:id="rId19"/>
    <p:sldId id="672" r:id="rId20"/>
    <p:sldId id="671" r:id="rId21"/>
    <p:sldId id="659" r:id="rId22"/>
    <p:sldId id="661" r:id="rId23"/>
    <p:sldId id="662" r:id="rId24"/>
    <p:sldId id="678" r:id="rId25"/>
    <p:sldId id="258" r:id="rId26"/>
    <p:sldId id="648" r:id="rId27"/>
    <p:sldId id="650" r:id="rId28"/>
    <p:sldId id="652" r:id="rId29"/>
    <p:sldId id="653" r:id="rId30"/>
    <p:sldId id="654" r:id="rId31"/>
    <p:sldId id="679" r:id="rId32"/>
    <p:sldId id="680" r:id="rId33"/>
    <p:sldId id="677" r:id="rId34"/>
    <p:sldId id="674" r:id="rId35"/>
    <p:sldId id="675" r:id="rId36"/>
    <p:sldId id="663" r:id="rId37"/>
    <p:sldId id="676" r:id="rId38"/>
    <p:sldId id="673" r:id="rId39"/>
    <p:sldId id="279" r:id="rId40"/>
    <p:sldId id="623" r:id="rId41"/>
    <p:sldId id="306" r:id="rId42"/>
    <p:sldId id="308" r:id="rId43"/>
    <p:sldId id="309" r:id="rId44"/>
    <p:sldId id="256" r:id="rId45"/>
    <p:sldId id="304" r:id="rId46"/>
    <p:sldId id="305" r:id="rId47"/>
    <p:sldId id="267" r:id="rId48"/>
    <p:sldId id="317" r:id="rId49"/>
    <p:sldId id="638" r:id="rId50"/>
    <p:sldId id="621" r:id="rId51"/>
    <p:sldId id="637" r:id="rId52"/>
    <p:sldId id="632" r:id="rId53"/>
    <p:sldId id="269" r:id="rId54"/>
    <p:sldId id="280" r:id="rId55"/>
    <p:sldId id="281" r:id="rId5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D7CE0C2-9389-43EE-B21D-7745FD310806}" v="93" dt="2026-01-30T16:14:10.11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512" y="56"/>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presProps" Target="presProps.xml"/><Relationship Id="rId5" Type="http://schemas.openxmlformats.org/officeDocument/2006/relationships/slideMaster" Target="slideMasters/slideMaster2.xml"/><Relationship Id="rId61" Type="http://schemas.openxmlformats.org/officeDocument/2006/relationships/tableStyles" Target="tableStyles.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viewProps" Target="viewProp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notesMaster" Target="notesMasters/notesMaster1.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s>
</file>

<file path=ppt/ink/ink1.xml><?xml version="1.0" encoding="utf-8"?>
<inkml:ink xmlns:inkml="http://www.w3.org/2003/InkML">
  <inkml:definitions>
    <inkml:context xml:id="ctx0">
      <inkml:inkSource xml:id="inkSrc0">
        <inkml:traceFormat>
          <inkml:channel name="X" type="integer" max="4600" units="cm"/>
          <inkml:channel name="Y" type="integer" max="2000" units="cm"/>
          <inkml:channel name="T" type="integer" max="2.14748E9" units="dev"/>
        </inkml:traceFormat>
        <inkml:channelProperties>
          <inkml:channelProperty channel="X" name="resolution" value="161.4035" units="1/cm"/>
          <inkml:channelProperty channel="Y" name="resolution" value="105.26316" units="1/cm"/>
          <inkml:channelProperty channel="T" name="resolution" value="1" units="1/dev"/>
        </inkml:channelProperties>
      </inkml:inkSource>
      <inkml:timestamp xml:id="ts0" timeString="2025-01-28T19:52:16.196"/>
    </inkml:context>
    <inkml:brush xml:id="br0">
      <inkml:brushProperty name="width" value="0.05292" units="cm"/>
      <inkml:brushProperty name="height" value="0.05292" units="cm"/>
      <inkml:brushProperty name="color" value="#FF0000"/>
    </inkml:brush>
  </inkml:definitions>
  <inkml:trace contextRef="#ctx0" brushRef="#br0">12975 7091 0,'-21'0'109,"0"0"-31,0 0-78,0 21 31,-149 64-15,107-64 15,-85 42 1,126-63-17,-62 43 1,41-43-16,22 0 15,-85 63 1,-275 149 15,339-212-15,-43 42 0,1-21 15,41 1-16,22-22-15,-21 21 32,-64 0-1,21 21 0,22-21 0,21-21 1,-64 43-1,-85-1 0,1-21 0,169-21 1,-43 21-17,-126 43 17,126-64-1,43 0 0,-21 0 32,20 21-48,-20 0 1,21-21 46,-21 0-30,20 0-1</inkml:trace>
  <inkml:trace contextRef="#ctx0" brushRef="#br0" timeOffset="2660.04">10054 7049 0,'127'84'219,"-106"-63"-203,22-21 15,20 43 0,107 41-15,-43-41 15,-64-43 0,-21 21 0,-20-21-15,62 42 0,-20-42 15,-1 43 0,85-1 0,1 0 1,-22-21-1,-106 1 0,42-1-15,43 42 15,-42-63-15,-22 43 15,85 41 0,-21-63 0,-43 1-15,22-1 15,-64-21-15,64 21 0,-64-21-1,0 0 1,64 42 15,42 43 0,42-43-15,-42-21-16,-42 43 31,-64-43 0,0-21-31,21 21 32,1 0-1,-22 1 0,21-1 16,-21-21 0,1 21-16,-22 0 0,21-21 32,0 21-16,0-21-32,21 21 79,-20-21-78,41 22-1,-21-22 17</inkml:trace>
  <inkml:trace contextRef="#ctx0" brushRef="#br0" timeOffset="8678.02">12340 9970 0,'-21'0'94,"0"0"-79,-21 0 1,-1 0 0,22 0-1,0 0-15,-21 0 16,-1-22-1,1 1 17,-43 21-1,1-21 0,41 21 0,22 0 1,-148-21-1,126 21 0,22 0 0,0 0-31,-21 0 32,-1 0-32,-20 0 31,-1 0 0,-41 0-15,83 0-1,-20 0 1,21 0 0,-127 0-1,42 21 17,64-21-1,-43 21 0,-106 0-15,128-21-16,-22 0 31,22 22 0,-22-1 0,-148 21 1,106-21-1,85 0-15,-212 64 46,233-85-62,0 21 31,-43 43 1,22-1-1,42-42-16,0 1 17,-21 62-1,21-63-31,0 22 16,0-22-1,0 42 1,0 107 15,0-1 0,0-148-15,0 43 0,0 63 15,0-21 0,21-64 0,-21-21-15,42 64 15,0-22 0,-20-20-31,20 20 32,21 22-17,86 21 17,62-1-1,-147-105-31,211 106 31,-85-42 0,-126-64-31,126 21 32,-126 21-32,148-42 31,42 21-16,0 22 17,-85-43-1,-148 0-15,106 0-1,-106 0 1,43 0-1,-43 0 1,42 0 0,1 0-1,-22-21 1,1-1-16,-22 1 16,0 21-1,21 0 1,-21-21-1,85-21 17,-106 21-17,64-22 17,20-20-1,-20-1-16,-22 22 17,-21 21-1,22-22 0,-1 1 0,0-21-15,-20 63 0,20-64-1,-21 43 17,0-21-1,0 20-16,-21-20-15,0 21 16,22 21-16,-1-64 31,-21 1 1,21 21-17,0-43 1,-21 64 15,21-43 0,-21 43-31,0-85 32,0 43-1,0 20 0,0-20 0,-21 42-31,0-43 32,21-20-1,0 62-16,-42-62 17,20 41-1,-20-20 0,21 21 0,0-43 1,0 85-17,21-21 1,-22 0 0,1-1-1,0 1 16,0 0-15,-21 0 15,20 0 1,1 0-1,-21-22 0,21 22 0,-22 0 1,22 21-1,0-21 16,0 21-16,0 0 0,21-21-15,-43 21-1,22 0 32,0 0-15,0 0-1,-21 0 0,-1 0 0,22 0 16,0 0-31,-21 0 15,20 0 16,1 0-16,0 0 16,-42-64-16</inkml:trace>
  <inkml:trace contextRef="#ctx0" brushRef="#br0" timeOffset="9460.03">18754 4784 0</inkml:trace>
  <inkml:trace contextRef="#ctx0" brushRef="#br0" timeOffset="10423.76">19262 1842 0</inkml:trace>
</inkml:ink>
</file>

<file path=ppt/ink/ink2.xml><?xml version="1.0" encoding="utf-8"?>
<inkml:ink xmlns:inkml="http://www.w3.org/2003/InkML">
  <inkml:definitions>
    <inkml:context xml:id="ctx0">
      <inkml:inkSource xml:id="inkSrc0">
        <inkml:traceFormat>
          <inkml:channel name="X" type="integer" max="4600" units="cm"/>
          <inkml:channel name="Y" type="integer" max="2000" units="cm"/>
          <inkml:channel name="T" type="integer" max="2.14748E9" units="dev"/>
        </inkml:traceFormat>
        <inkml:channelProperties>
          <inkml:channelProperty channel="X" name="resolution" value="161.4035" units="1/cm"/>
          <inkml:channelProperty channel="Y" name="resolution" value="105.26316" units="1/cm"/>
          <inkml:channelProperty channel="T" name="resolution" value="1" units="1/dev"/>
        </inkml:channelProperties>
      </inkml:inkSource>
      <inkml:timestamp xml:id="ts0" timeString="2025-01-28T19:52:34.751"/>
    </inkml:context>
    <inkml:brush xml:id="br0">
      <inkml:brushProperty name="width" value="0.05292" units="cm"/>
      <inkml:brushProperty name="height" value="0.05292" units="cm"/>
      <inkml:brushProperty name="color" value="#FF0000"/>
    </inkml:brush>
  </inkml:definitions>
  <inkml:trace contextRef="#ctx0" brushRef="#br0">13695 12996 0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3AF05BA-CDA0-4251-BCFB-DD1367191EA3}" type="datetimeFigureOut">
              <a:rPr lang="en-US" smtClean="0"/>
              <a:t>1/30/2026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A8356FC-677C-4024-8677-72C7B5FBFB0F}" type="slidenum">
              <a:rPr lang="en-US" smtClean="0"/>
              <a:t>‹#›</a:t>
            </a:fld>
            <a:endParaRPr lang="en-US"/>
          </a:p>
        </p:txBody>
      </p:sp>
    </p:spTree>
    <p:extLst>
      <p:ext uri="{BB962C8B-B14F-4D97-AF65-F5344CB8AC3E}">
        <p14:creationId xmlns:p14="http://schemas.microsoft.com/office/powerpoint/2010/main" val="15362807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A8356FC-677C-4024-8677-72C7B5FBFB0F}" type="slidenum">
              <a:rPr lang="en-US" smtClean="0"/>
              <a:t>5</a:t>
            </a:fld>
            <a:endParaRPr lang="en-US"/>
          </a:p>
        </p:txBody>
      </p:sp>
    </p:spTree>
    <p:extLst>
      <p:ext uri="{BB962C8B-B14F-4D97-AF65-F5344CB8AC3E}">
        <p14:creationId xmlns:p14="http://schemas.microsoft.com/office/powerpoint/2010/main" val="15855942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A8356FC-677C-4024-8677-72C7B5FBFB0F}" type="slidenum">
              <a:rPr lang="en-US" smtClean="0"/>
              <a:t>9</a:t>
            </a:fld>
            <a:endParaRPr lang="en-US"/>
          </a:p>
        </p:txBody>
      </p:sp>
    </p:spTree>
    <p:extLst>
      <p:ext uri="{BB962C8B-B14F-4D97-AF65-F5344CB8AC3E}">
        <p14:creationId xmlns:p14="http://schemas.microsoft.com/office/powerpoint/2010/main" val="3832735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2E093AA-D0A7-4FC3-BDDF-CFC7595E7E5C}" type="slidenum">
              <a:rPr lang="en-US" smtClean="0"/>
              <a:t>27</a:t>
            </a:fld>
            <a:endParaRPr lang="en-US"/>
          </a:p>
        </p:txBody>
      </p:sp>
    </p:spTree>
    <p:extLst>
      <p:ext uri="{BB962C8B-B14F-4D97-AF65-F5344CB8AC3E}">
        <p14:creationId xmlns:p14="http://schemas.microsoft.com/office/powerpoint/2010/main" val="20558195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A8356FC-677C-4024-8677-72C7B5FBFB0F}" type="slidenum">
              <a:rPr lang="en-US" smtClean="0"/>
              <a:t>44</a:t>
            </a:fld>
            <a:endParaRPr lang="en-US"/>
          </a:p>
        </p:txBody>
      </p:sp>
    </p:spTree>
    <p:extLst>
      <p:ext uri="{BB962C8B-B14F-4D97-AF65-F5344CB8AC3E}">
        <p14:creationId xmlns:p14="http://schemas.microsoft.com/office/powerpoint/2010/main" val="32508604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1">
                <a:effectLst/>
                <a:latin typeface="Calibri" panose="020F0502020204030204" pitchFamily="34" charset="0"/>
                <a:ea typeface="Calibri" panose="020F0502020204030204" pitchFamily="34" charset="0"/>
                <a:cs typeface="Times New Roman" panose="02020603050405020304" pitchFamily="18" charset="0"/>
              </a:rPr>
              <a:t>At Timberline, we believe that student engagement is directly correlated with interest.  We support student choice and do our best to place students in electives that they have requested.  However, this is not always feasible based on the schedule layout, so we appreciate your consideration and understanding if you do not end up in the electives that you have requested.  We will always do our best to try to make this happen, and there will be time in the first couple of weeks to allow for students to request to change their electives, but there are no guarantees.</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endParaRPr lang="en-US"/>
          </a:p>
        </p:txBody>
      </p:sp>
      <p:sp>
        <p:nvSpPr>
          <p:cNvPr id="4" name="Slide Number Placeholder 3"/>
          <p:cNvSpPr>
            <a:spLocks noGrp="1"/>
          </p:cNvSpPr>
          <p:nvPr>
            <p:ph type="sldNum" sz="quarter" idx="5"/>
          </p:nvPr>
        </p:nvSpPr>
        <p:spPr/>
        <p:txBody>
          <a:bodyPr/>
          <a:lstStyle/>
          <a:p>
            <a:fld id="{6DE79E3A-71ED-43D2-AB13-39E41E6EBFAB}" type="slidenum">
              <a:rPr lang="en-US" smtClean="0"/>
              <a:t>46</a:t>
            </a:fld>
            <a:endParaRPr lang="en-US"/>
          </a:p>
        </p:txBody>
      </p:sp>
    </p:spTree>
    <p:extLst>
      <p:ext uri="{BB962C8B-B14F-4D97-AF65-F5344CB8AC3E}">
        <p14:creationId xmlns:p14="http://schemas.microsoft.com/office/powerpoint/2010/main" val="24491169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61BEF0D-F0BB-DE4B-95CE-6DB70DBA9567}" type="datetimeFigureOut">
              <a:rPr lang="en-US" dirty="0"/>
              <a:pPr/>
              <a:t>1/30/2026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3419504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1/30/2026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38285722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27770226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B712588-04B1-427B-82EE-E8DB90309F08}" type="datetimeFigureOut">
              <a:rPr lang="en-US" dirty="0"/>
              <a:t>1/30/2026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a:p>
        </p:txBody>
      </p:sp>
    </p:spTree>
    <p:extLst>
      <p:ext uri="{BB962C8B-B14F-4D97-AF65-F5344CB8AC3E}">
        <p14:creationId xmlns:p14="http://schemas.microsoft.com/office/powerpoint/2010/main" val="20504635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61BEF0D-F0BB-DE4B-95CE-6DB70DBA9567}" type="datetimeFigureOut">
              <a:rPr lang="en-US" dirty="0"/>
              <a:pPr/>
              <a:t>1/30/2026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40404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p>
        </p:txBody>
      </p:sp>
      <p:sp>
        <p:nvSpPr>
          <p:cNvPr id="3" name="Date Placeholder 2"/>
          <p:cNvSpPr>
            <a:spLocks noGrp="1"/>
          </p:cNvSpPr>
          <p:nvPr>
            <p:ph type="dt" sz="half" idx="10"/>
          </p:nvPr>
        </p:nvSpPr>
        <p:spPr/>
        <p:txBody>
          <a:bodyPr/>
          <a:lstStyle/>
          <a:p>
            <a:fld id="{B61BEF0D-F0BB-DE4B-95CE-6DB70DBA9567}" type="datetimeFigureOut">
              <a:rPr lang="en-US" smtClean="0"/>
              <a:pPr/>
              <a:t>1/30/2026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21372630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1/30/2026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5503593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1/30/2026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a:p>
        </p:txBody>
      </p:sp>
    </p:spTree>
    <p:extLst>
      <p:ext uri="{BB962C8B-B14F-4D97-AF65-F5344CB8AC3E}">
        <p14:creationId xmlns:p14="http://schemas.microsoft.com/office/powerpoint/2010/main" val="19624048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6048683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29176493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solidFill>
                <a:effectLst/>
                <a:latin typeface="Arial"/>
              </a:rPr>
              <a:t>”</a:t>
            </a:r>
          </a:p>
        </p:txBody>
      </p:sp>
    </p:spTree>
    <p:extLst>
      <p:ext uri="{BB962C8B-B14F-4D97-AF65-F5344CB8AC3E}">
        <p14:creationId xmlns:p14="http://schemas.microsoft.com/office/powerpoint/2010/main" val="20204214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7430658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solidFill>
                <a:effectLst/>
                <a:latin typeface="Arial"/>
              </a:rPr>
              <a:t>”</a:t>
            </a:r>
          </a:p>
        </p:txBody>
      </p:sp>
    </p:spTree>
    <p:extLst>
      <p:ext uri="{BB962C8B-B14F-4D97-AF65-F5344CB8AC3E}">
        <p14:creationId xmlns:p14="http://schemas.microsoft.com/office/powerpoint/2010/main" val="24622096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21226860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5C6B4A9-1611-4792-9094-5F34BCA07E0B}" type="datetimeFigureOut">
              <a:rPr lang="en-US" dirty="0"/>
              <a:t>1/30/2026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a:p>
        </p:txBody>
      </p:sp>
    </p:spTree>
    <p:extLst>
      <p:ext uri="{BB962C8B-B14F-4D97-AF65-F5344CB8AC3E}">
        <p14:creationId xmlns:p14="http://schemas.microsoft.com/office/powerpoint/2010/main" val="28063862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1/30/2026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8654142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039042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45061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657484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2799613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1/30/2026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786663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1/30/2026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3824962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1/30/2026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4367263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963346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5725611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9926770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316753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1/30/2026</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a:p>
        </p:txBody>
      </p:sp>
    </p:spTree>
    <p:extLst>
      <p:ext uri="{BB962C8B-B14F-4D97-AF65-F5344CB8AC3E}">
        <p14:creationId xmlns:p14="http://schemas.microsoft.com/office/powerpoint/2010/main" val="546435127"/>
      </p:ext>
    </p:extLst>
  </p:cSld>
  <p:clrMap bg1="dk1" tx1="lt1" bg2="dk2" tx2="lt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 id="2147483699" r:id="rId14"/>
    <p:sldLayoutId id="2147483700" r:id="rId15"/>
    <p:sldLayoutId id="2147483701"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1/30/2026</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233160559"/>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8" Type="http://schemas.openxmlformats.org/officeDocument/2006/relationships/hyperlink" Target="mailto:rhesky@lwsd.org" TargetMode="External"/><Relationship Id="rId3" Type="http://schemas.openxmlformats.org/officeDocument/2006/relationships/image" Target="../media/image3.png"/><Relationship Id="rId7" Type="http://schemas.openxmlformats.org/officeDocument/2006/relationships/hyperlink" Target="mailto:tdoyle@lwsd.org" TargetMode="Externa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hyperlink" Target="mailto:Jcoons@lwsd.org" TargetMode="External"/><Relationship Id="rId5" Type="http://schemas.openxmlformats.org/officeDocument/2006/relationships/hyperlink" Target="https://creativecommons.org/licenses/by-nc-nd/3.0/" TargetMode="External"/><Relationship Id="rId4" Type="http://schemas.openxmlformats.org/officeDocument/2006/relationships/hyperlink" Target="http://www.schcounselor.com/2010/08/being-school-counselor-loves-and.html" TargetMode="External"/><Relationship Id="rId9"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https://openclipart.org/detail/213263/school-counselor-icon"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10.png"/><Relationship Id="rId4" Type="http://schemas.openxmlformats.org/officeDocument/2006/relationships/customXml" Target="../ink/ink1.xml"/></Relationships>
</file>

<file path=ppt/slides/_rels/slide10.xml.rels><?xml version="1.0" encoding="UTF-8" standalone="yes"?>
<Relationships xmlns="http://schemas.openxmlformats.org/package/2006/relationships"><Relationship Id="rId3" Type="http://schemas.openxmlformats.org/officeDocument/2006/relationships/hyperlink" Target="https://www.piqsels.com/en/public-domain-photo-zbtbr" TargetMode="External"/><Relationship Id="rId2" Type="http://schemas.openxmlformats.org/officeDocument/2006/relationships/image" Target="../media/image12.jpe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customXml" Target="../ink/ink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tms.lwsd.org/counseling/8th-grade-timberline-registration" TargetMode="External"/><Relationship Id="rId1" Type="http://schemas.openxmlformats.org/officeDocument/2006/relationships/slideLayout" Target="../slideLayouts/slideLayout2.xml"/><Relationship Id="rId5" Type="http://schemas.openxmlformats.org/officeDocument/2006/relationships/hyperlink" Target="https://pixabay.com/en/people-persons-man-woman-black-467438/" TargetMode="External"/><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3" Type="http://schemas.openxmlformats.org/officeDocument/2006/relationships/hyperlink" Target="http://hackcanton.com/classes/" TargetMode="External"/><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svg"/><Relationship Id="rId7" Type="http://schemas.openxmlformats.org/officeDocument/2006/relationships/image" Target="../media/image22.svg"/><Relationship Id="rId2" Type="http://schemas.openxmlformats.org/officeDocument/2006/relationships/image" Target="../media/image17.png"/><Relationship Id="rId1" Type="http://schemas.openxmlformats.org/officeDocument/2006/relationships/slideLayout" Target="../slideLayouts/slideLayout23.xml"/><Relationship Id="rId6" Type="http://schemas.openxmlformats.org/officeDocument/2006/relationships/image" Target="../media/image21.png"/><Relationship Id="rId5" Type="http://schemas.openxmlformats.org/officeDocument/2006/relationships/image" Target="../media/image20.svg"/><Relationship Id="rId4" Type="http://schemas.openxmlformats.org/officeDocument/2006/relationships/image" Target="../media/image19.png"/><Relationship Id="rId9" Type="http://schemas.openxmlformats.org/officeDocument/2006/relationships/image" Target="../media/image24.svg"/></Relationships>
</file>

<file path=ppt/slides/_rels/slide15.xml.rels><?xml version="1.0" encoding="UTF-8" standalone="yes"?>
<Relationships xmlns="http://schemas.openxmlformats.org/package/2006/relationships"><Relationship Id="rId3" Type="http://schemas.openxmlformats.org/officeDocument/2006/relationships/image" Target="../media/image25.svg"/><Relationship Id="rId7" Type="http://schemas.openxmlformats.org/officeDocument/2006/relationships/image" Target="../media/image29.svg"/><Relationship Id="rId2" Type="http://schemas.openxmlformats.org/officeDocument/2006/relationships/image" Target="../media/image17.png"/><Relationship Id="rId1" Type="http://schemas.openxmlformats.org/officeDocument/2006/relationships/slideLayout" Target="../slideLayouts/slideLayout23.xml"/><Relationship Id="rId6" Type="http://schemas.openxmlformats.org/officeDocument/2006/relationships/image" Target="../media/image28.png"/><Relationship Id="rId5" Type="http://schemas.openxmlformats.org/officeDocument/2006/relationships/image" Target="../media/image27.svg"/><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17.png"/><Relationship Id="rId1" Type="http://schemas.openxmlformats.org/officeDocument/2006/relationships/slideLayout" Target="../slideLayouts/slideLayout23.xml"/><Relationship Id="rId5" Type="http://schemas.openxmlformats.org/officeDocument/2006/relationships/image" Target="../media/image30.svg"/><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image" Target="../media/image31.jpeg"/><Relationship Id="rId1" Type="http://schemas.openxmlformats.org/officeDocument/2006/relationships/slideLayout" Target="../slideLayouts/slideLayout7.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eg"/><Relationship Id="rId1" Type="http://schemas.openxmlformats.org/officeDocument/2006/relationships/slideLayout" Target="../slideLayouts/slideLayout7.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19.xml.rels><?xml version="1.0" encoding="UTF-8" standalone="yes"?>
<Relationships xmlns="http://schemas.openxmlformats.org/package/2006/relationships"><Relationship Id="rId3" Type="http://schemas.openxmlformats.org/officeDocument/2006/relationships/image" Target="../media/image44.jpeg"/><Relationship Id="rId7" Type="http://schemas.openxmlformats.org/officeDocument/2006/relationships/image" Target="../media/image48.png"/><Relationship Id="rId2" Type="http://schemas.openxmlformats.org/officeDocument/2006/relationships/image" Target="../media/image43.jpeg"/><Relationship Id="rId1" Type="http://schemas.openxmlformats.org/officeDocument/2006/relationships/slideLayout" Target="../slideLayouts/slideLayout7.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51.png"/><Relationship Id="rId2" Type="http://schemas.openxmlformats.org/officeDocument/2006/relationships/image" Target="../media/image49.jpeg"/><Relationship Id="rId1" Type="http://schemas.openxmlformats.org/officeDocument/2006/relationships/slideLayout" Target="../slideLayouts/slideLayout7.xml"/><Relationship Id="rId6" Type="http://schemas.openxmlformats.org/officeDocument/2006/relationships/image" Target="../media/image37.png"/><Relationship Id="rId5" Type="http://schemas.openxmlformats.org/officeDocument/2006/relationships/image" Target="../media/image50.png"/><Relationship Id="rId4" Type="http://schemas.openxmlformats.org/officeDocument/2006/relationships/image" Target="../media/image36.png"/></Relationships>
</file>

<file path=ppt/slides/_rels/slide2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hyperlink" Target="http://news.schoolsdo.org/2017/05/continued-brain-training-can-help-concussion-victims/" TargetMode="External"/><Relationship Id="rId3" Type="http://schemas.openxmlformats.org/officeDocument/2006/relationships/image" Target="../media/image54.jpeg"/><Relationship Id="rId7" Type="http://schemas.openxmlformats.org/officeDocument/2006/relationships/image" Target="../media/image56.jpeg"/><Relationship Id="rId2" Type="http://schemas.openxmlformats.org/officeDocument/2006/relationships/slideLayout" Target="../slideLayouts/slideLayout2.xml"/><Relationship Id="rId1" Type="http://schemas.openxmlformats.org/officeDocument/2006/relationships/tags" Target="../tags/tag1.xml"/><Relationship Id="rId6" Type="http://schemas.openxmlformats.org/officeDocument/2006/relationships/hyperlink" Target="https://librepathology.org/wiki/Whipple's_disease" TargetMode="External"/><Relationship Id="rId5" Type="http://schemas.openxmlformats.org/officeDocument/2006/relationships/image" Target="../media/image55.jpeg"/><Relationship Id="rId10" Type="http://schemas.openxmlformats.org/officeDocument/2006/relationships/hyperlink" Target="http://journalistsresource.org/studies/society/public-health/global-rise-human-infectious-disease-outbreaks" TargetMode="External"/><Relationship Id="rId4" Type="http://schemas.openxmlformats.org/officeDocument/2006/relationships/hyperlink" Target="https://en.wikipedia.org/wiki/COVID_2019" TargetMode="External"/><Relationship Id="rId9" Type="http://schemas.openxmlformats.org/officeDocument/2006/relationships/image" Target="../media/image57.jpeg"/></Relationships>
</file>

<file path=ppt/slides/_rels/slide23.xml.rels><?xml version="1.0" encoding="UTF-8" standalone="yes"?>
<Relationships xmlns="http://schemas.openxmlformats.org/package/2006/relationships"><Relationship Id="rId8" Type="http://schemas.openxmlformats.org/officeDocument/2006/relationships/hyperlink" Target="http://www.tonahangen.com/wsc/hi290/" TargetMode="External"/><Relationship Id="rId3" Type="http://schemas.openxmlformats.org/officeDocument/2006/relationships/image" Target="../media/image58.jpeg"/><Relationship Id="rId7" Type="http://schemas.openxmlformats.org/officeDocument/2006/relationships/image" Target="../media/image60.jpeg"/><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hyperlink" Target="https://openclipart.org/detail/10690" TargetMode="External"/><Relationship Id="rId5" Type="http://schemas.openxmlformats.org/officeDocument/2006/relationships/image" Target="../media/image59.png"/><Relationship Id="rId10" Type="http://schemas.openxmlformats.org/officeDocument/2006/relationships/hyperlink" Target="https://www.focusfitness.net/stock-photos/downloads/muscular-athlete-jumping-jacks-outdoors/" TargetMode="External"/><Relationship Id="rId4" Type="http://schemas.openxmlformats.org/officeDocument/2006/relationships/hyperlink" Target="https://www.publicdomainpictures.net/en/view-image.php?image=280217&amp;picture=crime-scene" TargetMode="External"/><Relationship Id="rId9" Type="http://schemas.openxmlformats.org/officeDocument/2006/relationships/image" Target="../media/image61.jpeg"/></Relationships>
</file>

<file path=ppt/slides/_rels/slide24.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1.xml"/><Relationship Id="rId5" Type="http://schemas.openxmlformats.org/officeDocument/2006/relationships/image" Target="../media/image65.jpeg"/><Relationship Id="rId4" Type="http://schemas.openxmlformats.org/officeDocument/2006/relationships/image" Target="../media/image64.jpeg"/></Relationships>
</file>

<file path=ppt/slides/_rels/slide25.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2.xml"/><Relationship Id="rId4" Type="http://schemas.openxmlformats.org/officeDocument/2006/relationships/image" Target="../media/image69.jpeg"/></Relationships>
</file>

<file path=ppt/slides/_rels/slide27.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hyperlink" Target="https://pxhere.com/es/photo/529102" TargetMode="External"/><Relationship Id="rId4" Type="http://schemas.openxmlformats.org/officeDocument/2006/relationships/image" Target="../media/image71.jpeg"/></Relationships>
</file>

<file path=ppt/slides/_rels/slide28.xml.rels><?xml version="1.0" encoding="UTF-8" standalone="yes"?>
<Relationships xmlns="http://schemas.openxmlformats.org/package/2006/relationships"><Relationship Id="rId8" Type="http://schemas.openxmlformats.org/officeDocument/2006/relationships/hyperlink" Target="https://publicdomainpictures.net/view-image.php?image=114587&amp;picture=pretzels&amp;large=1" TargetMode="External"/><Relationship Id="rId3" Type="http://schemas.openxmlformats.org/officeDocument/2006/relationships/image" Target="../media/image73.png"/><Relationship Id="rId7" Type="http://schemas.openxmlformats.org/officeDocument/2006/relationships/image" Target="../media/image75.jpeg"/><Relationship Id="rId12" Type="http://schemas.openxmlformats.org/officeDocument/2006/relationships/hyperlink" Target="https://openclipart.org/detail/9086/fast-food-snack-pizza-pepperoni-mushroom-by-gerald_g" TargetMode="External"/><Relationship Id="rId2" Type="http://schemas.openxmlformats.org/officeDocument/2006/relationships/image" Target="../media/image72.jpeg"/><Relationship Id="rId1" Type="http://schemas.openxmlformats.org/officeDocument/2006/relationships/slideLayout" Target="../slideLayouts/slideLayout1.xml"/><Relationship Id="rId6" Type="http://schemas.openxmlformats.org/officeDocument/2006/relationships/hyperlink" Target="https://pixabay.com/fr/spaghetti-nouilles-p%C3%A2tes-aliments-576784/" TargetMode="External"/><Relationship Id="rId11" Type="http://schemas.openxmlformats.org/officeDocument/2006/relationships/image" Target="../media/image77.png"/><Relationship Id="rId5" Type="http://schemas.openxmlformats.org/officeDocument/2006/relationships/image" Target="../media/image74.png"/><Relationship Id="rId10" Type="http://schemas.openxmlformats.org/officeDocument/2006/relationships/hyperlink" Target="https://www.publicdomainpictures.net/en/view-image.php?image=127804&amp;picture=cakes-and-buns" TargetMode="External"/><Relationship Id="rId4" Type="http://schemas.openxmlformats.org/officeDocument/2006/relationships/hyperlink" Target="https://openclipart.org/detail/118777" TargetMode="External"/><Relationship Id="rId9" Type="http://schemas.openxmlformats.org/officeDocument/2006/relationships/image" Target="../media/image76.jpeg"/></Relationships>
</file>

<file path=ppt/slides/_rels/slide29.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image" Target="../media/image80.jpeg"/><Relationship Id="rId1" Type="http://schemas.openxmlformats.org/officeDocument/2006/relationships/slideLayout" Target="../slideLayouts/slideLayout2.xml"/><Relationship Id="rId5" Type="http://schemas.openxmlformats.org/officeDocument/2006/relationships/image" Target="../media/image83.jpeg"/><Relationship Id="rId4" Type="http://schemas.openxmlformats.org/officeDocument/2006/relationships/image" Target="../media/image82.jpeg"/></Relationships>
</file>

<file path=ppt/slides/_rels/slide32.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jpe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87.png"/></Relationships>
</file>

<file path=ppt/slides/_rels/slide35.xml.rels><?xml version="1.0" encoding="UTF-8" standalone="yes"?>
<Relationships xmlns="http://schemas.openxmlformats.org/package/2006/relationships"><Relationship Id="rId3" Type="http://schemas.openxmlformats.org/officeDocument/2006/relationships/hyperlink" Target="http://www.bethsnotesplus.com/?m=201202" TargetMode="External"/><Relationship Id="rId2" Type="http://schemas.openxmlformats.org/officeDocument/2006/relationships/image" Target="../media/image88.png"/><Relationship Id="rId1" Type="http://schemas.openxmlformats.org/officeDocument/2006/relationships/slideLayout" Target="../slideLayouts/slideLayout2.xml"/><Relationship Id="rId6" Type="http://schemas.openxmlformats.org/officeDocument/2006/relationships/hyperlink" Target="https://creativecommons.org/licenses/by-nc-sa/3.0/" TargetMode="External"/><Relationship Id="rId5" Type="http://schemas.openxmlformats.org/officeDocument/2006/relationships/hyperlink" Target="http://www.foreverastudent.com/2016/08/how-to-learn-foreign-language-fast-and.html" TargetMode="External"/><Relationship Id="rId4" Type="http://schemas.openxmlformats.org/officeDocument/2006/relationships/image" Target="../media/image89.jpeg"/></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90.png"/></Relationships>
</file>

<file path=ppt/slides/_rels/slide37.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image" Target="../media/image93.jpe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hyperlink" Target="https://pressbooks.bccampus.ca/esm1/chapter/chapter-1/" TargetMode="External"/><Relationship Id="rId2" Type="http://schemas.openxmlformats.org/officeDocument/2006/relationships/image" Target="../media/image97.jpeg"/><Relationship Id="rId1" Type="http://schemas.openxmlformats.org/officeDocument/2006/relationships/slideLayout" Target="../slideLayouts/slideLayout2.xml"/><Relationship Id="rId4" Type="http://schemas.openxmlformats.org/officeDocument/2006/relationships/hyperlink" Target="https://creativecommons.org/licenses/by/3.0/"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hyperlink" Target="https://tms.lwsd.org/counseling/8th-grade-timberline-registration" TargetMode="Externa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hyperlink" Target="https://www.publicdomainpictures.net/view-image.php?image=112338&amp;picture=diverse-kids" TargetMode="External"/><Relationship Id="rId2" Type="http://schemas.openxmlformats.org/officeDocument/2006/relationships/image" Target="../media/image100.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hyperlink" Target="https://leadershipfreak.wordpress.com/tag/new-hire/" TargetMode="External"/><Relationship Id="rId2" Type="http://schemas.openxmlformats.org/officeDocument/2006/relationships/image" Target="../media/image101.jpe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hyperlink" Target="http://www.justintarte.com/2015/02/10-questions-every-educator-should.html" TargetMode="External"/><Relationship Id="rId2" Type="http://schemas.openxmlformats.org/officeDocument/2006/relationships/image" Target="../media/image102.jpeg"/><Relationship Id="rId1" Type="http://schemas.openxmlformats.org/officeDocument/2006/relationships/slideLayout" Target="../slideLayouts/slideLayout7.xml"/><Relationship Id="rId4" Type="http://schemas.openxmlformats.org/officeDocument/2006/relationships/hyperlink" Target="https://creativecommons.org/licenses/by/3.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E0BF35CA-8AA0-428F-ABED-5B77A6C391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9" name="Straight Connector 8">
              <a:extLst>
                <a:ext uri="{FF2B5EF4-FFF2-40B4-BE49-F238E27FC236}">
                  <a16:creationId xmlns:a16="http://schemas.microsoft.com/office/drawing/2014/main" id="{FA4A156A-791B-4BD9-8452-A798A15D22C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27652CB1-59D3-4DAB-AD45-8DFB738958E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11" name="Rectangle 23">
              <a:extLst>
                <a:ext uri="{FF2B5EF4-FFF2-40B4-BE49-F238E27FC236}">
                  <a16:creationId xmlns:a16="http://schemas.microsoft.com/office/drawing/2014/main" id="{83539C1B-883E-4130-95FA-2A6FD3E49A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 name="Rectangle 25">
              <a:extLst>
                <a:ext uri="{FF2B5EF4-FFF2-40B4-BE49-F238E27FC236}">
                  <a16:creationId xmlns:a16="http://schemas.microsoft.com/office/drawing/2014/main" id="{244CEE5F-144C-437F-9472-22EE3E3D1C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Isosceles Triangle 12">
              <a:extLst>
                <a:ext uri="{FF2B5EF4-FFF2-40B4-BE49-F238E27FC236}">
                  <a16:creationId xmlns:a16="http://schemas.microsoft.com/office/drawing/2014/main" id="{0621BB31-AA71-4E9B-8854-3C62F162FE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Rectangle 27">
              <a:extLst>
                <a:ext uri="{FF2B5EF4-FFF2-40B4-BE49-F238E27FC236}">
                  <a16:creationId xmlns:a16="http://schemas.microsoft.com/office/drawing/2014/main" id="{5336141D-E3C6-4E7B-8923-B31C3E16F0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Rectangle 28">
              <a:extLst>
                <a:ext uri="{FF2B5EF4-FFF2-40B4-BE49-F238E27FC236}">
                  <a16:creationId xmlns:a16="http://schemas.microsoft.com/office/drawing/2014/main" id="{F113BE6F-9D13-4E70-B7AB-C8CC2546AD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Rectangle 29">
              <a:extLst>
                <a:ext uri="{FF2B5EF4-FFF2-40B4-BE49-F238E27FC236}">
                  <a16:creationId xmlns:a16="http://schemas.microsoft.com/office/drawing/2014/main" id="{FBEB82C3-C636-4A90-B9A5-905EC38E01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Isosceles Triangle 16">
              <a:extLst>
                <a:ext uri="{FF2B5EF4-FFF2-40B4-BE49-F238E27FC236}">
                  <a16:creationId xmlns:a16="http://schemas.microsoft.com/office/drawing/2014/main" id="{646B4C4A-5A81-43CF-93ED-5FA59D5BE7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Isosceles Triangle 17">
              <a:extLst>
                <a:ext uri="{FF2B5EF4-FFF2-40B4-BE49-F238E27FC236}">
                  <a16:creationId xmlns:a16="http://schemas.microsoft.com/office/drawing/2014/main" id="{C3715C1A-EBA1-41A6-AC20-D6A7C48717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1">
            <a:extLst>
              <a:ext uri="{FF2B5EF4-FFF2-40B4-BE49-F238E27FC236}">
                <a16:creationId xmlns:a16="http://schemas.microsoft.com/office/drawing/2014/main" id="{111FAC0F-F7AC-4DBF-924A-A5AF2E6AD732}"/>
              </a:ext>
            </a:extLst>
          </p:cNvPr>
          <p:cNvSpPr>
            <a:spLocks noGrp="1"/>
          </p:cNvSpPr>
          <p:nvPr>
            <p:ph type="title"/>
          </p:nvPr>
        </p:nvSpPr>
        <p:spPr>
          <a:xfrm>
            <a:off x="1669983" y="163997"/>
            <a:ext cx="7137134" cy="1330155"/>
          </a:xfrm>
        </p:spPr>
        <p:txBody>
          <a:bodyPr vert="horz" lIns="91440" tIns="45720" rIns="91440" bIns="45720" rtlCol="0" anchor="b">
            <a:normAutofit/>
          </a:bodyPr>
          <a:lstStyle/>
          <a:p>
            <a:r>
              <a:rPr lang="en-US">
                <a:solidFill>
                  <a:schemeClr val="tx1"/>
                </a:solidFill>
              </a:rPr>
              <a:t>Timberline Middle School Future 8</a:t>
            </a:r>
            <a:r>
              <a:rPr lang="en-US" baseline="30000">
                <a:solidFill>
                  <a:schemeClr val="tx1"/>
                </a:solidFill>
              </a:rPr>
              <a:t>th </a:t>
            </a:r>
            <a:r>
              <a:rPr lang="en-US">
                <a:solidFill>
                  <a:schemeClr val="tx1"/>
                </a:solidFill>
              </a:rPr>
              <a:t>Grade Registration 2026-2027 </a:t>
            </a:r>
          </a:p>
        </p:txBody>
      </p:sp>
      <p:sp>
        <p:nvSpPr>
          <p:cNvPr id="20" name="Isosceles Triangle 19">
            <a:extLst>
              <a:ext uri="{FF2B5EF4-FFF2-40B4-BE49-F238E27FC236}">
                <a16:creationId xmlns:a16="http://schemas.microsoft.com/office/drawing/2014/main" id="{03D271DD-C9EA-4985-BA0C-037A88FA30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174" y="1270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3" name="Picture 2">
            <a:extLst>
              <a:ext uri="{FF2B5EF4-FFF2-40B4-BE49-F238E27FC236}">
                <a16:creationId xmlns:a16="http://schemas.microsoft.com/office/drawing/2014/main" id="{421128E8-DD21-404B-B4E8-AFF2BF6117BB}"/>
              </a:ext>
            </a:extLst>
          </p:cNvPr>
          <p:cNvPicPr>
            <a:picLocks noChangeAspect="1"/>
          </p:cNvPicPr>
          <p:nvPr/>
        </p:nvPicPr>
        <p:blipFill>
          <a:blip r:embed="rId2"/>
          <a:stretch>
            <a:fillRect/>
          </a:stretch>
        </p:blipFill>
        <p:spPr>
          <a:xfrm>
            <a:off x="2967094" y="1986521"/>
            <a:ext cx="4530986" cy="4215683"/>
          </a:xfrm>
          <a:prstGeom prst="rect">
            <a:avLst/>
          </a:prstGeom>
        </p:spPr>
      </p:pic>
    </p:spTree>
    <p:extLst>
      <p:ext uri="{BB962C8B-B14F-4D97-AF65-F5344CB8AC3E}">
        <p14:creationId xmlns:p14="http://schemas.microsoft.com/office/powerpoint/2010/main" val="1798415498"/>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90CFB-01ED-41D4-98D6-2035ABFF2824}"/>
              </a:ext>
            </a:extLst>
          </p:cNvPr>
          <p:cNvSpPr>
            <a:spLocks noGrp="1"/>
          </p:cNvSpPr>
          <p:nvPr>
            <p:ph type="title"/>
          </p:nvPr>
        </p:nvSpPr>
        <p:spPr>
          <a:xfrm>
            <a:off x="633506" y="79514"/>
            <a:ext cx="8807792" cy="1787904"/>
          </a:xfrm>
        </p:spPr>
        <p:txBody>
          <a:bodyPr>
            <a:normAutofit fontScale="90000"/>
          </a:bodyPr>
          <a:lstStyle/>
          <a:p>
            <a:r>
              <a:rPr lang="en-US" sz="4400">
                <a:solidFill>
                  <a:schemeClr val="accent2">
                    <a:lumMod val="75000"/>
                  </a:schemeClr>
                </a:solidFill>
              </a:rPr>
              <a:t>   </a:t>
            </a:r>
            <a:r>
              <a:rPr lang="en-US" sz="4400">
                <a:solidFill>
                  <a:schemeClr val="tx1"/>
                </a:solidFill>
              </a:rPr>
              <a:t>Meet Your Counselors at Timberline        						   2026-2027</a:t>
            </a:r>
            <a:br>
              <a:rPr lang="en-US" sz="4400">
                <a:solidFill>
                  <a:schemeClr val="tx1"/>
                </a:solidFill>
              </a:rPr>
            </a:br>
            <a:br>
              <a:rPr lang="en-US">
                <a:solidFill>
                  <a:schemeClr val="accent2">
                    <a:lumMod val="75000"/>
                  </a:schemeClr>
                </a:solidFill>
              </a:rPr>
            </a:br>
            <a:r>
              <a:rPr lang="en-US">
                <a:solidFill>
                  <a:schemeClr val="tx1"/>
                </a:solidFill>
              </a:rPr>
              <a:t>     Ms. Coons        Mr. Doyle           Mrs. Hesky</a:t>
            </a:r>
          </a:p>
        </p:txBody>
      </p:sp>
      <p:pic>
        <p:nvPicPr>
          <p:cNvPr id="4" name="Content Placeholder 3">
            <a:extLst>
              <a:ext uri="{FF2B5EF4-FFF2-40B4-BE49-F238E27FC236}">
                <a16:creationId xmlns:a16="http://schemas.microsoft.com/office/drawing/2014/main" id="{F622EA88-02EB-4FDE-9968-428DCA66F8C7}"/>
              </a:ext>
            </a:extLst>
          </p:cNvPr>
          <p:cNvPicPr>
            <a:picLocks noGrp="1" noChangeAspect="1"/>
          </p:cNvPicPr>
          <p:nvPr>
            <p:ph idx="1"/>
          </p:nvPr>
        </p:nvPicPr>
        <p:blipFill>
          <a:blip r:embed="rId2"/>
          <a:stretch>
            <a:fillRect/>
          </a:stretch>
        </p:blipFill>
        <p:spPr>
          <a:xfrm>
            <a:off x="819297" y="2343808"/>
            <a:ext cx="2668003" cy="3075923"/>
          </a:xfrm>
          <a:prstGeom prst="rect">
            <a:avLst/>
          </a:prstGeom>
        </p:spPr>
      </p:pic>
      <p:pic>
        <p:nvPicPr>
          <p:cNvPr id="6" name="Picture 5">
            <a:extLst>
              <a:ext uri="{FF2B5EF4-FFF2-40B4-BE49-F238E27FC236}">
                <a16:creationId xmlns:a16="http://schemas.microsoft.com/office/drawing/2014/main" id="{979F7174-D74C-4EB6-BF80-601D6307F86F}"/>
              </a:ext>
            </a:extLst>
          </p:cNvPr>
          <p:cNvPicPr>
            <a:picLocks noChangeAspect="1"/>
          </p:cNvPicPr>
          <p:nvPr/>
        </p:nvPicPr>
        <p:blipFill>
          <a:blip r:embed="rId3"/>
          <a:stretch>
            <a:fillRect/>
          </a:stretch>
        </p:blipFill>
        <p:spPr>
          <a:xfrm>
            <a:off x="3808962" y="2343807"/>
            <a:ext cx="2668004" cy="3112710"/>
          </a:xfrm>
          <a:prstGeom prst="rect">
            <a:avLst/>
          </a:prstGeom>
        </p:spPr>
      </p:pic>
      <p:sp>
        <p:nvSpPr>
          <p:cNvPr id="7" name="TextBox 6">
            <a:extLst>
              <a:ext uri="{FF2B5EF4-FFF2-40B4-BE49-F238E27FC236}">
                <a16:creationId xmlns:a16="http://schemas.microsoft.com/office/drawing/2014/main" id="{4AAA5A8A-9F9E-420D-9F5E-BE2201CFC102}"/>
              </a:ext>
            </a:extLst>
          </p:cNvPr>
          <p:cNvSpPr txBox="1"/>
          <p:nvPr/>
        </p:nvSpPr>
        <p:spPr>
          <a:xfrm>
            <a:off x="2609314" y="7716390"/>
            <a:ext cx="5067300" cy="230832"/>
          </a:xfrm>
          <a:prstGeom prst="rect">
            <a:avLst/>
          </a:prstGeom>
          <a:noFill/>
        </p:spPr>
        <p:txBody>
          <a:bodyPr wrap="square" rtlCol="0">
            <a:spAutoFit/>
          </a:bodyPr>
          <a:lstStyle/>
          <a:p>
            <a:r>
              <a:rPr lang="en-US" sz="900">
                <a:hlinkClick r:id="rId4" tooltip="http://www.schcounselor.com/2010/08/being-school-counselor-loves-and.html"/>
              </a:rPr>
              <a:t>This Photo</a:t>
            </a:r>
            <a:r>
              <a:rPr lang="en-US" sz="900"/>
              <a:t> by Unknown Author is licensed under </a:t>
            </a:r>
            <a:r>
              <a:rPr lang="en-US" sz="900">
                <a:hlinkClick r:id="rId5" tooltip="https://creativecommons.org/licenses/by-nc-nd/3.0/"/>
              </a:rPr>
              <a:t>CC BY-NC-ND</a:t>
            </a:r>
            <a:endParaRPr lang="en-US" sz="900"/>
          </a:p>
        </p:txBody>
      </p:sp>
      <p:sp>
        <p:nvSpPr>
          <p:cNvPr id="5" name="Rectangle 4">
            <a:extLst>
              <a:ext uri="{FF2B5EF4-FFF2-40B4-BE49-F238E27FC236}">
                <a16:creationId xmlns:a16="http://schemas.microsoft.com/office/drawing/2014/main" id="{A0B2F0CE-E5DE-4520-86E4-122A3C2C9499}"/>
              </a:ext>
            </a:extLst>
          </p:cNvPr>
          <p:cNvSpPr/>
          <p:nvPr/>
        </p:nvSpPr>
        <p:spPr>
          <a:xfrm>
            <a:off x="617281" y="5563573"/>
            <a:ext cx="10685768" cy="646331"/>
          </a:xfrm>
          <a:prstGeom prst="rect">
            <a:avLst/>
          </a:prstGeom>
        </p:spPr>
        <p:txBody>
          <a:bodyPr wrap="square">
            <a:spAutoFit/>
          </a:bodyPr>
          <a:lstStyle/>
          <a:p>
            <a:r>
              <a:rPr lang="en-US"/>
              <a:t>          A-J </a:t>
            </a:r>
            <a:r>
              <a:rPr lang="en-US" u="sng">
                <a:solidFill>
                  <a:schemeClr val="accent1">
                    <a:lumMod val="75000"/>
                  </a:schemeClr>
                </a:solidFill>
              </a:rPr>
              <a:t>Jc</a:t>
            </a:r>
            <a:r>
              <a:rPr lang="en-US">
                <a:solidFill>
                  <a:schemeClr val="accent1">
                    <a:lumMod val="75000"/>
                  </a:schemeClr>
                </a:solidFill>
                <a:hlinkClick r:id="rId6">
                  <a:extLst>
                    <a:ext uri="{A12FA001-AC4F-418D-AE19-62706E023703}">
                      <ahyp:hlinkClr xmlns:ahyp="http://schemas.microsoft.com/office/drawing/2018/hyperlinkcolor" val="tx"/>
                    </a:ext>
                  </a:extLst>
                </a:hlinkClick>
              </a:rPr>
              <a:t>oons@lwsd.org</a:t>
            </a:r>
            <a:r>
              <a:rPr lang="en-US"/>
              <a:t>	 K-</a:t>
            </a:r>
            <a:r>
              <a:rPr lang="en-US" err="1"/>
              <a:t>Sh</a:t>
            </a:r>
            <a:r>
              <a:rPr lang="en-US"/>
              <a:t> </a:t>
            </a:r>
            <a:r>
              <a:rPr lang="en-US" u="sng">
                <a:solidFill>
                  <a:schemeClr val="accent1">
                    <a:lumMod val="75000"/>
                  </a:schemeClr>
                </a:solidFill>
              </a:rPr>
              <a:t>T</a:t>
            </a:r>
            <a:r>
              <a:rPr lang="en-US">
                <a:solidFill>
                  <a:schemeClr val="accent1">
                    <a:lumMod val="75000"/>
                  </a:schemeClr>
                </a:solidFill>
                <a:hlinkClick r:id="rId7">
                  <a:extLst>
                    <a:ext uri="{A12FA001-AC4F-418D-AE19-62706E023703}">
                      <ahyp:hlinkClr xmlns:ahyp="http://schemas.microsoft.com/office/drawing/2018/hyperlinkcolor" val="tx"/>
                    </a:ext>
                  </a:extLst>
                </a:hlinkClick>
              </a:rPr>
              <a:t>doyle@lwsd.org</a:t>
            </a:r>
            <a:r>
              <a:rPr lang="en-US">
                <a:solidFill>
                  <a:schemeClr val="accent1">
                    <a:lumMod val="75000"/>
                  </a:schemeClr>
                </a:solidFill>
              </a:rPr>
              <a:t>           </a:t>
            </a:r>
            <a:r>
              <a:rPr lang="en-US"/>
              <a:t>Si-Z </a:t>
            </a:r>
            <a:r>
              <a:rPr lang="en-US" u="sng">
                <a:solidFill>
                  <a:srgbClr val="92D050"/>
                </a:solidFill>
              </a:rPr>
              <a:t>R</a:t>
            </a:r>
            <a:r>
              <a:rPr lang="en-US">
                <a:solidFill>
                  <a:srgbClr val="92D050"/>
                </a:solidFill>
                <a:hlinkClick r:id="rId8"/>
              </a:rPr>
              <a:t>hesky@lwsd.org</a:t>
            </a:r>
            <a:endParaRPr lang="en-US">
              <a:solidFill>
                <a:srgbClr val="92D050"/>
              </a:solidFill>
            </a:endParaRPr>
          </a:p>
          <a:p>
            <a:endParaRPr lang="en-US">
              <a:solidFill>
                <a:srgbClr val="92D050"/>
              </a:solidFill>
            </a:endParaRPr>
          </a:p>
        </p:txBody>
      </p:sp>
      <p:pic>
        <p:nvPicPr>
          <p:cNvPr id="3" name="Picture 2" descr="A person smiling at the camera&#10;&#10;Description automatically generated">
            <a:extLst>
              <a:ext uri="{FF2B5EF4-FFF2-40B4-BE49-F238E27FC236}">
                <a16:creationId xmlns:a16="http://schemas.microsoft.com/office/drawing/2014/main" id="{81C1147D-62A7-0AF5-AA6D-1A9A1D13CF5F}"/>
              </a:ext>
            </a:extLst>
          </p:cNvPr>
          <p:cNvPicPr>
            <a:picLocks noChangeAspect="1"/>
          </p:cNvPicPr>
          <p:nvPr/>
        </p:nvPicPr>
        <p:blipFill>
          <a:blip r:embed="rId9"/>
          <a:stretch>
            <a:fillRect/>
          </a:stretch>
        </p:blipFill>
        <p:spPr>
          <a:xfrm>
            <a:off x="6862971" y="2343806"/>
            <a:ext cx="2594112" cy="3112711"/>
          </a:xfrm>
          <a:prstGeom prst="rect">
            <a:avLst/>
          </a:prstGeom>
        </p:spPr>
      </p:pic>
    </p:spTree>
    <p:extLst>
      <p:ext uri="{BB962C8B-B14F-4D97-AF65-F5344CB8AC3E}">
        <p14:creationId xmlns:p14="http://schemas.microsoft.com/office/powerpoint/2010/main" val="3439770276"/>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D8F7BA-94E0-4A59-BF6B-F45EC05507FF}"/>
              </a:ext>
            </a:extLst>
          </p:cNvPr>
          <p:cNvSpPr>
            <a:spLocks noGrp="1"/>
          </p:cNvSpPr>
          <p:nvPr>
            <p:ph type="title"/>
          </p:nvPr>
        </p:nvSpPr>
        <p:spPr>
          <a:xfrm>
            <a:off x="1" y="0"/>
            <a:ext cx="6327058" cy="5501147"/>
          </a:xfrm>
          <a:solidFill>
            <a:schemeClr val="tx1">
              <a:lumMod val="50000"/>
            </a:schemeClr>
          </a:solidFill>
        </p:spPr>
        <p:txBody>
          <a:bodyPr>
            <a:normAutofit fontScale="90000"/>
          </a:bodyPr>
          <a:lstStyle/>
          <a:p>
            <a:r>
              <a:rPr lang="en-US">
                <a:solidFill>
                  <a:schemeClr val="tx1"/>
                </a:solidFill>
              </a:rPr>
              <a:t>Our agenda for the day:</a:t>
            </a:r>
            <a:br>
              <a:rPr lang="en-US">
                <a:solidFill>
                  <a:schemeClr val="tx1"/>
                </a:solidFill>
              </a:rPr>
            </a:br>
            <a:br>
              <a:rPr lang="en-US">
                <a:solidFill>
                  <a:schemeClr val="tx1"/>
                </a:solidFill>
              </a:rPr>
            </a:br>
            <a:r>
              <a:rPr lang="en-US" sz="3100">
                <a:solidFill>
                  <a:schemeClr val="tx1"/>
                </a:solidFill>
              </a:rPr>
              <a:t>Typical expectations as a TMS student</a:t>
            </a:r>
            <a:br>
              <a:rPr lang="en-US" sz="3100">
                <a:solidFill>
                  <a:schemeClr val="tx1"/>
                </a:solidFill>
              </a:rPr>
            </a:br>
            <a:br>
              <a:rPr lang="en-US" sz="3100">
                <a:solidFill>
                  <a:schemeClr val="tx1"/>
                </a:solidFill>
              </a:rPr>
            </a:br>
            <a:r>
              <a:rPr lang="en-US" sz="3100">
                <a:solidFill>
                  <a:schemeClr val="tx1"/>
                </a:solidFill>
              </a:rPr>
              <a:t>Typical day at Timberline</a:t>
            </a:r>
            <a:br>
              <a:rPr lang="en-US" sz="3100">
                <a:solidFill>
                  <a:schemeClr val="tx1"/>
                </a:solidFill>
              </a:rPr>
            </a:br>
            <a:br>
              <a:rPr lang="en-US" sz="3100">
                <a:solidFill>
                  <a:schemeClr val="tx1"/>
                </a:solidFill>
              </a:rPr>
            </a:br>
            <a:r>
              <a:rPr lang="en-US" sz="3100">
                <a:solidFill>
                  <a:schemeClr val="tx1"/>
                </a:solidFill>
              </a:rPr>
              <a:t>Course offerings</a:t>
            </a:r>
            <a:br>
              <a:rPr lang="en-US" sz="3100">
                <a:solidFill>
                  <a:schemeClr val="tx1"/>
                </a:solidFill>
              </a:rPr>
            </a:br>
            <a:br>
              <a:rPr lang="en-US" sz="3100">
                <a:solidFill>
                  <a:schemeClr val="tx1"/>
                </a:solidFill>
              </a:rPr>
            </a:br>
            <a:r>
              <a:rPr lang="en-US" sz="3100">
                <a:solidFill>
                  <a:schemeClr val="tx1"/>
                </a:solidFill>
              </a:rPr>
              <a:t>Registration Process</a:t>
            </a:r>
            <a:br>
              <a:rPr lang="en-US" sz="3100">
                <a:solidFill>
                  <a:schemeClr val="tx1"/>
                </a:solidFill>
              </a:rPr>
            </a:br>
            <a:br>
              <a:rPr lang="en-US" sz="3100">
                <a:solidFill>
                  <a:schemeClr val="tx1"/>
                </a:solidFill>
              </a:rPr>
            </a:br>
            <a:r>
              <a:rPr lang="en-US" sz="3100">
                <a:solidFill>
                  <a:schemeClr val="tx1"/>
                </a:solidFill>
              </a:rPr>
              <a:t>Questions</a:t>
            </a:r>
            <a:br>
              <a:rPr lang="en-US" sz="3100">
                <a:solidFill>
                  <a:schemeClr val="tx1"/>
                </a:solidFill>
              </a:rPr>
            </a:br>
            <a:br>
              <a:rPr lang="en-US"/>
            </a:br>
            <a:endParaRPr lang="en-US"/>
          </a:p>
        </p:txBody>
      </p:sp>
      <p:pic>
        <p:nvPicPr>
          <p:cNvPr id="4" name="Content Placeholder 3">
            <a:extLst>
              <a:ext uri="{FF2B5EF4-FFF2-40B4-BE49-F238E27FC236}">
                <a16:creationId xmlns:a16="http://schemas.microsoft.com/office/drawing/2014/main" id="{1A92E584-BC62-44EA-9CE2-412AEF75D4E5}"/>
              </a:ext>
            </a:extLst>
          </p:cNvPr>
          <p:cNvPicPr>
            <a:picLocks noGrp="1" noChangeAspect="1"/>
          </p:cNvPicPr>
          <p:nvPr>
            <p:ph idx="1"/>
          </p:nvPr>
        </p:nvPicPr>
        <p:blipFill>
          <a:blip r:embed="rId2"/>
          <a:stretch>
            <a:fillRect/>
          </a:stretch>
        </p:blipFill>
        <p:spPr>
          <a:xfrm rot="541560">
            <a:off x="6071965" y="533982"/>
            <a:ext cx="5778762" cy="4380005"/>
          </a:xfrm>
          <a:prstGeom prst="rect">
            <a:avLst/>
          </a:prstGeom>
        </p:spPr>
      </p:pic>
      <p:pic>
        <p:nvPicPr>
          <p:cNvPr id="5" name="Picture 4">
            <a:extLst>
              <a:ext uri="{FF2B5EF4-FFF2-40B4-BE49-F238E27FC236}">
                <a16:creationId xmlns:a16="http://schemas.microsoft.com/office/drawing/2014/main" id="{1FFFA6A0-C8A7-47BA-BAC9-47D2A43071C1}"/>
              </a:ext>
            </a:extLst>
          </p:cNvPr>
          <p:cNvPicPr>
            <a:picLocks noChangeAspect="1"/>
          </p:cNvPicPr>
          <p:nvPr/>
        </p:nvPicPr>
        <p:blipFill>
          <a:blip r:embed="rId3"/>
          <a:stretch>
            <a:fillRect/>
          </a:stretch>
        </p:blipFill>
        <p:spPr>
          <a:xfrm>
            <a:off x="0" y="5346834"/>
            <a:ext cx="12192000" cy="1511164"/>
          </a:xfrm>
          <a:prstGeom prst="rect">
            <a:avLst/>
          </a:prstGeom>
        </p:spPr>
      </p:pic>
    </p:spTree>
    <p:extLst>
      <p:ext uri="{BB962C8B-B14F-4D97-AF65-F5344CB8AC3E}">
        <p14:creationId xmlns:p14="http://schemas.microsoft.com/office/powerpoint/2010/main" val="4126397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D899018-EF8C-4687-989E-C3A7EF684B7A}"/>
              </a:ext>
            </a:extLst>
          </p:cNvPr>
          <p:cNvPicPr>
            <a:picLocks noChangeAspect="1"/>
          </p:cNvPicPr>
          <p:nvPr/>
        </p:nvPicPr>
        <p:blipFill>
          <a:blip r:embed="rId2"/>
          <a:stretch>
            <a:fillRect/>
          </a:stretch>
        </p:blipFill>
        <p:spPr>
          <a:xfrm>
            <a:off x="1524000" y="157480"/>
            <a:ext cx="8148320" cy="6543040"/>
          </a:xfrm>
          <a:prstGeom prst="rect">
            <a:avLst/>
          </a:prstGeom>
          <a:gradFill>
            <a:gsLst>
              <a:gs pos="56000">
                <a:schemeClr val="tx1">
                  <a:lumMod val="50000"/>
                </a:schemeClr>
              </a:gs>
              <a:gs pos="68000">
                <a:srgbClr val="83907A"/>
              </a:gs>
              <a:gs pos="80000">
                <a:srgbClr val="87A174"/>
              </a:gs>
              <a:gs pos="30000">
                <a:schemeClr val="accent2">
                  <a:lumMod val="18000"/>
                  <a:lumOff val="82000"/>
                </a:schemeClr>
              </a:gs>
              <a:gs pos="0">
                <a:schemeClr val="accent2">
                  <a:lumMod val="60000"/>
                  <a:lumOff val="40000"/>
                </a:schemeClr>
              </a:gs>
            </a:gsLst>
            <a:lin ang="18900000" scaled="1"/>
          </a:gradFill>
        </p:spPr>
      </p:pic>
    </p:spTree>
    <p:extLst>
      <p:ext uri="{BB962C8B-B14F-4D97-AF65-F5344CB8AC3E}">
        <p14:creationId xmlns:p14="http://schemas.microsoft.com/office/powerpoint/2010/main" val="18191856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CA10F-0F7F-4440-AB7A-E13F4FE4A0A5}"/>
              </a:ext>
            </a:extLst>
          </p:cNvPr>
          <p:cNvSpPr>
            <a:spLocks noGrp="1"/>
          </p:cNvSpPr>
          <p:nvPr>
            <p:ph type="title"/>
          </p:nvPr>
        </p:nvSpPr>
        <p:spPr>
          <a:xfrm>
            <a:off x="447368" y="398585"/>
            <a:ext cx="5390724" cy="621323"/>
          </a:xfrm>
        </p:spPr>
        <p:txBody>
          <a:bodyPr>
            <a:normAutofit fontScale="90000"/>
          </a:bodyPr>
          <a:lstStyle/>
          <a:p>
            <a:r>
              <a:rPr lang="en-US">
                <a:solidFill>
                  <a:schemeClr val="tx1"/>
                </a:solidFill>
              </a:rPr>
              <a:t>Our role as a counselor</a:t>
            </a:r>
          </a:p>
        </p:txBody>
      </p:sp>
      <p:pic>
        <p:nvPicPr>
          <p:cNvPr id="5" name="Content Placeholder 4">
            <a:extLst>
              <a:ext uri="{FF2B5EF4-FFF2-40B4-BE49-F238E27FC236}">
                <a16:creationId xmlns:a16="http://schemas.microsoft.com/office/drawing/2014/main" id="{65671384-0071-426A-ADA3-B6F683851BFE}"/>
              </a:ext>
            </a:extLst>
          </p:cNvPr>
          <p:cNvPicPr>
            <a:picLocks noGrp="1" noChangeAspect="1"/>
          </p:cNvPicPr>
          <p:nvPr>
            <p:ph idx="1"/>
          </p:nvPr>
        </p:nvPicPr>
        <p:blipFill>
          <a:blip r:embed="rId3">
            <a:extLst>
              <a:ext uri="{837473B0-CC2E-450A-ABE3-18F120FF3D39}">
                <a1611:picAttrSrcUrl xmlns:a1611="http://schemas.microsoft.com/office/drawing/2016/11/main" r:id="rId4"/>
              </a:ext>
            </a:extLst>
          </a:blip>
          <a:stretch>
            <a:fillRect/>
          </a:stretch>
        </p:blipFill>
        <p:spPr>
          <a:xfrm>
            <a:off x="7064775" y="1371600"/>
            <a:ext cx="3825964" cy="4114800"/>
          </a:xfrm>
        </p:spPr>
      </p:pic>
      <p:sp>
        <p:nvSpPr>
          <p:cNvPr id="3" name="TextBox 2">
            <a:extLst>
              <a:ext uri="{FF2B5EF4-FFF2-40B4-BE49-F238E27FC236}">
                <a16:creationId xmlns:a16="http://schemas.microsoft.com/office/drawing/2014/main" id="{277DC16C-3737-4037-85EE-D3EF0F8A3859}"/>
              </a:ext>
            </a:extLst>
          </p:cNvPr>
          <p:cNvSpPr txBox="1"/>
          <p:nvPr/>
        </p:nvSpPr>
        <p:spPr>
          <a:xfrm>
            <a:off x="447368" y="832096"/>
            <a:ext cx="6300375" cy="5909310"/>
          </a:xfrm>
          <a:prstGeom prst="rect">
            <a:avLst/>
          </a:prstGeom>
          <a:noFill/>
        </p:spPr>
        <p:txBody>
          <a:bodyPr wrap="square" rtlCol="0">
            <a:spAutoFit/>
          </a:bodyPr>
          <a:lstStyle/>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Support students in academics</a:t>
            </a:r>
          </a:p>
          <a:p>
            <a:endParaRPr lang="en-US" dirty="0"/>
          </a:p>
          <a:p>
            <a:pPr marL="285750" indent="-285750">
              <a:buFont typeface="Arial" panose="020B0604020202020204" pitchFamily="34" charset="0"/>
              <a:buChar char="•"/>
            </a:pPr>
            <a:r>
              <a:rPr lang="en-US" dirty="0"/>
              <a:t>Help students with strategies and techniques to regulate emotions</a:t>
            </a:r>
          </a:p>
          <a:p>
            <a:endParaRPr lang="en-US" dirty="0"/>
          </a:p>
          <a:p>
            <a:pPr marL="285750" indent="-285750">
              <a:buFont typeface="Arial" panose="020B0604020202020204" pitchFamily="34" charset="0"/>
              <a:buChar char="•"/>
            </a:pPr>
            <a:r>
              <a:rPr lang="en-US" dirty="0"/>
              <a:t>Build relationships with students, staff, and community</a:t>
            </a:r>
          </a:p>
          <a:p>
            <a:endParaRPr lang="en-US" dirty="0"/>
          </a:p>
          <a:p>
            <a:pPr marL="285750" indent="-285750">
              <a:buFont typeface="Arial" panose="020B0604020202020204" pitchFamily="34" charset="0"/>
              <a:buChar char="•"/>
            </a:pPr>
            <a:r>
              <a:rPr lang="en-US" dirty="0"/>
              <a:t>Help to navigate friendships and create healthy relationships </a:t>
            </a:r>
          </a:p>
          <a:p>
            <a:endParaRPr lang="en-US" dirty="0"/>
          </a:p>
          <a:p>
            <a:pPr marL="285750" indent="-285750">
              <a:buFont typeface="Arial" panose="020B0604020202020204" pitchFamily="34" charset="0"/>
              <a:buChar char="•"/>
            </a:pPr>
            <a:r>
              <a:rPr lang="en-US" dirty="0"/>
              <a:t>Help students with time management, organization, and study skills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Provide classroom and group guidance lessons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Support students with future planning &amp; career exploration</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Advocate for students</a:t>
            </a:r>
          </a:p>
        </p:txBody>
      </p:sp>
    </p:spTree>
    <p:extLst>
      <p:ext uri="{BB962C8B-B14F-4D97-AF65-F5344CB8AC3E}">
        <p14:creationId xmlns:p14="http://schemas.microsoft.com/office/powerpoint/2010/main" val="40373853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B91A3-1770-4A86-8F62-C3D0292B60CD}"/>
              </a:ext>
            </a:extLst>
          </p:cNvPr>
          <p:cNvSpPr>
            <a:spLocks noGrp="1"/>
          </p:cNvSpPr>
          <p:nvPr>
            <p:ph type="title"/>
          </p:nvPr>
        </p:nvSpPr>
        <p:spPr>
          <a:xfrm>
            <a:off x="519678" y="273325"/>
            <a:ext cx="10101430" cy="1175277"/>
          </a:xfrm>
        </p:spPr>
        <p:txBody>
          <a:bodyPr>
            <a:normAutofit/>
          </a:bodyPr>
          <a:lstStyle/>
          <a:p>
            <a:r>
              <a:rPr lang="en-US">
                <a:solidFill>
                  <a:schemeClr val="tx1"/>
                </a:solidFill>
              </a:rPr>
              <a:t>What it will look like as an 8</a:t>
            </a:r>
            <a:r>
              <a:rPr lang="en-US" baseline="30000">
                <a:solidFill>
                  <a:schemeClr val="tx1"/>
                </a:solidFill>
              </a:rPr>
              <a:t>th</a:t>
            </a:r>
            <a:r>
              <a:rPr lang="en-US">
                <a:solidFill>
                  <a:schemeClr val="tx1"/>
                </a:solidFill>
              </a:rPr>
              <a:t> grader</a:t>
            </a:r>
          </a:p>
        </p:txBody>
      </p:sp>
      <p:sp>
        <p:nvSpPr>
          <p:cNvPr id="3" name="Content Placeholder 2">
            <a:extLst>
              <a:ext uri="{FF2B5EF4-FFF2-40B4-BE49-F238E27FC236}">
                <a16:creationId xmlns:a16="http://schemas.microsoft.com/office/drawing/2014/main" id="{543FD731-49E3-471C-9091-1E9E13083E73}"/>
              </a:ext>
            </a:extLst>
          </p:cNvPr>
          <p:cNvSpPr>
            <a:spLocks noGrp="1"/>
          </p:cNvSpPr>
          <p:nvPr>
            <p:ph idx="1"/>
          </p:nvPr>
        </p:nvSpPr>
        <p:spPr>
          <a:xfrm>
            <a:off x="519677" y="1600200"/>
            <a:ext cx="9598358" cy="5362161"/>
          </a:xfrm>
        </p:spPr>
        <p:txBody>
          <a:bodyPr>
            <a:normAutofit lnSpcReduction="10000"/>
          </a:bodyPr>
          <a:lstStyle/>
          <a:p>
            <a:r>
              <a:rPr lang="en-US" sz="2800"/>
              <a:t>6 Classes Daily </a:t>
            </a:r>
          </a:p>
          <a:p>
            <a:r>
              <a:rPr lang="en-US" sz="2800"/>
              <a:t>PE for (1) Semester </a:t>
            </a:r>
          </a:p>
          <a:p>
            <a:r>
              <a:rPr lang="en-US" sz="2800"/>
              <a:t>LA/SS classes will not be blocked                               (</a:t>
            </a:r>
            <a:r>
              <a:rPr lang="en-US" sz="2800">
                <a:solidFill>
                  <a:schemeClr val="tx1"/>
                </a:solidFill>
              </a:rPr>
              <a:t>English 8/US History 2</a:t>
            </a:r>
            <a:r>
              <a:rPr lang="en-US" sz="2800"/>
              <a:t>)Grad Requirement</a:t>
            </a:r>
          </a:p>
          <a:p>
            <a:r>
              <a:rPr lang="en-US" sz="2800"/>
              <a:t>Math and Science </a:t>
            </a:r>
          </a:p>
          <a:p>
            <a:r>
              <a:rPr lang="en-US" sz="2800"/>
              <a:t>Room for</a:t>
            </a:r>
            <a:r>
              <a:rPr lang="en-US" sz="2800">
                <a:solidFill>
                  <a:schemeClr val="accent1"/>
                </a:solidFill>
              </a:rPr>
              <a:t> </a:t>
            </a:r>
            <a:r>
              <a:rPr lang="en-US" sz="2800">
                <a:solidFill>
                  <a:schemeClr val="tx1"/>
                </a:solidFill>
              </a:rPr>
              <a:t>3</a:t>
            </a:r>
            <a:r>
              <a:rPr lang="en-US" sz="2800">
                <a:solidFill>
                  <a:schemeClr val="accent2">
                    <a:lumMod val="75000"/>
                  </a:schemeClr>
                </a:solidFill>
              </a:rPr>
              <a:t> </a:t>
            </a:r>
            <a:r>
              <a:rPr lang="en-US" sz="2800"/>
              <a:t>semester length Elective Classes</a:t>
            </a:r>
          </a:p>
          <a:p>
            <a:r>
              <a:rPr lang="en-US" sz="2800"/>
              <a:t>Band, Orchestra, Choir, Spanish, French                                        Year long - electives (2) +1 more elective (1)</a:t>
            </a:r>
          </a:p>
          <a:p>
            <a:r>
              <a:rPr lang="en-US" sz="2800"/>
              <a:t>3 Flex periods a week (30 minutes)</a:t>
            </a:r>
          </a:p>
          <a:p>
            <a:r>
              <a:rPr lang="en-US" sz="2800"/>
              <a:t>1 Homeroom period a week (Pack Time)</a:t>
            </a:r>
          </a:p>
          <a:p>
            <a:pPr marL="0" indent="0">
              <a:buNone/>
            </a:pPr>
            <a:r>
              <a:rPr lang="en-US" sz="2800">
                <a:solidFill>
                  <a:schemeClr val="tx1"/>
                </a:solidFill>
              </a:rPr>
              <a:t> </a:t>
            </a:r>
          </a:p>
          <a:p>
            <a:endParaRPr lang="en-US"/>
          </a:p>
        </p:txBody>
      </p:sp>
    </p:spTree>
    <p:extLst>
      <p:ext uri="{BB962C8B-B14F-4D97-AF65-F5344CB8AC3E}">
        <p14:creationId xmlns:p14="http://schemas.microsoft.com/office/powerpoint/2010/main" val="40263991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DC6BB27-5368-4813-9AAF-4344A0A84A8D}"/>
              </a:ext>
            </a:extLst>
          </p:cNvPr>
          <p:cNvSpPr txBox="1"/>
          <p:nvPr/>
        </p:nvSpPr>
        <p:spPr>
          <a:xfrm>
            <a:off x="190593" y="410297"/>
            <a:ext cx="11860729" cy="646331"/>
          </a:xfrm>
          <a:prstGeom prst="rect">
            <a:avLst/>
          </a:prstGeom>
          <a:noFill/>
        </p:spPr>
        <p:txBody>
          <a:bodyPr wrap="square" rtlCol="0">
            <a:spAutoFit/>
          </a:bodyPr>
          <a:lstStyle/>
          <a:p>
            <a:r>
              <a:rPr lang="en-US" sz="3600"/>
              <a:t>8</a:t>
            </a:r>
            <a:r>
              <a:rPr lang="en-US" sz="3600" baseline="30000"/>
              <a:t>th</a:t>
            </a:r>
            <a:r>
              <a:rPr lang="en-US" sz="3600"/>
              <a:t> Grade Sample Schedule Without Yearlong Elective</a:t>
            </a:r>
          </a:p>
        </p:txBody>
      </p:sp>
      <p:pic>
        <p:nvPicPr>
          <p:cNvPr id="2" name="Picture 1">
            <a:extLst>
              <a:ext uri="{FF2B5EF4-FFF2-40B4-BE49-F238E27FC236}">
                <a16:creationId xmlns:a16="http://schemas.microsoft.com/office/drawing/2014/main" id="{B564EC1F-AA84-B003-4632-075E258CA859}"/>
              </a:ext>
            </a:extLst>
          </p:cNvPr>
          <p:cNvPicPr>
            <a:picLocks noChangeAspect="1"/>
          </p:cNvPicPr>
          <p:nvPr/>
        </p:nvPicPr>
        <p:blipFill>
          <a:blip r:embed="rId2"/>
          <a:stretch>
            <a:fillRect/>
          </a:stretch>
        </p:blipFill>
        <p:spPr>
          <a:xfrm>
            <a:off x="190593" y="1840368"/>
            <a:ext cx="11040794" cy="4284169"/>
          </a:xfrm>
          <a:prstGeom prst="rect">
            <a:avLst/>
          </a:prstGeom>
        </p:spPr>
      </p:pic>
    </p:spTree>
    <p:extLst>
      <p:ext uri="{BB962C8B-B14F-4D97-AF65-F5344CB8AC3E}">
        <p14:creationId xmlns:p14="http://schemas.microsoft.com/office/powerpoint/2010/main" val="332127494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0C86537-2E77-46A9-8444-3E8524B5AA3A}"/>
              </a:ext>
            </a:extLst>
          </p:cNvPr>
          <p:cNvSpPr txBox="1"/>
          <p:nvPr/>
        </p:nvSpPr>
        <p:spPr>
          <a:xfrm>
            <a:off x="437833" y="298892"/>
            <a:ext cx="10883198" cy="646331"/>
          </a:xfrm>
          <a:prstGeom prst="rect">
            <a:avLst/>
          </a:prstGeom>
          <a:noFill/>
        </p:spPr>
        <p:txBody>
          <a:bodyPr wrap="square" rtlCol="0">
            <a:spAutoFit/>
          </a:bodyPr>
          <a:lstStyle/>
          <a:p>
            <a:r>
              <a:rPr lang="en-US" sz="3600"/>
              <a:t>8</a:t>
            </a:r>
            <a:r>
              <a:rPr lang="en-US" sz="3600" baseline="30000"/>
              <a:t>th</a:t>
            </a:r>
            <a:r>
              <a:rPr lang="en-US" sz="3600"/>
              <a:t> Grade Sample Schedule With Yearlong elective</a:t>
            </a:r>
          </a:p>
        </p:txBody>
      </p:sp>
      <p:pic>
        <p:nvPicPr>
          <p:cNvPr id="3" name="Picture 2">
            <a:extLst>
              <a:ext uri="{FF2B5EF4-FFF2-40B4-BE49-F238E27FC236}">
                <a16:creationId xmlns:a16="http://schemas.microsoft.com/office/drawing/2014/main" id="{008FC11A-DD75-8AFB-BB64-3ED4FF471A0F}"/>
              </a:ext>
            </a:extLst>
          </p:cNvPr>
          <p:cNvPicPr>
            <a:picLocks noChangeAspect="1"/>
          </p:cNvPicPr>
          <p:nvPr/>
        </p:nvPicPr>
        <p:blipFill>
          <a:blip r:embed="rId2"/>
          <a:stretch>
            <a:fillRect/>
          </a:stretch>
        </p:blipFill>
        <p:spPr>
          <a:xfrm>
            <a:off x="437833" y="2063577"/>
            <a:ext cx="10883198" cy="4198700"/>
          </a:xfrm>
          <a:prstGeom prst="rect">
            <a:avLst/>
          </a:prstGeom>
        </p:spPr>
      </p:pic>
    </p:spTree>
    <p:extLst>
      <p:ext uri="{BB962C8B-B14F-4D97-AF65-F5344CB8AC3E}">
        <p14:creationId xmlns:p14="http://schemas.microsoft.com/office/powerpoint/2010/main" val="2692454284"/>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7872" y="108857"/>
            <a:ext cx="11436258" cy="1197429"/>
          </a:xfrm>
        </p:spPr>
        <p:txBody>
          <a:bodyPr>
            <a:normAutofit/>
          </a:bodyPr>
          <a:lstStyle/>
          <a:p>
            <a:r>
              <a:rPr lang="en-US" sz="2000">
                <a:solidFill>
                  <a:schemeClr val="tx2"/>
                </a:solidFill>
              </a:rPr>
              <a:t>All 8</a:t>
            </a:r>
            <a:r>
              <a:rPr lang="en-US" sz="2000" baseline="30000">
                <a:solidFill>
                  <a:schemeClr val="tx2"/>
                </a:solidFill>
              </a:rPr>
              <a:t>th</a:t>
            </a:r>
            <a:r>
              <a:rPr lang="en-US" sz="2000">
                <a:solidFill>
                  <a:schemeClr val="tx2"/>
                </a:solidFill>
              </a:rPr>
              <a:t> Graders will take Algebra or Geometry </a:t>
            </a:r>
            <a:endParaRPr lang="en-US" sz="2000">
              <a:solidFill>
                <a:schemeClr val="accent2"/>
              </a:solidFill>
            </a:endParaRPr>
          </a:p>
        </p:txBody>
      </p:sp>
      <p:sp>
        <p:nvSpPr>
          <p:cNvPr id="3" name="Content Placeholder 2"/>
          <p:cNvSpPr>
            <a:spLocks noGrp="1"/>
          </p:cNvSpPr>
          <p:nvPr>
            <p:ph idx="1"/>
          </p:nvPr>
        </p:nvSpPr>
        <p:spPr/>
        <p:txBody>
          <a:bodyPr/>
          <a:lstStyle/>
          <a:p>
            <a:endParaRPr lang="en-US"/>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3512" y="1167849"/>
            <a:ext cx="10414534" cy="53338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mc:AlternateContent xmlns:mc="http://schemas.openxmlformats.org/markup-compatibility/2006" xmlns:p14="http://schemas.microsoft.com/office/powerpoint/2010/main">
        <mc:Choice Requires="p14">
          <p:contentPart p14:bwMode="auto" r:id="rId4">
            <p14:nvContentPartPr>
              <p14:cNvPr id="4" name="Ink 3">
                <a:extLst>
                  <a:ext uri="{FF2B5EF4-FFF2-40B4-BE49-F238E27FC236}">
                    <a16:creationId xmlns:a16="http://schemas.microsoft.com/office/drawing/2014/main" id="{A0AFA2A6-8C80-5C45-40DD-07A0444C8C00}"/>
                  </a:ext>
                </a:extLst>
              </p14:cNvPr>
              <p14:cNvContentPartPr/>
              <p14:nvPr/>
            </p14:nvContentPartPr>
            <p14:xfrm>
              <a:off x="3406320" y="663120"/>
              <a:ext cx="3528360" cy="3711240"/>
            </p14:xfrm>
          </p:contentPart>
        </mc:Choice>
        <mc:Fallback xmlns="">
          <p:pic>
            <p:nvPicPr>
              <p:cNvPr id="4" name="Ink 3">
                <a:extLst>
                  <a:ext uri="{FF2B5EF4-FFF2-40B4-BE49-F238E27FC236}">
                    <a16:creationId xmlns:a16="http://schemas.microsoft.com/office/drawing/2014/main" id="{A0AFA2A6-8C80-5C45-40DD-07A0444C8C00}"/>
                  </a:ext>
                </a:extLst>
              </p:cNvPr>
              <p:cNvPicPr/>
              <p:nvPr/>
            </p:nvPicPr>
            <p:blipFill>
              <a:blip r:embed="rId5"/>
              <a:stretch>
                <a:fillRect/>
              </a:stretch>
            </p:blipFill>
            <p:spPr>
              <a:xfrm>
                <a:off x="3396960" y="653760"/>
                <a:ext cx="3547080" cy="3729960"/>
              </a:xfrm>
              <a:prstGeom prst="rect">
                <a:avLst/>
              </a:prstGeom>
            </p:spPr>
          </p:pic>
        </mc:Fallback>
      </mc:AlternateContent>
    </p:spTree>
    <p:extLst>
      <p:ext uri="{BB962C8B-B14F-4D97-AF65-F5344CB8AC3E}">
        <p14:creationId xmlns:p14="http://schemas.microsoft.com/office/powerpoint/2010/main" val="26684942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37B57-9816-544D-3B28-E23A4FE7078D}"/>
              </a:ext>
            </a:extLst>
          </p:cNvPr>
          <p:cNvSpPr>
            <a:spLocks noGrp="1"/>
          </p:cNvSpPr>
          <p:nvPr>
            <p:ph type="title"/>
          </p:nvPr>
        </p:nvSpPr>
        <p:spPr>
          <a:xfrm>
            <a:off x="5291328" y="97536"/>
            <a:ext cx="3982674" cy="1832864"/>
          </a:xfrm>
        </p:spPr>
        <p:txBody>
          <a:bodyPr>
            <a:normAutofit/>
          </a:bodyPr>
          <a:lstStyle/>
          <a:p>
            <a:r>
              <a:rPr lang="en-US" sz="3300">
                <a:solidFill>
                  <a:schemeClr val="tx1"/>
                </a:solidFill>
              </a:rPr>
              <a:t>What is the course catalogue?</a:t>
            </a:r>
          </a:p>
        </p:txBody>
      </p:sp>
      <p:sp>
        <p:nvSpPr>
          <p:cNvPr id="3" name="Content Placeholder 2">
            <a:extLst>
              <a:ext uri="{FF2B5EF4-FFF2-40B4-BE49-F238E27FC236}">
                <a16:creationId xmlns:a16="http://schemas.microsoft.com/office/drawing/2014/main" id="{F45396E1-FC19-ABC5-3C1C-5CA9F1AF06CF}"/>
              </a:ext>
            </a:extLst>
          </p:cNvPr>
          <p:cNvSpPr>
            <a:spLocks noGrp="1"/>
          </p:cNvSpPr>
          <p:nvPr>
            <p:ph idx="1"/>
          </p:nvPr>
        </p:nvSpPr>
        <p:spPr>
          <a:xfrm>
            <a:off x="4779264" y="1930401"/>
            <a:ext cx="4742687" cy="4927600"/>
          </a:xfrm>
        </p:spPr>
        <p:txBody>
          <a:bodyPr>
            <a:normAutofit/>
          </a:bodyPr>
          <a:lstStyle/>
          <a:p>
            <a:r>
              <a:rPr lang="en-US" sz="2400"/>
              <a:t>Resource that explains every class that TMS has to offer</a:t>
            </a:r>
          </a:p>
          <a:p>
            <a:endParaRPr lang="en-US"/>
          </a:p>
          <a:p>
            <a:r>
              <a:rPr lang="en-US" sz="2000"/>
              <a:t>It gives information like:</a:t>
            </a:r>
          </a:p>
          <a:p>
            <a:r>
              <a:rPr lang="en-US" sz="2000"/>
              <a:t>Class description</a:t>
            </a:r>
          </a:p>
          <a:p>
            <a:r>
              <a:rPr lang="en-US" sz="2000"/>
              <a:t>Workload/homework </a:t>
            </a:r>
          </a:p>
          <a:p>
            <a:r>
              <a:rPr lang="en-US" sz="2000"/>
              <a:t>Class fees</a:t>
            </a:r>
          </a:p>
          <a:p>
            <a:r>
              <a:rPr lang="en-US" sz="2000"/>
              <a:t>Credit (.5 or 1.0)</a:t>
            </a:r>
          </a:p>
          <a:p>
            <a:r>
              <a:rPr lang="en-US" sz="2000"/>
              <a:t>Any other questions you may have about a specific class</a:t>
            </a:r>
          </a:p>
        </p:txBody>
      </p:sp>
      <p:pic>
        <p:nvPicPr>
          <p:cNvPr id="5" name="Picture 4" descr="A person holding a question mark&#10;&#10;Description automatically generated">
            <a:extLst>
              <a:ext uri="{FF2B5EF4-FFF2-40B4-BE49-F238E27FC236}">
                <a16:creationId xmlns:a16="http://schemas.microsoft.com/office/drawing/2014/main" id="{B5863B04-97DB-3F3A-69C8-561129D794BA}"/>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l="7259" r="40035" b="2"/>
          <a:stretch/>
        </p:blipFill>
        <p:spPr>
          <a:xfrm>
            <a:off x="20" y="-1"/>
            <a:ext cx="4913356"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p:spPr>
      </p:pic>
      <mc:AlternateContent xmlns:mc="http://schemas.openxmlformats.org/markup-compatibility/2006" xmlns:p14="http://schemas.microsoft.com/office/powerpoint/2010/main">
        <mc:Choice Requires="p14">
          <p:contentPart p14:bwMode="auto" r:id="rId4">
            <p14:nvContentPartPr>
              <p14:cNvPr id="4" name="Ink 3">
                <a:extLst>
                  <a:ext uri="{FF2B5EF4-FFF2-40B4-BE49-F238E27FC236}">
                    <a16:creationId xmlns:a16="http://schemas.microsoft.com/office/drawing/2014/main" id="{D88B789E-F960-D4A8-9E8E-3B47F8A69C17}"/>
                  </a:ext>
                </a:extLst>
              </p14:cNvPr>
              <p14:cNvContentPartPr/>
              <p14:nvPr/>
            </p14:nvContentPartPr>
            <p14:xfrm>
              <a:off x="4930200" y="4678560"/>
              <a:ext cx="360" cy="360"/>
            </p14:xfrm>
          </p:contentPart>
        </mc:Choice>
        <mc:Fallback xmlns="">
          <p:pic>
            <p:nvPicPr>
              <p:cNvPr id="4" name="Ink 3">
                <a:extLst>
                  <a:ext uri="{FF2B5EF4-FFF2-40B4-BE49-F238E27FC236}">
                    <a16:creationId xmlns:a16="http://schemas.microsoft.com/office/drawing/2014/main" id="{D88B789E-F960-D4A8-9E8E-3B47F8A69C17}"/>
                  </a:ext>
                </a:extLst>
              </p:cNvPr>
              <p:cNvPicPr/>
              <p:nvPr/>
            </p:nvPicPr>
            <p:blipFill>
              <a:blip r:embed="rId5"/>
              <a:stretch>
                <a:fillRect/>
              </a:stretch>
            </p:blipFill>
            <p:spPr>
              <a:xfrm>
                <a:off x="4920840" y="4669200"/>
                <a:ext cx="19080" cy="19080"/>
              </a:xfrm>
              <a:prstGeom prst="rect">
                <a:avLst/>
              </a:prstGeom>
            </p:spPr>
          </p:pic>
        </mc:Fallback>
      </mc:AlternateContent>
    </p:spTree>
    <p:extLst>
      <p:ext uri="{BB962C8B-B14F-4D97-AF65-F5344CB8AC3E}">
        <p14:creationId xmlns:p14="http://schemas.microsoft.com/office/powerpoint/2010/main" val="27605695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FF59AA-E5CB-48CD-AF8A-CB3C7C0CD6D5}"/>
              </a:ext>
            </a:extLst>
          </p:cNvPr>
          <p:cNvSpPr>
            <a:spLocks noGrp="1"/>
          </p:cNvSpPr>
          <p:nvPr>
            <p:ph type="title"/>
          </p:nvPr>
        </p:nvSpPr>
        <p:spPr>
          <a:xfrm>
            <a:off x="1121342" y="351692"/>
            <a:ext cx="8152659" cy="1406770"/>
          </a:xfrm>
        </p:spPr>
        <p:txBody>
          <a:bodyPr>
            <a:normAutofit/>
          </a:bodyPr>
          <a:lstStyle/>
          <a:p>
            <a:r>
              <a:rPr lang="en-US">
                <a:solidFill>
                  <a:schemeClr val="tx1"/>
                </a:solidFill>
              </a:rPr>
              <a:t>2026-2027 Timberline Course Catalog:  TMS website- </a:t>
            </a:r>
            <a:r>
              <a:rPr lang="en-US">
                <a:solidFill>
                  <a:schemeClr val="accent2"/>
                </a:solidFill>
                <a:hlinkClick r:id="rId2">
                  <a:extLst>
                    <a:ext uri="{A12FA001-AC4F-418D-AE19-62706E023703}">
                      <ahyp:hlinkClr xmlns:ahyp="http://schemas.microsoft.com/office/drawing/2018/hyperlinkcolor" val="tx"/>
                    </a:ext>
                  </a:extLst>
                </a:hlinkClick>
              </a:rPr>
              <a:t>8</a:t>
            </a:r>
            <a:r>
              <a:rPr lang="en-US" baseline="30000">
                <a:solidFill>
                  <a:schemeClr val="accent2"/>
                </a:solidFill>
                <a:hlinkClick r:id="rId2">
                  <a:extLst>
                    <a:ext uri="{A12FA001-AC4F-418D-AE19-62706E023703}">
                      <ahyp:hlinkClr xmlns:ahyp="http://schemas.microsoft.com/office/drawing/2018/hyperlinkcolor" val="tx"/>
                    </a:ext>
                  </a:extLst>
                </a:hlinkClick>
              </a:rPr>
              <a:t>th</a:t>
            </a:r>
            <a:r>
              <a:rPr lang="en-US">
                <a:solidFill>
                  <a:schemeClr val="accent2"/>
                </a:solidFill>
                <a:hlinkClick r:id="rId2">
                  <a:extLst>
                    <a:ext uri="{A12FA001-AC4F-418D-AE19-62706E023703}">
                      <ahyp:hlinkClr xmlns:ahyp="http://schemas.microsoft.com/office/drawing/2018/hyperlinkcolor" val="tx"/>
                    </a:ext>
                  </a:extLst>
                </a:hlinkClick>
              </a:rPr>
              <a:t> grade Registration</a:t>
            </a:r>
            <a:endParaRPr lang="en-US">
              <a:solidFill>
                <a:schemeClr val="accent2"/>
              </a:solidFill>
            </a:endParaRPr>
          </a:p>
        </p:txBody>
      </p:sp>
      <p:pic>
        <p:nvPicPr>
          <p:cNvPr id="4" name="Content Placeholder 3">
            <a:extLst>
              <a:ext uri="{FF2B5EF4-FFF2-40B4-BE49-F238E27FC236}">
                <a16:creationId xmlns:a16="http://schemas.microsoft.com/office/drawing/2014/main" id="{DA8591A4-1330-4863-A907-AA761F2DB339}"/>
              </a:ext>
            </a:extLst>
          </p:cNvPr>
          <p:cNvPicPr>
            <a:picLocks noGrp="1" noChangeAspect="1"/>
          </p:cNvPicPr>
          <p:nvPr>
            <p:ph idx="1"/>
          </p:nvPr>
        </p:nvPicPr>
        <p:blipFill>
          <a:blip r:embed="rId3"/>
          <a:stretch>
            <a:fillRect/>
          </a:stretch>
        </p:blipFill>
        <p:spPr>
          <a:xfrm>
            <a:off x="0" y="2008215"/>
            <a:ext cx="12192000" cy="1609001"/>
          </a:xfrm>
          <a:prstGeom prst="rect">
            <a:avLst/>
          </a:prstGeom>
        </p:spPr>
      </p:pic>
      <p:pic>
        <p:nvPicPr>
          <p:cNvPr id="5" name="Picture 4">
            <a:extLst>
              <a:ext uri="{FF2B5EF4-FFF2-40B4-BE49-F238E27FC236}">
                <a16:creationId xmlns:a16="http://schemas.microsoft.com/office/drawing/2014/main" id="{205095A3-FCDF-40CF-8E4A-47FE224E0843}"/>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0" y="3429000"/>
            <a:ext cx="12192000" cy="3429000"/>
          </a:xfrm>
          <a:prstGeom prst="rect">
            <a:avLst/>
          </a:prstGeom>
        </p:spPr>
      </p:pic>
    </p:spTree>
    <p:extLst>
      <p:ext uri="{BB962C8B-B14F-4D97-AF65-F5344CB8AC3E}">
        <p14:creationId xmlns:p14="http://schemas.microsoft.com/office/powerpoint/2010/main" val="41083971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AC3523-7133-4F60-8FDF-CC36FA13B02B}"/>
              </a:ext>
            </a:extLst>
          </p:cNvPr>
          <p:cNvSpPr>
            <a:spLocks noGrp="1"/>
          </p:cNvSpPr>
          <p:nvPr>
            <p:ph type="title"/>
          </p:nvPr>
        </p:nvSpPr>
        <p:spPr/>
        <p:txBody>
          <a:bodyPr>
            <a:normAutofit/>
          </a:bodyPr>
          <a:lstStyle/>
          <a:p>
            <a:r>
              <a:rPr lang="en-US" sz="4800" baseline="30000">
                <a:solidFill>
                  <a:schemeClr val="accent2">
                    <a:lumMod val="75000"/>
                  </a:schemeClr>
                </a:solidFill>
              </a:rPr>
              <a:t>    8th Grade Required Classes </a:t>
            </a:r>
            <a:endParaRPr lang="en-US" sz="4800">
              <a:solidFill>
                <a:schemeClr val="accent2">
                  <a:lumMod val="75000"/>
                </a:schemeClr>
              </a:solidFill>
            </a:endParaRPr>
          </a:p>
        </p:txBody>
      </p:sp>
      <p:sp>
        <p:nvSpPr>
          <p:cNvPr id="3" name="Content Placeholder 2">
            <a:extLst>
              <a:ext uri="{FF2B5EF4-FFF2-40B4-BE49-F238E27FC236}">
                <a16:creationId xmlns:a16="http://schemas.microsoft.com/office/drawing/2014/main" id="{99FCDECF-722D-4DCC-ABC1-C03C7A9DC82A}"/>
              </a:ext>
            </a:extLst>
          </p:cNvPr>
          <p:cNvSpPr>
            <a:spLocks noGrp="1"/>
          </p:cNvSpPr>
          <p:nvPr>
            <p:ph idx="1"/>
          </p:nvPr>
        </p:nvSpPr>
        <p:spPr/>
        <p:txBody>
          <a:bodyPr>
            <a:normAutofit/>
          </a:bodyPr>
          <a:lstStyle/>
          <a:p>
            <a:r>
              <a:rPr lang="en-US" sz="2800"/>
              <a:t>Language Arts = English 8 (full year)</a:t>
            </a:r>
          </a:p>
          <a:p>
            <a:r>
              <a:rPr lang="en-US" sz="2800"/>
              <a:t>Social Studies = US History 2 (full year)</a:t>
            </a:r>
          </a:p>
          <a:p>
            <a:r>
              <a:rPr lang="en-US" sz="2800"/>
              <a:t>Algebra (full year)</a:t>
            </a:r>
          </a:p>
          <a:p>
            <a:r>
              <a:rPr lang="en-US" sz="2800"/>
              <a:t>Science (full year)</a:t>
            </a:r>
          </a:p>
          <a:p>
            <a:r>
              <a:rPr lang="en-US" sz="2800"/>
              <a:t>Fitness 7/8 (1 semester)</a:t>
            </a:r>
          </a:p>
        </p:txBody>
      </p:sp>
      <p:pic>
        <p:nvPicPr>
          <p:cNvPr id="5" name="Picture 4">
            <a:extLst>
              <a:ext uri="{FF2B5EF4-FFF2-40B4-BE49-F238E27FC236}">
                <a16:creationId xmlns:a16="http://schemas.microsoft.com/office/drawing/2014/main" id="{7F023EBA-5AA4-4229-AEE3-831F8CF6AC79}"/>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rot="515517">
            <a:off x="7525141" y="685220"/>
            <a:ext cx="3614141" cy="5507379"/>
          </a:xfrm>
          <a:prstGeom prst="rect">
            <a:avLst/>
          </a:prstGeom>
        </p:spPr>
      </p:pic>
    </p:spTree>
    <p:extLst>
      <p:ext uri="{BB962C8B-B14F-4D97-AF65-F5344CB8AC3E}">
        <p14:creationId xmlns:p14="http://schemas.microsoft.com/office/powerpoint/2010/main" val="17626055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49DE21-F48F-4551-9CE0-D3F86416B835}"/>
              </a:ext>
            </a:extLst>
          </p:cNvPr>
          <p:cNvSpPr>
            <a:spLocks noGrp="1"/>
          </p:cNvSpPr>
          <p:nvPr>
            <p:ph type="title"/>
          </p:nvPr>
        </p:nvSpPr>
        <p:spPr>
          <a:xfrm>
            <a:off x="677334" y="270880"/>
            <a:ext cx="8596668" cy="1320800"/>
          </a:xfrm>
        </p:spPr>
        <p:txBody>
          <a:bodyPr/>
          <a:lstStyle/>
          <a:p>
            <a:r>
              <a:rPr lang="en-US">
                <a:solidFill>
                  <a:schemeClr val="accent2">
                    <a:lumMod val="75000"/>
                  </a:schemeClr>
                </a:solidFill>
              </a:rPr>
              <a:t>Electives Offered for 1 Semester</a:t>
            </a:r>
          </a:p>
        </p:txBody>
      </p:sp>
      <p:sp>
        <p:nvSpPr>
          <p:cNvPr id="3" name="Text Placeholder 2">
            <a:extLst>
              <a:ext uri="{FF2B5EF4-FFF2-40B4-BE49-F238E27FC236}">
                <a16:creationId xmlns:a16="http://schemas.microsoft.com/office/drawing/2014/main" id="{2845554C-4FB2-4E41-BA60-70414A271AC8}"/>
              </a:ext>
            </a:extLst>
          </p:cNvPr>
          <p:cNvSpPr>
            <a:spLocks noGrp="1"/>
          </p:cNvSpPr>
          <p:nvPr>
            <p:ph type="body" idx="1"/>
          </p:nvPr>
        </p:nvSpPr>
        <p:spPr>
          <a:xfrm>
            <a:off x="675744" y="931280"/>
            <a:ext cx="4185623" cy="576262"/>
          </a:xfrm>
        </p:spPr>
        <p:txBody>
          <a:bodyPr/>
          <a:lstStyle/>
          <a:p>
            <a:r>
              <a:rPr lang="en-US" sz="3200" b="1" u="sng"/>
              <a:t>Electives</a:t>
            </a:r>
          </a:p>
        </p:txBody>
      </p:sp>
      <p:sp>
        <p:nvSpPr>
          <p:cNvPr id="4" name="Content Placeholder 3">
            <a:extLst>
              <a:ext uri="{FF2B5EF4-FFF2-40B4-BE49-F238E27FC236}">
                <a16:creationId xmlns:a16="http://schemas.microsoft.com/office/drawing/2014/main" id="{A62603A0-92C5-4EC6-89E8-EC69E99E1DAD}"/>
              </a:ext>
            </a:extLst>
          </p:cNvPr>
          <p:cNvSpPr>
            <a:spLocks noGrp="1"/>
          </p:cNvSpPr>
          <p:nvPr>
            <p:ph sz="half" idx="2"/>
          </p:nvPr>
        </p:nvSpPr>
        <p:spPr>
          <a:xfrm>
            <a:off x="675744" y="1630815"/>
            <a:ext cx="4185623" cy="6078831"/>
          </a:xfrm>
        </p:spPr>
        <p:txBody>
          <a:bodyPr>
            <a:noAutofit/>
          </a:bodyPr>
          <a:lstStyle/>
          <a:p>
            <a:r>
              <a:rPr lang="en-US" sz="2000"/>
              <a:t>Art &amp; Design 1</a:t>
            </a:r>
          </a:p>
          <a:p>
            <a:r>
              <a:rPr lang="en-US" sz="2000"/>
              <a:t>Ceramics</a:t>
            </a:r>
          </a:p>
          <a:p>
            <a:r>
              <a:rPr lang="en-US" sz="2000"/>
              <a:t>Computer Science for Makers</a:t>
            </a:r>
          </a:p>
          <a:p>
            <a:r>
              <a:rPr lang="en-US" sz="2000"/>
              <a:t>Digital Media </a:t>
            </a:r>
          </a:p>
          <a:p>
            <a:r>
              <a:rPr lang="en-US" sz="2000"/>
              <a:t>Engineering, Design &amp; Modeling</a:t>
            </a:r>
          </a:p>
          <a:p>
            <a:r>
              <a:rPr lang="en-US" sz="2000"/>
              <a:t>Film Studies</a:t>
            </a:r>
          </a:p>
          <a:p>
            <a:r>
              <a:rPr lang="en-US" sz="2000"/>
              <a:t>Flight &amp; Space</a:t>
            </a:r>
          </a:p>
          <a:p>
            <a:r>
              <a:rPr lang="en-US" sz="2000"/>
              <a:t>Foods of the World</a:t>
            </a:r>
          </a:p>
          <a:p>
            <a:r>
              <a:rPr lang="en-US" sz="2000"/>
              <a:t>Food Science &amp; Sustainability</a:t>
            </a:r>
          </a:p>
          <a:p>
            <a:r>
              <a:rPr lang="en-US" sz="2000"/>
              <a:t>Leadership 1</a:t>
            </a:r>
          </a:p>
          <a:p>
            <a:r>
              <a:rPr lang="en-US" sz="2000"/>
              <a:t>Leadership 2</a:t>
            </a:r>
          </a:p>
        </p:txBody>
      </p:sp>
      <p:sp>
        <p:nvSpPr>
          <p:cNvPr id="5" name="Text Placeholder 4">
            <a:extLst>
              <a:ext uri="{FF2B5EF4-FFF2-40B4-BE49-F238E27FC236}">
                <a16:creationId xmlns:a16="http://schemas.microsoft.com/office/drawing/2014/main" id="{62562FCB-A38F-44CD-94F0-E4ECACB605F9}"/>
              </a:ext>
            </a:extLst>
          </p:cNvPr>
          <p:cNvSpPr>
            <a:spLocks noGrp="1"/>
          </p:cNvSpPr>
          <p:nvPr>
            <p:ph type="body" sz="quarter" idx="3"/>
          </p:nvPr>
        </p:nvSpPr>
        <p:spPr>
          <a:xfrm>
            <a:off x="4975668" y="981973"/>
            <a:ext cx="4185618" cy="576262"/>
          </a:xfrm>
        </p:spPr>
        <p:txBody>
          <a:bodyPr/>
          <a:lstStyle/>
          <a:p>
            <a:r>
              <a:rPr lang="en-US" sz="3200" b="1" u="sng"/>
              <a:t>Electives</a:t>
            </a:r>
            <a:endParaRPr lang="en-US" b="1" u="sng"/>
          </a:p>
        </p:txBody>
      </p:sp>
      <p:sp>
        <p:nvSpPr>
          <p:cNvPr id="6" name="Content Placeholder 5">
            <a:extLst>
              <a:ext uri="{FF2B5EF4-FFF2-40B4-BE49-F238E27FC236}">
                <a16:creationId xmlns:a16="http://schemas.microsoft.com/office/drawing/2014/main" id="{D01D38AB-1C09-4FF2-AC9E-DCF7C3D26221}"/>
              </a:ext>
            </a:extLst>
          </p:cNvPr>
          <p:cNvSpPr>
            <a:spLocks noGrp="1"/>
          </p:cNvSpPr>
          <p:nvPr>
            <p:ph sz="quarter" idx="4"/>
          </p:nvPr>
        </p:nvSpPr>
        <p:spPr>
          <a:xfrm>
            <a:off x="5111497" y="1270104"/>
            <a:ext cx="5765532" cy="4971543"/>
          </a:xfrm>
        </p:spPr>
        <p:txBody>
          <a:bodyPr vert="horz" lIns="91440" tIns="45720" rIns="91440" bIns="45720" rtlCol="0" anchor="t">
            <a:normAutofit lnSpcReduction="10000"/>
          </a:bodyPr>
          <a:lstStyle/>
          <a:p>
            <a:endParaRPr lang="en-US" sz="2000"/>
          </a:p>
          <a:p>
            <a:r>
              <a:rPr lang="en-US" sz="2000"/>
              <a:t>Life, Money, and You</a:t>
            </a:r>
          </a:p>
          <a:p>
            <a:r>
              <a:rPr lang="en-US" sz="2000"/>
              <a:t>Medical Detectives &amp; Forensic Science</a:t>
            </a:r>
          </a:p>
          <a:p>
            <a:r>
              <a:rPr lang="en-US" sz="2000"/>
              <a:t>Peer Tutor in the Transition Program (can repeat)</a:t>
            </a:r>
          </a:p>
          <a:p>
            <a:r>
              <a:rPr lang="en-US" sz="2000"/>
              <a:t>Robotics</a:t>
            </a:r>
          </a:p>
          <a:p>
            <a:r>
              <a:rPr lang="en-US" sz="2000"/>
              <a:t>Speech &amp; Debate</a:t>
            </a:r>
          </a:p>
          <a:p>
            <a:r>
              <a:rPr lang="en-US" sz="2000"/>
              <a:t>Survival Science &amp; Leadership</a:t>
            </a:r>
          </a:p>
          <a:p>
            <a:r>
              <a:rPr lang="en-US" sz="2000"/>
              <a:t>Yearbook (can repeat)</a:t>
            </a:r>
          </a:p>
          <a:p>
            <a:r>
              <a:rPr lang="en-US" sz="2000"/>
              <a:t>TA- Library, Main office, Counseling</a:t>
            </a:r>
          </a:p>
          <a:p>
            <a:pPr marL="0" indent="0">
              <a:buNone/>
            </a:pPr>
            <a:r>
              <a:rPr lang="en-US" sz="2400"/>
              <a:t>Cannot repeat an elective from 7</a:t>
            </a:r>
            <a:r>
              <a:rPr lang="en-US" sz="2400" baseline="30000"/>
              <a:t>th</a:t>
            </a:r>
            <a:r>
              <a:rPr lang="en-US" sz="2400"/>
              <a:t> grade unless noted</a:t>
            </a:r>
          </a:p>
        </p:txBody>
      </p:sp>
    </p:spTree>
    <p:extLst>
      <p:ext uri="{BB962C8B-B14F-4D97-AF65-F5344CB8AC3E}">
        <p14:creationId xmlns:p14="http://schemas.microsoft.com/office/powerpoint/2010/main" val="30761243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D3F5FF"/>
        </a:solidFill>
        <a:effectLst/>
      </p:bgPr>
    </p:bg>
    <p:spTree>
      <p:nvGrpSpPr>
        <p:cNvPr id="1" name=""/>
        <p:cNvGrpSpPr/>
        <p:nvPr/>
      </p:nvGrpSpPr>
      <p:grpSpPr>
        <a:xfrm>
          <a:off x="0" y="0"/>
          <a:ext cx="0" cy="0"/>
          <a:chOff x="0" y="0"/>
          <a:chExt cx="0" cy="0"/>
        </a:xfrm>
      </p:grpSpPr>
      <p:sp>
        <p:nvSpPr>
          <p:cNvPr id="2" name="Freeform 2"/>
          <p:cNvSpPr/>
          <p:nvPr/>
        </p:nvSpPr>
        <p:spPr>
          <a:xfrm>
            <a:off x="2545139" y="931388"/>
            <a:ext cx="7101723" cy="7825590"/>
          </a:xfrm>
          <a:custGeom>
            <a:avLst/>
            <a:gdLst/>
            <a:ahLst/>
            <a:cxnLst/>
            <a:rect l="l" t="t" r="r" b="b"/>
            <a:pathLst>
              <a:path w="10652584" h="11738385">
                <a:moveTo>
                  <a:pt x="0" y="0"/>
                </a:moveTo>
                <a:lnTo>
                  <a:pt x="10652584" y="0"/>
                </a:lnTo>
                <a:lnTo>
                  <a:pt x="10652584" y="11738385"/>
                </a:lnTo>
                <a:lnTo>
                  <a:pt x="0" y="11738385"/>
                </a:lnTo>
                <a:lnTo>
                  <a:pt x="0" y="0"/>
                </a:lnTo>
                <a:close/>
              </a:path>
            </a:pathLst>
          </a:custGeom>
          <a:blipFill>
            <a:blip r:embed="rId2">
              <a:alphaModFix amt="82000"/>
              <a:extLst>
                <a:ext uri="{96DAC541-7B7A-43D3-8B79-37D633B846F1}">
                  <asvg:svgBlip xmlns:asvg="http://schemas.microsoft.com/office/drawing/2016/SVG/main" r:embed="rId3"/>
                </a:ext>
              </a:extLst>
            </a:blip>
            <a:stretch>
              <a:fillRect/>
            </a:stretch>
          </a:blipFill>
        </p:spPr>
        <p:txBody>
          <a:bodyPr/>
          <a:lstStyle/>
          <a:p>
            <a:pPr defTabSz="609630"/>
            <a:endParaRPr lang="en-US" sz="1200">
              <a:solidFill>
                <a:prstClr val="black"/>
              </a:solidFill>
              <a:latin typeface="Calibri"/>
            </a:endParaRPr>
          </a:p>
        </p:txBody>
      </p:sp>
      <p:sp>
        <p:nvSpPr>
          <p:cNvPr id="3" name="Freeform 3"/>
          <p:cNvSpPr/>
          <p:nvPr/>
        </p:nvSpPr>
        <p:spPr>
          <a:xfrm>
            <a:off x="-327347" y="6597084"/>
            <a:ext cx="12431051" cy="4319790"/>
          </a:xfrm>
          <a:custGeom>
            <a:avLst/>
            <a:gdLst/>
            <a:ahLst/>
            <a:cxnLst/>
            <a:rect l="l" t="t" r="r" b="b"/>
            <a:pathLst>
              <a:path w="18646576" h="6479685">
                <a:moveTo>
                  <a:pt x="0" y="0"/>
                </a:moveTo>
                <a:lnTo>
                  <a:pt x="18646576" y="0"/>
                </a:lnTo>
                <a:lnTo>
                  <a:pt x="18646576" y="6479685"/>
                </a:lnTo>
                <a:lnTo>
                  <a:pt x="0" y="647968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defTabSz="609630"/>
            <a:endParaRPr lang="en-US" sz="1200">
              <a:solidFill>
                <a:prstClr val="black"/>
              </a:solidFill>
              <a:latin typeface="Calibri"/>
            </a:endParaRPr>
          </a:p>
        </p:txBody>
      </p:sp>
      <p:sp>
        <p:nvSpPr>
          <p:cNvPr id="4" name="Freeform 4"/>
          <p:cNvSpPr/>
          <p:nvPr/>
        </p:nvSpPr>
        <p:spPr>
          <a:xfrm>
            <a:off x="-932232" y="4294068"/>
            <a:ext cx="15303392" cy="2824751"/>
          </a:xfrm>
          <a:custGeom>
            <a:avLst/>
            <a:gdLst/>
            <a:ahLst/>
            <a:cxnLst/>
            <a:rect l="l" t="t" r="r" b="b"/>
            <a:pathLst>
              <a:path w="22955088" h="4237127">
                <a:moveTo>
                  <a:pt x="0" y="0"/>
                </a:moveTo>
                <a:lnTo>
                  <a:pt x="22955088" y="0"/>
                </a:lnTo>
                <a:lnTo>
                  <a:pt x="22955088" y="4237127"/>
                </a:lnTo>
                <a:lnTo>
                  <a:pt x="0" y="423712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defTabSz="609630"/>
            <a:endParaRPr lang="en-US" sz="1200">
              <a:solidFill>
                <a:prstClr val="black"/>
              </a:solidFill>
              <a:latin typeface="Calibri"/>
            </a:endParaRPr>
          </a:p>
        </p:txBody>
      </p:sp>
      <p:sp>
        <p:nvSpPr>
          <p:cNvPr id="5" name="Freeform 5"/>
          <p:cNvSpPr/>
          <p:nvPr/>
        </p:nvSpPr>
        <p:spPr>
          <a:xfrm>
            <a:off x="9087352" y="2497486"/>
            <a:ext cx="2635328" cy="4438447"/>
          </a:xfrm>
          <a:custGeom>
            <a:avLst/>
            <a:gdLst/>
            <a:ahLst/>
            <a:cxnLst/>
            <a:rect l="l" t="t" r="r" b="b"/>
            <a:pathLst>
              <a:path w="3952992" h="6657670">
                <a:moveTo>
                  <a:pt x="0" y="0"/>
                </a:moveTo>
                <a:lnTo>
                  <a:pt x="3952992" y="0"/>
                </a:lnTo>
                <a:lnTo>
                  <a:pt x="3952992" y="6657671"/>
                </a:lnTo>
                <a:lnTo>
                  <a:pt x="0" y="665767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pPr defTabSz="609630"/>
            <a:endParaRPr lang="en-US" sz="1200">
              <a:solidFill>
                <a:prstClr val="black"/>
              </a:solidFill>
              <a:latin typeface="Calibri"/>
            </a:endParaRPr>
          </a:p>
        </p:txBody>
      </p:sp>
      <p:grpSp>
        <p:nvGrpSpPr>
          <p:cNvPr id="6" name="Group 6"/>
          <p:cNvGrpSpPr/>
          <p:nvPr/>
        </p:nvGrpSpPr>
        <p:grpSpPr>
          <a:xfrm>
            <a:off x="3441215" y="4048107"/>
            <a:ext cx="5309571" cy="491923"/>
            <a:chOff x="0" y="0"/>
            <a:chExt cx="2097608" cy="194340"/>
          </a:xfrm>
        </p:grpSpPr>
        <p:sp>
          <p:nvSpPr>
            <p:cNvPr id="7" name="Freeform 7"/>
            <p:cNvSpPr/>
            <p:nvPr/>
          </p:nvSpPr>
          <p:spPr>
            <a:xfrm>
              <a:off x="0" y="0"/>
              <a:ext cx="2097608" cy="194340"/>
            </a:xfrm>
            <a:custGeom>
              <a:avLst/>
              <a:gdLst/>
              <a:ahLst/>
              <a:cxnLst/>
              <a:rect l="l" t="t" r="r" b="b"/>
              <a:pathLst>
                <a:path w="2097608" h="194340">
                  <a:moveTo>
                    <a:pt x="97170" y="0"/>
                  </a:moveTo>
                  <a:lnTo>
                    <a:pt x="2000438" y="0"/>
                  </a:lnTo>
                  <a:cubicBezTo>
                    <a:pt x="2054104" y="0"/>
                    <a:pt x="2097608" y="43505"/>
                    <a:pt x="2097608" y="97170"/>
                  </a:cubicBezTo>
                  <a:lnTo>
                    <a:pt x="2097608" y="97170"/>
                  </a:lnTo>
                  <a:cubicBezTo>
                    <a:pt x="2097608" y="150836"/>
                    <a:pt x="2054104" y="194340"/>
                    <a:pt x="2000438" y="194340"/>
                  </a:cubicBezTo>
                  <a:lnTo>
                    <a:pt x="97170" y="194340"/>
                  </a:lnTo>
                  <a:cubicBezTo>
                    <a:pt x="43505" y="194340"/>
                    <a:pt x="0" y="150836"/>
                    <a:pt x="0" y="97170"/>
                  </a:cubicBezTo>
                  <a:lnTo>
                    <a:pt x="0" y="97170"/>
                  </a:lnTo>
                  <a:cubicBezTo>
                    <a:pt x="0" y="43505"/>
                    <a:pt x="43505" y="0"/>
                    <a:pt x="97170" y="0"/>
                  </a:cubicBezTo>
                  <a:close/>
                </a:path>
              </a:pathLst>
            </a:custGeom>
            <a:solidFill>
              <a:srgbClr val="477E8E"/>
            </a:solidFill>
          </p:spPr>
          <p:txBody>
            <a:bodyPr/>
            <a:lstStyle/>
            <a:p>
              <a:pPr defTabSz="609630"/>
              <a:endParaRPr lang="en-US" sz="1200">
                <a:solidFill>
                  <a:prstClr val="black"/>
                </a:solidFill>
                <a:latin typeface="Calibri"/>
              </a:endParaRPr>
            </a:p>
          </p:txBody>
        </p:sp>
        <p:sp>
          <p:nvSpPr>
            <p:cNvPr id="8" name="TextBox 8"/>
            <p:cNvSpPr txBox="1"/>
            <p:nvPr/>
          </p:nvSpPr>
          <p:spPr>
            <a:xfrm>
              <a:off x="0" y="-38100"/>
              <a:ext cx="2097608" cy="232440"/>
            </a:xfrm>
            <a:prstGeom prst="rect">
              <a:avLst/>
            </a:prstGeom>
          </p:spPr>
          <p:txBody>
            <a:bodyPr lIns="33867" tIns="33867" rIns="33867" bIns="33867" rtlCol="0" anchor="ctr"/>
            <a:lstStyle/>
            <a:p>
              <a:pPr algn="ctr" defTabSz="609630">
                <a:lnSpc>
                  <a:spcPts val="1773"/>
                </a:lnSpc>
                <a:spcBef>
                  <a:spcPct val="0"/>
                </a:spcBef>
              </a:pPr>
              <a:endParaRPr sz="1200">
                <a:solidFill>
                  <a:prstClr val="black"/>
                </a:solidFill>
                <a:latin typeface="Calibri"/>
              </a:endParaRPr>
            </a:p>
          </p:txBody>
        </p:sp>
      </p:grpSp>
      <p:sp>
        <p:nvSpPr>
          <p:cNvPr id="9" name="TextBox 9"/>
          <p:cNvSpPr txBox="1"/>
          <p:nvPr/>
        </p:nvSpPr>
        <p:spPr>
          <a:xfrm>
            <a:off x="3441215" y="1274288"/>
            <a:ext cx="5309571" cy="2538259"/>
          </a:xfrm>
          <a:prstGeom prst="rect">
            <a:avLst/>
          </a:prstGeom>
        </p:spPr>
        <p:txBody>
          <a:bodyPr lIns="0" tIns="0" rIns="0" bIns="0" rtlCol="0" anchor="t">
            <a:spAutoFit/>
          </a:bodyPr>
          <a:lstStyle/>
          <a:p>
            <a:pPr algn="ctr" defTabSz="609630">
              <a:lnSpc>
                <a:spcPts val="6848"/>
              </a:lnSpc>
            </a:pPr>
            <a:r>
              <a:rPr lang="en-US" sz="4800">
                <a:solidFill>
                  <a:srgbClr val="000000"/>
                </a:solidFill>
                <a:latin typeface="Tropika"/>
                <a:ea typeface="Tropika"/>
                <a:cs typeface="Tropika"/>
                <a:sym typeface="Tropika"/>
              </a:rPr>
              <a:t>SURVIVAL SCIENCE + LEADERSHIP</a:t>
            </a:r>
          </a:p>
        </p:txBody>
      </p:sp>
      <p:sp>
        <p:nvSpPr>
          <p:cNvPr id="10" name="TextBox 10"/>
          <p:cNvSpPr txBox="1"/>
          <p:nvPr/>
        </p:nvSpPr>
        <p:spPr>
          <a:xfrm>
            <a:off x="3842505" y="4125793"/>
            <a:ext cx="4746423" cy="312330"/>
          </a:xfrm>
          <a:prstGeom prst="rect">
            <a:avLst/>
          </a:prstGeom>
        </p:spPr>
        <p:txBody>
          <a:bodyPr lIns="0" tIns="0" rIns="0" bIns="0" rtlCol="0" anchor="t">
            <a:spAutoFit/>
          </a:bodyPr>
          <a:lstStyle/>
          <a:p>
            <a:pPr algn="ctr" defTabSz="609630">
              <a:lnSpc>
                <a:spcPts val="2560"/>
              </a:lnSpc>
            </a:pPr>
            <a:r>
              <a:rPr lang="en-US" sz="2133" spc="851">
                <a:solidFill>
                  <a:srgbClr val="FFFFFF"/>
                </a:solidFill>
                <a:latin typeface="Tropika"/>
                <a:ea typeface="Tropika"/>
                <a:cs typeface="Tropika"/>
                <a:sym typeface="Tropika"/>
              </a:rPr>
              <a:t>WITH MS. BORROR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5865685"/>
            <a:ext cx="12192000" cy="992315"/>
            <a:chOff x="0" y="0"/>
            <a:chExt cx="4816593" cy="392026"/>
          </a:xfrm>
        </p:grpSpPr>
        <p:sp>
          <p:nvSpPr>
            <p:cNvPr id="3" name="Freeform 3"/>
            <p:cNvSpPr/>
            <p:nvPr/>
          </p:nvSpPr>
          <p:spPr>
            <a:xfrm>
              <a:off x="0" y="0"/>
              <a:ext cx="4816592" cy="392026"/>
            </a:xfrm>
            <a:custGeom>
              <a:avLst/>
              <a:gdLst/>
              <a:ahLst/>
              <a:cxnLst/>
              <a:rect l="l" t="t" r="r" b="b"/>
              <a:pathLst>
                <a:path w="4816592" h="392026">
                  <a:moveTo>
                    <a:pt x="0" y="0"/>
                  </a:moveTo>
                  <a:lnTo>
                    <a:pt x="4816592" y="0"/>
                  </a:lnTo>
                  <a:lnTo>
                    <a:pt x="4816592" y="392026"/>
                  </a:lnTo>
                  <a:lnTo>
                    <a:pt x="0" y="392026"/>
                  </a:lnTo>
                  <a:close/>
                </a:path>
              </a:pathLst>
            </a:custGeom>
            <a:solidFill>
              <a:srgbClr val="477E8E"/>
            </a:solidFill>
          </p:spPr>
          <p:txBody>
            <a:bodyPr/>
            <a:lstStyle/>
            <a:p>
              <a:pPr defTabSz="609630"/>
              <a:endParaRPr lang="en-US" sz="1200">
                <a:solidFill>
                  <a:prstClr val="black"/>
                </a:solidFill>
                <a:latin typeface="Calibri"/>
              </a:endParaRPr>
            </a:p>
          </p:txBody>
        </p:sp>
        <p:sp>
          <p:nvSpPr>
            <p:cNvPr id="4" name="TextBox 4"/>
            <p:cNvSpPr txBox="1"/>
            <p:nvPr/>
          </p:nvSpPr>
          <p:spPr>
            <a:xfrm>
              <a:off x="0" y="-38100"/>
              <a:ext cx="4816593" cy="430126"/>
            </a:xfrm>
            <a:prstGeom prst="rect">
              <a:avLst/>
            </a:prstGeom>
          </p:spPr>
          <p:txBody>
            <a:bodyPr lIns="33867" tIns="33867" rIns="33867" bIns="33867" rtlCol="0" anchor="ctr"/>
            <a:lstStyle/>
            <a:p>
              <a:pPr algn="ctr" defTabSz="609630">
                <a:lnSpc>
                  <a:spcPts val="1773"/>
                </a:lnSpc>
              </a:pPr>
              <a:endParaRPr sz="1200">
                <a:solidFill>
                  <a:prstClr val="black"/>
                </a:solidFill>
                <a:latin typeface="Calibri"/>
              </a:endParaRPr>
            </a:p>
          </p:txBody>
        </p:sp>
      </p:grpSp>
      <p:grpSp>
        <p:nvGrpSpPr>
          <p:cNvPr id="5" name="Group 5"/>
          <p:cNvGrpSpPr/>
          <p:nvPr/>
        </p:nvGrpSpPr>
        <p:grpSpPr>
          <a:xfrm>
            <a:off x="0" y="1"/>
            <a:ext cx="12192000" cy="992315"/>
            <a:chOff x="0" y="0"/>
            <a:chExt cx="4816593" cy="392026"/>
          </a:xfrm>
        </p:grpSpPr>
        <p:sp>
          <p:nvSpPr>
            <p:cNvPr id="6" name="Freeform 6"/>
            <p:cNvSpPr/>
            <p:nvPr/>
          </p:nvSpPr>
          <p:spPr>
            <a:xfrm>
              <a:off x="0" y="0"/>
              <a:ext cx="4816592" cy="392026"/>
            </a:xfrm>
            <a:custGeom>
              <a:avLst/>
              <a:gdLst/>
              <a:ahLst/>
              <a:cxnLst/>
              <a:rect l="l" t="t" r="r" b="b"/>
              <a:pathLst>
                <a:path w="4816592" h="392026">
                  <a:moveTo>
                    <a:pt x="0" y="0"/>
                  </a:moveTo>
                  <a:lnTo>
                    <a:pt x="4816592" y="0"/>
                  </a:lnTo>
                  <a:lnTo>
                    <a:pt x="4816592" y="392026"/>
                  </a:lnTo>
                  <a:lnTo>
                    <a:pt x="0" y="392026"/>
                  </a:lnTo>
                  <a:close/>
                </a:path>
              </a:pathLst>
            </a:custGeom>
            <a:solidFill>
              <a:srgbClr val="477E8E"/>
            </a:solidFill>
          </p:spPr>
          <p:txBody>
            <a:bodyPr/>
            <a:lstStyle/>
            <a:p>
              <a:pPr defTabSz="609630"/>
              <a:endParaRPr lang="en-US" sz="1200">
                <a:solidFill>
                  <a:prstClr val="black"/>
                </a:solidFill>
                <a:latin typeface="Calibri"/>
              </a:endParaRPr>
            </a:p>
          </p:txBody>
        </p:sp>
        <p:sp>
          <p:nvSpPr>
            <p:cNvPr id="7" name="TextBox 7"/>
            <p:cNvSpPr txBox="1"/>
            <p:nvPr/>
          </p:nvSpPr>
          <p:spPr>
            <a:xfrm>
              <a:off x="0" y="-38100"/>
              <a:ext cx="4816593" cy="430126"/>
            </a:xfrm>
            <a:prstGeom prst="rect">
              <a:avLst/>
            </a:prstGeom>
          </p:spPr>
          <p:txBody>
            <a:bodyPr lIns="33867" tIns="33867" rIns="33867" bIns="33867" rtlCol="0" anchor="ctr"/>
            <a:lstStyle/>
            <a:p>
              <a:pPr algn="ctr" defTabSz="609630">
                <a:lnSpc>
                  <a:spcPts val="1773"/>
                </a:lnSpc>
              </a:pPr>
              <a:endParaRPr sz="1200">
                <a:solidFill>
                  <a:prstClr val="black"/>
                </a:solidFill>
                <a:latin typeface="Calibri"/>
              </a:endParaRPr>
            </a:p>
          </p:txBody>
        </p:sp>
      </p:grpSp>
      <p:sp>
        <p:nvSpPr>
          <p:cNvPr id="8" name="TextBox 8"/>
          <p:cNvSpPr txBox="1"/>
          <p:nvPr/>
        </p:nvSpPr>
        <p:spPr>
          <a:xfrm>
            <a:off x="2178036" y="1062179"/>
            <a:ext cx="7574905" cy="1295611"/>
          </a:xfrm>
          <a:prstGeom prst="rect">
            <a:avLst/>
          </a:prstGeom>
        </p:spPr>
        <p:txBody>
          <a:bodyPr lIns="0" tIns="0" rIns="0" bIns="0" rtlCol="0" anchor="t">
            <a:spAutoFit/>
          </a:bodyPr>
          <a:lstStyle/>
          <a:p>
            <a:pPr defTabSz="609630">
              <a:lnSpc>
                <a:spcPts val="3464"/>
              </a:lnSpc>
            </a:pPr>
            <a:r>
              <a:rPr lang="en-US" sz="2099">
                <a:solidFill>
                  <a:srgbClr val="000000"/>
                </a:solidFill>
                <a:latin typeface="Crusoe Text"/>
                <a:ea typeface="Crusoe Text"/>
                <a:cs typeface="Crusoe Text"/>
                <a:sym typeface="Crusoe Text"/>
              </a:rPr>
              <a:t>In this class, we will learn real-life applicable skills to survive emergency situations like shelter building, fire building, first aid and creation and use of emergency kits. </a:t>
            </a:r>
          </a:p>
        </p:txBody>
      </p:sp>
      <p:sp>
        <p:nvSpPr>
          <p:cNvPr id="9" name="TextBox 9"/>
          <p:cNvSpPr txBox="1"/>
          <p:nvPr/>
        </p:nvSpPr>
        <p:spPr>
          <a:xfrm>
            <a:off x="1734068" y="330578"/>
            <a:ext cx="6589800" cy="559769"/>
          </a:xfrm>
          <a:prstGeom prst="rect">
            <a:avLst/>
          </a:prstGeom>
        </p:spPr>
        <p:txBody>
          <a:bodyPr wrap="square" lIns="0" tIns="0" rIns="0" bIns="0" rtlCol="0" anchor="t">
            <a:spAutoFit/>
          </a:bodyPr>
          <a:lstStyle/>
          <a:p>
            <a:pPr algn="ctr" defTabSz="609630">
              <a:lnSpc>
                <a:spcPts val="4214"/>
              </a:lnSpc>
            </a:pPr>
            <a:r>
              <a:rPr lang="en-US" sz="5334">
                <a:solidFill>
                  <a:srgbClr val="000000"/>
                </a:solidFill>
                <a:latin typeface="Tropika"/>
                <a:ea typeface="Tropika"/>
                <a:cs typeface="Tropika"/>
                <a:sym typeface="Tropika"/>
              </a:rPr>
              <a:t>SURVIVAL SKILLS:</a:t>
            </a:r>
          </a:p>
        </p:txBody>
      </p:sp>
      <p:sp>
        <p:nvSpPr>
          <p:cNvPr id="10" name="Freeform 10"/>
          <p:cNvSpPr/>
          <p:nvPr/>
        </p:nvSpPr>
        <p:spPr>
          <a:xfrm>
            <a:off x="277768" y="2467453"/>
            <a:ext cx="1900269" cy="2093960"/>
          </a:xfrm>
          <a:custGeom>
            <a:avLst/>
            <a:gdLst/>
            <a:ahLst/>
            <a:cxnLst/>
            <a:rect l="l" t="t" r="r" b="b"/>
            <a:pathLst>
              <a:path w="2850403" h="3140940">
                <a:moveTo>
                  <a:pt x="0" y="0"/>
                </a:moveTo>
                <a:lnTo>
                  <a:pt x="2850403" y="0"/>
                </a:lnTo>
                <a:lnTo>
                  <a:pt x="2850403" y="3140940"/>
                </a:lnTo>
                <a:lnTo>
                  <a:pt x="0" y="3140940"/>
                </a:lnTo>
                <a:lnTo>
                  <a:pt x="0" y="0"/>
                </a:lnTo>
                <a:close/>
              </a:path>
            </a:pathLst>
          </a:custGeom>
          <a:blipFill>
            <a:blip r:embed="rId2">
              <a:alphaModFix amt="82000"/>
              <a:extLst>
                <a:ext uri="{96DAC541-7B7A-43D3-8B79-37D633B846F1}">
                  <asvg:svgBlip xmlns:asvg="http://schemas.microsoft.com/office/drawing/2016/SVG/main" r:embed="rId3"/>
                </a:ext>
              </a:extLst>
            </a:blip>
            <a:stretch>
              <a:fillRect/>
            </a:stretch>
          </a:blipFill>
        </p:spPr>
        <p:txBody>
          <a:bodyPr/>
          <a:lstStyle/>
          <a:p>
            <a:pPr defTabSz="609630"/>
            <a:endParaRPr lang="en-US" sz="1200">
              <a:solidFill>
                <a:prstClr val="black"/>
              </a:solidFill>
              <a:latin typeface="Calibri"/>
            </a:endParaRPr>
          </a:p>
        </p:txBody>
      </p:sp>
      <p:sp>
        <p:nvSpPr>
          <p:cNvPr id="11" name="Freeform 11"/>
          <p:cNvSpPr/>
          <p:nvPr/>
        </p:nvSpPr>
        <p:spPr>
          <a:xfrm>
            <a:off x="9862764" y="2612437"/>
            <a:ext cx="1900269" cy="2093960"/>
          </a:xfrm>
          <a:custGeom>
            <a:avLst/>
            <a:gdLst/>
            <a:ahLst/>
            <a:cxnLst/>
            <a:rect l="l" t="t" r="r" b="b"/>
            <a:pathLst>
              <a:path w="2850403" h="3140940">
                <a:moveTo>
                  <a:pt x="0" y="0"/>
                </a:moveTo>
                <a:lnTo>
                  <a:pt x="2850403" y="0"/>
                </a:lnTo>
                <a:lnTo>
                  <a:pt x="2850403" y="3140940"/>
                </a:lnTo>
                <a:lnTo>
                  <a:pt x="0" y="3140940"/>
                </a:lnTo>
                <a:lnTo>
                  <a:pt x="0" y="0"/>
                </a:lnTo>
                <a:close/>
              </a:path>
            </a:pathLst>
          </a:custGeom>
          <a:blipFill>
            <a:blip r:embed="rId2">
              <a:alphaModFix amt="82000"/>
              <a:extLst>
                <a:ext uri="{96DAC541-7B7A-43D3-8B79-37D633B846F1}">
                  <asvg:svgBlip xmlns:asvg="http://schemas.microsoft.com/office/drawing/2016/SVG/main" r:embed="rId3"/>
                </a:ext>
              </a:extLst>
            </a:blip>
            <a:stretch>
              <a:fillRect/>
            </a:stretch>
          </a:blipFill>
        </p:spPr>
        <p:txBody>
          <a:bodyPr/>
          <a:lstStyle/>
          <a:p>
            <a:pPr defTabSz="609630"/>
            <a:endParaRPr lang="en-US" sz="1200">
              <a:solidFill>
                <a:prstClr val="black"/>
              </a:solidFill>
              <a:latin typeface="Calibri"/>
            </a:endParaRPr>
          </a:p>
        </p:txBody>
      </p:sp>
      <p:sp>
        <p:nvSpPr>
          <p:cNvPr id="12" name="Freeform 12"/>
          <p:cNvSpPr/>
          <p:nvPr/>
        </p:nvSpPr>
        <p:spPr>
          <a:xfrm rot="4528183">
            <a:off x="-110653" y="2837072"/>
            <a:ext cx="2978254" cy="1183856"/>
          </a:xfrm>
          <a:custGeom>
            <a:avLst/>
            <a:gdLst/>
            <a:ahLst/>
            <a:cxnLst/>
            <a:rect l="l" t="t" r="r" b="b"/>
            <a:pathLst>
              <a:path w="4467381" h="1775784">
                <a:moveTo>
                  <a:pt x="0" y="0"/>
                </a:moveTo>
                <a:lnTo>
                  <a:pt x="4467381" y="0"/>
                </a:lnTo>
                <a:lnTo>
                  <a:pt x="4467381" y="1775784"/>
                </a:lnTo>
                <a:lnTo>
                  <a:pt x="0" y="177578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defTabSz="609630"/>
            <a:endParaRPr lang="en-US" sz="1200">
              <a:solidFill>
                <a:prstClr val="black"/>
              </a:solidFill>
              <a:latin typeface="Calibri"/>
            </a:endParaRPr>
          </a:p>
        </p:txBody>
      </p:sp>
      <p:sp>
        <p:nvSpPr>
          <p:cNvPr id="13" name="Freeform 13"/>
          <p:cNvSpPr/>
          <p:nvPr/>
        </p:nvSpPr>
        <p:spPr>
          <a:xfrm rot="929024">
            <a:off x="10164102" y="2217402"/>
            <a:ext cx="1447861" cy="2423197"/>
          </a:xfrm>
          <a:custGeom>
            <a:avLst/>
            <a:gdLst/>
            <a:ahLst/>
            <a:cxnLst/>
            <a:rect l="l" t="t" r="r" b="b"/>
            <a:pathLst>
              <a:path w="2171791" h="3634796">
                <a:moveTo>
                  <a:pt x="0" y="0"/>
                </a:moveTo>
                <a:lnTo>
                  <a:pt x="2171790" y="0"/>
                </a:lnTo>
                <a:lnTo>
                  <a:pt x="2171790" y="3634796"/>
                </a:lnTo>
                <a:lnTo>
                  <a:pt x="0" y="363479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defTabSz="609630"/>
            <a:endParaRPr lang="en-US" sz="1200">
              <a:solidFill>
                <a:prstClr val="black"/>
              </a:solidFill>
              <a:latin typeface="Calibri"/>
            </a:endParaRPr>
          </a:p>
        </p:txBody>
      </p:sp>
      <p:sp>
        <p:nvSpPr>
          <p:cNvPr id="14" name="TextBox 14"/>
          <p:cNvSpPr txBox="1"/>
          <p:nvPr/>
        </p:nvSpPr>
        <p:spPr>
          <a:xfrm>
            <a:off x="1887778" y="3645813"/>
            <a:ext cx="5827343" cy="559769"/>
          </a:xfrm>
          <a:prstGeom prst="rect">
            <a:avLst/>
          </a:prstGeom>
        </p:spPr>
        <p:txBody>
          <a:bodyPr lIns="0" tIns="0" rIns="0" bIns="0" rtlCol="0" anchor="t">
            <a:spAutoFit/>
          </a:bodyPr>
          <a:lstStyle/>
          <a:p>
            <a:pPr algn="ctr" defTabSz="609630">
              <a:lnSpc>
                <a:spcPts val="4214"/>
              </a:lnSpc>
            </a:pPr>
            <a:r>
              <a:rPr lang="en-US" sz="5334">
                <a:solidFill>
                  <a:srgbClr val="000000"/>
                </a:solidFill>
                <a:latin typeface="Tropika"/>
                <a:ea typeface="Tropika"/>
                <a:cs typeface="Tropika"/>
                <a:sym typeface="Tropika"/>
              </a:rPr>
              <a:t>LEADERSHIP:</a:t>
            </a:r>
          </a:p>
        </p:txBody>
      </p:sp>
      <p:sp>
        <p:nvSpPr>
          <p:cNvPr id="15" name="TextBox 15"/>
          <p:cNvSpPr txBox="1"/>
          <p:nvPr/>
        </p:nvSpPr>
        <p:spPr>
          <a:xfrm>
            <a:off x="2308547" y="4478864"/>
            <a:ext cx="7831440" cy="1295611"/>
          </a:xfrm>
          <a:prstGeom prst="rect">
            <a:avLst/>
          </a:prstGeom>
        </p:spPr>
        <p:txBody>
          <a:bodyPr lIns="0" tIns="0" rIns="0" bIns="0" rtlCol="0" anchor="t">
            <a:spAutoFit/>
          </a:bodyPr>
          <a:lstStyle/>
          <a:p>
            <a:pPr defTabSz="609630">
              <a:lnSpc>
                <a:spcPts val="3464"/>
              </a:lnSpc>
            </a:pPr>
            <a:r>
              <a:rPr lang="en-US" sz="2099">
                <a:solidFill>
                  <a:srgbClr val="000000"/>
                </a:solidFill>
                <a:latin typeface="Crusoe Text"/>
                <a:ea typeface="Crusoe Text"/>
                <a:cs typeface="Crusoe Text"/>
                <a:sym typeface="Crusoe Text"/>
              </a:rPr>
              <a:t>We will also learn emergency management and develop the skills to improvise, react, and effectively manage survival situations of varying degrees of difficulty!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5865685"/>
            <a:ext cx="12192000" cy="992315"/>
            <a:chOff x="0" y="0"/>
            <a:chExt cx="4816593" cy="392026"/>
          </a:xfrm>
        </p:grpSpPr>
        <p:sp>
          <p:nvSpPr>
            <p:cNvPr id="3" name="Freeform 3"/>
            <p:cNvSpPr/>
            <p:nvPr/>
          </p:nvSpPr>
          <p:spPr>
            <a:xfrm>
              <a:off x="0" y="0"/>
              <a:ext cx="4816592" cy="392026"/>
            </a:xfrm>
            <a:custGeom>
              <a:avLst/>
              <a:gdLst/>
              <a:ahLst/>
              <a:cxnLst/>
              <a:rect l="l" t="t" r="r" b="b"/>
              <a:pathLst>
                <a:path w="4816592" h="392026">
                  <a:moveTo>
                    <a:pt x="0" y="0"/>
                  </a:moveTo>
                  <a:lnTo>
                    <a:pt x="4816592" y="0"/>
                  </a:lnTo>
                  <a:lnTo>
                    <a:pt x="4816592" y="392026"/>
                  </a:lnTo>
                  <a:lnTo>
                    <a:pt x="0" y="392026"/>
                  </a:lnTo>
                  <a:close/>
                </a:path>
              </a:pathLst>
            </a:custGeom>
            <a:solidFill>
              <a:srgbClr val="477E8E"/>
            </a:solidFill>
          </p:spPr>
          <p:txBody>
            <a:bodyPr/>
            <a:lstStyle/>
            <a:p>
              <a:pPr defTabSz="609630"/>
              <a:endParaRPr lang="en-US" sz="1200">
                <a:solidFill>
                  <a:prstClr val="black"/>
                </a:solidFill>
                <a:latin typeface="Calibri"/>
              </a:endParaRPr>
            </a:p>
          </p:txBody>
        </p:sp>
        <p:sp>
          <p:nvSpPr>
            <p:cNvPr id="4" name="TextBox 4"/>
            <p:cNvSpPr txBox="1"/>
            <p:nvPr/>
          </p:nvSpPr>
          <p:spPr>
            <a:xfrm>
              <a:off x="0" y="-38100"/>
              <a:ext cx="4816593" cy="430126"/>
            </a:xfrm>
            <a:prstGeom prst="rect">
              <a:avLst/>
            </a:prstGeom>
          </p:spPr>
          <p:txBody>
            <a:bodyPr lIns="33867" tIns="33867" rIns="33867" bIns="33867" rtlCol="0" anchor="ctr"/>
            <a:lstStyle/>
            <a:p>
              <a:pPr algn="ctr" defTabSz="609630">
                <a:lnSpc>
                  <a:spcPts val="1773"/>
                </a:lnSpc>
              </a:pPr>
              <a:endParaRPr sz="1200">
                <a:solidFill>
                  <a:prstClr val="black"/>
                </a:solidFill>
                <a:latin typeface="Calibri"/>
              </a:endParaRPr>
            </a:p>
          </p:txBody>
        </p:sp>
      </p:grpSp>
      <p:grpSp>
        <p:nvGrpSpPr>
          <p:cNvPr id="5" name="Group 5"/>
          <p:cNvGrpSpPr/>
          <p:nvPr/>
        </p:nvGrpSpPr>
        <p:grpSpPr>
          <a:xfrm>
            <a:off x="0" y="1"/>
            <a:ext cx="12192000" cy="992315"/>
            <a:chOff x="0" y="0"/>
            <a:chExt cx="4816593" cy="392026"/>
          </a:xfrm>
        </p:grpSpPr>
        <p:sp>
          <p:nvSpPr>
            <p:cNvPr id="6" name="Freeform 6"/>
            <p:cNvSpPr/>
            <p:nvPr/>
          </p:nvSpPr>
          <p:spPr>
            <a:xfrm>
              <a:off x="0" y="0"/>
              <a:ext cx="4816592" cy="392026"/>
            </a:xfrm>
            <a:custGeom>
              <a:avLst/>
              <a:gdLst/>
              <a:ahLst/>
              <a:cxnLst/>
              <a:rect l="l" t="t" r="r" b="b"/>
              <a:pathLst>
                <a:path w="4816592" h="392026">
                  <a:moveTo>
                    <a:pt x="0" y="0"/>
                  </a:moveTo>
                  <a:lnTo>
                    <a:pt x="4816592" y="0"/>
                  </a:lnTo>
                  <a:lnTo>
                    <a:pt x="4816592" y="392026"/>
                  </a:lnTo>
                  <a:lnTo>
                    <a:pt x="0" y="392026"/>
                  </a:lnTo>
                  <a:close/>
                </a:path>
              </a:pathLst>
            </a:custGeom>
            <a:solidFill>
              <a:srgbClr val="477E8E"/>
            </a:solidFill>
          </p:spPr>
          <p:txBody>
            <a:bodyPr/>
            <a:lstStyle/>
            <a:p>
              <a:pPr defTabSz="609630"/>
              <a:endParaRPr lang="en-US" sz="1200">
                <a:solidFill>
                  <a:prstClr val="black"/>
                </a:solidFill>
                <a:latin typeface="Calibri"/>
              </a:endParaRPr>
            </a:p>
          </p:txBody>
        </p:sp>
        <p:sp>
          <p:nvSpPr>
            <p:cNvPr id="7" name="TextBox 7"/>
            <p:cNvSpPr txBox="1"/>
            <p:nvPr/>
          </p:nvSpPr>
          <p:spPr>
            <a:xfrm>
              <a:off x="0" y="-38100"/>
              <a:ext cx="4816593" cy="430126"/>
            </a:xfrm>
            <a:prstGeom prst="rect">
              <a:avLst/>
            </a:prstGeom>
          </p:spPr>
          <p:txBody>
            <a:bodyPr lIns="33867" tIns="33867" rIns="33867" bIns="33867" rtlCol="0" anchor="ctr"/>
            <a:lstStyle/>
            <a:p>
              <a:pPr algn="ctr" defTabSz="609630">
                <a:lnSpc>
                  <a:spcPts val="1773"/>
                </a:lnSpc>
              </a:pPr>
              <a:endParaRPr sz="1200">
                <a:solidFill>
                  <a:prstClr val="black"/>
                </a:solidFill>
                <a:latin typeface="Calibri"/>
              </a:endParaRPr>
            </a:p>
          </p:txBody>
        </p:sp>
      </p:grpSp>
      <p:sp>
        <p:nvSpPr>
          <p:cNvPr id="8" name="TextBox 8"/>
          <p:cNvSpPr txBox="1"/>
          <p:nvPr/>
        </p:nvSpPr>
        <p:spPr>
          <a:xfrm>
            <a:off x="2943694" y="2391254"/>
            <a:ext cx="6203595" cy="3034164"/>
          </a:xfrm>
          <a:prstGeom prst="rect">
            <a:avLst/>
          </a:prstGeom>
        </p:spPr>
        <p:txBody>
          <a:bodyPr lIns="0" tIns="0" rIns="0" bIns="0" rtlCol="0" anchor="t">
            <a:spAutoFit/>
          </a:bodyPr>
          <a:lstStyle/>
          <a:p>
            <a:pPr algn="ctr" defTabSz="609630">
              <a:lnSpc>
                <a:spcPts val="2970"/>
              </a:lnSpc>
            </a:pPr>
            <a:r>
              <a:rPr lang="en-US">
                <a:solidFill>
                  <a:srgbClr val="000000"/>
                </a:solidFill>
                <a:latin typeface="Crusoe Text"/>
                <a:ea typeface="Crusoe Text"/>
                <a:cs typeface="Crusoe Text"/>
                <a:sym typeface="Crusoe Text"/>
              </a:rPr>
              <a:t>Adventure is calling — we’ll get to spend time outside utilizing TMS outdoor classroom spaces and surrounding ourselves in nature! </a:t>
            </a:r>
          </a:p>
          <a:p>
            <a:pPr algn="ctr" defTabSz="609630">
              <a:lnSpc>
                <a:spcPts val="2970"/>
              </a:lnSpc>
            </a:pPr>
            <a:endParaRPr lang="en-US">
              <a:solidFill>
                <a:srgbClr val="000000"/>
              </a:solidFill>
              <a:latin typeface="Crusoe Text"/>
              <a:ea typeface="Crusoe Text"/>
              <a:cs typeface="Crusoe Text"/>
              <a:sym typeface="Crusoe Text"/>
            </a:endParaRPr>
          </a:p>
          <a:p>
            <a:pPr algn="ctr" defTabSz="609630">
              <a:lnSpc>
                <a:spcPts val="2970"/>
              </a:lnSpc>
            </a:pPr>
            <a:endParaRPr lang="en-US">
              <a:solidFill>
                <a:srgbClr val="000000"/>
              </a:solidFill>
              <a:latin typeface="Crusoe Text"/>
              <a:ea typeface="Crusoe Text"/>
              <a:cs typeface="Crusoe Text"/>
              <a:sym typeface="Crusoe Text"/>
            </a:endParaRPr>
          </a:p>
          <a:p>
            <a:pPr algn="ctr" defTabSz="609630">
              <a:lnSpc>
                <a:spcPts val="2970"/>
              </a:lnSpc>
            </a:pPr>
            <a:r>
              <a:rPr lang="en-US">
                <a:solidFill>
                  <a:srgbClr val="000000"/>
                </a:solidFill>
                <a:latin typeface="Crusoe Text"/>
                <a:ea typeface="Crusoe Text"/>
                <a:cs typeface="Crusoe Text"/>
                <a:sym typeface="Crusoe Text"/>
              </a:rPr>
              <a:t>Why Ms. Borror? She is a certified Wilderness First Responder and is an experienced backpacker ready to share her knowledge of all things outdoors with you!</a:t>
            </a:r>
          </a:p>
        </p:txBody>
      </p:sp>
      <p:sp>
        <p:nvSpPr>
          <p:cNvPr id="10" name="Freeform 10"/>
          <p:cNvSpPr/>
          <p:nvPr/>
        </p:nvSpPr>
        <p:spPr>
          <a:xfrm>
            <a:off x="277768" y="2467453"/>
            <a:ext cx="1900269" cy="2093960"/>
          </a:xfrm>
          <a:custGeom>
            <a:avLst/>
            <a:gdLst/>
            <a:ahLst/>
            <a:cxnLst/>
            <a:rect l="l" t="t" r="r" b="b"/>
            <a:pathLst>
              <a:path w="2850403" h="3140940">
                <a:moveTo>
                  <a:pt x="0" y="0"/>
                </a:moveTo>
                <a:lnTo>
                  <a:pt x="2850403" y="0"/>
                </a:lnTo>
                <a:lnTo>
                  <a:pt x="2850403" y="3140940"/>
                </a:lnTo>
                <a:lnTo>
                  <a:pt x="0" y="3140940"/>
                </a:lnTo>
                <a:lnTo>
                  <a:pt x="0" y="0"/>
                </a:lnTo>
                <a:close/>
              </a:path>
            </a:pathLst>
          </a:custGeom>
          <a:blipFill>
            <a:blip r:embed="rId2">
              <a:alphaModFix amt="82000"/>
              <a:extLst>
                <a:ext uri="{96DAC541-7B7A-43D3-8B79-37D633B846F1}">
                  <asvg:svgBlip xmlns:asvg="http://schemas.microsoft.com/office/drawing/2016/SVG/main" r:embed="rId3"/>
                </a:ext>
              </a:extLst>
            </a:blip>
            <a:stretch>
              <a:fillRect/>
            </a:stretch>
          </a:blipFill>
        </p:spPr>
        <p:txBody>
          <a:bodyPr/>
          <a:lstStyle/>
          <a:p>
            <a:pPr defTabSz="609630"/>
            <a:endParaRPr lang="en-US" sz="1200">
              <a:solidFill>
                <a:prstClr val="black"/>
              </a:solidFill>
              <a:latin typeface="Calibri"/>
            </a:endParaRPr>
          </a:p>
        </p:txBody>
      </p:sp>
      <p:sp>
        <p:nvSpPr>
          <p:cNvPr id="11" name="Freeform 11"/>
          <p:cNvSpPr/>
          <p:nvPr/>
        </p:nvSpPr>
        <p:spPr>
          <a:xfrm>
            <a:off x="9862764" y="2612437"/>
            <a:ext cx="1900269" cy="2093960"/>
          </a:xfrm>
          <a:custGeom>
            <a:avLst/>
            <a:gdLst/>
            <a:ahLst/>
            <a:cxnLst/>
            <a:rect l="l" t="t" r="r" b="b"/>
            <a:pathLst>
              <a:path w="2850403" h="3140940">
                <a:moveTo>
                  <a:pt x="0" y="0"/>
                </a:moveTo>
                <a:lnTo>
                  <a:pt x="2850403" y="0"/>
                </a:lnTo>
                <a:lnTo>
                  <a:pt x="2850403" y="3140940"/>
                </a:lnTo>
                <a:lnTo>
                  <a:pt x="0" y="3140940"/>
                </a:lnTo>
                <a:lnTo>
                  <a:pt x="0" y="0"/>
                </a:lnTo>
                <a:close/>
              </a:path>
            </a:pathLst>
          </a:custGeom>
          <a:blipFill>
            <a:blip r:embed="rId2">
              <a:alphaModFix amt="82000"/>
              <a:extLst>
                <a:ext uri="{96DAC541-7B7A-43D3-8B79-37D633B846F1}">
                  <asvg:svgBlip xmlns:asvg="http://schemas.microsoft.com/office/drawing/2016/SVG/main" r:embed="rId3"/>
                </a:ext>
              </a:extLst>
            </a:blip>
            <a:stretch>
              <a:fillRect/>
            </a:stretch>
          </a:blipFill>
        </p:spPr>
        <p:txBody>
          <a:bodyPr/>
          <a:lstStyle/>
          <a:p>
            <a:pPr defTabSz="609630"/>
            <a:endParaRPr lang="en-US" sz="1200">
              <a:solidFill>
                <a:prstClr val="black"/>
              </a:solidFill>
              <a:latin typeface="Calibri"/>
            </a:endParaRPr>
          </a:p>
        </p:txBody>
      </p:sp>
      <p:sp>
        <p:nvSpPr>
          <p:cNvPr id="12" name="Freeform 12"/>
          <p:cNvSpPr/>
          <p:nvPr/>
        </p:nvSpPr>
        <p:spPr>
          <a:xfrm rot="-220872">
            <a:off x="247650" y="1371881"/>
            <a:ext cx="2408489" cy="4056401"/>
          </a:xfrm>
          <a:custGeom>
            <a:avLst/>
            <a:gdLst/>
            <a:ahLst/>
            <a:cxnLst/>
            <a:rect l="l" t="t" r="r" b="b"/>
            <a:pathLst>
              <a:path w="3612733" h="6084602">
                <a:moveTo>
                  <a:pt x="0" y="0"/>
                </a:moveTo>
                <a:lnTo>
                  <a:pt x="3612733" y="0"/>
                </a:lnTo>
                <a:lnTo>
                  <a:pt x="3612733" y="6084603"/>
                </a:lnTo>
                <a:lnTo>
                  <a:pt x="0" y="608460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defTabSz="609630"/>
            <a:endParaRPr lang="en-US" sz="1200">
              <a:solidFill>
                <a:prstClr val="black"/>
              </a:solidFill>
              <a:latin typeface="Calibri"/>
            </a:endParaRPr>
          </a:p>
        </p:txBody>
      </p:sp>
      <p:sp>
        <p:nvSpPr>
          <p:cNvPr id="13" name="Freeform 13"/>
          <p:cNvSpPr/>
          <p:nvPr/>
        </p:nvSpPr>
        <p:spPr>
          <a:xfrm rot="339319" flipH="1">
            <a:off x="9603727" y="1400800"/>
            <a:ext cx="2408489" cy="4056401"/>
          </a:xfrm>
          <a:custGeom>
            <a:avLst/>
            <a:gdLst/>
            <a:ahLst/>
            <a:cxnLst/>
            <a:rect l="l" t="t" r="r" b="b"/>
            <a:pathLst>
              <a:path w="3612733" h="6084602">
                <a:moveTo>
                  <a:pt x="3612733" y="0"/>
                </a:moveTo>
                <a:lnTo>
                  <a:pt x="0" y="0"/>
                </a:lnTo>
                <a:lnTo>
                  <a:pt x="0" y="6084602"/>
                </a:lnTo>
                <a:lnTo>
                  <a:pt x="3612733" y="6084602"/>
                </a:lnTo>
                <a:lnTo>
                  <a:pt x="3612733"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defTabSz="609630"/>
            <a:endParaRPr lang="en-US" sz="1200">
              <a:solidFill>
                <a:prstClr val="black"/>
              </a:solidFill>
              <a:latin typeface="Calibri"/>
            </a:endParaRPr>
          </a:p>
        </p:txBody>
      </p:sp>
      <p:sp>
        <p:nvSpPr>
          <p:cNvPr id="17" name="TextBox 9">
            <a:extLst>
              <a:ext uri="{FF2B5EF4-FFF2-40B4-BE49-F238E27FC236}">
                <a16:creationId xmlns:a16="http://schemas.microsoft.com/office/drawing/2014/main" id="{8A4441F2-C490-D70B-9B79-8308D700AA0E}"/>
              </a:ext>
            </a:extLst>
          </p:cNvPr>
          <p:cNvSpPr txBox="1"/>
          <p:nvPr/>
        </p:nvSpPr>
        <p:spPr>
          <a:xfrm>
            <a:off x="1840918" y="1006933"/>
            <a:ext cx="5304599" cy="1231106"/>
          </a:xfrm>
          <a:prstGeom prst="rect">
            <a:avLst/>
          </a:prstGeom>
        </p:spPr>
        <p:txBody>
          <a:bodyPr wrap="square" lIns="0" tIns="0" rIns="0" bIns="0" rtlCol="0" anchor="t">
            <a:spAutoFit/>
          </a:bodyPr>
          <a:lstStyle/>
          <a:p>
            <a:pPr algn="ctr"/>
            <a:r>
              <a:rPr lang="en-US" sz="4000" b="1">
                <a:solidFill>
                  <a:srgbClr val="000000"/>
                </a:solidFill>
                <a:latin typeface="Trade Gothic Next Heavy" panose="020F0502020204030204" pitchFamily="34" charset="0"/>
                <a:ea typeface="Tropika"/>
                <a:cs typeface="Tropika"/>
                <a:sym typeface="Tropika"/>
              </a:rPr>
              <a:t>READY FOR AN ADVENTURE?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 y="1"/>
            <a:ext cx="12887731" cy="7086519"/>
          </a:xfrm>
          <a:custGeom>
            <a:avLst/>
            <a:gdLst/>
            <a:ahLst/>
            <a:cxnLst/>
            <a:rect l="l" t="t" r="r" b="b"/>
            <a:pathLst>
              <a:path w="19331597" h="10629779">
                <a:moveTo>
                  <a:pt x="0" y="0"/>
                </a:moveTo>
                <a:lnTo>
                  <a:pt x="19331597" y="0"/>
                </a:lnTo>
                <a:lnTo>
                  <a:pt x="19331597" y="10629779"/>
                </a:lnTo>
                <a:lnTo>
                  <a:pt x="0" y="10629779"/>
                </a:lnTo>
                <a:lnTo>
                  <a:pt x="0" y="0"/>
                </a:lnTo>
                <a:close/>
              </a:path>
            </a:pathLst>
          </a:custGeom>
          <a:blipFill>
            <a:blip r:embed="rId2"/>
            <a:stretch>
              <a:fillRect t="-21494" b="-21494"/>
            </a:stretch>
          </a:blipFill>
        </p:spPr>
        <p:txBody>
          <a:bodyPr/>
          <a:lstStyle/>
          <a:p>
            <a:endParaRPr lang="en-US" sz="1200"/>
          </a:p>
        </p:txBody>
      </p:sp>
      <p:grpSp>
        <p:nvGrpSpPr>
          <p:cNvPr id="3" name="Group 3"/>
          <p:cNvGrpSpPr/>
          <p:nvPr/>
        </p:nvGrpSpPr>
        <p:grpSpPr>
          <a:xfrm>
            <a:off x="685800" y="173308"/>
            <a:ext cx="10820400" cy="1067069"/>
            <a:chOff x="0" y="0"/>
            <a:chExt cx="4274726" cy="421558"/>
          </a:xfrm>
        </p:grpSpPr>
        <p:sp>
          <p:nvSpPr>
            <p:cNvPr id="4" name="Freeform 4"/>
            <p:cNvSpPr/>
            <p:nvPr/>
          </p:nvSpPr>
          <p:spPr>
            <a:xfrm>
              <a:off x="0" y="0"/>
              <a:ext cx="4274726" cy="421558"/>
            </a:xfrm>
            <a:custGeom>
              <a:avLst/>
              <a:gdLst/>
              <a:ahLst/>
              <a:cxnLst/>
              <a:rect l="l" t="t" r="r" b="b"/>
              <a:pathLst>
                <a:path w="4274726" h="421558">
                  <a:moveTo>
                    <a:pt x="0" y="0"/>
                  </a:moveTo>
                  <a:lnTo>
                    <a:pt x="4274726" y="0"/>
                  </a:lnTo>
                  <a:lnTo>
                    <a:pt x="4274726" y="421558"/>
                  </a:lnTo>
                  <a:lnTo>
                    <a:pt x="0" y="421558"/>
                  </a:lnTo>
                  <a:close/>
                </a:path>
              </a:pathLst>
            </a:custGeom>
            <a:solidFill>
              <a:srgbClr val="8095B1">
                <a:alpha val="75686"/>
              </a:srgbClr>
            </a:solidFill>
          </p:spPr>
          <p:txBody>
            <a:bodyPr/>
            <a:lstStyle/>
            <a:p>
              <a:endParaRPr lang="en-US" sz="1200"/>
            </a:p>
          </p:txBody>
        </p:sp>
        <p:sp>
          <p:nvSpPr>
            <p:cNvPr id="5" name="TextBox 5"/>
            <p:cNvSpPr txBox="1"/>
            <p:nvPr/>
          </p:nvSpPr>
          <p:spPr>
            <a:xfrm>
              <a:off x="0" y="-161925"/>
              <a:ext cx="4274726" cy="583483"/>
            </a:xfrm>
            <a:prstGeom prst="rect">
              <a:avLst/>
            </a:prstGeom>
          </p:spPr>
          <p:txBody>
            <a:bodyPr lIns="33867" tIns="33867" rIns="33867" bIns="33867" rtlCol="0" anchor="ctr"/>
            <a:lstStyle/>
            <a:p>
              <a:pPr algn="ctr">
                <a:lnSpc>
                  <a:spcPts val="5040"/>
                </a:lnSpc>
                <a:spcBef>
                  <a:spcPct val="0"/>
                </a:spcBef>
              </a:pPr>
              <a:r>
                <a:rPr lang="en-US" sz="3600">
                  <a:solidFill>
                    <a:srgbClr val="FFFFFF">
                      <a:alpha val="75686"/>
                    </a:srgbClr>
                  </a:solidFill>
                  <a:latin typeface="Horizon"/>
                  <a:ea typeface="Horizon"/>
                  <a:cs typeface="Horizon"/>
                  <a:sym typeface="Horizon"/>
                </a:rPr>
                <a:t>Art and Design 1</a:t>
              </a:r>
            </a:p>
          </p:txBody>
        </p:sp>
      </p:grpSp>
      <p:grpSp>
        <p:nvGrpSpPr>
          <p:cNvPr id="6" name="Group 6"/>
          <p:cNvGrpSpPr/>
          <p:nvPr/>
        </p:nvGrpSpPr>
        <p:grpSpPr>
          <a:xfrm>
            <a:off x="116360" y="1501732"/>
            <a:ext cx="4540805" cy="5228193"/>
            <a:chOff x="0" y="0"/>
            <a:chExt cx="1793898" cy="2065459"/>
          </a:xfrm>
        </p:grpSpPr>
        <p:sp>
          <p:nvSpPr>
            <p:cNvPr id="7" name="Freeform 7"/>
            <p:cNvSpPr/>
            <p:nvPr/>
          </p:nvSpPr>
          <p:spPr>
            <a:xfrm>
              <a:off x="0" y="0"/>
              <a:ext cx="1793898" cy="2065459"/>
            </a:xfrm>
            <a:custGeom>
              <a:avLst/>
              <a:gdLst/>
              <a:ahLst/>
              <a:cxnLst/>
              <a:rect l="l" t="t" r="r" b="b"/>
              <a:pathLst>
                <a:path w="1793898" h="2065459">
                  <a:moveTo>
                    <a:pt x="0" y="0"/>
                  </a:moveTo>
                  <a:lnTo>
                    <a:pt x="1793898" y="0"/>
                  </a:lnTo>
                  <a:lnTo>
                    <a:pt x="1793898" y="2065459"/>
                  </a:lnTo>
                  <a:lnTo>
                    <a:pt x="0" y="2065459"/>
                  </a:lnTo>
                  <a:close/>
                </a:path>
              </a:pathLst>
            </a:custGeom>
            <a:solidFill>
              <a:srgbClr val="8095B1">
                <a:alpha val="77647"/>
              </a:srgbClr>
            </a:solidFill>
          </p:spPr>
          <p:txBody>
            <a:bodyPr/>
            <a:lstStyle/>
            <a:p>
              <a:endParaRPr lang="en-US" sz="1200"/>
            </a:p>
          </p:txBody>
        </p:sp>
        <p:sp>
          <p:nvSpPr>
            <p:cNvPr id="8" name="TextBox 8"/>
            <p:cNvSpPr txBox="1"/>
            <p:nvPr/>
          </p:nvSpPr>
          <p:spPr>
            <a:xfrm>
              <a:off x="0" y="-161925"/>
              <a:ext cx="1793898" cy="2227384"/>
            </a:xfrm>
            <a:prstGeom prst="rect">
              <a:avLst/>
            </a:prstGeom>
          </p:spPr>
          <p:txBody>
            <a:bodyPr lIns="33867" tIns="33867" rIns="33867" bIns="33867" rtlCol="0" anchor="ctr"/>
            <a:lstStyle/>
            <a:p>
              <a:pPr algn="ctr">
                <a:lnSpc>
                  <a:spcPts val="5040"/>
                </a:lnSpc>
                <a:spcBef>
                  <a:spcPct val="0"/>
                </a:spcBef>
              </a:pPr>
              <a:endParaRPr sz="1200"/>
            </a:p>
          </p:txBody>
        </p:sp>
      </p:grpSp>
      <p:grpSp>
        <p:nvGrpSpPr>
          <p:cNvPr id="9" name="Group 9"/>
          <p:cNvGrpSpPr/>
          <p:nvPr/>
        </p:nvGrpSpPr>
        <p:grpSpPr>
          <a:xfrm>
            <a:off x="4959169" y="1501732"/>
            <a:ext cx="7005059" cy="5228193"/>
            <a:chOff x="0" y="0"/>
            <a:chExt cx="2767431" cy="2065459"/>
          </a:xfrm>
        </p:grpSpPr>
        <p:sp>
          <p:nvSpPr>
            <p:cNvPr id="10" name="Freeform 10"/>
            <p:cNvSpPr/>
            <p:nvPr/>
          </p:nvSpPr>
          <p:spPr>
            <a:xfrm>
              <a:off x="0" y="0"/>
              <a:ext cx="2767431" cy="2065459"/>
            </a:xfrm>
            <a:custGeom>
              <a:avLst/>
              <a:gdLst/>
              <a:ahLst/>
              <a:cxnLst/>
              <a:rect l="l" t="t" r="r" b="b"/>
              <a:pathLst>
                <a:path w="2767431" h="2065459">
                  <a:moveTo>
                    <a:pt x="0" y="0"/>
                  </a:moveTo>
                  <a:lnTo>
                    <a:pt x="2767431" y="0"/>
                  </a:lnTo>
                  <a:lnTo>
                    <a:pt x="2767431" y="2065459"/>
                  </a:lnTo>
                  <a:lnTo>
                    <a:pt x="0" y="2065459"/>
                  </a:lnTo>
                  <a:close/>
                </a:path>
              </a:pathLst>
            </a:custGeom>
            <a:solidFill>
              <a:srgbClr val="8095B1">
                <a:alpha val="77647"/>
              </a:srgbClr>
            </a:solidFill>
          </p:spPr>
          <p:txBody>
            <a:bodyPr/>
            <a:lstStyle/>
            <a:p>
              <a:endParaRPr lang="en-US" sz="1200"/>
            </a:p>
          </p:txBody>
        </p:sp>
        <p:sp>
          <p:nvSpPr>
            <p:cNvPr id="11" name="TextBox 11"/>
            <p:cNvSpPr txBox="1"/>
            <p:nvPr/>
          </p:nvSpPr>
          <p:spPr>
            <a:xfrm>
              <a:off x="0" y="-161925"/>
              <a:ext cx="2767431" cy="2227384"/>
            </a:xfrm>
            <a:prstGeom prst="rect">
              <a:avLst/>
            </a:prstGeom>
          </p:spPr>
          <p:txBody>
            <a:bodyPr lIns="33867" tIns="33867" rIns="33867" bIns="33867" rtlCol="0" anchor="ctr"/>
            <a:lstStyle/>
            <a:p>
              <a:pPr algn="ctr">
                <a:lnSpc>
                  <a:spcPts val="5040"/>
                </a:lnSpc>
                <a:spcBef>
                  <a:spcPct val="0"/>
                </a:spcBef>
              </a:pPr>
              <a:endParaRPr sz="1200"/>
            </a:p>
          </p:txBody>
        </p:sp>
      </p:grpSp>
      <p:sp>
        <p:nvSpPr>
          <p:cNvPr id="12" name="Freeform 12"/>
          <p:cNvSpPr/>
          <p:nvPr/>
        </p:nvSpPr>
        <p:spPr>
          <a:xfrm>
            <a:off x="5157180" y="1619493"/>
            <a:ext cx="2197262" cy="2918273"/>
          </a:xfrm>
          <a:custGeom>
            <a:avLst/>
            <a:gdLst/>
            <a:ahLst/>
            <a:cxnLst/>
            <a:rect l="l" t="t" r="r" b="b"/>
            <a:pathLst>
              <a:path w="3295893" h="4377409">
                <a:moveTo>
                  <a:pt x="0" y="0"/>
                </a:moveTo>
                <a:lnTo>
                  <a:pt x="3295893" y="0"/>
                </a:lnTo>
                <a:lnTo>
                  <a:pt x="3295893" y="4377409"/>
                </a:lnTo>
                <a:lnTo>
                  <a:pt x="0" y="4377409"/>
                </a:lnTo>
                <a:lnTo>
                  <a:pt x="0" y="0"/>
                </a:lnTo>
                <a:close/>
              </a:path>
            </a:pathLst>
          </a:custGeom>
          <a:blipFill>
            <a:blip r:embed="rId3"/>
            <a:stretch>
              <a:fillRect b="-25750"/>
            </a:stretch>
          </a:blipFill>
        </p:spPr>
        <p:txBody>
          <a:bodyPr/>
          <a:lstStyle/>
          <a:p>
            <a:endParaRPr lang="en-US" sz="1200"/>
          </a:p>
        </p:txBody>
      </p:sp>
      <p:sp>
        <p:nvSpPr>
          <p:cNvPr id="13" name="Freeform 13"/>
          <p:cNvSpPr/>
          <p:nvPr/>
        </p:nvSpPr>
        <p:spPr>
          <a:xfrm>
            <a:off x="7539500" y="1619493"/>
            <a:ext cx="2358633" cy="2352215"/>
          </a:xfrm>
          <a:custGeom>
            <a:avLst/>
            <a:gdLst/>
            <a:ahLst/>
            <a:cxnLst/>
            <a:rect l="l" t="t" r="r" b="b"/>
            <a:pathLst>
              <a:path w="3537950" h="3528323">
                <a:moveTo>
                  <a:pt x="0" y="0"/>
                </a:moveTo>
                <a:lnTo>
                  <a:pt x="3537950" y="0"/>
                </a:lnTo>
                <a:lnTo>
                  <a:pt x="3537950" y="3528323"/>
                </a:lnTo>
                <a:lnTo>
                  <a:pt x="0" y="3528323"/>
                </a:lnTo>
                <a:lnTo>
                  <a:pt x="0" y="0"/>
                </a:lnTo>
                <a:close/>
              </a:path>
            </a:pathLst>
          </a:custGeom>
          <a:blipFill>
            <a:blip r:embed="rId4"/>
            <a:stretch>
              <a:fillRect/>
            </a:stretch>
          </a:blipFill>
        </p:spPr>
        <p:txBody>
          <a:bodyPr/>
          <a:lstStyle/>
          <a:p>
            <a:endParaRPr lang="en-US" sz="1200"/>
          </a:p>
        </p:txBody>
      </p:sp>
      <p:sp>
        <p:nvSpPr>
          <p:cNvPr id="14" name="Freeform 14"/>
          <p:cNvSpPr/>
          <p:nvPr/>
        </p:nvSpPr>
        <p:spPr>
          <a:xfrm>
            <a:off x="9912250" y="1706878"/>
            <a:ext cx="2051978" cy="1997561"/>
          </a:xfrm>
          <a:custGeom>
            <a:avLst/>
            <a:gdLst/>
            <a:ahLst/>
            <a:cxnLst/>
            <a:rect l="l" t="t" r="r" b="b"/>
            <a:pathLst>
              <a:path w="3077967" h="2996341">
                <a:moveTo>
                  <a:pt x="0" y="0"/>
                </a:moveTo>
                <a:lnTo>
                  <a:pt x="3077967" y="0"/>
                </a:lnTo>
                <a:lnTo>
                  <a:pt x="3077967" y="2996341"/>
                </a:lnTo>
                <a:lnTo>
                  <a:pt x="0" y="2996341"/>
                </a:lnTo>
                <a:lnTo>
                  <a:pt x="0" y="0"/>
                </a:lnTo>
                <a:close/>
              </a:path>
            </a:pathLst>
          </a:custGeom>
          <a:blipFill>
            <a:blip r:embed="rId5"/>
            <a:stretch>
              <a:fillRect l="-8720" r="-21077"/>
            </a:stretch>
          </a:blipFill>
        </p:spPr>
        <p:txBody>
          <a:bodyPr/>
          <a:lstStyle/>
          <a:p>
            <a:endParaRPr lang="en-US" sz="1200"/>
          </a:p>
        </p:txBody>
      </p:sp>
      <p:sp>
        <p:nvSpPr>
          <p:cNvPr id="15" name="TextBox 15"/>
          <p:cNvSpPr txBox="1"/>
          <p:nvPr/>
        </p:nvSpPr>
        <p:spPr>
          <a:xfrm>
            <a:off x="169285" y="1575043"/>
            <a:ext cx="4434955" cy="3971152"/>
          </a:xfrm>
          <a:prstGeom prst="rect">
            <a:avLst/>
          </a:prstGeom>
        </p:spPr>
        <p:txBody>
          <a:bodyPr lIns="0" tIns="0" rIns="0" bIns="0" rtlCol="0" anchor="t">
            <a:spAutoFit/>
          </a:bodyPr>
          <a:lstStyle/>
          <a:p>
            <a:pPr>
              <a:lnSpc>
                <a:spcPts val="2558"/>
              </a:lnSpc>
            </a:pPr>
            <a:r>
              <a:rPr lang="en-US" sz="1827">
                <a:solidFill>
                  <a:srgbClr val="FFFFFF"/>
                </a:solidFill>
                <a:latin typeface="JA Jayagiri Sans"/>
                <a:ea typeface="JA Jayagiri Sans"/>
                <a:cs typeface="JA Jayagiri Sans"/>
                <a:sym typeface="JA Jayagiri Sans"/>
              </a:rPr>
              <a:t>Class Information</a:t>
            </a:r>
          </a:p>
          <a:p>
            <a:pPr marL="394590" lvl="1" indent="-197295">
              <a:lnSpc>
                <a:spcPts val="2558"/>
              </a:lnSpc>
              <a:buFont typeface="Arial"/>
              <a:buChar char="•"/>
            </a:pPr>
            <a:r>
              <a:rPr lang="en-US" sz="1827">
                <a:solidFill>
                  <a:srgbClr val="FFFFFF"/>
                </a:solidFill>
                <a:latin typeface="JA Jayagiri Sans"/>
                <a:ea typeface="JA Jayagiri Sans"/>
                <a:cs typeface="JA Jayagiri Sans"/>
                <a:sym typeface="JA Jayagiri Sans"/>
              </a:rPr>
              <a:t>Fee: $30</a:t>
            </a:r>
          </a:p>
          <a:p>
            <a:pPr marL="394590" lvl="1" indent="-197295">
              <a:lnSpc>
                <a:spcPts val="2558"/>
              </a:lnSpc>
              <a:buFont typeface="Arial"/>
              <a:buChar char="•"/>
            </a:pPr>
            <a:r>
              <a:rPr lang="en-US" sz="1827">
                <a:solidFill>
                  <a:srgbClr val="FFFFFF"/>
                </a:solidFill>
                <a:latin typeface="JA Jayagiri Sans"/>
                <a:ea typeface="JA Jayagiri Sans"/>
                <a:cs typeface="JA Jayagiri Sans"/>
                <a:sym typeface="JA Jayagiri Sans"/>
              </a:rPr>
              <a:t>Interested in learning about drawing, painting, and scultpures? Then this is the elective for you!</a:t>
            </a:r>
          </a:p>
          <a:p>
            <a:pPr marL="394590" lvl="1" indent="-197295">
              <a:lnSpc>
                <a:spcPts val="2558"/>
              </a:lnSpc>
              <a:buFont typeface="Arial"/>
              <a:buChar char="•"/>
            </a:pPr>
            <a:r>
              <a:rPr lang="en-US" sz="1827">
                <a:solidFill>
                  <a:srgbClr val="FFFFFF"/>
                </a:solidFill>
                <a:latin typeface="JA Jayagiri Sans"/>
                <a:ea typeface="JA Jayagiri Sans"/>
                <a:cs typeface="JA Jayagiri Sans"/>
                <a:sym typeface="JA Jayagiri Sans"/>
              </a:rPr>
              <a:t>Things we learn: </a:t>
            </a:r>
          </a:p>
          <a:p>
            <a:pPr marL="789180" lvl="2" indent="-263060">
              <a:lnSpc>
                <a:spcPts val="2558"/>
              </a:lnSpc>
              <a:buFont typeface="Arial"/>
              <a:buChar char="⚬"/>
            </a:pPr>
            <a:r>
              <a:rPr lang="en-US" sz="1827">
                <a:solidFill>
                  <a:srgbClr val="FFFFFF"/>
                </a:solidFill>
                <a:latin typeface="JA Jayagiri Sans"/>
                <a:ea typeface="JA Jayagiri Sans"/>
                <a:cs typeface="JA Jayagiri Sans"/>
                <a:sym typeface="JA Jayagiri Sans"/>
              </a:rPr>
              <a:t>Drawing and shading techniques </a:t>
            </a:r>
          </a:p>
          <a:p>
            <a:pPr marL="789180" lvl="2" indent="-263060">
              <a:lnSpc>
                <a:spcPts val="2558"/>
              </a:lnSpc>
              <a:buFont typeface="Arial"/>
              <a:buChar char="⚬"/>
            </a:pPr>
            <a:r>
              <a:rPr lang="en-US" sz="1827">
                <a:solidFill>
                  <a:srgbClr val="FFFFFF"/>
                </a:solidFill>
                <a:latin typeface="JA Jayagiri Sans"/>
                <a:ea typeface="JA Jayagiri Sans"/>
                <a:cs typeface="JA Jayagiri Sans"/>
                <a:sym typeface="JA Jayagiri Sans"/>
              </a:rPr>
              <a:t>How to draw what you see</a:t>
            </a:r>
          </a:p>
          <a:p>
            <a:pPr marL="789180" lvl="2" indent="-263060">
              <a:lnSpc>
                <a:spcPts val="2558"/>
              </a:lnSpc>
              <a:buFont typeface="Arial"/>
              <a:buChar char="⚬"/>
            </a:pPr>
            <a:r>
              <a:rPr lang="en-US" sz="1827">
                <a:solidFill>
                  <a:srgbClr val="FFFFFF"/>
                </a:solidFill>
                <a:latin typeface="JA Jayagiri Sans"/>
                <a:ea typeface="JA Jayagiri Sans"/>
                <a:cs typeface="JA Jayagiri Sans"/>
                <a:sym typeface="JA Jayagiri Sans"/>
              </a:rPr>
              <a:t>Painting techniques</a:t>
            </a:r>
          </a:p>
          <a:p>
            <a:pPr marL="789180" lvl="2" indent="-263060">
              <a:lnSpc>
                <a:spcPts val="2558"/>
              </a:lnSpc>
              <a:buFont typeface="Arial"/>
              <a:buChar char="⚬"/>
            </a:pPr>
            <a:r>
              <a:rPr lang="en-US" sz="1827">
                <a:solidFill>
                  <a:srgbClr val="FFFFFF"/>
                </a:solidFill>
                <a:latin typeface="JA Jayagiri Sans"/>
                <a:ea typeface="JA Jayagiri Sans"/>
                <a:cs typeface="JA Jayagiri Sans"/>
                <a:sym typeface="JA Jayagiri Sans"/>
              </a:rPr>
              <a:t>Clay building techniques </a:t>
            </a:r>
          </a:p>
          <a:p>
            <a:pPr marL="789180" lvl="2" indent="-263060">
              <a:lnSpc>
                <a:spcPts val="2558"/>
              </a:lnSpc>
              <a:buFont typeface="Arial"/>
              <a:buChar char="⚬"/>
            </a:pPr>
            <a:r>
              <a:rPr lang="en-US" sz="1827">
                <a:solidFill>
                  <a:srgbClr val="FFFFFF"/>
                </a:solidFill>
                <a:latin typeface="JA Jayagiri Sans"/>
                <a:ea typeface="JA Jayagiri Sans"/>
                <a:cs typeface="JA Jayagiri Sans"/>
                <a:sym typeface="JA Jayagiri Sans"/>
              </a:rPr>
              <a:t>How to use the wheel</a:t>
            </a:r>
          </a:p>
          <a:p>
            <a:pPr>
              <a:lnSpc>
                <a:spcPts val="2558"/>
              </a:lnSpc>
              <a:spcBef>
                <a:spcPct val="0"/>
              </a:spcBef>
            </a:pPr>
            <a:endParaRPr lang="en-US" sz="1827">
              <a:solidFill>
                <a:srgbClr val="FFFFFF"/>
              </a:solidFill>
              <a:latin typeface="JA Jayagiri Sans"/>
              <a:ea typeface="JA Jayagiri Sans"/>
              <a:cs typeface="JA Jayagiri Sans"/>
              <a:sym typeface="JA Jayagiri Sans"/>
            </a:endParaRPr>
          </a:p>
        </p:txBody>
      </p:sp>
      <p:sp>
        <p:nvSpPr>
          <p:cNvPr id="16" name="Freeform 16"/>
          <p:cNvSpPr/>
          <p:nvPr/>
        </p:nvSpPr>
        <p:spPr>
          <a:xfrm>
            <a:off x="5241149" y="4687172"/>
            <a:ext cx="2029324" cy="1521993"/>
          </a:xfrm>
          <a:custGeom>
            <a:avLst/>
            <a:gdLst/>
            <a:ahLst/>
            <a:cxnLst/>
            <a:rect l="l" t="t" r="r" b="b"/>
            <a:pathLst>
              <a:path w="3043986" h="2282989">
                <a:moveTo>
                  <a:pt x="0" y="0"/>
                </a:moveTo>
                <a:lnTo>
                  <a:pt x="3043986" y="0"/>
                </a:lnTo>
                <a:lnTo>
                  <a:pt x="3043986" y="2282989"/>
                </a:lnTo>
                <a:lnTo>
                  <a:pt x="0" y="2282989"/>
                </a:lnTo>
                <a:lnTo>
                  <a:pt x="0" y="0"/>
                </a:lnTo>
                <a:close/>
              </a:path>
            </a:pathLst>
          </a:custGeom>
          <a:blipFill>
            <a:blip r:embed="rId6"/>
            <a:stretch>
              <a:fillRect/>
            </a:stretch>
          </a:blipFill>
        </p:spPr>
        <p:txBody>
          <a:bodyPr/>
          <a:lstStyle/>
          <a:p>
            <a:endParaRPr lang="en-US" sz="1200"/>
          </a:p>
        </p:txBody>
      </p:sp>
      <p:sp>
        <p:nvSpPr>
          <p:cNvPr id="17" name="Freeform 17"/>
          <p:cNvSpPr/>
          <p:nvPr/>
        </p:nvSpPr>
        <p:spPr>
          <a:xfrm>
            <a:off x="9898133" y="3971709"/>
            <a:ext cx="1834037" cy="2032515"/>
          </a:xfrm>
          <a:custGeom>
            <a:avLst/>
            <a:gdLst/>
            <a:ahLst/>
            <a:cxnLst/>
            <a:rect l="l" t="t" r="r" b="b"/>
            <a:pathLst>
              <a:path w="2751055" h="3048773">
                <a:moveTo>
                  <a:pt x="0" y="0"/>
                </a:moveTo>
                <a:lnTo>
                  <a:pt x="2751055" y="0"/>
                </a:lnTo>
                <a:lnTo>
                  <a:pt x="2751055" y="3048773"/>
                </a:lnTo>
                <a:lnTo>
                  <a:pt x="0" y="3048773"/>
                </a:lnTo>
                <a:lnTo>
                  <a:pt x="0" y="0"/>
                </a:lnTo>
                <a:close/>
              </a:path>
            </a:pathLst>
          </a:custGeom>
          <a:blipFill>
            <a:blip r:embed="rId7"/>
            <a:stretch>
              <a:fillRect t="-609" r="-5252" b="-26023"/>
            </a:stretch>
          </a:blipFill>
        </p:spPr>
        <p:txBody>
          <a:bodyPr/>
          <a:lstStyle/>
          <a:p>
            <a:endParaRPr lang="en-US" sz="1200"/>
          </a:p>
        </p:txBody>
      </p:sp>
      <p:sp>
        <p:nvSpPr>
          <p:cNvPr id="18" name="Freeform 18"/>
          <p:cNvSpPr/>
          <p:nvPr/>
        </p:nvSpPr>
        <p:spPr>
          <a:xfrm>
            <a:off x="7539500" y="4115829"/>
            <a:ext cx="2271189" cy="2093335"/>
          </a:xfrm>
          <a:custGeom>
            <a:avLst/>
            <a:gdLst/>
            <a:ahLst/>
            <a:cxnLst/>
            <a:rect l="l" t="t" r="r" b="b"/>
            <a:pathLst>
              <a:path w="3406784" h="3140002">
                <a:moveTo>
                  <a:pt x="0" y="0"/>
                </a:moveTo>
                <a:lnTo>
                  <a:pt x="3406784" y="0"/>
                </a:lnTo>
                <a:lnTo>
                  <a:pt x="3406784" y="3140003"/>
                </a:lnTo>
                <a:lnTo>
                  <a:pt x="0" y="3140003"/>
                </a:lnTo>
                <a:lnTo>
                  <a:pt x="0" y="0"/>
                </a:lnTo>
                <a:close/>
              </a:path>
            </a:pathLst>
          </a:custGeom>
          <a:blipFill>
            <a:blip r:embed="rId8"/>
            <a:stretch>
              <a:fillRect r="-22892"/>
            </a:stretch>
          </a:blipFill>
        </p:spPr>
        <p:txBody>
          <a:bodyPr/>
          <a:lstStyle/>
          <a:p>
            <a:endParaRPr lang="en-US" sz="120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a:endParaRPr lang="en-US" sz="1200"/>
          </a:p>
        </p:txBody>
      </p:sp>
      <p:grpSp>
        <p:nvGrpSpPr>
          <p:cNvPr id="3" name="Group 3"/>
          <p:cNvGrpSpPr/>
          <p:nvPr/>
        </p:nvGrpSpPr>
        <p:grpSpPr>
          <a:xfrm>
            <a:off x="685800" y="173308"/>
            <a:ext cx="10820400" cy="1067069"/>
            <a:chOff x="0" y="0"/>
            <a:chExt cx="4274726" cy="421558"/>
          </a:xfrm>
        </p:grpSpPr>
        <p:sp>
          <p:nvSpPr>
            <p:cNvPr id="4" name="Freeform 4"/>
            <p:cNvSpPr/>
            <p:nvPr/>
          </p:nvSpPr>
          <p:spPr>
            <a:xfrm>
              <a:off x="0" y="0"/>
              <a:ext cx="4274726" cy="421558"/>
            </a:xfrm>
            <a:custGeom>
              <a:avLst/>
              <a:gdLst/>
              <a:ahLst/>
              <a:cxnLst/>
              <a:rect l="l" t="t" r="r" b="b"/>
              <a:pathLst>
                <a:path w="4274726" h="421558">
                  <a:moveTo>
                    <a:pt x="0" y="0"/>
                  </a:moveTo>
                  <a:lnTo>
                    <a:pt x="4274726" y="0"/>
                  </a:lnTo>
                  <a:lnTo>
                    <a:pt x="4274726" y="421558"/>
                  </a:lnTo>
                  <a:lnTo>
                    <a:pt x="0" y="421558"/>
                  </a:lnTo>
                  <a:close/>
                </a:path>
              </a:pathLst>
            </a:custGeom>
            <a:solidFill>
              <a:srgbClr val="292325">
                <a:alpha val="67843"/>
              </a:srgbClr>
            </a:solidFill>
          </p:spPr>
          <p:txBody>
            <a:bodyPr/>
            <a:lstStyle/>
            <a:p>
              <a:endParaRPr lang="en-US" sz="1200"/>
            </a:p>
          </p:txBody>
        </p:sp>
        <p:sp>
          <p:nvSpPr>
            <p:cNvPr id="5" name="TextBox 5"/>
            <p:cNvSpPr txBox="1"/>
            <p:nvPr/>
          </p:nvSpPr>
          <p:spPr>
            <a:xfrm>
              <a:off x="0" y="-180975"/>
              <a:ext cx="4274726" cy="602533"/>
            </a:xfrm>
            <a:prstGeom prst="rect">
              <a:avLst/>
            </a:prstGeom>
          </p:spPr>
          <p:txBody>
            <a:bodyPr lIns="33867" tIns="33867" rIns="33867" bIns="33867" rtlCol="0" anchor="ctr"/>
            <a:lstStyle/>
            <a:p>
              <a:pPr algn="ctr">
                <a:lnSpc>
                  <a:spcPts val="5600"/>
                </a:lnSpc>
                <a:spcBef>
                  <a:spcPct val="0"/>
                </a:spcBef>
              </a:pPr>
              <a:r>
                <a:rPr lang="en-US" sz="4000">
                  <a:solidFill>
                    <a:srgbClr val="FFFFFF">
                      <a:alpha val="67843"/>
                    </a:srgbClr>
                  </a:solidFill>
                  <a:latin typeface="Horizon"/>
                  <a:ea typeface="Horizon"/>
                  <a:cs typeface="Horizon"/>
                  <a:sym typeface="Horizon"/>
                </a:rPr>
                <a:t>Digital Media</a:t>
              </a:r>
            </a:p>
          </p:txBody>
        </p:sp>
      </p:grpSp>
      <p:grpSp>
        <p:nvGrpSpPr>
          <p:cNvPr id="6" name="Group 6"/>
          <p:cNvGrpSpPr/>
          <p:nvPr/>
        </p:nvGrpSpPr>
        <p:grpSpPr>
          <a:xfrm>
            <a:off x="54124" y="1364272"/>
            <a:ext cx="5390906" cy="5077909"/>
            <a:chOff x="0" y="0"/>
            <a:chExt cx="2129741" cy="2006088"/>
          </a:xfrm>
        </p:grpSpPr>
        <p:sp>
          <p:nvSpPr>
            <p:cNvPr id="7" name="Freeform 7"/>
            <p:cNvSpPr/>
            <p:nvPr/>
          </p:nvSpPr>
          <p:spPr>
            <a:xfrm>
              <a:off x="0" y="0"/>
              <a:ext cx="2129741" cy="2006088"/>
            </a:xfrm>
            <a:custGeom>
              <a:avLst/>
              <a:gdLst/>
              <a:ahLst/>
              <a:cxnLst/>
              <a:rect l="l" t="t" r="r" b="b"/>
              <a:pathLst>
                <a:path w="2129741" h="2006088">
                  <a:moveTo>
                    <a:pt x="0" y="0"/>
                  </a:moveTo>
                  <a:lnTo>
                    <a:pt x="2129741" y="0"/>
                  </a:lnTo>
                  <a:lnTo>
                    <a:pt x="2129741" y="2006088"/>
                  </a:lnTo>
                  <a:lnTo>
                    <a:pt x="0" y="2006088"/>
                  </a:lnTo>
                  <a:close/>
                </a:path>
              </a:pathLst>
            </a:custGeom>
            <a:solidFill>
              <a:srgbClr val="292325">
                <a:alpha val="67843"/>
              </a:srgbClr>
            </a:solidFill>
          </p:spPr>
          <p:txBody>
            <a:bodyPr/>
            <a:lstStyle/>
            <a:p>
              <a:endParaRPr lang="en-US" sz="1200"/>
            </a:p>
          </p:txBody>
        </p:sp>
        <p:sp>
          <p:nvSpPr>
            <p:cNvPr id="8" name="TextBox 8"/>
            <p:cNvSpPr txBox="1"/>
            <p:nvPr/>
          </p:nvSpPr>
          <p:spPr>
            <a:xfrm>
              <a:off x="0" y="-180975"/>
              <a:ext cx="2129741" cy="2187063"/>
            </a:xfrm>
            <a:prstGeom prst="rect">
              <a:avLst/>
            </a:prstGeom>
          </p:spPr>
          <p:txBody>
            <a:bodyPr lIns="33867" tIns="33867" rIns="33867" bIns="33867" rtlCol="0" anchor="ctr"/>
            <a:lstStyle/>
            <a:p>
              <a:pPr algn="ctr">
                <a:lnSpc>
                  <a:spcPts val="5600"/>
                </a:lnSpc>
                <a:spcBef>
                  <a:spcPct val="0"/>
                </a:spcBef>
              </a:pPr>
              <a:endParaRPr sz="1200"/>
            </a:p>
          </p:txBody>
        </p:sp>
      </p:grpSp>
      <p:grpSp>
        <p:nvGrpSpPr>
          <p:cNvPr id="9" name="Group 9"/>
          <p:cNvGrpSpPr/>
          <p:nvPr/>
        </p:nvGrpSpPr>
        <p:grpSpPr>
          <a:xfrm>
            <a:off x="5711730" y="1364272"/>
            <a:ext cx="6401048" cy="5077909"/>
            <a:chOff x="0" y="0"/>
            <a:chExt cx="2528809" cy="2006088"/>
          </a:xfrm>
        </p:grpSpPr>
        <p:sp>
          <p:nvSpPr>
            <p:cNvPr id="10" name="Freeform 10"/>
            <p:cNvSpPr/>
            <p:nvPr/>
          </p:nvSpPr>
          <p:spPr>
            <a:xfrm>
              <a:off x="0" y="0"/>
              <a:ext cx="2528809" cy="2006088"/>
            </a:xfrm>
            <a:custGeom>
              <a:avLst/>
              <a:gdLst/>
              <a:ahLst/>
              <a:cxnLst/>
              <a:rect l="l" t="t" r="r" b="b"/>
              <a:pathLst>
                <a:path w="2528809" h="2006088">
                  <a:moveTo>
                    <a:pt x="0" y="0"/>
                  </a:moveTo>
                  <a:lnTo>
                    <a:pt x="2528809" y="0"/>
                  </a:lnTo>
                  <a:lnTo>
                    <a:pt x="2528809" y="2006088"/>
                  </a:lnTo>
                  <a:lnTo>
                    <a:pt x="0" y="2006088"/>
                  </a:lnTo>
                  <a:close/>
                </a:path>
              </a:pathLst>
            </a:custGeom>
            <a:solidFill>
              <a:srgbClr val="292325">
                <a:alpha val="67843"/>
              </a:srgbClr>
            </a:solidFill>
          </p:spPr>
          <p:txBody>
            <a:bodyPr/>
            <a:lstStyle/>
            <a:p>
              <a:endParaRPr lang="en-US" sz="1200"/>
            </a:p>
          </p:txBody>
        </p:sp>
        <p:sp>
          <p:nvSpPr>
            <p:cNvPr id="11" name="TextBox 11"/>
            <p:cNvSpPr txBox="1"/>
            <p:nvPr/>
          </p:nvSpPr>
          <p:spPr>
            <a:xfrm>
              <a:off x="0" y="-180975"/>
              <a:ext cx="2528809" cy="2187063"/>
            </a:xfrm>
            <a:prstGeom prst="rect">
              <a:avLst/>
            </a:prstGeom>
          </p:spPr>
          <p:txBody>
            <a:bodyPr lIns="33867" tIns="33867" rIns="33867" bIns="33867" rtlCol="0" anchor="ctr"/>
            <a:lstStyle/>
            <a:p>
              <a:pPr algn="ctr">
                <a:lnSpc>
                  <a:spcPts val="5600"/>
                </a:lnSpc>
                <a:spcBef>
                  <a:spcPct val="0"/>
                </a:spcBef>
              </a:pPr>
              <a:endParaRPr sz="1200"/>
            </a:p>
          </p:txBody>
        </p:sp>
      </p:grpSp>
      <p:sp>
        <p:nvSpPr>
          <p:cNvPr id="12" name="Freeform 12"/>
          <p:cNvSpPr/>
          <p:nvPr/>
        </p:nvSpPr>
        <p:spPr>
          <a:xfrm>
            <a:off x="5823106" y="1594734"/>
            <a:ext cx="2823549" cy="2789613"/>
          </a:xfrm>
          <a:custGeom>
            <a:avLst/>
            <a:gdLst/>
            <a:ahLst/>
            <a:cxnLst/>
            <a:rect l="l" t="t" r="r" b="b"/>
            <a:pathLst>
              <a:path w="4235323" h="4184419">
                <a:moveTo>
                  <a:pt x="0" y="0"/>
                </a:moveTo>
                <a:lnTo>
                  <a:pt x="4235324" y="0"/>
                </a:lnTo>
                <a:lnTo>
                  <a:pt x="4235324" y="4184420"/>
                </a:lnTo>
                <a:lnTo>
                  <a:pt x="0" y="4184420"/>
                </a:lnTo>
                <a:lnTo>
                  <a:pt x="0" y="0"/>
                </a:lnTo>
                <a:close/>
              </a:path>
            </a:pathLst>
          </a:custGeom>
          <a:blipFill>
            <a:blip r:embed="rId3"/>
            <a:stretch>
              <a:fillRect b="-51919"/>
            </a:stretch>
          </a:blipFill>
        </p:spPr>
        <p:txBody>
          <a:bodyPr/>
          <a:lstStyle/>
          <a:p>
            <a:endParaRPr lang="en-US" sz="1200"/>
          </a:p>
        </p:txBody>
      </p:sp>
      <p:sp>
        <p:nvSpPr>
          <p:cNvPr id="13" name="Freeform 13"/>
          <p:cNvSpPr/>
          <p:nvPr/>
        </p:nvSpPr>
        <p:spPr>
          <a:xfrm>
            <a:off x="8808047" y="1594734"/>
            <a:ext cx="3100402" cy="2212912"/>
          </a:xfrm>
          <a:custGeom>
            <a:avLst/>
            <a:gdLst/>
            <a:ahLst/>
            <a:cxnLst/>
            <a:rect l="l" t="t" r="r" b="b"/>
            <a:pathLst>
              <a:path w="4650603" h="3319368">
                <a:moveTo>
                  <a:pt x="0" y="0"/>
                </a:moveTo>
                <a:lnTo>
                  <a:pt x="4650603" y="0"/>
                </a:lnTo>
                <a:lnTo>
                  <a:pt x="4650603" y="3319368"/>
                </a:lnTo>
                <a:lnTo>
                  <a:pt x="0" y="3319368"/>
                </a:lnTo>
                <a:lnTo>
                  <a:pt x="0" y="0"/>
                </a:lnTo>
                <a:close/>
              </a:path>
            </a:pathLst>
          </a:custGeom>
          <a:blipFill>
            <a:blip r:embed="rId4"/>
            <a:stretch>
              <a:fillRect/>
            </a:stretch>
          </a:blipFill>
        </p:spPr>
        <p:txBody>
          <a:bodyPr/>
          <a:lstStyle/>
          <a:p>
            <a:endParaRPr lang="en-US" sz="1200"/>
          </a:p>
        </p:txBody>
      </p:sp>
      <p:sp>
        <p:nvSpPr>
          <p:cNvPr id="14" name="Freeform 14"/>
          <p:cNvSpPr/>
          <p:nvPr/>
        </p:nvSpPr>
        <p:spPr>
          <a:xfrm>
            <a:off x="5864804" y="4488141"/>
            <a:ext cx="2740154" cy="1825628"/>
          </a:xfrm>
          <a:custGeom>
            <a:avLst/>
            <a:gdLst/>
            <a:ahLst/>
            <a:cxnLst/>
            <a:rect l="l" t="t" r="r" b="b"/>
            <a:pathLst>
              <a:path w="4110231" h="2738442">
                <a:moveTo>
                  <a:pt x="0" y="0"/>
                </a:moveTo>
                <a:lnTo>
                  <a:pt x="4110232" y="0"/>
                </a:lnTo>
                <a:lnTo>
                  <a:pt x="4110232" y="2738442"/>
                </a:lnTo>
                <a:lnTo>
                  <a:pt x="0" y="2738442"/>
                </a:lnTo>
                <a:lnTo>
                  <a:pt x="0" y="0"/>
                </a:lnTo>
                <a:close/>
              </a:path>
            </a:pathLst>
          </a:custGeom>
          <a:blipFill>
            <a:blip r:embed="rId5"/>
            <a:stretch>
              <a:fillRect/>
            </a:stretch>
          </a:blipFill>
        </p:spPr>
        <p:txBody>
          <a:bodyPr/>
          <a:lstStyle/>
          <a:p>
            <a:endParaRPr lang="en-US" sz="1200"/>
          </a:p>
        </p:txBody>
      </p:sp>
      <p:sp>
        <p:nvSpPr>
          <p:cNvPr id="15" name="Freeform 15"/>
          <p:cNvSpPr/>
          <p:nvPr/>
        </p:nvSpPr>
        <p:spPr>
          <a:xfrm>
            <a:off x="8872681" y="4011778"/>
            <a:ext cx="2971132" cy="2228349"/>
          </a:xfrm>
          <a:custGeom>
            <a:avLst/>
            <a:gdLst/>
            <a:ahLst/>
            <a:cxnLst/>
            <a:rect l="l" t="t" r="r" b="b"/>
            <a:pathLst>
              <a:path w="4456698" h="3342524">
                <a:moveTo>
                  <a:pt x="0" y="0"/>
                </a:moveTo>
                <a:lnTo>
                  <a:pt x="4456698" y="0"/>
                </a:lnTo>
                <a:lnTo>
                  <a:pt x="4456698" y="3342524"/>
                </a:lnTo>
                <a:lnTo>
                  <a:pt x="0" y="3342524"/>
                </a:lnTo>
                <a:lnTo>
                  <a:pt x="0" y="0"/>
                </a:lnTo>
                <a:close/>
              </a:path>
            </a:pathLst>
          </a:custGeom>
          <a:blipFill>
            <a:blip r:embed="rId6"/>
            <a:stretch>
              <a:fillRect/>
            </a:stretch>
          </a:blipFill>
        </p:spPr>
        <p:txBody>
          <a:bodyPr/>
          <a:lstStyle/>
          <a:p>
            <a:endParaRPr lang="en-US" sz="1200"/>
          </a:p>
        </p:txBody>
      </p:sp>
      <p:sp>
        <p:nvSpPr>
          <p:cNvPr id="16" name="TextBox 16"/>
          <p:cNvSpPr txBox="1"/>
          <p:nvPr/>
        </p:nvSpPr>
        <p:spPr>
          <a:xfrm>
            <a:off x="267602" y="1422598"/>
            <a:ext cx="4963951" cy="4398063"/>
          </a:xfrm>
          <a:prstGeom prst="rect">
            <a:avLst/>
          </a:prstGeom>
        </p:spPr>
        <p:txBody>
          <a:bodyPr lIns="0" tIns="0" rIns="0" bIns="0" rtlCol="0" anchor="t">
            <a:spAutoFit/>
          </a:bodyPr>
          <a:lstStyle/>
          <a:p>
            <a:pPr>
              <a:lnSpc>
                <a:spcPts val="2278"/>
              </a:lnSpc>
            </a:pPr>
            <a:r>
              <a:rPr lang="en-US" sz="1627">
                <a:solidFill>
                  <a:srgbClr val="FFFFFF"/>
                </a:solidFill>
                <a:latin typeface="JA Jayagiri Sans"/>
                <a:ea typeface="JA Jayagiri Sans"/>
                <a:cs typeface="JA Jayagiri Sans"/>
                <a:sym typeface="JA Jayagiri Sans"/>
              </a:rPr>
              <a:t>Class Information</a:t>
            </a:r>
          </a:p>
          <a:p>
            <a:pPr marL="351409" lvl="1" indent="-175704">
              <a:lnSpc>
                <a:spcPts val="2278"/>
              </a:lnSpc>
              <a:buFont typeface="Arial"/>
              <a:buChar char="•"/>
            </a:pPr>
            <a:r>
              <a:rPr lang="en-US" sz="1627">
                <a:solidFill>
                  <a:srgbClr val="FFFFFF"/>
                </a:solidFill>
                <a:latin typeface="JA Jayagiri Sans"/>
                <a:ea typeface="JA Jayagiri Sans"/>
                <a:cs typeface="JA Jayagiri Sans"/>
                <a:sym typeface="JA Jayagiri Sans"/>
              </a:rPr>
              <a:t>Fee: $15</a:t>
            </a:r>
          </a:p>
          <a:p>
            <a:pPr marL="351409" lvl="1" indent="-175704">
              <a:lnSpc>
                <a:spcPts val="2278"/>
              </a:lnSpc>
              <a:buFont typeface="Arial"/>
              <a:buChar char="•"/>
            </a:pPr>
            <a:r>
              <a:rPr lang="en-US" sz="1627">
                <a:solidFill>
                  <a:srgbClr val="FFFFFF"/>
                </a:solidFill>
                <a:latin typeface="JA Jayagiri Sans"/>
                <a:ea typeface="JA Jayagiri Sans"/>
                <a:cs typeface="JA Jayagiri Sans"/>
                <a:sym typeface="JA Jayagiri Sans"/>
              </a:rPr>
              <a:t> Interested in creativity, technology, and bringing your ideas to life through digital media? Then this is the elective for you!</a:t>
            </a:r>
          </a:p>
          <a:p>
            <a:pPr marL="351409" lvl="1" indent="-175704">
              <a:lnSpc>
                <a:spcPts val="2278"/>
              </a:lnSpc>
              <a:buFont typeface="Arial"/>
              <a:buChar char="•"/>
            </a:pPr>
            <a:r>
              <a:rPr lang="en-US" sz="1627">
                <a:solidFill>
                  <a:srgbClr val="FFFFFF"/>
                </a:solidFill>
                <a:latin typeface="JA Jayagiri Sans"/>
                <a:ea typeface="JA Jayagiri Sans"/>
                <a:cs typeface="JA Jayagiri Sans"/>
                <a:sym typeface="JA Jayagiri Sans"/>
              </a:rPr>
              <a:t>What You’ll Learn:</a:t>
            </a:r>
          </a:p>
          <a:p>
            <a:pPr marL="351409" lvl="1" indent="-175704">
              <a:lnSpc>
                <a:spcPts val="2278"/>
              </a:lnSpc>
              <a:buFont typeface="Arial"/>
              <a:buChar char="•"/>
            </a:pPr>
            <a:r>
              <a:rPr lang="en-US" sz="1627">
                <a:solidFill>
                  <a:srgbClr val="FFFFFF"/>
                </a:solidFill>
                <a:latin typeface="JA Jayagiri Sans"/>
                <a:ea typeface="JA Jayagiri Sans"/>
                <a:cs typeface="JA Jayagiri Sans"/>
                <a:sym typeface="JA Jayagiri Sans"/>
              </a:rPr>
              <a:t> Digital image editing &amp; manipulation (Photoshop)</a:t>
            </a:r>
          </a:p>
          <a:p>
            <a:pPr marL="351409" lvl="1" indent="-175704">
              <a:lnSpc>
                <a:spcPts val="2278"/>
              </a:lnSpc>
              <a:buFont typeface="Arial"/>
              <a:buChar char="•"/>
            </a:pPr>
            <a:r>
              <a:rPr lang="en-US" sz="1627">
                <a:solidFill>
                  <a:srgbClr val="FFFFFF"/>
                </a:solidFill>
                <a:latin typeface="JA Jayagiri Sans"/>
                <a:ea typeface="JA Jayagiri Sans"/>
                <a:cs typeface="JA Jayagiri Sans"/>
                <a:sym typeface="JA Jayagiri Sans"/>
              </a:rPr>
              <a:t>📹 Video production &amp; animation (Premiere Pro, After Effects)</a:t>
            </a:r>
          </a:p>
          <a:p>
            <a:pPr marL="351409" lvl="1" indent="-175704">
              <a:lnSpc>
                <a:spcPts val="2278"/>
              </a:lnSpc>
              <a:buFont typeface="Arial"/>
              <a:buChar char="•"/>
            </a:pPr>
            <a:r>
              <a:rPr lang="en-US" sz="1627">
                <a:solidFill>
                  <a:srgbClr val="FFFFFF"/>
                </a:solidFill>
                <a:latin typeface="JA Jayagiri Sans"/>
                <a:ea typeface="JA Jayagiri Sans"/>
                <a:cs typeface="JA Jayagiri Sans"/>
                <a:sym typeface="JA Jayagiri Sans"/>
              </a:rPr>
              <a:t> Graphic design &amp; page layout (Illustrator, InDesign)</a:t>
            </a:r>
          </a:p>
          <a:p>
            <a:pPr marL="351409" lvl="1" indent="-175704">
              <a:lnSpc>
                <a:spcPts val="2278"/>
              </a:lnSpc>
              <a:buFont typeface="Arial"/>
              <a:buChar char="•"/>
            </a:pPr>
            <a:r>
              <a:rPr lang="en-US" sz="1627">
                <a:solidFill>
                  <a:srgbClr val="FFFFFF"/>
                </a:solidFill>
                <a:latin typeface="JA Jayagiri Sans"/>
                <a:ea typeface="JA Jayagiri Sans"/>
                <a:cs typeface="JA Jayagiri Sans"/>
                <a:sym typeface="JA Jayagiri Sans"/>
              </a:rPr>
              <a:t>Branding, advertising &amp; visual storytelling</a:t>
            </a:r>
          </a:p>
          <a:p>
            <a:pPr marL="351409" lvl="1" indent="-175704">
              <a:lnSpc>
                <a:spcPts val="2278"/>
              </a:lnSpc>
              <a:buFont typeface="Arial"/>
              <a:buChar char="•"/>
            </a:pPr>
            <a:r>
              <a:rPr lang="en-US" sz="1627">
                <a:solidFill>
                  <a:srgbClr val="FFFFFF"/>
                </a:solidFill>
                <a:latin typeface="JA Jayagiri Sans"/>
                <a:ea typeface="JA Jayagiri Sans"/>
                <a:cs typeface="JA Jayagiri Sans"/>
                <a:sym typeface="JA Jayagiri Sans"/>
              </a:rPr>
              <a:t>Real-world projects like logos, magazine covers &amp; business cards</a:t>
            </a:r>
          </a:p>
          <a:p>
            <a:pPr marL="702818" lvl="2" indent="-234272">
              <a:lnSpc>
                <a:spcPts val="2278"/>
              </a:lnSpc>
              <a:spcBef>
                <a:spcPct val="0"/>
              </a:spcBef>
              <a:buFont typeface="Arial"/>
              <a:buChar char="⚬"/>
            </a:pPr>
            <a:endParaRPr lang="en-US" sz="1627">
              <a:solidFill>
                <a:srgbClr val="FFFFFF"/>
              </a:solidFill>
              <a:latin typeface="JA Jayagiri Sans"/>
              <a:ea typeface="JA Jayagiri Sans"/>
              <a:cs typeface="JA Jayagiri Sans"/>
              <a:sym typeface="JA Jayagiri Sans"/>
            </a:endParaRPr>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txBody>
          <a:bodyPr/>
          <a:lstStyle/>
          <a:p>
            <a:endParaRPr lang="en-US" sz="1200"/>
          </a:p>
        </p:txBody>
      </p:sp>
      <p:grpSp>
        <p:nvGrpSpPr>
          <p:cNvPr id="3" name="Group 3"/>
          <p:cNvGrpSpPr/>
          <p:nvPr/>
        </p:nvGrpSpPr>
        <p:grpSpPr>
          <a:xfrm>
            <a:off x="685800" y="173308"/>
            <a:ext cx="10820400" cy="1067069"/>
            <a:chOff x="0" y="0"/>
            <a:chExt cx="4274726" cy="421558"/>
          </a:xfrm>
        </p:grpSpPr>
        <p:sp>
          <p:nvSpPr>
            <p:cNvPr id="4" name="Freeform 4"/>
            <p:cNvSpPr/>
            <p:nvPr/>
          </p:nvSpPr>
          <p:spPr>
            <a:xfrm>
              <a:off x="0" y="0"/>
              <a:ext cx="4274726" cy="421558"/>
            </a:xfrm>
            <a:custGeom>
              <a:avLst/>
              <a:gdLst/>
              <a:ahLst/>
              <a:cxnLst/>
              <a:rect l="l" t="t" r="r" b="b"/>
              <a:pathLst>
                <a:path w="4274726" h="421558">
                  <a:moveTo>
                    <a:pt x="0" y="0"/>
                  </a:moveTo>
                  <a:lnTo>
                    <a:pt x="4274726" y="0"/>
                  </a:lnTo>
                  <a:lnTo>
                    <a:pt x="4274726" y="421558"/>
                  </a:lnTo>
                  <a:lnTo>
                    <a:pt x="0" y="421558"/>
                  </a:lnTo>
                  <a:close/>
                </a:path>
              </a:pathLst>
            </a:custGeom>
            <a:solidFill>
              <a:srgbClr val="561E03">
                <a:alpha val="85882"/>
              </a:srgbClr>
            </a:solidFill>
          </p:spPr>
          <p:txBody>
            <a:bodyPr/>
            <a:lstStyle/>
            <a:p>
              <a:endParaRPr lang="en-US" sz="1200"/>
            </a:p>
          </p:txBody>
        </p:sp>
        <p:sp>
          <p:nvSpPr>
            <p:cNvPr id="5" name="TextBox 5"/>
            <p:cNvSpPr txBox="1"/>
            <p:nvPr/>
          </p:nvSpPr>
          <p:spPr>
            <a:xfrm>
              <a:off x="0" y="-180975"/>
              <a:ext cx="4274726" cy="602533"/>
            </a:xfrm>
            <a:prstGeom prst="rect">
              <a:avLst/>
            </a:prstGeom>
          </p:spPr>
          <p:txBody>
            <a:bodyPr lIns="33867" tIns="33867" rIns="33867" bIns="33867" rtlCol="0" anchor="ctr"/>
            <a:lstStyle/>
            <a:p>
              <a:pPr algn="ctr">
                <a:lnSpc>
                  <a:spcPts val="5600"/>
                </a:lnSpc>
                <a:spcBef>
                  <a:spcPct val="0"/>
                </a:spcBef>
              </a:pPr>
              <a:r>
                <a:rPr lang="en-US" sz="4000">
                  <a:solidFill>
                    <a:srgbClr val="FFFFFF">
                      <a:alpha val="85882"/>
                    </a:srgbClr>
                  </a:solidFill>
                  <a:latin typeface="Horizon"/>
                  <a:ea typeface="Horizon"/>
                  <a:cs typeface="Horizon"/>
                  <a:sym typeface="Horizon"/>
                </a:rPr>
                <a:t>Yearbook Elective</a:t>
              </a:r>
            </a:p>
          </p:txBody>
        </p:sp>
      </p:grpSp>
      <p:grpSp>
        <p:nvGrpSpPr>
          <p:cNvPr id="6" name="Group 6"/>
          <p:cNvGrpSpPr/>
          <p:nvPr/>
        </p:nvGrpSpPr>
        <p:grpSpPr>
          <a:xfrm>
            <a:off x="190635" y="1395223"/>
            <a:ext cx="4804139" cy="5065524"/>
            <a:chOff x="0" y="0"/>
            <a:chExt cx="1897931" cy="2001195"/>
          </a:xfrm>
        </p:grpSpPr>
        <p:sp>
          <p:nvSpPr>
            <p:cNvPr id="7" name="Freeform 7"/>
            <p:cNvSpPr/>
            <p:nvPr/>
          </p:nvSpPr>
          <p:spPr>
            <a:xfrm>
              <a:off x="0" y="0"/>
              <a:ext cx="1897931" cy="2001195"/>
            </a:xfrm>
            <a:custGeom>
              <a:avLst/>
              <a:gdLst/>
              <a:ahLst/>
              <a:cxnLst/>
              <a:rect l="l" t="t" r="r" b="b"/>
              <a:pathLst>
                <a:path w="1897931" h="2001195">
                  <a:moveTo>
                    <a:pt x="0" y="0"/>
                  </a:moveTo>
                  <a:lnTo>
                    <a:pt x="1897931" y="0"/>
                  </a:lnTo>
                  <a:lnTo>
                    <a:pt x="1897931" y="2001195"/>
                  </a:lnTo>
                  <a:lnTo>
                    <a:pt x="0" y="2001195"/>
                  </a:lnTo>
                  <a:close/>
                </a:path>
              </a:pathLst>
            </a:custGeom>
            <a:solidFill>
              <a:srgbClr val="561E03">
                <a:alpha val="84706"/>
              </a:srgbClr>
            </a:solidFill>
          </p:spPr>
          <p:txBody>
            <a:bodyPr/>
            <a:lstStyle/>
            <a:p>
              <a:endParaRPr lang="en-US" sz="1200"/>
            </a:p>
          </p:txBody>
        </p:sp>
        <p:sp>
          <p:nvSpPr>
            <p:cNvPr id="8" name="TextBox 8"/>
            <p:cNvSpPr txBox="1"/>
            <p:nvPr/>
          </p:nvSpPr>
          <p:spPr>
            <a:xfrm>
              <a:off x="0" y="-180975"/>
              <a:ext cx="1897931" cy="2182170"/>
            </a:xfrm>
            <a:prstGeom prst="rect">
              <a:avLst/>
            </a:prstGeom>
          </p:spPr>
          <p:txBody>
            <a:bodyPr lIns="33867" tIns="33867" rIns="33867" bIns="33867" rtlCol="0" anchor="ctr"/>
            <a:lstStyle/>
            <a:p>
              <a:pPr algn="ctr">
                <a:lnSpc>
                  <a:spcPts val="5600"/>
                </a:lnSpc>
                <a:spcBef>
                  <a:spcPct val="0"/>
                </a:spcBef>
              </a:pPr>
              <a:endParaRPr sz="1200"/>
            </a:p>
          </p:txBody>
        </p:sp>
      </p:grpSp>
      <p:grpSp>
        <p:nvGrpSpPr>
          <p:cNvPr id="9" name="Group 9"/>
          <p:cNvGrpSpPr/>
          <p:nvPr/>
        </p:nvGrpSpPr>
        <p:grpSpPr>
          <a:xfrm>
            <a:off x="5253702" y="1395223"/>
            <a:ext cx="6623872" cy="5065524"/>
            <a:chOff x="0" y="0"/>
            <a:chExt cx="2616838" cy="2001195"/>
          </a:xfrm>
        </p:grpSpPr>
        <p:sp>
          <p:nvSpPr>
            <p:cNvPr id="10" name="Freeform 10"/>
            <p:cNvSpPr/>
            <p:nvPr/>
          </p:nvSpPr>
          <p:spPr>
            <a:xfrm>
              <a:off x="0" y="0"/>
              <a:ext cx="2616839" cy="2001195"/>
            </a:xfrm>
            <a:custGeom>
              <a:avLst/>
              <a:gdLst/>
              <a:ahLst/>
              <a:cxnLst/>
              <a:rect l="l" t="t" r="r" b="b"/>
              <a:pathLst>
                <a:path w="2616839" h="2001195">
                  <a:moveTo>
                    <a:pt x="0" y="0"/>
                  </a:moveTo>
                  <a:lnTo>
                    <a:pt x="2616839" y="0"/>
                  </a:lnTo>
                  <a:lnTo>
                    <a:pt x="2616839" y="2001195"/>
                  </a:lnTo>
                  <a:lnTo>
                    <a:pt x="0" y="2001195"/>
                  </a:lnTo>
                  <a:close/>
                </a:path>
              </a:pathLst>
            </a:custGeom>
            <a:solidFill>
              <a:srgbClr val="561E03">
                <a:alpha val="84706"/>
              </a:srgbClr>
            </a:solidFill>
          </p:spPr>
          <p:txBody>
            <a:bodyPr/>
            <a:lstStyle/>
            <a:p>
              <a:endParaRPr lang="en-US" sz="1200"/>
            </a:p>
          </p:txBody>
        </p:sp>
        <p:sp>
          <p:nvSpPr>
            <p:cNvPr id="11" name="TextBox 11"/>
            <p:cNvSpPr txBox="1"/>
            <p:nvPr/>
          </p:nvSpPr>
          <p:spPr>
            <a:xfrm>
              <a:off x="0" y="-180975"/>
              <a:ext cx="2616838" cy="2182170"/>
            </a:xfrm>
            <a:prstGeom prst="rect">
              <a:avLst/>
            </a:prstGeom>
          </p:spPr>
          <p:txBody>
            <a:bodyPr lIns="33867" tIns="33867" rIns="33867" bIns="33867" rtlCol="0" anchor="ctr"/>
            <a:lstStyle/>
            <a:p>
              <a:pPr algn="ctr">
                <a:lnSpc>
                  <a:spcPts val="5600"/>
                </a:lnSpc>
                <a:spcBef>
                  <a:spcPct val="0"/>
                </a:spcBef>
              </a:pPr>
              <a:endParaRPr sz="1200"/>
            </a:p>
          </p:txBody>
        </p:sp>
      </p:grpSp>
      <p:sp>
        <p:nvSpPr>
          <p:cNvPr id="12" name="Freeform 12"/>
          <p:cNvSpPr/>
          <p:nvPr/>
        </p:nvSpPr>
        <p:spPr>
          <a:xfrm>
            <a:off x="8889042" y="1791856"/>
            <a:ext cx="2833590" cy="1891421"/>
          </a:xfrm>
          <a:custGeom>
            <a:avLst/>
            <a:gdLst/>
            <a:ahLst/>
            <a:cxnLst/>
            <a:rect l="l" t="t" r="r" b="b"/>
            <a:pathLst>
              <a:path w="4250385" h="2837132">
                <a:moveTo>
                  <a:pt x="0" y="0"/>
                </a:moveTo>
                <a:lnTo>
                  <a:pt x="4250385" y="0"/>
                </a:lnTo>
                <a:lnTo>
                  <a:pt x="4250385" y="2837132"/>
                </a:lnTo>
                <a:lnTo>
                  <a:pt x="0" y="2837132"/>
                </a:lnTo>
                <a:lnTo>
                  <a:pt x="0" y="0"/>
                </a:lnTo>
                <a:close/>
              </a:path>
            </a:pathLst>
          </a:custGeom>
          <a:blipFill>
            <a:blip r:embed="rId3"/>
            <a:stretch>
              <a:fillRect/>
            </a:stretch>
          </a:blipFill>
        </p:spPr>
        <p:txBody>
          <a:bodyPr/>
          <a:lstStyle/>
          <a:p>
            <a:endParaRPr lang="en-US" sz="1200"/>
          </a:p>
        </p:txBody>
      </p:sp>
      <p:sp>
        <p:nvSpPr>
          <p:cNvPr id="13" name="Freeform 13"/>
          <p:cNvSpPr/>
          <p:nvPr/>
        </p:nvSpPr>
        <p:spPr>
          <a:xfrm>
            <a:off x="7475574" y="3944608"/>
            <a:ext cx="4300932" cy="2370889"/>
          </a:xfrm>
          <a:custGeom>
            <a:avLst/>
            <a:gdLst/>
            <a:ahLst/>
            <a:cxnLst/>
            <a:rect l="l" t="t" r="r" b="b"/>
            <a:pathLst>
              <a:path w="6451398" h="3556333">
                <a:moveTo>
                  <a:pt x="0" y="0"/>
                </a:moveTo>
                <a:lnTo>
                  <a:pt x="6451399" y="0"/>
                </a:lnTo>
                <a:lnTo>
                  <a:pt x="6451399" y="3556334"/>
                </a:lnTo>
                <a:lnTo>
                  <a:pt x="0" y="3556334"/>
                </a:lnTo>
                <a:lnTo>
                  <a:pt x="0" y="0"/>
                </a:lnTo>
                <a:close/>
              </a:path>
            </a:pathLst>
          </a:custGeom>
          <a:blipFill>
            <a:blip r:embed="rId4"/>
            <a:stretch>
              <a:fillRect/>
            </a:stretch>
          </a:blipFill>
        </p:spPr>
        <p:txBody>
          <a:bodyPr/>
          <a:lstStyle/>
          <a:p>
            <a:endParaRPr lang="en-US" sz="1200"/>
          </a:p>
        </p:txBody>
      </p:sp>
      <p:sp>
        <p:nvSpPr>
          <p:cNvPr id="14" name="Freeform 14"/>
          <p:cNvSpPr/>
          <p:nvPr/>
        </p:nvSpPr>
        <p:spPr>
          <a:xfrm>
            <a:off x="5362099" y="1914035"/>
            <a:ext cx="2057963" cy="2237258"/>
          </a:xfrm>
          <a:custGeom>
            <a:avLst/>
            <a:gdLst/>
            <a:ahLst/>
            <a:cxnLst/>
            <a:rect l="l" t="t" r="r" b="b"/>
            <a:pathLst>
              <a:path w="3086945" h="3355887">
                <a:moveTo>
                  <a:pt x="0" y="0"/>
                </a:moveTo>
                <a:lnTo>
                  <a:pt x="3086945" y="0"/>
                </a:lnTo>
                <a:lnTo>
                  <a:pt x="3086945" y="3355887"/>
                </a:lnTo>
                <a:lnTo>
                  <a:pt x="0" y="3355887"/>
                </a:lnTo>
                <a:lnTo>
                  <a:pt x="0" y="0"/>
                </a:lnTo>
                <a:close/>
              </a:path>
            </a:pathLst>
          </a:custGeom>
          <a:blipFill>
            <a:blip r:embed="rId5"/>
            <a:stretch>
              <a:fillRect t="-8598" b="-54932"/>
            </a:stretch>
          </a:blipFill>
        </p:spPr>
        <p:txBody>
          <a:bodyPr/>
          <a:lstStyle/>
          <a:p>
            <a:endParaRPr lang="en-US" sz="1200"/>
          </a:p>
        </p:txBody>
      </p:sp>
      <p:sp>
        <p:nvSpPr>
          <p:cNvPr id="15" name="Freeform 15"/>
          <p:cNvSpPr/>
          <p:nvPr/>
        </p:nvSpPr>
        <p:spPr>
          <a:xfrm>
            <a:off x="7475574" y="1791856"/>
            <a:ext cx="1356318" cy="1738869"/>
          </a:xfrm>
          <a:custGeom>
            <a:avLst/>
            <a:gdLst/>
            <a:ahLst/>
            <a:cxnLst/>
            <a:rect l="l" t="t" r="r" b="b"/>
            <a:pathLst>
              <a:path w="2034477" h="2608304">
                <a:moveTo>
                  <a:pt x="0" y="0"/>
                </a:moveTo>
                <a:lnTo>
                  <a:pt x="2034477" y="0"/>
                </a:lnTo>
                <a:lnTo>
                  <a:pt x="2034477" y="2608303"/>
                </a:lnTo>
                <a:lnTo>
                  <a:pt x="0" y="2608303"/>
                </a:lnTo>
                <a:lnTo>
                  <a:pt x="0" y="0"/>
                </a:lnTo>
                <a:close/>
              </a:path>
            </a:pathLst>
          </a:custGeom>
          <a:blipFill>
            <a:blip r:embed="rId6"/>
            <a:stretch>
              <a:fillRect/>
            </a:stretch>
          </a:blipFill>
        </p:spPr>
        <p:txBody>
          <a:bodyPr/>
          <a:lstStyle/>
          <a:p>
            <a:endParaRPr lang="en-US" sz="1200"/>
          </a:p>
        </p:txBody>
      </p:sp>
      <p:sp>
        <p:nvSpPr>
          <p:cNvPr id="16" name="Freeform 16"/>
          <p:cNvSpPr/>
          <p:nvPr/>
        </p:nvSpPr>
        <p:spPr>
          <a:xfrm>
            <a:off x="5429426" y="4529019"/>
            <a:ext cx="1923308" cy="1202067"/>
          </a:xfrm>
          <a:custGeom>
            <a:avLst/>
            <a:gdLst/>
            <a:ahLst/>
            <a:cxnLst/>
            <a:rect l="l" t="t" r="r" b="b"/>
            <a:pathLst>
              <a:path w="2884962" h="1803101">
                <a:moveTo>
                  <a:pt x="0" y="0"/>
                </a:moveTo>
                <a:lnTo>
                  <a:pt x="2884963" y="0"/>
                </a:lnTo>
                <a:lnTo>
                  <a:pt x="2884963" y="1803102"/>
                </a:lnTo>
                <a:lnTo>
                  <a:pt x="0" y="1803102"/>
                </a:lnTo>
                <a:lnTo>
                  <a:pt x="0" y="0"/>
                </a:lnTo>
                <a:close/>
              </a:path>
            </a:pathLst>
          </a:custGeom>
          <a:blipFill>
            <a:blip r:embed="rId7"/>
            <a:stretch>
              <a:fillRect/>
            </a:stretch>
          </a:blipFill>
        </p:spPr>
        <p:txBody>
          <a:bodyPr/>
          <a:lstStyle/>
          <a:p>
            <a:endParaRPr lang="en-US" sz="1200"/>
          </a:p>
        </p:txBody>
      </p:sp>
      <p:sp>
        <p:nvSpPr>
          <p:cNvPr id="17" name="TextBox 17"/>
          <p:cNvSpPr txBox="1"/>
          <p:nvPr/>
        </p:nvSpPr>
        <p:spPr>
          <a:xfrm>
            <a:off x="190635" y="1350773"/>
            <a:ext cx="4744434" cy="4971426"/>
          </a:xfrm>
          <a:prstGeom prst="rect">
            <a:avLst/>
          </a:prstGeom>
        </p:spPr>
        <p:txBody>
          <a:bodyPr lIns="0" tIns="0" rIns="0" bIns="0" rtlCol="0" anchor="t">
            <a:spAutoFit/>
          </a:bodyPr>
          <a:lstStyle/>
          <a:p>
            <a:pPr>
              <a:lnSpc>
                <a:spcPts val="2558"/>
              </a:lnSpc>
            </a:pPr>
            <a:r>
              <a:rPr lang="en-US" sz="1827">
                <a:solidFill>
                  <a:srgbClr val="FFFFFF"/>
                </a:solidFill>
                <a:latin typeface="JA Jayagiri Sans"/>
                <a:ea typeface="JA Jayagiri Sans"/>
                <a:cs typeface="JA Jayagiri Sans"/>
                <a:sym typeface="JA Jayagiri Sans"/>
              </a:rPr>
              <a:t>Class Information</a:t>
            </a:r>
          </a:p>
          <a:p>
            <a:pPr marL="394590" lvl="1" indent="-197295">
              <a:lnSpc>
                <a:spcPts val="2558"/>
              </a:lnSpc>
              <a:buFont typeface="Arial"/>
              <a:buChar char="•"/>
            </a:pPr>
            <a:r>
              <a:rPr lang="en-US" sz="1827">
                <a:solidFill>
                  <a:srgbClr val="FFFFFF"/>
                </a:solidFill>
                <a:latin typeface="JA Jayagiri Sans"/>
                <a:ea typeface="JA Jayagiri Sans"/>
                <a:cs typeface="JA Jayagiri Sans"/>
                <a:sym typeface="JA Jayagiri Sans"/>
              </a:rPr>
              <a:t>No Fee</a:t>
            </a:r>
          </a:p>
          <a:p>
            <a:pPr marL="394590" lvl="1" indent="-197295">
              <a:lnSpc>
                <a:spcPts val="2558"/>
              </a:lnSpc>
              <a:buFont typeface="Arial"/>
              <a:buChar char="•"/>
            </a:pPr>
            <a:r>
              <a:rPr lang="en-US" sz="1827">
                <a:solidFill>
                  <a:srgbClr val="FFFFFF"/>
                </a:solidFill>
                <a:latin typeface="JA Jayagiri Sans"/>
                <a:ea typeface="JA Jayagiri Sans"/>
                <a:cs typeface="JA Jayagiri Sans"/>
                <a:sym typeface="JA Jayagiri Sans"/>
              </a:rPr>
              <a:t>Interested in creating our yearbook, taking photos of events, interviewing students, or designing pages? Then this is the elective for you! </a:t>
            </a:r>
          </a:p>
          <a:p>
            <a:pPr marL="394590" lvl="1" indent="-197295">
              <a:lnSpc>
                <a:spcPts val="2558"/>
              </a:lnSpc>
              <a:buFont typeface="Arial"/>
              <a:buChar char="•"/>
            </a:pPr>
            <a:r>
              <a:rPr lang="en-US" sz="1827">
                <a:solidFill>
                  <a:srgbClr val="FFFFFF"/>
                </a:solidFill>
                <a:latin typeface="JA Jayagiri Sans"/>
                <a:ea typeface="JA Jayagiri Sans"/>
                <a:cs typeface="JA Jayagiri Sans"/>
                <a:sym typeface="JA Jayagiri Sans"/>
              </a:rPr>
              <a:t>Things we learn: </a:t>
            </a:r>
          </a:p>
          <a:p>
            <a:pPr marL="789180" lvl="2" indent="-263060">
              <a:lnSpc>
                <a:spcPts val="2558"/>
              </a:lnSpc>
              <a:buFont typeface="Arial"/>
              <a:buChar char="⚬"/>
            </a:pPr>
            <a:r>
              <a:rPr lang="en-US" sz="1827">
                <a:solidFill>
                  <a:srgbClr val="FFFFFF"/>
                </a:solidFill>
                <a:latin typeface="JA Jayagiri Sans"/>
                <a:ea typeface="JA Jayagiri Sans"/>
                <a:cs typeface="JA Jayagiri Sans"/>
                <a:sym typeface="JA Jayagiri Sans"/>
              </a:rPr>
              <a:t>How to use a camera to take quality and interesting photos </a:t>
            </a:r>
          </a:p>
          <a:p>
            <a:pPr marL="789180" lvl="2" indent="-263060">
              <a:lnSpc>
                <a:spcPts val="2558"/>
              </a:lnSpc>
              <a:buFont typeface="Arial"/>
              <a:buChar char="⚬"/>
            </a:pPr>
            <a:r>
              <a:rPr lang="en-US" sz="1827">
                <a:solidFill>
                  <a:srgbClr val="FFFFFF"/>
                </a:solidFill>
                <a:latin typeface="JA Jayagiri Sans"/>
                <a:ea typeface="JA Jayagiri Sans"/>
                <a:cs typeface="JA Jayagiri Sans"/>
                <a:sym typeface="JA Jayagiri Sans"/>
              </a:rPr>
              <a:t>Journalism skills </a:t>
            </a:r>
          </a:p>
          <a:p>
            <a:pPr marL="789180" lvl="2" indent="-263060">
              <a:lnSpc>
                <a:spcPts val="2558"/>
              </a:lnSpc>
              <a:buFont typeface="Arial"/>
              <a:buChar char="⚬"/>
            </a:pPr>
            <a:r>
              <a:rPr lang="en-US" sz="1827">
                <a:solidFill>
                  <a:srgbClr val="FFFFFF"/>
                </a:solidFill>
                <a:latin typeface="JA Jayagiri Sans"/>
                <a:ea typeface="JA Jayagiri Sans"/>
                <a:cs typeface="JA Jayagiri Sans"/>
                <a:sym typeface="JA Jayagiri Sans"/>
              </a:rPr>
              <a:t>Page design and aesthetics </a:t>
            </a:r>
          </a:p>
          <a:p>
            <a:pPr marL="789180" lvl="2" indent="-263060">
              <a:lnSpc>
                <a:spcPts val="2558"/>
              </a:lnSpc>
              <a:buFont typeface="Arial"/>
              <a:buChar char="⚬"/>
            </a:pPr>
            <a:r>
              <a:rPr lang="en-US" sz="1827">
                <a:solidFill>
                  <a:srgbClr val="FFFFFF"/>
                </a:solidFill>
                <a:latin typeface="JA Jayagiri Sans"/>
                <a:ea typeface="JA Jayagiri Sans"/>
                <a:cs typeface="JA Jayagiri Sans"/>
                <a:sym typeface="JA Jayagiri Sans"/>
              </a:rPr>
              <a:t>How to create a cohesive book that captures the school</a:t>
            </a:r>
          </a:p>
          <a:p>
            <a:pPr marL="789180" lvl="2" indent="-263060">
              <a:lnSpc>
                <a:spcPts val="2558"/>
              </a:lnSpc>
              <a:buFont typeface="Arial"/>
              <a:buChar char="⚬"/>
            </a:pPr>
            <a:r>
              <a:rPr lang="en-US" sz="1827">
                <a:solidFill>
                  <a:srgbClr val="FFFFFF"/>
                </a:solidFill>
                <a:latin typeface="JA Jayagiri Sans"/>
                <a:ea typeface="JA Jayagiri Sans"/>
                <a:cs typeface="JA Jayagiri Sans"/>
                <a:sym typeface="JA Jayagiri Sans"/>
              </a:rPr>
              <a:t>Photoshop </a:t>
            </a:r>
          </a:p>
          <a:p>
            <a:pPr>
              <a:lnSpc>
                <a:spcPts val="2558"/>
              </a:lnSpc>
              <a:spcBef>
                <a:spcPct val="0"/>
              </a:spcBef>
            </a:pPr>
            <a:endParaRPr lang="en-US" sz="1827">
              <a:solidFill>
                <a:srgbClr val="FFFFFF"/>
              </a:solidFill>
              <a:latin typeface="JA Jayagiri Sans"/>
              <a:ea typeface="JA Jayagiri Sans"/>
              <a:cs typeface="JA Jayagiri Sans"/>
              <a:sym typeface="JA Jayagiri San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838272"/>
            <a:ext cx="12192000" cy="8122920"/>
          </a:xfrm>
          <a:custGeom>
            <a:avLst/>
            <a:gdLst/>
            <a:ahLst/>
            <a:cxnLst/>
            <a:rect l="l" t="t" r="r" b="b"/>
            <a:pathLst>
              <a:path w="18288000" h="12184380">
                <a:moveTo>
                  <a:pt x="0" y="0"/>
                </a:moveTo>
                <a:lnTo>
                  <a:pt x="18288000" y="0"/>
                </a:lnTo>
                <a:lnTo>
                  <a:pt x="18288000" y="12184380"/>
                </a:lnTo>
                <a:lnTo>
                  <a:pt x="0" y="12184380"/>
                </a:lnTo>
                <a:lnTo>
                  <a:pt x="0" y="0"/>
                </a:lnTo>
                <a:close/>
              </a:path>
            </a:pathLst>
          </a:custGeom>
          <a:blipFill>
            <a:blip r:embed="rId2"/>
            <a:stretch>
              <a:fillRect/>
            </a:stretch>
          </a:blipFill>
        </p:spPr>
        <p:txBody>
          <a:bodyPr/>
          <a:lstStyle/>
          <a:p>
            <a:endParaRPr lang="en-US" sz="1200"/>
          </a:p>
        </p:txBody>
      </p:sp>
      <p:grpSp>
        <p:nvGrpSpPr>
          <p:cNvPr id="3" name="Group 3"/>
          <p:cNvGrpSpPr/>
          <p:nvPr/>
        </p:nvGrpSpPr>
        <p:grpSpPr>
          <a:xfrm>
            <a:off x="685800" y="173308"/>
            <a:ext cx="10820400" cy="1067069"/>
            <a:chOff x="0" y="0"/>
            <a:chExt cx="4274726" cy="421558"/>
          </a:xfrm>
        </p:grpSpPr>
        <p:sp>
          <p:nvSpPr>
            <p:cNvPr id="4" name="Freeform 4"/>
            <p:cNvSpPr/>
            <p:nvPr/>
          </p:nvSpPr>
          <p:spPr>
            <a:xfrm>
              <a:off x="0" y="0"/>
              <a:ext cx="4274726" cy="421558"/>
            </a:xfrm>
            <a:custGeom>
              <a:avLst/>
              <a:gdLst/>
              <a:ahLst/>
              <a:cxnLst/>
              <a:rect l="l" t="t" r="r" b="b"/>
              <a:pathLst>
                <a:path w="4274726" h="421558">
                  <a:moveTo>
                    <a:pt x="0" y="0"/>
                  </a:moveTo>
                  <a:lnTo>
                    <a:pt x="4274726" y="0"/>
                  </a:lnTo>
                  <a:lnTo>
                    <a:pt x="4274726" y="421558"/>
                  </a:lnTo>
                  <a:lnTo>
                    <a:pt x="0" y="421558"/>
                  </a:lnTo>
                  <a:close/>
                </a:path>
              </a:pathLst>
            </a:custGeom>
            <a:solidFill>
              <a:srgbClr val="2E2213">
                <a:alpha val="80784"/>
              </a:srgbClr>
            </a:solidFill>
          </p:spPr>
          <p:txBody>
            <a:bodyPr/>
            <a:lstStyle/>
            <a:p>
              <a:endParaRPr lang="en-US" sz="1200"/>
            </a:p>
          </p:txBody>
        </p:sp>
        <p:sp>
          <p:nvSpPr>
            <p:cNvPr id="5" name="TextBox 5"/>
            <p:cNvSpPr txBox="1"/>
            <p:nvPr/>
          </p:nvSpPr>
          <p:spPr>
            <a:xfrm>
              <a:off x="0" y="-180975"/>
              <a:ext cx="4274726" cy="602533"/>
            </a:xfrm>
            <a:prstGeom prst="rect">
              <a:avLst/>
            </a:prstGeom>
          </p:spPr>
          <p:txBody>
            <a:bodyPr lIns="33867" tIns="33867" rIns="33867" bIns="33867" rtlCol="0" anchor="ctr"/>
            <a:lstStyle/>
            <a:p>
              <a:pPr algn="ctr">
                <a:lnSpc>
                  <a:spcPts val="5600"/>
                </a:lnSpc>
                <a:spcBef>
                  <a:spcPct val="0"/>
                </a:spcBef>
              </a:pPr>
              <a:r>
                <a:rPr lang="en-US" sz="4000">
                  <a:solidFill>
                    <a:srgbClr val="FFFFFF">
                      <a:alpha val="80784"/>
                    </a:srgbClr>
                  </a:solidFill>
                  <a:latin typeface="Horizon"/>
                  <a:ea typeface="Horizon"/>
                  <a:cs typeface="Horizon"/>
                  <a:sym typeface="Horizon"/>
                </a:rPr>
                <a:t>Ceramics Elective</a:t>
              </a:r>
            </a:p>
          </p:txBody>
        </p:sp>
      </p:grpSp>
      <p:grpSp>
        <p:nvGrpSpPr>
          <p:cNvPr id="6" name="Group 6"/>
          <p:cNvGrpSpPr/>
          <p:nvPr/>
        </p:nvGrpSpPr>
        <p:grpSpPr>
          <a:xfrm>
            <a:off x="178255" y="1364272"/>
            <a:ext cx="5212651" cy="5077909"/>
            <a:chOff x="0" y="0"/>
            <a:chExt cx="2059319" cy="2006088"/>
          </a:xfrm>
        </p:grpSpPr>
        <p:sp>
          <p:nvSpPr>
            <p:cNvPr id="7" name="Freeform 7"/>
            <p:cNvSpPr/>
            <p:nvPr/>
          </p:nvSpPr>
          <p:spPr>
            <a:xfrm>
              <a:off x="0" y="0"/>
              <a:ext cx="2059319" cy="2006088"/>
            </a:xfrm>
            <a:custGeom>
              <a:avLst/>
              <a:gdLst/>
              <a:ahLst/>
              <a:cxnLst/>
              <a:rect l="l" t="t" r="r" b="b"/>
              <a:pathLst>
                <a:path w="2059319" h="2006088">
                  <a:moveTo>
                    <a:pt x="0" y="0"/>
                  </a:moveTo>
                  <a:lnTo>
                    <a:pt x="2059319" y="0"/>
                  </a:lnTo>
                  <a:lnTo>
                    <a:pt x="2059319" y="2006088"/>
                  </a:lnTo>
                  <a:lnTo>
                    <a:pt x="0" y="2006088"/>
                  </a:lnTo>
                  <a:close/>
                </a:path>
              </a:pathLst>
            </a:custGeom>
            <a:solidFill>
              <a:srgbClr val="2E2213">
                <a:alpha val="86667"/>
              </a:srgbClr>
            </a:solidFill>
          </p:spPr>
          <p:txBody>
            <a:bodyPr/>
            <a:lstStyle/>
            <a:p>
              <a:endParaRPr lang="en-US" sz="1200"/>
            </a:p>
          </p:txBody>
        </p:sp>
        <p:sp>
          <p:nvSpPr>
            <p:cNvPr id="8" name="TextBox 8"/>
            <p:cNvSpPr txBox="1"/>
            <p:nvPr/>
          </p:nvSpPr>
          <p:spPr>
            <a:xfrm>
              <a:off x="0" y="-180975"/>
              <a:ext cx="2059319" cy="2187063"/>
            </a:xfrm>
            <a:prstGeom prst="rect">
              <a:avLst/>
            </a:prstGeom>
          </p:spPr>
          <p:txBody>
            <a:bodyPr lIns="33867" tIns="33867" rIns="33867" bIns="33867" rtlCol="0" anchor="ctr"/>
            <a:lstStyle/>
            <a:p>
              <a:pPr algn="ctr">
                <a:lnSpc>
                  <a:spcPts val="5600"/>
                </a:lnSpc>
                <a:spcBef>
                  <a:spcPct val="0"/>
                </a:spcBef>
              </a:pPr>
              <a:endParaRPr sz="1200"/>
            </a:p>
          </p:txBody>
        </p:sp>
      </p:grpSp>
      <p:grpSp>
        <p:nvGrpSpPr>
          <p:cNvPr id="9" name="Group 9"/>
          <p:cNvGrpSpPr/>
          <p:nvPr/>
        </p:nvGrpSpPr>
        <p:grpSpPr>
          <a:xfrm>
            <a:off x="5711730" y="1364272"/>
            <a:ext cx="6401048" cy="5077909"/>
            <a:chOff x="0" y="0"/>
            <a:chExt cx="2528809" cy="2006088"/>
          </a:xfrm>
        </p:grpSpPr>
        <p:sp>
          <p:nvSpPr>
            <p:cNvPr id="10" name="Freeform 10"/>
            <p:cNvSpPr/>
            <p:nvPr/>
          </p:nvSpPr>
          <p:spPr>
            <a:xfrm>
              <a:off x="0" y="0"/>
              <a:ext cx="2528809" cy="2006088"/>
            </a:xfrm>
            <a:custGeom>
              <a:avLst/>
              <a:gdLst/>
              <a:ahLst/>
              <a:cxnLst/>
              <a:rect l="l" t="t" r="r" b="b"/>
              <a:pathLst>
                <a:path w="2528809" h="2006088">
                  <a:moveTo>
                    <a:pt x="0" y="0"/>
                  </a:moveTo>
                  <a:lnTo>
                    <a:pt x="2528809" y="0"/>
                  </a:lnTo>
                  <a:lnTo>
                    <a:pt x="2528809" y="2006088"/>
                  </a:lnTo>
                  <a:lnTo>
                    <a:pt x="0" y="2006088"/>
                  </a:lnTo>
                  <a:close/>
                </a:path>
              </a:pathLst>
            </a:custGeom>
            <a:solidFill>
              <a:srgbClr val="2E2213">
                <a:alpha val="86667"/>
              </a:srgbClr>
            </a:solidFill>
          </p:spPr>
          <p:txBody>
            <a:bodyPr/>
            <a:lstStyle/>
            <a:p>
              <a:endParaRPr lang="en-US" sz="1200"/>
            </a:p>
          </p:txBody>
        </p:sp>
        <p:sp>
          <p:nvSpPr>
            <p:cNvPr id="11" name="TextBox 11"/>
            <p:cNvSpPr txBox="1"/>
            <p:nvPr/>
          </p:nvSpPr>
          <p:spPr>
            <a:xfrm>
              <a:off x="0" y="-180975"/>
              <a:ext cx="2528809" cy="2187063"/>
            </a:xfrm>
            <a:prstGeom prst="rect">
              <a:avLst/>
            </a:prstGeom>
          </p:spPr>
          <p:txBody>
            <a:bodyPr lIns="33867" tIns="33867" rIns="33867" bIns="33867" rtlCol="0" anchor="ctr"/>
            <a:lstStyle/>
            <a:p>
              <a:pPr algn="ctr">
                <a:lnSpc>
                  <a:spcPts val="5600"/>
                </a:lnSpc>
                <a:spcBef>
                  <a:spcPct val="0"/>
                </a:spcBef>
              </a:pPr>
              <a:endParaRPr sz="1200"/>
            </a:p>
          </p:txBody>
        </p:sp>
      </p:grpSp>
      <p:sp>
        <p:nvSpPr>
          <p:cNvPr id="12" name="Freeform 12"/>
          <p:cNvSpPr/>
          <p:nvPr/>
        </p:nvSpPr>
        <p:spPr>
          <a:xfrm>
            <a:off x="5831542" y="1511232"/>
            <a:ext cx="2898834" cy="2174126"/>
          </a:xfrm>
          <a:custGeom>
            <a:avLst/>
            <a:gdLst/>
            <a:ahLst/>
            <a:cxnLst/>
            <a:rect l="l" t="t" r="r" b="b"/>
            <a:pathLst>
              <a:path w="4348251" h="3261189">
                <a:moveTo>
                  <a:pt x="0" y="0"/>
                </a:moveTo>
                <a:lnTo>
                  <a:pt x="4348252" y="0"/>
                </a:lnTo>
                <a:lnTo>
                  <a:pt x="4348252" y="3261188"/>
                </a:lnTo>
                <a:lnTo>
                  <a:pt x="0" y="3261188"/>
                </a:lnTo>
                <a:lnTo>
                  <a:pt x="0" y="0"/>
                </a:lnTo>
                <a:close/>
              </a:path>
            </a:pathLst>
          </a:custGeom>
          <a:blipFill>
            <a:blip r:embed="rId3"/>
            <a:stretch>
              <a:fillRect/>
            </a:stretch>
          </a:blipFill>
        </p:spPr>
        <p:txBody>
          <a:bodyPr/>
          <a:lstStyle/>
          <a:p>
            <a:endParaRPr lang="en-US" sz="1200"/>
          </a:p>
        </p:txBody>
      </p:sp>
      <p:sp>
        <p:nvSpPr>
          <p:cNvPr id="13" name="Freeform 13"/>
          <p:cNvSpPr/>
          <p:nvPr/>
        </p:nvSpPr>
        <p:spPr>
          <a:xfrm>
            <a:off x="10169760" y="3998124"/>
            <a:ext cx="1834037" cy="1400354"/>
          </a:xfrm>
          <a:custGeom>
            <a:avLst/>
            <a:gdLst/>
            <a:ahLst/>
            <a:cxnLst/>
            <a:rect l="l" t="t" r="r" b="b"/>
            <a:pathLst>
              <a:path w="2751055" h="2100531">
                <a:moveTo>
                  <a:pt x="0" y="0"/>
                </a:moveTo>
                <a:lnTo>
                  <a:pt x="2751055" y="0"/>
                </a:lnTo>
                <a:lnTo>
                  <a:pt x="2751055" y="2100531"/>
                </a:lnTo>
                <a:lnTo>
                  <a:pt x="0" y="2100531"/>
                </a:lnTo>
                <a:lnTo>
                  <a:pt x="0" y="0"/>
                </a:lnTo>
                <a:close/>
              </a:path>
            </a:pathLst>
          </a:custGeom>
          <a:blipFill>
            <a:blip r:embed="rId4"/>
            <a:stretch>
              <a:fillRect t="-37899" b="-36726"/>
            </a:stretch>
          </a:blipFill>
        </p:spPr>
        <p:txBody>
          <a:bodyPr/>
          <a:lstStyle/>
          <a:p>
            <a:endParaRPr lang="en-US" sz="1200"/>
          </a:p>
        </p:txBody>
      </p:sp>
      <p:sp>
        <p:nvSpPr>
          <p:cNvPr id="14" name="Freeform 14"/>
          <p:cNvSpPr/>
          <p:nvPr/>
        </p:nvSpPr>
        <p:spPr>
          <a:xfrm>
            <a:off x="8912254" y="1511233"/>
            <a:ext cx="1793996" cy="2391995"/>
          </a:xfrm>
          <a:custGeom>
            <a:avLst/>
            <a:gdLst/>
            <a:ahLst/>
            <a:cxnLst/>
            <a:rect l="l" t="t" r="r" b="b"/>
            <a:pathLst>
              <a:path w="2690994" h="3587993">
                <a:moveTo>
                  <a:pt x="0" y="0"/>
                </a:moveTo>
                <a:lnTo>
                  <a:pt x="2690994" y="0"/>
                </a:lnTo>
                <a:lnTo>
                  <a:pt x="2690994" y="3587992"/>
                </a:lnTo>
                <a:lnTo>
                  <a:pt x="0" y="3587992"/>
                </a:lnTo>
                <a:lnTo>
                  <a:pt x="0" y="0"/>
                </a:lnTo>
                <a:close/>
              </a:path>
            </a:pathLst>
          </a:custGeom>
          <a:blipFill>
            <a:blip r:embed="rId5"/>
            <a:stretch>
              <a:fillRect/>
            </a:stretch>
          </a:blipFill>
        </p:spPr>
        <p:txBody>
          <a:bodyPr/>
          <a:lstStyle/>
          <a:p>
            <a:endParaRPr lang="en-US" sz="1200"/>
          </a:p>
        </p:txBody>
      </p:sp>
      <p:sp>
        <p:nvSpPr>
          <p:cNvPr id="15" name="Freeform 15"/>
          <p:cNvSpPr/>
          <p:nvPr/>
        </p:nvSpPr>
        <p:spPr>
          <a:xfrm>
            <a:off x="5831542" y="3837588"/>
            <a:ext cx="2271189" cy="2093335"/>
          </a:xfrm>
          <a:custGeom>
            <a:avLst/>
            <a:gdLst/>
            <a:ahLst/>
            <a:cxnLst/>
            <a:rect l="l" t="t" r="r" b="b"/>
            <a:pathLst>
              <a:path w="3406784" h="3140002">
                <a:moveTo>
                  <a:pt x="0" y="0"/>
                </a:moveTo>
                <a:lnTo>
                  <a:pt x="3406784" y="0"/>
                </a:lnTo>
                <a:lnTo>
                  <a:pt x="3406784" y="3140003"/>
                </a:lnTo>
                <a:lnTo>
                  <a:pt x="0" y="3140003"/>
                </a:lnTo>
                <a:lnTo>
                  <a:pt x="0" y="0"/>
                </a:lnTo>
                <a:close/>
              </a:path>
            </a:pathLst>
          </a:custGeom>
          <a:blipFill>
            <a:blip r:embed="rId6"/>
            <a:stretch>
              <a:fillRect r="-22892"/>
            </a:stretch>
          </a:blipFill>
        </p:spPr>
        <p:txBody>
          <a:bodyPr/>
          <a:lstStyle/>
          <a:p>
            <a:endParaRPr lang="en-US" sz="1200"/>
          </a:p>
        </p:txBody>
      </p:sp>
      <p:sp>
        <p:nvSpPr>
          <p:cNvPr id="16" name="Freeform 16"/>
          <p:cNvSpPr/>
          <p:nvPr/>
        </p:nvSpPr>
        <p:spPr>
          <a:xfrm>
            <a:off x="8233785" y="4459066"/>
            <a:ext cx="1878826" cy="1878826"/>
          </a:xfrm>
          <a:custGeom>
            <a:avLst/>
            <a:gdLst/>
            <a:ahLst/>
            <a:cxnLst/>
            <a:rect l="l" t="t" r="r" b="b"/>
            <a:pathLst>
              <a:path w="2818239" h="2818239">
                <a:moveTo>
                  <a:pt x="0" y="0"/>
                </a:moveTo>
                <a:lnTo>
                  <a:pt x="2818238" y="0"/>
                </a:lnTo>
                <a:lnTo>
                  <a:pt x="2818238" y="2818239"/>
                </a:lnTo>
                <a:lnTo>
                  <a:pt x="0" y="2818239"/>
                </a:lnTo>
                <a:lnTo>
                  <a:pt x="0" y="0"/>
                </a:lnTo>
                <a:close/>
              </a:path>
            </a:pathLst>
          </a:custGeom>
          <a:blipFill>
            <a:blip r:embed="rId7"/>
            <a:stretch>
              <a:fillRect/>
            </a:stretch>
          </a:blipFill>
        </p:spPr>
        <p:txBody>
          <a:bodyPr/>
          <a:lstStyle/>
          <a:p>
            <a:endParaRPr lang="en-US" sz="1200"/>
          </a:p>
        </p:txBody>
      </p:sp>
      <p:sp>
        <p:nvSpPr>
          <p:cNvPr id="17" name="TextBox 17"/>
          <p:cNvSpPr txBox="1"/>
          <p:nvPr/>
        </p:nvSpPr>
        <p:spPr>
          <a:xfrm>
            <a:off x="319520" y="1453112"/>
            <a:ext cx="4930121" cy="4638001"/>
          </a:xfrm>
          <a:prstGeom prst="rect">
            <a:avLst/>
          </a:prstGeom>
        </p:spPr>
        <p:txBody>
          <a:bodyPr lIns="0" tIns="0" rIns="0" bIns="0" rtlCol="0" anchor="t">
            <a:spAutoFit/>
          </a:bodyPr>
          <a:lstStyle/>
          <a:p>
            <a:pPr>
              <a:lnSpc>
                <a:spcPts val="2558"/>
              </a:lnSpc>
            </a:pPr>
            <a:r>
              <a:rPr lang="en-US" sz="1827">
                <a:solidFill>
                  <a:srgbClr val="FFFFFF"/>
                </a:solidFill>
                <a:latin typeface="JA Jayagiri Sans"/>
                <a:ea typeface="JA Jayagiri Sans"/>
                <a:cs typeface="JA Jayagiri Sans"/>
                <a:sym typeface="JA Jayagiri Sans"/>
              </a:rPr>
              <a:t>Class Information</a:t>
            </a:r>
          </a:p>
          <a:p>
            <a:pPr marL="394590" lvl="1" indent="-197295">
              <a:lnSpc>
                <a:spcPts val="2558"/>
              </a:lnSpc>
              <a:buFont typeface="Arial"/>
              <a:buChar char="•"/>
            </a:pPr>
            <a:r>
              <a:rPr lang="en-US" sz="1827">
                <a:solidFill>
                  <a:srgbClr val="FFFFFF"/>
                </a:solidFill>
                <a:latin typeface="JA Jayagiri Sans"/>
                <a:ea typeface="JA Jayagiri Sans"/>
                <a:cs typeface="JA Jayagiri Sans"/>
                <a:sym typeface="JA Jayagiri Sans"/>
              </a:rPr>
              <a:t>Fee: $30</a:t>
            </a:r>
          </a:p>
          <a:p>
            <a:pPr marL="394590" lvl="1" indent="-197295">
              <a:lnSpc>
                <a:spcPts val="2558"/>
              </a:lnSpc>
              <a:buFont typeface="Arial"/>
              <a:buChar char="•"/>
            </a:pPr>
            <a:r>
              <a:rPr lang="en-US" sz="1827">
                <a:solidFill>
                  <a:srgbClr val="FFFFFF"/>
                </a:solidFill>
                <a:latin typeface="JA Jayagiri Sans"/>
                <a:ea typeface="JA Jayagiri Sans"/>
                <a:cs typeface="JA Jayagiri Sans"/>
                <a:sym typeface="JA Jayagiri Sans"/>
              </a:rPr>
              <a:t> Interested in getting creative, working with your hands, and bringing your ideas to life in clay? Then this is the elective for you!</a:t>
            </a:r>
          </a:p>
          <a:p>
            <a:pPr marL="394590" lvl="1" indent="-197295">
              <a:lnSpc>
                <a:spcPts val="2558"/>
              </a:lnSpc>
              <a:buFont typeface="Arial"/>
              <a:buChar char="•"/>
            </a:pPr>
            <a:r>
              <a:rPr lang="en-US" sz="1827">
                <a:solidFill>
                  <a:srgbClr val="FFFFFF"/>
                </a:solidFill>
                <a:latin typeface="JA Jayagiri Sans"/>
                <a:ea typeface="JA Jayagiri Sans"/>
                <a:cs typeface="JA Jayagiri Sans"/>
                <a:sym typeface="JA Jayagiri Sans"/>
              </a:rPr>
              <a:t>Things we learn: </a:t>
            </a:r>
          </a:p>
          <a:p>
            <a:pPr marL="789180" lvl="2" indent="-263060">
              <a:lnSpc>
                <a:spcPts val="2558"/>
              </a:lnSpc>
              <a:buFont typeface="Arial"/>
              <a:buChar char="⚬"/>
            </a:pPr>
            <a:r>
              <a:rPr lang="en-US" sz="1827">
                <a:solidFill>
                  <a:srgbClr val="FFFFFF"/>
                </a:solidFill>
                <a:latin typeface="JA Jayagiri Sans"/>
                <a:ea typeface="JA Jayagiri Sans"/>
                <a:cs typeface="JA Jayagiri Sans"/>
                <a:sym typeface="JA Jayagiri Sans"/>
              </a:rPr>
              <a:t>Hand-building techniques (pinch, coil, and slab construction)</a:t>
            </a:r>
          </a:p>
          <a:p>
            <a:pPr marL="789180" lvl="2" indent="-263060">
              <a:lnSpc>
                <a:spcPts val="2558"/>
              </a:lnSpc>
              <a:buFont typeface="Arial"/>
              <a:buChar char="⚬"/>
            </a:pPr>
            <a:r>
              <a:rPr lang="en-US" sz="1827">
                <a:solidFill>
                  <a:srgbClr val="FFFFFF"/>
                </a:solidFill>
                <a:latin typeface="JA Jayagiri Sans"/>
                <a:ea typeface="JA Jayagiri Sans"/>
                <a:cs typeface="JA Jayagiri Sans"/>
                <a:sym typeface="JA Jayagiri Sans"/>
              </a:rPr>
              <a:t>Clay sculpting and carving skills</a:t>
            </a:r>
          </a:p>
          <a:p>
            <a:pPr marL="789180" lvl="2" indent="-263060">
              <a:lnSpc>
                <a:spcPts val="2558"/>
              </a:lnSpc>
              <a:buFont typeface="Arial"/>
              <a:buChar char="⚬"/>
            </a:pPr>
            <a:r>
              <a:rPr lang="en-US" sz="1827">
                <a:solidFill>
                  <a:srgbClr val="FFFFFF"/>
                </a:solidFill>
                <a:latin typeface="JA Jayagiri Sans"/>
                <a:ea typeface="JA Jayagiri Sans"/>
                <a:cs typeface="JA Jayagiri Sans"/>
                <a:sym typeface="JA Jayagiri Sans"/>
              </a:rPr>
              <a:t>How to create functional and decorative pottery</a:t>
            </a:r>
          </a:p>
          <a:p>
            <a:pPr marL="789180" lvl="2" indent="-263060">
              <a:lnSpc>
                <a:spcPts val="2558"/>
              </a:lnSpc>
              <a:buFont typeface="Arial"/>
              <a:buChar char="⚬"/>
            </a:pPr>
            <a:r>
              <a:rPr lang="en-US" sz="1827">
                <a:solidFill>
                  <a:srgbClr val="FFFFFF"/>
                </a:solidFill>
                <a:latin typeface="JA Jayagiri Sans"/>
                <a:ea typeface="JA Jayagiri Sans"/>
                <a:cs typeface="JA Jayagiri Sans"/>
                <a:sym typeface="JA Jayagiri Sans"/>
              </a:rPr>
              <a:t>Surface design techniques like texture, stamping, and sgraffito</a:t>
            </a:r>
          </a:p>
          <a:p>
            <a:pPr marL="789180" lvl="2" indent="-263060">
              <a:lnSpc>
                <a:spcPts val="2558"/>
              </a:lnSpc>
              <a:spcBef>
                <a:spcPct val="0"/>
              </a:spcBef>
              <a:buFont typeface="Arial"/>
              <a:buChar char="⚬"/>
            </a:pPr>
            <a:r>
              <a:rPr lang="en-US" sz="1827">
                <a:solidFill>
                  <a:srgbClr val="FFFFFF"/>
                </a:solidFill>
                <a:latin typeface="JA Jayagiri Sans"/>
                <a:ea typeface="JA Jayagiri Sans"/>
                <a:cs typeface="JA Jayagiri Sans"/>
                <a:sym typeface="JA Jayagiri Sans"/>
              </a:rPr>
              <a:t>How to use the wheel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7E59F-D034-4473-8747-78BD67B27BD7}"/>
              </a:ext>
            </a:extLst>
          </p:cNvPr>
          <p:cNvSpPr>
            <a:spLocks noGrp="1"/>
          </p:cNvSpPr>
          <p:nvPr>
            <p:ph type="title"/>
          </p:nvPr>
        </p:nvSpPr>
        <p:spPr>
          <a:xfrm>
            <a:off x="985968" y="715109"/>
            <a:ext cx="8288035" cy="342467"/>
          </a:xfrm>
        </p:spPr>
        <p:txBody>
          <a:bodyPr vert="horz" lIns="91440" tIns="45720" rIns="91440" bIns="45720" rtlCol="0" anchor="b">
            <a:normAutofit fontScale="90000"/>
          </a:bodyPr>
          <a:lstStyle/>
          <a:p>
            <a:r>
              <a:rPr lang="en-US" sz="4400">
                <a:solidFill>
                  <a:schemeClr val="tx1"/>
                </a:solidFill>
              </a:rPr>
              <a:t>Welcome to Medical Detectives!</a:t>
            </a:r>
          </a:p>
        </p:txBody>
      </p:sp>
      <p:pic>
        <p:nvPicPr>
          <p:cNvPr id="5" name="Content Placeholder 4" descr="Stethoscope">
            <a:extLst>
              <a:ext uri="{FF2B5EF4-FFF2-40B4-BE49-F238E27FC236}">
                <a16:creationId xmlns:a16="http://schemas.microsoft.com/office/drawing/2014/main" id="{726ECB6F-B5E5-465E-8F73-7E1C903C1EB2}"/>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5755"/>
          <a:stretch/>
        </p:blipFill>
        <p:spPr>
          <a:xfrm>
            <a:off x="0" y="1581525"/>
            <a:ext cx="6705599" cy="5276476"/>
          </a:xfrm>
          <a:prstGeom prst="rect">
            <a:avLst/>
          </a:prstGeom>
        </p:spPr>
      </p:pic>
      <p:pic>
        <p:nvPicPr>
          <p:cNvPr id="8" name="Content Placeholder 5" descr="A person wearing a mask&#10;&#10;Description automatically generated">
            <a:extLst>
              <a:ext uri="{FF2B5EF4-FFF2-40B4-BE49-F238E27FC236}">
                <a16:creationId xmlns:a16="http://schemas.microsoft.com/office/drawing/2014/main" id="{0D23E738-041D-4125-8F4D-36A67F3A23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6316518" y="1127914"/>
            <a:ext cx="4489939" cy="5014977"/>
          </a:xfrm>
          <a:prstGeom prst="rect">
            <a:avLst/>
          </a:prstGeom>
        </p:spPr>
      </p:pic>
    </p:spTree>
    <p:extLst>
      <p:ext uri="{BB962C8B-B14F-4D97-AF65-F5344CB8AC3E}">
        <p14:creationId xmlns:p14="http://schemas.microsoft.com/office/powerpoint/2010/main" val="3209978244"/>
      </p:ext>
    </p:extLst>
  </p:cSld>
  <p:clrMapOvr>
    <a:masterClrMapping/>
  </p:clrMapOvr>
  <p:transition spd="slow">
    <p:push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AAD0D-2AF0-44F5-86D1-D69497F8AEB8}"/>
              </a:ext>
            </a:extLst>
          </p:cNvPr>
          <p:cNvSpPr>
            <a:spLocks noGrp="1"/>
          </p:cNvSpPr>
          <p:nvPr>
            <p:ph type="title"/>
          </p:nvPr>
        </p:nvSpPr>
        <p:spPr>
          <a:xfrm>
            <a:off x="6324601" y="609600"/>
            <a:ext cx="3194537" cy="1326321"/>
          </a:xfrm>
        </p:spPr>
        <p:txBody>
          <a:bodyPr>
            <a:normAutofit/>
          </a:bodyPr>
          <a:lstStyle/>
          <a:p>
            <a:pPr algn="l"/>
            <a:r>
              <a:rPr lang="en-US" sz="3100">
                <a:solidFill>
                  <a:schemeClr val="tx1"/>
                </a:solidFill>
              </a:rPr>
              <a:t>What are we going to learn?</a:t>
            </a:r>
          </a:p>
        </p:txBody>
      </p:sp>
      <p:pic>
        <p:nvPicPr>
          <p:cNvPr id="8" name="Picture 7">
            <a:extLst>
              <a:ext uri="{FF2B5EF4-FFF2-40B4-BE49-F238E27FC236}">
                <a16:creationId xmlns:a16="http://schemas.microsoft.com/office/drawing/2014/main" id="{210451B7-F90C-4DBC-8698-CF017B8DE634}"/>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0223" r="15250" b="-4"/>
          <a:stretch/>
        </p:blipFill>
        <p:spPr>
          <a:xfrm>
            <a:off x="-6231" y="0"/>
            <a:ext cx="3089400" cy="4648621"/>
          </a:xfrm>
          <a:prstGeom prst="rect">
            <a:avLst/>
          </a:prstGeom>
        </p:spPr>
      </p:pic>
      <p:pic>
        <p:nvPicPr>
          <p:cNvPr id="11" name="Picture 10">
            <a:extLst>
              <a:ext uri="{FF2B5EF4-FFF2-40B4-BE49-F238E27FC236}">
                <a16:creationId xmlns:a16="http://schemas.microsoft.com/office/drawing/2014/main" id="{2153B48F-6DD3-4AA5-8639-7E27AC94C20C}"/>
              </a:ext>
            </a:extLst>
          </p:cNvPr>
          <p:cNvPicPr>
            <a:picLocks noChangeAspect="1"/>
          </p:cNvPicPr>
          <p:nvPr/>
        </p:nvPicPr>
        <p:blipFill rotWithShape="1">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l="7636" r="2070" b="-2"/>
          <a:stretch/>
        </p:blipFill>
        <p:spPr>
          <a:xfrm>
            <a:off x="3091108" y="0"/>
            <a:ext cx="3160456" cy="3714211"/>
          </a:xfrm>
          <a:prstGeom prst="rect">
            <a:avLst/>
          </a:prstGeom>
        </p:spPr>
      </p:pic>
      <p:sp>
        <p:nvSpPr>
          <p:cNvPr id="3" name="Content Placeholder 2">
            <a:extLst>
              <a:ext uri="{FF2B5EF4-FFF2-40B4-BE49-F238E27FC236}">
                <a16:creationId xmlns:a16="http://schemas.microsoft.com/office/drawing/2014/main" id="{56E6AE15-24B8-4F57-AE8B-17FC91109CE2}"/>
              </a:ext>
            </a:extLst>
          </p:cNvPr>
          <p:cNvSpPr>
            <a:spLocks noGrp="1"/>
          </p:cNvSpPr>
          <p:nvPr>
            <p:ph idx="1"/>
          </p:nvPr>
        </p:nvSpPr>
        <p:spPr>
          <a:xfrm>
            <a:off x="6324601" y="2096064"/>
            <a:ext cx="5454720" cy="4095186"/>
          </a:xfrm>
        </p:spPr>
        <p:txBody>
          <a:bodyPr>
            <a:normAutofit/>
          </a:bodyPr>
          <a:lstStyle/>
          <a:p>
            <a:pPr>
              <a:lnSpc>
                <a:spcPct val="110000"/>
              </a:lnSpc>
            </a:pPr>
            <a:r>
              <a:rPr lang="en-US" sz="1800"/>
              <a:t>Importance of Vital Signs</a:t>
            </a:r>
          </a:p>
          <a:p>
            <a:pPr lvl="1">
              <a:lnSpc>
                <a:spcPct val="110000"/>
              </a:lnSpc>
            </a:pPr>
            <a:r>
              <a:rPr lang="en-US"/>
              <a:t>How to take temperature, heart rate, and blood pressure!</a:t>
            </a:r>
          </a:p>
          <a:p>
            <a:pPr>
              <a:lnSpc>
                <a:spcPct val="110000"/>
              </a:lnSpc>
            </a:pPr>
            <a:r>
              <a:rPr lang="en-US" sz="1800"/>
              <a:t>Common and wide-spread diseases</a:t>
            </a:r>
          </a:p>
          <a:p>
            <a:pPr lvl="1">
              <a:lnSpc>
                <a:spcPct val="110000"/>
              </a:lnSpc>
            </a:pPr>
            <a:r>
              <a:rPr lang="en-US"/>
              <a:t>Difference between Virus, Bacteria, and Fungi</a:t>
            </a:r>
          </a:p>
          <a:p>
            <a:pPr>
              <a:lnSpc>
                <a:spcPct val="110000"/>
              </a:lnSpc>
            </a:pPr>
            <a:r>
              <a:rPr lang="en-US" sz="1800"/>
              <a:t>Diagnose Patients based on symptoms</a:t>
            </a:r>
          </a:p>
          <a:p>
            <a:pPr>
              <a:lnSpc>
                <a:spcPct val="110000"/>
              </a:lnSpc>
            </a:pPr>
            <a:r>
              <a:rPr lang="en-US" sz="1800"/>
              <a:t>The Nervous System!</a:t>
            </a:r>
          </a:p>
          <a:p>
            <a:pPr>
              <a:lnSpc>
                <a:spcPct val="110000"/>
              </a:lnSpc>
            </a:pPr>
            <a:r>
              <a:rPr lang="en-US" sz="1800"/>
              <a:t>Outbreaks, Epidemics, and Pandemics!</a:t>
            </a:r>
          </a:p>
          <a:p>
            <a:pPr>
              <a:lnSpc>
                <a:spcPct val="110000"/>
              </a:lnSpc>
            </a:pPr>
            <a:r>
              <a:rPr lang="en-US" sz="1800"/>
              <a:t>Crime Scene Investigation</a:t>
            </a:r>
          </a:p>
        </p:txBody>
      </p:sp>
      <p:pic>
        <p:nvPicPr>
          <p:cNvPr id="15" name="Picture 14" descr="A picture containing invertebrate, coelenterate&#10;&#10;Description automatically generated">
            <a:extLst>
              <a:ext uri="{FF2B5EF4-FFF2-40B4-BE49-F238E27FC236}">
                <a16:creationId xmlns:a16="http://schemas.microsoft.com/office/drawing/2014/main" id="{810C098F-09A4-4B92-943F-7BC7C9D78414}"/>
              </a:ext>
            </a:extLst>
          </p:cNvPr>
          <p:cNvPicPr>
            <a:picLocks noChangeAspect="1"/>
          </p:cNvPicPr>
          <p:nvPr/>
        </p:nvPicPr>
        <p:blipFill rotWithShape="1">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rcRect r="-2" b="3104"/>
          <a:stretch/>
        </p:blipFill>
        <p:spPr>
          <a:xfrm>
            <a:off x="0" y="4648621"/>
            <a:ext cx="3083169" cy="2209379"/>
          </a:xfrm>
          <a:prstGeom prst="rect">
            <a:avLst/>
          </a:prstGeom>
        </p:spPr>
      </p:pic>
      <p:pic>
        <p:nvPicPr>
          <p:cNvPr id="5" name="Picture 4" descr="A close up of a spider&#10;&#10;Description automatically generated with medium confidence">
            <a:extLst>
              <a:ext uri="{FF2B5EF4-FFF2-40B4-BE49-F238E27FC236}">
                <a16:creationId xmlns:a16="http://schemas.microsoft.com/office/drawing/2014/main" id="{C33CC277-B01C-49F8-9114-19125C8D9123}"/>
              </a:ext>
            </a:extLst>
          </p:cNvPr>
          <p:cNvPicPr>
            <a:picLocks noChangeAspect="1"/>
          </p:cNvPicPr>
          <p:nvPr/>
        </p:nvPicPr>
        <p:blipFill rotWithShape="1">
          <a:blip r:embed="rId9">
            <a:extLst>
              <a:ext uri="{28A0092B-C50C-407E-A947-70E740481C1C}">
                <a14:useLocalDpi xmlns:a14="http://schemas.microsoft.com/office/drawing/2010/main" val="0"/>
              </a:ext>
              <a:ext uri="{837473B0-CC2E-450A-ABE3-18F120FF3D39}">
                <a1611:picAttrSrcUrl xmlns:a1611="http://schemas.microsoft.com/office/drawing/2016/11/main" r:id="rId10"/>
              </a:ext>
            </a:extLst>
          </a:blip>
          <a:srcRect l="9845" r="40898" b="1"/>
          <a:stretch/>
        </p:blipFill>
        <p:spPr>
          <a:xfrm>
            <a:off x="3091107" y="3714211"/>
            <a:ext cx="3160456" cy="3143790"/>
          </a:xfrm>
          <a:prstGeom prst="rect">
            <a:avLst/>
          </a:prstGeom>
        </p:spPr>
      </p:pic>
      <p:sp>
        <p:nvSpPr>
          <p:cNvPr id="6" name="SMARTInkShape-1">
            <a:extLst>
              <a:ext uri="{FF2B5EF4-FFF2-40B4-BE49-F238E27FC236}">
                <a16:creationId xmlns:a16="http://schemas.microsoft.com/office/drawing/2014/main" id="{7D48360C-E360-FB66-D910-4D1F7C47DD2C}"/>
              </a:ext>
            </a:extLst>
          </p:cNvPr>
          <p:cNvSpPr/>
          <p:nvPr>
            <p:custDataLst>
              <p:tags r:id="rId1"/>
            </p:custDataLst>
          </p:nvPr>
        </p:nvSpPr>
        <p:spPr>
          <a:xfrm>
            <a:off x="6308725" y="4554538"/>
            <a:ext cx="7938" cy="1"/>
          </a:xfrm>
          <a:custGeom>
            <a:avLst/>
            <a:gdLst/>
            <a:ahLst/>
            <a:cxnLst/>
            <a:rect l="0" t="0" r="0" b="0"/>
            <a:pathLst>
              <a:path w="7938" h="1">
                <a:moveTo>
                  <a:pt x="0" y="0"/>
                </a:moveTo>
                <a:lnTo>
                  <a:pt x="0" y="0"/>
                </a:lnTo>
                <a:lnTo>
                  <a:pt x="7937"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8387215"/>
      </p:ext>
    </p:extLst>
  </p:cSld>
  <p:clrMapOvr>
    <a:masterClrMapping/>
  </p:clrMapOvr>
  <p:transition spd="med">
    <p:pull/>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AAD0D-2AF0-44F5-86D1-D69497F8AEB8}"/>
              </a:ext>
            </a:extLst>
          </p:cNvPr>
          <p:cNvSpPr>
            <a:spLocks noGrp="1"/>
          </p:cNvSpPr>
          <p:nvPr>
            <p:ph type="title"/>
          </p:nvPr>
        </p:nvSpPr>
        <p:spPr>
          <a:xfrm>
            <a:off x="6754777" y="445077"/>
            <a:ext cx="2817507" cy="1326321"/>
          </a:xfrm>
        </p:spPr>
        <p:txBody>
          <a:bodyPr>
            <a:normAutofit/>
          </a:bodyPr>
          <a:lstStyle/>
          <a:p>
            <a:pPr algn="l"/>
            <a:r>
              <a:rPr lang="en-US" sz="3100">
                <a:solidFill>
                  <a:schemeClr val="tx1"/>
                </a:solidFill>
              </a:rPr>
              <a:t>What Fun labs will we do?</a:t>
            </a:r>
          </a:p>
        </p:txBody>
      </p:sp>
      <p:sp>
        <p:nvSpPr>
          <p:cNvPr id="3" name="Content Placeholder 2">
            <a:extLst>
              <a:ext uri="{FF2B5EF4-FFF2-40B4-BE49-F238E27FC236}">
                <a16:creationId xmlns:a16="http://schemas.microsoft.com/office/drawing/2014/main" id="{56E6AE15-24B8-4F57-AE8B-17FC91109CE2}"/>
              </a:ext>
            </a:extLst>
          </p:cNvPr>
          <p:cNvSpPr>
            <a:spLocks noGrp="1"/>
          </p:cNvSpPr>
          <p:nvPr>
            <p:ph idx="1"/>
          </p:nvPr>
        </p:nvSpPr>
        <p:spPr>
          <a:xfrm>
            <a:off x="6817361" y="2096064"/>
            <a:ext cx="4961960" cy="4095186"/>
          </a:xfrm>
        </p:spPr>
        <p:txBody>
          <a:bodyPr>
            <a:normAutofit/>
          </a:bodyPr>
          <a:lstStyle/>
          <a:p>
            <a:pPr marL="0" indent="0">
              <a:lnSpc>
                <a:spcPct val="110000"/>
              </a:lnSpc>
              <a:buNone/>
            </a:pPr>
            <a:r>
              <a:rPr lang="en-US" sz="1800"/>
              <a:t>- We will create a lab to see how we can increase or decrease our heart rate!</a:t>
            </a:r>
          </a:p>
          <a:p>
            <a:pPr marL="0" indent="0">
              <a:lnSpc>
                <a:spcPct val="110000"/>
              </a:lnSpc>
              <a:buNone/>
            </a:pPr>
            <a:r>
              <a:rPr lang="en-US" sz="1800"/>
              <a:t>- Grow Bacteria!</a:t>
            </a:r>
          </a:p>
          <a:p>
            <a:pPr marL="0" indent="0">
              <a:lnSpc>
                <a:spcPct val="110000"/>
              </a:lnSpc>
              <a:buNone/>
            </a:pPr>
            <a:r>
              <a:rPr lang="en-US" sz="1800"/>
              <a:t>- Sheep Brain Dissection!</a:t>
            </a:r>
          </a:p>
          <a:p>
            <a:pPr marL="0" indent="0">
              <a:lnSpc>
                <a:spcPct val="110000"/>
              </a:lnSpc>
              <a:buNone/>
            </a:pPr>
            <a:r>
              <a:rPr lang="en-US" sz="1800"/>
              <a:t>- Real life simulation of figuring out an epidemic</a:t>
            </a:r>
          </a:p>
          <a:p>
            <a:pPr marL="0" indent="0">
              <a:lnSpc>
                <a:spcPct val="110000"/>
              </a:lnSpc>
              <a:buNone/>
            </a:pPr>
            <a:r>
              <a:rPr lang="en-US" sz="1800"/>
              <a:t>- Crime Scene Investigation!</a:t>
            </a:r>
          </a:p>
          <a:p>
            <a:pPr marL="0" indent="0">
              <a:lnSpc>
                <a:spcPct val="110000"/>
              </a:lnSpc>
              <a:buNone/>
            </a:pPr>
            <a:r>
              <a:rPr lang="en-US" sz="1800"/>
              <a:t>Just to name a few…</a:t>
            </a:r>
            <a:endParaRPr lang="en-US"/>
          </a:p>
        </p:txBody>
      </p:sp>
      <p:pic>
        <p:nvPicPr>
          <p:cNvPr id="7" name="Picture 6" descr="A person taking a picture of a body&#10;&#10;Description automatically generated">
            <a:extLst>
              <a:ext uri="{FF2B5EF4-FFF2-40B4-BE49-F238E27FC236}">
                <a16:creationId xmlns:a16="http://schemas.microsoft.com/office/drawing/2014/main" id="{0D0E895C-0CC0-9BED-398D-DF2F9A6AEECA}"/>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10968" y="3552092"/>
            <a:ext cx="3036065" cy="3305908"/>
          </a:xfrm>
          <a:prstGeom prst="rect">
            <a:avLst/>
          </a:prstGeom>
        </p:spPr>
      </p:pic>
      <p:pic>
        <p:nvPicPr>
          <p:cNvPr id="14" name="Picture 13" descr="A close up of a brain&#10;&#10;Description automatically generated">
            <a:extLst>
              <a:ext uri="{FF2B5EF4-FFF2-40B4-BE49-F238E27FC236}">
                <a16:creationId xmlns:a16="http://schemas.microsoft.com/office/drawing/2014/main" id="{992F8793-98F9-6221-5352-A92B9FAA7DF4}"/>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3414912" y="3704493"/>
            <a:ext cx="2245929" cy="2836982"/>
          </a:xfrm>
          <a:prstGeom prst="rect">
            <a:avLst/>
          </a:prstGeom>
        </p:spPr>
      </p:pic>
      <p:pic>
        <p:nvPicPr>
          <p:cNvPr id="17" name="Picture 16" descr="A hand holding a petri dish with yellow and red dots&#10;&#10;Description automatically generated">
            <a:extLst>
              <a:ext uri="{FF2B5EF4-FFF2-40B4-BE49-F238E27FC236}">
                <a16:creationId xmlns:a16="http://schemas.microsoft.com/office/drawing/2014/main" id="{7457C15F-866A-24D9-7116-AEEF1712758D}"/>
              </a:ext>
            </a:extLst>
          </p:cNvPr>
          <p:cNvPicPr>
            <a:picLocks noChangeAspect="1"/>
          </p:cNvPicPr>
          <p:nvPr/>
        </p:nvPicPr>
        <p:blipFill>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3047033" y="0"/>
            <a:ext cx="2981687" cy="3552092"/>
          </a:xfrm>
          <a:prstGeom prst="rect">
            <a:avLst/>
          </a:prstGeom>
        </p:spPr>
      </p:pic>
      <p:pic>
        <p:nvPicPr>
          <p:cNvPr id="21" name="Picture 20" descr="A person holding up his hands&#10;&#10;Description automatically generated">
            <a:extLst>
              <a:ext uri="{FF2B5EF4-FFF2-40B4-BE49-F238E27FC236}">
                <a16:creationId xmlns:a16="http://schemas.microsoft.com/office/drawing/2014/main" id="{DAEB1D18-1124-4455-D287-6D67DB2235F9}"/>
              </a:ext>
            </a:extLst>
          </p:cNvPr>
          <p:cNvPicPr>
            <a:picLocks noChangeAspect="1"/>
          </p:cNvPicPr>
          <p:nvPr/>
        </p:nvPicPr>
        <p:blipFill>
          <a:blip r:embed="rId9">
            <a:extLst>
              <a:ext uri="{28A0092B-C50C-407E-A947-70E740481C1C}">
                <a14:useLocalDpi xmlns:a14="http://schemas.microsoft.com/office/drawing/2010/main" val="0"/>
              </a:ext>
              <a:ext uri="{837473B0-CC2E-450A-ABE3-18F120FF3D39}">
                <a1611:picAttrSrcUrl xmlns:a1611="http://schemas.microsoft.com/office/drawing/2016/11/main" r:id="rId10"/>
              </a:ext>
            </a:extLst>
          </a:blip>
          <a:stretch>
            <a:fillRect/>
          </a:stretch>
        </p:blipFill>
        <p:spPr>
          <a:xfrm>
            <a:off x="0" y="0"/>
            <a:ext cx="3047033" cy="3552092"/>
          </a:xfrm>
          <a:prstGeom prst="rect">
            <a:avLst/>
          </a:prstGeom>
        </p:spPr>
      </p:pic>
      <p:sp>
        <p:nvSpPr>
          <p:cNvPr id="5" name="SMARTInkShape-2">
            <a:extLst>
              <a:ext uri="{FF2B5EF4-FFF2-40B4-BE49-F238E27FC236}">
                <a16:creationId xmlns:a16="http://schemas.microsoft.com/office/drawing/2014/main" id="{61666D8B-1354-0080-383A-215D2592F220}"/>
              </a:ext>
            </a:extLst>
          </p:cNvPr>
          <p:cNvSpPr/>
          <p:nvPr>
            <p:custDataLst>
              <p:tags r:id="rId1"/>
            </p:custDataLst>
          </p:nvPr>
        </p:nvSpPr>
        <p:spPr>
          <a:xfrm>
            <a:off x="6308725" y="4554538"/>
            <a:ext cx="7938" cy="1"/>
          </a:xfrm>
          <a:custGeom>
            <a:avLst/>
            <a:gdLst/>
            <a:ahLst/>
            <a:cxnLst/>
            <a:rect l="0" t="0" r="0" b="0"/>
            <a:pathLst>
              <a:path w="7938" h="1">
                <a:moveTo>
                  <a:pt x="0" y="0"/>
                </a:moveTo>
                <a:lnTo>
                  <a:pt x="0" y="0"/>
                </a:lnTo>
                <a:lnTo>
                  <a:pt x="7937"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986643910"/>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group of people wearing face masks&#10;&#10;Description automatically generated">
            <a:extLst>
              <a:ext uri="{FF2B5EF4-FFF2-40B4-BE49-F238E27FC236}">
                <a16:creationId xmlns:a16="http://schemas.microsoft.com/office/drawing/2014/main" id="{7805A34C-0F63-6C53-9555-20A5C7E12FE6}"/>
              </a:ext>
            </a:extLst>
          </p:cNvPr>
          <p:cNvPicPr>
            <a:picLocks noChangeAspect="1"/>
          </p:cNvPicPr>
          <p:nvPr/>
        </p:nvPicPr>
        <p:blipFill>
          <a:blip r:embed="rId2">
            <a:extLst>
              <a:ext uri="{28A0092B-C50C-407E-A947-70E740481C1C}">
                <a14:useLocalDpi xmlns:a14="http://schemas.microsoft.com/office/drawing/2010/main" val="0"/>
              </a:ext>
            </a:extLst>
          </a:blip>
          <a:srcRect t="8915" r="-2" b="-2"/>
          <a:stretch/>
        </p:blipFill>
        <p:spPr>
          <a:xfrm>
            <a:off x="3577219" y="10"/>
            <a:ext cx="4979304" cy="3401558"/>
          </a:xfrm>
          <a:custGeom>
            <a:avLst/>
            <a:gdLst/>
            <a:ahLst/>
            <a:cxnLst/>
            <a:rect l="l" t="t" r="r" b="b"/>
            <a:pathLst>
              <a:path w="4979304" h="3364992">
                <a:moveTo>
                  <a:pt x="0" y="0"/>
                </a:moveTo>
                <a:lnTo>
                  <a:pt x="4211250" y="0"/>
                </a:lnTo>
                <a:lnTo>
                  <a:pt x="4309461" y="192282"/>
                </a:lnTo>
                <a:cubicBezTo>
                  <a:pt x="4697535" y="1033269"/>
                  <a:pt x="4937593" y="2032690"/>
                  <a:pt x="4974907" y="3110424"/>
                </a:cubicBezTo>
                <a:lnTo>
                  <a:pt x="4979304" y="3364992"/>
                </a:lnTo>
                <a:lnTo>
                  <a:pt x="800592" y="3364992"/>
                </a:lnTo>
                <a:lnTo>
                  <a:pt x="797493" y="3185579"/>
                </a:lnTo>
                <a:cubicBezTo>
                  <a:pt x="756786" y="2009870"/>
                  <a:pt x="474799" y="927359"/>
                  <a:pt x="22579" y="42066"/>
                </a:cubicBezTo>
                <a:close/>
              </a:path>
            </a:pathLst>
          </a:custGeom>
        </p:spPr>
      </p:pic>
      <p:pic>
        <p:nvPicPr>
          <p:cNvPr id="5" name="Picture 4" descr="A gavel and hammer on a table&#10;&#10;Description automatically generated">
            <a:extLst>
              <a:ext uri="{FF2B5EF4-FFF2-40B4-BE49-F238E27FC236}">
                <a16:creationId xmlns:a16="http://schemas.microsoft.com/office/drawing/2014/main" id="{59F33C9E-355E-94C4-E362-AAE71C849F6B}"/>
              </a:ext>
            </a:extLst>
          </p:cNvPr>
          <p:cNvPicPr>
            <a:picLocks noChangeAspect="1"/>
          </p:cNvPicPr>
          <p:nvPr/>
        </p:nvPicPr>
        <p:blipFill>
          <a:blip r:embed="rId3">
            <a:extLst>
              <a:ext uri="{28A0092B-C50C-407E-A947-70E740481C1C}">
                <a14:useLocalDpi xmlns:a14="http://schemas.microsoft.com/office/drawing/2010/main" val="0"/>
              </a:ext>
            </a:extLst>
          </a:blip>
          <a:srcRect r="4945" b="2"/>
          <a:stretch/>
        </p:blipFill>
        <p:spPr>
          <a:xfrm>
            <a:off x="7822523" y="3456433"/>
            <a:ext cx="4369477" cy="3401568"/>
          </a:xfrm>
          <a:custGeom>
            <a:avLst/>
            <a:gdLst/>
            <a:ahLst/>
            <a:cxnLst/>
            <a:rect l="l" t="t" r="r" b="b"/>
            <a:pathLst>
              <a:path w="4369477" h="3401568">
                <a:moveTo>
                  <a:pt x="781270" y="0"/>
                </a:moveTo>
                <a:lnTo>
                  <a:pt x="4369477" y="0"/>
                </a:lnTo>
                <a:lnTo>
                  <a:pt x="4369477" y="3401568"/>
                </a:lnTo>
                <a:lnTo>
                  <a:pt x="0" y="3401568"/>
                </a:lnTo>
                <a:lnTo>
                  <a:pt x="1963" y="3397912"/>
                </a:lnTo>
                <a:cubicBezTo>
                  <a:pt x="454182" y="2512619"/>
                  <a:pt x="736170" y="1430108"/>
                  <a:pt x="776876" y="254399"/>
                </a:cubicBezTo>
                <a:close/>
              </a:path>
            </a:pathLst>
          </a:custGeom>
        </p:spPr>
      </p:pic>
      <p:pic>
        <p:nvPicPr>
          <p:cNvPr id="7" name="Picture 6" descr="A group of people wearing masks&#10;&#10;Description automatically generated">
            <a:extLst>
              <a:ext uri="{FF2B5EF4-FFF2-40B4-BE49-F238E27FC236}">
                <a16:creationId xmlns:a16="http://schemas.microsoft.com/office/drawing/2014/main" id="{E16CCA63-1B27-FA37-8716-E16E0202D592}"/>
              </a:ext>
            </a:extLst>
          </p:cNvPr>
          <p:cNvPicPr>
            <a:picLocks noChangeAspect="1"/>
          </p:cNvPicPr>
          <p:nvPr/>
        </p:nvPicPr>
        <p:blipFill>
          <a:blip r:embed="rId4">
            <a:extLst>
              <a:ext uri="{28A0092B-C50C-407E-A947-70E740481C1C}">
                <a14:useLocalDpi xmlns:a14="http://schemas.microsoft.com/office/drawing/2010/main" val="0"/>
              </a:ext>
            </a:extLst>
          </a:blip>
          <a:srcRect t="7919" r="2" b="2"/>
          <a:stretch/>
        </p:blipFill>
        <p:spPr>
          <a:xfrm>
            <a:off x="3630260" y="3456432"/>
            <a:ext cx="4925479" cy="3401568"/>
          </a:xfrm>
          <a:custGeom>
            <a:avLst/>
            <a:gdLst/>
            <a:ahLst/>
            <a:cxnLst/>
            <a:rect l="l" t="t" r="r" b="b"/>
            <a:pathLst>
              <a:path w="4925479" h="3364992">
                <a:moveTo>
                  <a:pt x="749362" y="0"/>
                </a:moveTo>
                <a:lnTo>
                  <a:pt x="4925479" y="0"/>
                </a:lnTo>
                <a:lnTo>
                  <a:pt x="4921868" y="209033"/>
                </a:lnTo>
                <a:cubicBezTo>
                  <a:pt x="4884554" y="1286766"/>
                  <a:pt x="4644496" y="2286187"/>
                  <a:pt x="4256422" y="3127175"/>
                </a:cubicBezTo>
                <a:lnTo>
                  <a:pt x="4134952" y="3364992"/>
                </a:lnTo>
                <a:lnTo>
                  <a:pt x="0" y="3364992"/>
                </a:lnTo>
                <a:lnTo>
                  <a:pt x="79008" y="3202330"/>
                </a:lnTo>
                <a:cubicBezTo>
                  <a:pt x="467082" y="2361343"/>
                  <a:pt x="707140" y="1361922"/>
                  <a:pt x="744454" y="284189"/>
                </a:cubicBezTo>
                <a:close/>
              </a:path>
            </a:pathLst>
          </a:custGeom>
        </p:spPr>
      </p:pic>
      <p:sp>
        <p:nvSpPr>
          <p:cNvPr id="2" name="Title 1">
            <a:extLst>
              <a:ext uri="{FF2B5EF4-FFF2-40B4-BE49-F238E27FC236}">
                <a16:creationId xmlns:a16="http://schemas.microsoft.com/office/drawing/2014/main" id="{BCADF976-D386-B1A0-1D0C-284A70AF683A}"/>
              </a:ext>
            </a:extLst>
          </p:cNvPr>
          <p:cNvSpPr>
            <a:spLocks noGrp="1"/>
          </p:cNvSpPr>
          <p:nvPr>
            <p:ph type="ctrTitle"/>
          </p:nvPr>
        </p:nvSpPr>
        <p:spPr>
          <a:xfrm>
            <a:off x="438912" y="982300"/>
            <a:ext cx="3429000" cy="3425108"/>
          </a:xfrm>
        </p:spPr>
        <p:txBody>
          <a:bodyPr>
            <a:normAutofit fontScale="90000"/>
          </a:bodyPr>
          <a:lstStyle/>
          <a:p>
            <a:r>
              <a:rPr lang="en-US" sz="4000" b="1">
                <a:solidFill>
                  <a:schemeClr val="tx1"/>
                </a:solidFill>
                <a:latin typeface="Verdana" panose="020B0604030504040204" pitchFamily="34" charset="0"/>
                <a:ea typeface="Verdana" panose="020B0604030504040204" pitchFamily="34" charset="0"/>
              </a:rPr>
              <a:t>Speech and Debate </a:t>
            </a:r>
            <a:r>
              <a:rPr lang="en-US" sz="1200" b="1">
                <a:solidFill>
                  <a:schemeClr val="tx1"/>
                </a:solidFill>
                <a:latin typeface="Verdana" panose="020B0604030504040204" pitchFamily="34" charset="0"/>
                <a:ea typeface="Verdana" panose="020B0604030504040204" pitchFamily="34" charset="0"/>
              </a:rPr>
              <a:t> </a:t>
            </a:r>
            <a:br>
              <a:rPr lang="en-US" sz="1200" b="1">
                <a:solidFill>
                  <a:srgbClr val="FF0000"/>
                </a:solidFill>
                <a:latin typeface="Verdana" panose="020B0604030504040204" pitchFamily="34" charset="0"/>
                <a:ea typeface="Verdana" panose="020B0604030504040204" pitchFamily="34" charset="0"/>
              </a:rPr>
            </a:br>
            <a:br>
              <a:rPr lang="en-US" sz="4000"/>
            </a:br>
            <a:r>
              <a:rPr lang="en-US" sz="4000" i="1"/>
              <a:t>An Elective for 7</a:t>
            </a:r>
            <a:r>
              <a:rPr lang="en-US" sz="4000" i="1" baseline="30000"/>
              <a:t>th</a:t>
            </a:r>
            <a:r>
              <a:rPr lang="en-US" sz="4000" i="1"/>
              <a:t> and 8</a:t>
            </a:r>
            <a:r>
              <a:rPr lang="en-US" sz="4000" i="1" baseline="30000"/>
              <a:t>th</a:t>
            </a:r>
            <a:r>
              <a:rPr lang="en-US" sz="4000" i="1"/>
              <a:t> Grade Students</a:t>
            </a:r>
          </a:p>
        </p:txBody>
      </p:sp>
      <p:sp>
        <p:nvSpPr>
          <p:cNvPr id="3" name="Subtitle 2">
            <a:extLst>
              <a:ext uri="{FF2B5EF4-FFF2-40B4-BE49-F238E27FC236}">
                <a16:creationId xmlns:a16="http://schemas.microsoft.com/office/drawing/2014/main" id="{E187F471-58B8-C25A-F059-C31146BF283B}"/>
              </a:ext>
            </a:extLst>
          </p:cNvPr>
          <p:cNvSpPr>
            <a:spLocks noGrp="1"/>
          </p:cNvSpPr>
          <p:nvPr>
            <p:ph type="subTitle" idx="1"/>
          </p:nvPr>
        </p:nvSpPr>
        <p:spPr>
          <a:xfrm>
            <a:off x="438912" y="4773168"/>
            <a:ext cx="3429000" cy="1335024"/>
          </a:xfrm>
        </p:spPr>
        <p:txBody>
          <a:bodyPr>
            <a:normAutofit/>
          </a:bodyPr>
          <a:lstStyle/>
          <a:p>
            <a:pPr algn="l"/>
            <a:r>
              <a:rPr lang="en-US" sz="2100" b="1"/>
              <a:t>Mr. Butler</a:t>
            </a:r>
          </a:p>
          <a:p>
            <a:pPr algn="l"/>
            <a:r>
              <a:rPr lang="en-US" sz="2100" b="1"/>
              <a:t>Timberline MS</a:t>
            </a:r>
          </a:p>
          <a:p>
            <a:pPr algn="l"/>
            <a:r>
              <a:rPr lang="en-US" sz="2100" b="1"/>
              <a:t>2026-2027 School Year</a:t>
            </a:r>
          </a:p>
        </p:txBody>
      </p:sp>
      <p:pic>
        <p:nvPicPr>
          <p:cNvPr id="9" name="Picture 8" descr="A person in a white shirt&#10;&#10;Description automatically generated">
            <a:extLst>
              <a:ext uri="{FF2B5EF4-FFF2-40B4-BE49-F238E27FC236}">
                <a16:creationId xmlns:a16="http://schemas.microsoft.com/office/drawing/2014/main" id="{2809DEAF-B1EA-8C05-9C07-F9FF9102B2EA}"/>
              </a:ext>
            </a:extLst>
          </p:cNvPr>
          <p:cNvPicPr>
            <a:picLocks noChangeAspect="1"/>
          </p:cNvPicPr>
          <p:nvPr/>
        </p:nvPicPr>
        <p:blipFill>
          <a:blip r:embed="rId5">
            <a:extLst>
              <a:ext uri="{28A0092B-C50C-407E-A947-70E740481C1C}">
                <a14:useLocalDpi xmlns:a14="http://schemas.microsoft.com/office/drawing/2010/main" val="0"/>
              </a:ext>
            </a:extLst>
          </a:blip>
          <a:srcRect t="2669" b="36292"/>
          <a:stretch/>
        </p:blipFill>
        <p:spPr>
          <a:xfrm>
            <a:off x="7845207" y="10"/>
            <a:ext cx="4346795" cy="3401558"/>
          </a:xfrm>
          <a:custGeom>
            <a:avLst/>
            <a:gdLst/>
            <a:ahLst/>
            <a:cxnLst/>
            <a:rect l="l" t="t" r="r" b="b"/>
            <a:pathLst>
              <a:path w="4346795" h="3401568">
                <a:moveTo>
                  <a:pt x="0" y="0"/>
                </a:moveTo>
                <a:lnTo>
                  <a:pt x="4346795" y="0"/>
                </a:lnTo>
                <a:lnTo>
                  <a:pt x="4346795" y="3401568"/>
                </a:lnTo>
                <a:lnTo>
                  <a:pt x="762748" y="3401568"/>
                </a:lnTo>
                <a:lnTo>
                  <a:pt x="751436" y="2963954"/>
                </a:lnTo>
                <a:cubicBezTo>
                  <a:pt x="698408" y="1942163"/>
                  <a:pt x="463174" y="995044"/>
                  <a:pt x="93264" y="192283"/>
                </a:cubicBezTo>
                <a:close/>
              </a:path>
            </a:pathLst>
          </a:custGeom>
        </p:spPr>
      </p:pic>
    </p:spTree>
    <p:extLst>
      <p:ext uri="{BB962C8B-B14F-4D97-AF65-F5344CB8AC3E}">
        <p14:creationId xmlns:p14="http://schemas.microsoft.com/office/powerpoint/2010/main" val="304044095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8EA30-528F-A8A9-AFD4-B0ACFED00C65}"/>
              </a:ext>
            </a:extLst>
          </p:cNvPr>
          <p:cNvSpPr>
            <a:spLocks noGrp="1"/>
          </p:cNvSpPr>
          <p:nvPr>
            <p:ph type="title"/>
          </p:nvPr>
        </p:nvSpPr>
        <p:spPr>
          <a:xfrm>
            <a:off x="93785" y="539578"/>
            <a:ext cx="9190892" cy="1684638"/>
          </a:xfrm>
        </p:spPr>
        <p:txBody>
          <a:bodyPr>
            <a:normAutofit/>
          </a:bodyPr>
          <a:lstStyle/>
          <a:p>
            <a:r>
              <a:rPr lang="en-US" sz="4000" b="1">
                <a:solidFill>
                  <a:schemeClr val="tx1"/>
                </a:solidFill>
              </a:rPr>
              <a:t>Catalog Description of Debate…</a:t>
            </a:r>
          </a:p>
        </p:txBody>
      </p:sp>
      <p:sp>
        <p:nvSpPr>
          <p:cNvPr id="3" name="Content Placeholder 2">
            <a:extLst>
              <a:ext uri="{FF2B5EF4-FFF2-40B4-BE49-F238E27FC236}">
                <a16:creationId xmlns:a16="http://schemas.microsoft.com/office/drawing/2014/main" id="{FBBC0720-03A3-8359-9CAF-DA899AB2943C}"/>
              </a:ext>
            </a:extLst>
          </p:cNvPr>
          <p:cNvSpPr>
            <a:spLocks noGrp="1"/>
          </p:cNvSpPr>
          <p:nvPr>
            <p:ph idx="1"/>
          </p:nvPr>
        </p:nvSpPr>
        <p:spPr>
          <a:xfrm>
            <a:off x="527538" y="1957754"/>
            <a:ext cx="7280031" cy="4900246"/>
          </a:xfrm>
        </p:spPr>
        <p:txBody>
          <a:bodyPr>
            <a:normAutofit/>
          </a:bodyPr>
          <a:lstStyle/>
          <a:p>
            <a:pPr marL="0" indent="0">
              <a:buNone/>
            </a:pPr>
            <a:r>
              <a:rPr lang="en-US" sz="2400" b="1" i="0">
                <a:effectLst/>
                <a:latin typeface="Aptos" panose="020B0004020202020204" pitchFamily="34" charset="0"/>
              </a:rPr>
              <a:t>Speech and Debate (7th and 8th) SEMESTER</a:t>
            </a:r>
          </a:p>
          <a:p>
            <a:pPr marL="0" indent="0">
              <a:buNone/>
            </a:pPr>
            <a:r>
              <a:rPr lang="en-US" sz="2400" i="0">
                <a:effectLst/>
                <a:latin typeface="Times New Roman" panose="02020603050405020304" pitchFamily="18" charset="0"/>
                <a:cs typeface="Times New Roman" panose="02020603050405020304" pitchFamily="18" charset="0"/>
              </a:rPr>
              <a:t>Speech and Debate is a one-semester </a:t>
            </a:r>
            <a:r>
              <a:rPr lang="en-US" sz="2400" b="1" i="0">
                <a:solidFill>
                  <a:srgbClr val="FF0000"/>
                </a:solidFill>
                <a:effectLst/>
                <a:latin typeface="Times New Roman" panose="02020603050405020304" pitchFamily="18" charset="0"/>
                <a:cs typeface="Times New Roman" panose="02020603050405020304" pitchFamily="18" charset="0"/>
              </a:rPr>
              <a:t>introductory</a:t>
            </a:r>
            <a:r>
              <a:rPr lang="en-US" sz="2400" i="0">
                <a:effectLst/>
                <a:latin typeface="Times New Roman" panose="02020603050405020304" pitchFamily="18" charset="0"/>
                <a:cs typeface="Times New Roman" panose="02020603050405020304" pitchFamily="18" charset="0"/>
              </a:rPr>
              <a:t> course that covers a variety of styles of public speaking and formal debate. Students will experience </a:t>
            </a:r>
            <a:r>
              <a:rPr lang="en-US" sz="2400" b="1" i="0">
                <a:solidFill>
                  <a:srgbClr val="FF0000"/>
                </a:solidFill>
                <a:effectLst/>
                <a:latin typeface="Times New Roman" panose="02020603050405020304" pitchFamily="18" charset="0"/>
                <a:cs typeface="Times New Roman" panose="02020603050405020304" pitchFamily="18" charset="0"/>
              </a:rPr>
              <a:t>impromptu</a:t>
            </a:r>
            <a:r>
              <a:rPr lang="en-US" sz="2400" i="0">
                <a:effectLst/>
                <a:latin typeface="Times New Roman" panose="02020603050405020304" pitchFamily="18" charset="0"/>
                <a:cs typeface="Times New Roman" panose="02020603050405020304" pitchFamily="18" charset="0"/>
              </a:rPr>
              <a:t> public speaking, speech critique, </a:t>
            </a:r>
            <a:r>
              <a:rPr lang="en-US" sz="2400" b="1" i="0">
                <a:solidFill>
                  <a:srgbClr val="FF0000"/>
                </a:solidFill>
                <a:effectLst/>
                <a:latin typeface="Times New Roman" panose="02020603050405020304" pitchFamily="18" charset="0"/>
                <a:cs typeface="Times New Roman" panose="02020603050405020304" pitchFamily="18" charset="0"/>
              </a:rPr>
              <a:t>debate</a:t>
            </a:r>
            <a:r>
              <a:rPr lang="en-US" sz="2400" i="0">
                <a:effectLst/>
                <a:latin typeface="Times New Roman" panose="02020603050405020304" pitchFamily="18" charset="0"/>
                <a:cs typeface="Times New Roman" panose="02020603050405020304" pitchFamily="18" charset="0"/>
              </a:rPr>
              <a:t> and mock trial. Throughout the semester students will work on developing </a:t>
            </a:r>
            <a:r>
              <a:rPr lang="en-US" sz="2400" b="1" i="0">
                <a:solidFill>
                  <a:srgbClr val="FF0000"/>
                </a:solidFill>
                <a:effectLst/>
                <a:latin typeface="Times New Roman" panose="02020603050405020304" pitchFamily="18" charset="0"/>
                <a:cs typeface="Times New Roman" panose="02020603050405020304" pitchFamily="18" charset="0"/>
              </a:rPr>
              <a:t>vocal</a:t>
            </a:r>
            <a:r>
              <a:rPr lang="en-US" sz="2400" b="1" i="0">
                <a:effectLst/>
                <a:latin typeface="Times New Roman" panose="02020603050405020304" pitchFamily="18" charset="0"/>
                <a:cs typeface="Times New Roman" panose="02020603050405020304" pitchFamily="18" charset="0"/>
              </a:rPr>
              <a:t> </a:t>
            </a:r>
            <a:r>
              <a:rPr lang="en-US" sz="2400" b="1" i="0">
                <a:solidFill>
                  <a:srgbClr val="FF0000"/>
                </a:solidFill>
                <a:effectLst/>
                <a:latin typeface="Times New Roman" panose="02020603050405020304" pitchFamily="18" charset="0"/>
                <a:cs typeface="Times New Roman" panose="02020603050405020304" pitchFamily="18" charset="0"/>
              </a:rPr>
              <a:t>confidence</a:t>
            </a:r>
            <a:r>
              <a:rPr lang="en-US" sz="2400" b="1" i="0">
                <a:effectLst/>
                <a:latin typeface="Times New Roman" panose="02020603050405020304" pitchFamily="18" charset="0"/>
                <a:cs typeface="Times New Roman" panose="02020603050405020304" pitchFamily="18" charset="0"/>
              </a:rPr>
              <a:t> </a:t>
            </a:r>
            <a:r>
              <a:rPr lang="en-US" sz="2400" i="0">
                <a:effectLst/>
                <a:latin typeface="Times New Roman" panose="02020603050405020304" pitchFamily="18" charset="0"/>
                <a:cs typeface="Times New Roman" panose="02020603050405020304" pitchFamily="18" charset="0"/>
              </a:rPr>
              <a:t>through practice that will increase the effectiveness of presentations both in further classroom education and in global career choices.</a:t>
            </a:r>
          </a:p>
          <a:p>
            <a:pPr marL="0" indent="0">
              <a:buNone/>
            </a:pPr>
            <a:endParaRPr lang="en-US" sz="2000"/>
          </a:p>
        </p:txBody>
      </p:sp>
      <p:pic>
        <p:nvPicPr>
          <p:cNvPr id="1026" name="Picture 2" descr="Clubs / Speech &amp; Debate Club">
            <a:extLst>
              <a:ext uri="{FF2B5EF4-FFF2-40B4-BE49-F238E27FC236}">
                <a16:creationId xmlns:a16="http://schemas.microsoft.com/office/drawing/2014/main" id="{77D6B156-E77F-8E23-7EB6-9AA3FA1CCB94}"/>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968458" y="1957754"/>
            <a:ext cx="4223542" cy="49002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5060244"/>
      </p:ext>
    </p:extLst>
  </p:cSld>
  <p:clrMapOvr>
    <a:masterClrMapping/>
  </p:clrMapOvr>
  <p:transition spd="slow">
    <p:push di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BBC0720-03A3-8359-9CAF-DA899AB2943C}"/>
              </a:ext>
            </a:extLst>
          </p:cNvPr>
          <p:cNvSpPr>
            <a:spLocks noGrp="1"/>
          </p:cNvSpPr>
          <p:nvPr>
            <p:ph idx="1"/>
          </p:nvPr>
        </p:nvSpPr>
        <p:spPr>
          <a:xfrm>
            <a:off x="82295" y="-155448"/>
            <a:ext cx="6649911" cy="6830567"/>
          </a:xfrm>
        </p:spPr>
        <p:txBody>
          <a:bodyPr>
            <a:normAutofit fontScale="92500" lnSpcReduction="20000"/>
          </a:bodyPr>
          <a:lstStyle/>
          <a:p>
            <a:pPr marL="0" indent="0">
              <a:buNone/>
            </a:pPr>
            <a:endParaRPr lang="en-US" sz="2400" b="1" i="0">
              <a:effectLst/>
              <a:latin typeface="Aptos" panose="020B0004020202020204" pitchFamily="34" charset="0"/>
            </a:endParaRPr>
          </a:p>
          <a:p>
            <a:pPr marL="0" indent="0">
              <a:buNone/>
            </a:pPr>
            <a:r>
              <a:rPr lang="en-US" sz="2400" i="1" u="sng">
                <a:effectLst/>
                <a:latin typeface="Times New Roman" panose="02020603050405020304" pitchFamily="18" charset="0"/>
                <a:cs typeface="Times New Roman" panose="02020603050405020304" pitchFamily="18" charset="0"/>
              </a:rPr>
              <a:t>Speech and Debate is a one-semester </a:t>
            </a:r>
            <a:r>
              <a:rPr lang="en-US" sz="2400" b="1" i="1" u="sng">
                <a:solidFill>
                  <a:srgbClr val="FF0000"/>
                </a:solidFill>
                <a:effectLst/>
                <a:latin typeface="Times New Roman" panose="02020603050405020304" pitchFamily="18" charset="0"/>
                <a:cs typeface="Times New Roman" panose="02020603050405020304" pitchFamily="18" charset="0"/>
              </a:rPr>
              <a:t>introductory</a:t>
            </a:r>
            <a:r>
              <a:rPr lang="en-US" sz="2400" i="1" u="sng">
                <a:effectLst/>
                <a:latin typeface="Times New Roman" panose="02020603050405020304" pitchFamily="18" charset="0"/>
                <a:cs typeface="Times New Roman" panose="02020603050405020304" pitchFamily="18" charset="0"/>
              </a:rPr>
              <a:t> course…</a:t>
            </a:r>
          </a:p>
          <a:p>
            <a:endParaRPr lang="en-US" sz="2400">
              <a:latin typeface="Times New Roman" panose="02020603050405020304" pitchFamily="18" charset="0"/>
              <a:cs typeface="Times New Roman" panose="02020603050405020304" pitchFamily="18" charset="0"/>
            </a:endParaRPr>
          </a:p>
          <a:p>
            <a:pPr lvl="1"/>
            <a:r>
              <a:rPr lang="en-US" sz="2000">
                <a:latin typeface="Times New Roman" panose="02020603050405020304" pitchFamily="18" charset="0"/>
                <a:cs typeface="Times New Roman" panose="02020603050405020304" pitchFamily="18" charset="0"/>
              </a:rPr>
              <a:t>This course is designed for </a:t>
            </a:r>
            <a:r>
              <a:rPr lang="en-US" sz="2000" b="1">
                <a:latin typeface="Times New Roman" panose="02020603050405020304" pitchFamily="18" charset="0"/>
                <a:cs typeface="Times New Roman" panose="02020603050405020304" pitchFamily="18" charset="0"/>
              </a:rPr>
              <a:t>Beginners!</a:t>
            </a:r>
            <a:endParaRPr lang="en-US" sz="2000">
              <a:latin typeface="Times New Roman" panose="02020603050405020304" pitchFamily="18" charset="0"/>
              <a:cs typeface="Times New Roman" panose="02020603050405020304" pitchFamily="18" charset="0"/>
            </a:endParaRPr>
          </a:p>
          <a:p>
            <a:pPr lvl="1"/>
            <a:r>
              <a:rPr lang="en-US" sz="2000">
                <a:latin typeface="Times New Roman" panose="02020603050405020304" pitchFamily="18" charset="0"/>
                <a:cs typeface="Times New Roman" panose="02020603050405020304" pitchFamily="18" charset="0"/>
              </a:rPr>
              <a:t>This course is built around </a:t>
            </a:r>
            <a:r>
              <a:rPr lang="en-US" sz="2000" b="1">
                <a:latin typeface="Times New Roman" panose="02020603050405020304" pitchFamily="18" charset="0"/>
                <a:cs typeface="Times New Roman" panose="02020603050405020304" pitchFamily="18" charset="0"/>
              </a:rPr>
              <a:t>FUN </a:t>
            </a:r>
            <a:r>
              <a:rPr lang="en-US" sz="2000">
                <a:latin typeface="Times New Roman" panose="02020603050405020304" pitchFamily="18" charset="0"/>
                <a:cs typeface="Times New Roman" panose="02020603050405020304" pitchFamily="18" charset="0"/>
              </a:rPr>
              <a:t>activities</a:t>
            </a:r>
          </a:p>
          <a:p>
            <a:pPr lvl="1"/>
            <a:r>
              <a:rPr lang="en-US" sz="2000">
                <a:latin typeface="Times New Roman" panose="02020603050405020304" pitchFamily="18" charset="0"/>
                <a:cs typeface="Times New Roman" panose="02020603050405020304" pitchFamily="18" charset="0"/>
              </a:rPr>
              <a:t>This course starts with </a:t>
            </a:r>
            <a:r>
              <a:rPr lang="en-US" sz="2000" b="1">
                <a:latin typeface="Times New Roman" panose="02020603050405020304" pitchFamily="18" charset="0"/>
                <a:cs typeface="Times New Roman" panose="02020603050405020304" pitchFamily="18" charset="0"/>
              </a:rPr>
              <a:t>Simple Speaking Games</a:t>
            </a:r>
          </a:p>
          <a:p>
            <a:pPr marL="457200" lvl="1" indent="0">
              <a:buNone/>
            </a:pPr>
            <a:endParaRPr lang="en-US" sz="2000" b="1">
              <a:latin typeface="Times New Roman" panose="02020603050405020304" pitchFamily="18" charset="0"/>
              <a:cs typeface="Times New Roman" panose="02020603050405020304" pitchFamily="18" charset="0"/>
            </a:endParaRPr>
          </a:p>
          <a:p>
            <a:pPr marL="0" indent="0">
              <a:buNone/>
            </a:pPr>
            <a:r>
              <a:rPr lang="en-US" sz="2400" i="1">
                <a:latin typeface="Times New Roman" panose="02020603050405020304" pitchFamily="18" charset="0"/>
                <a:cs typeface="Times New Roman" panose="02020603050405020304" pitchFamily="18" charset="0"/>
              </a:rPr>
              <a:t>students will work developing </a:t>
            </a:r>
            <a:r>
              <a:rPr lang="en-US" sz="2400" b="1" i="1">
                <a:latin typeface="Times New Roman" panose="02020603050405020304" pitchFamily="18" charset="0"/>
                <a:cs typeface="Times New Roman" panose="02020603050405020304" pitchFamily="18" charset="0"/>
              </a:rPr>
              <a:t>vocal confidence…</a:t>
            </a:r>
            <a:endParaRPr lang="en-US" sz="2400" i="1">
              <a:latin typeface="Times New Roman" panose="02020603050405020304" pitchFamily="18" charset="0"/>
              <a:cs typeface="Times New Roman" panose="02020603050405020304" pitchFamily="18" charset="0"/>
            </a:endParaRPr>
          </a:p>
          <a:p>
            <a:pPr marL="457200" lvl="1" indent="0">
              <a:buNone/>
            </a:pPr>
            <a:endParaRPr lang="en-US" sz="2400">
              <a:latin typeface="Times New Roman" panose="02020603050405020304" pitchFamily="18" charset="0"/>
              <a:cs typeface="Times New Roman" panose="02020603050405020304" pitchFamily="18" charset="0"/>
            </a:endParaRPr>
          </a:p>
          <a:p>
            <a:pPr marL="457200" lvl="1" indent="0">
              <a:buNone/>
            </a:pPr>
            <a:r>
              <a:rPr lang="en-US" sz="2400">
                <a:latin typeface="Times New Roman" panose="02020603050405020304" pitchFamily="18" charset="0"/>
                <a:cs typeface="Times New Roman" panose="02020603050405020304" pitchFamily="18" charset="0"/>
              </a:rPr>
              <a:t>Mr. Butler’s </a:t>
            </a:r>
            <a:r>
              <a:rPr lang="en-US" sz="2400" b="1">
                <a:latin typeface="Times New Roman" panose="02020603050405020304" pitchFamily="18" charset="0"/>
                <a:cs typeface="Times New Roman" panose="02020603050405020304" pitchFamily="18" charset="0"/>
              </a:rPr>
              <a:t>Guarantee</a:t>
            </a:r>
            <a:r>
              <a:rPr lang="en-US" sz="2400">
                <a:latin typeface="Times New Roman" panose="02020603050405020304" pitchFamily="18" charset="0"/>
                <a:cs typeface="Times New Roman" panose="02020603050405020304" pitchFamily="18" charset="0"/>
              </a:rPr>
              <a:t>:  You will have </a:t>
            </a:r>
            <a:r>
              <a:rPr lang="en-US" sz="2400" b="1">
                <a:solidFill>
                  <a:srgbClr val="FF0000"/>
                </a:solidFill>
                <a:latin typeface="Times New Roman" panose="02020603050405020304" pitchFamily="18" charset="0"/>
                <a:cs typeface="Times New Roman" panose="02020603050405020304" pitchFamily="18" charset="0"/>
              </a:rPr>
              <a:t>so much fun</a:t>
            </a:r>
            <a:r>
              <a:rPr lang="en-US" sz="2400">
                <a:latin typeface="Times New Roman" panose="02020603050405020304" pitchFamily="18" charset="0"/>
                <a:cs typeface="Times New Roman" panose="02020603050405020304" pitchFamily="18" charset="0"/>
              </a:rPr>
              <a:t> in this class that you will not even notice how you are </a:t>
            </a:r>
            <a:r>
              <a:rPr lang="en-US" sz="2400" b="1">
                <a:solidFill>
                  <a:srgbClr val="FF0000"/>
                </a:solidFill>
                <a:latin typeface="Times New Roman" panose="02020603050405020304" pitchFamily="18" charset="0"/>
                <a:cs typeface="Times New Roman" panose="02020603050405020304" pitchFamily="18" charset="0"/>
              </a:rPr>
              <a:t>developing the confidence </a:t>
            </a:r>
            <a:r>
              <a:rPr lang="en-US" sz="2400">
                <a:latin typeface="Times New Roman" panose="02020603050405020304" pitchFamily="18" charset="0"/>
                <a:cs typeface="Times New Roman" panose="02020603050405020304" pitchFamily="18" charset="0"/>
              </a:rPr>
              <a:t>to stand up in front of an audience and </a:t>
            </a:r>
            <a:r>
              <a:rPr lang="en-US" sz="2400" b="1" i="1">
                <a:solidFill>
                  <a:srgbClr val="FF0000"/>
                </a:solidFill>
                <a:latin typeface="Times New Roman" panose="02020603050405020304" pitchFamily="18" charset="0"/>
                <a:cs typeface="Times New Roman" panose="02020603050405020304" pitchFamily="18" charset="0"/>
              </a:rPr>
              <a:t>WOW</a:t>
            </a:r>
            <a:r>
              <a:rPr lang="en-US" sz="2400">
                <a:solidFill>
                  <a:srgbClr val="FF0000"/>
                </a:solidFill>
                <a:latin typeface="Times New Roman" panose="02020603050405020304" pitchFamily="18" charset="0"/>
                <a:cs typeface="Times New Roman" panose="02020603050405020304" pitchFamily="18" charset="0"/>
              </a:rPr>
              <a:t> </a:t>
            </a:r>
            <a:r>
              <a:rPr lang="en-US" sz="2400">
                <a:latin typeface="Times New Roman" panose="02020603050405020304" pitchFamily="18" charset="0"/>
                <a:cs typeface="Times New Roman" panose="02020603050405020304" pitchFamily="18" charset="0"/>
              </a:rPr>
              <a:t>them!  </a:t>
            </a:r>
          </a:p>
          <a:p>
            <a:pPr marL="457200" lvl="1" indent="0">
              <a:buNone/>
            </a:pPr>
            <a:r>
              <a:rPr lang="en-US" sz="2400">
                <a:latin typeface="Times New Roman" panose="02020603050405020304" pitchFamily="18" charset="0"/>
                <a:cs typeface="Times New Roman" panose="02020603050405020304" pitchFamily="18" charset="0"/>
              </a:rPr>
              <a:t>I do not force any student to speak until they are ready.  We work on basic speaking skills with fun games, and </a:t>
            </a:r>
            <a:r>
              <a:rPr lang="en-US" sz="2400" u="sng">
                <a:latin typeface="Times New Roman" panose="02020603050405020304" pitchFamily="18" charset="0"/>
                <a:cs typeface="Times New Roman" panose="02020603050405020304" pitchFamily="18" charset="0"/>
              </a:rPr>
              <a:t>we talk about how to share what is important to us with humor and passion.</a:t>
            </a:r>
          </a:p>
          <a:p>
            <a:pPr marL="457200" lvl="1" indent="0">
              <a:buNone/>
            </a:pPr>
            <a:endParaRPr lang="en-US" sz="2400">
              <a:latin typeface="Times New Roman" panose="02020603050405020304" pitchFamily="18" charset="0"/>
              <a:cs typeface="Times New Roman" panose="02020603050405020304" pitchFamily="18" charset="0"/>
            </a:endParaRPr>
          </a:p>
          <a:p>
            <a:pPr marL="457200" lvl="1" indent="0">
              <a:buNone/>
            </a:pPr>
            <a:r>
              <a:rPr lang="en-US" b="1" i="1">
                <a:latin typeface="Times New Roman" panose="02020603050405020304" pitchFamily="18" charset="0"/>
                <a:cs typeface="Times New Roman" panose="02020603050405020304" pitchFamily="18" charset="0"/>
              </a:rPr>
              <a:t>COME JOIN US!!</a:t>
            </a:r>
          </a:p>
          <a:p>
            <a:pPr lvl="1"/>
            <a:endParaRPr lang="en-US" sz="2000"/>
          </a:p>
        </p:txBody>
      </p:sp>
      <p:pic>
        <p:nvPicPr>
          <p:cNvPr id="6" name="Picture 5" descr="Cartoon characters in a podium&#10;&#10;Description automatically generated">
            <a:extLst>
              <a:ext uri="{FF2B5EF4-FFF2-40B4-BE49-F238E27FC236}">
                <a16:creationId xmlns:a16="http://schemas.microsoft.com/office/drawing/2014/main" id="{89D92047-8B48-14D6-A709-47A14FE7242A}"/>
              </a:ext>
            </a:extLst>
          </p:cNvPr>
          <p:cNvPicPr>
            <a:picLocks noChangeAspect="1"/>
          </p:cNvPicPr>
          <p:nvPr/>
        </p:nvPicPr>
        <p:blipFill>
          <a:blip r:embed="rId2"/>
          <a:srcRect l="1623" r="2" b="2"/>
          <a:stretch/>
        </p:blipFill>
        <p:spPr>
          <a:xfrm>
            <a:off x="6840550" y="3154859"/>
            <a:ext cx="4030579" cy="3703141"/>
          </a:xfrm>
          <a:custGeom>
            <a:avLst/>
            <a:gdLst/>
            <a:ahLst/>
            <a:cxnLst/>
            <a:rect l="l" t="t" r="r" b="b"/>
            <a:pathLst>
              <a:path w="4030579" h="3703141">
                <a:moveTo>
                  <a:pt x="2015289" y="0"/>
                </a:moveTo>
                <a:cubicBezTo>
                  <a:pt x="3128303" y="0"/>
                  <a:pt x="4030579" y="902277"/>
                  <a:pt x="4030579" y="2015290"/>
                </a:cubicBezTo>
                <a:cubicBezTo>
                  <a:pt x="4030579" y="2710923"/>
                  <a:pt x="3678127" y="3324237"/>
                  <a:pt x="3142057" y="3686399"/>
                </a:cubicBezTo>
                <a:lnTo>
                  <a:pt x="3114499" y="3703141"/>
                </a:lnTo>
                <a:lnTo>
                  <a:pt x="916080" y="3703141"/>
                </a:lnTo>
                <a:lnTo>
                  <a:pt x="888522" y="3686399"/>
                </a:lnTo>
                <a:cubicBezTo>
                  <a:pt x="352452" y="3324237"/>
                  <a:pt x="0" y="2710923"/>
                  <a:pt x="0" y="2015290"/>
                </a:cubicBezTo>
                <a:cubicBezTo>
                  <a:pt x="0" y="902277"/>
                  <a:pt x="902277" y="0"/>
                  <a:pt x="2015289" y="0"/>
                </a:cubicBezTo>
                <a:close/>
              </a:path>
            </a:pathLst>
          </a:custGeom>
        </p:spPr>
      </p:pic>
      <p:pic>
        <p:nvPicPr>
          <p:cNvPr id="4" name="Picture 3" descr="A group of children sitting around a table&#10;&#10;Description automatically generated">
            <a:extLst>
              <a:ext uri="{FF2B5EF4-FFF2-40B4-BE49-F238E27FC236}">
                <a16:creationId xmlns:a16="http://schemas.microsoft.com/office/drawing/2014/main" id="{0865522E-DE92-4476-4DA9-A9014E975D0E}"/>
              </a:ext>
            </a:extLst>
          </p:cNvPr>
          <p:cNvPicPr>
            <a:picLocks noChangeAspect="1"/>
          </p:cNvPicPr>
          <p:nvPr/>
        </p:nvPicPr>
        <p:blipFill>
          <a:blip r:embed="rId3"/>
          <a:srcRect l="18457" r="3967" b="2"/>
          <a:stretch/>
        </p:blipFill>
        <p:spPr>
          <a:xfrm>
            <a:off x="6305807" y="1"/>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p:spPr>
      </p:pic>
      <p:pic>
        <p:nvPicPr>
          <p:cNvPr id="2050" name="Picture 2" descr="debating games to engage students ...">
            <a:extLst>
              <a:ext uri="{FF2B5EF4-FFF2-40B4-BE49-F238E27FC236}">
                <a16:creationId xmlns:a16="http://schemas.microsoft.com/office/drawing/2014/main" id="{392E052B-7927-EFEB-0E85-2A4A017799F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32587" r="25130" b="-2"/>
          <a:stretch/>
        </p:blipFill>
        <p:spPr bwMode="auto">
          <a:xfrm>
            <a:off x="9933462" y="372217"/>
            <a:ext cx="2258539" cy="3554668"/>
          </a:xfrm>
          <a:custGeom>
            <a:avLst/>
            <a:gdLst/>
            <a:ahLst/>
            <a:cxnLst/>
            <a:rect l="l" t="t" r="r" b="b"/>
            <a:pathLst>
              <a:path w="2258539" h="3554668">
                <a:moveTo>
                  <a:pt x="1777334" y="0"/>
                </a:moveTo>
                <a:cubicBezTo>
                  <a:pt x="1900033" y="0"/>
                  <a:pt x="2019829" y="12434"/>
                  <a:pt x="2135529" y="36109"/>
                </a:cubicBezTo>
                <a:lnTo>
                  <a:pt x="2258539" y="67738"/>
                </a:lnTo>
                <a:lnTo>
                  <a:pt x="2258539" y="3486930"/>
                </a:lnTo>
                <a:lnTo>
                  <a:pt x="2135529" y="3518559"/>
                </a:lnTo>
                <a:cubicBezTo>
                  <a:pt x="2019829" y="3542235"/>
                  <a:pt x="1900033" y="3554668"/>
                  <a:pt x="1777334" y="3554668"/>
                </a:cubicBezTo>
                <a:cubicBezTo>
                  <a:pt x="795739" y="3554668"/>
                  <a:pt x="0" y="2758929"/>
                  <a:pt x="0" y="1777334"/>
                </a:cubicBezTo>
                <a:cubicBezTo>
                  <a:pt x="0" y="795740"/>
                  <a:pt x="795739" y="0"/>
                  <a:pt x="1777334" y="0"/>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2561243"/>
      </p:ext>
    </p:extLst>
  </p:cSld>
  <p:clrMapOvr>
    <a:masterClrMapping/>
  </p:clrMapOvr>
  <p:transition spd="slow">
    <p:push dir="u"/>
  </p:transition>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n abstract genetic concept">
            <a:extLst>
              <a:ext uri="{FF2B5EF4-FFF2-40B4-BE49-F238E27FC236}">
                <a16:creationId xmlns:a16="http://schemas.microsoft.com/office/drawing/2014/main" id="{5EC3F91B-D124-21AC-37D5-1BB3F751B27A}"/>
              </a:ext>
            </a:extLst>
          </p:cNvPr>
          <p:cNvPicPr>
            <a:picLocks noChangeAspect="1"/>
          </p:cNvPicPr>
          <p:nvPr/>
        </p:nvPicPr>
        <p:blipFill>
          <a:blip r:embed="rId3">
            <a:alphaModFix amt="40000"/>
          </a:blip>
          <a:srcRect t="25613" b="18137"/>
          <a:stretch/>
        </p:blipFill>
        <p:spPr>
          <a:xfrm>
            <a:off x="-262129" y="0"/>
            <a:ext cx="12192001" cy="6858001"/>
          </a:xfrm>
          <a:prstGeom prst="rect">
            <a:avLst/>
          </a:prstGeom>
        </p:spPr>
      </p:pic>
      <p:sp>
        <p:nvSpPr>
          <p:cNvPr id="2" name="Title 1">
            <a:extLst>
              <a:ext uri="{FF2B5EF4-FFF2-40B4-BE49-F238E27FC236}">
                <a16:creationId xmlns:a16="http://schemas.microsoft.com/office/drawing/2014/main" id="{9083CDB1-2E13-E7FD-FDF6-C407CD972003}"/>
              </a:ext>
            </a:extLst>
          </p:cNvPr>
          <p:cNvSpPr>
            <a:spLocks noGrp="1"/>
          </p:cNvSpPr>
          <p:nvPr>
            <p:ph type="ctrTitle"/>
          </p:nvPr>
        </p:nvSpPr>
        <p:spPr>
          <a:xfrm>
            <a:off x="517870" y="657368"/>
            <a:ext cx="5215418" cy="3696917"/>
          </a:xfrm>
        </p:spPr>
        <p:txBody>
          <a:bodyPr anchor="t">
            <a:normAutofit fontScale="90000"/>
          </a:bodyPr>
          <a:lstStyle/>
          <a:p>
            <a:r>
              <a:rPr lang="en-US">
                <a:solidFill>
                  <a:srgbClr val="FFFFFF"/>
                </a:solidFill>
              </a:rPr>
              <a:t>Food Science</a:t>
            </a:r>
            <a:br>
              <a:rPr lang="en-US">
                <a:solidFill>
                  <a:srgbClr val="FFFFFF"/>
                </a:solidFill>
              </a:rPr>
            </a:br>
            <a:r>
              <a:rPr lang="en-US" sz="2000">
                <a:solidFill>
                  <a:srgbClr val="FFFFFF"/>
                </a:solidFill>
              </a:rPr>
              <a:t>The study of physical, chemical and biological properties of food. </a:t>
            </a:r>
            <a:br>
              <a:rPr lang="en-US" sz="2000">
                <a:solidFill>
                  <a:srgbClr val="FFFFFF"/>
                </a:solidFill>
              </a:rPr>
            </a:br>
            <a:br>
              <a:rPr lang="en-US" sz="2000">
                <a:solidFill>
                  <a:srgbClr val="FFFFFF"/>
                </a:solidFill>
              </a:rPr>
            </a:br>
            <a:r>
              <a:rPr lang="en-US" sz="2000">
                <a:solidFill>
                  <a:srgbClr val="FFFFFF"/>
                </a:solidFill>
              </a:rPr>
              <a:t>Explores how food is processed, packaged and delivered.</a:t>
            </a:r>
            <a:br>
              <a:rPr lang="en-US" sz="2000">
                <a:solidFill>
                  <a:srgbClr val="FFFFFF"/>
                </a:solidFill>
              </a:rPr>
            </a:br>
            <a:br>
              <a:rPr lang="en-US" sz="2000">
                <a:solidFill>
                  <a:srgbClr val="FFFFFF"/>
                </a:solidFill>
              </a:rPr>
            </a:br>
            <a:r>
              <a:rPr lang="en-US" sz="2000">
                <a:solidFill>
                  <a:srgbClr val="FFFFFF"/>
                </a:solidFill>
              </a:rPr>
              <a:t>Create a new food product in class! </a:t>
            </a:r>
            <a:br>
              <a:rPr lang="en-US" sz="2000">
                <a:solidFill>
                  <a:srgbClr val="FFFFFF"/>
                </a:solidFill>
              </a:rPr>
            </a:br>
            <a:endParaRPr lang="en-US">
              <a:solidFill>
                <a:srgbClr val="FFFFFF"/>
              </a:solidFill>
            </a:endParaRPr>
          </a:p>
        </p:txBody>
      </p:sp>
      <p:sp>
        <p:nvSpPr>
          <p:cNvPr id="3" name="Subtitle 2">
            <a:extLst>
              <a:ext uri="{FF2B5EF4-FFF2-40B4-BE49-F238E27FC236}">
                <a16:creationId xmlns:a16="http://schemas.microsoft.com/office/drawing/2014/main" id="{A62EAD63-7749-D408-CF15-84F35F0D2165}"/>
              </a:ext>
            </a:extLst>
          </p:cNvPr>
          <p:cNvSpPr>
            <a:spLocks noGrp="1"/>
          </p:cNvSpPr>
          <p:nvPr>
            <p:ph type="subTitle" idx="1"/>
          </p:nvPr>
        </p:nvSpPr>
        <p:spPr>
          <a:xfrm>
            <a:off x="5934455" y="-457201"/>
            <a:ext cx="6355701" cy="7223763"/>
          </a:xfrm>
        </p:spPr>
        <p:txBody>
          <a:bodyPr anchor="b">
            <a:normAutofit fontScale="70000" lnSpcReduction="20000"/>
          </a:bodyPr>
          <a:lstStyle/>
          <a:p>
            <a:r>
              <a:rPr lang="en-US" sz="2600">
                <a:solidFill>
                  <a:srgbClr val="FFFF00"/>
                </a:solidFill>
              </a:rPr>
              <a:t>Careers in Food Science:  </a:t>
            </a:r>
            <a:r>
              <a:rPr lang="en-US" sz="2600">
                <a:solidFill>
                  <a:srgbClr val="FFFFFF"/>
                </a:solidFill>
              </a:rPr>
              <a:t>Food Chemist, Food Product Developer, Quality Control Specialist, Microbiologist, Sensory Scientist, Food Scientist /Packaging Engineer and Food Plant Supervisor or Manager.  Work for the FDA, USDA or Health Dept. </a:t>
            </a:r>
          </a:p>
          <a:p>
            <a:r>
              <a:rPr lang="en-US" sz="2600">
                <a:solidFill>
                  <a:srgbClr val="FFFFFF"/>
                </a:solidFill>
              </a:rPr>
              <a:t>Food Professionals average salary $100,000 annually. </a:t>
            </a:r>
            <a:endParaRPr lang="en-US">
              <a:solidFill>
                <a:srgbClr val="FFFFFF"/>
              </a:solidFill>
            </a:endParaRPr>
          </a:p>
          <a:p>
            <a:r>
              <a:rPr lang="en-US">
                <a:solidFill>
                  <a:srgbClr val="FFFF00"/>
                </a:solidFill>
              </a:rPr>
              <a:t>20 Labs:</a:t>
            </a:r>
          </a:p>
          <a:p>
            <a:r>
              <a:rPr lang="en-US" sz="2300">
                <a:solidFill>
                  <a:srgbClr val="FFFFFF"/>
                </a:solidFill>
              </a:rPr>
              <a:t>Pizza, Homemade bread, bruschetta and Focaccia bread studies yeast and fermentation. </a:t>
            </a:r>
          </a:p>
          <a:p>
            <a:r>
              <a:rPr lang="en-US" sz="2300">
                <a:solidFill>
                  <a:srgbClr val="FFFFFF"/>
                </a:solidFill>
              </a:rPr>
              <a:t>Fruit Leather studies dehydration and concentration of sugars.</a:t>
            </a:r>
          </a:p>
          <a:p>
            <a:r>
              <a:rPr lang="en-US" sz="2300">
                <a:solidFill>
                  <a:srgbClr val="FFFFFF"/>
                </a:solidFill>
              </a:rPr>
              <a:t>Coffee Cake, Muffins and pancakes study chemical reactions. </a:t>
            </a:r>
          </a:p>
          <a:p>
            <a:r>
              <a:rPr lang="en-US" sz="2300">
                <a:solidFill>
                  <a:srgbClr val="FFFFFF"/>
                </a:solidFill>
              </a:rPr>
              <a:t>Smoothies and Yogurt Fruit Parfaits study probiotics and gut health</a:t>
            </a:r>
          </a:p>
          <a:p>
            <a:r>
              <a:rPr lang="en-US" sz="2300">
                <a:solidFill>
                  <a:srgbClr val="FFFFFF"/>
                </a:solidFill>
              </a:rPr>
              <a:t>Homemade Ice Cream studies reactions of freezing and how salt affects temperature</a:t>
            </a:r>
          </a:p>
          <a:p>
            <a:r>
              <a:rPr lang="en-US" sz="2300">
                <a:solidFill>
                  <a:srgbClr val="FFFFFF"/>
                </a:solidFill>
              </a:rPr>
              <a:t>Study enzymatic browning inhibitors like lemon juice or plastic wrap on cut apples/bananas/avocados in prevention of oxidation.</a:t>
            </a:r>
          </a:p>
          <a:p>
            <a:r>
              <a:rPr lang="en-US" sz="2300">
                <a:solidFill>
                  <a:srgbClr val="FFFFFF"/>
                </a:solidFill>
              </a:rPr>
              <a:t>Popcorn and Baked Potatoes studies steam on foods</a:t>
            </a:r>
          </a:p>
          <a:p>
            <a:r>
              <a:rPr lang="en-US" sz="2300">
                <a:solidFill>
                  <a:srgbClr val="FFFFFF"/>
                </a:solidFill>
              </a:rPr>
              <a:t>Trial mix and Salsa studies food chemistry and nutrition </a:t>
            </a:r>
          </a:p>
          <a:p>
            <a:r>
              <a:rPr lang="en-US" sz="2300">
                <a:solidFill>
                  <a:srgbClr val="FFFFFF"/>
                </a:solidFill>
              </a:rPr>
              <a:t>Making Butter and Mozzarella Cheese studies the concepts of curdling and bacterial cultures</a:t>
            </a:r>
          </a:p>
          <a:p>
            <a:r>
              <a:rPr lang="en-US" sz="2300">
                <a:solidFill>
                  <a:srgbClr val="FFFFFF"/>
                </a:solidFill>
              </a:rPr>
              <a:t>Egg Emulsifiers studied with Omelets, Baked Alaska, Salad Dressing</a:t>
            </a:r>
          </a:p>
          <a:p>
            <a:r>
              <a:rPr lang="en-US" sz="2300">
                <a:solidFill>
                  <a:srgbClr val="FFFFFF"/>
                </a:solidFill>
              </a:rPr>
              <a:t>Caramelization of sugar in cookies, caramel sauce for ice cream, and searing meat/poultry for Beef Stroganoff or Marsala Chicken  </a:t>
            </a:r>
          </a:p>
        </p:txBody>
      </p:sp>
      <p:pic>
        <p:nvPicPr>
          <p:cNvPr id="6" name="Picture 5" descr="A group of toasted bread with tomatoes on top&#10;&#10;Description automatically generated">
            <a:extLst>
              <a:ext uri="{FF2B5EF4-FFF2-40B4-BE49-F238E27FC236}">
                <a16:creationId xmlns:a16="http://schemas.microsoft.com/office/drawing/2014/main" id="{79EECFE5-D000-9D37-B674-2C7E2F34B7DB}"/>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865236" y="3632834"/>
            <a:ext cx="4203984" cy="2577091"/>
          </a:xfrm>
          <a:prstGeom prst="rect">
            <a:avLst/>
          </a:prstGeom>
        </p:spPr>
      </p:pic>
    </p:spTree>
    <p:extLst>
      <p:ext uri="{BB962C8B-B14F-4D97-AF65-F5344CB8AC3E}">
        <p14:creationId xmlns:p14="http://schemas.microsoft.com/office/powerpoint/2010/main" val="1402719288"/>
      </p:ext>
    </p:extLst>
  </p:cSld>
  <p:clrMapOvr>
    <a:overrideClrMapping bg1="dk1" tx1="lt1" bg2="dk2" tx2="lt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4" name="Picture 3" descr="Abstract smoke background">
            <a:extLst>
              <a:ext uri="{FF2B5EF4-FFF2-40B4-BE49-F238E27FC236}">
                <a16:creationId xmlns:a16="http://schemas.microsoft.com/office/drawing/2014/main" id="{3C5D3446-6595-BA6E-B931-FDBDA2BB667C}"/>
              </a:ext>
            </a:extLst>
          </p:cNvPr>
          <p:cNvPicPr>
            <a:picLocks noChangeAspect="1"/>
          </p:cNvPicPr>
          <p:nvPr/>
        </p:nvPicPr>
        <p:blipFill>
          <a:blip r:embed="rId2">
            <a:alphaModFix amt="60000"/>
          </a:blip>
          <a:srcRect t="6492" b="8922"/>
          <a:stretch/>
        </p:blipFill>
        <p:spPr>
          <a:xfrm>
            <a:off x="-1" y="-561226"/>
            <a:ext cx="12191999" cy="6857990"/>
          </a:xfrm>
          <a:prstGeom prst="rect">
            <a:avLst/>
          </a:prstGeom>
        </p:spPr>
      </p:pic>
      <p:sp>
        <p:nvSpPr>
          <p:cNvPr id="2" name="Title 1">
            <a:extLst>
              <a:ext uri="{FF2B5EF4-FFF2-40B4-BE49-F238E27FC236}">
                <a16:creationId xmlns:a16="http://schemas.microsoft.com/office/drawing/2014/main" id="{0470D51C-DF32-BD86-DDB4-2C10687B2878}"/>
              </a:ext>
            </a:extLst>
          </p:cNvPr>
          <p:cNvSpPr>
            <a:spLocks noGrp="1"/>
          </p:cNvSpPr>
          <p:nvPr>
            <p:ph type="ctrTitle"/>
          </p:nvPr>
        </p:nvSpPr>
        <p:spPr>
          <a:xfrm>
            <a:off x="123830" y="570186"/>
            <a:ext cx="7539708" cy="6043970"/>
          </a:xfrm>
        </p:spPr>
        <p:txBody>
          <a:bodyPr vert="horz" lIns="91440" tIns="45720" rIns="91440" bIns="45720" rtlCol="0" anchor="t">
            <a:normAutofit/>
          </a:bodyPr>
          <a:lstStyle/>
          <a:p>
            <a:r>
              <a:rPr lang="en-US" sz="6000" b="1">
                <a:solidFill>
                  <a:srgbClr val="FFFF00"/>
                </a:solidFill>
              </a:rPr>
              <a:t>Foods of the World</a:t>
            </a:r>
            <a:br>
              <a:rPr lang="en-US" sz="6000">
                <a:solidFill>
                  <a:srgbClr val="FFFFFF"/>
                </a:solidFill>
              </a:rPr>
            </a:br>
            <a:r>
              <a:rPr lang="en-US" sz="2400">
                <a:solidFill>
                  <a:srgbClr val="FFFFFF"/>
                </a:solidFill>
              </a:rPr>
              <a:t>Learn about the origins of food, the culture and history of foods all around the world including the USA.  </a:t>
            </a:r>
            <a:br>
              <a:rPr lang="en-US" sz="2400">
                <a:solidFill>
                  <a:srgbClr val="FFFFFF"/>
                </a:solidFill>
              </a:rPr>
            </a:br>
            <a:br>
              <a:rPr lang="en-US" sz="2400">
                <a:solidFill>
                  <a:srgbClr val="FFFFFF"/>
                </a:solidFill>
              </a:rPr>
            </a:br>
            <a:r>
              <a:rPr lang="en-US" sz="2400">
                <a:solidFill>
                  <a:srgbClr val="FFFFFF"/>
                </a:solidFill>
              </a:rPr>
              <a:t>Learn about culturally unique food traditions based on a country’s climate, geography, economic standard of living, religion, holidays and festivals.</a:t>
            </a:r>
            <a:r>
              <a:rPr lang="en-US" sz="2800">
                <a:solidFill>
                  <a:srgbClr val="FFFFFF"/>
                </a:solidFill>
              </a:rPr>
              <a:t>  </a:t>
            </a:r>
          </a:p>
        </p:txBody>
      </p:sp>
      <p:sp>
        <p:nvSpPr>
          <p:cNvPr id="3" name="Subtitle 2">
            <a:extLst>
              <a:ext uri="{FF2B5EF4-FFF2-40B4-BE49-F238E27FC236}">
                <a16:creationId xmlns:a16="http://schemas.microsoft.com/office/drawing/2014/main" id="{B9721F91-3BA7-BC1B-F5C3-B8963F12DD66}"/>
              </a:ext>
            </a:extLst>
          </p:cNvPr>
          <p:cNvSpPr>
            <a:spLocks noGrp="1"/>
          </p:cNvSpPr>
          <p:nvPr>
            <p:ph type="subTitle" idx="1"/>
          </p:nvPr>
        </p:nvSpPr>
        <p:spPr>
          <a:xfrm>
            <a:off x="7501952" y="-230586"/>
            <a:ext cx="4643385" cy="7402659"/>
          </a:xfrm>
        </p:spPr>
        <p:txBody>
          <a:bodyPr vert="horz" lIns="91440" tIns="45720" rIns="91440" bIns="45720" rtlCol="0" anchor="b">
            <a:normAutofit fontScale="92500" lnSpcReduction="20000"/>
          </a:bodyPr>
          <a:lstStyle/>
          <a:p>
            <a:pPr indent="-228600">
              <a:lnSpc>
                <a:spcPct val="110000"/>
              </a:lnSpc>
            </a:pPr>
            <a:r>
              <a:rPr lang="en-US" sz="1700" b="1"/>
              <a:t>Many Countries represented In Labs</a:t>
            </a:r>
            <a:r>
              <a:rPr lang="en-US" sz="1700" b="1">
                <a:solidFill>
                  <a:srgbClr val="FFFFFF"/>
                </a:solidFill>
              </a:rPr>
              <a:t>: 20 Labs</a:t>
            </a:r>
          </a:p>
          <a:p>
            <a:pPr indent="-228600">
              <a:lnSpc>
                <a:spcPct val="110000"/>
              </a:lnSpc>
            </a:pPr>
            <a:r>
              <a:rPr lang="en-US">
                <a:solidFill>
                  <a:srgbClr val="FFFFFF"/>
                </a:solidFill>
                <a:highlight>
                  <a:srgbClr val="0000FF"/>
                </a:highlight>
              </a:rPr>
              <a:t>Italy-</a:t>
            </a:r>
            <a:r>
              <a:rPr lang="en-US" err="1">
                <a:solidFill>
                  <a:srgbClr val="FFFFFF"/>
                </a:solidFill>
                <a:highlight>
                  <a:srgbClr val="0000FF"/>
                </a:highlight>
              </a:rPr>
              <a:t>Pizza,Fettucini</a:t>
            </a:r>
            <a:r>
              <a:rPr lang="en-US">
                <a:solidFill>
                  <a:srgbClr val="FFFFFF"/>
                </a:solidFill>
                <a:highlight>
                  <a:srgbClr val="0000FF"/>
                </a:highlight>
              </a:rPr>
              <a:t>, </a:t>
            </a:r>
            <a:r>
              <a:rPr lang="en-US" err="1">
                <a:solidFill>
                  <a:srgbClr val="FFFFFF"/>
                </a:solidFill>
                <a:highlight>
                  <a:srgbClr val="0000FF"/>
                </a:highlight>
              </a:rPr>
              <a:t>Tiramisu,Risotto</a:t>
            </a:r>
            <a:endParaRPr lang="en-US">
              <a:solidFill>
                <a:srgbClr val="FFFFFF"/>
              </a:solidFill>
              <a:highlight>
                <a:srgbClr val="0000FF"/>
              </a:highlight>
            </a:endParaRPr>
          </a:p>
          <a:p>
            <a:pPr indent="-228600">
              <a:lnSpc>
                <a:spcPct val="110000"/>
              </a:lnSpc>
            </a:pPr>
            <a:r>
              <a:rPr lang="en-US">
                <a:solidFill>
                  <a:srgbClr val="FFFFFF"/>
                </a:solidFill>
                <a:highlight>
                  <a:srgbClr val="0000FF"/>
                </a:highlight>
              </a:rPr>
              <a:t>Greece-Gyro with Tzatziki Sauce</a:t>
            </a:r>
          </a:p>
          <a:p>
            <a:pPr indent="-228600">
              <a:lnSpc>
                <a:spcPct val="110000"/>
              </a:lnSpc>
            </a:pPr>
            <a:r>
              <a:rPr lang="en-US">
                <a:solidFill>
                  <a:srgbClr val="FFFFFF"/>
                </a:solidFill>
                <a:highlight>
                  <a:srgbClr val="0000FF"/>
                </a:highlight>
              </a:rPr>
              <a:t>Mexico-Chimichangas and Churros, tacos</a:t>
            </a:r>
          </a:p>
          <a:p>
            <a:pPr indent="-228600">
              <a:lnSpc>
                <a:spcPct val="110000"/>
              </a:lnSpc>
            </a:pPr>
            <a:r>
              <a:rPr lang="en-US">
                <a:solidFill>
                  <a:srgbClr val="FFFFFF"/>
                </a:solidFill>
                <a:highlight>
                  <a:srgbClr val="0000FF"/>
                </a:highlight>
              </a:rPr>
              <a:t>Germany-</a:t>
            </a:r>
            <a:r>
              <a:rPr lang="en-US" err="1">
                <a:solidFill>
                  <a:srgbClr val="FFFFFF"/>
                </a:solidFill>
                <a:highlight>
                  <a:srgbClr val="0000FF"/>
                </a:highlight>
              </a:rPr>
              <a:t>pretzel,Gingerbread</a:t>
            </a:r>
            <a:r>
              <a:rPr lang="en-US">
                <a:solidFill>
                  <a:srgbClr val="FFFFFF"/>
                </a:solidFill>
                <a:highlight>
                  <a:srgbClr val="0000FF"/>
                </a:highlight>
              </a:rPr>
              <a:t> cake</a:t>
            </a:r>
          </a:p>
          <a:p>
            <a:pPr indent="-228600">
              <a:lnSpc>
                <a:spcPct val="110000"/>
              </a:lnSpc>
            </a:pPr>
            <a:r>
              <a:rPr lang="en-US">
                <a:solidFill>
                  <a:srgbClr val="FFFFFF"/>
                </a:solidFill>
                <a:highlight>
                  <a:srgbClr val="0000FF"/>
                </a:highlight>
              </a:rPr>
              <a:t>India-Chicken Curry and Chicken Biriyani, butter Chicken</a:t>
            </a:r>
          </a:p>
          <a:p>
            <a:pPr indent="-228600">
              <a:lnSpc>
                <a:spcPct val="110000"/>
              </a:lnSpc>
            </a:pPr>
            <a:r>
              <a:rPr lang="en-US">
                <a:solidFill>
                  <a:srgbClr val="FFFFFF"/>
                </a:solidFill>
                <a:highlight>
                  <a:srgbClr val="0000FF"/>
                </a:highlight>
              </a:rPr>
              <a:t>Africa-</a:t>
            </a:r>
            <a:r>
              <a:rPr lang="en-US" err="1">
                <a:solidFill>
                  <a:srgbClr val="FFFFFF"/>
                </a:solidFill>
                <a:highlight>
                  <a:srgbClr val="0000FF"/>
                </a:highlight>
              </a:rPr>
              <a:t>Jollaf</a:t>
            </a:r>
            <a:r>
              <a:rPr lang="en-US">
                <a:solidFill>
                  <a:srgbClr val="FFFFFF"/>
                </a:solidFill>
                <a:highlight>
                  <a:srgbClr val="0000FF"/>
                </a:highlight>
              </a:rPr>
              <a:t> Rice or Samosas</a:t>
            </a:r>
          </a:p>
          <a:p>
            <a:pPr indent="-228600">
              <a:lnSpc>
                <a:spcPct val="110000"/>
              </a:lnSpc>
            </a:pPr>
            <a:r>
              <a:rPr lang="en-US">
                <a:solidFill>
                  <a:srgbClr val="FFFFFF"/>
                </a:solidFill>
                <a:highlight>
                  <a:srgbClr val="0000FF"/>
                </a:highlight>
              </a:rPr>
              <a:t>France-Strawberry Crepes and Apple Galette, Quiche, Chocolate Souffle</a:t>
            </a:r>
          </a:p>
          <a:p>
            <a:pPr indent="-228600">
              <a:lnSpc>
                <a:spcPct val="110000"/>
              </a:lnSpc>
            </a:pPr>
            <a:r>
              <a:rPr lang="en-US">
                <a:solidFill>
                  <a:srgbClr val="FFFFFF"/>
                </a:solidFill>
                <a:highlight>
                  <a:srgbClr val="0000FF"/>
                </a:highlight>
              </a:rPr>
              <a:t>China-Fried </a:t>
            </a:r>
            <a:r>
              <a:rPr lang="en-US" err="1">
                <a:solidFill>
                  <a:srgbClr val="FFFFFF"/>
                </a:solidFill>
                <a:highlight>
                  <a:srgbClr val="0000FF"/>
                </a:highlight>
              </a:rPr>
              <a:t>Rice,Kung</a:t>
            </a:r>
            <a:r>
              <a:rPr lang="en-US">
                <a:solidFill>
                  <a:srgbClr val="FFFFFF"/>
                </a:solidFill>
                <a:highlight>
                  <a:srgbClr val="0000FF"/>
                </a:highlight>
              </a:rPr>
              <a:t> Pao Chicken, Mapo Tofu</a:t>
            </a:r>
          </a:p>
          <a:p>
            <a:pPr indent="-228600">
              <a:lnSpc>
                <a:spcPct val="110000"/>
              </a:lnSpc>
            </a:pPr>
            <a:r>
              <a:rPr lang="en-US">
                <a:solidFill>
                  <a:srgbClr val="FFFFFF"/>
                </a:solidFill>
                <a:highlight>
                  <a:srgbClr val="0000FF"/>
                </a:highlight>
              </a:rPr>
              <a:t>Singapore-spring rolls</a:t>
            </a:r>
          </a:p>
          <a:p>
            <a:pPr indent="-228600">
              <a:lnSpc>
                <a:spcPct val="110000"/>
              </a:lnSpc>
            </a:pPr>
            <a:r>
              <a:rPr lang="en-US">
                <a:solidFill>
                  <a:srgbClr val="FFFFFF"/>
                </a:solidFill>
                <a:highlight>
                  <a:srgbClr val="0000FF"/>
                </a:highlight>
              </a:rPr>
              <a:t>Japan-Sushi and Teriyaki Chicken and Ramen</a:t>
            </a:r>
          </a:p>
          <a:p>
            <a:pPr indent="-228600">
              <a:lnSpc>
                <a:spcPct val="110000"/>
              </a:lnSpc>
            </a:pPr>
            <a:r>
              <a:rPr lang="en-US">
                <a:solidFill>
                  <a:srgbClr val="FFFFFF"/>
                </a:solidFill>
                <a:highlight>
                  <a:srgbClr val="0000FF"/>
                </a:highlight>
              </a:rPr>
              <a:t>Thailand-</a:t>
            </a:r>
            <a:r>
              <a:rPr lang="en-US" err="1">
                <a:solidFill>
                  <a:srgbClr val="FFFFFF"/>
                </a:solidFill>
                <a:highlight>
                  <a:srgbClr val="0000FF"/>
                </a:highlight>
              </a:rPr>
              <a:t>Phad</a:t>
            </a:r>
            <a:r>
              <a:rPr lang="en-US">
                <a:solidFill>
                  <a:srgbClr val="FFFFFF"/>
                </a:solidFill>
                <a:highlight>
                  <a:srgbClr val="0000FF"/>
                </a:highlight>
              </a:rPr>
              <a:t> Thai</a:t>
            </a:r>
          </a:p>
          <a:p>
            <a:pPr indent="-228600">
              <a:lnSpc>
                <a:spcPct val="110000"/>
              </a:lnSpc>
            </a:pPr>
            <a:r>
              <a:rPr lang="en-US">
                <a:solidFill>
                  <a:srgbClr val="FFFFFF"/>
                </a:solidFill>
                <a:highlight>
                  <a:srgbClr val="0000FF"/>
                </a:highlight>
              </a:rPr>
              <a:t>Sweden-Cinnamon Rolls, Swedish meatballs, </a:t>
            </a:r>
            <a:r>
              <a:rPr lang="en-US" err="1">
                <a:solidFill>
                  <a:srgbClr val="FFFFFF"/>
                </a:solidFill>
                <a:highlight>
                  <a:srgbClr val="0000FF"/>
                </a:highlight>
              </a:rPr>
              <a:t>Khladdkaka</a:t>
            </a:r>
            <a:endParaRPr lang="en-US">
              <a:solidFill>
                <a:srgbClr val="FFFFFF"/>
              </a:solidFill>
              <a:highlight>
                <a:srgbClr val="0000FF"/>
              </a:highlight>
            </a:endParaRPr>
          </a:p>
          <a:p>
            <a:pPr indent="-228600">
              <a:lnSpc>
                <a:spcPct val="110000"/>
              </a:lnSpc>
            </a:pPr>
            <a:r>
              <a:rPr lang="en-US">
                <a:solidFill>
                  <a:srgbClr val="FFFFFF"/>
                </a:solidFill>
                <a:highlight>
                  <a:srgbClr val="0000FF"/>
                </a:highlight>
              </a:rPr>
              <a:t>Scotland-Jam Thumbprints</a:t>
            </a:r>
          </a:p>
          <a:p>
            <a:pPr indent="-228600">
              <a:lnSpc>
                <a:spcPct val="110000"/>
              </a:lnSpc>
            </a:pPr>
            <a:r>
              <a:rPr lang="en-US">
                <a:solidFill>
                  <a:srgbClr val="FFFFFF"/>
                </a:solidFill>
                <a:highlight>
                  <a:srgbClr val="0000FF"/>
                </a:highlight>
              </a:rPr>
              <a:t>Russia-Beef Stroganoff</a:t>
            </a:r>
          </a:p>
          <a:p>
            <a:pPr indent="-228600">
              <a:lnSpc>
                <a:spcPct val="110000"/>
              </a:lnSpc>
            </a:pPr>
            <a:r>
              <a:rPr lang="en-US">
                <a:solidFill>
                  <a:srgbClr val="FFFFFF"/>
                </a:solidFill>
                <a:highlight>
                  <a:srgbClr val="0000FF"/>
                </a:highlight>
              </a:rPr>
              <a:t>US Regional-Fajitas, NY Cheesecake, </a:t>
            </a:r>
            <a:r>
              <a:rPr lang="en-US" err="1">
                <a:solidFill>
                  <a:srgbClr val="FFFFFF"/>
                </a:solidFill>
                <a:highlight>
                  <a:srgbClr val="0000FF"/>
                </a:highlight>
              </a:rPr>
              <a:t>detriot</a:t>
            </a:r>
            <a:r>
              <a:rPr lang="en-US">
                <a:solidFill>
                  <a:srgbClr val="FFFFFF"/>
                </a:solidFill>
                <a:highlight>
                  <a:srgbClr val="0000FF"/>
                </a:highlight>
              </a:rPr>
              <a:t> pizza, clam Chowder </a:t>
            </a:r>
          </a:p>
          <a:p>
            <a:pPr indent="-228600">
              <a:lnSpc>
                <a:spcPct val="110000"/>
              </a:lnSpc>
            </a:pPr>
            <a:endParaRPr lang="en-US">
              <a:solidFill>
                <a:srgbClr val="FFFFFF"/>
              </a:solidFill>
            </a:endParaRPr>
          </a:p>
        </p:txBody>
      </p:sp>
      <p:pic>
        <p:nvPicPr>
          <p:cNvPr id="6" name="Picture 5" descr="A blue and green planet&#10;&#10;Description automatically generated">
            <a:extLst>
              <a:ext uri="{FF2B5EF4-FFF2-40B4-BE49-F238E27FC236}">
                <a16:creationId xmlns:a16="http://schemas.microsoft.com/office/drawing/2014/main" id="{9A19B425-1DBE-589E-92DE-B9F4903648D1}"/>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3185633" y="4501917"/>
            <a:ext cx="1978872" cy="1953312"/>
          </a:xfrm>
          <a:prstGeom prst="rect">
            <a:avLst/>
          </a:prstGeom>
        </p:spPr>
      </p:pic>
      <p:pic>
        <p:nvPicPr>
          <p:cNvPr id="8" name="Picture 7" descr="A stack of bowls of noodles&#10;&#10;Description automatically generated">
            <a:extLst>
              <a:ext uri="{FF2B5EF4-FFF2-40B4-BE49-F238E27FC236}">
                <a16:creationId xmlns:a16="http://schemas.microsoft.com/office/drawing/2014/main" id="{309E2489-04D6-612C-14A2-163FF28B11FA}"/>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6204823" y="4974664"/>
            <a:ext cx="1376327" cy="1639491"/>
          </a:xfrm>
          <a:prstGeom prst="rect">
            <a:avLst/>
          </a:prstGeom>
        </p:spPr>
      </p:pic>
      <p:pic>
        <p:nvPicPr>
          <p:cNvPr id="12" name="Picture 11" descr="A pretzel with white specks&#10;&#10;Description automatically generated">
            <a:extLst>
              <a:ext uri="{FF2B5EF4-FFF2-40B4-BE49-F238E27FC236}">
                <a16:creationId xmlns:a16="http://schemas.microsoft.com/office/drawing/2014/main" id="{4999D0B5-42C4-35EA-48D9-87D0F9D18348}"/>
              </a:ext>
            </a:extLst>
          </p:cNvPr>
          <p:cNvPicPr>
            <a:picLocks noChangeAspect="1"/>
          </p:cNvPicPr>
          <p:nvPr/>
        </p:nvPicPr>
        <p:blipFill>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5760718" y="4238998"/>
            <a:ext cx="670560" cy="670560"/>
          </a:xfrm>
          <a:prstGeom prst="rect">
            <a:avLst/>
          </a:prstGeom>
        </p:spPr>
      </p:pic>
      <p:pic>
        <p:nvPicPr>
          <p:cNvPr id="31" name="Picture 30" descr="A group of cinnamon rolls&#10;&#10;Description automatically generated">
            <a:extLst>
              <a:ext uri="{FF2B5EF4-FFF2-40B4-BE49-F238E27FC236}">
                <a16:creationId xmlns:a16="http://schemas.microsoft.com/office/drawing/2014/main" id="{F8366505-38B2-2C44-9CDA-095FCCFA2DC3}"/>
              </a:ext>
            </a:extLst>
          </p:cNvPr>
          <p:cNvPicPr>
            <a:picLocks noChangeAspect="1"/>
          </p:cNvPicPr>
          <p:nvPr/>
        </p:nvPicPr>
        <p:blipFill>
          <a:blip r:embed="rId9">
            <a:extLst>
              <a:ext uri="{28A0092B-C50C-407E-A947-70E740481C1C}">
                <a14:useLocalDpi xmlns:a14="http://schemas.microsoft.com/office/drawing/2010/main" val="0"/>
              </a:ext>
              <a:ext uri="{837473B0-CC2E-450A-ABE3-18F120FF3D39}">
                <a1611:picAttrSrcUrl xmlns:a1611="http://schemas.microsoft.com/office/drawing/2016/11/main" r:id="rId10"/>
              </a:ext>
            </a:extLst>
          </a:blip>
          <a:stretch>
            <a:fillRect/>
          </a:stretch>
        </p:blipFill>
        <p:spPr>
          <a:xfrm>
            <a:off x="1925541" y="5551934"/>
            <a:ext cx="957930" cy="938719"/>
          </a:xfrm>
          <a:prstGeom prst="rect">
            <a:avLst/>
          </a:prstGeom>
        </p:spPr>
      </p:pic>
      <p:pic>
        <p:nvPicPr>
          <p:cNvPr id="34" name="Picture 33" descr="A slice of pizza with different toppings&#10;&#10;Description automatically generated">
            <a:extLst>
              <a:ext uri="{FF2B5EF4-FFF2-40B4-BE49-F238E27FC236}">
                <a16:creationId xmlns:a16="http://schemas.microsoft.com/office/drawing/2014/main" id="{1754DF20-D649-B02B-5609-C00863B2DD13}"/>
              </a:ext>
            </a:extLst>
          </p:cNvPr>
          <p:cNvPicPr>
            <a:picLocks noChangeAspect="1"/>
          </p:cNvPicPr>
          <p:nvPr/>
        </p:nvPicPr>
        <p:blipFill>
          <a:blip r:embed="rId11">
            <a:extLst>
              <a:ext uri="{28A0092B-C50C-407E-A947-70E740481C1C}">
                <a14:useLocalDpi xmlns:a14="http://schemas.microsoft.com/office/drawing/2010/main" val="0"/>
              </a:ext>
              <a:ext uri="{837473B0-CC2E-450A-ABE3-18F120FF3D39}">
                <a1611:picAttrSrcUrl xmlns:a1611="http://schemas.microsoft.com/office/drawing/2016/11/main" r:id="rId12"/>
              </a:ext>
            </a:extLst>
          </a:blip>
          <a:stretch>
            <a:fillRect/>
          </a:stretch>
        </p:blipFill>
        <p:spPr>
          <a:xfrm>
            <a:off x="-49028" y="4394191"/>
            <a:ext cx="1892181" cy="1400217"/>
          </a:xfrm>
          <a:prstGeom prst="rect">
            <a:avLst/>
          </a:prstGeom>
        </p:spPr>
      </p:pic>
    </p:spTree>
    <p:extLst>
      <p:ext uri="{BB962C8B-B14F-4D97-AF65-F5344CB8AC3E}">
        <p14:creationId xmlns:p14="http://schemas.microsoft.com/office/powerpoint/2010/main" val="14410826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olorized light photo effects">
            <a:extLst>
              <a:ext uri="{FF2B5EF4-FFF2-40B4-BE49-F238E27FC236}">
                <a16:creationId xmlns:a16="http://schemas.microsoft.com/office/drawing/2014/main" id="{30F8C06B-7923-AF9B-B5A6-98BE1EDA7A6E}"/>
              </a:ext>
            </a:extLst>
          </p:cNvPr>
          <p:cNvPicPr>
            <a:picLocks noChangeAspect="1"/>
          </p:cNvPicPr>
          <p:nvPr/>
        </p:nvPicPr>
        <p:blipFill>
          <a:blip r:embed="rId2"/>
          <a:srcRect t="1990" b="13740"/>
          <a:stretch>
            <a:fillRect/>
          </a:stretch>
        </p:blipFill>
        <p:spPr>
          <a:xfrm>
            <a:off x="0" y="11"/>
            <a:ext cx="12192000" cy="6857989"/>
          </a:xfrm>
          <a:prstGeom prst="rect">
            <a:avLst/>
          </a:prstGeom>
        </p:spPr>
      </p:pic>
      <p:sp>
        <p:nvSpPr>
          <p:cNvPr id="2" name="Title 1">
            <a:extLst>
              <a:ext uri="{FF2B5EF4-FFF2-40B4-BE49-F238E27FC236}">
                <a16:creationId xmlns:a16="http://schemas.microsoft.com/office/drawing/2014/main" id="{263C9875-68F4-DEAF-C2DC-D2234A10E87D}"/>
              </a:ext>
            </a:extLst>
          </p:cNvPr>
          <p:cNvSpPr>
            <a:spLocks noGrp="1"/>
          </p:cNvSpPr>
          <p:nvPr>
            <p:ph type="ctrTitle"/>
          </p:nvPr>
        </p:nvSpPr>
        <p:spPr>
          <a:xfrm>
            <a:off x="204108" y="604157"/>
            <a:ext cx="6841671" cy="6253843"/>
          </a:xfrm>
        </p:spPr>
        <p:txBody>
          <a:bodyPr anchor="ctr">
            <a:normAutofit/>
          </a:bodyPr>
          <a:lstStyle/>
          <a:p>
            <a:pPr algn="r"/>
            <a:r>
              <a:rPr lang="en-US">
                <a:solidFill>
                  <a:srgbClr val="FFFFFF"/>
                </a:solidFill>
              </a:rPr>
              <a:t>Life, </a:t>
            </a:r>
            <a:r>
              <a:rPr lang="en-US">
                <a:solidFill>
                  <a:srgbClr val="00B050"/>
                </a:solidFill>
                <a:highlight>
                  <a:srgbClr val="000000"/>
                </a:highlight>
              </a:rPr>
              <a:t>Money</a:t>
            </a:r>
            <a:r>
              <a:rPr lang="en-US">
                <a:solidFill>
                  <a:srgbClr val="FFFFFF"/>
                </a:solidFill>
              </a:rPr>
              <a:t> and You!</a:t>
            </a:r>
            <a:br>
              <a:rPr lang="en-US">
                <a:solidFill>
                  <a:srgbClr val="FFFFFF"/>
                </a:solidFill>
              </a:rPr>
            </a:br>
            <a:r>
              <a:rPr lang="en-US" sz="3200">
                <a:solidFill>
                  <a:srgbClr val="FFFFFF"/>
                </a:solidFill>
              </a:rPr>
              <a:t>Budgeting </a:t>
            </a:r>
            <a:br>
              <a:rPr lang="en-US" sz="3200">
                <a:solidFill>
                  <a:srgbClr val="FFFFFF"/>
                </a:solidFill>
              </a:rPr>
            </a:br>
            <a:r>
              <a:rPr lang="en-US" sz="3200">
                <a:solidFill>
                  <a:srgbClr val="FFFFFF"/>
                </a:solidFill>
              </a:rPr>
              <a:t>Menu Planning </a:t>
            </a:r>
            <a:br>
              <a:rPr lang="en-US" sz="3200">
                <a:solidFill>
                  <a:srgbClr val="FFFFFF"/>
                </a:solidFill>
              </a:rPr>
            </a:br>
            <a:r>
              <a:rPr lang="en-US" sz="3200">
                <a:solidFill>
                  <a:srgbClr val="FFFFFF"/>
                </a:solidFill>
              </a:rPr>
              <a:t>Saving for your future </a:t>
            </a:r>
            <a:br>
              <a:rPr lang="en-US" sz="3200">
                <a:solidFill>
                  <a:srgbClr val="FFFFFF"/>
                </a:solidFill>
              </a:rPr>
            </a:br>
            <a:r>
              <a:rPr lang="en-US" sz="3200">
                <a:solidFill>
                  <a:srgbClr val="FFFFFF"/>
                </a:solidFill>
              </a:rPr>
              <a:t>How to invest your money</a:t>
            </a:r>
            <a:br>
              <a:rPr lang="en-US" sz="3200">
                <a:solidFill>
                  <a:srgbClr val="FFFFFF"/>
                </a:solidFill>
              </a:rPr>
            </a:br>
            <a:r>
              <a:rPr lang="en-US" sz="3200">
                <a:solidFill>
                  <a:srgbClr val="FFFFFF"/>
                </a:solidFill>
              </a:rPr>
              <a:t>Learn how to save money </a:t>
            </a:r>
            <a:br>
              <a:rPr lang="en-US" sz="3200">
                <a:solidFill>
                  <a:srgbClr val="FFFFFF"/>
                </a:solidFill>
              </a:rPr>
            </a:br>
            <a:r>
              <a:rPr lang="en-US" sz="3200">
                <a:solidFill>
                  <a:srgbClr val="FFFFFF"/>
                </a:solidFill>
              </a:rPr>
              <a:t>IRA’s, CD’s, and the Stock Market </a:t>
            </a:r>
            <a:br>
              <a:rPr lang="en-US" sz="3200">
                <a:solidFill>
                  <a:srgbClr val="FFFFFF"/>
                </a:solidFill>
              </a:rPr>
            </a:br>
            <a:r>
              <a:rPr lang="en-US" sz="3200">
                <a:solidFill>
                  <a:srgbClr val="FFFFFF"/>
                </a:solidFill>
              </a:rPr>
              <a:t>Learn how to cook on a budget Make healthy meals in 12 labs</a:t>
            </a:r>
            <a:br>
              <a:rPr lang="en-US" sz="3200">
                <a:solidFill>
                  <a:srgbClr val="FFFFFF"/>
                </a:solidFill>
              </a:rPr>
            </a:br>
            <a:r>
              <a:rPr lang="en-US" sz="1600">
                <a:solidFill>
                  <a:srgbClr val="FFFFFF"/>
                </a:solidFill>
                <a:highlight>
                  <a:srgbClr val="000000"/>
                </a:highlight>
              </a:rPr>
              <a:t>Examples of Labs:  Chili and Cornbread, Chicken Noodle soup with Homemade Rolls, Charcuterie Boards, Peach Cobbler, Cheesy Manicotti, Scones and homemade Jam,  and Broccoli Lasagna</a:t>
            </a:r>
            <a:r>
              <a:rPr lang="en-US" sz="1600">
                <a:solidFill>
                  <a:srgbClr val="FFFFFF"/>
                </a:solidFill>
              </a:rPr>
              <a:t>.   </a:t>
            </a:r>
          </a:p>
        </p:txBody>
      </p:sp>
      <p:sp>
        <p:nvSpPr>
          <p:cNvPr id="3" name="Subtitle 2">
            <a:extLst>
              <a:ext uri="{FF2B5EF4-FFF2-40B4-BE49-F238E27FC236}">
                <a16:creationId xmlns:a16="http://schemas.microsoft.com/office/drawing/2014/main" id="{72338BD8-572A-0B2A-F87C-286B1690C3E0}"/>
              </a:ext>
            </a:extLst>
          </p:cNvPr>
          <p:cNvSpPr>
            <a:spLocks noGrp="1"/>
          </p:cNvSpPr>
          <p:nvPr>
            <p:ph type="subTitle" idx="1"/>
          </p:nvPr>
        </p:nvSpPr>
        <p:spPr>
          <a:xfrm>
            <a:off x="8172957" y="218485"/>
            <a:ext cx="4013687" cy="6425076"/>
          </a:xfrm>
        </p:spPr>
        <p:txBody>
          <a:bodyPr anchor="ctr">
            <a:normAutofit/>
          </a:bodyPr>
          <a:lstStyle/>
          <a:p>
            <a:r>
              <a:rPr lang="en-US">
                <a:highlight>
                  <a:srgbClr val="000000"/>
                </a:highlight>
              </a:rPr>
              <a:t> "Future Ready Skills" -</a:t>
            </a:r>
            <a:r>
              <a:rPr lang="en-US" b="1">
                <a:highlight>
                  <a:srgbClr val="000000"/>
                </a:highlight>
              </a:rPr>
              <a:t>Life, Money, and You! </a:t>
            </a:r>
            <a:endParaRPr lang="en-US">
              <a:highlight>
                <a:srgbClr val="000000"/>
              </a:highlight>
            </a:endParaRPr>
          </a:p>
          <a:p>
            <a:r>
              <a:rPr lang="en-US" b="1"/>
              <a:t>1 Semester /  Grade 7,8</a:t>
            </a:r>
            <a:endParaRPr lang="en-US"/>
          </a:p>
          <a:p>
            <a:r>
              <a:rPr lang="en-US" b="1">
                <a:solidFill>
                  <a:srgbClr val="FF0066"/>
                </a:solidFill>
              </a:rPr>
              <a:t>Course Description: Practical Hands On MATH! </a:t>
            </a:r>
            <a:endParaRPr lang="en-US">
              <a:solidFill>
                <a:srgbClr val="FF0066"/>
              </a:solidFill>
            </a:endParaRPr>
          </a:p>
          <a:p>
            <a:r>
              <a:rPr lang="en-US"/>
              <a:t>Ready to take on the real world? This class is your ultimate guide to life beyond middle school! In </a:t>
            </a:r>
            <a:r>
              <a:rPr lang="en-US" b="1"/>
              <a:t>Life, Money and You!</a:t>
            </a:r>
            <a:r>
              <a:rPr lang="en-US"/>
              <a:t>, you’ll learn practical skills that make everyday life easier and prepare you for independence. From managing money and planning for your future to cooking simple meals and working with others, this course gives you the tools to thrive. We’ll tackle real-life challenges in fun, hands-on ways—so you’ll feel confident and ready for whatever comes next.</a:t>
            </a:r>
          </a:p>
          <a:p>
            <a:r>
              <a:rPr lang="en-US"/>
              <a:t> </a:t>
            </a:r>
            <a:endParaRPr lang="en-US">
              <a:solidFill>
                <a:srgbClr val="FFFFFF"/>
              </a:solidFill>
            </a:endParaRPr>
          </a:p>
        </p:txBody>
      </p:sp>
    </p:spTree>
    <p:extLst>
      <p:ext uri="{BB962C8B-B14F-4D97-AF65-F5344CB8AC3E}">
        <p14:creationId xmlns:p14="http://schemas.microsoft.com/office/powerpoint/2010/main" val="7795358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utodesk Fusion 360: 3D Modeling Software for Beginners and Beyond">
            <a:extLst>
              <a:ext uri="{FF2B5EF4-FFF2-40B4-BE49-F238E27FC236}">
                <a16:creationId xmlns:a16="http://schemas.microsoft.com/office/drawing/2014/main" id="{78B00F01-4846-228D-C84F-9B330B97401A}"/>
              </a:ext>
            </a:extLst>
          </p:cNvPr>
          <p:cNvPicPr>
            <a:picLocks noChangeAspect="1"/>
          </p:cNvPicPr>
          <p:nvPr/>
        </p:nvPicPr>
        <p:blipFill>
          <a:blip r:embed="rId2"/>
          <a:srcRect l="9091" t="17735" b="5656"/>
          <a:stretch/>
        </p:blipFill>
        <p:spPr>
          <a:xfrm>
            <a:off x="20" y="10"/>
            <a:ext cx="12191979" cy="6857990"/>
          </a:xfrm>
          <a:prstGeom prst="rect">
            <a:avLst/>
          </a:prstGeom>
        </p:spPr>
      </p:pic>
      <p:sp>
        <p:nvSpPr>
          <p:cNvPr id="2" name="Title 1"/>
          <p:cNvSpPr>
            <a:spLocks noGrp="1"/>
          </p:cNvSpPr>
          <p:nvPr>
            <p:ph type="ctrTitle"/>
          </p:nvPr>
        </p:nvSpPr>
        <p:spPr>
          <a:xfrm>
            <a:off x="-1511528" y="-52508"/>
            <a:ext cx="8814816" cy="3827621"/>
          </a:xfrm>
        </p:spPr>
        <p:txBody>
          <a:bodyPr anchor="t">
            <a:normAutofit/>
          </a:bodyPr>
          <a:lstStyle/>
          <a:p>
            <a:r>
              <a:rPr lang="en-US" sz="6000">
                <a:solidFill>
                  <a:srgbClr val="0070C0"/>
                </a:solidFill>
              </a:rPr>
              <a:t>Design &amp; Modeling</a:t>
            </a:r>
          </a:p>
        </p:txBody>
      </p:sp>
      <p:sp>
        <p:nvSpPr>
          <p:cNvPr id="3" name="Subtitle 2"/>
          <p:cNvSpPr>
            <a:spLocks noGrp="1"/>
          </p:cNvSpPr>
          <p:nvPr>
            <p:ph type="subTitle" idx="1"/>
          </p:nvPr>
        </p:nvSpPr>
        <p:spPr>
          <a:xfrm>
            <a:off x="7303288" y="4729138"/>
            <a:ext cx="4488812" cy="1150453"/>
          </a:xfrm>
        </p:spPr>
        <p:txBody>
          <a:bodyPr anchor="b">
            <a:normAutofit/>
          </a:bodyPr>
          <a:lstStyle/>
          <a:p>
            <a:r>
              <a:rPr lang="en-US"/>
              <a:t>A.K.A the best elective ever!</a:t>
            </a:r>
          </a:p>
        </p:txBody>
      </p:sp>
    </p:spTree>
    <p:extLst>
      <p:ext uri="{BB962C8B-B14F-4D97-AF65-F5344CB8AC3E}">
        <p14:creationId xmlns:p14="http://schemas.microsoft.com/office/powerpoint/2010/main" val="1098572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5C10B-2E22-0840-7E08-289A7F8807EC}"/>
              </a:ext>
            </a:extLst>
          </p:cNvPr>
          <p:cNvSpPr>
            <a:spLocks noGrp="1"/>
          </p:cNvSpPr>
          <p:nvPr>
            <p:ph type="title"/>
          </p:nvPr>
        </p:nvSpPr>
        <p:spPr>
          <a:xfrm>
            <a:off x="517870" y="976160"/>
            <a:ext cx="5021183" cy="1463040"/>
          </a:xfrm>
        </p:spPr>
        <p:txBody>
          <a:bodyPr>
            <a:normAutofit/>
          </a:bodyPr>
          <a:lstStyle/>
          <a:p>
            <a:r>
              <a:rPr lang="en-US" sz="4400"/>
              <a:t>What fun projects will we be doing?</a:t>
            </a:r>
          </a:p>
        </p:txBody>
      </p:sp>
      <p:sp>
        <p:nvSpPr>
          <p:cNvPr id="14" name="Content Placeholder 13">
            <a:extLst>
              <a:ext uri="{FF2B5EF4-FFF2-40B4-BE49-F238E27FC236}">
                <a16:creationId xmlns:a16="http://schemas.microsoft.com/office/drawing/2014/main" id="{353D2CD8-900B-651B-DB59-E855CC2B44A2}"/>
              </a:ext>
            </a:extLst>
          </p:cNvPr>
          <p:cNvSpPr>
            <a:spLocks noGrp="1"/>
          </p:cNvSpPr>
          <p:nvPr>
            <p:ph idx="1"/>
          </p:nvPr>
        </p:nvSpPr>
        <p:spPr>
          <a:xfrm>
            <a:off x="517869" y="2578608"/>
            <a:ext cx="5020056" cy="3767328"/>
          </a:xfrm>
        </p:spPr>
        <p:txBody>
          <a:bodyPr vert="horz" lIns="91440" tIns="45720" rIns="91440" bIns="45720" rtlCol="0" anchor="t">
            <a:normAutofit/>
          </a:bodyPr>
          <a:lstStyle/>
          <a:p>
            <a:r>
              <a:rPr lang="en-US" sz="1800"/>
              <a:t>Class fee: $15</a:t>
            </a:r>
          </a:p>
          <a:p>
            <a:r>
              <a:rPr lang="en-US" sz="1800"/>
              <a:t>SO MUCH!!! You will learn to be an engineer in the most fun/educational way. You will work in teams and use critical thinking to create something amazing! You'll do this by...</a:t>
            </a:r>
            <a:endParaRPr lang="en-US"/>
          </a:p>
          <a:p>
            <a:pPr marL="285750" indent="-285750">
              <a:buChar char="•"/>
            </a:pPr>
            <a:r>
              <a:rPr lang="en-US" sz="1800"/>
              <a:t>Making a ton of 3D prints</a:t>
            </a:r>
          </a:p>
          <a:p>
            <a:pPr marL="285750" indent="-285750">
              <a:buChar char="•"/>
            </a:pPr>
            <a:r>
              <a:rPr lang="en-US" sz="1800"/>
              <a:t>Creating houses using a laser cutter</a:t>
            </a:r>
          </a:p>
          <a:p>
            <a:pPr marL="285750" indent="-285750">
              <a:buChar char="•"/>
            </a:pPr>
            <a:r>
              <a:rPr lang="en-US" sz="1800"/>
              <a:t>Creating super-fast cars with a block of wood</a:t>
            </a:r>
          </a:p>
          <a:p>
            <a:pPr marL="285750" indent="-285750">
              <a:buChar char="•"/>
            </a:pPr>
            <a:r>
              <a:rPr lang="en-US" sz="1800" err="1"/>
              <a:t>Aaaaaaannnnnnd</a:t>
            </a:r>
            <a:r>
              <a:rPr lang="en-US" sz="1800"/>
              <a:t> tons more!</a:t>
            </a:r>
          </a:p>
          <a:p>
            <a:pPr marL="285750" indent="-285750">
              <a:buChar char="•"/>
            </a:pPr>
            <a:endParaRPr lang="en-US" sz="1800"/>
          </a:p>
        </p:txBody>
      </p:sp>
      <p:pic>
        <p:nvPicPr>
          <p:cNvPr id="5" name="Picture 4" descr="4 Tips To Buying Laser Engraving Machine | Techno FAQ">
            <a:extLst>
              <a:ext uri="{FF2B5EF4-FFF2-40B4-BE49-F238E27FC236}">
                <a16:creationId xmlns:a16="http://schemas.microsoft.com/office/drawing/2014/main" id="{04CF5083-260D-8709-A900-32771BEE6873}"/>
              </a:ext>
            </a:extLst>
          </p:cNvPr>
          <p:cNvPicPr>
            <a:picLocks noChangeAspect="1"/>
          </p:cNvPicPr>
          <p:nvPr/>
        </p:nvPicPr>
        <p:blipFill>
          <a:blip r:embed="rId2"/>
          <a:srcRect l="36513" r="-4" b="-4"/>
          <a:stretch/>
        </p:blipFill>
        <p:spPr>
          <a:xfrm>
            <a:off x="6120940" y="508093"/>
            <a:ext cx="2684411" cy="2822297"/>
          </a:xfrm>
          <a:prstGeom prst="rect">
            <a:avLst/>
          </a:prstGeom>
        </p:spPr>
      </p:pic>
      <p:pic>
        <p:nvPicPr>
          <p:cNvPr id="4" name="Content Placeholder 3" descr="What is 3D Printing? - Small Business Trends">
            <a:extLst>
              <a:ext uri="{FF2B5EF4-FFF2-40B4-BE49-F238E27FC236}">
                <a16:creationId xmlns:a16="http://schemas.microsoft.com/office/drawing/2014/main" id="{E346876F-EEF2-D870-2A4C-1B7A6D49949D}"/>
              </a:ext>
            </a:extLst>
          </p:cNvPr>
          <p:cNvPicPr>
            <a:picLocks noChangeAspect="1"/>
          </p:cNvPicPr>
          <p:nvPr/>
        </p:nvPicPr>
        <p:blipFill>
          <a:blip r:embed="rId3"/>
          <a:srcRect l="20480" r="14604" b="-1"/>
          <a:stretch/>
        </p:blipFill>
        <p:spPr>
          <a:xfrm>
            <a:off x="8990625" y="508093"/>
            <a:ext cx="2684411" cy="2822297"/>
          </a:xfrm>
          <a:prstGeom prst="rect">
            <a:avLst/>
          </a:prstGeom>
        </p:spPr>
      </p:pic>
      <p:pic>
        <p:nvPicPr>
          <p:cNvPr id="7" name="Picture 6" descr="Laser Cut Wooden Tree House Hand Made Miniature House | Etsy">
            <a:extLst>
              <a:ext uri="{FF2B5EF4-FFF2-40B4-BE49-F238E27FC236}">
                <a16:creationId xmlns:a16="http://schemas.microsoft.com/office/drawing/2014/main" id="{BB49F813-AF66-6238-8E1D-43C2B7977DE6}"/>
              </a:ext>
            </a:extLst>
          </p:cNvPr>
          <p:cNvPicPr>
            <a:picLocks noChangeAspect="1"/>
          </p:cNvPicPr>
          <p:nvPr/>
        </p:nvPicPr>
        <p:blipFill>
          <a:blip r:embed="rId4"/>
          <a:srcRect l="12731" r="15936" b="4"/>
          <a:stretch/>
        </p:blipFill>
        <p:spPr>
          <a:xfrm>
            <a:off x="6120940" y="3516661"/>
            <a:ext cx="2684411" cy="2822298"/>
          </a:xfrm>
          <a:prstGeom prst="rect">
            <a:avLst/>
          </a:prstGeom>
        </p:spPr>
      </p:pic>
      <p:pic>
        <p:nvPicPr>
          <p:cNvPr id="6" name="Picture 5" descr="Boise Students race CO2 dragsters to learn about STEM - KIVITV.com Boise, ID">
            <a:extLst>
              <a:ext uri="{FF2B5EF4-FFF2-40B4-BE49-F238E27FC236}">
                <a16:creationId xmlns:a16="http://schemas.microsoft.com/office/drawing/2014/main" id="{E7DF00E8-A9C6-8B0B-3427-F67D6069011F}"/>
              </a:ext>
            </a:extLst>
          </p:cNvPr>
          <p:cNvPicPr>
            <a:picLocks noChangeAspect="1"/>
          </p:cNvPicPr>
          <p:nvPr/>
        </p:nvPicPr>
        <p:blipFill>
          <a:blip r:embed="rId5"/>
          <a:srcRect l="24563" r="21937" b="4"/>
          <a:stretch/>
        </p:blipFill>
        <p:spPr>
          <a:xfrm>
            <a:off x="8990625" y="3516661"/>
            <a:ext cx="2684411" cy="2822298"/>
          </a:xfrm>
          <a:prstGeom prst="rect">
            <a:avLst/>
          </a:prstGeom>
        </p:spPr>
      </p:pic>
    </p:spTree>
    <p:extLst>
      <p:ext uri="{BB962C8B-B14F-4D97-AF65-F5344CB8AC3E}">
        <p14:creationId xmlns:p14="http://schemas.microsoft.com/office/powerpoint/2010/main" val="14327139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assive planets orbiting a bright space">
            <a:extLst>
              <a:ext uri="{FF2B5EF4-FFF2-40B4-BE49-F238E27FC236}">
                <a16:creationId xmlns:a16="http://schemas.microsoft.com/office/drawing/2014/main" id="{E5A0B775-206B-0514-40CD-84BD1B36DB80}"/>
              </a:ext>
            </a:extLst>
          </p:cNvPr>
          <p:cNvPicPr>
            <a:picLocks noChangeAspect="1"/>
          </p:cNvPicPr>
          <p:nvPr/>
        </p:nvPicPr>
        <p:blipFill>
          <a:blip r:embed="rId2">
            <a:alphaModFix/>
          </a:blip>
          <a:srcRect b="2"/>
          <a:stretch/>
        </p:blipFill>
        <p:spPr>
          <a:xfrm>
            <a:off x="2" y="152"/>
            <a:ext cx="12191998" cy="6857848"/>
          </a:xfrm>
          <a:prstGeom prst="rect">
            <a:avLst/>
          </a:prstGeom>
        </p:spPr>
      </p:pic>
      <p:sp>
        <p:nvSpPr>
          <p:cNvPr id="2" name="Title 1"/>
          <p:cNvSpPr>
            <a:spLocks noGrp="1"/>
          </p:cNvSpPr>
          <p:nvPr>
            <p:ph type="ctrTitle"/>
          </p:nvPr>
        </p:nvSpPr>
        <p:spPr>
          <a:xfrm>
            <a:off x="640080" y="1371600"/>
            <a:ext cx="5758629" cy="2696866"/>
          </a:xfrm>
        </p:spPr>
        <p:txBody>
          <a:bodyPr anchor="t">
            <a:normAutofit/>
          </a:bodyPr>
          <a:lstStyle/>
          <a:p>
            <a:r>
              <a:rPr lang="en-US">
                <a:solidFill>
                  <a:srgbClr val="FFFFFF"/>
                </a:solidFill>
              </a:rPr>
              <a:t>Flight &amp; Space</a:t>
            </a:r>
          </a:p>
        </p:txBody>
      </p:sp>
      <p:sp>
        <p:nvSpPr>
          <p:cNvPr id="3" name="Subtitle 2"/>
          <p:cNvSpPr>
            <a:spLocks noGrp="1"/>
          </p:cNvSpPr>
          <p:nvPr>
            <p:ph type="subTitle" idx="1"/>
          </p:nvPr>
        </p:nvSpPr>
        <p:spPr>
          <a:xfrm>
            <a:off x="640080" y="4584879"/>
            <a:ext cx="6402572" cy="1287887"/>
          </a:xfrm>
        </p:spPr>
        <p:txBody>
          <a:bodyPr anchor="b">
            <a:normAutofit/>
          </a:bodyPr>
          <a:lstStyle/>
          <a:p>
            <a:r>
              <a:rPr lang="en-US">
                <a:solidFill>
                  <a:srgbClr val="FFFFFF"/>
                </a:solidFill>
              </a:rPr>
              <a:t>The most out of this world elective! See what I did there?</a:t>
            </a:r>
          </a:p>
        </p:txBody>
      </p:sp>
      <p:pic>
        <p:nvPicPr>
          <p:cNvPr id="5" name="Picture 4" descr="Cartoon a cartoon of a person in space&#10;&#10;AI-generated content may be incorrect.">
            <a:extLst>
              <a:ext uri="{FF2B5EF4-FFF2-40B4-BE49-F238E27FC236}">
                <a16:creationId xmlns:a16="http://schemas.microsoft.com/office/drawing/2014/main" id="{2A01AEA9-9568-128E-64A4-16A7390CF5B2}"/>
              </a:ext>
            </a:extLst>
          </p:cNvPr>
          <p:cNvPicPr>
            <a:picLocks noChangeAspect="1"/>
          </p:cNvPicPr>
          <p:nvPr/>
        </p:nvPicPr>
        <p:blipFill>
          <a:blip r:embed="rId3"/>
          <a:stretch>
            <a:fillRect/>
          </a:stretch>
        </p:blipFill>
        <p:spPr>
          <a:xfrm>
            <a:off x="7369096" y="2434682"/>
            <a:ext cx="4330392" cy="4302513"/>
          </a:xfrm>
          <a:prstGeom prst="rect">
            <a:avLst/>
          </a:prstGeom>
        </p:spPr>
      </p:pic>
    </p:spTree>
    <p:extLst>
      <p:ext uri="{BB962C8B-B14F-4D97-AF65-F5344CB8AC3E}">
        <p14:creationId xmlns:p14="http://schemas.microsoft.com/office/powerpoint/2010/main" val="27392806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90F6DE-B1D2-510A-DCC6-39D96B056B1D}"/>
            </a:ext>
          </a:extLst>
        </p:cNvPr>
        <p:cNvGrpSpPr/>
        <p:nvPr/>
      </p:nvGrpSpPr>
      <p:grpSpPr>
        <a:xfrm>
          <a:off x="0" y="0"/>
          <a:ext cx="0" cy="0"/>
          <a:chOff x="0" y="0"/>
          <a:chExt cx="0" cy="0"/>
        </a:xfrm>
      </p:grpSpPr>
      <p:pic>
        <p:nvPicPr>
          <p:cNvPr id="5" name="Picture 4" descr="SpaceX launches 10th crewed mission, third fully commercial flight - Ars Technica">
            <a:extLst>
              <a:ext uri="{FF2B5EF4-FFF2-40B4-BE49-F238E27FC236}">
                <a16:creationId xmlns:a16="http://schemas.microsoft.com/office/drawing/2014/main" id="{6C60360D-52F5-4DA1-BAF1-6230438CBDEA}"/>
              </a:ext>
            </a:extLst>
          </p:cNvPr>
          <p:cNvPicPr>
            <a:picLocks noChangeAspect="1"/>
          </p:cNvPicPr>
          <p:nvPr/>
        </p:nvPicPr>
        <p:blipFill>
          <a:blip r:embed="rId2">
            <a:alphaModFix/>
          </a:blip>
          <a:srcRect t="15732"/>
          <a:stretch/>
        </p:blipFill>
        <p:spPr>
          <a:xfrm>
            <a:off x="2" y="152"/>
            <a:ext cx="12191998" cy="6857848"/>
          </a:xfrm>
          <a:prstGeom prst="rect">
            <a:avLst/>
          </a:prstGeom>
        </p:spPr>
      </p:pic>
      <p:sp>
        <p:nvSpPr>
          <p:cNvPr id="2" name="Title 1">
            <a:extLst>
              <a:ext uri="{FF2B5EF4-FFF2-40B4-BE49-F238E27FC236}">
                <a16:creationId xmlns:a16="http://schemas.microsoft.com/office/drawing/2014/main" id="{AAA4F498-8003-94B7-71FE-FBDFDA497550}"/>
              </a:ext>
            </a:extLst>
          </p:cNvPr>
          <p:cNvSpPr>
            <a:spLocks noGrp="1"/>
          </p:cNvSpPr>
          <p:nvPr>
            <p:ph type="ctrTitle"/>
          </p:nvPr>
        </p:nvSpPr>
        <p:spPr>
          <a:xfrm>
            <a:off x="640080" y="1371600"/>
            <a:ext cx="5758629" cy="2696866"/>
          </a:xfrm>
        </p:spPr>
        <p:txBody>
          <a:bodyPr anchor="t">
            <a:normAutofit fontScale="90000"/>
          </a:bodyPr>
          <a:lstStyle/>
          <a:p>
            <a:r>
              <a:rPr lang="en-US">
                <a:solidFill>
                  <a:srgbClr val="FFFFFF"/>
                </a:solidFill>
              </a:rPr>
              <a:t>What are we going to learn?</a:t>
            </a:r>
            <a:br>
              <a:rPr lang="en-US">
                <a:solidFill>
                  <a:srgbClr val="FFFFFF"/>
                </a:solidFill>
              </a:rPr>
            </a:br>
            <a:br>
              <a:rPr lang="en-US"/>
            </a:br>
            <a:endParaRPr lang="en-US">
              <a:solidFill>
                <a:srgbClr val="FFFFFF"/>
              </a:solidFill>
            </a:endParaRPr>
          </a:p>
        </p:txBody>
      </p:sp>
      <p:sp>
        <p:nvSpPr>
          <p:cNvPr id="3" name="Subtitle 2">
            <a:extLst>
              <a:ext uri="{FF2B5EF4-FFF2-40B4-BE49-F238E27FC236}">
                <a16:creationId xmlns:a16="http://schemas.microsoft.com/office/drawing/2014/main" id="{EBD754E2-64E5-B7EB-7946-44E382C2908A}"/>
              </a:ext>
            </a:extLst>
          </p:cNvPr>
          <p:cNvSpPr>
            <a:spLocks noGrp="1"/>
          </p:cNvSpPr>
          <p:nvPr>
            <p:ph type="subTitle" idx="1"/>
          </p:nvPr>
        </p:nvSpPr>
        <p:spPr>
          <a:xfrm>
            <a:off x="640080" y="5175592"/>
            <a:ext cx="6402572" cy="1287887"/>
          </a:xfrm>
        </p:spPr>
        <p:txBody>
          <a:bodyPr vert="horz" lIns="91440" tIns="45720" rIns="91440" bIns="45720" rtlCol="0" anchor="b">
            <a:noAutofit/>
          </a:bodyPr>
          <a:lstStyle/>
          <a:p>
            <a:pPr>
              <a:lnSpc>
                <a:spcPct val="120000"/>
              </a:lnSpc>
            </a:pPr>
            <a:endParaRPr lang="en-US" sz="1600">
              <a:solidFill>
                <a:srgbClr val="FFFFFF"/>
              </a:solidFill>
            </a:endParaRPr>
          </a:p>
          <a:p>
            <a:pPr>
              <a:lnSpc>
                <a:spcPct val="120000"/>
              </a:lnSpc>
            </a:pPr>
            <a:endParaRPr lang="en-US" sz="1600">
              <a:solidFill>
                <a:srgbClr val="FFFFFF"/>
              </a:solidFill>
            </a:endParaRPr>
          </a:p>
          <a:p>
            <a:pPr>
              <a:lnSpc>
                <a:spcPct val="120000"/>
              </a:lnSpc>
            </a:pPr>
            <a:r>
              <a:rPr lang="en-US" sz="1600">
                <a:solidFill>
                  <a:srgbClr val="FFFFFF"/>
                </a:solidFill>
              </a:rPr>
              <a:t>Class Fee: $15</a:t>
            </a:r>
          </a:p>
          <a:p>
            <a:pPr>
              <a:lnSpc>
                <a:spcPct val="120000"/>
              </a:lnSpc>
            </a:pPr>
            <a:r>
              <a:rPr lang="en-US" sz="1600">
                <a:solidFill>
                  <a:srgbClr val="FFFFFF"/>
                </a:solidFill>
              </a:rPr>
              <a:t>This class is a once in a lifetime opportunity to take! Don't miss out to learn how engineering works in the realm of </a:t>
            </a:r>
            <a:r>
              <a:rPr lang="en-US" sz="1600" err="1">
                <a:solidFill>
                  <a:srgbClr val="FFFFFF"/>
                </a:solidFill>
              </a:rPr>
              <a:t>nasa</a:t>
            </a:r>
            <a:r>
              <a:rPr lang="en-US" sz="1600">
                <a:solidFill>
                  <a:srgbClr val="FFFFFF"/>
                </a:solidFill>
              </a:rPr>
              <a:t>. You will work in teams to use critical thinking to solve problems aerospace engineers/pilots work through!</a:t>
            </a:r>
            <a:endParaRPr lang="en-US" sz="1600"/>
          </a:p>
          <a:p>
            <a:pPr marL="285750" indent="-285750">
              <a:lnSpc>
                <a:spcPct val="120000"/>
              </a:lnSpc>
              <a:buChar char="•"/>
            </a:pPr>
            <a:endParaRPr lang="en-US" sz="1600">
              <a:solidFill>
                <a:srgbClr val="FFFFFF"/>
              </a:solidFill>
            </a:endParaRPr>
          </a:p>
          <a:p>
            <a:pPr>
              <a:lnSpc>
                <a:spcPct val="120000"/>
              </a:lnSpc>
            </a:pPr>
            <a:endParaRPr lang="en-US" sz="1600">
              <a:solidFill>
                <a:srgbClr val="FFFFFF"/>
              </a:solidFill>
            </a:endParaRPr>
          </a:p>
          <a:p>
            <a:pPr marL="285750" indent="-285750">
              <a:lnSpc>
                <a:spcPct val="120000"/>
              </a:lnSpc>
              <a:buFont typeface="Arial" panose="020B0604020202020204" pitchFamily="34" charset="0"/>
              <a:buChar char="•"/>
            </a:pPr>
            <a:endParaRPr lang="en-US" sz="1600">
              <a:solidFill>
                <a:srgbClr val="FFFFFF"/>
              </a:solidFill>
            </a:endParaRPr>
          </a:p>
        </p:txBody>
      </p:sp>
      <p:sp>
        <p:nvSpPr>
          <p:cNvPr id="8" name="TextBox 7">
            <a:extLst>
              <a:ext uri="{FF2B5EF4-FFF2-40B4-BE49-F238E27FC236}">
                <a16:creationId xmlns:a16="http://schemas.microsoft.com/office/drawing/2014/main" id="{7D8C2946-4B87-5BDF-1320-99E56C49F255}"/>
              </a:ext>
            </a:extLst>
          </p:cNvPr>
          <p:cNvSpPr txBox="1"/>
          <p:nvPr/>
        </p:nvSpPr>
        <p:spPr>
          <a:xfrm>
            <a:off x="7923099" y="929357"/>
            <a:ext cx="4012411" cy="61247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nSpc>
                <a:spcPct val="120000"/>
              </a:lnSpc>
              <a:spcBef>
                <a:spcPts val="1000"/>
              </a:spcBef>
              <a:buFont typeface="Arial,Sans-Serif"/>
              <a:buChar char="•"/>
            </a:pPr>
            <a:r>
              <a:rPr lang="en-US" b="1" cap="all"/>
              <a:t>Learning the forces of flight through a paper airplane contest and creating big gliders</a:t>
            </a:r>
            <a:endParaRPr lang="en-US" b="1"/>
          </a:p>
          <a:p>
            <a:pPr marL="285750" indent="-285750">
              <a:lnSpc>
                <a:spcPct val="120000"/>
              </a:lnSpc>
              <a:spcBef>
                <a:spcPts val="1000"/>
              </a:spcBef>
              <a:buFont typeface="Arial,Sans-Serif"/>
              <a:buChar char="•"/>
            </a:pPr>
            <a:r>
              <a:rPr lang="en-US" b="1" cap="all"/>
              <a:t>How to create rocket fuel and yes... blowing stuff up!</a:t>
            </a:r>
            <a:endParaRPr lang="en-US" b="1"/>
          </a:p>
          <a:p>
            <a:pPr marL="285750" indent="-285750">
              <a:lnSpc>
                <a:spcPct val="120000"/>
              </a:lnSpc>
              <a:spcBef>
                <a:spcPts val="1000"/>
              </a:spcBef>
              <a:buFont typeface="Arial,Sans-Serif"/>
              <a:buChar char="•"/>
            </a:pPr>
            <a:r>
              <a:rPr lang="en-US" b="1" cap="all"/>
              <a:t>How to survive and live in space by creating simulations that astronauts go through</a:t>
            </a:r>
            <a:endParaRPr lang="en-US" b="1"/>
          </a:p>
          <a:p>
            <a:pPr marL="285750" indent="-285750">
              <a:lnSpc>
                <a:spcPct val="120000"/>
              </a:lnSpc>
              <a:spcBef>
                <a:spcPts val="1000"/>
              </a:spcBef>
              <a:buFont typeface="Arial,Sans-Serif"/>
              <a:buChar char="•"/>
            </a:pPr>
            <a:r>
              <a:rPr lang="en-US" b="1" cap="all"/>
              <a:t>How to land/survive on mars by creating a lander</a:t>
            </a:r>
            <a:endParaRPr lang="en-US" b="1"/>
          </a:p>
          <a:p>
            <a:pPr marL="285750" indent="-285750">
              <a:lnSpc>
                <a:spcPct val="120000"/>
              </a:lnSpc>
              <a:spcBef>
                <a:spcPts val="1000"/>
              </a:spcBef>
              <a:buFont typeface="Arial,Sans-Serif"/>
              <a:buChar char="•"/>
            </a:pPr>
            <a:r>
              <a:rPr lang="en-US" b="1" cap="all"/>
              <a:t>Flight Plan Mapping</a:t>
            </a:r>
            <a:endParaRPr lang="en-US" b="1"/>
          </a:p>
          <a:p>
            <a:pPr marL="285750" indent="-285750">
              <a:lnSpc>
                <a:spcPct val="120000"/>
              </a:lnSpc>
              <a:spcBef>
                <a:spcPts val="1000"/>
              </a:spcBef>
              <a:buFont typeface="Arial,Sans-Serif"/>
              <a:buChar char="•"/>
            </a:pPr>
            <a:r>
              <a:rPr lang="en-US" b="1" cap="all"/>
              <a:t>Balloon Rocket Portfolio</a:t>
            </a:r>
            <a:endParaRPr lang="en-US" b="1"/>
          </a:p>
          <a:p>
            <a:pPr marL="285750" indent="-285750">
              <a:lnSpc>
                <a:spcPct val="120000"/>
              </a:lnSpc>
              <a:spcBef>
                <a:spcPts val="1000"/>
              </a:spcBef>
              <a:buFont typeface="Arial,Sans-Serif"/>
              <a:buChar char="•"/>
            </a:pPr>
            <a:r>
              <a:rPr lang="en-US" b="1" cap="all"/>
              <a:t>And more to come!</a:t>
            </a:r>
            <a:endParaRPr lang="en-US" b="1"/>
          </a:p>
          <a:p>
            <a:endParaRPr lang="en-US" b="1"/>
          </a:p>
        </p:txBody>
      </p:sp>
    </p:spTree>
    <p:extLst>
      <p:ext uri="{BB962C8B-B14F-4D97-AF65-F5344CB8AC3E}">
        <p14:creationId xmlns:p14="http://schemas.microsoft.com/office/powerpoint/2010/main" val="24242320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8BC21B-6D43-56A2-6177-1D7A0D2027C5}"/>
              </a:ext>
            </a:extLst>
          </p:cNvPr>
          <p:cNvSpPr>
            <a:spLocks noGrp="1"/>
          </p:cNvSpPr>
          <p:nvPr>
            <p:ph type="title"/>
          </p:nvPr>
        </p:nvSpPr>
        <p:spPr/>
        <p:txBody>
          <a:bodyPr/>
          <a:lstStyle/>
          <a:p>
            <a:endParaRPr lang="en-US"/>
          </a:p>
        </p:txBody>
      </p:sp>
      <p:pic>
        <p:nvPicPr>
          <p:cNvPr id="4" name="Film Studies">
            <a:hlinkClick r:id="" action="ppaction://media"/>
            <a:extLst>
              <a:ext uri="{FF2B5EF4-FFF2-40B4-BE49-F238E27FC236}">
                <a16:creationId xmlns:a16="http://schemas.microsoft.com/office/drawing/2014/main" id="{CD98640C-2795-F3A5-C1A3-C3EEEADB3392}"/>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461913" y="401665"/>
            <a:ext cx="10764681" cy="6054669"/>
          </a:xfrm>
        </p:spPr>
      </p:pic>
    </p:spTree>
    <p:extLst>
      <p:ext uri="{BB962C8B-B14F-4D97-AF65-F5344CB8AC3E}">
        <p14:creationId xmlns:p14="http://schemas.microsoft.com/office/powerpoint/2010/main" val="695958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00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C08BC1-9F61-4BA6-BD3E-E2E1622ECCF4}"/>
              </a:ext>
            </a:extLst>
          </p:cNvPr>
          <p:cNvSpPr>
            <a:spLocks noGrp="1"/>
          </p:cNvSpPr>
          <p:nvPr>
            <p:ph type="title"/>
          </p:nvPr>
        </p:nvSpPr>
        <p:spPr>
          <a:xfrm>
            <a:off x="677334" y="691662"/>
            <a:ext cx="4625192" cy="302827"/>
          </a:xfrm>
        </p:spPr>
        <p:txBody>
          <a:bodyPr>
            <a:normAutofit fontScale="90000"/>
          </a:bodyPr>
          <a:lstStyle/>
          <a:p>
            <a:r>
              <a:rPr lang="en-US" sz="4000">
                <a:solidFill>
                  <a:schemeClr val="tx1"/>
                </a:solidFill>
              </a:rPr>
              <a:t>Full Year Electives:</a:t>
            </a:r>
          </a:p>
        </p:txBody>
      </p:sp>
      <p:sp>
        <p:nvSpPr>
          <p:cNvPr id="3" name="Content Placeholder 2">
            <a:extLst>
              <a:ext uri="{FF2B5EF4-FFF2-40B4-BE49-F238E27FC236}">
                <a16:creationId xmlns:a16="http://schemas.microsoft.com/office/drawing/2014/main" id="{2064A156-94F9-4C84-8E3D-6735D36F3AB1}"/>
              </a:ext>
            </a:extLst>
          </p:cNvPr>
          <p:cNvSpPr>
            <a:spLocks noGrp="1"/>
          </p:cNvSpPr>
          <p:nvPr>
            <p:ph idx="1"/>
          </p:nvPr>
        </p:nvSpPr>
        <p:spPr>
          <a:xfrm>
            <a:off x="398585" y="1957753"/>
            <a:ext cx="6490891" cy="4640365"/>
          </a:xfrm>
        </p:spPr>
        <p:txBody>
          <a:bodyPr>
            <a:normAutofit/>
          </a:bodyPr>
          <a:lstStyle/>
          <a:p>
            <a:r>
              <a:rPr lang="en-US" sz="3200"/>
              <a:t>Concert Band(no experience)</a:t>
            </a:r>
          </a:p>
          <a:p>
            <a:r>
              <a:rPr lang="en-US" sz="3200"/>
              <a:t>Symphonic Band (7</a:t>
            </a:r>
            <a:r>
              <a:rPr lang="en-US" sz="3200" baseline="30000"/>
              <a:t>th</a:t>
            </a:r>
            <a:r>
              <a:rPr lang="en-US" sz="3200"/>
              <a:t>/8</a:t>
            </a:r>
            <a:r>
              <a:rPr lang="en-US" sz="3200" baseline="30000"/>
              <a:t>th</a:t>
            </a:r>
            <a:r>
              <a:rPr lang="en-US" sz="3200"/>
              <a:t>)</a:t>
            </a:r>
          </a:p>
          <a:p>
            <a:r>
              <a:rPr lang="en-US" sz="3200"/>
              <a:t>Choir</a:t>
            </a:r>
          </a:p>
          <a:p>
            <a:r>
              <a:rPr lang="en-US" sz="3200"/>
              <a:t>Orchestra</a:t>
            </a:r>
          </a:p>
          <a:p>
            <a:r>
              <a:rPr lang="en-US" sz="3200"/>
              <a:t>Spanish 1</a:t>
            </a:r>
          </a:p>
          <a:p>
            <a:r>
              <a:rPr lang="en-US" sz="3200"/>
              <a:t>French 1</a:t>
            </a:r>
          </a:p>
          <a:p>
            <a:pPr marL="0" indent="0">
              <a:buNone/>
            </a:pPr>
            <a:endParaRPr lang="en-US" sz="3200"/>
          </a:p>
        </p:txBody>
      </p:sp>
      <p:pic>
        <p:nvPicPr>
          <p:cNvPr id="7" name="Picture 6">
            <a:extLst>
              <a:ext uri="{FF2B5EF4-FFF2-40B4-BE49-F238E27FC236}">
                <a16:creationId xmlns:a16="http://schemas.microsoft.com/office/drawing/2014/main" id="{FF2201CA-3E37-40C8-9577-F693662B8509}"/>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6432272" y="3429001"/>
            <a:ext cx="5759727" cy="3428998"/>
          </a:xfrm>
          <a:prstGeom prst="rect">
            <a:avLst/>
          </a:prstGeom>
        </p:spPr>
      </p:pic>
      <p:sp>
        <p:nvSpPr>
          <p:cNvPr id="4" name="AutoShape 2">
            <a:extLst>
              <a:ext uri="{FF2B5EF4-FFF2-40B4-BE49-F238E27FC236}">
                <a16:creationId xmlns:a16="http://schemas.microsoft.com/office/drawing/2014/main" id="{78561BE1-E5BD-49CE-9A9D-640849FD73D9}"/>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1" name="Picture 10" descr="A picture containing text&#10;&#10;Description automatically generated">
            <a:extLst>
              <a:ext uri="{FF2B5EF4-FFF2-40B4-BE49-F238E27FC236}">
                <a16:creationId xmlns:a16="http://schemas.microsoft.com/office/drawing/2014/main" id="{63BFBA8E-B403-6348-2E61-D7B4CA1CD704}"/>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6432274" y="0"/>
            <a:ext cx="5759727" cy="3415990"/>
          </a:xfrm>
          <a:prstGeom prst="rect">
            <a:avLst/>
          </a:prstGeom>
        </p:spPr>
      </p:pic>
      <p:sp>
        <p:nvSpPr>
          <p:cNvPr id="12" name="TextBox 11">
            <a:extLst>
              <a:ext uri="{FF2B5EF4-FFF2-40B4-BE49-F238E27FC236}">
                <a16:creationId xmlns:a16="http://schemas.microsoft.com/office/drawing/2014/main" id="{4FE4E17E-CE9D-9C71-C376-5E22A46820F0}"/>
              </a:ext>
            </a:extLst>
          </p:cNvPr>
          <p:cNvSpPr txBox="1"/>
          <p:nvPr/>
        </p:nvSpPr>
        <p:spPr>
          <a:xfrm>
            <a:off x="7362832" y="5360294"/>
            <a:ext cx="3593528" cy="228996"/>
          </a:xfrm>
          <a:prstGeom prst="rect">
            <a:avLst/>
          </a:prstGeom>
          <a:noFill/>
        </p:spPr>
        <p:txBody>
          <a:bodyPr wrap="square" rtlCol="0">
            <a:spAutoFit/>
          </a:bodyPr>
          <a:lstStyle/>
          <a:p>
            <a:r>
              <a:rPr lang="en-US" sz="900">
                <a:hlinkClick r:id="rId5" tooltip="http://www.foreverastudent.com/2016/08/how-to-learn-foreign-language-fast-and.html"/>
              </a:rPr>
              <a:t>This Photo</a:t>
            </a:r>
            <a:r>
              <a:rPr lang="en-US" sz="900"/>
              <a:t> by Unknown Author is licensed under </a:t>
            </a:r>
            <a:r>
              <a:rPr lang="en-US" sz="900">
                <a:hlinkClick r:id="rId6" tooltip="https://creativecommons.org/licenses/by-nc-sa/3.0/"/>
              </a:rPr>
              <a:t>CC BY-SA-NC</a:t>
            </a:r>
            <a:endParaRPr lang="en-US" sz="900"/>
          </a:p>
        </p:txBody>
      </p:sp>
    </p:spTree>
    <p:extLst>
      <p:ext uri="{BB962C8B-B14F-4D97-AF65-F5344CB8AC3E}">
        <p14:creationId xmlns:p14="http://schemas.microsoft.com/office/powerpoint/2010/main" val="3347995019"/>
      </p:ext>
    </p:extLst>
  </p:cSld>
  <p:clrMapOvr>
    <a:masterClrMapping/>
  </p:clrMapOvr>
  <p:transition spd="med">
    <p:pull/>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79420-3BE4-4E89-9F1F-244E70C37E10}"/>
              </a:ext>
            </a:extLst>
          </p:cNvPr>
          <p:cNvSpPr>
            <a:spLocks noGrp="1"/>
          </p:cNvSpPr>
          <p:nvPr>
            <p:ph type="title"/>
          </p:nvPr>
        </p:nvSpPr>
        <p:spPr>
          <a:xfrm>
            <a:off x="1406387" y="183874"/>
            <a:ext cx="9601200" cy="1485900"/>
          </a:xfrm>
        </p:spPr>
        <p:txBody>
          <a:bodyPr/>
          <a:lstStyle/>
          <a:p>
            <a:r>
              <a:rPr lang="en-US" b="1" u="sng"/>
              <a:t>Choir-</a:t>
            </a:r>
            <a:r>
              <a:rPr lang="en-US"/>
              <a:t> click to watch the video to learn more</a:t>
            </a:r>
          </a:p>
        </p:txBody>
      </p:sp>
      <p:pic>
        <p:nvPicPr>
          <p:cNvPr id="4" name="Join Choir">
            <a:hlinkClick r:id="" action="ppaction://media"/>
            <a:extLst>
              <a:ext uri="{FF2B5EF4-FFF2-40B4-BE49-F238E27FC236}">
                <a16:creationId xmlns:a16="http://schemas.microsoft.com/office/drawing/2014/main" id="{10B484C7-636D-49F8-A56F-B4E54AB6BA71}"/>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814513" y="1135063"/>
            <a:ext cx="6799262" cy="5099050"/>
          </a:xfrm>
        </p:spPr>
      </p:pic>
    </p:spTree>
    <p:extLst>
      <p:ext uri="{BB962C8B-B14F-4D97-AF65-F5344CB8AC3E}">
        <p14:creationId xmlns:p14="http://schemas.microsoft.com/office/powerpoint/2010/main" val="3087072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3646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1C1DA0-0A85-B25C-7AEF-1C5FFC9B2DB0}"/>
              </a:ext>
            </a:extLst>
          </p:cNvPr>
          <p:cNvSpPr>
            <a:spLocks noGrp="1"/>
          </p:cNvSpPr>
          <p:nvPr>
            <p:ph type="title"/>
          </p:nvPr>
        </p:nvSpPr>
        <p:spPr>
          <a:xfrm>
            <a:off x="677333" y="609600"/>
            <a:ext cx="7165405" cy="1320800"/>
          </a:xfrm>
        </p:spPr>
        <p:txBody>
          <a:bodyPr/>
          <a:lstStyle/>
          <a:p>
            <a:pPr algn="ctr"/>
            <a:r>
              <a:rPr lang="en" b="1"/>
              <a:t>SPANISH 1 </a:t>
            </a:r>
            <a:endParaRPr lang="en-US" b="1"/>
          </a:p>
        </p:txBody>
      </p:sp>
      <p:sp>
        <p:nvSpPr>
          <p:cNvPr id="3" name="Content Placeholder 2">
            <a:extLst>
              <a:ext uri="{FF2B5EF4-FFF2-40B4-BE49-F238E27FC236}">
                <a16:creationId xmlns:a16="http://schemas.microsoft.com/office/drawing/2014/main" id="{C1EE7A6C-72CE-8F4F-1737-AA876BD2A1B8}"/>
              </a:ext>
            </a:extLst>
          </p:cNvPr>
          <p:cNvSpPr>
            <a:spLocks noGrp="1"/>
          </p:cNvSpPr>
          <p:nvPr>
            <p:ph sz="half" idx="1"/>
          </p:nvPr>
        </p:nvSpPr>
        <p:spPr>
          <a:xfrm>
            <a:off x="677334" y="1740790"/>
            <a:ext cx="6260710" cy="4300571"/>
          </a:xfrm>
        </p:spPr>
        <p:txBody>
          <a:bodyPr>
            <a:normAutofit fontScale="92500" lnSpcReduction="10000"/>
          </a:bodyPr>
          <a:lstStyle/>
          <a:p>
            <a:pPr marL="0" indent="0">
              <a:buClr>
                <a:schemeClr val="dk1"/>
              </a:buClr>
              <a:buSzPts val="1100"/>
              <a:buNone/>
            </a:pPr>
            <a:r>
              <a:rPr lang="en-US" sz="3200" u="sng">
                <a:latin typeface="Frank Ruhl Libre" panose="00000500000000000000" pitchFamily="2" charset="-79"/>
                <a:ea typeface="Batang" panose="020B0503020000020004" pitchFamily="18" charset="-127"/>
                <a:cs typeface="Frank Ruhl Libre" panose="00000500000000000000" pitchFamily="2" charset="-79"/>
              </a:rPr>
              <a:t>Who can take Spanish 1?</a:t>
            </a:r>
          </a:p>
          <a:p>
            <a:pPr>
              <a:buClr>
                <a:schemeClr val="dk1"/>
              </a:buClr>
              <a:buSzPts val="1100"/>
              <a:buFont typeface="Wingdings" panose="05000000000000000000" pitchFamily="2" charset="2"/>
              <a:buChar char="Ø"/>
            </a:pPr>
            <a:r>
              <a:rPr lang="en-US" sz="2800">
                <a:latin typeface="Frank Ruhl Libre" panose="00000500000000000000" pitchFamily="2" charset="-79"/>
                <a:ea typeface="Batang" panose="020B0503020000020004" pitchFamily="18" charset="-127"/>
                <a:cs typeface="Frank Ruhl Libre" panose="00000500000000000000" pitchFamily="2" charset="-79"/>
              </a:rPr>
              <a:t>8</a:t>
            </a:r>
            <a:r>
              <a:rPr lang="en-US" sz="2800" baseline="30000">
                <a:latin typeface="Frank Ruhl Libre" panose="00000500000000000000" pitchFamily="2" charset="-79"/>
                <a:ea typeface="Batang" panose="020B0503020000020004" pitchFamily="18" charset="-127"/>
                <a:cs typeface="Frank Ruhl Libre" panose="00000500000000000000" pitchFamily="2" charset="-79"/>
              </a:rPr>
              <a:t>th</a:t>
            </a:r>
            <a:r>
              <a:rPr lang="en-US" sz="2800">
                <a:latin typeface="Frank Ruhl Libre" panose="00000500000000000000" pitchFamily="2" charset="-79"/>
                <a:ea typeface="Batang" panose="020B0503020000020004" pitchFamily="18" charset="-127"/>
                <a:cs typeface="Frank Ruhl Libre" panose="00000500000000000000" pitchFamily="2" charset="-79"/>
              </a:rPr>
              <a:t> graders only </a:t>
            </a:r>
          </a:p>
          <a:p>
            <a:pPr>
              <a:buClr>
                <a:schemeClr val="dk1"/>
              </a:buClr>
              <a:buSzPts val="1100"/>
              <a:buFont typeface="Wingdings" panose="05000000000000000000" pitchFamily="2" charset="2"/>
              <a:buChar char="Ø"/>
            </a:pPr>
            <a:endParaRPr lang="en-US" sz="1800">
              <a:latin typeface="Frank Ruhl Libre" panose="00000500000000000000" pitchFamily="2" charset="-79"/>
              <a:ea typeface="Batang" panose="020B0503020000020004" pitchFamily="18" charset="-127"/>
              <a:cs typeface="Frank Ruhl Libre" panose="00000500000000000000" pitchFamily="2" charset="-79"/>
            </a:endParaRPr>
          </a:p>
          <a:p>
            <a:pPr>
              <a:buClr>
                <a:schemeClr val="dk1"/>
              </a:buClr>
              <a:buSzPts val="1100"/>
              <a:buFont typeface="Wingdings" panose="05000000000000000000" pitchFamily="2" charset="2"/>
              <a:buChar char="Ø"/>
            </a:pPr>
            <a:r>
              <a:rPr lang="en-US" sz="2800">
                <a:latin typeface="Frank Ruhl Libre" panose="00000500000000000000" pitchFamily="2" charset="-79"/>
                <a:ea typeface="Batang" panose="020B0503020000020004" pitchFamily="18" charset="-127"/>
                <a:cs typeface="Frank Ruhl Libre" panose="00000500000000000000" pitchFamily="2" charset="-79"/>
              </a:rPr>
              <a:t>The course is for students who have who have </a:t>
            </a:r>
            <a:r>
              <a:rPr lang="en-US" sz="2800" b="1">
                <a:latin typeface="Frank Ruhl Libre" panose="00000500000000000000" pitchFamily="2" charset="-79"/>
                <a:ea typeface="Batang" panose="020B0503020000020004" pitchFamily="18" charset="-127"/>
                <a:cs typeface="Frank Ruhl Libre" panose="00000500000000000000" pitchFamily="2" charset="-79"/>
              </a:rPr>
              <a:t>no prior experience </a:t>
            </a:r>
            <a:r>
              <a:rPr lang="en-US" sz="2800">
                <a:latin typeface="Frank Ruhl Libre" panose="00000500000000000000" pitchFamily="2" charset="-79"/>
                <a:ea typeface="Batang" panose="020B0503020000020004" pitchFamily="18" charset="-127"/>
                <a:cs typeface="Frank Ruhl Libre" panose="00000500000000000000" pitchFamily="2" charset="-79"/>
              </a:rPr>
              <a:t>with Spanish or</a:t>
            </a:r>
            <a:r>
              <a:rPr lang="en-US" sz="2800" b="1">
                <a:latin typeface="Frank Ruhl Libre" panose="00000500000000000000" pitchFamily="2" charset="-79"/>
                <a:ea typeface="Batang" panose="020B0503020000020004" pitchFamily="18" charset="-127"/>
                <a:cs typeface="Frank Ruhl Libre" panose="00000500000000000000" pitchFamily="2" charset="-79"/>
              </a:rPr>
              <a:t> only know a little bit</a:t>
            </a:r>
            <a:r>
              <a:rPr lang="en-US" sz="2800">
                <a:latin typeface="Frank Ruhl Libre" panose="00000500000000000000" pitchFamily="2" charset="-79"/>
                <a:ea typeface="Batang" panose="020B0503020000020004" pitchFamily="18" charset="-127"/>
                <a:cs typeface="Frank Ruhl Libre" panose="00000500000000000000" pitchFamily="2" charset="-79"/>
              </a:rPr>
              <a:t> </a:t>
            </a:r>
          </a:p>
          <a:p>
            <a:pPr>
              <a:buClr>
                <a:schemeClr val="dk1"/>
              </a:buClr>
              <a:buSzPts val="1100"/>
              <a:buFont typeface="Wingdings" panose="05000000000000000000" pitchFamily="2" charset="2"/>
              <a:buChar char="Ø"/>
            </a:pPr>
            <a:r>
              <a:rPr lang="en-US" sz="2800">
                <a:latin typeface="Frank Ruhl Libre" panose="00000500000000000000" pitchFamily="2" charset="-79"/>
                <a:ea typeface="Batang" panose="020B0503020000020004" pitchFamily="18" charset="-127"/>
                <a:cs typeface="Frank Ruhl Libre" panose="00000500000000000000" pitchFamily="2" charset="-79"/>
              </a:rPr>
              <a:t>Spanish 1 is not recommended for Heritage or Native speakers of Spanish. </a:t>
            </a:r>
            <a:r>
              <a:rPr lang="en-US" sz="2800" b="1">
                <a:latin typeface="Frank Ruhl Libre" panose="00000500000000000000" pitchFamily="2" charset="-79"/>
                <a:ea typeface="Batang" panose="020B0503020000020004" pitchFamily="18" charset="-127"/>
                <a:cs typeface="Frank Ruhl Libre" panose="00000500000000000000" pitchFamily="2" charset="-79"/>
              </a:rPr>
              <a:t>If you speak Spanish at home</a:t>
            </a:r>
            <a:r>
              <a:rPr lang="en-US" sz="2800">
                <a:latin typeface="Frank Ruhl Libre" panose="00000500000000000000" pitchFamily="2" charset="-79"/>
                <a:ea typeface="Batang" panose="020B0503020000020004" pitchFamily="18" charset="-127"/>
                <a:cs typeface="Frank Ruhl Libre" panose="00000500000000000000" pitchFamily="2" charset="-79"/>
              </a:rPr>
              <a:t>, it is not recommended to register for Spanish</a:t>
            </a:r>
          </a:p>
          <a:p>
            <a:endParaRPr lang="en-US"/>
          </a:p>
        </p:txBody>
      </p:sp>
      <p:sp>
        <p:nvSpPr>
          <p:cNvPr id="25" name="Rectangle 24">
            <a:extLst>
              <a:ext uri="{FF2B5EF4-FFF2-40B4-BE49-F238E27FC236}">
                <a16:creationId xmlns:a16="http://schemas.microsoft.com/office/drawing/2014/main" id="{D3D9A5B8-5A1B-A5AD-5FB6-0401C80B4BCD}"/>
              </a:ext>
            </a:extLst>
          </p:cNvPr>
          <p:cNvSpPr/>
          <p:nvPr/>
        </p:nvSpPr>
        <p:spPr>
          <a:xfrm rot="20430316">
            <a:off x="198640" y="372166"/>
            <a:ext cx="1884194" cy="1107804"/>
          </a:xfrm>
          <a:prstGeom prst="rect">
            <a:avLst/>
          </a:prstGeom>
          <a:noFill/>
        </p:spPr>
        <p:txBody>
          <a:bodyPr wrap="square" lIns="121920" tIns="60960" rIns="121920" bIns="60960">
            <a:spAutoFit/>
          </a:bodyPr>
          <a:lstStyle/>
          <a:p>
            <a:pPr algn="ctr"/>
            <a:r>
              <a:rPr lang="en-US" sz="2133" b="1">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Earn high school credit!</a:t>
            </a:r>
          </a:p>
        </p:txBody>
      </p:sp>
      <p:pic>
        <p:nvPicPr>
          <p:cNvPr id="3074" name="Picture 2" descr="Learn to Speak Spanish (podcast) - Knowledge for All | Listen Notes">
            <a:extLst>
              <a:ext uri="{FF2B5EF4-FFF2-40B4-BE49-F238E27FC236}">
                <a16:creationId xmlns:a16="http://schemas.microsoft.com/office/drawing/2014/main" id="{9912577C-1181-FCA6-C0DA-2AD3AF23BA13}"/>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7444748" y="1270000"/>
            <a:ext cx="4257494" cy="44471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8118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1C1DA0-0A85-B25C-7AEF-1C5FFC9B2DB0}"/>
              </a:ext>
            </a:extLst>
          </p:cNvPr>
          <p:cNvSpPr>
            <a:spLocks noGrp="1"/>
          </p:cNvSpPr>
          <p:nvPr>
            <p:ph type="title"/>
          </p:nvPr>
        </p:nvSpPr>
        <p:spPr>
          <a:xfrm>
            <a:off x="1477108" y="609600"/>
            <a:ext cx="5533292" cy="1320800"/>
          </a:xfrm>
        </p:spPr>
        <p:txBody>
          <a:bodyPr/>
          <a:lstStyle/>
          <a:p>
            <a:pPr algn="ctr"/>
            <a:r>
              <a:rPr lang="en" b="1"/>
              <a:t>SPANISH 1 </a:t>
            </a:r>
            <a:endParaRPr lang="en-US" b="1"/>
          </a:p>
        </p:txBody>
      </p:sp>
      <p:sp>
        <p:nvSpPr>
          <p:cNvPr id="3" name="Content Placeholder 2">
            <a:extLst>
              <a:ext uri="{FF2B5EF4-FFF2-40B4-BE49-F238E27FC236}">
                <a16:creationId xmlns:a16="http://schemas.microsoft.com/office/drawing/2014/main" id="{C1EE7A6C-72CE-8F4F-1737-AA876BD2A1B8}"/>
              </a:ext>
            </a:extLst>
          </p:cNvPr>
          <p:cNvSpPr>
            <a:spLocks noGrp="1"/>
          </p:cNvSpPr>
          <p:nvPr>
            <p:ph sz="half" idx="1"/>
          </p:nvPr>
        </p:nvSpPr>
        <p:spPr>
          <a:xfrm>
            <a:off x="677334" y="1930400"/>
            <a:ext cx="5664851" cy="4927600"/>
          </a:xfrm>
        </p:spPr>
        <p:txBody>
          <a:bodyPr>
            <a:normAutofit/>
          </a:bodyPr>
          <a:lstStyle/>
          <a:p>
            <a:pPr marL="0" indent="0">
              <a:buClr>
                <a:schemeClr val="dk1"/>
              </a:buClr>
              <a:buSzPts val="1100"/>
              <a:buNone/>
            </a:pPr>
            <a:r>
              <a:rPr lang="en-US" sz="2800" u="sng">
                <a:latin typeface="Frank Ruhl Libre" panose="00000500000000000000" pitchFamily="2" charset="-79"/>
                <a:cs typeface="Frank Ruhl Libre" panose="00000500000000000000" pitchFamily="2" charset="-79"/>
              </a:rPr>
              <a:t>Why?</a:t>
            </a:r>
          </a:p>
          <a:p>
            <a:pPr>
              <a:buClr>
                <a:schemeClr val="dk1"/>
              </a:buClr>
              <a:buSzPts val="1100"/>
              <a:buFont typeface="Wingdings" panose="05000000000000000000" pitchFamily="2" charset="2"/>
              <a:buChar char="Ø"/>
            </a:pPr>
            <a:r>
              <a:rPr lang="en-US" sz="2400">
                <a:latin typeface="Frank Ruhl Libre" panose="00000500000000000000" pitchFamily="2" charset="-79"/>
                <a:cs typeface="Frank Ruhl Libre" panose="00000500000000000000" pitchFamily="2" charset="-79"/>
              </a:rPr>
              <a:t>It’s fun and interesting! </a:t>
            </a:r>
          </a:p>
          <a:p>
            <a:pPr>
              <a:buClr>
                <a:schemeClr val="dk1"/>
              </a:buClr>
              <a:buSzPts val="1100"/>
              <a:buFont typeface="Wingdings" panose="05000000000000000000" pitchFamily="2" charset="2"/>
              <a:buChar char="Ø"/>
            </a:pPr>
            <a:r>
              <a:rPr lang="en-US" sz="2400">
                <a:latin typeface="Frank Ruhl Libre" panose="00000500000000000000" pitchFamily="2" charset="-79"/>
                <a:cs typeface="Frank Ruhl Libre" panose="00000500000000000000" pitchFamily="2" charset="-79"/>
              </a:rPr>
              <a:t>It’s useful: spoken by more than 572 million people worldwide, including 53 million people in the US.</a:t>
            </a:r>
          </a:p>
          <a:p>
            <a:pPr>
              <a:buClr>
                <a:schemeClr val="dk1"/>
              </a:buClr>
              <a:buSzPts val="1100"/>
              <a:buFont typeface="Wingdings" panose="05000000000000000000" pitchFamily="2" charset="2"/>
              <a:buChar char="Ø"/>
            </a:pPr>
            <a:r>
              <a:rPr lang="en-US" sz="2400">
                <a:latin typeface="Frank Ruhl Libre" panose="00000500000000000000" pitchFamily="2" charset="-79"/>
                <a:cs typeface="Frank Ruhl Libre" panose="00000500000000000000" pitchFamily="2" charset="-79"/>
              </a:rPr>
              <a:t>Can help you deepen your knowledge and understanding of English &amp; help you score better on standardized tests like the SATs. </a:t>
            </a:r>
          </a:p>
          <a:p>
            <a:pPr>
              <a:buClr>
                <a:schemeClr val="dk1"/>
              </a:buClr>
              <a:buSzPts val="1100"/>
              <a:buFont typeface="Wingdings" panose="05000000000000000000" pitchFamily="2" charset="2"/>
              <a:buChar char="Ø"/>
            </a:pPr>
            <a:r>
              <a:rPr lang="en-US" sz="2400">
                <a:latin typeface="Frank Ruhl Libre" panose="00000500000000000000" pitchFamily="2" charset="-79"/>
                <a:cs typeface="Frank Ruhl Libre" panose="00000500000000000000" pitchFamily="2" charset="-79"/>
              </a:rPr>
              <a:t>You earn </a:t>
            </a:r>
            <a:r>
              <a:rPr lang="en-US" sz="2400" b="1" u="sng">
                <a:latin typeface="Frank Ruhl Libre" panose="00000500000000000000" pitchFamily="2" charset="-79"/>
                <a:cs typeface="Frank Ruhl Libre" panose="00000500000000000000" pitchFamily="2" charset="-79"/>
              </a:rPr>
              <a:t>1 high school language credit </a:t>
            </a:r>
            <a:r>
              <a:rPr lang="en-US" sz="2400">
                <a:latin typeface="Frank Ruhl Libre" panose="00000500000000000000" pitchFamily="2" charset="-79"/>
                <a:cs typeface="Frank Ruhl Libre" panose="00000500000000000000" pitchFamily="2" charset="-79"/>
              </a:rPr>
              <a:t>after completing</a:t>
            </a:r>
            <a:endParaRPr lang="en-US" sz="2400"/>
          </a:p>
          <a:p>
            <a:endParaRPr lang="en-US"/>
          </a:p>
        </p:txBody>
      </p:sp>
      <p:sp>
        <p:nvSpPr>
          <p:cNvPr id="25" name="Rectangle 24">
            <a:extLst>
              <a:ext uri="{FF2B5EF4-FFF2-40B4-BE49-F238E27FC236}">
                <a16:creationId xmlns:a16="http://schemas.microsoft.com/office/drawing/2014/main" id="{D3D9A5B8-5A1B-A5AD-5FB6-0401C80B4BCD}"/>
              </a:ext>
            </a:extLst>
          </p:cNvPr>
          <p:cNvSpPr/>
          <p:nvPr/>
        </p:nvSpPr>
        <p:spPr>
          <a:xfrm rot="20388822">
            <a:off x="-11025" y="794147"/>
            <a:ext cx="2644390" cy="779572"/>
          </a:xfrm>
          <a:prstGeom prst="rect">
            <a:avLst/>
          </a:prstGeom>
          <a:noFill/>
        </p:spPr>
        <p:txBody>
          <a:bodyPr wrap="square" lIns="121920" tIns="60960" rIns="121920" bIns="60960">
            <a:spAutoFit/>
          </a:bodyPr>
          <a:lstStyle/>
          <a:p>
            <a:pPr algn="ctr"/>
            <a:r>
              <a:rPr lang="en-US" sz="2133" b="1">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Earn high school credit!</a:t>
            </a:r>
          </a:p>
        </p:txBody>
      </p:sp>
      <p:pic>
        <p:nvPicPr>
          <p:cNvPr id="26" name="Picture 2" descr="Mapa del español en el mundo | How to speak spanish, Spanish speaking  countries, Elementary spanish">
            <a:extLst>
              <a:ext uri="{FF2B5EF4-FFF2-40B4-BE49-F238E27FC236}">
                <a16:creationId xmlns:a16="http://schemas.microsoft.com/office/drawing/2014/main" id="{99F87C69-D69E-995B-CCD3-6932D0E19278}"/>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658708" y="0"/>
            <a:ext cx="553329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16276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1C1DA0-0A85-B25C-7AEF-1C5FFC9B2DB0}"/>
              </a:ext>
            </a:extLst>
          </p:cNvPr>
          <p:cNvSpPr>
            <a:spLocks noGrp="1"/>
          </p:cNvSpPr>
          <p:nvPr>
            <p:ph type="title"/>
          </p:nvPr>
        </p:nvSpPr>
        <p:spPr>
          <a:xfrm>
            <a:off x="0" y="293078"/>
            <a:ext cx="3495059" cy="539260"/>
          </a:xfrm>
        </p:spPr>
        <p:txBody>
          <a:bodyPr>
            <a:normAutofit fontScale="90000"/>
          </a:bodyPr>
          <a:lstStyle/>
          <a:p>
            <a:pPr algn="ctr"/>
            <a:r>
              <a:rPr lang="en" b="1"/>
              <a:t>SPANISH 1 </a:t>
            </a:r>
            <a:endParaRPr lang="en-US" b="1"/>
          </a:p>
        </p:txBody>
      </p:sp>
      <p:sp>
        <p:nvSpPr>
          <p:cNvPr id="3" name="Content Placeholder 2">
            <a:extLst>
              <a:ext uri="{FF2B5EF4-FFF2-40B4-BE49-F238E27FC236}">
                <a16:creationId xmlns:a16="http://schemas.microsoft.com/office/drawing/2014/main" id="{C1EE7A6C-72CE-8F4F-1737-AA876BD2A1B8}"/>
              </a:ext>
            </a:extLst>
          </p:cNvPr>
          <p:cNvSpPr>
            <a:spLocks noGrp="1"/>
          </p:cNvSpPr>
          <p:nvPr>
            <p:ph sz="half" idx="1"/>
          </p:nvPr>
        </p:nvSpPr>
        <p:spPr>
          <a:xfrm>
            <a:off x="328246" y="937846"/>
            <a:ext cx="5377674" cy="5531758"/>
          </a:xfrm>
        </p:spPr>
        <p:txBody>
          <a:bodyPr>
            <a:noAutofit/>
          </a:bodyPr>
          <a:lstStyle/>
          <a:p>
            <a:pPr marL="0" indent="0">
              <a:buClr>
                <a:schemeClr val="dk1"/>
              </a:buClr>
              <a:buSzPts val="1100"/>
              <a:buNone/>
            </a:pPr>
            <a:r>
              <a:rPr lang="en-US" sz="2000" u="sng">
                <a:latin typeface="Frank Ruhl Libre" panose="00000500000000000000" pitchFamily="2" charset="-79"/>
                <a:cs typeface="Frank Ruhl Libre" panose="00000500000000000000" pitchFamily="2" charset="-79"/>
              </a:rPr>
              <a:t>What do we do in Spanish class?</a:t>
            </a:r>
          </a:p>
          <a:p>
            <a:pPr>
              <a:buClr>
                <a:schemeClr val="dk1"/>
              </a:buClr>
              <a:buSzPts val="1100"/>
              <a:buFont typeface="Wingdings" panose="05000000000000000000" pitchFamily="2" charset="2"/>
              <a:buChar char="Ø"/>
            </a:pPr>
            <a:r>
              <a:rPr lang="en-US" sz="2000">
                <a:latin typeface="Frank Ruhl Libre" panose="00000500000000000000" pitchFamily="2" charset="-79"/>
                <a:cs typeface="Frank Ruhl Libre" panose="00000500000000000000" pitchFamily="2" charset="-79"/>
              </a:rPr>
              <a:t>Learn how to read, write, speak and listen in Spanish. </a:t>
            </a:r>
          </a:p>
          <a:p>
            <a:pPr>
              <a:buClr>
                <a:schemeClr val="dk1"/>
              </a:buClr>
              <a:buSzPts val="1100"/>
              <a:buFont typeface="Wingdings" panose="05000000000000000000" pitchFamily="2" charset="2"/>
              <a:buChar char="Ø"/>
            </a:pPr>
            <a:r>
              <a:rPr lang="en-US" sz="2000">
                <a:latin typeface="Frank Ruhl Libre" panose="00000500000000000000" pitchFamily="2" charset="-79"/>
                <a:cs typeface="Frank Ruhl Libre" panose="00000500000000000000" pitchFamily="2" charset="-79"/>
              </a:rPr>
              <a:t>Listen to music in Spanish!</a:t>
            </a:r>
          </a:p>
          <a:p>
            <a:pPr>
              <a:buClr>
                <a:schemeClr val="dk1"/>
              </a:buClr>
              <a:buSzPts val="1100"/>
              <a:buFont typeface="Wingdings" panose="05000000000000000000" pitchFamily="2" charset="2"/>
              <a:buChar char="Ø"/>
            </a:pPr>
            <a:r>
              <a:rPr lang="en-US" sz="2000">
                <a:latin typeface="Frank Ruhl Libre" panose="00000500000000000000" pitchFamily="2" charset="-79"/>
                <a:cs typeface="Frank Ruhl Libre" panose="00000500000000000000" pitchFamily="2" charset="-79"/>
              </a:rPr>
              <a:t>Try food from the Spanish speaking world </a:t>
            </a:r>
          </a:p>
          <a:p>
            <a:pPr>
              <a:buClr>
                <a:schemeClr val="dk1"/>
              </a:buClr>
              <a:buSzPts val="1100"/>
              <a:buFont typeface="Wingdings" panose="05000000000000000000" pitchFamily="2" charset="2"/>
              <a:buChar char="Ø"/>
            </a:pPr>
            <a:r>
              <a:rPr lang="en-US" sz="2000">
                <a:latin typeface="Frank Ruhl Libre" panose="00000500000000000000" pitchFamily="2" charset="-79"/>
                <a:cs typeface="Frank Ruhl Libre" panose="00000500000000000000" pitchFamily="2" charset="-79"/>
              </a:rPr>
              <a:t>Learn about countries and cultures around the world that speak Spanish through virtual voyages!</a:t>
            </a:r>
          </a:p>
          <a:p>
            <a:pPr>
              <a:buClr>
                <a:schemeClr val="dk1"/>
              </a:buClr>
              <a:buSzPts val="1100"/>
              <a:buFont typeface="Wingdings" panose="05000000000000000000" pitchFamily="2" charset="2"/>
              <a:buChar char="Ø"/>
            </a:pPr>
            <a:r>
              <a:rPr lang="en-US" sz="2000">
                <a:latin typeface="Frank Ruhl Libre" panose="00000500000000000000" pitchFamily="2" charset="-79"/>
                <a:cs typeface="Frank Ruhl Libre" panose="00000500000000000000" pitchFamily="2" charset="-79"/>
              </a:rPr>
              <a:t>Play games to learn Spanish words</a:t>
            </a:r>
          </a:p>
          <a:p>
            <a:pPr>
              <a:buClr>
                <a:schemeClr val="dk1"/>
              </a:buClr>
              <a:buSzPts val="1100"/>
              <a:buFont typeface="Wingdings" panose="05000000000000000000" pitchFamily="2" charset="2"/>
              <a:buChar char="Ø"/>
            </a:pPr>
            <a:r>
              <a:rPr lang="en-US" sz="2000" b="1">
                <a:latin typeface="Frank Ruhl Libre" panose="00000500000000000000" pitchFamily="2" charset="-79"/>
                <a:cs typeface="Frank Ruhl Libre" panose="00000500000000000000" pitchFamily="2" charset="-79"/>
              </a:rPr>
              <a:t>Plan at least 30 min HW practice/studying a day, up to one hour a day…on your own outside of class</a:t>
            </a:r>
          </a:p>
          <a:p>
            <a:pPr>
              <a:buClr>
                <a:schemeClr val="dk1"/>
              </a:buClr>
              <a:buSzPts val="1100"/>
              <a:buFont typeface="Wingdings" panose="05000000000000000000" pitchFamily="2" charset="2"/>
              <a:buChar char="Ø"/>
            </a:pPr>
            <a:r>
              <a:rPr lang="en-US" sz="2000" b="1">
                <a:latin typeface="Frank Ruhl Libre" panose="00000500000000000000" pitchFamily="2" charset="-79"/>
                <a:cs typeface="Frank Ruhl Libre" panose="00000500000000000000" pitchFamily="2" charset="-79"/>
              </a:rPr>
              <a:t>Assessments are 90% of your grade, so you need to learn the material by studying</a:t>
            </a:r>
          </a:p>
          <a:p>
            <a:pPr marL="0" indent="0">
              <a:buClr>
                <a:schemeClr val="dk1"/>
              </a:buClr>
              <a:buSzPts val="1100"/>
              <a:buNone/>
            </a:pPr>
            <a:endParaRPr lang="en-US">
              <a:latin typeface="Frank Ruhl Libre" panose="00000500000000000000" pitchFamily="2" charset="-79"/>
              <a:cs typeface="Frank Ruhl Libre" panose="00000500000000000000" pitchFamily="2" charset="-79"/>
            </a:endParaRPr>
          </a:p>
          <a:p>
            <a:pPr marL="380990" indent="-380990">
              <a:buClr>
                <a:schemeClr val="dk1"/>
              </a:buClr>
              <a:buSzPts val="1100"/>
            </a:pPr>
            <a:endParaRPr lang="en-US">
              <a:latin typeface="Frank Ruhl Libre" panose="00000500000000000000" pitchFamily="2" charset="-79"/>
              <a:cs typeface="Frank Ruhl Libre" panose="00000500000000000000" pitchFamily="2" charset="-79"/>
            </a:endParaRPr>
          </a:p>
          <a:p>
            <a:pPr marL="0" indent="0">
              <a:buClr>
                <a:schemeClr val="dk1"/>
              </a:buClr>
              <a:buSzPts val="1100"/>
              <a:buNone/>
            </a:pPr>
            <a:r>
              <a:rPr lang="en-US">
                <a:latin typeface="Frank Ruhl Libre" panose="00000500000000000000" pitchFamily="2" charset="-79"/>
                <a:cs typeface="Frank Ruhl Libre" panose="00000500000000000000" pitchFamily="2" charset="-79"/>
              </a:rPr>
              <a:t>AND MUCH MORE!</a:t>
            </a:r>
            <a:endParaRPr lang="en-US"/>
          </a:p>
        </p:txBody>
      </p:sp>
      <p:pic>
        <p:nvPicPr>
          <p:cNvPr id="28" name="Picture 27" descr="A group of people on a stage&#10;&#10;Description automatically generated with medium confidence">
            <a:extLst>
              <a:ext uri="{FF2B5EF4-FFF2-40B4-BE49-F238E27FC236}">
                <a16:creationId xmlns:a16="http://schemas.microsoft.com/office/drawing/2014/main" id="{B4537369-2490-0B31-8F4E-FD56F22E125B}"/>
              </a:ext>
            </a:extLst>
          </p:cNvPr>
          <p:cNvPicPr>
            <a:picLocks noChangeAspect="1"/>
          </p:cNvPicPr>
          <p:nvPr/>
        </p:nvPicPr>
        <p:blipFill>
          <a:blip r:embed="rId2"/>
          <a:stretch>
            <a:fillRect/>
          </a:stretch>
        </p:blipFill>
        <p:spPr>
          <a:xfrm>
            <a:off x="6814326" y="3353649"/>
            <a:ext cx="5377674" cy="3504351"/>
          </a:xfrm>
          <a:prstGeom prst="rect">
            <a:avLst/>
          </a:prstGeom>
        </p:spPr>
      </p:pic>
      <p:pic>
        <p:nvPicPr>
          <p:cNvPr id="29" name="Picture 28" descr="A picture containing text, colorful, decorated&#10;&#10;Description automatically generated">
            <a:extLst>
              <a:ext uri="{FF2B5EF4-FFF2-40B4-BE49-F238E27FC236}">
                <a16:creationId xmlns:a16="http://schemas.microsoft.com/office/drawing/2014/main" id="{557D63A0-4BF7-986A-9BD0-C3883214552E}"/>
              </a:ext>
            </a:extLst>
          </p:cNvPr>
          <p:cNvPicPr>
            <a:picLocks noChangeAspect="1"/>
          </p:cNvPicPr>
          <p:nvPr/>
        </p:nvPicPr>
        <p:blipFill>
          <a:blip r:embed="rId3"/>
          <a:stretch>
            <a:fillRect/>
          </a:stretch>
        </p:blipFill>
        <p:spPr>
          <a:xfrm>
            <a:off x="6814326" y="0"/>
            <a:ext cx="5377674" cy="3504352"/>
          </a:xfrm>
          <a:prstGeom prst="rect">
            <a:avLst/>
          </a:prstGeom>
        </p:spPr>
      </p:pic>
    </p:spTree>
    <p:extLst>
      <p:ext uri="{BB962C8B-B14F-4D97-AF65-F5344CB8AC3E}">
        <p14:creationId xmlns:p14="http://schemas.microsoft.com/office/powerpoint/2010/main" val="16956922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0D52602-EE29-636B-85BB-17FF538B1781}"/>
              </a:ext>
            </a:extLst>
          </p:cNvPr>
          <p:cNvSpPr>
            <a:spLocks noGrp="1"/>
          </p:cNvSpPr>
          <p:nvPr>
            <p:ph type="title"/>
          </p:nvPr>
        </p:nvSpPr>
        <p:spPr>
          <a:xfrm>
            <a:off x="360811" y="738554"/>
            <a:ext cx="6297897" cy="1320800"/>
          </a:xfrm>
        </p:spPr>
        <p:txBody>
          <a:bodyPr/>
          <a:lstStyle/>
          <a:p>
            <a:pPr algn="ctr"/>
            <a:r>
              <a:rPr lang="en" b="1"/>
              <a:t>FRENCH 1</a:t>
            </a:r>
            <a:endParaRPr lang="en-US" b="1"/>
          </a:p>
        </p:txBody>
      </p:sp>
      <p:sp>
        <p:nvSpPr>
          <p:cNvPr id="7" name="Content Placeholder 6">
            <a:extLst>
              <a:ext uri="{FF2B5EF4-FFF2-40B4-BE49-F238E27FC236}">
                <a16:creationId xmlns:a16="http://schemas.microsoft.com/office/drawing/2014/main" id="{4DEE34E0-743C-FCC3-BCBE-D8215DB78FF7}"/>
              </a:ext>
            </a:extLst>
          </p:cNvPr>
          <p:cNvSpPr>
            <a:spLocks noGrp="1"/>
          </p:cNvSpPr>
          <p:nvPr>
            <p:ph sz="half" idx="1"/>
          </p:nvPr>
        </p:nvSpPr>
        <p:spPr>
          <a:xfrm>
            <a:off x="515815" y="1837163"/>
            <a:ext cx="5533293" cy="4716369"/>
          </a:xfrm>
        </p:spPr>
        <p:txBody>
          <a:bodyPr>
            <a:normAutofit/>
          </a:bodyPr>
          <a:lstStyle/>
          <a:p>
            <a:pPr>
              <a:buClr>
                <a:schemeClr val="dk1"/>
              </a:buClr>
              <a:buSzPts val="1100"/>
              <a:buFont typeface="Wingdings" panose="05000000000000000000" pitchFamily="2" charset="2"/>
              <a:buChar char="Ø"/>
            </a:pPr>
            <a:endParaRPr lang="en-US" sz="2000">
              <a:latin typeface="Frank Ruhl Libre" panose="00000500000000000000" pitchFamily="2" charset="-79"/>
              <a:cs typeface="Frank Ruhl Libre" panose="00000500000000000000" pitchFamily="2" charset="-79"/>
            </a:endParaRPr>
          </a:p>
          <a:p>
            <a:pPr>
              <a:buClr>
                <a:schemeClr val="dk1"/>
              </a:buClr>
              <a:buSzPts val="1100"/>
              <a:buFont typeface="Wingdings" panose="05000000000000000000" pitchFamily="2" charset="2"/>
              <a:buChar char="Ø"/>
            </a:pPr>
            <a:r>
              <a:rPr lang="en-US" sz="2800">
                <a:latin typeface="Frank Ruhl Libre" panose="00000500000000000000" pitchFamily="2" charset="-79"/>
                <a:cs typeface="Frank Ruhl Libre" panose="00000500000000000000" pitchFamily="2" charset="-79"/>
              </a:rPr>
              <a:t>The course is for 8</a:t>
            </a:r>
            <a:r>
              <a:rPr lang="en-US" sz="2800" baseline="30000">
                <a:latin typeface="Frank Ruhl Libre" panose="00000500000000000000" pitchFamily="2" charset="-79"/>
                <a:cs typeface="Frank Ruhl Libre" panose="00000500000000000000" pitchFamily="2" charset="-79"/>
              </a:rPr>
              <a:t>th</a:t>
            </a:r>
            <a:r>
              <a:rPr lang="en-US" sz="2800">
                <a:latin typeface="Frank Ruhl Libre" panose="00000500000000000000" pitchFamily="2" charset="-79"/>
                <a:cs typeface="Frank Ruhl Libre" panose="00000500000000000000" pitchFamily="2" charset="-79"/>
              </a:rPr>
              <a:t> grade students who have who have </a:t>
            </a:r>
            <a:r>
              <a:rPr lang="en-US" sz="2800" b="1">
                <a:latin typeface="Frank Ruhl Libre" panose="00000500000000000000" pitchFamily="2" charset="-79"/>
                <a:cs typeface="Frank Ruhl Libre" panose="00000500000000000000" pitchFamily="2" charset="-79"/>
              </a:rPr>
              <a:t>no prior experience </a:t>
            </a:r>
            <a:r>
              <a:rPr lang="en-US" sz="2800">
                <a:latin typeface="Frank Ruhl Libre" panose="00000500000000000000" pitchFamily="2" charset="-79"/>
                <a:cs typeface="Frank Ruhl Libre" panose="00000500000000000000" pitchFamily="2" charset="-79"/>
              </a:rPr>
              <a:t>with French </a:t>
            </a:r>
          </a:p>
          <a:p>
            <a:pPr>
              <a:buClr>
                <a:schemeClr val="dk1"/>
              </a:buClr>
              <a:buSzPts val="1100"/>
              <a:buFont typeface="Wingdings" panose="05000000000000000000" pitchFamily="2" charset="2"/>
              <a:buChar char="Ø"/>
            </a:pPr>
            <a:r>
              <a:rPr lang="en-US" sz="2800">
                <a:latin typeface="Frank Ruhl Libre" panose="00000500000000000000" pitchFamily="2" charset="-79"/>
                <a:ea typeface="Calibri" panose="020F0502020204030204" pitchFamily="34" charset="0"/>
                <a:cs typeface="Frank Ruhl Libre" panose="00000500000000000000" pitchFamily="2" charset="-79"/>
              </a:rPr>
              <a:t>French 1 is </a:t>
            </a:r>
            <a:r>
              <a:rPr lang="en-US" sz="2800" b="1">
                <a:latin typeface="Frank Ruhl Libre" panose="00000500000000000000" pitchFamily="2" charset="-79"/>
                <a:ea typeface="Calibri" panose="020F0502020204030204" pitchFamily="34" charset="0"/>
                <a:cs typeface="Frank Ruhl Libre" panose="00000500000000000000" pitchFamily="2" charset="-79"/>
              </a:rPr>
              <a:t>not recommended </a:t>
            </a:r>
            <a:r>
              <a:rPr lang="en-US" sz="2800">
                <a:latin typeface="Frank Ruhl Libre" panose="00000500000000000000" pitchFamily="2" charset="-79"/>
                <a:ea typeface="Calibri" panose="020F0502020204030204" pitchFamily="34" charset="0"/>
                <a:cs typeface="Frank Ruhl Libre" panose="00000500000000000000" pitchFamily="2" charset="-79"/>
              </a:rPr>
              <a:t>for Heritage</a:t>
            </a:r>
            <a:r>
              <a:rPr lang="en-US" sz="2800" b="1">
                <a:latin typeface="Frank Ruhl Libre" panose="00000500000000000000" pitchFamily="2" charset="-79"/>
                <a:ea typeface="Calibri" panose="020F0502020204030204" pitchFamily="34" charset="0"/>
                <a:cs typeface="Frank Ruhl Libre" panose="00000500000000000000" pitchFamily="2" charset="-79"/>
              </a:rPr>
              <a:t> </a:t>
            </a:r>
            <a:r>
              <a:rPr lang="en-US" sz="2800">
                <a:latin typeface="Frank Ruhl Libre" panose="00000500000000000000" pitchFamily="2" charset="-79"/>
                <a:ea typeface="Calibri" panose="020F0502020204030204" pitchFamily="34" charset="0"/>
                <a:cs typeface="Frank Ruhl Libre" panose="00000500000000000000" pitchFamily="2" charset="-79"/>
              </a:rPr>
              <a:t>or </a:t>
            </a:r>
            <a:r>
              <a:rPr lang="en-US" sz="2800" b="1">
                <a:latin typeface="Frank Ruhl Libre" panose="00000500000000000000" pitchFamily="2" charset="-79"/>
                <a:ea typeface="Calibri" panose="020F0502020204030204" pitchFamily="34" charset="0"/>
                <a:cs typeface="Frank Ruhl Libre" panose="00000500000000000000" pitchFamily="2" charset="-79"/>
              </a:rPr>
              <a:t>Native speakers </a:t>
            </a:r>
            <a:r>
              <a:rPr lang="en-US" sz="2800">
                <a:latin typeface="Frank Ruhl Libre" panose="00000500000000000000" pitchFamily="2" charset="-79"/>
                <a:ea typeface="Calibri" panose="020F0502020204030204" pitchFamily="34" charset="0"/>
                <a:cs typeface="Frank Ruhl Libre" panose="00000500000000000000" pitchFamily="2" charset="-79"/>
              </a:rPr>
              <a:t>of French. </a:t>
            </a:r>
          </a:p>
          <a:p>
            <a:endParaRPr lang="en-US"/>
          </a:p>
        </p:txBody>
      </p:sp>
      <p:sp>
        <p:nvSpPr>
          <p:cNvPr id="10" name="Explosion: 8 Points 9">
            <a:extLst>
              <a:ext uri="{FF2B5EF4-FFF2-40B4-BE49-F238E27FC236}">
                <a16:creationId xmlns:a16="http://schemas.microsoft.com/office/drawing/2014/main" id="{6DCF3917-6A0A-C497-10BE-A498536E0B54}"/>
              </a:ext>
            </a:extLst>
          </p:cNvPr>
          <p:cNvSpPr/>
          <p:nvPr/>
        </p:nvSpPr>
        <p:spPr>
          <a:xfrm rot="20082624">
            <a:off x="31703" y="300588"/>
            <a:ext cx="2287550" cy="1100707"/>
          </a:xfrm>
          <a:prstGeom prst="irregularSeal1">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u="sng">
                <a:solidFill>
                  <a:schemeClr val="tx1"/>
                </a:solidFill>
              </a:rPr>
              <a:t>NEW</a:t>
            </a:r>
            <a:r>
              <a:rPr lang="en-US" b="1">
                <a:solidFill>
                  <a:schemeClr val="tx1"/>
                </a:solidFill>
              </a:rPr>
              <a:t> COURSE FOR</a:t>
            </a:r>
          </a:p>
          <a:p>
            <a:pPr algn="ctr"/>
            <a:r>
              <a:rPr lang="en-US" b="1">
                <a:solidFill>
                  <a:schemeClr val="tx1"/>
                </a:solidFill>
              </a:rPr>
              <a:t>2025-2026!!!</a:t>
            </a:r>
          </a:p>
        </p:txBody>
      </p:sp>
      <p:pic>
        <p:nvPicPr>
          <p:cNvPr id="6146" name="Picture 2" descr="Why you're a jerk if you DON'T SAY bonjour in French!">
            <a:extLst>
              <a:ext uri="{FF2B5EF4-FFF2-40B4-BE49-F238E27FC236}">
                <a16:creationId xmlns:a16="http://schemas.microsoft.com/office/drawing/2014/main" id="{AAA75F46-B705-3634-726D-E99F6FACFAAE}"/>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658707" y="0"/>
            <a:ext cx="5533293" cy="69986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8782967"/>
      </p:ext>
    </p:extLst>
  </p:cSld>
  <p:clrMapOvr>
    <a:masterClrMapping/>
  </p:clrMapOvr>
  <p:transition spd="med">
    <p:pull/>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0D52602-EE29-636B-85BB-17FF538B1781}"/>
              </a:ext>
            </a:extLst>
          </p:cNvPr>
          <p:cNvSpPr>
            <a:spLocks noGrp="1"/>
          </p:cNvSpPr>
          <p:nvPr>
            <p:ph type="title"/>
          </p:nvPr>
        </p:nvSpPr>
        <p:spPr>
          <a:xfrm>
            <a:off x="82062" y="609600"/>
            <a:ext cx="3188676" cy="1320800"/>
          </a:xfrm>
        </p:spPr>
        <p:txBody>
          <a:bodyPr/>
          <a:lstStyle/>
          <a:p>
            <a:pPr algn="ctr"/>
            <a:r>
              <a:rPr lang="en" b="1"/>
              <a:t>FRENCH 1</a:t>
            </a:r>
            <a:endParaRPr lang="en-US" b="1"/>
          </a:p>
        </p:txBody>
      </p:sp>
      <p:sp>
        <p:nvSpPr>
          <p:cNvPr id="7" name="Content Placeholder 6">
            <a:extLst>
              <a:ext uri="{FF2B5EF4-FFF2-40B4-BE49-F238E27FC236}">
                <a16:creationId xmlns:a16="http://schemas.microsoft.com/office/drawing/2014/main" id="{4DEE34E0-743C-FCC3-BCBE-D8215DB78FF7}"/>
              </a:ext>
            </a:extLst>
          </p:cNvPr>
          <p:cNvSpPr>
            <a:spLocks noGrp="1"/>
          </p:cNvSpPr>
          <p:nvPr>
            <p:ph sz="half" idx="1"/>
          </p:nvPr>
        </p:nvSpPr>
        <p:spPr>
          <a:xfrm>
            <a:off x="82062" y="1825624"/>
            <a:ext cx="6300808" cy="4716369"/>
          </a:xfrm>
        </p:spPr>
        <p:txBody>
          <a:bodyPr>
            <a:normAutofit/>
          </a:bodyPr>
          <a:lstStyle/>
          <a:p>
            <a:pPr marL="0" indent="0">
              <a:buClr>
                <a:schemeClr val="dk1"/>
              </a:buClr>
              <a:buSzPts val="1100"/>
              <a:buNone/>
            </a:pPr>
            <a:r>
              <a:rPr lang="en-US" sz="2200" u="sng">
                <a:latin typeface="Frank Ruhl Libre" panose="00000500000000000000" pitchFamily="2" charset="-79"/>
                <a:cs typeface="Frank Ruhl Libre" panose="00000500000000000000" pitchFamily="2" charset="-79"/>
              </a:rPr>
              <a:t>Why?</a:t>
            </a:r>
          </a:p>
          <a:p>
            <a:pPr>
              <a:buClr>
                <a:schemeClr val="dk1"/>
              </a:buClr>
              <a:buSzPts val="1100"/>
              <a:buFont typeface="Wingdings" panose="05000000000000000000" pitchFamily="2" charset="2"/>
              <a:buChar char="Ø"/>
            </a:pPr>
            <a:r>
              <a:rPr lang="en-US" sz="2200">
                <a:latin typeface="Frank Ruhl Libre" panose="00000500000000000000" pitchFamily="2" charset="-79"/>
                <a:cs typeface="Frank Ruhl Libre" panose="00000500000000000000" pitchFamily="2" charset="-79"/>
              </a:rPr>
              <a:t>It’s fun and interesting! </a:t>
            </a:r>
          </a:p>
          <a:p>
            <a:pPr>
              <a:buClr>
                <a:schemeClr val="dk1"/>
              </a:buClr>
              <a:buSzPts val="1100"/>
              <a:buFont typeface="Wingdings" panose="05000000000000000000" pitchFamily="2" charset="2"/>
              <a:buChar char="Ø"/>
            </a:pPr>
            <a:r>
              <a:rPr lang="en-US" sz="2200">
                <a:latin typeface="Frank Ruhl Libre" panose="00000500000000000000" pitchFamily="2" charset="-79"/>
                <a:cs typeface="Frank Ruhl Libre" panose="00000500000000000000" pitchFamily="2" charset="-79"/>
              </a:rPr>
              <a:t>It’s useful: spoken by more than 320 million people worldwide.</a:t>
            </a:r>
          </a:p>
          <a:p>
            <a:pPr>
              <a:buClr>
                <a:schemeClr val="dk1"/>
              </a:buClr>
              <a:buSzPts val="1100"/>
              <a:buFont typeface="Wingdings" panose="05000000000000000000" pitchFamily="2" charset="2"/>
              <a:buChar char="Ø"/>
            </a:pPr>
            <a:r>
              <a:rPr lang="en-US" sz="2200">
                <a:latin typeface="Frank Ruhl Libre" panose="00000500000000000000" pitchFamily="2" charset="-79"/>
                <a:cs typeface="Frank Ruhl Libre" panose="00000500000000000000" pitchFamily="2" charset="-79"/>
              </a:rPr>
              <a:t>Can help you deepen your knowledge and understanding of English &amp; help you score better on standardized tests like the SATs. </a:t>
            </a:r>
          </a:p>
          <a:p>
            <a:pPr>
              <a:buClr>
                <a:schemeClr val="dk1"/>
              </a:buClr>
              <a:buSzPts val="1100"/>
              <a:buFont typeface="Wingdings" panose="05000000000000000000" pitchFamily="2" charset="2"/>
              <a:buChar char="Ø"/>
            </a:pPr>
            <a:r>
              <a:rPr lang="en-US" sz="2200">
                <a:latin typeface="Frank Ruhl Libre" panose="00000500000000000000" pitchFamily="2" charset="-79"/>
                <a:cs typeface="Frank Ruhl Libre" panose="00000500000000000000" pitchFamily="2" charset="-79"/>
              </a:rPr>
              <a:t>You earn </a:t>
            </a:r>
            <a:r>
              <a:rPr lang="en-US" sz="2200" b="1" u="sng">
                <a:latin typeface="Frank Ruhl Libre" panose="00000500000000000000" pitchFamily="2" charset="-79"/>
                <a:cs typeface="Frank Ruhl Libre" panose="00000500000000000000" pitchFamily="2" charset="-79"/>
              </a:rPr>
              <a:t>1 high school language credit </a:t>
            </a:r>
            <a:r>
              <a:rPr lang="en-US" sz="2200">
                <a:latin typeface="Frank Ruhl Libre" panose="00000500000000000000" pitchFamily="2" charset="-79"/>
                <a:cs typeface="Frank Ruhl Libre" panose="00000500000000000000" pitchFamily="2" charset="-79"/>
              </a:rPr>
              <a:t>after completing both semesters. </a:t>
            </a:r>
          </a:p>
          <a:p>
            <a:endParaRPr lang="en-US"/>
          </a:p>
        </p:txBody>
      </p:sp>
      <p:pic>
        <p:nvPicPr>
          <p:cNvPr id="2" name="Picture 4" descr="The French Corner: Using Google Maps and Flickr to Reinforce Francophone Geography">
            <a:extLst>
              <a:ext uri="{FF2B5EF4-FFF2-40B4-BE49-F238E27FC236}">
                <a16:creationId xmlns:a16="http://schemas.microsoft.com/office/drawing/2014/main" id="{82AF79ED-72D4-AFB7-AF37-491288C194F3}"/>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382870" y="0"/>
            <a:ext cx="580913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0474926"/>
      </p:ext>
    </p:extLst>
  </p:cSld>
  <p:clrMapOvr>
    <a:masterClrMapping/>
  </p:clrMapOvr>
  <p:transition spd="slow">
    <p:push dir="u"/>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0D52602-EE29-636B-85BB-17FF538B1781}"/>
              </a:ext>
            </a:extLst>
          </p:cNvPr>
          <p:cNvSpPr>
            <a:spLocks noGrp="1"/>
          </p:cNvSpPr>
          <p:nvPr>
            <p:ph type="title"/>
          </p:nvPr>
        </p:nvSpPr>
        <p:spPr>
          <a:xfrm>
            <a:off x="-175846" y="316007"/>
            <a:ext cx="5181600" cy="973531"/>
          </a:xfrm>
        </p:spPr>
        <p:txBody>
          <a:bodyPr/>
          <a:lstStyle/>
          <a:p>
            <a:pPr algn="ctr"/>
            <a:r>
              <a:rPr lang="en" b="1"/>
              <a:t>FRENCH 1</a:t>
            </a:r>
            <a:endParaRPr lang="en-US" b="1"/>
          </a:p>
        </p:txBody>
      </p:sp>
      <p:sp>
        <p:nvSpPr>
          <p:cNvPr id="7" name="Content Placeholder 6">
            <a:extLst>
              <a:ext uri="{FF2B5EF4-FFF2-40B4-BE49-F238E27FC236}">
                <a16:creationId xmlns:a16="http://schemas.microsoft.com/office/drawing/2014/main" id="{4DEE34E0-743C-FCC3-BCBE-D8215DB78FF7}"/>
              </a:ext>
            </a:extLst>
          </p:cNvPr>
          <p:cNvSpPr>
            <a:spLocks noGrp="1"/>
          </p:cNvSpPr>
          <p:nvPr>
            <p:ph sz="half" idx="1"/>
          </p:nvPr>
        </p:nvSpPr>
        <p:spPr>
          <a:xfrm>
            <a:off x="785447" y="1289538"/>
            <a:ext cx="8628184" cy="5568462"/>
          </a:xfrm>
        </p:spPr>
        <p:txBody>
          <a:bodyPr>
            <a:normAutofit fontScale="55000" lnSpcReduction="20000"/>
          </a:bodyPr>
          <a:lstStyle/>
          <a:p>
            <a:pPr marL="0" indent="0">
              <a:buClr>
                <a:schemeClr val="dk1"/>
              </a:buClr>
              <a:buSzPts val="1100"/>
              <a:buNone/>
            </a:pPr>
            <a:r>
              <a:rPr lang="en-US" sz="3800" u="sng">
                <a:latin typeface="Frank Ruhl Libre" panose="00000500000000000000" pitchFamily="2" charset="-79"/>
                <a:cs typeface="Frank Ruhl Libre" panose="00000500000000000000" pitchFamily="2" charset="-79"/>
              </a:rPr>
              <a:t>What do we do in French class?</a:t>
            </a:r>
          </a:p>
          <a:p>
            <a:pPr marL="0" indent="0">
              <a:buClr>
                <a:schemeClr val="dk1"/>
              </a:buClr>
              <a:buSzPts val="1100"/>
              <a:buNone/>
            </a:pPr>
            <a:endParaRPr lang="en-US" sz="3800" u="sng">
              <a:latin typeface="Frank Ruhl Libre" panose="00000500000000000000" pitchFamily="2" charset="-79"/>
              <a:cs typeface="Frank Ruhl Libre" panose="00000500000000000000" pitchFamily="2" charset="-79"/>
            </a:endParaRPr>
          </a:p>
          <a:p>
            <a:pPr>
              <a:buClr>
                <a:schemeClr val="dk1"/>
              </a:buClr>
              <a:buSzPts val="1100"/>
              <a:buFont typeface="Wingdings" panose="05000000000000000000" pitchFamily="2" charset="2"/>
              <a:buChar char="Ø"/>
            </a:pPr>
            <a:r>
              <a:rPr lang="en-US" sz="3800">
                <a:latin typeface="Frank Ruhl Libre" panose="00000500000000000000" pitchFamily="2" charset="-79"/>
                <a:cs typeface="Frank Ruhl Libre" panose="00000500000000000000" pitchFamily="2" charset="-79"/>
              </a:rPr>
              <a:t>Learn how to read, write, speak and listen in French. </a:t>
            </a:r>
          </a:p>
          <a:p>
            <a:pPr>
              <a:buClr>
                <a:schemeClr val="dk1"/>
              </a:buClr>
              <a:buSzPts val="1100"/>
              <a:buFont typeface="Wingdings" panose="05000000000000000000" pitchFamily="2" charset="2"/>
              <a:buChar char="Ø"/>
            </a:pPr>
            <a:r>
              <a:rPr lang="en-US" sz="3800">
                <a:latin typeface="Frank Ruhl Libre" panose="00000500000000000000" pitchFamily="2" charset="-79"/>
                <a:cs typeface="Frank Ruhl Libre" panose="00000500000000000000" pitchFamily="2" charset="-79"/>
              </a:rPr>
              <a:t>Listen to music in French!</a:t>
            </a:r>
          </a:p>
          <a:p>
            <a:pPr>
              <a:buClr>
                <a:schemeClr val="dk1"/>
              </a:buClr>
              <a:buSzPts val="1100"/>
              <a:buFont typeface="Wingdings" panose="05000000000000000000" pitchFamily="2" charset="2"/>
              <a:buChar char="Ø"/>
            </a:pPr>
            <a:r>
              <a:rPr lang="en-US" sz="3800">
                <a:latin typeface="Frank Ruhl Libre" panose="00000500000000000000" pitchFamily="2" charset="-79"/>
                <a:cs typeface="Frank Ruhl Libre" panose="00000500000000000000" pitchFamily="2" charset="-79"/>
              </a:rPr>
              <a:t>Try food from the French speaking world </a:t>
            </a:r>
          </a:p>
          <a:p>
            <a:pPr>
              <a:buClr>
                <a:schemeClr val="dk1"/>
              </a:buClr>
              <a:buSzPts val="1100"/>
              <a:buFont typeface="Wingdings" panose="05000000000000000000" pitchFamily="2" charset="2"/>
              <a:buChar char="Ø"/>
            </a:pPr>
            <a:r>
              <a:rPr lang="en-US" sz="3800">
                <a:latin typeface="Frank Ruhl Libre" panose="00000500000000000000" pitchFamily="2" charset="-79"/>
                <a:cs typeface="Frank Ruhl Libre" panose="00000500000000000000" pitchFamily="2" charset="-79"/>
              </a:rPr>
              <a:t>Learn about countries and cultures around the world that speak French through virtual voyages!</a:t>
            </a:r>
          </a:p>
          <a:p>
            <a:pPr>
              <a:buClr>
                <a:schemeClr val="dk1"/>
              </a:buClr>
              <a:buSzPts val="1100"/>
              <a:buFont typeface="Wingdings" panose="05000000000000000000" pitchFamily="2" charset="2"/>
              <a:buChar char="Ø"/>
            </a:pPr>
            <a:r>
              <a:rPr lang="en-US" sz="3800">
                <a:latin typeface="Frank Ruhl Libre" panose="00000500000000000000" pitchFamily="2" charset="-79"/>
                <a:cs typeface="Frank Ruhl Libre" panose="00000500000000000000" pitchFamily="2" charset="-79"/>
              </a:rPr>
              <a:t>Play games to learn French words</a:t>
            </a:r>
          </a:p>
          <a:p>
            <a:pPr>
              <a:buClr>
                <a:schemeClr val="dk1"/>
              </a:buClr>
              <a:buSzPts val="1100"/>
              <a:buFont typeface="Wingdings" panose="05000000000000000000" pitchFamily="2" charset="2"/>
              <a:buChar char="Ø"/>
            </a:pPr>
            <a:r>
              <a:rPr lang="en-US" sz="3800">
                <a:latin typeface="Frank Ruhl Libre" panose="00000500000000000000" pitchFamily="2" charset="-79"/>
                <a:cs typeface="Frank Ruhl Libre" panose="00000500000000000000" pitchFamily="2" charset="-79"/>
              </a:rPr>
              <a:t>Do fun projects that practice the French!</a:t>
            </a:r>
          </a:p>
          <a:p>
            <a:pPr>
              <a:buClr>
                <a:schemeClr val="dk1"/>
              </a:buClr>
              <a:buSzPts val="1100"/>
              <a:buFont typeface="Wingdings" panose="05000000000000000000" pitchFamily="2" charset="2"/>
              <a:buChar char="Ø"/>
            </a:pPr>
            <a:r>
              <a:rPr lang="en-US" sz="3800" b="1">
                <a:latin typeface="Frank Ruhl Libre" panose="00000500000000000000" pitchFamily="2" charset="-79"/>
                <a:cs typeface="Frank Ruhl Libre" panose="00000500000000000000" pitchFamily="2" charset="-79"/>
              </a:rPr>
              <a:t>Plan at least 30 min HW practice/studying a day, up to one hour a day…on your own outside of class</a:t>
            </a:r>
          </a:p>
          <a:p>
            <a:pPr>
              <a:buClr>
                <a:schemeClr val="dk1"/>
              </a:buClr>
              <a:buSzPts val="1100"/>
              <a:buFont typeface="Wingdings" panose="05000000000000000000" pitchFamily="2" charset="2"/>
              <a:buChar char="Ø"/>
            </a:pPr>
            <a:r>
              <a:rPr lang="en-US" sz="3800" b="1">
                <a:latin typeface="Frank Ruhl Libre" panose="00000500000000000000" pitchFamily="2" charset="-79"/>
                <a:cs typeface="Frank Ruhl Libre" panose="00000500000000000000" pitchFamily="2" charset="-79"/>
              </a:rPr>
              <a:t>Assessments are 90% of your grade, so you need to learn the material by studying</a:t>
            </a:r>
          </a:p>
          <a:p>
            <a:pPr marL="380990" indent="-380990">
              <a:buClr>
                <a:schemeClr val="dk1"/>
              </a:buClr>
              <a:buSzPts val="1100"/>
            </a:pPr>
            <a:endParaRPr lang="en-US" sz="3800">
              <a:latin typeface="Frank Ruhl Libre" panose="00000500000000000000" pitchFamily="2" charset="-79"/>
              <a:cs typeface="Frank Ruhl Libre" panose="00000500000000000000" pitchFamily="2" charset="-79"/>
            </a:endParaRPr>
          </a:p>
          <a:p>
            <a:pPr marL="0" indent="0">
              <a:buClr>
                <a:schemeClr val="dk1"/>
              </a:buClr>
              <a:buSzPts val="1100"/>
              <a:buNone/>
            </a:pPr>
            <a:r>
              <a:rPr lang="en-US" sz="3800">
                <a:latin typeface="Frank Ruhl Libre" panose="00000500000000000000" pitchFamily="2" charset="-79"/>
                <a:cs typeface="Frank Ruhl Libre" panose="00000500000000000000" pitchFamily="2" charset="-79"/>
              </a:rPr>
              <a:t>AND MUCH MORE!</a:t>
            </a:r>
          </a:p>
          <a:p>
            <a:endParaRPr lang="en-US"/>
          </a:p>
        </p:txBody>
      </p:sp>
    </p:spTree>
    <p:extLst>
      <p:ext uri="{BB962C8B-B14F-4D97-AF65-F5344CB8AC3E}">
        <p14:creationId xmlns:p14="http://schemas.microsoft.com/office/powerpoint/2010/main" val="592034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12844-672F-4415-AA6C-71BABA5ECBA6}"/>
              </a:ext>
            </a:extLst>
          </p:cNvPr>
          <p:cNvSpPr>
            <a:spLocks noGrp="1"/>
          </p:cNvSpPr>
          <p:nvPr>
            <p:ph type="title"/>
          </p:nvPr>
        </p:nvSpPr>
        <p:spPr>
          <a:xfrm>
            <a:off x="677334" y="457200"/>
            <a:ext cx="10837332" cy="1137138"/>
          </a:xfrm>
        </p:spPr>
        <p:txBody>
          <a:bodyPr>
            <a:normAutofit/>
          </a:bodyPr>
          <a:lstStyle/>
          <a:p>
            <a:r>
              <a:rPr lang="en-US">
                <a:solidFill>
                  <a:schemeClr val="tx1"/>
                </a:solidFill>
              </a:rPr>
              <a:t>Registration Process for TMS 2026-2027</a:t>
            </a:r>
          </a:p>
        </p:txBody>
      </p:sp>
      <p:sp>
        <p:nvSpPr>
          <p:cNvPr id="3" name="Content Placeholder 2">
            <a:extLst>
              <a:ext uri="{FF2B5EF4-FFF2-40B4-BE49-F238E27FC236}">
                <a16:creationId xmlns:a16="http://schemas.microsoft.com/office/drawing/2014/main" id="{C21A1975-F13B-4C7D-9EAC-A92636991EC0}"/>
              </a:ext>
            </a:extLst>
          </p:cNvPr>
          <p:cNvSpPr>
            <a:spLocks noGrp="1"/>
          </p:cNvSpPr>
          <p:nvPr>
            <p:ph idx="1"/>
          </p:nvPr>
        </p:nvSpPr>
        <p:spPr>
          <a:xfrm>
            <a:off x="677334" y="1324304"/>
            <a:ext cx="6562192" cy="5533696"/>
          </a:xfrm>
        </p:spPr>
        <p:txBody>
          <a:bodyPr vert="horz" lIns="91440" tIns="45720" rIns="91440" bIns="45720" rtlCol="0" anchor="t">
            <a:noAutofit/>
          </a:bodyPr>
          <a:lstStyle/>
          <a:p>
            <a:r>
              <a:rPr lang="en-US" sz="2400"/>
              <a:t>Required classes will be automatically scheduled for you</a:t>
            </a:r>
          </a:p>
          <a:p>
            <a:endParaRPr lang="en-US" sz="2400"/>
          </a:p>
          <a:p>
            <a:r>
              <a:rPr lang="en-US" sz="2400"/>
              <a:t>You will have 12 semester classes total (6 periods/ 2 semesters)</a:t>
            </a:r>
          </a:p>
          <a:p>
            <a:endParaRPr lang="en-US" sz="2400"/>
          </a:p>
          <a:p>
            <a:r>
              <a:rPr lang="en-US" sz="2400"/>
              <a:t>Select Electives (3 of your top picks, and 3 alternates)</a:t>
            </a:r>
          </a:p>
          <a:p>
            <a:endParaRPr lang="en-US" sz="2400"/>
          </a:p>
          <a:p>
            <a:r>
              <a:rPr lang="en-US" sz="2400"/>
              <a:t>Fill out planning sheet and have it ready to turn in on Thursday, </a:t>
            </a:r>
            <a:r>
              <a:rPr lang="en-US" sz="2400" b="1" u="sng">
                <a:solidFill>
                  <a:srgbClr val="FF0000"/>
                </a:solidFill>
              </a:rPr>
              <a:t>February 6</a:t>
            </a:r>
            <a:r>
              <a:rPr lang="en-US" sz="2400" b="1" u="sng" baseline="30000">
                <a:solidFill>
                  <a:srgbClr val="FF0000"/>
                </a:solidFill>
              </a:rPr>
              <a:t>th</a:t>
            </a:r>
            <a:r>
              <a:rPr lang="en-US" sz="2400" b="1" u="sng">
                <a:solidFill>
                  <a:srgbClr val="FF0000"/>
                </a:solidFill>
              </a:rPr>
              <a:t> </a:t>
            </a:r>
            <a:r>
              <a:rPr lang="en-US" sz="2400">
                <a:solidFill>
                  <a:schemeClr val="tx1"/>
                </a:solidFill>
              </a:rPr>
              <a:t>(Day you register for classes through Skyward)</a:t>
            </a:r>
          </a:p>
          <a:p>
            <a:endParaRPr lang="en-US" sz="3200" i="1" u="sng"/>
          </a:p>
          <a:p>
            <a:endParaRPr lang="en-US" sz="3200" i="1" u="sng"/>
          </a:p>
        </p:txBody>
      </p:sp>
      <p:pic>
        <p:nvPicPr>
          <p:cNvPr id="5" name="Picture 4" descr="A close-up of a sign&#10;&#10;AI-generated content may be incorrect.">
            <a:extLst>
              <a:ext uri="{FF2B5EF4-FFF2-40B4-BE49-F238E27FC236}">
                <a16:creationId xmlns:a16="http://schemas.microsoft.com/office/drawing/2014/main" id="{19541D12-ACC1-0DAE-4260-5B904018F1E1}"/>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7706186" y="1426779"/>
            <a:ext cx="3436882" cy="4004442"/>
          </a:xfrm>
          <a:prstGeom prst="rect">
            <a:avLst/>
          </a:prstGeom>
        </p:spPr>
      </p:pic>
      <p:sp>
        <p:nvSpPr>
          <p:cNvPr id="6" name="TextBox 5">
            <a:extLst>
              <a:ext uri="{FF2B5EF4-FFF2-40B4-BE49-F238E27FC236}">
                <a16:creationId xmlns:a16="http://schemas.microsoft.com/office/drawing/2014/main" id="{7C4A18E2-84D9-0B3D-B598-B9A6E2BE4D9A}"/>
              </a:ext>
            </a:extLst>
          </p:cNvPr>
          <p:cNvSpPr txBox="1"/>
          <p:nvPr/>
        </p:nvSpPr>
        <p:spPr>
          <a:xfrm>
            <a:off x="13419608" y="4100840"/>
            <a:ext cx="477266" cy="1754326"/>
          </a:xfrm>
          <a:prstGeom prst="rect">
            <a:avLst/>
          </a:prstGeom>
          <a:noFill/>
        </p:spPr>
        <p:txBody>
          <a:bodyPr wrap="square" rtlCol="0">
            <a:spAutoFit/>
          </a:bodyPr>
          <a:lstStyle/>
          <a:p>
            <a:r>
              <a:rPr lang="en-US" sz="900">
                <a:hlinkClick r:id="rId3" tooltip="https://pressbooks.bccampus.ca/esm1/chapter/chapter-1/"/>
              </a:rPr>
              <a:t>This Photo</a:t>
            </a:r>
            <a:r>
              <a:rPr lang="en-US" sz="900"/>
              <a:t> by Unknown Author is licensed under </a:t>
            </a:r>
            <a:r>
              <a:rPr lang="en-US" sz="900">
                <a:hlinkClick r:id="rId4" tooltip="https://creativecommons.org/licenses/by/3.0/"/>
              </a:rPr>
              <a:t>CC BY</a:t>
            </a:r>
            <a:endParaRPr lang="en-US" sz="900"/>
          </a:p>
        </p:txBody>
      </p:sp>
    </p:spTree>
    <p:extLst>
      <p:ext uri="{BB962C8B-B14F-4D97-AF65-F5344CB8AC3E}">
        <p14:creationId xmlns:p14="http://schemas.microsoft.com/office/powerpoint/2010/main" val="20308928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D31A9A5-1E75-5CB8-1904-43286F5B1465}"/>
              </a:ext>
            </a:extLst>
          </p:cNvPr>
          <p:cNvPicPr>
            <a:picLocks noChangeAspect="1"/>
          </p:cNvPicPr>
          <p:nvPr/>
        </p:nvPicPr>
        <p:blipFill>
          <a:blip r:embed="rId3"/>
          <a:stretch>
            <a:fillRect/>
          </a:stretch>
        </p:blipFill>
        <p:spPr>
          <a:xfrm>
            <a:off x="1929699" y="0"/>
            <a:ext cx="6482781" cy="6858000"/>
          </a:xfrm>
          <a:prstGeom prst="rect">
            <a:avLst/>
          </a:prstGeom>
        </p:spPr>
      </p:pic>
    </p:spTree>
    <p:extLst>
      <p:ext uri="{BB962C8B-B14F-4D97-AF65-F5344CB8AC3E}">
        <p14:creationId xmlns:p14="http://schemas.microsoft.com/office/powerpoint/2010/main" val="2494407237"/>
      </p:ext>
    </p:extLst>
  </p:cSld>
  <p:clrMapOvr>
    <a:masterClrMapping/>
  </p:clrMapOvr>
  <p:transition spd="slow">
    <p:wip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9FFBD2A-FD1B-182C-15ED-88374EF68D64}"/>
              </a:ext>
            </a:extLst>
          </p:cNvPr>
          <p:cNvPicPr>
            <a:picLocks noChangeAspect="1"/>
          </p:cNvPicPr>
          <p:nvPr/>
        </p:nvPicPr>
        <p:blipFill>
          <a:blip r:embed="rId2"/>
          <a:stretch>
            <a:fillRect/>
          </a:stretch>
        </p:blipFill>
        <p:spPr>
          <a:xfrm>
            <a:off x="2300867" y="0"/>
            <a:ext cx="5857717" cy="6858000"/>
          </a:xfrm>
          <a:prstGeom prst="rect">
            <a:avLst/>
          </a:prstGeom>
        </p:spPr>
      </p:pic>
    </p:spTree>
    <p:extLst>
      <p:ext uri="{BB962C8B-B14F-4D97-AF65-F5344CB8AC3E}">
        <p14:creationId xmlns:p14="http://schemas.microsoft.com/office/powerpoint/2010/main" val="2685556490"/>
      </p:ext>
    </p:extLst>
  </p:cSld>
  <p:clrMapOvr>
    <a:masterClrMapping/>
  </p:clrMapOvr>
  <p:transition spd="slow">
    <p:wip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E7DEFC02-F9C7-4997-8119-28D67A89BC8D}"/>
              </a:ext>
            </a:extLst>
          </p:cNvPr>
          <p:cNvSpPr txBox="1"/>
          <p:nvPr/>
        </p:nvSpPr>
        <p:spPr>
          <a:xfrm>
            <a:off x="597877" y="684787"/>
            <a:ext cx="8547254" cy="5488426"/>
          </a:xfrm>
          <a:prstGeom prst="rect">
            <a:avLst/>
          </a:prstGeom>
          <a:noFill/>
        </p:spPr>
        <p:txBody>
          <a:bodyPr wrap="square">
            <a:spAutoFit/>
          </a:bodyPr>
          <a:lstStyle/>
          <a:p>
            <a:pPr marL="0" marR="0" algn="just">
              <a:lnSpc>
                <a:spcPct val="107000"/>
              </a:lnSpc>
              <a:spcBef>
                <a:spcPts val="0"/>
              </a:spcBef>
              <a:spcAft>
                <a:spcPts val="800"/>
              </a:spcAft>
            </a:pPr>
            <a:r>
              <a:rPr lang="en-US" sz="2800" u="sng">
                <a:solidFill>
                  <a:schemeClr val="accent1">
                    <a:lumMod val="75000"/>
                  </a:schemeClr>
                </a:solidFill>
                <a:effectLst/>
                <a:latin typeface="Trebuchet MS" panose="020B0603020202020204" pitchFamily="34" charset="0"/>
                <a:ea typeface="Calibri" panose="020F0502020204030204" pitchFamily="34" charset="0"/>
                <a:cs typeface="Times New Roman" panose="02020603050405020304" pitchFamily="18" charset="0"/>
              </a:rPr>
              <a:t>Things we consider when making schedules:</a:t>
            </a:r>
          </a:p>
          <a:p>
            <a:pPr marL="342900" marR="0" lvl="0" indent="-342900" algn="just">
              <a:lnSpc>
                <a:spcPct val="105000"/>
              </a:lnSpc>
              <a:spcBef>
                <a:spcPts val="0"/>
              </a:spcBef>
              <a:spcAft>
                <a:spcPts val="0"/>
              </a:spcAft>
              <a:buFont typeface="Wingdings" panose="05000000000000000000" pitchFamily="2" charset="2"/>
              <a:buChar char="Ø"/>
            </a:pPr>
            <a:r>
              <a:rPr lang="en-US" sz="2400">
                <a:effectLst/>
                <a:latin typeface="Trebuchet MS" panose="020B0603020202020204" pitchFamily="34" charset="0"/>
                <a:ea typeface="Times New Roman" panose="02020603050405020304" pitchFamily="18" charset="0"/>
                <a:cs typeface="Times New Roman" panose="02020603050405020304" pitchFamily="18" charset="0"/>
              </a:rPr>
              <a:t>Core requirements </a:t>
            </a:r>
          </a:p>
          <a:p>
            <a:pPr marL="342900" marR="0" lvl="0" indent="-342900" algn="just">
              <a:lnSpc>
                <a:spcPct val="105000"/>
              </a:lnSpc>
              <a:spcBef>
                <a:spcPts val="0"/>
              </a:spcBef>
              <a:spcAft>
                <a:spcPts val="0"/>
              </a:spcAft>
              <a:buFont typeface="Wingdings" panose="05000000000000000000" pitchFamily="2" charset="2"/>
              <a:buChar char="Ø"/>
            </a:pPr>
            <a:r>
              <a:rPr lang="en-US" sz="2400">
                <a:effectLst/>
                <a:latin typeface="Trebuchet MS" panose="020B0603020202020204" pitchFamily="34" charset="0"/>
                <a:ea typeface="Times New Roman" panose="02020603050405020304" pitchFamily="18" charset="0"/>
                <a:cs typeface="Times New Roman" panose="02020603050405020304" pitchFamily="18" charset="0"/>
              </a:rPr>
              <a:t>Classroom size/ balancing classroom size across the building</a:t>
            </a:r>
            <a:endParaRPr lang="en-US" sz="2400">
              <a:effectLst/>
              <a:latin typeface="Trebuchet MS" panose="020B0603020202020204" pitchFamily="34" charset="0"/>
              <a:ea typeface="Calibri" panose="020F0502020204030204" pitchFamily="34" charset="0"/>
              <a:cs typeface="Times New Roman" panose="02020603050405020304" pitchFamily="18" charset="0"/>
            </a:endParaRPr>
          </a:p>
          <a:p>
            <a:pPr marL="342900" marR="0" lvl="0" indent="-342900" algn="just">
              <a:lnSpc>
                <a:spcPct val="105000"/>
              </a:lnSpc>
              <a:spcBef>
                <a:spcPts val="0"/>
              </a:spcBef>
              <a:spcAft>
                <a:spcPts val="0"/>
              </a:spcAft>
              <a:buFont typeface="Wingdings" panose="05000000000000000000" pitchFamily="2" charset="2"/>
              <a:buChar char="Ø"/>
            </a:pPr>
            <a:r>
              <a:rPr lang="en-US" sz="2400">
                <a:effectLst/>
                <a:latin typeface="Trebuchet MS" panose="020B0603020202020204" pitchFamily="34" charset="0"/>
                <a:ea typeface="Times New Roman" panose="02020603050405020304" pitchFamily="18" charset="0"/>
                <a:cs typeface="Times New Roman" panose="02020603050405020304" pitchFamily="18" charset="0"/>
              </a:rPr>
              <a:t>Available courses</a:t>
            </a:r>
            <a:endParaRPr lang="en-US" sz="2400">
              <a:effectLst/>
              <a:latin typeface="Trebuchet MS" panose="020B0603020202020204" pitchFamily="34" charset="0"/>
              <a:ea typeface="Calibri" panose="020F0502020204030204" pitchFamily="34" charset="0"/>
              <a:cs typeface="Times New Roman" panose="02020603050405020304" pitchFamily="18" charset="0"/>
            </a:endParaRPr>
          </a:p>
          <a:p>
            <a:pPr marL="342900" marR="0" lvl="0" indent="-342900" algn="just">
              <a:lnSpc>
                <a:spcPct val="105000"/>
              </a:lnSpc>
              <a:spcBef>
                <a:spcPts val="0"/>
              </a:spcBef>
              <a:spcAft>
                <a:spcPts val="0"/>
              </a:spcAft>
              <a:buFont typeface="Wingdings" panose="05000000000000000000" pitchFamily="2" charset="2"/>
              <a:buChar char="Ø"/>
            </a:pPr>
            <a:r>
              <a:rPr lang="en-US" sz="2400">
                <a:effectLst/>
                <a:latin typeface="Trebuchet MS" panose="020B0603020202020204" pitchFamily="34" charset="0"/>
                <a:ea typeface="Times New Roman" panose="02020603050405020304" pitchFamily="18" charset="0"/>
                <a:cs typeface="Times New Roman" panose="02020603050405020304" pitchFamily="18" charset="0"/>
              </a:rPr>
              <a:t>Registration course requests</a:t>
            </a:r>
            <a:endParaRPr lang="en-US" sz="2400">
              <a:effectLst/>
              <a:latin typeface="Trebuchet MS" panose="020B0603020202020204" pitchFamily="34" charset="0"/>
              <a:ea typeface="Calibri" panose="020F0502020204030204" pitchFamily="34" charset="0"/>
              <a:cs typeface="Times New Roman" panose="02020603050405020304" pitchFamily="18" charset="0"/>
            </a:endParaRPr>
          </a:p>
          <a:p>
            <a:pPr marL="342900" marR="0" lvl="0" indent="-342900" algn="just">
              <a:lnSpc>
                <a:spcPct val="105000"/>
              </a:lnSpc>
              <a:spcBef>
                <a:spcPts val="0"/>
              </a:spcBef>
              <a:spcAft>
                <a:spcPts val="0"/>
              </a:spcAft>
              <a:buFont typeface="Wingdings" panose="05000000000000000000" pitchFamily="2" charset="2"/>
              <a:buChar char="Ø"/>
            </a:pPr>
            <a:r>
              <a:rPr lang="en-US" sz="2400">
                <a:effectLst/>
                <a:latin typeface="Trebuchet MS" panose="020B0603020202020204" pitchFamily="34" charset="0"/>
                <a:ea typeface="Times New Roman" panose="02020603050405020304" pitchFamily="18" charset="0"/>
                <a:cs typeface="Times New Roman" panose="02020603050405020304" pitchFamily="18" charset="0"/>
              </a:rPr>
              <a:t>Specific student needs (examples: Special Education, Safety Net, Multiple Language Learner)</a:t>
            </a:r>
            <a:endParaRPr lang="en-US" sz="2400">
              <a:effectLst/>
              <a:latin typeface="Trebuchet MS" panose="020B0603020202020204" pitchFamily="34" charset="0"/>
              <a:ea typeface="Calibri" panose="020F0502020204030204" pitchFamily="34" charset="0"/>
              <a:cs typeface="Times New Roman" panose="02020603050405020304" pitchFamily="18" charset="0"/>
            </a:endParaRPr>
          </a:p>
          <a:p>
            <a:pPr marL="342900" marR="0" lvl="0" indent="-342900" algn="just">
              <a:lnSpc>
                <a:spcPct val="105000"/>
              </a:lnSpc>
              <a:spcBef>
                <a:spcPts val="0"/>
              </a:spcBef>
              <a:spcAft>
                <a:spcPts val="800"/>
              </a:spcAft>
              <a:buFont typeface="Wingdings" panose="05000000000000000000" pitchFamily="2" charset="2"/>
              <a:buChar char="Ø"/>
            </a:pPr>
            <a:r>
              <a:rPr lang="en-US" sz="2400">
                <a:effectLst/>
                <a:latin typeface="Trebuchet MS" panose="020B0603020202020204" pitchFamily="34" charset="0"/>
                <a:ea typeface="Times New Roman" panose="02020603050405020304" pitchFamily="18" charset="0"/>
                <a:cs typeface="Times New Roman" panose="02020603050405020304" pitchFamily="18" charset="0"/>
              </a:rPr>
              <a:t>Dynamics of students within a specific classroom</a:t>
            </a:r>
          </a:p>
          <a:p>
            <a:pPr marL="342900" marR="0" lvl="0" indent="-342900" algn="just">
              <a:lnSpc>
                <a:spcPct val="105000"/>
              </a:lnSpc>
              <a:spcBef>
                <a:spcPts val="0"/>
              </a:spcBef>
              <a:spcAft>
                <a:spcPts val="800"/>
              </a:spcAft>
              <a:buFont typeface="Wingdings" panose="05000000000000000000" pitchFamily="2" charset="2"/>
              <a:buChar char="Ø"/>
            </a:pPr>
            <a:endParaRPr lang="en-US" sz="2400">
              <a:effectLst/>
              <a:latin typeface="Trebuchet MS" panose="020B0603020202020204" pitchFamily="34" charset="0"/>
              <a:ea typeface="Times New Roman" panose="02020603050405020304" pitchFamily="18" charset="0"/>
              <a:cs typeface="Times New Roman" panose="02020603050405020304" pitchFamily="18" charset="0"/>
            </a:endParaRPr>
          </a:p>
          <a:p>
            <a:pPr marL="342900" marR="0" lvl="0" indent="-342900" algn="just">
              <a:lnSpc>
                <a:spcPct val="105000"/>
              </a:lnSpc>
              <a:spcBef>
                <a:spcPts val="0"/>
              </a:spcBef>
              <a:spcAft>
                <a:spcPts val="800"/>
              </a:spcAft>
              <a:buFont typeface="Wingdings" panose="05000000000000000000" pitchFamily="2" charset="2"/>
              <a:buChar char="Ø"/>
            </a:pPr>
            <a:r>
              <a:rPr lang="en-US" sz="2400">
                <a:latin typeface="Trebuchet MS" panose="020B0603020202020204" pitchFamily="34" charset="0"/>
                <a:ea typeface="Calibri" panose="020F0502020204030204" pitchFamily="34" charset="0"/>
                <a:cs typeface="Times New Roman" panose="02020603050405020304" pitchFamily="18" charset="0"/>
              </a:rPr>
              <a:t>Schedule adjustments do happen in the first 2 weeks of the school year but there are no guarantees elective will change</a:t>
            </a:r>
            <a:endParaRPr lang="en-US" sz="2400">
              <a:effectLst/>
              <a:latin typeface="Trebuchet MS" panose="020B0603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52861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B568DE-CBF7-7DE4-99B4-71CE6D673CA4}"/>
              </a:ext>
            </a:extLst>
          </p:cNvPr>
          <p:cNvSpPr>
            <a:spLocks noGrp="1"/>
          </p:cNvSpPr>
          <p:nvPr>
            <p:ph type="title"/>
          </p:nvPr>
        </p:nvSpPr>
        <p:spPr>
          <a:xfrm>
            <a:off x="630456" y="256265"/>
            <a:ext cx="8994190" cy="833981"/>
          </a:xfrm>
        </p:spPr>
        <p:txBody>
          <a:bodyPr>
            <a:noAutofit/>
          </a:bodyPr>
          <a:lstStyle/>
          <a:p>
            <a:r>
              <a:rPr lang="en-US" sz="2800">
                <a:solidFill>
                  <a:schemeClr val="tx1"/>
                </a:solidFill>
              </a:rPr>
              <a:t>Schedule Change Process for 26-27 </a:t>
            </a:r>
          </a:p>
        </p:txBody>
      </p:sp>
      <p:sp>
        <p:nvSpPr>
          <p:cNvPr id="3" name="Text Placeholder 2">
            <a:extLst>
              <a:ext uri="{FF2B5EF4-FFF2-40B4-BE49-F238E27FC236}">
                <a16:creationId xmlns:a16="http://schemas.microsoft.com/office/drawing/2014/main" id="{0D7C6162-AB31-C127-68CA-43B699941DCF}"/>
              </a:ext>
            </a:extLst>
          </p:cNvPr>
          <p:cNvSpPr>
            <a:spLocks noGrp="1"/>
          </p:cNvSpPr>
          <p:nvPr>
            <p:ph type="body" idx="1"/>
          </p:nvPr>
        </p:nvSpPr>
        <p:spPr>
          <a:xfrm>
            <a:off x="630455" y="1383323"/>
            <a:ext cx="8643548" cy="5732584"/>
          </a:xfrm>
        </p:spPr>
        <p:txBody>
          <a:bodyPr>
            <a:normAutofit/>
          </a:bodyPr>
          <a:lstStyle/>
          <a:p>
            <a:pPr marL="342900" indent="-342900">
              <a:buFont typeface="Wingdings" panose="05000000000000000000" pitchFamily="2" charset="2"/>
              <a:buChar char="Ø"/>
            </a:pPr>
            <a:r>
              <a:rPr lang="en-US" sz="2400">
                <a:solidFill>
                  <a:schemeClr val="tx1"/>
                </a:solidFill>
              </a:rPr>
              <a:t>You will receive your schedule the first day of school</a:t>
            </a:r>
          </a:p>
          <a:p>
            <a:pPr marL="342900" indent="-342900">
              <a:buFont typeface="Wingdings" panose="05000000000000000000" pitchFamily="2" charset="2"/>
              <a:buChar char="Ø"/>
            </a:pPr>
            <a:r>
              <a:rPr lang="en-US" sz="2400">
                <a:solidFill>
                  <a:schemeClr val="tx1"/>
                </a:solidFill>
              </a:rPr>
              <a:t>There will be a 2-week window to change electives at the beginning of the year</a:t>
            </a:r>
          </a:p>
          <a:p>
            <a:pPr marL="342900" indent="-342900">
              <a:buFont typeface="Wingdings" panose="05000000000000000000" pitchFamily="2" charset="2"/>
              <a:buChar char="Ø"/>
            </a:pPr>
            <a:r>
              <a:rPr lang="en-US" sz="2400">
                <a:solidFill>
                  <a:schemeClr val="tx1"/>
                </a:solidFill>
              </a:rPr>
              <a:t>Sign up to see your counselor and we can see if we can make the change</a:t>
            </a:r>
          </a:p>
          <a:p>
            <a:pPr marL="342900" indent="-342900">
              <a:buFont typeface="Wingdings" panose="05000000000000000000" pitchFamily="2" charset="2"/>
              <a:buChar char="Ø"/>
            </a:pPr>
            <a:r>
              <a:rPr lang="en-US" sz="2400">
                <a:solidFill>
                  <a:schemeClr val="tx1"/>
                </a:solidFill>
              </a:rPr>
              <a:t>If we can we do, if we can’t we don’t</a:t>
            </a:r>
          </a:p>
          <a:p>
            <a:pPr marL="342900" indent="-342900">
              <a:buFont typeface="Wingdings" panose="05000000000000000000" pitchFamily="2" charset="2"/>
              <a:buChar char="Ø"/>
            </a:pPr>
            <a:endParaRPr lang="en-US" sz="2400">
              <a:solidFill>
                <a:schemeClr val="tx1"/>
              </a:solidFill>
            </a:endParaRPr>
          </a:p>
          <a:p>
            <a:pPr marL="342900" indent="-342900">
              <a:buFont typeface="Wingdings" panose="05000000000000000000" pitchFamily="2" charset="2"/>
              <a:buChar char="Ø"/>
            </a:pPr>
            <a:r>
              <a:rPr lang="en-US" sz="2400">
                <a:solidFill>
                  <a:schemeClr val="tx1"/>
                </a:solidFill>
              </a:rPr>
              <a:t>You can also request to be a TA during this 2-week window if you do not like the elective you have</a:t>
            </a:r>
          </a:p>
          <a:p>
            <a:pPr marL="342900" indent="-342900">
              <a:buFont typeface="Wingdings" panose="05000000000000000000" pitchFamily="2" charset="2"/>
              <a:buChar char="Ø"/>
            </a:pPr>
            <a:r>
              <a:rPr lang="en-US" sz="2400">
                <a:solidFill>
                  <a:schemeClr val="tx1"/>
                </a:solidFill>
              </a:rPr>
              <a:t>Only request to change elective classes, not required classes/ or to get a different lunch</a:t>
            </a:r>
          </a:p>
          <a:p>
            <a:pPr marL="342900" indent="-342900">
              <a:buFont typeface="Wingdings" panose="05000000000000000000" pitchFamily="2" charset="2"/>
              <a:buChar char="Ø"/>
            </a:pPr>
            <a:endParaRPr lang="en-US" sz="2400">
              <a:solidFill>
                <a:schemeClr val="tx1"/>
              </a:solidFill>
            </a:endParaRPr>
          </a:p>
          <a:p>
            <a:endParaRPr lang="en-US" sz="2400">
              <a:solidFill>
                <a:schemeClr val="tx1"/>
              </a:solidFill>
            </a:endParaRPr>
          </a:p>
          <a:p>
            <a:pPr marL="342900" indent="-342900">
              <a:buFont typeface="Arial" panose="020B0604020202020204" pitchFamily="34" charset="0"/>
              <a:buChar char="•"/>
            </a:pPr>
            <a:endParaRPr lang="en-US">
              <a:solidFill>
                <a:schemeClr val="tx1"/>
              </a:solidFill>
            </a:endParaRPr>
          </a:p>
          <a:p>
            <a:endParaRPr lang="en-US"/>
          </a:p>
          <a:p>
            <a:endParaRPr lang="en-US"/>
          </a:p>
          <a:p>
            <a:endParaRPr lang="en-US"/>
          </a:p>
        </p:txBody>
      </p:sp>
    </p:spTree>
    <p:extLst>
      <p:ext uri="{BB962C8B-B14F-4D97-AF65-F5344CB8AC3E}">
        <p14:creationId xmlns:p14="http://schemas.microsoft.com/office/powerpoint/2010/main" val="3681773216"/>
      </p:ext>
    </p:extLst>
  </p:cSld>
  <p:clrMapOvr>
    <a:masterClrMapping/>
  </p:clrMapOvr>
  <p:transition spd="slow">
    <p:push dir="u"/>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E7936-D1BF-4D7E-A8CE-7249A23B10B6}"/>
              </a:ext>
            </a:extLst>
          </p:cNvPr>
          <p:cNvSpPr>
            <a:spLocks noGrp="1"/>
          </p:cNvSpPr>
          <p:nvPr>
            <p:ph type="title"/>
          </p:nvPr>
        </p:nvSpPr>
        <p:spPr>
          <a:xfrm>
            <a:off x="323022" y="492368"/>
            <a:ext cx="10609985" cy="902677"/>
          </a:xfrm>
        </p:spPr>
        <p:txBody>
          <a:bodyPr>
            <a:normAutofit/>
          </a:bodyPr>
          <a:lstStyle/>
          <a:p>
            <a:r>
              <a:rPr lang="en-US" sz="2800"/>
              <a:t>Registration Resources</a:t>
            </a:r>
          </a:p>
        </p:txBody>
      </p:sp>
      <p:sp>
        <p:nvSpPr>
          <p:cNvPr id="3" name="Content Placeholder 2">
            <a:extLst>
              <a:ext uri="{FF2B5EF4-FFF2-40B4-BE49-F238E27FC236}">
                <a16:creationId xmlns:a16="http://schemas.microsoft.com/office/drawing/2014/main" id="{34C4B841-467A-4F1B-80F1-8DEA145D253F}"/>
              </a:ext>
            </a:extLst>
          </p:cNvPr>
          <p:cNvSpPr>
            <a:spLocks noGrp="1"/>
          </p:cNvSpPr>
          <p:nvPr>
            <p:ph idx="1"/>
          </p:nvPr>
        </p:nvSpPr>
        <p:spPr>
          <a:xfrm>
            <a:off x="323022" y="1025610"/>
            <a:ext cx="10421178" cy="5789075"/>
          </a:xfrm>
        </p:spPr>
        <p:txBody>
          <a:bodyPr>
            <a:normAutofit/>
          </a:bodyPr>
          <a:lstStyle/>
          <a:p>
            <a:pPr marL="0" indent="0">
              <a:buNone/>
            </a:pPr>
            <a:endParaRPr lang="en-US"/>
          </a:p>
          <a:p>
            <a:r>
              <a:rPr lang="en-US" sz="2400"/>
              <a:t>Resources for you include:</a:t>
            </a:r>
          </a:p>
          <a:p>
            <a:r>
              <a:rPr lang="en-US" sz="2400"/>
              <a:t>8</a:t>
            </a:r>
            <a:r>
              <a:rPr lang="en-US" sz="2400" baseline="30000"/>
              <a:t>th</a:t>
            </a:r>
            <a:r>
              <a:rPr lang="en-US" sz="2400"/>
              <a:t> grade course catalog- read about elective classes</a:t>
            </a:r>
          </a:p>
          <a:p>
            <a:r>
              <a:rPr lang="en-US" sz="2400"/>
              <a:t>8th grade Registration Planning Sheet- write down the elective classes you want/Discuss with parent/guardians</a:t>
            </a:r>
          </a:p>
          <a:p>
            <a:pPr lvl="1"/>
            <a:r>
              <a:rPr lang="en-US" sz="2400"/>
              <a:t>This PowerPoint</a:t>
            </a:r>
          </a:p>
          <a:p>
            <a:pPr lvl="1"/>
            <a:r>
              <a:rPr lang="en-US" sz="2400"/>
              <a:t>Registration date–</a:t>
            </a:r>
            <a:r>
              <a:rPr lang="en-US" sz="2400" b="1" u="sng">
                <a:solidFill>
                  <a:srgbClr val="FF0000"/>
                </a:solidFill>
              </a:rPr>
              <a:t>February 6th</a:t>
            </a:r>
          </a:p>
          <a:p>
            <a:pPr marL="457200" lvl="1" indent="0">
              <a:buNone/>
            </a:pPr>
            <a:endParaRPr lang="en-US" sz="2400"/>
          </a:p>
          <a:p>
            <a:r>
              <a:rPr lang="en-US" sz="2400"/>
              <a:t>All registration resources are also available on the TMS website: </a:t>
            </a:r>
            <a:r>
              <a:rPr lang="en-US" sz="2400" u="sng"/>
              <a:t>tms.lwsd.org</a:t>
            </a:r>
            <a:r>
              <a:rPr lang="en-US" sz="2400"/>
              <a:t>, look under Counseling and </a:t>
            </a:r>
            <a:r>
              <a:rPr lang="en-US" sz="2400">
                <a:hlinkClick r:id="rId2"/>
              </a:rPr>
              <a:t>8</a:t>
            </a:r>
            <a:r>
              <a:rPr lang="en-US" sz="2400" baseline="30000">
                <a:hlinkClick r:id="rId2"/>
              </a:rPr>
              <a:t>th</a:t>
            </a:r>
            <a:r>
              <a:rPr lang="en-US" sz="2400">
                <a:hlinkClick r:id="rId2"/>
              </a:rPr>
              <a:t> grade Registration</a:t>
            </a:r>
            <a:endParaRPr lang="en-US" sz="2400"/>
          </a:p>
          <a:p>
            <a:r>
              <a:rPr lang="en-US" sz="2400"/>
              <a:t>All resources also sent in an email to you and parents</a:t>
            </a:r>
          </a:p>
        </p:txBody>
      </p:sp>
    </p:spTree>
    <p:extLst>
      <p:ext uri="{BB962C8B-B14F-4D97-AF65-F5344CB8AC3E}">
        <p14:creationId xmlns:p14="http://schemas.microsoft.com/office/powerpoint/2010/main" val="229429043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41E3DC-70ED-4F28-A49C-610A9F42668B}"/>
              </a:ext>
            </a:extLst>
          </p:cNvPr>
          <p:cNvSpPr>
            <a:spLocks noGrp="1"/>
          </p:cNvSpPr>
          <p:nvPr>
            <p:ph type="title"/>
          </p:nvPr>
        </p:nvSpPr>
        <p:spPr>
          <a:xfrm>
            <a:off x="5385336" y="169241"/>
            <a:ext cx="4194824" cy="1655379"/>
          </a:xfrm>
        </p:spPr>
        <p:txBody>
          <a:bodyPr anchor="ctr">
            <a:normAutofit/>
          </a:bodyPr>
          <a:lstStyle/>
          <a:p>
            <a:r>
              <a:rPr lang="en-US">
                <a:solidFill>
                  <a:schemeClr val="accent2">
                    <a:lumMod val="75000"/>
                  </a:schemeClr>
                </a:solidFill>
              </a:rPr>
              <a:t>Extra-Curricular Involvement</a:t>
            </a:r>
          </a:p>
        </p:txBody>
      </p:sp>
      <p:sp>
        <p:nvSpPr>
          <p:cNvPr id="3" name="Content Placeholder 2">
            <a:extLst>
              <a:ext uri="{FF2B5EF4-FFF2-40B4-BE49-F238E27FC236}">
                <a16:creationId xmlns:a16="http://schemas.microsoft.com/office/drawing/2014/main" id="{56D6C5F8-AFD2-4E89-AB6D-843E1775FF98}"/>
              </a:ext>
            </a:extLst>
          </p:cNvPr>
          <p:cNvSpPr>
            <a:spLocks noGrp="1"/>
          </p:cNvSpPr>
          <p:nvPr>
            <p:ph idx="1"/>
          </p:nvPr>
        </p:nvSpPr>
        <p:spPr>
          <a:xfrm>
            <a:off x="5533292" y="2083870"/>
            <a:ext cx="3862612" cy="4604890"/>
          </a:xfrm>
        </p:spPr>
        <p:txBody>
          <a:bodyPr anchor="t">
            <a:normAutofit/>
          </a:bodyPr>
          <a:lstStyle/>
          <a:p>
            <a:r>
              <a:rPr lang="en-US" sz="2400">
                <a:solidFill>
                  <a:schemeClr val="accent1"/>
                </a:solidFill>
              </a:rPr>
              <a:t>Students who are involved in their school are more successful academically</a:t>
            </a:r>
          </a:p>
          <a:p>
            <a:pPr marL="0" indent="0">
              <a:buNone/>
            </a:pPr>
            <a:endParaRPr lang="en-US" sz="2400">
              <a:solidFill>
                <a:srgbClr val="FFFFFF"/>
              </a:solidFill>
            </a:endParaRPr>
          </a:p>
          <a:p>
            <a:r>
              <a:rPr lang="en-US" sz="2400">
                <a:solidFill>
                  <a:schemeClr val="accent2">
                    <a:lumMod val="75000"/>
                  </a:schemeClr>
                </a:solidFill>
              </a:rPr>
              <a:t>Consider:</a:t>
            </a:r>
          </a:p>
          <a:p>
            <a:pPr marL="0" indent="0">
              <a:buNone/>
            </a:pPr>
            <a:r>
              <a:rPr lang="en-US" sz="2400">
                <a:solidFill>
                  <a:schemeClr val="accent1"/>
                </a:solidFill>
              </a:rPr>
              <a:t>Activities/Clubs, Sports</a:t>
            </a:r>
          </a:p>
          <a:p>
            <a:pPr marL="0" indent="0">
              <a:buNone/>
            </a:pPr>
            <a:endParaRPr lang="en-US" sz="2400">
              <a:solidFill>
                <a:schemeClr val="accent1"/>
              </a:solidFill>
            </a:endParaRPr>
          </a:p>
          <a:p>
            <a:pPr marL="0" indent="0">
              <a:buNone/>
            </a:pPr>
            <a:r>
              <a:rPr lang="en-US" sz="2400">
                <a:solidFill>
                  <a:schemeClr val="accent1"/>
                </a:solidFill>
              </a:rPr>
              <a:t>Get Involved and be Leaders!!</a:t>
            </a:r>
          </a:p>
        </p:txBody>
      </p:sp>
      <p:pic>
        <p:nvPicPr>
          <p:cNvPr id="8" name="Picture 7">
            <a:extLst>
              <a:ext uri="{FF2B5EF4-FFF2-40B4-BE49-F238E27FC236}">
                <a16:creationId xmlns:a16="http://schemas.microsoft.com/office/drawing/2014/main" id="{4DFDD764-1D3A-4025-8B9E-E31E40C3122A}"/>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0" y="0"/>
            <a:ext cx="4835387" cy="6858000"/>
          </a:xfrm>
          <a:prstGeom prst="rect">
            <a:avLst/>
          </a:prstGeom>
        </p:spPr>
      </p:pic>
    </p:spTree>
    <p:extLst>
      <p:ext uri="{BB962C8B-B14F-4D97-AF65-F5344CB8AC3E}">
        <p14:creationId xmlns:p14="http://schemas.microsoft.com/office/powerpoint/2010/main" val="373946508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4739AEC-2526-4CA9-9AEB-F0BDCC50ABC4}"/>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l="5671" r="7691"/>
          <a:stretch/>
        </p:blipFill>
        <p:spPr>
          <a:xfrm>
            <a:off x="5277372" y="-204290"/>
            <a:ext cx="6914628" cy="7062290"/>
          </a:xfrm>
          <a:custGeom>
            <a:avLst/>
            <a:gdLst>
              <a:gd name="connsiteX0" fmla="*/ 379987 w 7922146"/>
              <a:gd name="connsiteY0" fmla="*/ 0 h 6858001"/>
              <a:gd name="connsiteX1" fmla="*/ 5304971 w 7922146"/>
              <a:gd name="connsiteY1" fmla="*/ 0 h 6858001"/>
              <a:gd name="connsiteX2" fmla="*/ 7065281 w 7922146"/>
              <a:gd name="connsiteY2" fmla="*/ 0 h 6858001"/>
              <a:gd name="connsiteX3" fmla="*/ 7397540 w 7922146"/>
              <a:gd name="connsiteY3" fmla="*/ 0 h 6858001"/>
              <a:gd name="connsiteX4" fmla="*/ 7397540 w 7922146"/>
              <a:gd name="connsiteY4" fmla="*/ 1 h 6858001"/>
              <a:gd name="connsiteX5" fmla="*/ 7922146 w 7922146"/>
              <a:gd name="connsiteY5" fmla="*/ 1 h 6858001"/>
              <a:gd name="connsiteX6" fmla="*/ 7922146 w 7922146"/>
              <a:gd name="connsiteY6" fmla="*/ 6858001 h 6858001"/>
              <a:gd name="connsiteX7" fmla="*/ 7065281 w 7922146"/>
              <a:gd name="connsiteY7" fmla="*/ 6858001 h 6858001"/>
              <a:gd name="connsiteX8" fmla="*/ 7065281 w 7922146"/>
              <a:gd name="connsiteY8" fmla="*/ 6858000 h 6858001"/>
              <a:gd name="connsiteX9" fmla="*/ 5932989 w 7922146"/>
              <a:gd name="connsiteY9" fmla="*/ 6858000 h 6858001"/>
              <a:gd name="connsiteX10" fmla="*/ 5932989 w 7922146"/>
              <a:gd name="connsiteY10" fmla="*/ 6858001 h 6858001"/>
              <a:gd name="connsiteX11" fmla="*/ 27809 w 7922146"/>
              <a:gd name="connsiteY11" fmla="*/ 6858001 h 6858001"/>
              <a:gd name="connsiteX12" fmla="*/ 1803228 w 7922146"/>
              <a:gd name="connsiteY12" fmla="*/ 4521201 h 6858001"/>
              <a:gd name="connsiteX13" fmla="*/ 0 w 7922146"/>
              <a:gd name="connsiteY13" fmla="*/ 0 h 6858001"/>
              <a:gd name="connsiteX14" fmla="*/ 379987 w 7922146"/>
              <a:gd name="connsiteY14" fmla="*/ 0 h 6858001"/>
              <a:gd name="connsiteX15" fmla="*/ 0 w 7922146"/>
              <a:gd name="connsiteY15" fmla="*/ 407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2" name="Title 1"/>
          <p:cNvSpPr>
            <a:spLocks noGrp="1"/>
          </p:cNvSpPr>
          <p:nvPr>
            <p:ph type="title"/>
          </p:nvPr>
        </p:nvSpPr>
        <p:spPr>
          <a:xfrm>
            <a:off x="674161" y="141891"/>
            <a:ext cx="4136378" cy="1390941"/>
          </a:xfrm>
        </p:spPr>
        <p:txBody>
          <a:bodyPr vert="horz" lIns="91440" tIns="45720" rIns="91440" bIns="45720" rtlCol="0" anchor="t">
            <a:normAutofit/>
          </a:bodyPr>
          <a:lstStyle/>
          <a:p>
            <a:pPr>
              <a:lnSpc>
                <a:spcPct val="90000"/>
              </a:lnSpc>
            </a:pPr>
            <a:r>
              <a:rPr lang="en-US" sz="2800"/>
              <a:t>Formula for Timberwolves SUCCESS</a:t>
            </a:r>
          </a:p>
        </p:txBody>
      </p:sp>
      <p:sp>
        <p:nvSpPr>
          <p:cNvPr id="3" name="Content Placeholder 2"/>
          <p:cNvSpPr>
            <a:spLocks noGrp="1"/>
          </p:cNvSpPr>
          <p:nvPr>
            <p:ph sz="half" idx="1"/>
          </p:nvPr>
        </p:nvSpPr>
        <p:spPr>
          <a:xfrm>
            <a:off x="674161" y="1033671"/>
            <a:ext cx="4603211" cy="5113682"/>
          </a:xfrm>
        </p:spPr>
        <p:txBody>
          <a:bodyPr vert="horz" lIns="91440" tIns="45720" rIns="91440" bIns="45720" rtlCol="0" anchor="t">
            <a:normAutofit/>
          </a:bodyPr>
          <a:lstStyle/>
          <a:p>
            <a:endParaRPr lang="en-US">
              <a:ln w="18000">
                <a:solidFill>
                  <a:schemeClr val="accent2">
                    <a:satMod val="140000"/>
                  </a:schemeClr>
                </a:solidFill>
                <a:prstDash val="solid"/>
                <a:miter lim="800000"/>
              </a:ln>
              <a:effectLst>
                <a:outerShdw blurRad="25500" dist="23000" dir="7020000" algn="tl">
                  <a:srgbClr val="000000">
                    <a:alpha val="50000"/>
                  </a:srgbClr>
                </a:outerShdw>
              </a:effectLst>
            </a:endParaRPr>
          </a:p>
          <a:p>
            <a:r>
              <a:rPr lang="en-US" sz="2400">
                <a:ln w="18000">
                  <a:solidFill>
                    <a:schemeClr val="accent2">
                      <a:satMod val="140000"/>
                    </a:schemeClr>
                  </a:solidFill>
                  <a:prstDash val="solid"/>
                  <a:miter lim="800000"/>
                </a:ln>
                <a:solidFill>
                  <a:schemeClr val="tx1"/>
                </a:solidFill>
                <a:effectLst>
                  <a:outerShdw blurRad="25500" dist="23000" dir="7020000" algn="tl">
                    <a:srgbClr val="000000">
                      <a:alpha val="50000"/>
                    </a:srgbClr>
                  </a:outerShdw>
                </a:effectLst>
              </a:rPr>
              <a:t>S</a:t>
            </a:r>
            <a:r>
              <a:rPr lang="en-US" sz="2400">
                <a:ln w="18000">
                  <a:solidFill>
                    <a:schemeClr val="accent2">
                      <a:satMod val="140000"/>
                    </a:schemeClr>
                  </a:solidFill>
                  <a:prstDash val="solid"/>
                  <a:miter lim="800000"/>
                </a:ln>
                <a:effectLst>
                  <a:outerShdw blurRad="25500" dist="23000" dir="7020000" algn="tl">
                    <a:srgbClr val="000000">
                      <a:alpha val="50000"/>
                    </a:srgbClr>
                  </a:outerShdw>
                </a:effectLst>
              </a:rPr>
              <a:t>eek/ask for help</a:t>
            </a:r>
          </a:p>
          <a:p>
            <a:r>
              <a:rPr lang="en-US" sz="2400" b="1">
                <a:ln w="18000">
                  <a:solidFill>
                    <a:schemeClr val="accent2">
                      <a:satMod val="140000"/>
                    </a:schemeClr>
                  </a:solidFill>
                  <a:prstDash val="solid"/>
                  <a:miter lim="800000"/>
                </a:ln>
                <a:effectLst>
                  <a:outerShdw blurRad="25500" dist="23000" dir="7020000" algn="tl">
                    <a:srgbClr val="000000">
                      <a:alpha val="50000"/>
                    </a:srgbClr>
                  </a:outerShdw>
                </a:effectLst>
              </a:rPr>
              <a:t>Use something to organize yourself/Time management</a:t>
            </a:r>
            <a:endParaRPr lang="en-US" sz="2400" b="1">
              <a:ln w="18000">
                <a:solidFill>
                  <a:srgbClr val="54A021">
                    <a:satMod val="140000"/>
                  </a:srgbClr>
                </a:solidFill>
                <a:prstDash val="solid"/>
                <a:miter lim="800000"/>
              </a:ln>
              <a:effectLst>
                <a:outerShdw blurRad="25500" dist="23000" dir="7020000" algn="tl">
                  <a:srgbClr val="000000">
                    <a:alpha val="50000"/>
                  </a:srgbClr>
                </a:outerShdw>
              </a:effectLst>
            </a:endParaRPr>
          </a:p>
          <a:p>
            <a:r>
              <a:rPr lang="en-US" sz="2400" b="1">
                <a:ln w="18000">
                  <a:solidFill>
                    <a:schemeClr val="accent2">
                      <a:satMod val="140000"/>
                    </a:schemeClr>
                  </a:solidFill>
                  <a:prstDash val="solid"/>
                  <a:miter lim="800000"/>
                </a:ln>
                <a:effectLst>
                  <a:outerShdw blurRad="25500" dist="23000" dir="7020000" algn="tl">
                    <a:srgbClr val="000000">
                      <a:alpha val="50000"/>
                    </a:srgbClr>
                  </a:outerShdw>
                </a:effectLst>
              </a:rPr>
              <a:t>Come to school every day</a:t>
            </a:r>
          </a:p>
          <a:p>
            <a:r>
              <a:rPr lang="en-US" sz="2400" b="1">
                <a:ln w="18000">
                  <a:solidFill>
                    <a:schemeClr val="accent2">
                      <a:satMod val="140000"/>
                    </a:schemeClr>
                  </a:solidFill>
                  <a:prstDash val="solid"/>
                  <a:miter lim="800000"/>
                </a:ln>
                <a:effectLst>
                  <a:outerShdw blurRad="25500" dist="23000" dir="7020000" algn="tl">
                    <a:srgbClr val="000000">
                      <a:alpha val="50000"/>
                    </a:srgbClr>
                  </a:outerShdw>
                </a:effectLst>
              </a:rPr>
              <a:t>Consistently prepare</a:t>
            </a:r>
          </a:p>
          <a:p>
            <a:r>
              <a:rPr lang="en-US" sz="2400" b="1">
                <a:ln w="18000">
                  <a:solidFill>
                    <a:schemeClr val="accent2">
                      <a:satMod val="140000"/>
                    </a:schemeClr>
                  </a:solidFill>
                  <a:prstDash val="solid"/>
                  <a:miter lim="800000"/>
                </a:ln>
                <a:effectLst>
                  <a:outerShdw blurRad="25500" dist="23000" dir="7020000" algn="tl">
                    <a:srgbClr val="000000">
                      <a:alpha val="50000"/>
                    </a:srgbClr>
                  </a:outerShdw>
                </a:effectLst>
              </a:rPr>
              <a:t>Engage in activities</a:t>
            </a:r>
          </a:p>
          <a:p>
            <a:r>
              <a:rPr lang="en-US" sz="2400" b="1">
                <a:ln w="18000">
                  <a:solidFill>
                    <a:schemeClr val="accent2">
                      <a:satMod val="140000"/>
                    </a:schemeClr>
                  </a:solidFill>
                  <a:prstDash val="solid"/>
                  <a:miter lim="800000"/>
                </a:ln>
                <a:effectLst>
                  <a:outerShdw blurRad="25500" dist="23000" dir="7020000" algn="tl">
                    <a:srgbClr val="000000">
                      <a:alpha val="50000"/>
                    </a:srgbClr>
                  </a:outerShdw>
                </a:effectLst>
              </a:rPr>
              <a:t>Strive for balance</a:t>
            </a:r>
            <a:endParaRPr lang="en-US" sz="2400" b="1">
              <a:ln w="12700">
                <a:solidFill>
                  <a:schemeClr val="tx2">
                    <a:satMod val="155000"/>
                  </a:schemeClr>
                </a:solidFill>
                <a:prstDash val="solid"/>
              </a:ln>
              <a:effectLst>
                <a:outerShdw blurRad="41275" dist="20320" dir="1800000" algn="tl" rotWithShape="0">
                  <a:srgbClr val="000000">
                    <a:alpha val="40000"/>
                  </a:srgbClr>
                </a:outerShdw>
              </a:effectLst>
            </a:endParaRPr>
          </a:p>
          <a:p>
            <a:r>
              <a:rPr lang="en-US" sz="2400" b="1">
                <a:ln w="18000">
                  <a:solidFill>
                    <a:schemeClr val="accent2">
                      <a:satMod val="140000"/>
                    </a:schemeClr>
                  </a:solidFill>
                  <a:prstDash val="solid"/>
                  <a:miter lim="800000"/>
                </a:ln>
                <a:effectLst>
                  <a:outerShdw blurRad="25500" dist="23000" dir="7020000" algn="tl">
                    <a:srgbClr val="000000">
                      <a:alpha val="50000"/>
                    </a:srgbClr>
                  </a:outerShdw>
                </a:effectLst>
              </a:rPr>
              <a:t>Stay focused on your goals</a:t>
            </a:r>
          </a:p>
        </p:txBody>
      </p:sp>
    </p:spTree>
    <p:extLst>
      <p:ext uri="{BB962C8B-B14F-4D97-AF65-F5344CB8AC3E}">
        <p14:creationId xmlns:p14="http://schemas.microsoft.com/office/powerpoint/2010/main" val="4176011639"/>
      </p:ext>
    </p:extLst>
  </p:cSld>
  <p:clrMapOvr>
    <a:masterClrMapping/>
  </p:clrMapOvr>
  <p:transition spd="slow">
    <p:push dir="u"/>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0953895-8D52-43FE-AE66-FB1BEF346B97}"/>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rot="993899">
            <a:off x="5048079" y="624141"/>
            <a:ext cx="4097295" cy="5609718"/>
          </a:xfrm>
          <a:prstGeom prst="rect">
            <a:avLst/>
          </a:prstGeom>
        </p:spPr>
      </p:pic>
      <p:sp>
        <p:nvSpPr>
          <p:cNvPr id="4" name="TextBox 3">
            <a:extLst>
              <a:ext uri="{FF2B5EF4-FFF2-40B4-BE49-F238E27FC236}">
                <a16:creationId xmlns:a16="http://schemas.microsoft.com/office/drawing/2014/main" id="{D0CA4097-1561-47B1-A819-32D53CE2C374}"/>
              </a:ext>
            </a:extLst>
          </p:cNvPr>
          <p:cNvSpPr txBox="1"/>
          <p:nvPr/>
        </p:nvSpPr>
        <p:spPr>
          <a:xfrm>
            <a:off x="3903583" y="6858000"/>
            <a:ext cx="4384834" cy="230832"/>
          </a:xfrm>
          <a:prstGeom prst="rect">
            <a:avLst/>
          </a:prstGeom>
          <a:noFill/>
        </p:spPr>
        <p:txBody>
          <a:bodyPr wrap="square" rtlCol="0">
            <a:spAutoFit/>
          </a:bodyPr>
          <a:lstStyle/>
          <a:p>
            <a:r>
              <a:rPr lang="en-US" sz="900">
                <a:hlinkClick r:id="rId3" tooltip="http://www.justintarte.com/2015/02/10-questions-every-educator-should.html"/>
              </a:rPr>
              <a:t>This Photo</a:t>
            </a:r>
            <a:r>
              <a:rPr lang="en-US" sz="900"/>
              <a:t> by Unknown Author is licensed under </a:t>
            </a:r>
            <a:r>
              <a:rPr lang="en-US" sz="900">
                <a:hlinkClick r:id="rId4" tooltip="https://creativecommons.org/licenses/by/3.0/"/>
              </a:rPr>
              <a:t>CC BY</a:t>
            </a:r>
            <a:endParaRPr lang="en-US" sz="900"/>
          </a:p>
        </p:txBody>
      </p:sp>
      <p:sp>
        <p:nvSpPr>
          <p:cNvPr id="5" name="TextBox 4">
            <a:extLst>
              <a:ext uri="{FF2B5EF4-FFF2-40B4-BE49-F238E27FC236}">
                <a16:creationId xmlns:a16="http://schemas.microsoft.com/office/drawing/2014/main" id="{75FD1E91-86D0-4D2C-9289-5ABBCC99227F}"/>
              </a:ext>
            </a:extLst>
          </p:cNvPr>
          <p:cNvSpPr txBox="1"/>
          <p:nvPr/>
        </p:nvSpPr>
        <p:spPr>
          <a:xfrm>
            <a:off x="393563" y="1397358"/>
            <a:ext cx="5526591" cy="830997"/>
          </a:xfrm>
          <a:prstGeom prst="rect">
            <a:avLst/>
          </a:prstGeom>
          <a:noFill/>
        </p:spPr>
        <p:txBody>
          <a:bodyPr wrap="square" rtlCol="0">
            <a:spAutoFit/>
          </a:bodyPr>
          <a:lstStyle/>
          <a:p>
            <a:r>
              <a:rPr lang="en-US" sz="4800"/>
              <a:t>Questions???</a:t>
            </a:r>
          </a:p>
        </p:txBody>
      </p:sp>
    </p:spTree>
    <p:extLst>
      <p:ext uri="{BB962C8B-B14F-4D97-AF65-F5344CB8AC3E}">
        <p14:creationId xmlns:p14="http://schemas.microsoft.com/office/powerpoint/2010/main" val="18547755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HIGHLIGHTER" val="false"/>
</p:tagLst>
</file>

<file path=ppt/tags/tag2.xml><?xml version="1.0" encoding="utf-8"?>
<p:tagLst xmlns:a="http://schemas.openxmlformats.org/drawingml/2006/main" xmlns:r="http://schemas.openxmlformats.org/officeDocument/2006/relationships" xmlns:p="http://schemas.openxmlformats.org/presentationml/2006/main">
  <p:tag name="HIGHLIGHTER" val="false"/>
</p:tagLst>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8C59B386-999D-4CB6-B907-9F3997C027C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84D9CF559583442B99B226BE05F0801" ma:contentTypeVersion="13" ma:contentTypeDescription="Create a new document." ma:contentTypeScope="" ma:versionID="233c6ebeb52401d5db463cbe14294935">
  <xsd:schema xmlns:xsd="http://www.w3.org/2001/XMLSchema" xmlns:xs="http://www.w3.org/2001/XMLSchema" xmlns:p="http://schemas.microsoft.com/office/2006/metadata/properties" xmlns:ns3="6e672b31-76c9-4918-8c50-7337ea8cbcab" xmlns:ns4="bc973a0e-f2c7-4ca4-89a7-5366ba389f8e" targetNamespace="http://schemas.microsoft.com/office/2006/metadata/properties" ma:root="true" ma:fieldsID="3886c046dd40d1e7a11b786cab3b6ffa" ns3:_="" ns4:_="">
    <xsd:import namespace="6e672b31-76c9-4918-8c50-7337ea8cbcab"/>
    <xsd:import namespace="bc973a0e-f2c7-4ca4-89a7-5366ba389f8e"/>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4:MediaServiceLocation" minOccurs="0"/>
                <xsd:element ref="ns4:MediaServiceGenerationTime" minOccurs="0"/>
                <xsd:element ref="ns4:MediaServiceEventHashCode" minOccurs="0"/>
                <xsd:element ref="ns4:MediaServiceAutoKeyPoints" minOccurs="0"/>
                <xsd:element ref="ns4:MediaServiceKeyPoints" minOccurs="0"/>
                <xsd:element ref="ns4: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e672b31-76c9-4918-8c50-7337ea8cbcab"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c973a0e-f2c7-4ca4-89a7-5366ba389f8e"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DateTaken" ma:index="13" nillable="true" ma:displayName="MediaServiceDateTaken" ma:description="" ma:hidden="true" ma:internalName="MediaServiceDateTaken" ma:readOnly="true">
      <xsd:simpleType>
        <xsd:restriction base="dms:Text"/>
      </xsd:simpleType>
    </xsd:element>
    <xsd:element name="MediaServiceAutoTags" ma:index="14" nillable="true" ma:displayName="MediaServiceAutoTags" ma:description="" ma:internalName="MediaServiceAutoTags" ma:readOnly="true">
      <xsd:simpleType>
        <xsd:restriction base="dms:Text"/>
      </xsd:simpleType>
    </xsd:element>
    <xsd:element name="MediaServiceLocation" ma:index="15" nillable="true" ma:displayName="MediaServiceLocation" ma:descrip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OCR" ma:index="20"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0111EDE-5186-4E87-8B5F-800421481967}">
  <ds:schemaRefs>
    <ds:schemaRef ds:uri="6e672b31-76c9-4918-8c50-7337ea8cbcab"/>
    <ds:schemaRef ds:uri="bc973a0e-f2c7-4ca4-89a7-5366ba389f8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1FF0A813-8860-4CA5-8FE2-46CBC8E7F0D1}">
  <ds:schemaRefs>
    <ds:schemaRef ds:uri="6e672b31-76c9-4918-8c50-7337ea8cbcab"/>
    <ds:schemaRef ds:uri="bc973a0e-f2c7-4ca4-89a7-5366ba389f8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69A16788-03C4-4A61-8593-BB565E41EB7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Facet</Template>
  <TotalTime>75</TotalTime>
  <Words>2970</Words>
  <Application>Microsoft Office PowerPoint</Application>
  <PresentationFormat>Widescreen</PresentationFormat>
  <Paragraphs>350</Paragraphs>
  <Slides>51</Slides>
  <Notes>5</Notes>
  <HiddenSlides>0</HiddenSlides>
  <MMClips>2</MMClips>
  <ScaleCrop>false</ScaleCrop>
  <HeadingPairs>
    <vt:vector size="4" baseType="variant">
      <vt:variant>
        <vt:lpstr>Theme</vt:lpstr>
      </vt:variant>
      <vt:variant>
        <vt:i4>2</vt:i4>
      </vt:variant>
      <vt:variant>
        <vt:lpstr>Slide Titles</vt:lpstr>
      </vt:variant>
      <vt:variant>
        <vt:i4>51</vt:i4>
      </vt:variant>
    </vt:vector>
  </HeadingPairs>
  <TitlesOfParts>
    <vt:vector size="53" baseType="lpstr">
      <vt:lpstr>Facet</vt:lpstr>
      <vt:lpstr>Office Theme</vt:lpstr>
      <vt:lpstr>Timberline Middle School Future 8th Grade Registration 2026-2027 </vt:lpstr>
      <vt:lpstr>   Meet Your Counselors at Timberline                 2026-2027       Ms. Coons        Mr. Doyle           Mrs. Hesky</vt:lpstr>
      <vt:lpstr>Our agenda for the day:  Typical expectations as a TMS student  Typical day at Timberline  Course offerings  Registration Process  Questions  </vt:lpstr>
      <vt:lpstr>PowerPoint Presentation</vt:lpstr>
      <vt:lpstr>Our role as a counselor</vt:lpstr>
      <vt:lpstr>What it will look like as an 8th grader</vt:lpstr>
      <vt:lpstr>PowerPoint Presentation</vt:lpstr>
      <vt:lpstr>PowerPoint Presentation</vt:lpstr>
      <vt:lpstr>All 8th Graders will take Algebra or Geometry </vt:lpstr>
      <vt:lpstr>What is the course catalogue?</vt:lpstr>
      <vt:lpstr>2026-2027 Timberline Course Catalog:  TMS website- 8th grade Registration</vt:lpstr>
      <vt:lpstr>    8th Grade Required Classes </vt:lpstr>
      <vt:lpstr>Electives Offered for 1 Semester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Welcome to Medical Detectives!</vt:lpstr>
      <vt:lpstr>What are we going to learn?</vt:lpstr>
      <vt:lpstr>What Fun labs will we do?</vt:lpstr>
      <vt:lpstr>Speech and Debate    An Elective for 7th and 8th Grade Students</vt:lpstr>
      <vt:lpstr>Catalog Description of Debate…</vt:lpstr>
      <vt:lpstr>PowerPoint Presentation</vt:lpstr>
      <vt:lpstr>Food Science The study of physical, chemical and biological properties of food.   Explores how food is processed, packaged and delivered.  Create a new food product in class!  </vt:lpstr>
      <vt:lpstr>Foods of the World Learn about the origins of food, the culture and history of foods all around the world including the USA.    Learn about culturally unique food traditions based on a country’s climate, geography, economic standard of living, religion, holidays and festivals.  </vt:lpstr>
      <vt:lpstr>Life, Money and You! Budgeting  Menu Planning  Saving for your future  How to invest your money Learn how to save money  IRA’s, CD’s, and the Stock Market  Learn how to cook on a budget Make healthy meals in 12 labs Examples of Labs:  Chili and Cornbread, Chicken Noodle soup with Homemade Rolls, Charcuterie Boards, Peach Cobbler, Cheesy Manicotti, Scones and homemade Jam,  and Broccoli Lasagna.   </vt:lpstr>
      <vt:lpstr>Design &amp; Modeling</vt:lpstr>
      <vt:lpstr>What fun projects will we be doing?</vt:lpstr>
      <vt:lpstr>Flight &amp; Space</vt:lpstr>
      <vt:lpstr>What are we going to learn?  </vt:lpstr>
      <vt:lpstr>PowerPoint Presentation</vt:lpstr>
      <vt:lpstr>Full Year Electives:</vt:lpstr>
      <vt:lpstr>Choir- click to watch the video to learn more</vt:lpstr>
      <vt:lpstr>SPANISH 1 </vt:lpstr>
      <vt:lpstr>SPANISH 1 </vt:lpstr>
      <vt:lpstr>SPANISH 1 </vt:lpstr>
      <vt:lpstr>FRENCH 1</vt:lpstr>
      <vt:lpstr>FRENCH 1</vt:lpstr>
      <vt:lpstr>FRENCH 1</vt:lpstr>
      <vt:lpstr>Registration Process for TMS 2026-2027</vt:lpstr>
      <vt:lpstr>PowerPoint Presentation</vt:lpstr>
      <vt:lpstr>PowerPoint Presentation</vt:lpstr>
      <vt:lpstr>PowerPoint Presentation</vt:lpstr>
      <vt:lpstr>Schedule Change Process for 26-27 </vt:lpstr>
      <vt:lpstr>Registration Resources</vt:lpstr>
      <vt:lpstr>Extra-Curricular Involvement</vt:lpstr>
      <vt:lpstr>Formula for Timberwolves SUCCESS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Doyle, Toby</dc:creator>
  <cp:lastModifiedBy>Renee Hesky</cp:lastModifiedBy>
  <cp:revision>2</cp:revision>
  <dcterms:created xsi:type="dcterms:W3CDTF">2019-02-05T22:02:30Z</dcterms:created>
  <dcterms:modified xsi:type="dcterms:W3CDTF">2026-01-30T16:55:41Z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0x010100E84D9CF559583442B99B226BE05F0801</vt:lpwstr>
  </property>
</Properties>
</file>