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handoutMasterIdLst>
    <p:handoutMasterId r:id="rId23"/>
  </p:handoutMasterIdLst>
  <p:sldIdLst>
    <p:sldId id="256" r:id="rId2"/>
    <p:sldId id="274" r:id="rId3"/>
    <p:sldId id="271" r:id="rId4"/>
    <p:sldId id="296" r:id="rId5"/>
    <p:sldId id="322" r:id="rId6"/>
    <p:sldId id="309" r:id="rId7"/>
    <p:sldId id="299" r:id="rId8"/>
    <p:sldId id="310" r:id="rId9"/>
    <p:sldId id="323" r:id="rId10"/>
    <p:sldId id="313" r:id="rId11"/>
    <p:sldId id="312" r:id="rId12"/>
    <p:sldId id="315" r:id="rId13"/>
    <p:sldId id="314" r:id="rId14"/>
    <p:sldId id="318" r:id="rId15"/>
    <p:sldId id="282" r:id="rId16"/>
    <p:sldId id="319" r:id="rId17"/>
    <p:sldId id="268" r:id="rId18"/>
    <p:sldId id="257" r:id="rId19"/>
    <p:sldId id="311" r:id="rId20"/>
    <p:sldId id="320" r:id="rId2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C4EB"/>
    <a:srgbClr val="F87508"/>
    <a:srgbClr val="2117E5"/>
    <a:srgbClr val="C926D6"/>
    <a:srgbClr val="E393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56" d="100"/>
          <a:sy n="156" d="100"/>
        </p:scale>
        <p:origin x="108"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6578"/>
          </a:xfrm>
          <a:prstGeom prst="rect">
            <a:avLst/>
          </a:prstGeom>
        </p:spPr>
        <p:txBody>
          <a:bodyPr vert="horz" lIns="91440" tIns="45720" rIns="91440" bIns="45720" rtlCol="0"/>
          <a:lstStyle>
            <a:lvl1pPr algn="r">
              <a:defRPr sz="1200"/>
            </a:lvl1pPr>
          </a:lstStyle>
          <a:p>
            <a:fld id="{F27E6780-E375-4141-9270-C68AF29531C6}" type="datetimeFigureOut">
              <a:rPr lang="en-US" smtClean="0"/>
              <a:t>1/30/2026</a:t>
            </a:fld>
            <a:endParaRPr lang="en-US"/>
          </a:p>
        </p:txBody>
      </p:sp>
      <p:sp>
        <p:nvSpPr>
          <p:cNvPr id="4" name="Footer Placeholder 3"/>
          <p:cNvSpPr>
            <a:spLocks noGrp="1"/>
          </p:cNvSpPr>
          <p:nvPr>
            <p:ph type="ftr" sz="quarter" idx="2"/>
          </p:nvPr>
        </p:nvSpPr>
        <p:spPr>
          <a:xfrm>
            <a:off x="1" y="8829822"/>
            <a:ext cx="3038475"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822"/>
            <a:ext cx="3038475" cy="466578"/>
          </a:xfrm>
          <a:prstGeom prst="rect">
            <a:avLst/>
          </a:prstGeom>
        </p:spPr>
        <p:txBody>
          <a:bodyPr vert="horz" lIns="91440" tIns="45720" rIns="91440" bIns="45720" rtlCol="0" anchor="b"/>
          <a:lstStyle>
            <a:lvl1pPr algn="r">
              <a:defRPr sz="1200"/>
            </a:lvl1pPr>
          </a:lstStyle>
          <a:p>
            <a:fld id="{06D664D4-B4D2-495F-9078-818A3F0B7B07}" type="slidenum">
              <a:rPr lang="en-US" smtClean="0"/>
              <a:t>‹#›</a:t>
            </a:fld>
            <a:endParaRPr lang="en-US"/>
          </a:p>
        </p:txBody>
      </p:sp>
    </p:spTree>
    <p:extLst>
      <p:ext uri="{BB962C8B-B14F-4D97-AF65-F5344CB8AC3E}">
        <p14:creationId xmlns:p14="http://schemas.microsoft.com/office/powerpoint/2010/main" val="1952259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E20DA91-0307-41C2-A5DF-9FB40DD0976F}" type="datetimeFigureOut">
              <a:rPr lang="en-US" smtClean="0"/>
              <a:t>1/30/2026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6099E53-4691-4F3C-91D1-873DED0E50C4}" type="slidenum">
              <a:rPr lang="en-US" smtClean="0"/>
              <a:t>‹#›</a:t>
            </a:fld>
            <a:endParaRPr lang="en-US"/>
          </a:p>
        </p:txBody>
      </p:sp>
    </p:spTree>
    <p:extLst>
      <p:ext uri="{BB962C8B-B14F-4D97-AF65-F5344CB8AC3E}">
        <p14:creationId xmlns:p14="http://schemas.microsoft.com/office/powerpoint/2010/main" val="1656365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1/30/2026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1/30/2026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d.sc.gov/newsroom/news-releases/10-point-uniform-grading-scale-approved-by-state-board-of-education/10-point-grading-scale-conversion-char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7j0J1J6RWN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issuu.com/mitchwyatt/docs/heyward_brochure_2019"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flora.richlandone.org/international-baccalaureat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flora.richlandone.org/" TargetMode="External"/><Relationship Id="rId2" Type="http://schemas.openxmlformats.org/officeDocument/2006/relationships/hyperlink" Target="https://flora.richlandone.org/parent-resources/ac-flora-newsletter-archive" TargetMode="External"/><Relationship Id="rId1" Type="http://schemas.openxmlformats.org/officeDocument/2006/relationships/slideLayout" Target="../slideLayouts/slideLayout2.xml"/><Relationship Id="rId4" Type="http://schemas.openxmlformats.org/officeDocument/2006/relationships/hyperlink" Target="https://flora.richlandone.org/school-counseling/individual-graduation-plan-igp"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3852" y="3770334"/>
            <a:ext cx="7700456" cy="946206"/>
          </a:xfrm>
        </p:spPr>
        <p:txBody>
          <a:bodyPr/>
          <a:lstStyle/>
          <a:p>
            <a:r>
              <a:rPr lang="en-US" dirty="0">
                <a:solidFill>
                  <a:schemeClr val="accent2">
                    <a:lumMod val="50000"/>
                  </a:schemeClr>
                </a:solidFill>
              </a:rPr>
              <a:t>A.C. Flora High School</a:t>
            </a:r>
          </a:p>
        </p:txBody>
      </p:sp>
      <p:sp>
        <p:nvSpPr>
          <p:cNvPr id="3" name="Subtitle 2"/>
          <p:cNvSpPr>
            <a:spLocks noGrp="1"/>
          </p:cNvSpPr>
          <p:nvPr>
            <p:ph type="subTitle" idx="1"/>
          </p:nvPr>
        </p:nvSpPr>
        <p:spPr>
          <a:xfrm>
            <a:off x="1853852" y="5143381"/>
            <a:ext cx="7700456" cy="508119"/>
          </a:xfrm>
        </p:spPr>
        <p:txBody>
          <a:bodyPr>
            <a:noAutofit/>
          </a:bodyPr>
          <a:lstStyle/>
          <a:p>
            <a:pPr algn="ctr"/>
            <a:r>
              <a:rPr lang="en-US" sz="3200" dirty="0">
                <a:solidFill>
                  <a:schemeClr val="accent2">
                    <a:lumMod val="50000"/>
                  </a:schemeClr>
                </a:solidFill>
              </a:rPr>
              <a:t>Welcome, Class of 2030!</a:t>
            </a:r>
          </a:p>
        </p:txBody>
      </p:sp>
      <p:pic>
        <p:nvPicPr>
          <p:cNvPr id="5" name="Picture 4"/>
          <p:cNvPicPr>
            <a:picLocks noChangeAspect="1"/>
          </p:cNvPicPr>
          <p:nvPr/>
        </p:nvPicPr>
        <p:blipFill>
          <a:blip r:embed="rId2"/>
          <a:stretch>
            <a:fillRect/>
          </a:stretch>
        </p:blipFill>
        <p:spPr>
          <a:xfrm>
            <a:off x="3073592" y="1219200"/>
            <a:ext cx="5251255" cy="202180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25293082"/>
      </p:ext>
    </p:extLst>
  </p:cSld>
  <p:clrMapOvr>
    <a:masterClrMapping/>
  </p:clrMapOvr>
  <mc:AlternateContent xmlns:mc="http://schemas.openxmlformats.org/markup-compatibility/2006" xmlns:p14="http://schemas.microsoft.com/office/powerpoint/2010/main">
    <mc:Choice Requires="p14">
      <p:transition spd="slow" p14:dur="2000" advTm="9618"/>
    </mc:Choice>
    <mc:Fallback xmlns="">
      <p:transition spd="slow" advTm="961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536" y="343349"/>
            <a:ext cx="8596668" cy="572394"/>
          </a:xfrm>
        </p:spPr>
        <p:txBody>
          <a:bodyPr>
            <a:normAutofit fontScale="90000"/>
          </a:bodyPr>
          <a:lstStyle/>
          <a:p>
            <a:r>
              <a:rPr lang="en-US" dirty="0">
                <a:solidFill>
                  <a:schemeClr val="accent2">
                    <a:lumMod val="50000"/>
                  </a:schemeClr>
                </a:solidFill>
              </a:rPr>
              <a:t>Introductions</a:t>
            </a:r>
          </a:p>
        </p:txBody>
      </p:sp>
      <p:sp>
        <p:nvSpPr>
          <p:cNvPr id="3" name="Content Placeholder 2"/>
          <p:cNvSpPr>
            <a:spLocks noGrp="1"/>
          </p:cNvSpPr>
          <p:nvPr>
            <p:ph idx="1"/>
          </p:nvPr>
        </p:nvSpPr>
        <p:spPr>
          <a:xfrm>
            <a:off x="131234" y="978794"/>
            <a:ext cx="5215466" cy="4909049"/>
          </a:xfrm>
        </p:spPr>
        <p:txBody>
          <a:bodyPr>
            <a:normAutofit fontScale="85000" lnSpcReduction="20000"/>
          </a:bodyPr>
          <a:lstStyle/>
          <a:p>
            <a:pPr marL="0" indent="0">
              <a:buNone/>
            </a:pPr>
            <a:r>
              <a:rPr lang="en-US" sz="1600" u="sng" dirty="0">
                <a:solidFill>
                  <a:srgbClr val="FF0000"/>
                </a:solidFill>
              </a:rPr>
              <a:t>AC Flora Administration:</a:t>
            </a:r>
          </a:p>
          <a:p>
            <a:pPr marL="0" indent="0">
              <a:buNone/>
            </a:pPr>
            <a:r>
              <a:rPr lang="en-US" sz="1300" b="1" dirty="0">
                <a:solidFill>
                  <a:schemeClr val="accent2">
                    <a:lumMod val="50000"/>
                  </a:schemeClr>
                </a:solidFill>
              </a:rPr>
              <a:t>Susan Childs, Principal</a:t>
            </a:r>
          </a:p>
          <a:p>
            <a:pPr marL="0" indent="0">
              <a:buNone/>
            </a:pPr>
            <a:r>
              <a:rPr lang="en-US" sz="1300" b="1" dirty="0">
                <a:solidFill>
                  <a:schemeClr val="accent2">
                    <a:lumMod val="50000"/>
                  </a:schemeClr>
                </a:solidFill>
              </a:rPr>
              <a:t>Bryan Hearn, AP for Last Names A- C</a:t>
            </a:r>
          </a:p>
          <a:p>
            <a:pPr marL="0" indent="0">
              <a:buNone/>
            </a:pPr>
            <a:r>
              <a:rPr lang="en-US" sz="1300" b="1" dirty="0">
                <a:solidFill>
                  <a:schemeClr val="accent2">
                    <a:lumMod val="50000"/>
                  </a:schemeClr>
                </a:solidFill>
              </a:rPr>
              <a:t>Shannon Hamilton,  AP for Last Names D- I</a:t>
            </a:r>
          </a:p>
          <a:p>
            <a:pPr marL="0" indent="0">
              <a:buNone/>
            </a:pPr>
            <a:r>
              <a:rPr lang="en-US" sz="1300" b="1" dirty="0">
                <a:solidFill>
                  <a:schemeClr val="accent2">
                    <a:lumMod val="50000"/>
                  </a:schemeClr>
                </a:solidFill>
              </a:rPr>
              <a:t>Dominique Padgett, AP for Last Names J - M</a:t>
            </a:r>
          </a:p>
          <a:p>
            <a:pPr marL="0" indent="0">
              <a:buNone/>
            </a:pPr>
            <a:r>
              <a:rPr lang="en-US" sz="1300" b="1" dirty="0" err="1">
                <a:solidFill>
                  <a:schemeClr val="accent2">
                    <a:lumMod val="50000"/>
                  </a:schemeClr>
                </a:solidFill>
              </a:rPr>
              <a:t>Ancuta</a:t>
            </a:r>
            <a:r>
              <a:rPr lang="en-US" sz="1300" b="1" dirty="0">
                <a:solidFill>
                  <a:schemeClr val="accent2">
                    <a:lumMod val="50000"/>
                  </a:schemeClr>
                </a:solidFill>
              </a:rPr>
              <a:t> </a:t>
            </a:r>
            <a:r>
              <a:rPr lang="en-US" sz="1300" b="1" dirty="0" err="1">
                <a:solidFill>
                  <a:schemeClr val="accent2">
                    <a:lumMod val="50000"/>
                  </a:schemeClr>
                </a:solidFill>
              </a:rPr>
              <a:t>Hozan</a:t>
            </a:r>
            <a:r>
              <a:rPr lang="en-US" sz="1300" b="1" dirty="0">
                <a:solidFill>
                  <a:schemeClr val="accent2">
                    <a:lumMod val="50000"/>
                  </a:schemeClr>
                </a:solidFill>
              </a:rPr>
              <a:t>, AP for Last Names N- S</a:t>
            </a:r>
          </a:p>
          <a:p>
            <a:pPr marL="0" indent="0">
              <a:buNone/>
            </a:pPr>
            <a:r>
              <a:rPr lang="en-US" sz="1300" b="1" dirty="0">
                <a:solidFill>
                  <a:schemeClr val="accent2">
                    <a:lumMod val="50000"/>
                  </a:schemeClr>
                </a:solidFill>
              </a:rPr>
              <a:t>Ms. </a:t>
            </a:r>
            <a:r>
              <a:rPr lang="en-US" sz="1300" b="1" dirty="0" err="1">
                <a:solidFill>
                  <a:schemeClr val="accent2">
                    <a:lumMod val="50000"/>
                  </a:schemeClr>
                </a:solidFill>
              </a:rPr>
              <a:t>Stanetta</a:t>
            </a:r>
            <a:r>
              <a:rPr lang="en-US" sz="1300" b="1" dirty="0">
                <a:solidFill>
                  <a:schemeClr val="accent2">
                    <a:lumMod val="50000"/>
                  </a:schemeClr>
                </a:solidFill>
              </a:rPr>
              <a:t> Henryhand, API &amp; Last names T-Z </a:t>
            </a:r>
          </a:p>
          <a:p>
            <a:pPr marL="0" indent="0">
              <a:buNone/>
            </a:pPr>
            <a:r>
              <a:rPr lang="en-US" sz="1600" u="sng" dirty="0">
                <a:solidFill>
                  <a:srgbClr val="FF0000"/>
                </a:solidFill>
              </a:rPr>
              <a:t>Crayton Administration:</a:t>
            </a:r>
          </a:p>
          <a:p>
            <a:pPr fontAlgn="base"/>
            <a:r>
              <a:rPr lang="en-US" sz="1300" dirty="0">
                <a:solidFill>
                  <a:srgbClr val="002060"/>
                </a:solidFill>
              </a:rPr>
              <a:t>Ms. Angela Burns- Principal</a:t>
            </a:r>
          </a:p>
          <a:p>
            <a:pPr fontAlgn="base"/>
            <a:r>
              <a:rPr lang="en-US" sz="1300" dirty="0">
                <a:solidFill>
                  <a:srgbClr val="002060"/>
                </a:solidFill>
              </a:rPr>
              <a:t>Dr. Prince Brewington- 7</a:t>
            </a:r>
            <a:r>
              <a:rPr lang="en-US" sz="1300" baseline="30000" dirty="0">
                <a:solidFill>
                  <a:srgbClr val="002060"/>
                </a:solidFill>
              </a:rPr>
              <a:t>th</a:t>
            </a:r>
            <a:r>
              <a:rPr lang="en-US" sz="1300" dirty="0">
                <a:solidFill>
                  <a:srgbClr val="002060"/>
                </a:solidFill>
              </a:rPr>
              <a:t> grade Assistant Principal</a:t>
            </a:r>
          </a:p>
          <a:p>
            <a:pPr fontAlgn="base"/>
            <a:r>
              <a:rPr lang="en-US" sz="1300" dirty="0">
                <a:solidFill>
                  <a:srgbClr val="002060"/>
                </a:solidFill>
              </a:rPr>
              <a:t>Mr. Brian </a:t>
            </a:r>
            <a:r>
              <a:rPr lang="en-US" sz="1300" dirty="0" err="1">
                <a:solidFill>
                  <a:srgbClr val="002060"/>
                </a:solidFill>
              </a:rPr>
              <a:t>Blease</a:t>
            </a:r>
            <a:r>
              <a:rPr lang="en-US" sz="1300" dirty="0">
                <a:solidFill>
                  <a:srgbClr val="002060"/>
                </a:solidFill>
              </a:rPr>
              <a:t> -8</a:t>
            </a:r>
            <a:r>
              <a:rPr lang="en-US" sz="1300" baseline="30000" dirty="0">
                <a:solidFill>
                  <a:srgbClr val="002060"/>
                </a:solidFill>
              </a:rPr>
              <a:t>th</a:t>
            </a:r>
            <a:r>
              <a:rPr lang="en-US" sz="1300" dirty="0">
                <a:solidFill>
                  <a:srgbClr val="002060"/>
                </a:solidFill>
              </a:rPr>
              <a:t> grade Assistant Principal</a:t>
            </a:r>
          </a:p>
          <a:p>
            <a:pPr fontAlgn="base"/>
            <a:r>
              <a:rPr lang="en-US" sz="1300" dirty="0">
                <a:solidFill>
                  <a:srgbClr val="002060"/>
                </a:solidFill>
              </a:rPr>
              <a:t>Ms. Amanda </a:t>
            </a:r>
            <a:r>
              <a:rPr lang="en-US" sz="1300" dirty="0" err="1">
                <a:solidFill>
                  <a:srgbClr val="002060"/>
                </a:solidFill>
              </a:rPr>
              <a:t>Arflin</a:t>
            </a:r>
            <a:r>
              <a:rPr lang="en-US" sz="1300" dirty="0">
                <a:solidFill>
                  <a:srgbClr val="002060"/>
                </a:solidFill>
              </a:rPr>
              <a:t>- 6</a:t>
            </a:r>
            <a:r>
              <a:rPr lang="en-US" sz="1300" baseline="30000" dirty="0">
                <a:solidFill>
                  <a:srgbClr val="002060"/>
                </a:solidFill>
              </a:rPr>
              <a:t>th</a:t>
            </a:r>
            <a:r>
              <a:rPr lang="en-US" sz="1300" dirty="0">
                <a:solidFill>
                  <a:srgbClr val="002060"/>
                </a:solidFill>
              </a:rPr>
              <a:t> grade Assistant Principal</a:t>
            </a:r>
          </a:p>
          <a:p>
            <a:pPr fontAlgn="base"/>
            <a:r>
              <a:rPr lang="en-US" sz="1300" dirty="0">
                <a:solidFill>
                  <a:srgbClr val="002060"/>
                </a:solidFill>
              </a:rPr>
              <a:t>Mr. Kendrick </a:t>
            </a:r>
            <a:r>
              <a:rPr lang="en-US" sz="1300" dirty="0" err="1">
                <a:solidFill>
                  <a:srgbClr val="002060"/>
                </a:solidFill>
              </a:rPr>
              <a:t>Cleckley</a:t>
            </a:r>
            <a:r>
              <a:rPr lang="en-US" sz="1300" dirty="0">
                <a:solidFill>
                  <a:srgbClr val="002060"/>
                </a:solidFill>
              </a:rPr>
              <a:t> - Assistant Principal</a:t>
            </a:r>
          </a:p>
          <a:p>
            <a:pPr marL="0" indent="0">
              <a:buNone/>
            </a:pPr>
            <a:r>
              <a:rPr lang="en-US" sz="1600" u="sng" dirty="0">
                <a:solidFill>
                  <a:srgbClr val="FF0000"/>
                </a:solidFill>
              </a:rPr>
              <a:t>W.G. Sanders Administration:</a:t>
            </a:r>
          </a:p>
          <a:p>
            <a:pPr algn="l" fontAlgn="base"/>
            <a:r>
              <a:rPr lang="en-US" sz="1300" b="0" i="0" dirty="0">
                <a:solidFill>
                  <a:srgbClr val="000000"/>
                </a:solidFill>
                <a:effectLst/>
                <a:latin typeface="+mj-lt"/>
              </a:rPr>
              <a:t>Mrs. </a:t>
            </a:r>
            <a:r>
              <a:rPr lang="en-US" sz="1300" b="0" i="0" dirty="0" err="1">
                <a:solidFill>
                  <a:srgbClr val="000000"/>
                </a:solidFill>
                <a:effectLst/>
                <a:latin typeface="+mj-lt"/>
              </a:rPr>
              <a:t>Andrenna</a:t>
            </a:r>
            <a:r>
              <a:rPr lang="en-US" sz="1300" b="0" i="0" dirty="0">
                <a:solidFill>
                  <a:srgbClr val="000000"/>
                </a:solidFill>
                <a:effectLst/>
                <a:latin typeface="+mj-lt"/>
              </a:rPr>
              <a:t> Smith-Principal</a:t>
            </a:r>
          </a:p>
          <a:p>
            <a:pPr algn="l" fontAlgn="base"/>
            <a:r>
              <a:rPr lang="en-US" sz="1300" b="0" i="0" dirty="0">
                <a:solidFill>
                  <a:srgbClr val="000000"/>
                </a:solidFill>
                <a:effectLst/>
                <a:latin typeface="+mj-lt"/>
              </a:rPr>
              <a:t>Ms. Candice Parnell- Asst. Principal</a:t>
            </a:r>
          </a:p>
          <a:p>
            <a:pPr algn="l" fontAlgn="base"/>
            <a:r>
              <a:rPr lang="en-US" sz="1300" b="0" i="0" dirty="0">
                <a:solidFill>
                  <a:srgbClr val="000000"/>
                </a:solidFill>
                <a:effectLst/>
                <a:latin typeface="+mj-lt"/>
              </a:rPr>
              <a:t>Dr. Chanda Robinson-Asst. Principal</a:t>
            </a:r>
          </a:p>
          <a:p>
            <a:pPr algn="l" fontAlgn="base"/>
            <a:r>
              <a:rPr lang="en-US" sz="1300" b="0" i="0" dirty="0">
                <a:solidFill>
                  <a:srgbClr val="000000"/>
                </a:solidFill>
                <a:effectLst/>
                <a:latin typeface="+mj-lt"/>
              </a:rPr>
              <a:t>Mr. Barry Charley - Asst. Principal</a:t>
            </a:r>
          </a:p>
          <a:p>
            <a:pPr marL="0" indent="0">
              <a:buNone/>
            </a:pPr>
            <a:endParaRPr lang="en-US" sz="1600" dirty="0">
              <a:solidFill>
                <a:srgbClr val="FF0000"/>
              </a:solidFill>
            </a:endParaRPr>
          </a:p>
          <a:p>
            <a:pPr marL="0" indent="0">
              <a:buNone/>
            </a:pPr>
            <a:endParaRPr lang="en-US" sz="1300" dirty="0">
              <a:solidFill>
                <a:schemeClr val="accent2">
                  <a:lumMod val="50000"/>
                </a:schemeClr>
              </a:solidFill>
            </a:endParaRPr>
          </a:p>
          <a:p>
            <a:pPr marL="0" indent="0">
              <a:buNone/>
            </a:pPr>
            <a:endParaRPr lang="en-US" sz="2000" dirty="0">
              <a:solidFill>
                <a:schemeClr val="accent1">
                  <a:lumMod val="75000"/>
                </a:schemeClr>
              </a:solidFill>
            </a:endParaRPr>
          </a:p>
          <a:p>
            <a:pPr marL="0" indent="0">
              <a:buNone/>
            </a:pPr>
            <a:endParaRPr lang="en-US" sz="2000" dirty="0">
              <a:solidFill>
                <a:schemeClr val="accent1">
                  <a:lumMod val="75000"/>
                </a:schemeClr>
              </a:solidFill>
            </a:endParaRPr>
          </a:p>
          <a:p>
            <a:endParaRPr lang="en-US" sz="2400" dirty="0">
              <a:solidFill>
                <a:schemeClr val="accent1">
                  <a:lumMod val="75000"/>
                </a:schemeClr>
              </a:solidFill>
            </a:endParaRPr>
          </a:p>
        </p:txBody>
      </p:sp>
      <p:sp>
        <p:nvSpPr>
          <p:cNvPr id="4" name="Content Placeholder 2"/>
          <p:cNvSpPr txBox="1">
            <a:spLocks/>
          </p:cNvSpPr>
          <p:nvPr/>
        </p:nvSpPr>
        <p:spPr>
          <a:xfrm>
            <a:off x="5346700" y="978794"/>
            <a:ext cx="5215466" cy="4909049"/>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1400" u="sng" dirty="0">
                <a:solidFill>
                  <a:srgbClr val="FF0000"/>
                </a:solidFill>
              </a:rPr>
              <a:t>AC Flora School Counseling:</a:t>
            </a:r>
          </a:p>
          <a:p>
            <a:pPr marL="0" indent="0">
              <a:buFont typeface="Wingdings 3" charset="2"/>
              <a:buNone/>
            </a:pPr>
            <a:r>
              <a:rPr lang="en-US" sz="1100" b="1" dirty="0" err="1">
                <a:solidFill>
                  <a:srgbClr val="002060"/>
                </a:solidFill>
              </a:rPr>
              <a:t>Vierean</a:t>
            </a:r>
            <a:r>
              <a:rPr lang="en-US" sz="1100" b="1" dirty="0">
                <a:solidFill>
                  <a:srgbClr val="002060"/>
                </a:solidFill>
              </a:rPr>
              <a:t> Bartley, Last Names A-C</a:t>
            </a:r>
          </a:p>
          <a:p>
            <a:pPr marL="0" indent="0">
              <a:buFont typeface="Wingdings 3" charset="2"/>
              <a:buNone/>
            </a:pPr>
            <a:r>
              <a:rPr lang="en-US" sz="1100" b="1" dirty="0">
                <a:solidFill>
                  <a:srgbClr val="002060"/>
                </a:solidFill>
              </a:rPr>
              <a:t>James Major, Last Names D-I</a:t>
            </a:r>
          </a:p>
          <a:p>
            <a:pPr marL="0" indent="0">
              <a:buFont typeface="Wingdings 3" charset="2"/>
              <a:buNone/>
            </a:pPr>
            <a:r>
              <a:rPr lang="en-US" sz="1100" b="1" dirty="0" err="1">
                <a:solidFill>
                  <a:srgbClr val="002060"/>
                </a:solidFill>
              </a:rPr>
              <a:t>Levon</a:t>
            </a:r>
            <a:r>
              <a:rPr lang="en-US" sz="1100" b="1" dirty="0">
                <a:solidFill>
                  <a:srgbClr val="002060"/>
                </a:solidFill>
              </a:rPr>
              <a:t> Mack, Last Names J-M</a:t>
            </a:r>
          </a:p>
          <a:p>
            <a:pPr marL="0" indent="0">
              <a:buFont typeface="Wingdings 3" charset="2"/>
              <a:buNone/>
            </a:pPr>
            <a:r>
              <a:rPr lang="en-US" sz="1100" b="1" dirty="0">
                <a:solidFill>
                  <a:srgbClr val="002060"/>
                </a:solidFill>
              </a:rPr>
              <a:t>Shayla Broadnax, Last Names N-S</a:t>
            </a:r>
          </a:p>
          <a:p>
            <a:pPr marL="0" indent="0">
              <a:buNone/>
            </a:pPr>
            <a:r>
              <a:rPr lang="en-US" sz="1100" b="1" dirty="0">
                <a:solidFill>
                  <a:srgbClr val="002060"/>
                </a:solidFill>
              </a:rPr>
              <a:t>Moira Porter, Director, Last Names T-Z and IB Students</a:t>
            </a:r>
          </a:p>
          <a:p>
            <a:pPr marL="0" indent="0">
              <a:buNone/>
            </a:pPr>
            <a:r>
              <a:rPr lang="en-US" sz="1600" u="sng" dirty="0">
                <a:solidFill>
                  <a:srgbClr val="FF0000"/>
                </a:solidFill>
              </a:rPr>
              <a:t>Crayton School Counseling:</a:t>
            </a:r>
          </a:p>
          <a:p>
            <a:pPr fontAlgn="base"/>
            <a:r>
              <a:rPr lang="en-US" sz="1100" dirty="0">
                <a:solidFill>
                  <a:srgbClr val="002060"/>
                </a:solidFill>
              </a:rPr>
              <a:t>Dr. </a:t>
            </a:r>
            <a:r>
              <a:rPr lang="en-US" sz="1100" dirty="0" err="1">
                <a:solidFill>
                  <a:srgbClr val="002060"/>
                </a:solidFill>
              </a:rPr>
              <a:t>Amleht</a:t>
            </a:r>
            <a:r>
              <a:rPr lang="en-US" sz="1100" dirty="0">
                <a:solidFill>
                  <a:srgbClr val="002060"/>
                </a:solidFill>
              </a:rPr>
              <a:t> Alston - 7</a:t>
            </a:r>
            <a:r>
              <a:rPr lang="en-US" sz="1100" baseline="30000" dirty="0">
                <a:solidFill>
                  <a:srgbClr val="002060"/>
                </a:solidFill>
              </a:rPr>
              <a:t>th</a:t>
            </a:r>
            <a:r>
              <a:rPr lang="en-US" sz="1100" dirty="0">
                <a:solidFill>
                  <a:srgbClr val="002060"/>
                </a:solidFill>
              </a:rPr>
              <a:t> grade Counselor</a:t>
            </a:r>
          </a:p>
          <a:p>
            <a:pPr fontAlgn="base"/>
            <a:r>
              <a:rPr lang="en-US" sz="1100" dirty="0">
                <a:solidFill>
                  <a:srgbClr val="002060"/>
                </a:solidFill>
              </a:rPr>
              <a:t>Ms. Julia Harris – 8</a:t>
            </a:r>
            <a:r>
              <a:rPr lang="en-US" sz="1100" baseline="30000" dirty="0">
                <a:solidFill>
                  <a:srgbClr val="002060"/>
                </a:solidFill>
              </a:rPr>
              <a:t>th</a:t>
            </a:r>
            <a:r>
              <a:rPr lang="en-US" sz="1100" dirty="0">
                <a:solidFill>
                  <a:srgbClr val="002060"/>
                </a:solidFill>
              </a:rPr>
              <a:t> grade Counselor</a:t>
            </a:r>
          </a:p>
          <a:p>
            <a:pPr fontAlgn="base"/>
            <a:r>
              <a:rPr lang="en-US" sz="1100" dirty="0">
                <a:solidFill>
                  <a:srgbClr val="002060"/>
                </a:solidFill>
              </a:rPr>
              <a:t>Ms. Cheryl Nix-6</a:t>
            </a:r>
            <a:r>
              <a:rPr lang="en-US" sz="1100" baseline="30000" dirty="0">
                <a:solidFill>
                  <a:srgbClr val="002060"/>
                </a:solidFill>
              </a:rPr>
              <a:t>th</a:t>
            </a:r>
            <a:r>
              <a:rPr lang="en-US" sz="1100" dirty="0">
                <a:solidFill>
                  <a:srgbClr val="002060"/>
                </a:solidFill>
              </a:rPr>
              <a:t> grade Counselor</a:t>
            </a:r>
          </a:p>
          <a:p>
            <a:pPr fontAlgn="base"/>
            <a:r>
              <a:rPr lang="en-US" sz="1100" dirty="0">
                <a:solidFill>
                  <a:srgbClr val="002060"/>
                </a:solidFill>
              </a:rPr>
              <a:t>Mr. Austin Coleman, Counselor</a:t>
            </a:r>
          </a:p>
          <a:p>
            <a:pPr marL="0" indent="0">
              <a:buNone/>
            </a:pPr>
            <a:r>
              <a:rPr lang="en-US" u="sng" dirty="0">
                <a:solidFill>
                  <a:srgbClr val="FF0000"/>
                </a:solidFill>
              </a:rPr>
              <a:t>W.G. Sanders School Counseling:</a:t>
            </a:r>
          </a:p>
          <a:p>
            <a:pPr marL="0" indent="0">
              <a:buNone/>
            </a:pPr>
            <a:endParaRPr lang="en-US" sz="800" u="sng" dirty="0">
              <a:solidFill>
                <a:srgbClr val="FF0000"/>
              </a:solidFill>
            </a:endParaRPr>
          </a:p>
          <a:p>
            <a:pPr marL="0" algn="l" fontAlgn="base">
              <a:spcBef>
                <a:spcPts val="0"/>
              </a:spcBef>
            </a:pPr>
            <a:r>
              <a:rPr lang="en-US" sz="1100" b="0" i="0" dirty="0">
                <a:solidFill>
                  <a:srgbClr val="000000"/>
                </a:solidFill>
                <a:effectLst/>
                <a:latin typeface="+mj-lt"/>
              </a:rPr>
              <a:t>Dr. Peggy Logan - 8</a:t>
            </a:r>
            <a:r>
              <a:rPr lang="en-US" sz="1100" b="0" i="0" baseline="30000" dirty="0">
                <a:solidFill>
                  <a:srgbClr val="000000"/>
                </a:solidFill>
                <a:effectLst/>
                <a:latin typeface="+mj-lt"/>
              </a:rPr>
              <a:t>th</a:t>
            </a:r>
            <a:r>
              <a:rPr lang="en-US" sz="1100" b="0" i="0" dirty="0">
                <a:solidFill>
                  <a:srgbClr val="000000"/>
                </a:solidFill>
                <a:effectLst/>
                <a:latin typeface="+mj-lt"/>
              </a:rPr>
              <a:t> grade and 7</a:t>
            </a:r>
            <a:r>
              <a:rPr lang="en-US" sz="1100" b="0" i="0" baseline="30000" dirty="0">
                <a:solidFill>
                  <a:srgbClr val="000000"/>
                </a:solidFill>
                <a:effectLst/>
                <a:latin typeface="+mj-lt"/>
              </a:rPr>
              <a:t>th</a:t>
            </a:r>
            <a:r>
              <a:rPr lang="en-US" sz="1100" b="0" i="0" dirty="0">
                <a:solidFill>
                  <a:srgbClr val="000000"/>
                </a:solidFill>
                <a:effectLst/>
                <a:latin typeface="+mj-lt"/>
              </a:rPr>
              <a:t> grade Last Names M-Z</a:t>
            </a:r>
          </a:p>
          <a:p>
            <a:pPr marL="0" indent="0" algn="l" fontAlgn="base">
              <a:spcBef>
                <a:spcPts val="0"/>
              </a:spcBef>
              <a:buNone/>
            </a:pPr>
            <a:endParaRPr lang="en-US" sz="800" b="0" i="0" dirty="0">
              <a:solidFill>
                <a:srgbClr val="000000"/>
              </a:solidFill>
              <a:effectLst/>
              <a:latin typeface="+mj-lt"/>
            </a:endParaRPr>
          </a:p>
          <a:p>
            <a:pPr marL="0" algn="l" fontAlgn="base">
              <a:spcBef>
                <a:spcPts val="0"/>
              </a:spcBef>
            </a:pPr>
            <a:r>
              <a:rPr lang="en-US" sz="1100" b="0" i="0" dirty="0">
                <a:solidFill>
                  <a:srgbClr val="000000"/>
                </a:solidFill>
                <a:effectLst/>
                <a:latin typeface="+mj-lt"/>
              </a:rPr>
              <a:t>Ms. Keyonna McClurkin - 6</a:t>
            </a:r>
            <a:r>
              <a:rPr lang="en-US" sz="1100" b="0" i="0" baseline="30000" dirty="0">
                <a:solidFill>
                  <a:srgbClr val="000000"/>
                </a:solidFill>
                <a:effectLst/>
                <a:latin typeface="+mj-lt"/>
              </a:rPr>
              <a:t>th</a:t>
            </a:r>
            <a:r>
              <a:rPr lang="en-US" sz="1100" b="0" i="0" dirty="0">
                <a:solidFill>
                  <a:srgbClr val="000000"/>
                </a:solidFill>
                <a:effectLst/>
                <a:latin typeface="+mj-lt"/>
              </a:rPr>
              <a:t> grade and 7</a:t>
            </a:r>
            <a:r>
              <a:rPr lang="en-US" sz="1100" b="0" i="0" baseline="30000" dirty="0">
                <a:solidFill>
                  <a:srgbClr val="000000"/>
                </a:solidFill>
                <a:effectLst/>
                <a:latin typeface="+mj-lt"/>
              </a:rPr>
              <a:t>th</a:t>
            </a:r>
            <a:r>
              <a:rPr lang="en-US" sz="1100" b="0" i="0" dirty="0">
                <a:solidFill>
                  <a:srgbClr val="000000"/>
                </a:solidFill>
                <a:effectLst/>
                <a:latin typeface="+mj-lt"/>
              </a:rPr>
              <a:t> grade Last Names A-L</a:t>
            </a:r>
          </a:p>
          <a:p>
            <a:pPr marL="0" indent="0">
              <a:buNone/>
            </a:pPr>
            <a:endParaRPr lang="en-US" sz="1100" b="1" dirty="0">
              <a:solidFill>
                <a:srgbClr val="002060"/>
              </a:solidFill>
            </a:endParaRPr>
          </a:p>
        </p:txBody>
      </p:sp>
      <p:pic>
        <p:nvPicPr>
          <p:cNvPr id="7" name="Picture 6"/>
          <p:cNvPicPr>
            <a:picLocks noChangeAspect="1"/>
          </p:cNvPicPr>
          <p:nvPr/>
        </p:nvPicPr>
        <p:blipFill>
          <a:blip r:embed="rId2"/>
          <a:stretch>
            <a:fillRect/>
          </a:stretch>
        </p:blipFill>
        <p:spPr>
          <a:xfrm>
            <a:off x="3608616" y="5503359"/>
            <a:ext cx="5382588" cy="1447211"/>
          </a:xfrm>
          <a:prstGeom prst="rect">
            <a:avLst/>
          </a:prstGeom>
        </p:spPr>
      </p:pic>
    </p:spTree>
    <p:extLst>
      <p:ext uri="{BB962C8B-B14F-4D97-AF65-F5344CB8AC3E}">
        <p14:creationId xmlns:p14="http://schemas.microsoft.com/office/powerpoint/2010/main" val="2167846963"/>
      </p:ext>
    </p:extLst>
  </p:cSld>
  <p:clrMapOvr>
    <a:masterClrMapping/>
  </p:clrMapOvr>
  <mc:AlternateContent xmlns:mc="http://schemas.openxmlformats.org/markup-compatibility/2006" xmlns:p14="http://schemas.microsoft.com/office/powerpoint/2010/main">
    <mc:Choice Requires="p14">
      <p:transition spd="slow" p14:dur="2000" advTm="79910"/>
    </mc:Choice>
    <mc:Fallback xmlns="">
      <p:transition spd="slow" advTm="7991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7076"/>
          </a:xfrm>
        </p:spPr>
        <p:txBody>
          <a:bodyPr/>
          <a:lstStyle/>
          <a:p>
            <a:r>
              <a:rPr lang="en-US" dirty="0">
                <a:solidFill>
                  <a:schemeClr val="accent2">
                    <a:lumMod val="50000"/>
                  </a:schemeClr>
                </a:solidFill>
              </a:rPr>
              <a:t>Who: Who is enrolled at AC Flora?</a:t>
            </a:r>
          </a:p>
        </p:txBody>
      </p:sp>
      <p:sp>
        <p:nvSpPr>
          <p:cNvPr id="3" name="Content Placeholder 2"/>
          <p:cNvSpPr>
            <a:spLocks noGrp="1"/>
          </p:cNvSpPr>
          <p:nvPr>
            <p:ph idx="1"/>
          </p:nvPr>
        </p:nvSpPr>
        <p:spPr>
          <a:xfrm>
            <a:off x="677334" y="1416676"/>
            <a:ext cx="6206066" cy="3980474"/>
          </a:xfrm>
        </p:spPr>
        <p:txBody>
          <a:bodyPr>
            <a:noAutofit/>
          </a:bodyPr>
          <a:lstStyle/>
          <a:p>
            <a:pPr marL="0" indent="0">
              <a:buNone/>
            </a:pPr>
            <a:r>
              <a:rPr lang="en-US" sz="2800" dirty="0">
                <a:solidFill>
                  <a:schemeClr val="accent2">
                    <a:lumMod val="50000"/>
                  </a:schemeClr>
                </a:solidFill>
              </a:rPr>
              <a:t>Total Enrollment: 1310-1350 students</a:t>
            </a:r>
          </a:p>
          <a:p>
            <a:r>
              <a:rPr lang="en-US" sz="2800" dirty="0">
                <a:solidFill>
                  <a:schemeClr val="accent2">
                    <a:lumMod val="50000"/>
                  </a:schemeClr>
                </a:solidFill>
              </a:rPr>
              <a:t>Freshmen Class: 374</a:t>
            </a:r>
          </a:p>
          <a:p>
            <a:r>
              <a:rPr lang="en-US" sz="2800" dirty="0">
                <a:solidFill>
                  <a:schemeClr val="accent2">
                    <a:lumMod val="50000"/>
                  </a:schemeClr>
                </a:solidFill>
              </a:rPr>
              <a:t>Sophomore Class: 306</a:t>
            </a:r>
          </a:p>
          <a:p>
            <a:r>
              <a:rPr lang="en-US" sz="2800" dirty="0">
                <a:solidFill>
                  <a:schemeClr val="accent2">
                    <a:lumMod val="50000"/>
                  </a:schemeClr>
                </a:solidFill>
              </a:rPr>
              <a:t>Junior Class: 316</a:t>
            </a:r>
          </a:p>
          <a:p>
            <a:r>
              <a:rPr lang="en-US" sz="2800" dirty="0">
                <a:solidFill>
                  <a:schemeClr val="accent2">
                    <a:lumMod val="50000"/>
                  </a:schemeClr>
                </a:solidFill>
              </a:rPr>
              <a:t>Senior Class: 302</a:t>
            </a:r>
          </a:p>
          <a:p>
            <a:r>
              <a:rPr lang="en-US" sz="2800" dirty="0">
                <a:solidFill>
                  <a:schemeClr val="accent2">
                    <a:lumMod val="50000"/>
                  </a:schemeClr>
                </a:solidFill>
              </a:rPr>
              <a:t>Transfer Season for non-zoned students begins March 2nd and ends May 4th</a:t>
            </a:r>
          </a:p>
          <a:p>
            <a:pPr lvl="1"/>
            <a:r>
              <a:rPr lang="en-US" sz="2600" dirty="0">
                <a:solidFill>
                  <a:schemeClr val="accent2">
                    <a:lumMod val="50000"/>
                  </a:schemeClr>
                </a:solidFill>
              </a:rPr>
              <a:t>For information about transferring please contact the Registrar’s office located at Lyon Street</a:t>
            </a:r>
          </a:p>
          <a:p>
            <a:endParaRPr lang="en-US" sz="2800" dirty="0">
              <a:solidFill>
                <a:schemeClr val="accent2">
                  <a:lumMod val="60000"/>
                  <a:lumOff val="4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7761" y="1887601"/>
            <a:ext cx="4752304" cy="28333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15921304"/>
      </p:ext>
    </p:extLst>
  </p:cSld>
  <p:clrMapOvr>
    <a:masterClrMapping/>
  </p:clrMapOvr>
  <mc:AlternateContent xmlns:mc="http://schemas.openxmlformats.org/markup-compatibility/2006" xmlns:p14="http://schemas.microsoft.com/office/powerpoint/2010/main">
    <mc:Choice Requires="p14">
      <p:transition spd="slow" p14:dur="2000" advTm="42400"/>
    </mc:Choice>
    <mc:Fallback xmlns="">
      <p:transition spd="slow" advTm="424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8780"/>
            <a:ext cx="8596668" cy="724830"/>
          </a:xfrm>
        </p:spPr>
        <p:txBody>
          <a:bodyPr/>
          <a:lstStyle/>
          <a:p>
            <a:r>
              <a:rPr lang="en-US" dirty="0">
                <a:solidFill>
                  <a:schemeClr val="accent2">
                    <a:lumMod val="50000"/>
                  </a:schemeClr>
                </a:solidFill>
              </a:rPr>
              <a:t>What: What do classes look like?</a:t>
            </a:r>
          </a:p>
        </p:txBody>
      </p:sp>
      <p:sp>
        <p:nvSpPr>
          <p:cNvPr id="3" name="Content Placeholder 2"/>
          <p:cNvSpPr>
            <a:spLocks noGrp="1"/>
          </p:cNvSpPr>
          <p:nvPr>
            <p:ph idx="1"/>
          </p:nvPr>
        </p:nvSpPr>
        <p:spPr>
          <a:xfrm>
            <a:off x="677334" y="1003610"/>
            <a:ext cx="9292166" cy="5731727"/>
          </a:xfrm>
        </p:spPr>
        <p:txBody>
          <a:bodyPr>
            <a:normAutofit/>
          </a:bodyPr>
          <a:lstStyle/>
          <a:p>
            <a:r>
              <a:rPr lang="en-US" dirty="0">
                <a:solidFill>
                  <a:schemeClr val="accent2">
                    <a:lumMod val="50000"/>
                  </a:schemeClr>
                </a:solidFill>
              </a:rPr>
              <a:t>A.C. Flora follows an A/B Block Schedule (alternating A-Day and B-Day classes), Semester long-courses, and year long courses. </a:t>
            </a:r>
          </a:p>
          <a:p>
            <a:r>
              <a:rPr lang="en-US" dirty="0">
                <a:solidFill>
                  <a:schemeClr val="accent2">
                    <a:lumMod val="50000"/>
                  </a:schemeClr>
                </a:solidFill>
              </a:rPr>
              <a:t>Register for 8 classes, that can fit into the schedule in multiple ways.</a:t>
            </a:r>
          </a:p>
          <a:p>
            <a:pPr lvl="2">
              <a:lnSpc>
                <a:spcPct val="110000"/>
              </a:lnSpc>
            </a:pPr>
            <a:r>
              <a:rPr lang="en-US" sz="1600" dirty="0">
                <a:solidFill>
                  <a:schemeClr val="accent2">
                    <a:lumMod val="50000"/>
                  </a:schemeClr>
                </a:solidFill>
              </a:rPr>
              <a:t>“Year-Long Class” : Student attends all year, every other day, earning 1 credit.</a:t>
            </a:r>
          </a:p>
          <a:p>
            <a:pPr lvl="2"/>
            <a:r>
              <a:rPr lang="en-US" sz="1600" dirty="0">
                <a:solidFill>
                  <a:schemeClr val="accent2">
                    <a:lumMod val="50000"/>
                  </a:schemeClr>
                </a:solidFill>
              </a:rPr>
              <a:t>“Semester-Long Class” : Student attends 1 semester, every other day, earning ½ credit.</a:t>
            </a:r>
          </a:p>
          <a:p>
            <a:pPr lvl="2"/>
            <a:r>
              <a:rPr lang="en-US" sz="1600" dirty="0">
                <a:solidFill>
                  <a:schemeClr val="accent2">
                    <a:lumMod val="50000"/>
                  </a:schemeClr>
                </a:solidFill>
              </a:rPr>
              <a:t>“4x4 Class”: Student attends one class every day for Semester 1 and one class everyday for Semester 2,  earning 2 credits. (Example Spanish 1/Spanish 2 4x4)</a:t>
            </a:r>
          </a:p>
          <a:p>
            <a:pPr lvl="2"/>
            <a:r>
              <a:rPr lang="en-US" sz="1600" dirty="0">
                <a:solidFill>
                  <a:schemeClr val="accent2">
                    <a:lumMod val="50000"/>
                  </a:schemeClr>
                </a:solidFill>
              </a:rPr>
              <a:t>These options are what are currently in use for the 2025-2026 School Year.</a:t>
            </a:r>
          </a:p>
          <a:p>
            <a:r>
              <a:rPr lang="en-US" dirty="0">
                <a:solidFill>
                  <a:schemeClr val="accent2">
                    <a:lumMod val="50000"/>
                  </a:schemeClr>
                </a:solidFill>
              </a:rPr>
              <a:t>Students can bring unlimited credits from middle school if:</a:t>
            </a:r>
          </a:p>
          <a:p>
            <a:pPr lvl="1">
              <a:buFont typeface="Wingdings" panose="05000000000000000000" pitchFamily="2" charset="2"/>
              <a:buChar char="§"/>
            </a:pPr>
            <a:r>
              <a:rPr lang="en-US" sz="1200" dirty="0">
                <a:solidFill>
                  <a:schemeClr val="accent2">
                    <a:lumMod val="50000"/>
                  </a:schemeClr>
                </a:solidFill>
              </a:rPr>
              <a:t>It </a:t>
            </a:r>
            <a:r>
              <a:rPr lang="en-US" dirty="0">
                <a:solidFill>
                  <a:schemeClr val="accent2">
                    <a:lumMod val="50000"/>
                  </a:schemeClr>
                </a:solidFill>
              </a:rPr>
              <a:t>was a high school course in World Language, Math, English, or Computer.</a:t>
            </a:r>
          </a:p>
          <a:p>
            <a:pPr lvl="1">
              <a:buFont typeface="Wingdings" panose="05000000000000000000" pitchFamily="2" charset="2"/>
              <a:buChar char="§"/>
            </a:pPr>
            <a:r>
              <a:rPr lang="en-US" dirty="0">
                <a:solidFill>
                  <a:schemeClr val="accent2">
                    <a:lumMod val="50000"/>
                  </a:schemeClr>
                </a:solidFill>
              </a:rPr>
              <a:t>They earned a “C” or higher.</a:t>
            </a:r>
          </a:p>
          <a:p>
            <a:pPr lvl="1">
              <a:buFont typeface="Wingdings" panose="05000000000000000000" pitchFamily="2" charset="2"/>
              <a:buChar char="§"/>
            </a:pPr>
            <a:r>
              <a:rPr lang="en-US" dirty="0">
                <a:solidFill>
                  <a:schemeClr val="accent2">
                    <a:lumMod val="50000"/>
                  </a:schemeClr>
                </a:solidFill>
              </a:rPr>
              <a:t>A student who has taken a course for a unit of high school credit prior to his or her ninth grade year may retake that course regardless of the grade he or she has earned in their first year of high school.</a:t>
            </a:r>
          </a:p>
          <a:p>
            <a:pPr lvl="1">
              <a:buFont typeface="Wingdings" panose="05000000000000000000" pitchFamily="2" charset="2"/>
              <a:buChar char="§"/>
            </a:pPr>
            <a:endParaRPr lang="en-US" dirty="0">
              <a:solidFill>
                <a:srgbClr val="00B0F0"/>
              </a:solidFill>
            </a:endParaRPr>
          </a:p>
        </p:txBody>
      </p:sp>
      <p:sp>
        <p:nvSpPr>
          <p:cNvPr id="7" name="TextBox 6"/>
          <p:cNvSpPr txBox="1"/>
          <p:nvPr/>
        </p:nvSpPr>
        <p:spPr>
          <a:xfrm>
            <a:off x="837126" y="4597758"/>
            <a:ext cx="5640947" cy="923330"/>
          </a:xfrm>
          <a:prstGeom prst="rect">
            <a:avLst/>
          </a:prstGeom>
          <a:noFill/>
        </p:spPr>
        <p:txBody>
          <a:bodyPr wrap="square" rtlCol="0">
            <a:spAutoFit/>
          </a:bodyPr>
          <a:lstStyle/>
          <a:p>
            <a:endParaRPr lang="en-US" dirty="0">
              <a:solidFill>
                <a:srgbClr val="00B0F0"/>
              </a:solidFill>
            </a:endParaRPr>
          </a:p>
          <a:p>
            <a:endParaRPr lang="en-US" dirty="0">
              <a:solidFill>
                <a:srgbClr val="00B0F0"/>
              </a:solidFill>
            </a:endParaRPr>
          </a:p>
          <a:p>
            <a:endParaRPr lang="en-US" dirty="0"/>
          </a:p>
        </p:txBody>
      </p:sp>
    </p:spTree>
    <p:extLst>
      <p:ext uri="{BB962C8B-B14F-4D97-AF65-F5344CB8AC3E}">
        <p14:creationId xmlns:p14="http://schemas.microsoft.com/office/powerpoint/2010/main" val="3286975272"/>
      </p:ext>
    </p:extLst>
  </p:cSld>
  <p:clrMapOvr>
    <a:masterClrMapping/>
  </p:clrMapOvr>
  <mc:AlternateContent xmlns:mc="http://schemas.openxmlformats.org/markup-compatibility/2006" xmlns:p14="http://schemas.microsoft.com/office/powerpoint/2010/main">
    <mc:Choice Requires="p14">
      <p:transition spd="slow" p14:dur="2000" advTm="118348"/>
    </mc:Choice>
    <mc:Fallback xmlns="">
      <p:transition spd="slow" advTm="11834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5782"/>
          </a:xfrm>
        </p:spPr>
        <p:txBody>
          <a:bodyPr>
            <a:normAutofit fontScale="90000"/>
          </a:bodyPr>
          <a:lstStyle/>
          <a:p>
            <a:r>
              <a:rPr lang="en-US" dirty="0">
                <a:solidFill>
                  <a:schemeClr val="accent2">
                    <a:lumMod val="50000"/>
                  </a:schemeClr>
                </a:solidFill>
              </a:rPr>
              <a:t>When: When does school start and end?</a:t>
            </a:r>
            <a:br>
              <a:rPr lang="en-US" dirty="0">
                <a:solidFill>
                  <a:schemeClr val="accent2">
                    <a:lumMod val="50000"/>
                  </a:schemeClr>
                </a:solidFill>
              </a:rPr>
            </a:br>
            <a:endParaRPr lang="en-US" dirty="0"/>
          </a:p>
        </p:txBody>
      </p:sp>
      <p:sp>
        <p:nvSpPr>
          <p:cNvPr id="3" name="Content Placeholder 2"/>
          <p:cNvSpPr>
            <a:spLocks noGrp="1"/>
          </p:cNvSpPr>
          <p:nvPr>
            <p:ph idx="1"/>
          </p:nvPr>
        </p:nvSpPr>
        <p:spPr>
          <a:xfrm>
            <a:off x="677334" y="1265382"/>
            <a:ext cx="8411248" cy="1420753"/>
          </a:xfrm>
        </p:spPr>
        <p:txBody>
          <a:bodyPr>
            <a:normAutofit/>
          </a:bodyPr>
          <a:lstStyle/>
          <a:p>
            <a:r>
              <a:rPr lang="en-US" dirty="0">
                <a:solidFill>
                  <a:schemeClr val="accent2">
                    <a:lumMod val="50000"/>
                  </a:schemeClr>
                </a:solidFill>
              </a:rPr>
              <a:t>School opens at 7:45am and classes begin at 8:00am.</a:t>
            </a:r>
          </a:p>
          <a:p>
            <a:r>
              <a:rPr lang="en-US" dirty="0">
                <a:solidFill>
                  <a:schemeClr val="accent2">
                    <a:lumMod val="50000"/>
                  </a:schemeClr>
                </a:solidFill>
              </a:rPr>
              <a:t>We currently have 2 lunch periods, except on Wednesdays, when we have one lunch.  The lunch period a student attends is determined by what the location of their 3</a:t>
            </a:r>
            <a:r>
              <a:rPr lang="en-US" baseline="30000" dirty="0">
                <a:solidFill>
                  <a:schemeClr val="accent2">
                    <a:lumMod val="50000"/>
                  </a:schemeClr>
                </a:solidFill>
              </a:rPr>
              <a:t>rd</a:t>
            </a:r>
            <a:r>
              <a:rPr lang="en-US" dirty="0">
                <a:solidFill>
                  <a:schemeClr val="accent2">
                    <a:lumMod val="50000"/>
                  </a:schemeClr>
                </a:solidFill>
              </a:rPr>
              <a:t> period class is.</a:t>
            </a:r>
          </a:p>
          <a:p>
            <a:endParaRPr lang="en-US" dirty="0">
              <a:solidFill>
                <a:schemeClr val="accent2">
                  <a:lumMod val="50000"/>
                </a:schemeClr>
              </a:solidFill>
            </a:endParaRPr>
          </a:p>
          <a:p>
            <a:endParaRPr lang="en-US" dirty="0">
              <a:solidFill>
                <a:schemeClr val="accent2">
                  <a:lumMod val="50000"/>
                </a:schemeClr>
              </a:solidFill>
            </a:endParaRPr>
          </a:p>
          <a:p>
            <a:endParaRPr lang="en-US" dirty="0">
              <a:solidFill>
                <a:schemeClr val="accent2">
                  <a:lumMod val="50000"/>
                </a:schemeClr>
              </a:solidFill>
            </a:endParaRP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20332945"/>
              </p:ext>
            </p:extLst>
          </p:nvPr>
        </p:nvGraphicFramePr>
        <p:xfrm>
          <a:off x="483372" y="2569357"/>
          <a:ext cx="8882301" cy="3883952"/>
        </p:xfrm>
        <a:graphic>
          <a:graphicData uri="http://schemas.openxmlformats.org/drawingml/2006/table">
            <a:tbl>
              <a:tblPr firstRow="1" bandRow="1">
                <a:tableStyleId>{5C22544A-7EE6-4342-B048-85BDC9FD1C3A}</a:tableStyleId>
              </a:tblPr>
              <a:tblGrid>
                <a:gridCol w="2960767">
                  <a:extLst>
                    <a:ext uri="{9D8B030D-6E8A-4147-A177-3AD203B41FA5}">
                      <a16:colId xmlns:a16="http://schemas.microsoft.com/office/drawing/2014/main" val="20000"/>
                    </a:ext>
                  </a:extLst>
                </a:gridCol>
                <a:gridCol w="2960767">
                  <a:extLst>
                    <a:ext uri="{9D8B030D-6E8A-4147-A177-3AD203B41FA5}">
                      <a16:colId xmlns:a16="http://schemas.microsoft.com/office/drawing/2014/main" val="20001"/>
                    </a:ext>
                  </a:extLst>
                </a:gridCol>
                <a:gridCol w="2960767">
                  <a:extLst>
                    <a:ext uri="{9D8B030D-6E8A-4147-A177-3AD203B41FA5}">
                      <a16:colId xmlns:a16="http://schemas.microsoft.com/office/drawing/2014/main" val="20002"/>
                    </a:ext>
                  </a:extLst>
                </a:gridCol>
              </a:tblGrid>
              <a:tr h="362086">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362086">
                <a:tc>
                  <a:txBody>
                    <a:bodyPr/>
                    <a:lstStyle/>
                    <a:p>
                      <a:r>
                        <a:rPr lang="en-US"/>
                        <a:t>1st Block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8:00 a.m. – 9:30 a.m. </a:t>
                      </a:r>
                    </a:p>
                  </a:txBody>
                  <a:tcPr/>
                </a:tc>
                <a:tc>
                  <a:txBody>
                    <a:bodyPr/>
                    <a:lstStyle/>
                    <a:p>
                      <a:endParaRPr lang="en-US"/>
                    </a:p>
                  </a:txBody>
                  <a:tcPr/>
                </a:tc>
                <a:extLst>
                  <a:ext uri="{0D108BD9-81ED-4DB2-BD59-A6C34878D82A}">
                    <a16:rowId xmlns:a16="http://schemas.microsoft.com/office/drawing/2014/main" val="10001"/>
                  </a:ext>
                </a:extLst>
              </a:tr>
              <a:tr h="362086">
                <a:tc>
                  <a:txBody>
                    <a:bodyPr/>
                    <a:lstStyle/>
                    <a:p>
                      <a:r>
                        <a:rPr lang="en-US" dirty="0"/>
                        <a:t>Flight Time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9:35 a.m.</a:t>
                      </a:r>
                      <a:r>
                        <a:rPr lang="en-US" baseline="0" dirty="0"/>
                        <a:t> – 10:00 a.m.</a:t>
                      </a:r>
                      <a:endParaRPr lang="en-US" dirty="0"/>
                    </a:p>
                  </a:txBody>
                  <a:tcPr/>
                </a:tc>
                <a:tc>
                  <a:txBody>
                    <a:bodyPr/>
                    <a:lstStyle/>
                    <a:p>
                      <a:endParaRPr lang="en-US" dirty="0"/>
                    </a:p>
                  </a:txBody>
                  <a:tcPr/>
                </a:tc>
                <a:extLst>
                  <a:ext uri="{0D108BD9-81ED-4DB2-BD59-A6C34878D82A}">
                    <a16:rowId xmlns:a16="http://schemas.microsoft.com/office/drawing/2014/main" val="3926882311"/>
                  </a:ext>
                </a:extLst>
              </a:tr>
              <a:tr h="495275">
                <a:tc>
                  <a:txBody>
                    <a:bodyPr/>
                    <a:lstStyle/>
                    <a:p>
                      <a:r>
                        <a:rPr lang="en-US" dirty="0"/>
                        <a:t>2nd Block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10:05 a.m. – 11:35 a.m. </a:t>
                      </a:r>
                    </a:p>
                  </a:txBody>
                  <a:tcPr/>
                </a:tc>
                <a:tc>
                  <a:txBody>
                    <a:bodyPr/>
                    <a:lstStyle/>
                    <a:p>
                      <a:endParaRPr lang="en-US"/>
                    </a:p>
                  </a:txBody>
                  <a:tcPr/>
                </a:tc>
                <a:extLst>
                  <a:ext uri="{0D108BD9-81ED-4DB2-BD59-A6C34878D82A}">
                    <a16:rowId xmlns:a16="http://schemas.microsoft.com/office/drawing/2014/main" val="10002"/>
                  </a:ext>
                </a:extLst>
              </a:tr>
              <a:tr h="362086">
                <a:tc>
                  <a:txBody>
                    <a:bodyPr/>
                    <a:lstStyle/>
                    <a:p>
                      <a:r>
                        <a:rPr lang="en-US"/>
                        <a:t>3rd Block*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11:40 a.m. – 1:40 p.m. </a:t>
                      </a:r>
                    </a:p>
                  </a:txBody>
                  <a:tcPr/>
                </a:tc>
                <a:tc>
                  <a:txBody>
                    <a:bodyPr/>
                    <a:lstStyle/>
                    <a:p>
                      <a:endParaRPr lang="en-US"/>
                    </a:p>
                  </a:txBody>
                  <a:tcPr/>
                </a:tc>
                <a:extLst>
                  <a:ext uri="{0D108BD9-81ED-4DB2-BD59-A6C34878D82A}">
                    <a16:rowId xmlns:a16="http://schemas.microsoft.com/office/drawing/2014/main" val="10003"/>
                  </a:ext>
                </a:extLst>
              </a:tr>
              <a:tr h="919797">
                <a:tc>
                  <a:txBody>
                    <a:bodyPr/>
                    <a:lstStyle/>
                    <a:p>
                      <a:r>
                        <a:rPr lang="en-US"/>
                        <a:t>1st Lunch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11:35 a.m. – 12:05 p.m. </a:t>
                      </a:r>
                    </a:p>
                  </a:txBody>
                  <a:tcPr/>
                </a:tc>
                <a:tc>
                  <a:txBody>
                    <a:bodyPr/>
                    <a:lstStyle/>
                    <a:p>
                      <a:r>
                        <a:rPr lang="en-US" dirty="0"/>
                        <a:t>100, 300, 500 Buildings;</a:t>
                      </a:r>
                      <a:r>
                        <a:rPr lang="en-US" baseline="0" dirty="0"/>
                        <a:t> JROTC, </a:t>
                      </a:r>
                      <a:r>
                        <a:rPr lang="en-US" dirty="0"/>
                        <a:t>and afternoon</a:t>
                      </a:r>
                      <a:r>
                        <a:rPr lang="en-US" baseline="0" dirty="0"/>
                        <a:t> Heyward students</a:t>
                      </a:r>
                      <a:endParaRPr lang="en-US" dirty="0"/>
                    </a:p>
                  </a:txBody>
                  <a:tcPr/>
                </a:tc>
                <a:extLst>
                  <a:ext uri="{0D108BD9-81ED-4DB2-BD59-A6C34878D82A}">
                    <a16:rowId xmlns:a16="http://schemas.microsoft.com/office/drawing/2014/main" val="10004"/>
                  </a:ext>
                </a:extLst>
              </a:tr>
              <a:tr h="633650">
                <a:tc>
                  <a:txBody>
                    <a:bodyPr/>
                    <a:lstStyle/>
                    <a:p>
                      <a:r>
                        <a:rPr lang="en-US"/>
                        <a:t>2nd Lunch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1:10 p.m. – 1:40 p.m. </a:t>
                      </a:r>
                    </a:p>
                  </a:txBody>
                  <a:tcPr/>
                </a:tc>
                <a:tc>
                  <a:txBody>
                    <a:bodyPr/>
                    <a:lstStyle/>
                    <a:p>
                      <a:r>
                        <a:rPr lang="en-US" dirty="0"/>
                        <a:t>200, 400, 800, Fine Arts</a:t>
                      </a:r>
                      <a:r>
                        <a:rPr lang="en-US" baseline="0" dirty="0"/>
                        <a:t> buildings and Gym</a:t>
                      </a:r>
                      <a:endParaRPr lang="en-US" dirty="0"/>
                    </a:p>
                  </a:txBody>
                  <a:tcPr/>
                </a:tc>
                <a:extLst>
                  <a:ext uri="{0D108BD9-81ED-4DB2-BD59-A6C34878D82A}">
                    <a16:rowId xmlns:a16="http://schemas.microsoft.com/office/drawing/2014/main" val="10005"/>
                  </a:ext>
                </a:extLst>
              </a:tr>
              <a:tr h="362086">
                <a:tc>
                  <a:txBody>
                    <a:bodyPr/>
                    <a:lstStyle/>
                    <a:p>
                      <a:r>
                        <a:rPr lang="en-US"/>
                        <a:t>4th Block </a:t>
                      </a:r>
                      <a:endParaRPr lang="en-US" dirty="0"/>
                    </a:p>
                  </a:txBody>
                  <a:tcPr/>
                </a:tc>
                <a:tc>
                  <a:txBody>
                    <a:bodyPr/>
                    <a:lstStyle/>
                    <a:p>
                      <a:r>
                        <a:rPr lang="en-US" dirty="0"/>
                        <a:t>1:45 p.m. – 3:15 p.m.</a:t>
                      </a:r>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4732959"/>
      </p:ext>
    </p:extLst>
  </p:cSld>
  <p:clrMapOvr>
    <a:masterClrMapping/>
  </p:clrMapOvr>
  <mc:AlternateContent xmlns:mc="http://schemas.openxmlformats.org/markup-compatibility/2006" xmlns:p14="http://schemas.microsoft.com/office/powerpoint/2010/main">
    <mc:Choice Requires="p14">
      <p:transition spd="slow" p14:dur="2000" advTm="74972"/>
    </mc:Choice>
    <mc:Fallback xmlns="">
      <p:transition spd="slow" advTm="7497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Important things to know about high school</a:t>
            </a:r>
          </a:p>
        </p:txBody>
      </p:sp>
      <p:sp>
        <p:nvSpPr>
          <p:cNvPr id="3" name="Content Placeholder 2"/>
          <p:cNvSpPr>
            <a:spLocks noGrp="1"/>
          </p:cNvSpPr>
          <p:nvPr>
            <p:ph idx="1"/>
          </p:nvPr>
        </p:nvSpPr>
        <p:spPr>
          <a:xfrm>
            <a:off x="677334" y="1837202"/>
            <a:ext cx="8596668" cy="4764319"/>
          </a:xfrm>
        </p:spPr>
        <p:txBody>
          <a:bodyPr>
            <a:normAutofit lnSpcReduction="10000"/>
          </a:bodyPr>
          <a:lstStyle/>
          <a:p>
            <a:r>
              <a:rPr lang="en-US" dirty="0">
                <a:solidFill>
                  <a:srgbClr val="FF0000"/>
                </a:solidFill>
              </a:rPr>
              <a:t>Attendance</a:t>
            </a:r>
          </a:p>
          <a:p>
            <a:pPr lvl="1"/>
            <a:r>
              <a:rPr lang="en-US" dirty="0">
                <a:solidFill>
                  <a:schemeClr val="accent2">
                    <a:lumMod val="50000"/>
                  </a:schemeClr>
                </a:solidFill>
              </a:rPr>
              <a:t>Students can be absent for 5 days in a yearlong course (A/B schedule) and 5 days in a 4 x 4 semester course and 3 days in a ½ credit semester course.  ALL ABSENCES count toward these 5 or 3 days, no exceptions. If a student misses more then the allowed days, they will need to participate in attendance make-up or they will fail the class due to absences. District Attendance policy states that students can make up to 8 days for a year-long or a 4 x 4 courses and up to 6 days for a ½ credit course. </a:t>
            </a:r>
          </a:p>
          <a:p>
            <a:r>
              <a:rPr lang="en-US" dirty="0">
                <a:solidFill>
                  <a:srgbClr val="FF0000"/>
                </a:solidFill>
              </a:rPr>
              <a:t>Course Credit</a:t>
            </a:r>
          </a:p>
          <a:p>
            <a:pPr lvl="1"/>
            <a:r>
              <a:rPr lang="en-US" dirty="0">
                <a:solidFill>
                  <a:schemeClr val="accent2">
                    <a:lumMod val="50000"/>
                  </a:schemeClr>
                </a:solidFill>
              </a:rPr>
              <a:t>Each course is given a credit weighting (yearlong classes are 1 credit; semester classes are ½ credit)</a:t>
            </a:r>
          </a:p>
          <a:p>
            <a:pPr lvl="1">
              <a:spcBef>
                <a:spcPts val="0"/>
              </a:spcBef>
            </a:pPr>
            <a:r>
              <a:rPr lang="en-US" dirty="0">
                <a:solidFill>
                  <a:schemeClr val="accent2">
                    <a:lumMod val="50000"/>
                  </a:schemeClr>
                </a:solidFill>
              </a:rPr>
              <a:t>Students need to earn a total of 24 credits by the end of their senior year; many students will graduate with more than 24 credits.</a:t>
            </a:r>
          </a:p>
          <a:p>
            <a:pPr>
              <a:spcBef>
                <a:spcPts val="0"/>
              </a:spcBef>
            </a:pPr>
            <a:r>
              <a:rPr lang="en-US" dirty="0">
                <a:solidFill>
                  <a:srgbClr val="FF0000"/>
                </a:solidFill>
              </a:rPr>
              <a:t>GPA’s</a:t>
            </a:r>
          </a:p>
          <a:p>
            <a:pPr lvl="1">
              <a:spcBef>
                <a:spcPts val="0"/>
              </a:spcBef>
            </a:pPr>
            <a:r>
              <a:rPr lang="en-US" dirty="0">
                <a:solidFill>
                  <a:schemeClr val="accent2">
                    <a:lumMod val="50000"/>
                  </a:schemeClr>
                </a:solidFill>
              </a:rPr>
              <a:t>Grade Point Averages begin calculating when your student takes a course for high school credit.</a:t>
            </a:r>
          </a:p>
          <a:p>
            <a:pPr lvl="1">
              <a:spcBef>
                <a:spcPts val="0"/>
              </a:spcBef>
            </a:pPr>
            <a:r>
              <a:rPr lang="en-US" dirty="0">
                <a:solidFill>
                  <a:schemeClr val="accent2">
                    <a:lumMod val="50000"/>
                  </a:schemeClr>
                </a:solidFill>
              </a:rPr>
              <a:t>Classes are weighted based on course rigor </a:t>
            </a:r>
            <a:r>
              <a:rPr lang="en-US" sz="1500" dirty="0">
                <a:solidFill>
                  <a:schemeClr val="accent2">
                    <a:lumMod val="50000"/>
                  </a:schemeClr>
                </a:solidFill>
              </a:rPr>
              <a:t>(College Prep (CP), Honors (H), Advanced Placement (AP), Dual Enrollment (DE), and International Baccalaureate (IB)</a:t>
            </a:r>
          </a:p>
          <a:p>
            <a:pPr lvl="1">
              <a:spcBef>
                <a:spcPts val="0"/>
              </a:spcBef>
            </a:pPr>
            <a:endParaRPr lang="en-US" dirty="0">
              <a:solidFill>
                <a:schemeClr val="accent2">
                  <a:lumMod val="50000"/>
                </a:schemeClr>
              </a:solidFill>
            </a:endParaRPr>
          </a:p>
          <a:p>
            <a:pPr lvl="1"/>
            <a:endParaRPr lang="en-US" dirty="0"/>
          </a:p>
          <a:p>
            <a:pPr lvl="1"/>
            <a:endParaRPr lang="en-US" dirty="0"/>
          </a:p>
        </p:txBody>
      </p:sp>
    </p:spTree>
    <p:extLst>
      <p:ext uri="{BB962C8B-B14F-4D97-AF65-F5344CB8AC3E}">
        <p14:creationId xmlns:p14="http://schemas.microsoft.com/office/powerpoint/2010/main" val="728236334"/>
      </p:ext>
    </p:extLst>
  </p:cSld>
  <p:clrMapOvr>
    <a:masterClrMapping/>
  </p:clrMapOvr>
  <mc:AlternateContent xmlns:mc="http://schemas.openxmlformats.org/markup-compatibility/2006" xmlns:p14="http://schemas.microsoft.com/office/powerpoint/2010/main">
    <mc:Choice Requires="p14">
      <p:transition spd="slow" p14:dur="2000" advTm="116781"/>
    </mc:Choice>
    <mc:Fallback xmlns="">
      <p:transition spd="slow" advTm="11678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4700"/>
          </a:xfrm>
        </p:spPr>
        <p:txBody>
          <a:bodyPr/>
          <a:lstStyle/>
          <a:p>
            <a:r>
              <a:rPr lang="en-US" dirty="0">
                <a:solidFill>
                  <a:schemeClr val="accent2">
                    <a:lumMod val="50000"/>
                  </a:schemeClr>
                </a:solidFill>
              </a:rPr>
              <a:t>Course Credit Levels</a:t>
            </a:r>
          </a:p>
        </p:txBody>
      </p:sp>
      <p:sp>
        <p:nvSpPr>
          <p:cNvPr id="3" name="Content Placeholder 2"/>
          <p:cNvSpPr>
            <a:spLocks noGrp="1"/>
          </p:cNvSpPr>
          <p:nvPr>
            <p:ph idx="1"/>
          </p:nvPr>
        </p:nvSpPr>
        <p:spPr>
          <a:xfrm>
            <a:off x="677334" y="1205784"/>
            <a:ext cx="9812866" cy="5295900"/>
          </a:xfrm>
        </p:spPr>
        <p:txBody>
          <a:bodyPr vert="horz" lIns="91440" tIns="45720" rIns="91440" bIns="45720" rtlCol="0" anchor="t">
            <a:normAutofit fontScale="85000" lnSpcReduction="20000"/>
          </a:bodyPr>
          <a:lstStyle/>
          <a:p>
            <a:pPr marL="0" indent="0">
              <a:buNone/>
            </a:pPr>
            <a:endParaRPr lang="en-US" u="sng" dirty="0">
              <a:solidFill>
                <a:srgbClr val="FF0000"/>
              </a:solidFill>
            </a:endParaRPr>
          </a:p>
          <a:p>
            <a:pPr marL="0" indent="0">
              <a:buNone/>
            </a:pPr>
            <a:r>
              <a:rPr lang="en-US" sz="2000" u="sng" dirty="0">
                <a:solidFill>
                  <a:srgbClr val="FF0000"/>
                </a:solidFill>
              </a:rPr>
              <a:t>Credit Definitions</a:t>
            </a:r>
          </a:p>
          <a:p>
            <a:r>
              <a:rPr lang="en-US" dirty="0">
                <a:solidFill>
                  <a:schemeClr val="accent2">
                    <a:lumMod val="50000"/>
                  </a:schemeClr>
                </a:solidFill>
              </a:rPr>
              <a:t>Classes are offered at different levels within different programs.</a:t>
            </a:r>
          </a:p>
          <a:p>
            <a:pPr lvl="1"/>
            <a:r>
              <a:rPr lang="en-US" dirty="0">
                <a:solidFill>
                  <a:schemeClr val="accent2">
                    <a:lumMod val="50000"/>
                  </a:schemeClr>
                </a:solidFill>
              </a:rPr>
              <a:t>College Prep (CP)</a:t>
            </a:r>
          </a:p>
          <a:p>
            <a:pPr marL="685800" lvl="1"/>
            <a:r>
              <a:rPr lang="en-US" dirty="0">
                <a:solidFill>
                  <a:schemeClr val="accent2">
                    <a:lumMod val="50000"/>
                  </a:schemeClr>
                </a:solidFill>
              </a:rPr>
              <a:t>Honors (H) – designed for students exhibiting superior abilities in the particular content area</a:t>
            </a:r>
          </a:p>
          <a:p>
            <a:pPr marL="685800" lvl="1"/>
            <a:r>
              <a:rPr lang="en-US" dirty="0">
                <a:solidFill>
                  <a:schemeClr val="accent2">
                    <a:lumMod val="50000"/>
                  </a:schemeClr>
                </a:solidFill>
              </a:rPr>
              <a:t>Advanced Placement (AP)- college level coursework where students can earn college credit by making a qualifying score on the AP exam</a:t>
            </a:r>
          </a:p>
          <a:p>
            <a:pPr marL="685800" lvl="1"/>
            <a:r>
              <a:rPr lang="en-US" dirty="0">
                <a:solidFill>
                  <a:schemeClr val="accent2">
                    <a:lumMod val="50000"/>
                  </a:schemeClr>
                </a:solidFill>
              </a:rPr>
              <a:t>Dual Enrollment (DE) – currently taught through Midlands Technical College; need to complete the MTC application and meet all of their requirements to be accepted into the program</a:t>
            </a:r>
          </a:p>
          <a:p>
            <a:pPr marL="685800" lvl="1"/>
            <a:r>
              <a:rPr lang="en-US" dirty="0">
                <a:solidFill>
                  <a:schemeClr val="accent2">
                    <a:lumMod val="50000"/>
                  </a:schemeClr>
                </a:solidFill>
              </a:rPr>
              <a:t>International Baccalaureate (IB) – Academically rigorous program</a:t>
            </a:r>
          </a:p>
          <a:p>
            <a:pPr marL="685800" lvl="1"/>
            <a:r>
              <a:rPr lang="en-US" dirty="0">
                <a:solidFill>
                  <a:schemeClr val="accent2">
                    <a:lumMod val="50000"/>
                  </a:schemeClr>
                </a:solidFill>
              </a:rPr>
              <a:t>GPA weight increases at each level because the rigor of the coursework increases at each level.</a:t>
            </a:r>
          </a:p>
          <a:p>
            <a:pPr marL="685800" lvl="1"/>
            <a:endParaRPr lang="en-US" dirty="0">
              <a:solidFill>
                <a:schemeClr val="accent2">
                  <a:lumMod val="50000"/>
                </a:schemeClr>
              </a:solidFill>
            </a:endParaRPr>
          </a:p>
          <a:p>
            <a:pPr lvl="1">
              <a:spcBef>
                <a:spcPts val="0"/>
              </a:spcBef>
            </a:pPr>
            <a:r>
              <a:rPr lang="en-US" dirty="0">
                <a:solidFill>
                  <a:srgbClr val="002060"/>
                </a:solidFill>
              </a:rPr>
              <a:t>The South Carolina Uniform Grading Policy is used to calculate GPAs and Class Rank.</a:t>
            </a:r>
          </a:p>
          <a:p>
            <a:pPr lvl="2">
              <a:spcBef>
                <a:spcPts val="0"/>
              </a:spcBef>
            </a:pPr>
            <a:r>
              <a:rPr lang="en-US" sz="1600" dirty="0">
                <a:solidFill>
                  <a:srgbClr val="002060"/>
                </a:solidFill>
              </a:rPr>
              <a:t>You can view the SC Uniform Grading scale at this link: </a:t>
            </a:r>
            <a:r>
              <a:rPr lang="en-US" sz="1600" dirty="0">
                <a:solidFill>
                  <a:srgbClr val="002060"/>
                </a:solidFill>
                <a:hlinkClick r:id="rId2"/>
              </a:rPr>
              <a:t>https://ed.sc.gov/newsroom/news-releases/10-point-uniform-grading-scale-approved-by-state-board-of-education/10-point-grading-scale-conversion-chart/</a:t>
            </a:r>
            <a:r>
              <a:rPr lang="en-US" sz="1600" dirty="0">
                <a:solidFill>
                  <a:srgbClr val="002060"/>
                </a:solidFill>
              </a:rPr>
              <a:t> </a:t>
            </a:r>
            <a:endParaRPr lang="en-US" dirty="0">
              <a:solidFill>
                <a:srgbClr val="00B0F0"/>
              </a:solidFill>
            </a:endParaRPr>
          </a:p>
          <a:p>
            <a:pPr marL="285750"/>
            <a:r>
              <a:rPr lang="en-US" dirty="0">
                <a:solidFill>
                  <a:srgbClr val="FF0000"/>
                </a:solidFill>
              </a:rPr>
              <a:t>Placing students in courses</a:t>
            </a:r>
          </a:p>
          <a:p>
            <a:pPr marL="685800" lvl="1">
              <a:spcBef>
                <a:spcPts val="0"/>
              </a:spcBef>
            </a:pPr>
            <a:r>
              <a:rPr lang="en-US" dirty="0">
                <a:solidFill>
                  <a:schemeClr val="accent2">
                    <a:lumMod val="50000"/>
                  </a:schemeClr>
                </a:solidFill>
              </a:rPr>
              <a:t>Counselors will review current grades, test scores, and </a:t>
            </a:r>
          </a:p>
          <a:p>
            <a:pPr marL="400050" lvl="1" indent="0">
              <a:spcBef>
                <a:spcPts val="0"/>
              </a:spcBef>
              <a:buNone/>
            </a:pPr>
            <a:r>
              <a:rPr lang="en-US" dirty="0">
                <a:solidFill>
                  <a:schemeClr val="accent2">
                    <a:lumMod val="50000"/>
                  </a:schemeClr>
                </a:solidFill>
              </a:rPr>
              <a:t>teacher recommendations to help place students in the correct course levels</a:t>
            </a:r>
          </a:p>
          <a:p>
            <a:pPr lvl="1">
              <a:lnSpc>
                <a:spcPct val="110000"/>
              </a:lnSpc>
              <a:spcBef>
                <a:spcPts val="0"/>
              </a:spcBef>
            </a:pPr>
            <a:r>
              <a:rPr lang="en-US" dirty="0">
                <a:solidFill>
                  <a:schemeClr val="accent2">
                    <a:lumMod val="50000"/>
                  </a:schemeClr>
                </a:solidFill>
              </a:rPr>
              <a:t>Parents will be asked to complete a waiver when placing students in a higher </a:t>
            </a:r>
          </a:p>
          <a:p>
            <a:pPr marL="457200" lvl="1" indent="0">
              <a:lnSpc>
                <a:spcPct val="110000"/>
              </a:lnSpc>
              <a:spcBef>
                <a:spcPts val="0"/>
              </a:spcBef>
              <a:buNone/>
            </a:pPr>
            <a:r>
              <a:rPr lang="en-US" dirty="0">
                <a:solidFill>
                  <a:schemeClr val="accent2">
                    <a:lumMod val="50000"/>
                  </a:schemeClr>
                </a:solidFill>
              </a:rPr>
              <a:t>level course than the student is currently enrolled.</a:t>
            </a:r>
          </a:p>
          <a:p>
            <a:pPr marL="0" indent="0">
              <a:buNone/>
            </a:pPr>
            <a:endParaRPr lang="en-US" u="sng" dirty="0">
              <a:solidFill>
                <a:srgbClr val="FF0000"/>
              </a:solidFill>
            </a:endParaRPr>
          </a:p>
          <a:p>
            <a:pPr marL="0" indent="0">
              <a:buNone/>
            </a:pPr>
            <a:endParaRPr lang="en-US" dirty="0"/>
          </a:p>
        </p:txBody>
      </p:sp>
      <p:pic>
        <p:nvPicPr>
          <p:cNvPr id="4" name="Picture 2" descr="https://mgtvwspa.files.wordpress.com/2016/04/grading1.png?w=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6648" y="4733567"/>
            <a:ext cx="1987279" cy="1103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66280"/>
      </p:ext>
    </p:extLst>
  </p:cSld>
  <p:clrMapOvr>
    <a:masterClrMapping/>
  </p:clrMapOvr>
  <mc:AlternateContent xmlns:mc="http://schemas.openxmlformats.org/markup-compatibility/2006" xmlns:p14="http://schemas.microsoft.com/office/powerpoint/2010/main">
    <mc:Choice Requires="p14">
      <p:transition spd="slow" p14:dur="2000" advTm="90642"/>
    </mc:Choice>
    <mc:Fallback xmlns="">
      <p:transition spd="slow" advTm="9064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Additional Course Options</a:t>
            </a:r>
          </a:p>
        </p:txBody>
      </p:sp>
      <p:sp>
        <p:nvSpPr>
          <p:cNvPr id="3" name="Content Placeholder 2"/>
          <p:cNvSpPr>
            <a:spLocks noGrp="1"/>
          </p:cNvSpPr>
          <p:nvPr>
            <p:ph idx="1"/>
          </p:nvPr>
        </p:nvSpPr>
        <p:spPr>
          <a:xfrm>
            <a:off x="677334" y="1250066"/>
            <a:ext cx="8596668" cy="5050373"/>
          </a:xfrm>
        </p:spPr>
        <p:txBody>
          <a:bodyPr>
            <a:normAutofit fontScale="25000" lnSpcReduction="20000"/>
          </a:bodyPr>
          <a:lstStyle/>
          <a:p>
            <a:r>
              <a:rPr lang="en-US" sz="5500" dirty="0">
                <a:solidFill>
                  <a:srgbClr val="FF0000"/>
                </a:solidFill>
              </a:rPr>
              <a:t>JROTC</a:t>
            </a:r>
          </a:p>
          <a:p>
            <a:pPr lvl="1"/>
            <a:r>
              <a:rPr lang="en-US" sz="5300" dirty="0">
                <a:solidFill>
                  <a:srgbClr val="002060"/>
                </a:solidFill>
              </a:rPr>
              <a:t>Motivating young people to become better citizens</a:t>
            </a:r>
          </a:p>
          <a:p>
            <a:pPr lvl="1"/>
            <a:r>
              <a:rPr lang="en-US" sz="5500" dirty="0">
                <a:solidFill>
                  <a:schemeClr val="accent2">
                    <a:lumMod val="50000"/>
                  </a:schemeClr>
                </a:solidFill>
              </a:rPr>
              <a:t>Level 1 can be used as the required credit for PE 1</a:t>
            </a:r>
          </a:p>
          <a:p>
            <a:pPr lvl="1"/>
            <a:r>
              <a:rPr lang="en-US" sz="5500" dirty="0">
                <a:solidFill>
                  <a:schemeClr val="accent2">
                    <a:lumMod val="50000"/>
                  </a:schemeClr>
                </a:solidFill>
              </a:rPr>
              <a:t>Military Uniforms once a week; Physical Fitness Uniform once a week</a:t>
            </a:r>
          </a:p>
          <a:p>
            <a:pPr lvl="1"/>
            <a:r>
              <a:rPr lang="en-US" sz="5500" dirty="0">
                <a:solidFill>
                  <a:schemeClr val="accent2">
                    <a:lumMod val="50000"/>
                  </a:schemeClr>
                </a:solidFill>
              </a:rPr>
              <a:t>Completion of JROTC 1-4 results in the designation of CATE completer!</a:t>
            </a:r>
          </a:p>
          <a:p>
            <a:r>
              <a:rPr lang="en-US" sz="5500" dirty="0">
                <a:solidFill>
                  <a:srgbClr val="FF0000"/>
                </a:solidFill>
              </a:rPr>
              <a:t>Theatre</a:t>
            </a:r>
          </a:p>
          <a:p>
            <a:pPr lvl="1"/>
            <a:r>
              <a:rPr lang="en-US" sz="5500" dirty="0">
                <a:solidFill>
                  <a:schemeClr val="accent2">
                    <a:lumMod val="50000"/>
                  </a:schemeClr>
                </a:solidFill>
              </a:rPr>
              <a:t>To be in Theatre 1, you must have passed a district GT audition. </a:t>
            </a:r>
            <a:r>
              <a:rPr lang="en-US" sz="5500" b="1" i="1" dirty="0">
                <a:solidFill>
                  <a:schemeClr val="accent2">
                    <a:lumMod val="50000"/>
                  </a:schemeClr>
                </a:solidFill>
              </a:rPr>
              <a:t>If you are in year long theatre currently there is no need to audition!</a:t>
            </a:r>
          </a:p>
          <a:p>
            <a:pPr lvl="1"/>
            <a:r>
              <a:rPr lang="en-US" sz="5500" dirty="0">
                <a:solidFill>
                  <a:schemeClr val="accent2">
                    <a:lumMod val="50000"/>
                  </a:schemeClr>
                </a:solidFill>
              </a:rPr>
              <a:t>Learn the history of theatre, different aspects of theatre, and perform in school based performances</a:t>
            </a:r>
          </a:p>
          <a:p>
            <a:r>
              <a:rPr lang="en-US" sz="5500" dirty="0">
                <a:solidFill>
                  <a:srgbClr val="FF0000"/>
                </a:solidFill>
              </a:rPr>
              <a:t>Dance</a:t>
            </a:r>
          </a:p>
          <a:p>
            <a:pPr lvl="1"/>
            <a:r>
              <a:rPr lang="en-US" sz="5500" dirty="0">
                <a:solidFill>
                  <a:schemeClr val="accent2">
                    <a:lumMod val="50000"/>
                  </a:schemeClr>
                </a:solidFill>
              </a:rPr>
              <a:t>To be in Dance 1 (entry level, 1 credit classes), you must have passed a district GT audition. </a:t>
            </a:r>
            <a:r>
              <a:rPr lang="en-US" sz="5500" b="1" i="1" dirty="0">
                <a:solidFill>
                  <a:schemeClr val="accent2">
                    <a:lumMod val="50000"/>
                  </a:schemeClr>
                </a:solidFill>
              </a:rPr>
              <a:t>If you are in year long dance currently there is no need to audition!</a:t>
            </a:r>
            <a:endParaRPr lang="en-US" sz="5500" dirty="0">
              <a:solidFill>
                <a:schemeClr val="accent2">
                  <a:lumMod val="50000"/>
                </a:schemeClr>
              </a:solidFill>
            </a:endParaRPr>
          </a:p>
          <a:p>
            <a:pPr lvl="1"/>
            <a:r>
              <a:rPr lang="en-US" sz="5500" dirty="0">
                <a:solidFill>
                  <a:schemeClr val="accent2">
                    <a:lumMod val="50000"/>
                  </a:schemeClr>
                </a:solidFill>
              </a:rPr>
              <a:t>Learn the history of dance, new techniques, create, rehearse, and refine dances (through performance)</a:t>
            </a:r>
          </a:p>
          <a:p>
            <a:pPr lvl="1"/>
            <a:endParaRPr lang="en-US" sz="5500" dirty="0">
              <a:solidFill>
                <a:schemeClr val="accent2">
                  <a:lumMod val="50000"/>
                </a:schemeClr>
              </a:solidFill>
            </a:endParaRPr>
          </a:p>
          <a:p>
            <a:pPr marL="457200" lvl="1" indent="0">
              <a:buNone/>
            </a:pPr>
            <a:endParaRPr lang="en-US" sz="4200" dirty="0">
              <a:solidFill>
                <a:schemeClr val="accent1">
                  <a:lumMod val="75000"/>
                </a:schemeClr>
              </a:solidFill>
            </a:endParaRPr>
          </a:p>
          <a:p>
            <a:r>
              <a:rPr lang="en-US" dirty="0">
                <a:solidFill>
                  <a:srgbClr val="52C4EB"/>
                </a:solidFill>
              </a:rPr>
              <a:t>.</a:t>
            </a:r>
          </a:p>
        </p:txBody>
      </p:sp>
    </p:spTree>
    <p:extLst>
      <p:ext uri="{BB962C8B-B14F-4D97-AF65-F5344CB8AC3E}">
        <p14:creationId xmlns:p14="http://schemas.microsoft.com/office/powerpoint/2010/main" val="2203512712"/>
      </p:ext>
    </p:extLst>
  </p:cSld>
  <p:clrMapOvr>
    <a:masterClrMapping/>
  </p:clrMapOvr>
  <mc:AlternateContent xmlns:mc="http://schemas.openxmlformats.org/markup-compatibility/2006" xmlns:p14="http://schemas.microsoft.com/office/powerpoint/2010/main">
    <mc:Choice Requires="p14">
      <p:transition spd="slow" p14:dur="2000" advTm="84089"/>
    </mc:Choice>
    <mc:Fallback xmlns="">
      <p:transition spd="slow" advTm="8408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Additional Course Options</a:t>
            </a:r>
            <a:endParaRPr lang="en-US" dirty="0"/>
          </a:p>
        </p:txBody>
      </p:sp>
      <p:sp>
        <p:nvSpPr>
          <p:cNvPr id="3" name="Content Placeholder 2"/>
          <p:cNvSpPr>
            <a:spLocks noGrp="1"/>
          </p:cNvSpPr>
          <p:nvPr>
            <p:ph idx="1"/>
          </p:nvPr>
        </p:nvSpPr>
        <p:spPr>
          <a:xfrm>
            <a:off x="677334" y="1427357"/>
            <a:ext cx="8596668" cy="4614006"/>
          </a:xfrm>
        </p:spPr>
        <p:txBody>
          <a:bodyPr>
            <a:normAutofit/>
          </a:bodyPr>
          <a:lstStyle/>
          <a:p>
            <a:r>
              <a:rPr lang="en-US" sz="1500" dirty="0">
                <a:solidFill>
                  <a:srgbClr val="FF0000"/>
                </a:solidFill>
              </a:rPr>
              <a:t>Visual Arts</a:t>
            </a:r>
          </a:p>
          <a:p>
            <a:pPr lvl="1"/>
            <a:r>
              <a:rPr lang="en-US" sz="1800" dirty="0">
                <a:solidFill>
                  <a:schemeClr val="accent2">
                    <a:lumMod val="50000"/>
                  </a:schemeClr>
                </a:solidFill>
              </a:rPr>
              <a:t>Art 1 – Learn different techniques in painting, drawing, photography, etc., the history of art, and the elements and principles of design</a:t>
            </a:r>
          </a:p>
          <a:p>
            <a:pPr lvl="1"/>
            <a:r>
              <a:rPr lang="en-US" sz="1800" dirty="0">
                <a:solidFill>
                  <a:schemeClr val="accent2">
                    <a:lumMod val="50000"/>
                  </a:schemeClr>
                </a:solidFill>
              </a:rPr>
              <a:t>This course is a required course for students to enroll in other visual arts classes.</a:t>
            </a:r>
          </a:p>
          <a:p>
            <a:r>
              <a:rPr lang="en-US" sz="1500" dirty="0">
                <a:solidFill>
                  <a:srgbClr val="FF0000"/>
                </a:solidFill>
              </a:rPr>
              <a:t>Chorus</a:t>
            </a:r>
          </a:p>
          <a:p>
            <a:endParaRPr lang="en-US" dirty="0"/>
          </a:p>
        </p:txBody>
      </p:sp>
      <p:sp>
        <p:nvSpPr>
          <p:cNvPr id="5" name="Rectangle 2">
            <a:extLst>
              <a:ext uri="{FF2B5EF4-FFF2-40B4-BE49-F238E27FC236}">
                <a16:creationId xmlns:a16="http://schemas.microsoft.com/office/drawing/2014/main" id="{B55E2F2A-8003-190D-3D02-53FAC1D667A4}"/>
              </a:ext>
            </a:extLst>
          </p:cNvPr>
          <p:cNvSpPr>
            <a:spLocks noChangeArrowheads="1"/>
          </p:cNvSpPr>
          <p:nvPr/>
        </p:nvSpPr>
        <p:spPr bwMode="auto">
          <a:xfrm>
            <a:off x="1326696" y="3179041"/>
            <a:ext cx="8119383"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defTabSz="914400" eaLnBrk="0" fontAlgn="base" hangingPunct="0">
              <a:spcBef>
                <a:spcPct val="0"/>
              </a:spcBef>
              <a:spcAft>
                <a:spcPct val="0"/>
              </a:spcAft>
            </a:pPr>
            <a:endParaRPr lang="en-US" altLang="en-US" dirty="0">
              <a:latin typeface="Arial" panose="020B0604020202020204" pitchFamily="34" charset="0"/>
            </a:endParaRPr>
          </a:p>
          <a:p>
            <a:pPr defTabSz="914400" eaLnBrk="0" fontAlgn="base" hangingPunct="0">
              <a:spcBef>
                <a:spcPct val="0"/>
              </a:spcBef>
              <a:spcAft>
                <a:spcPct val="0"/>
              </a:spcAft>
            </a:pPr>
            <a:r>
              <a:rPr kumimoji="0" lang="en-US" altLang="en-US" b="0" i="0" u="none" strike="noStrike" cap="none" normalizeH="0" baseline="0" dirty="0">
                <a:ln>
                  <a:noFill/>
                </a:ln>
                <a:solidFill>
                  <a:srgbClr val="002060"/>
                </a:solidFill>
                <a:effectLst/>
                <a:latin typeface="Arial" panose="020B0604020202020204" pitchFamily="34" charset="0"/>
              </a:rPr>
              <a:t>ACF Choirs consists of two choirs, Caeli Voces and Vox Nova. Vox Nova ("new voices"), consists of singers 9-12 enrolled in Choir 1. Students in Vox Nova learn foundations of music theory, music history, and healthy choral singing. Once students enroll in Caeli Voces ("voices of the sky", like a Falcon!), they will put those skills to use in various competitions and community, regional, and national performances. All students enrolled in the ACF Choral Program have the opportunity to participate in three ACF Concerts every year, and can audition for our yearly musical, creating cross-curricular art with theatre and dance. </a:t>
            </a:r>
          </a:p>
        </p:txBody>
      </p:sp>
    </p:spTree>
    <p:extLst>
      <p:ext uri="{BB962C8B-B14F-4D97-AF65-F5344CB8AC3E}">
        <p14:creationId xmlns:p14="http://schemas.microsoft.com/office/powerpoint/2010/main" val="1048741911"/>
      </p:ext>
    </p:extLst>
  </p:cSld>
  <p:clrMapOvr>
    <a:masterClrMapping/>
  </p:clrMapOvr>
  <mc:AlternateContent xmlns:mc="http://schemas.openxmlformats.org/markup-compatibility/2006" xmlns:p14="http://schemas.microsoft.com/office/powerpoint/2010/main">
    <mc:Choice Requires="p14">
      <p:transition spd="slow" p14:dur="2000" advTm="53594"/>
    </mc:Choice>
    <mc:Fallback xmlns="">
      <p:transition spd="slow" advTm="5359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FB6AA-01F2-AE4C-80C5-F9E8273CDC1D}"/>
              </a:ext>
            </a:extLst>
          </p:cNvPr>
          <p:cNvSpPr>
            <a:spLocks noGrp="1"/>
          </p:cNvSpPr>
          <p:nvPr>
            <p:ph type="title"/>
          </p:nvPr>
        </p:nvSpPr>
        <p:spPr>
          <a:xfrm>
            <a:off x="677334" y="609600"/>
            <a:ext cx="8596668" cy="639337"/>
          </a:xfrm>
        </p:spPr>
        <p:txBody>
          <a:bodyPr>
            <a:normAutofit fontScale="90000"/>
          </a:bodyPr>
          <a:lstStyle/>
          <a:p>
            <a:r>
              <a:rPr lang="en-US" dirty="0">
                <a:solidFill>
                  <a:schemeClr val="accent2">
                    <a:lumMod val="50000"/>
                  </a:schemeClr>
                </a:solidFill>
              </a:rPr>
              <a:t>Additional Course Options</a:t>
            </a:r>
          </a:p>
        </p:txBody>
      </p:sp>
      <p:sp>
        <p:nvSpPr>
          <p:cNvPr id="3" name="Content Placeholder 2">
            <a:extLst>
              <a:ext uri="{FF2B5EF4-FFF2-40B4-BE49-F238E27FC236}">
                <a16:creationId xmlns:a16="http://schemas.microsoft.com/office/drawing/2014/main" id="{B8A2A5B1-2B97-BF4E-A4F7-BE2DEE3AB7B3}"/>
              </a:ext>
            </a:extLst>
          </p:cNvPr>
          <p:cNvSpPr>
            <a:spLocks noGrp="1"/>
          </p:cNvSpPr>
          <p:nvPr>
            <p:ph idx="1"/>
          </p:nvPr>
        </p:nvSpPr>
        <p:spPr>
          <a:xfrm>
            <a:off x="677334" y="1248937"/>
            <a:ext cx="8596668" cy="4792425"/>
          </a:xfrm>
        </p:spPr>
        <p:txBody>
          <a:bodyPr>
            <a:normAutofit fontScale="77500" lnSpcReduction="20000"/>
          </a:bodyPr>
          <a:lstStyle/>
          <a:p>
            <a:r>
              <a:rPr lang="en-US" dirty="0">
                <a:solidFill>
                  <a:srgbClr val="FF0000"/>
                </a:solidFill>
              </a:rPr>
              <a:t>Orchestra</a:t>
            </a:r>
          </a:p>
          <a:p>
            <a:pPr lvl="1"/>
            <a:r>
              <a:rPr lang="en-US" b="1" u="sng" dirty="0">
                <a:solidFill>
                  <a:schemeClr val="accent2">
                    <a:lumMod val="50000"/>
                  </a:schemeClr>
                </a:solidFill>
              </a:rPr>
              <a:t>Concert Orchestra </a:t>
            </a:r>
            <a:r>
              <a:rPr lang="en-US" dirty="0">
                <a:solidFill>
                  <a:schemeClr val="accent2">
                    <a:lumMod val="50000"/>
                  </a:schemeClr>
                </a:solidFill>
              </a:rPr>
              <a:t>is offered to students in grades 9-12. These courses are designed for students with previous instruction in Orchestra during middle school, but experience is not required if you are willing and excited to learn. Students are required to participate in all school level performances and are encouraged to participate in auditioned ensembles.</a:t>
            </a:r>
          </a:p>
          <a:p>
            <a:r>
              <a:rPr lang="en-US" dirty="0">
                <a:solidFill>
                  <a:srgbClr val="FF0000"/>
                </a:solidFill>
              </a:rPr>
              <a:t>Band</a:t>
            </a:r>
          </a:p>
          <a:p>
            <a:pPr lvl="1"/>
            <a:r>
              <a:rPr lang="en-US" b="1" u="sng" dirty="0">
                <a:solidFill>
                  <a:schemeClr val="accent2">
                    <a:lumMod val="50000"/>
                  </a:schemeClr>
                </a:solidFill>
              </a:rPr>
              <a:t>Concert Band </a:t>
            </a:r>
            <a:r>
              <a:rPr lang="en-US" dirty="0">
                <a:solidFill>
                  <a:schemeClr val="accent2">
                    <a:lumMod val="50000"/>
                  </a:schemeClr>
                </a:solidFill>
              </a:rPr>
              <a:t>is comprised of students from Band 1 – 4 and percussion classes.  Membership is by audition only, however auditions are only for chair placement, not exclusion.  All students will be REQUIRED to perform in concert band.  </a:t>
            </a:r>
          </a:p>
          <a:p>
            <a:pPr lvl="1"/>
            <a:r>
              <a:rPr lang="en-US" b="1" u="sng" dirty="0">
                <a:solidFill>
                  <a:schemeClr val="accent2">
                    <a:lumMod val="50000"/>
                  </a:schemeClr>
                </a:solidFill>
              </a:rPr>
              <a:t>Marching Band</a:t>
            </a:r>
            <a:r>
              <a:rPr lang="en-US" b="1" dirty="0">
                <a:solidFill>
                  <a:schemeClr val="accent2">
                    <a:lumMod val="50000"/>
                  </a:schemeClr>
                </a:solidFill>
              </a:rPr>
              <a:t>  - </a:t>
            </a:r>
            <a:r>
              <a:rPr lang="en-US" dirty="0">
                <a:solidFill>
                  <a:schemeClr val="accent2">
                    <a:lumMod val="50000"/>
                  </a:schemeClr>
                </a:solidFill>
              </a:rPr>
              <a:t>Membership in the marching band requires strenuous physical exercise and the ability to play the difficult literature encountered in the activity.  All students enrolled in the band program HAVE THE OPTION to march, with the exception of students outside of the program who are eligible to audition for the color guard.  </a:t>
            </a:r>
          </a:p>
          <a:p>
            <a:pPr lvl="1"/>
            <a:r>
              <a:rPr lang="en-US" b="1" u="sng" dirty="0">
                <a:solidFill>
                  <a:srgbClr val="002060"/>
                </a:solidFill>
              </a:rPr>
              <a:t>Marching Band with PE </a:t>
            </a:r>
            <a:r>
              <a:rPr lang="en-US" dirty="0">
                <a:solidFill>
                  <a:schemeClr val="accent2">
                    <a:lumMod val="50000"/>
                  </a:schemeClr>
                </a:solidFill>
              </a:rPr>
              <a:t>- </a:t>
            </a:r>
            <a:r>
              <a:rPr lang="en-US" dirty="0">
                <a:solidFill>
                  <a:srgbClr val="002060"/>
                </a:solidFill>
              </a:rPr>
              <a:t>This course also meets the PE graduation requirement for all students enrolled in the Marching Band for PE class. After-school and weekend rehearsals and performances are required.</a:t>
            </a:r>
          </a:p>
          <a:p>
            <a:pPr lvl="1"/>
            <a:r>
              <a:rPr lang="en-US" b="1" u="sng" dirty="0">
                <a:solidFill>
                  <a:schemeClr val="accent2">
                    <a:lumMod val="50000"/>
                  </a:schemeClr>
                </a:solidFill>
              </a:rPr>
              <a:t>Jazz Band - </a:t>
            </a:r>
            <a:r>
              <a:rPr lang="en-US" dirty="0">
                <a:solidFill>
                  <a:schemeClr val="accent2">
                    <a:lumMod val="50000"/>
                  </a:schemeClr>
                </a:solidFill>
              </a:rPr>
              <a:t>Students may elect to audition for Jazz band, and auditions are for chair placement, not exclusion.  The jazz band plays for community events and performs throughout the year. </a:t>
            </a:r>
          </a:p>
          <a:p>
            <a:pPr lvl="1"/>
            <a:r>
              <a:rPr lang="en-US" b="1" u="sng" dirty="0">
                <a:solidFill>
                  <a:schemeClr val="accent2">
                    <a:lumMod val="50000"/>
                  </a:schemeClr>
                </a:solidFill>
              </a:rPr>
              <a:t>Introductory to Band – Exploratory </a:t>
            </a:r>
            <a:r>
              <a:rPr lang="en-US" dirty="0">
                <a:solidFill>
                  <a:schemeClr val="accent2">
                    <a:lumMod val="50000"/>
                  </a:schemeClr>
                </a:solidFill>
              </a:rPr>
              <a:t>- This course is for students who have not been enrolled in the regular sequence of the District Band Curriculum. It is designed to assist students in developing skills and talents to perform and participate in high school ensembles.</a:t>
            </a:r>
          </a:p>
          <a:p>
            <a:pPr lvl="1"/>
            <a:r>
              <a:rPr lang="en-US" dirty="0">
                <a:solidFill>
                  <a:schemeClr val="accent2">
                    <a:lumMod val="50000"/>
                  </a:schemeClr>
                </a:solidFill>
              </a:rPr>
              <a:t>If you have further questions regarding the band program, Mr. </a:t>
            </a:r>
            <a:r>
              <a:rPr lang="en-US" dirty="0" err="1">
                <a:solidFill>
                  <a:schemeClr val="accent2">
                    <a:lumMod val="50000"/>
                  </a:schemeClr>
                </a:solidFill>
              </a:rPr>
              <a:t>Sweatt</a:t>
            </a:r>
            <a:r>
              <a:rPr lang="en-US" dirty="0">
                <a:solidFill>
                  <a:schemeClr val="accent2">
                    <a:lumMod val="50000"/>
                  </a:schemeClr>
                </a:solidFill>
              </a:rPr>
              <a:t>, our director.</a:t>
            </a:r>
          </a:p>
          <a:p>
            <a:pPr lvl="1"/>
            <a:r>
              <a:rPr lang="en-US" dirty="0">
                <a:solidFill>
                  <a:schemeClr val="accent2">
                    <a:lumMod val="50000"/>
                  </a:schemeClr>
                </a:solidFill>
              </a:rPr>
              <a:t>For more information about our Fine Arts courses and programs, please use this link </a:t>
            </a:r>
            <a:r>
              <a:rPr lang="en-US" dirty="0">
                <a:solidFill>
                  <a:schemeClr val="accent2">
                    <a:lumMod val="50000"/>
                  </a:schemeClr>
                </a:solidFill>
                <a:hlinkClick r:id="rId2"/>
              </a:rPr>
              <a:t>https://www.youtube.com/watch?v=7j0J1J6RWNA</a:t>
            </a:r>
            <a:r>
              <a:rPr lang="en-US" dirty="0">
                <a:solidFill>
                  <a:schemeClr val="accent2">
                    <a:lumMod val="50000"/>
                  </a:schemeClr>
                </a:solidFill>
              </a:rPr>
              <a:t> </a:t>
            </a:r>
          </a:p>
          <a:p>
            <a:endParaRPr lang="en-US" dirty="0"/>
          </a:p>
        </p:txBody>
      </p:sp>
    </p:spTree>
    <p:extLst>
      <p:ext uri="{BB962C8B-B14F-4D97-AF65-F5344CB8AC3E}">
        <p14:creationId xmlns:p14="http://schemas.microsoft.com/office/powerpoint/2010/main" val="3348611318"/>
      </p:ext>
    </p:extLst>
  </p:cSld>
  <p:clrMapOvr>
    <a:masterClrMapping/>
  </p:clrMapOvr>
  <mc:AlternateContent xmlns:mc="http://schemas.openxmlformats.org/markup-compatibility/2006" xmlns:p14="http://schemas.microsoft.com/office/powerpoint/2010/main">
    <mc:Choice Requires="p14">
      <p:transition spd="slow" p14:dur="2000" advTm="86578"/>
    </mc:Choice>
    <mc:Fallback xmlns="">
      <p:transition spd="slow" advTm="8657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FE5E-E5B8-9346-BFD1-59EDE5158B43}"/>
              </a:ext>
            </a:extLst>
          </p:cNvPr>
          <p:cNvSpPr>
            <a:spLocks noGrp="1"/>
          </p:cNvSpPr>
          <p:nvPr>
            <p:ph type="title"/>
          </p:nvPr>
        </p:nvSpPr>
        <p:spPr/>
        <p:txBody>
          <a:bodyPr/>
          <a:lstStyle/>
          <a:p>
            <a:r>
              <a:rPr lang="en-US" dirty="0">
                <a:solidFill>
                  <a:schemeClr val="accent2">
                    <a:lumMod val="50000"/>
                  </a:schemeClr>
                </a:solidFill>
              </a:rPr>
              <a:t>Additional Course Options</a:t>
            </a:r>
          </a:p>
        </p:txBody>
      </p:sp>
      <p:sp>
        <p:nvSpPr>
          <p:cNvPr id="3" name="Content Placeholder 2">
            <a:extLst>
              <a:ext uri="{FF2B5EF4-FFF2-40B4-BE49-F238E27FC236}">
                <a16:creationId xmlns:a16="http://schemas.microsoft.com/office/drawing/2014/main" id="{1AE02807-6FF8-2345-840D-2561B75C71D6}"/>
              </a:ext>
            </a:extLst>
          </p:cNvPr>
          <p:cNvSpPr>
            <a:spLocks noGrp="1"/>
          </p:cNvSpPr>
          <p:nvPr>
            <p:ph idx="1"/>
          </p:nvPr>
        </p:nvSpPr>
        <p:spPr>
          <a:xfrm>
            <a:off x="677334" y="1505415"/>
            <a:ext cx="8596668" cy="5062653"/>
          </a:xfrm>
        </p:spPr>
        <p:txBody>
          <a:bodyPr>
            <a:normAutofit fontScale="92500" lnSpcReduction="10000"/>
          </a:bodyPr>
          <a:lstStyle/>
          <a:p>
            <a:r>
              <a:rPr lang="en-US" dirty="0">
                <a:solidFill>
                  <a:srgbClr val="FF0000"/>
                </a:solidFill>
              </a:rPr>
              <a:t>CATE (Career and Technology Education)</a:t>
            </a:r>
          </a:p>
          <a:p>
            <a:pPr lvl="1"/>
            <a:r>
              <a:rPr lang="en-US" dirty="0">
                <a:solidFill>
                  <a:schemeClr val="accent2">
                    <a:lumMod val="50000"/>
                  </a:schemeClr>
                </a:solidFill>
              </a:rPr>
              <a:t>Fundamentals of Webpage Design – meets the computer science requirement for graduation</a:t>
            </a:r>
          </a:p>
          <a:p>
            <a:pPr lvl="1"/>
            <a:r>
              <a:rPr lang="en-US" dirty="0">
                <a:solidFill>
                  <a:schemeClr val="accent2">
                    <a:lumMod val="50000"/>
                  </a:schemeClr>
                </a:solidFill>
              </a:rPr>
              <a:t>Introduction to Engineering and Design (Does not meet the computer science requirement for graduation)</a:t>
            </a:r>
          </a:p>
          <a:p>
            <a:pPr lvl="1"/>
            <a:r>
              <a:rPr lang="en-US" dirty="0">
                <a:solidFill>
                  <a:schemeClr val="accent2">
                    <a:lumMod val="50000"/>
                  </a:schemeClr>
                </a:solidFill>
              </a:rPr>
              <a:t>Heyward Career Center – possibility in 9</a:t>
            </a:r>
            <a:r>
              <a:rPr lang="en-US" baseline="30000" dirty="0">
                <a:solidFill>
                  <a:schemeClr val="accent2">
                    <a:lumMod val="50000"/>
                  </a:schemeClr>
                </a:solidFill>
              </a:rPr>
              <a:t>th</a:t>
            </a:r>
            <a:r>
              <a:rPr lang="en-US" dirty="0">
                <a:solidFill>
                  <a:schemeClr val="accent2">
                    <a:lumMod val="50000"/>
                  </a:schemeClr>
                </a:solidFill>
              </a:rPr>
              <a:t> grade introduction courses</a:t>
            </a:r>
          </a:p>
          <a:p>
            <a:pPr lvl="2"/>
            <a:r>
              <a:rPr lang="en-US" dirty="0">
                <a:solidFill>
                  <a:schemeClr val="accent2">
                    <a:lumMod val="50000"/>
                  </a:schemeClr>
                </a:solidFill>
              </a:rPr>
              <a:t>For more information on Heyward Career Center, use the link attached to view their brochure. </a:t>
            </a:r>
            <a:r>
              <a:rPr lang="en-US" dirty="0">
                <a:solidFill>
                  <a:schemeClr val="accent2">
                    <a:lumMod val="50000"/>
                  </a:schemeClr>
                </a:solidFill>
                <a:hlinkClick r:id="rId2"/>
              </a:rPr>
              <a:t>https://issuu.com/mitchwyatt/docs/heyward_brochure_2019</a:t>
            </a:r>
            <a:r>
              <a:rPr lang="en-US" dirty="0">
                <a:solidFill>
                  <a:schemeClr val="accent2">
                    <a:lumMod val="50000"/>
                  </a:schemeClr>
                </a:solidFill>
              </a:rPr>
              <a:t> </a:t>
            </a:r>
          </a:p>
          <a:p>
            <a:r>
              <a:rPr lang="en-US" dirty="0">
                <a:solidFill>
                  <a:srgbClr val="FF0000"/>
                </a:solidFill>
              </a:rPr>
              <a:t>Required credits for graduation</a:t>
            </a:r>
          </a:p>
          <a:p>
            <a:pPr lvl="1"/>
            <a:r>
              <a:rPr lang="en-US" dirty="0">
                <a:solidFill>
                  <a:srgbClr val="002060"/>
                </a:solidFill>
              </a:rPr>
              <a:t>Personal Health; Physical Education 1 or JRTOC 1; Personal Finance; Computer Science (Fundamentals of Webpage Design at Flora); CATE or Foreign language </a:t>
            </a:r>
          </a:p>
          <a:p>
            <a:r>
              <a:rPr lang="en-US" dirty="0">
                <a:solidFill>
                  <a:srgbClr val="FF0000"/>
                </a:solidFill>
              </a:rPr>
              <a:t>Alternates</a:t>
            </a:r>
          </a:p>
          <a:p>
            <a:pPr lvl="1"/>
            <a:r>
              <a:rPr lang="en-US" dirty="0">
                <a:solidFill>
                  <a:schemeClr val="accent2">
                    <a:lumMod val="50000"/>
                  </a:schemeClr>
                </a:solidFill>
              </a:rPr>
              <a:t>2</a:t>
            </a:r>
            <a:r>
              <a:rPr lang="en-US" baseline="30000" dirty="0">
                <a:solidFill>
                  <a:schemeClr val="accent2">
                    <a:lumMod val="50000"/>
                  </a:schemeClr>
                </a:solidFill>
              </a:rPr>
              <a:t>nd</a:t>
            </a:r>
            <a:r>
              <a:rPr lang="en-US" dirty="0">
                <a:solidFill>
                  <a:schemeClr val="accent2">
                    <a:lumMod val="50000"/>
                  </a:schemeClr>
                </a:solidFill>
              </a:rPr>
              <a:t> choices to electives</a:t>
            </a:r>
          </a:p>
          <a:p>
            <a:pPr lvl="1"/>
            <a:r>
              <a:rPr lang="en-US" dirty="0">
                <a:solidFill>
                  <a:schemeClr val="accent2">
                    <a:lumMod val="50000"/>
                  </a:schemeClr>
                </a:solidFill>
              </a:rPr>
              <a:t>These are classes that will potentially be on your student's schedule, so make sure they choose carefully. </a:t>
            </a:r>
          </a:p>
          <a:p>
            <a:pPr lvl="1"/>
            <a:r>
              <a:rPr lang="en-US" dirty="0">
                <a:solidFill>
                  <a:schemeClr val="accent2">
                    <a:lumMod val="50000"/>
                  </a:schemeClr>
                </a:solidFill>
              </a:rPr>
              <a:t>Even if your student is placed in an alternate course, all students will receive the necessary credit requirements for graduation.</a:t>
            </a:r>
          </a:p>
        </p:txBody>
      </p:sp>
    </p:spTree>
    <p:extLst>
      <p:ext uri="{BB962C8B-B14F-4D97-AF65-F5344CB8AC3E}">
        <p14:creationId xmlns:p14="http://schemas.microsoft.com/office/powerpoint/2010/main" val="3635780426"/>
      </p:ext>
    </p:extLst>
  </p:cSld>
  <p:clrMapOvr>
    <a:masterClrMapping/>
  </p:clrMapOvr>
  <mc:AlternateContent xmlns:mc="http://schemas.openxmlformats.org/markup-compatibility/2006" xmlns:p14="http://schemas.microsoft.com/office/powerpoint/2010/main">
    <mc:Choice Requires="p14">
      <p:transition spd="slow" p14:dur="2000" advTm="72598"/>
    </mc:Choice>
    <mc:Fallback xmlns="">
      <p:transition spd="slow" advTm="7259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International Baccalaureate</a:t>
            </a:r>
          </a:p>
        </p:txBody>
      </p:sp>
      <p:sp>
        <p:nvSpPr>
          <p:cNvPr id="3" name="Content Placeholder 2"/>
          <p:cNvSpPr>
            <a:spLocks noGrp="1"/>
          </p:cNvSpPr>
          <p:nvPr>
            <p:ph idx="1"/>
          </p:nvPr>
        </p:nvSpPr>
        <p:spPr/>
        <p:txBody>
          <a:bodyPr/>
          <a:lstStyle/>
          <a:p>
            <a:r>
              <a:rPr lang="en-US" dirty="0">
                <a:solidFill>
                  <a:schemeClr val="accent2">
                    <a:lumMod val="50000"/>
                  </a:schemeClr>
                </a:solidFill>
              </a:rPr>
              <a:t>The International Baccalaureate  Diploma </a:t>
            </a:r>
            <a:r>
              <a:rPr lang="en-US" dirty="0" err="1">
                <a:solidFill>
                  <a:schemeClr val="accent2">
                    <a:lumMod val="50000"/>
                  </a:schemeClr>
                </a:solidFill>
              </a:rPr>
              <a:t>Programme</a:t>
            </a:r>
            <a:r>
              <a:rPr lang="en-US" dirty="0">
                <a:solidFill>
                  <a:schemeClr val="accent2">
                    <a:lumMod val="50000"/>
                  </a:schemeClr>
                </a:solidFill>
              </a:rPr>
              <a:t> (IB) begins in 11</a:t>
            </a:r>
            <a:r>
              <a:rPr lang="en-US" baseline="30000" dirty="0">
                <a:solidFill>
                  <a:schemeClr val="accent2">
                    <a:lumMod val="50000"/>
                  </a:schemeClr>
                </a:solidFill>
              </a:rPr>
              <a:t>th</a:t>
            </a:r>
            <a:r>
              <a:rPr lang="en-US" dirty="0">
                <a:solidFill>
                  <a:schemeClr val="accent2">
                    <a:lumMod val="50000"/>
                  </a:schemeClr>
                </a:solidFill>
              </a:rPr>
              <a:t> grade.</a:t>
            </a:r>
          </a:p>
          <a:p>
            <a:r>
              <a:rPr lang="en-US" dirty="0">
                <a:solidFill>
                  <a:schemeClr val="accent2">
                    <a:lumMod val="50000"/>
                  </a:schemeClr>
                </a:solidFill>
              </a:rPr>
              <a:t>Students entering the International Baccalaureate </a:t>
            </a:r>
            <a:r>
              <a:rPr lang="en-US" dirty="0" err="1">
                <a:solidFill>
                  <a:schemeClr val="accent2">
                    <a:lumMod val="50000"/>
                  </a:schemeClr>
                </a:solidFill>
              </a:rPr>
              <a:t>Programme</a:t>
            </a:r>
            <a:r>
              <a:rPr lang="en-US" dirty="0">
                <a:solidFill>
                  <a:schemeClr val="accent2">
                    <a:lumMod val="50000"/>
                  </a:schemeClr>
                </a:solidFill>
              </a:rPr>
              <a:t> take IB courses in each area of study (English, World Language, History, Sciences, Math, and Arts) over a two year period.</a:t>
            </a:r>
          </a:p>
          <a:p>
            <a:r>
              <a:rPr lang="en-US" dirty="0">
                <a:solidFill>
                  <a:schemeClr val="accent2">
                    <a:lumMod val="50000"/>
                  </a:schemeClr>
                </a:solidFill>
              </a:rPr>
              <a:t>Students who complete the IB Diploma </a:t>
            </a:r>
            <a:r>
              <a:rPr lang="en-US" dirty="0" err="1">
                <a:solidFill>
                  <a:schemeClr val="accent2">
                    <a:lumMod val="50000"/>
                  </a:schemeClr>
                </a:solidFill>
              </a:rPr>
              <a:t>Programme</a:t>
            </a:r>
            <a:r>
              <a:rPr lang="en-US" dirty="0">
                <a:solidFill>
                  <a:schemeClr val="accent2">
                    <a:lumMod val="50000"/>
                  </a:schemeClr>
                </a:solidFill>
              </a:rPr>
              <a:t> are considered IB Diploma Candidates and will be eligible for the IB Diploma upon successful course completion and having earned 24 diploma points as awarded by the International Baccalaureate Organization.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5142" y="379411"/>
            <a:ext cx="1505715" cy="1478283"/>
          </a:xfrm>
          <a:prstGeom prst="rect">
            <a:avLst/>
          </a:prstGeom>
        </p:spPr>
      </p:pic>
    </p:spTree>
    <p:extLst>
      <p:ext uri="{BB962C8B-B14F-4D97-AF65-F5344CB8AC3E}">
        <p14:creationId xmlns:p14="http://schemas.microsoft.com/office/powerpoint/2010/main" val="3312264277"/>
      </p:ext>
    </p:extLst>
  </p:cSld>
  <p:clrMapOvr>
    <a:masterClrMapping/>
  </p:clrMapOvr>
  <mc:AlternateContent xmlns:mc="http://schemas.openxmlformats.org/markup-compatibility/2006" xmlns:p14="http://schemas.microsoft.com/office/powerpoint/2010/main">
    <mc:Choice Requires="p14">
      <p:transition spd="slow" p14:dur="2000" advTm="37572"/>
    </mc:Choice>
    <mc:Fallback xmlns="">
      <p:transition spd="slow" advTm="3757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Preparing for International Baccalaureate</a:t>
            </a:r>
          </a:p>
        </p:txBody>
      </p:sp>
      <p:sp>
        <p:nvSpPr>
          <p:cNvPr id="3" name="Content Placeholder 2"/>
          <p:cNvSpPr>
            <a:spLocks noGrp="1"/>
          </p:cNvSpPr>
          <p:nvPr>
            <p:ph idx="1"/>
          </p:nvPr>
        </p:nvSpPr>
        <p:spPr/>
        <p:txBody>
          <a:bodyPr>
            <a:normAutofit fontScale="77500" lnSpcReduction="20000"/>
          </a:bodyPr>
          <a:lstStyle/>
          <a:p>
            <a:r>
              <a:rPr lang="en-US" dirty="0">
                <a:solidFill>
                  <a:srgbClr val="FF0000"/>
                </a:solidFill>
              </a:rPr>
              <a:t>International Baccalaureate</a:t>
            </a:r>
            <a:endParaRPr lang="en-US" dirty="0">
              <a:solidFill>
                <a:schemeClr val="accent1"/>
              </a:solidFill>
            </a:endParaRPr>
          </a:p>
          <a:p>
            <a:pPr marL="0" indent="0">
              <a:buNone/>
            </a:pPr>
            <a:r>
              <a:rPr lang="en-US" dirty="0">
                <a:solidFill>
                  <a:schemeClr val="accent2">
                    <a:lumMod val="50000"/>
                  </a:schemeClr>
                </a:solidFill>
              </a:rPr>
              <a:t>For students who are considering entering the International Baccalaureate </a:t>
            </a:r>
            <a:r>
              <a:rPr lang="en-US" dirty="0" err="1">
                <a:solidFill>
                  <a:schemeClr val="accent2">
                    <a:lumMod val="50000"/>
                  </a:schemeClr>
                </a:solidFill>
              </a:rPr>
              <a:t>Programme</a:t>
            </a:r>
            <a:r>
              <a:rPr lang="en-US" dirty="0">
                <a:solidFill>
                  <a:schemeClr val="accent2">
                    <a:lumMod val="50000"/>
                  </a:schemeClr>
                </a:solidFill>
              </a:rPr>
              <a:t> in the 11</a:t>
            </a:r>
            <a:r>
              <a:rPr lang="en-US" baseline="30000" dirty="0">
                <a:solidFill>
                  <a:schemeClr val="accent2">
                    <a:lumMod val="50000"/>
                  </a:schemeClr>
                </a:solidFill>
              </a:rPr>
              <a:t>th</a:t>
            </a:r>
            <a:r>
              <a:rPr lang="en-US" dirty="0">
                <a:solidFill>
                  <a:schemeClr val="accent2">
                    <a:lumMod val="50000"/>
                  </a:schemeClr>
                </a:solidFill>
              </a:rPr>
              <a:t> grade, the following are the prerequisites that should be completed by the end of the 10</a:t>
            </a:r>
            <a:r>
              <a:rPr lang="en-US" baseline="30000" dirty="0">
                <a:solidFill>
                  <a:schemeClr val="accent2">
                    <a:lumMod val="50000"/>
                  </a:schemeClr>
                </a:solidFill>
              </a:rPr>
              <a:t>th</a:t>
            </a:r>
            <a:r>
              <a:rPr lang="en-US" dirty="0">
                <a:solidFill>
                  <a:schemeClr val="accent2">
                    <a:lumMod val="50000"/>
                  </a:schemeClr>
                </a:solidFill>
              </a:rPr>
              <a:t> grade:</a:t>
            </a:r>
          </a:p>
          <a:p>
            <a:pPr lvl="1"/>
            <a:r>
              <a:rPr lang="en-US" dirty="0">
                <a:solidFill>
                  <a:schemeClr val="accent2">
                    <a:lumMod val="50000"/>
                  </a:schemeClr>
                </a:solidFill>
              </a:rPr>
              <a:t>Success in honors level courses</a:t>
            </a:r>
          </a:p>
          <a:p>
            <a:pPr lvl="1"/>
            <a:r>
              <a:rPr lang="en-US" dirty="0">
                <a:solidFill>
                  <a:schemeClr val="accent2">
                    <a:lumMod val="50000"/>
                  </a:schemeClr>
                </a:solidFill>
              </a:rPr>
              <a:t>Algebra 2 Honors</a:t>
            </a:r>
          </a:p>
          <a:p>
            <a:pPr lvl="1"/>
            <a:r>
              <a:rPr lang="en-US" dirty="0">
                <a:solidFill>
                  <a:schemeClr val="accent2">
                    <a:lumMod val="50000"/>
                  </a:schemeClr>
                </a:solidFill>
              </a:rPr>
              <a:t>Biology 1, Chemistry 1, and Physics</a:t>
            </a:r>
          </a:p>
          <a:p>
            <a:pPr lvl="1"/>
            <a:r>
              <a:rPr lang="en-US" dirty="0">
                <a:solidFill>
                  <a:schemeClr val="accent2">
                    <a:lumMod val="50000"/>
                  </a:schemeClr>
                </a:solidFill>
              </a:rPr>
              <a:t>2 Social Studies courses (one at an AP Level)</a:t>
            </a:r>
          </a:p>
          <a:p>
            <a:pPr lvl="1"/>
            <a:r>
              <a:rPr lang="en-US" dirty="0">
                <a:solidFill>
                  <a:schemeClr val="accent2">
                    <a:lumMod val="50000"/>
                  </a:schemeClr>
                </a:solidFill>
              </a:rPr>
              <a:t>World language level 3 (Level 3 should be Honors)</a:t>
            </a:r>
          </a:p>
          <a:p>
            <a:pPr lvl="1"/>
            <a:endParaRPr lang="en-US" dirty="0">
              <a:solidFill>
                <a:srgbClr val="FF0000"/>
              </a:solidFill>
            </a:endParaRPr>
          </a:p>
          <a:p>
            <a:pPr marL="0" indent="0">
              <a:buNone/>
            </a:pPr>
            <a:r>
              <a:rPr lang="en-US" dirty="0">
                <a:solidFill>
                  <a:schemeClr val="accent2">
                    <a:lumMod val="50000"/>
                  </a:schemeClr>
                </a:solidFill>
              </a:rPr>
              <a:t>All students who meet the prerequisites are eligible to pursue the IB Diploma. Students are encouraged to complete PE, Personal Health, Personal Finance, the Computer Science requirement, and an arts course (Chorus, Theatre, Dance, or Visual Arts) by the end of the 10</a:t>
            </a:r>
            <a:r>
              <a:rPr lang="en-US" baseline="30000" dirty="0">
                <a:solidFill>
                  <a:schemeClr val="accent2">
                    <a:lumMod val="50000"/>
                  </a:schemeClr>
                </a:solidFill>
              </a:rPr>
              <a:t>th</a:t>
            </a:r>
            <a:r>
              <a:rPr lang="en-US" dirty="0">
                <a:solidFill>
                  <a:schemeClr val="accent2">
                    <a:lumMod val="50000"/>
                  </a:schemeClr>
                </a:solidFill>
              </a:rPr>
              <a:t> grade. </a:t>
            </a:r>
          </a:p>
          <a:p>
            <a:pPr marL="0" indent="0">
              <a:buNone/>
            </a:pPr>
            <a:r>
              <a:rPr lang="en-US" dirty="0">
                <a:solidFill>
                  <a:schemeClr val="accent2">
                    <a:lumMod val="50000"/>
                  </a:schemeClr>
                </a:solidFill>
              </a:rPr>
              <a:t>For more specific information, please visit the IB site on the AC Flora High School website.</a:t>
            </a:r>
          </a:p>
          <a:p>
            <a:pPr marL="0" indent="0">
              <a:buNone/>
            </a:pPr>
            <a:r>
              <a:rPr lang="en-US" dirty="0">
                <a:solidFill>
                  <a:schemeClr val="accent2">
                    <a:lumMod val="50000"/>
                  </a:schemeClr>
                </a:solidFill>
                <a:hlinkClick r:id="rId2"/>
              </a:rPr>
              <a:t>https://flora.richlandone.org/international-baccalaureate</a:t>
            </a:r>
            <a:r>
              <a:rPr lang="en-US" dirty="0">
                <a:solidFill>
                  <a:schemeClr val="accent2">
                    <a:lumMod val="50000"/>
                  </a:schemeClr>
                </a:solidFill>
              </a:rPr>
              <a:t> </a:t>
            </a:r>
          </a:p>
        </p:txBody>
      </p:sp>
    </p:spTree>
    <p:extLst>
      <p:ext uri="{BB962C8B-B14F-4D97-AF65-F5344CB8AC3E}">
        <p14:creationId xmlns:p14="http://schemas.microsoft.com/office/powerpoint/2010/main" val="2836120411"/>
      </p:ext>
    </p:extLst>
  </p:cSld>
  <p:clrMapOvr>
    <a:masterClrMapping/>
  </p:clrMapOvr>
  <mc:AlternateContent xmlns:mc="http://schemas.openxmlformats.org/markup-compatibility/2006" xmlns:p14="http://schemas.microsoft.com/office/powerpoint/2010/main">
    <mc:Choice Requires="p14">
      <p:transition spd="slow" p14:dur="2000" advTm="72104"/>
    </mc:Choice>
    <mc:Fallback xmlns="">
      <p:transition spd="slow" advTm="7210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i="1" dirty="0">
                <a:solidFill>
                  <a:srgbClr val="FF0000"/>
                </a:solidFill>
              </a:rPr>
              <a:t>AP HUMAN GEOGRAPHY: (9</a:t>
            </a:r>
            <a:r>
              <a:rPr lang="en-US" i="1" baseline="30000" dirty="0">
                <a:solidFill>
                  <a:srgbClr val="FF0000"/>
                </a:solidFill>
              </a:rPr>
              <a:t>TH</a:t>
            </a:r>
            <a:r>
              <a:rPr lang="en-US" i="1" dirty="0">
                <a:solidFill>
                  <a:srgbClr val="FF0000"/>
                </a:solidFill>
              </a:rPr>
              <a:t> Grade)  </a:t>
            </a:r>
            <a:r>
              <a:rPr lang="en-US" dirty="0"/>
              <a:t>The purpose of the AP Human Geography course is to introduce students to the systematic study of patterns and processes that have shaped human understanding, use, and alteration of Earth’s surface. Students employ spatial concepts and landscape analysis to examine human social organization and its environmental consequences. They also learn about the methods and tools geographers use in their science and practice.</a:t>
            </a:r>
            <a:endParaRPr lang="en-US" i="1" dirty="0">
              <a:solidFill>
                <a:srgbClr val="FF0000"/>
              </a:solidFill>
            </a:endParaRPr>
          </a:p>
        </p:txBody>
      </p:sp>
      <p:sp>
        <p:nvSpPr>
          <p:cNvPr id="3" name="Title 2"/>
          <p:cNvSpPr>
            <a:spLocks noGrp="1"/>
          </p:cNvSpPr>
          <p:nvPr>
            <p:ph type="title"/>
          </p:nvPr>
        </p:nvSpPr>
        <p:spPr/>
        <p:txBody>
          <a:bodyPr/>
          <a:lstStyle/>
          <a:p>
            <a:pPr algn="ctr"/>
            <a:r>
              <a:rPr lang="en-US" dirty="0">
                <a:solidFill>
                  <a:schemeClr val="accent2">
                    <a:lumMod val="50000"/>
                  </a:schemeClr>
                </a:solidFill>
              </a:rPr>
              <a:t>Freshmen AP Course Offering in </a:t>
            </a:r>
            <a:br>
              <a:rPr lang="en-US" dirty="0">
                <a:solidFill>
                  <a:schemeClr val="accent2">
                    <a:lumMod val="50000"/>
                  </a:schemeClr>
                </a:solidFill>
              </a:rPr>
            </a:br>
            <a:r>
              <a:rPr lang="en-US" dirty="0">
                <a:solidFill>
                  <a:schemeClr val="accent2">
                    <a:lumMod val="50000"/>
                  </a:schemeClr>
                </a:solidFill>
              </a:rPr>
              <a:t>Social Studies</a:t>
            </a:r>
          </a:p>
        </p:txBody>
      </p:sp>
    </p:spTree>
    <p:extLst>
      <p:ext uri="{BB962C8B-B14F-4D97-AF65-F5344CB8AC3E}">
        <p14:creationId xmlns:p14="http://schemas.microsoft.com/office/powerpoint/2010/main" val="3472245545"/>
      </p:ext>
    </p:extLst>
  </p:cSld>
  <p:clrMapOvr>
    <a:masterClrMapping/>
  </p:clrMapOvr>
  <mc:AlternateContent xmlns:mc="http://schemas.openxmlformats.org/markup-compatibility/2006" xmlns:p14="http://schemas.microsoft.com/office/powerpoint/2010/main">
    <mc:Choice Requires="p14">
      <p:transition spd="slow" p14:dur="2000" advTm="36570"/>
    </mc:Choice>
    <mc:Fallback xmlns="">
      <p:transition spd="slow" advTm="3657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8500"/>
          </a:xfrm>
        </p:spPr>
        <p:txBody>
          <a:bodyPr/>
          <a:lstStyle/>
          <a:p>
            <a:r>
              <a:rPr lang="en-US" dirty="0">
                <a:solidFill>
                  <a:schemeClr val="accent1">
                    <a:lumMod val="75000"/>
                  </a:schemeClr>
                </a:solidFill>
              </a:rPr>
              <a:t>Graduation Requirements</a:t>
            </a:r>
          </a:p>
        </p:txBody>
      </p:sp>
      <p:sp>
        <p:nvSpPr>
          <p:cNvPr id="3" name="TextBox 2"/>
          <p:cNvSpPr txBox="1"/>
          <p:nvPr/>
        </p:nvSpPr>
        <p:spPr>
          <a:xfrm>
            <a:off x="6608849" y="3556000"/>
            <a:ext cx="2908300" cy="2308324"/>
          </a:xfrm>
          <a:prstGeom prst="rect">
            <a:avLst/>
          </a:prstGeom>
          <a:noFill/>
        </p:spPr>
        <p:txBody>
          <a:bodyPr wrap="square" rtlCol="0">
            <a:spAutoFit/>
          </a:bodyPr>
          <a:lstStyle/>
          <a:p>
            <a:pPr algn="ctr"/>
            <a:r>
              <a:rPr lang="en-US" dirty="0">
                <a:solidFill>
                  <a:schemeClr val="accent2">
                    <a:lumMod val="50000"/>
                  </a:schemeClr>
                </a:solidFill>
              </a:rPr>
              <a:t>Students planning to attend a college or university should take </a:t>
            </a:r>
          </a:p>
          <a:p>
            <a:pPr algn="ctr"/>
            <a:r>
              <a:rPr lang="en-US" dirty="0">
                <a:solidFill>
                  <a:schemeClr val="accent2">
                    <a:lumMod val="50000"/>
                  </a:schemeClr>
                </a:solidFill>
              </a:rPr>
              <a:t>2-3 credits of a foreign/world language and at least 1 credit of a visual or performing art class.</a:t>
            </a:r>
          </a:p>
        </p:txBody>
      </p:sp>
      <p:pic>
        <p:nvPicPr>
          <p:cNvPr id="8194" name="Picture 2" descr="Image result for high school grad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8849" y="958850"/>
            <a:ext cx="4584700" cy="22923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3"/>
          <a:stretch>
            <a:fillRect/>
          </a:stretch>
        </p:blipFill>
        <p:spPr>
          <a:xfrm>
            <a:off x="980930" y="1308100"/>
            <a:ext cx="5057775" cy="5295900"/>
          </a:xfrm>
          <a:prstGeom prst="rect">
            <a:avLst/>
          </a:prstGeom>
        </p:spPr>
      </p:pic>
    </p:spTree>
    <p:extLst>
      <p:ext uri="{BB962C8B-B14F-4D97-AF65-F5344CB8AC3E}">
        <p14:creationId xmlns:p14="http://schemas.microsoft.com/office/powerpoint/2010/main" val="4104692608"/>
      </p:ext>
    </p:extLst>
  </p:cSld>
  <p:clrMapOvr>
    <a:masterClrMapping/>
  </p:clrMapOvr>
  <mc:AlternateContent xmlns:mc="http://schemas.openxmlformats.org/markup-compatibility/2006" xmlns:p14="http://schemas.microsoft.com/office/powerpoint/2010/main">
    <mc:Choice Requires="p14">
      <p:transition spd="slow" p14:dur="2000" advTm="47612"/>
    </mc:Choice>
    <mc:Fallback xmlns="">
      <p:transition spd="slow" advTm="4761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0488"/>
          </a:xfrm>
        </p:spPr>
        <p:txBody>
          <a:bodyPr>
            <a:normAutofit/>
          </a:bodyPr>
          <a:lstStyle/>
          <a:p>
            <a:r>
              <a:rPr lang="en-US" sz="2800" dirty="0">
                <a:solidFill>
                  <a:schemeClr val="accent2">
                    <a:lumMod val="50000"/>
                  </a:schemeClr>
                </a:solidFill>
              </a:rPr>
              <a:t>IGP Conference Schedule for Crayton Students</a:t>
            </a:r>
          </a:p>
        </p:txBody>
      </p:sp>
      <p:sp>
        <p:nvSpPr>
          <p:cNvPr id="3" name="Content Placeholder 2"/>
          <p:cNvSpPr>
            <a:spLocks noGrp="1"/>
          </p:cNvSpPr>
          <p:nvPr>
            <p:ph idx="1"/>
          </p:nvPr>
        </p:nvSpPr>
        <p:spPr>
          <a:xfrm>
            <a:off x="677334" y="1260088"/>
            <a:ext cx="8596668" cy="4835912"/>
          </a:xfrm>
        </p:spPr>
        <p:txBody>
          <a:bodyPr>
            <a:normAutofit lnSpcReduction="10000"/>
          </a:bodyPr>
          <a:lstStyle/>
          <a:p>
            <a:pPr lvl="1"/>
            <a:r>
              <a:rPr lang="en-US" dirty="0"/>
              <a:t>Monday, February 23, 2026 – Thursday, February 26, 2026. The make-up day (Virtual Only) will be held on Friday, February 27, 2026.</a:t>
            </a:r>
          </a:p>
          <a:p>
            <a:r>
              <a:rPr lang="en-US" sz="2800" dirty="0">
                <a:solidFill>
                  <a:schemeClr val="accent2">
                    <a:lumMod val="50000"/>
                  </a:schemeClr>
                </a:solidFill>
              </a:rPr>
              <a:t>IGP Conference Schedule for WG Sanders Students</a:t>
            </a:r>
            <a:endParaRPr lang="en-US" sz="2800" dirty="0"/>
          </a:p>
          <a:p>
            <a:pPr lvl="1"/>
            <a:r>
              <a:rPr lang="en-US" dirty="0"/>
              <a:t>All Virtual IGP conferences with WG Sanders students have been scheduled for February 20, 2026.</a:t>
            </a:r>
          </a:p>
          <a:p>
            <a:pPr marL="0" indent="0">
              <a:buNone/>
            </a:pPr>
            <a:endParaRPr lang="en-US" dirty="0"/>
          </a:p>
          <a:p>
            <a:pPr marL="0" indent="0">
              <a:buNone/>
            </a:pPr>
            <a:endParaRPr lang="en-US" dirty="0"/>
          </a:p>
          <a:p>
            <a:r>
              <a:rPr lang="en-US" dirty="0"/>
              <a:t>Crayton conferences will be held virtually and both middle school counselors and AC Flora Counselors will be present, unless an in-person conference has been requested. </a:t>
            </a:r>
          </a:p>
          <a:p>
            <a:r>
              <a:rPr lang="en-US" dirty="0"/>
              <a:t>Each conference is 20 minutes long.  We ask that you please adhere to that time frame.  </a:t>
            </a:r>
          </a:p>
          <a:p>
            <a:r>
              <a:rPr lang="en-US" dirty="0"/>
              <a:t>If you have additional questions after the 20-minute meeting, please direct those questions to your student’s school counselor via email. </a:t>
            </a:r>
          </a:p>
          <a:p>
            <a:endParaRPr lang="en-US" dirty="0"/>
          </a:p>
          <a:p>
            <a:endParaRPr lang="en-US" dirty="0"/>
          </a:p>
        </p:txBody>
      </p:sp>
    </p:spTree>
    <p:extLst>
      <p:ext uri="{BB962C8B-B14F-4D97-AF65-F5344CB8AC3E}">
        <p14:creationId xmlns:p14="http://schemas.microsoft.com/office/powerpoint/2010/main" val="2180891303"/>
      </p:ext>
    </p:extLst>
  </p:cSld>
  <p:clrMapOvr>
    <a:masterClrMapping/>
  </p:clrMapOvr>
  <mc:AlternateContent xmlns:mc="http://schemas.openxmlformats.org/markup-compatibility/2006" xmlns:p14="http://schemas.microsoft.com/office/powerpoint/2010/main">
    <mc:Choice Requires="p14">
      <p:transition spd="slow" p14:dur="2000" advTm="40596"/>
    </mc:Choice>
    <mc:Fallback xmlns="">
      <p:transition spd="slow" advTm="4059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634" y="279400"/>
            <a:ext cx="10452100" cy="1092200"/>
          </a:xfrm>
        </p:spPr>
        <p:txBody>
          <a:bodyPr>
            <a:noAutofit/>
          </a:bodyPr>
          <a:lstStyle/>
          <a:p>
            <a:r>
              <a:rPr lang="en-US" dirty="0">
                <a:solidFill>
                  <a:schemeClr val="accent2">
                    <a:lumMod val="50000"/>
                  </a:schemeClr>
                </a:solidFill>
              </a:rPr>
              <a:t>Student Life: </a:t>
            </a:r>
            <a:br>
              <a:rPr lang="en-US" dirty="0">
                <a:solidFill>
                  <a:schemeClr val="accent2">
                    <a:lumMod val="50000"/>
                  </a:schemeClr>
                </a:solidFill>
              </a:rPr>
            </a:br>
            <a:r>
              <a:rPr lang="en-US" dirty="0">
                <a:solidFill>
                  <a:schemeClr val="accent2">
                    <a:lumMod val="50000"/>
                  </a:schemeClr>
                </a:solidFill>
              </a:rPr>
              <a:t>Athletics, Clubs, and Government</a:t>
            </a:r>
          </a:p>
        </p:txBody>
      </p:sp>
      <p:sp>
        <p:nvSpPr>
          <p:cNvPr id="3" name="Content Placeholder 2"/>
          <p:cNvSpPr>
            <a:spLocks noGrp="1"/>
          </p:cNvSpPr>
          <p:nvPr>
            <p:ph idx="1"/>
          </p:nvPr>
        </p:nvSpPr>
        <p:spPr>
          <a:xfrm>
            <a:off x="410634" y="1462089"/>
            <a:ext cx="8596668" cy="3275011"/>
          </a:xfrm>
        </p:spPr>
        <p:txBody>
          <a:bodyPr>
            <a:normAutofit/>
          </a:bodyPr>
          <a:lstStyle/>
          <a:p>
            <a:pPr lvl="0"/>
            <a:r>
              <a:rPr lang="en-US" sz="2000" dirty="0">
                <a:solidFill>
                  <a:schemeClr val="accent2">
                    <a:lumMod val="50000"/>
                  </a:schemeClr>
                </a:solidFill>
              </a:rPr>
              <a:t>24 Varsity Sports Programs, 51 Competitive Sports Teams</a:t>
            </a:r>
          </a:p>
          <a:p>
            <a:r>
              <a:rPr lang="en-US" sz="2000" dirty="0">
                <a:solidFill>
                  <a:schemeClr val="accent2">
                    <a:lumMod val="50000"/>
                  </a:schemeClr>
                </a:solidFill>
              </a:rPr>
              <a:t>30 Student Clubs </a:t>
            </a:r>
          </a:p>
          <a:p>
            <a:r>
              <a:rPr lang="en-US" sz="2000" dirty="0">
                <a:solidFill>
                  <a:schemeClr val="accent2">
                    <a:lumMod val="50000"/>
                  </a:schemeClr>
                </a:solidFill>
              </a:rPr>
              <a:t>Student Government has grown in participation and focus on service leadership</a:t>
            </a:r>
          </a:p>
          <a:p>
            <a:r>
              <a:rPr lang="en-US" sz="2000" dirty="0">
                <a:solidFill>
                  <a:schemeClr val="accent2">
                    <a:lumMod val="50000"/>
                  </a:schemeClr>
                </a:solidFill>
              </a:rPr>
              <a:t>Performing Arts Ensembles showcase students in numerous concerts and performances throughout the year</a:t>
            </a:r>
          </a:p>
          <a:p>
            <a:r>
              <a:rPr lang="en-US" sz="2000" dirty="0">
                <a:solidFill>
                  <a:schemeClr val="accent2">
                    <a:lumMod val="50000"/>
                  </a:schemeClr>
                </a:solidFill>
              </a:rPr>
              <a:t>Various Honor Societies </a:t>
            </a:r>
          </a:p>
        </p:txBody>
      </p:sp>
      <p:pic>
        <p:nvPicPr>
          <p:cNvPr id="3078" name="Picture 6" descr="Image result for ac flora high sch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818" y="4292600"/>
            <a:ext cx="3546032" cy="238005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1975" y="3294459"/>
            <a:ext cx="3033744" cy="3378200"/>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450" y="4292599"/>
            <a:ext cx="3555243" cy="23800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3693069"/>
      </p:ext>
    </p:extLst>
  </p:cSld>
  <p:clrMapOvr>
    <a:masterClrMapping/>
  </p:clrMapOvr>
  <mc:AlternateContent xmlns:mc="http://schemas.openxmlformats.org/markup-compatibility/2006" xmlns:p14="http://schemas.microsoft.com/office/powerpoint/2010/main">
    <mc:Choice Requires="p14">
      <p:transition spd="slow" p14:dur="2000" advTm="35419"/>
    </mc:Choice>
    <mc:Fallback xmlns="">
      <p:transition spd="slow" advTm="3541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52" y="304440"/>
            <a:ext cx="9448800" cy="1320800"/>
          </a:xfrm>
        </p:spPr>
        <p:txBody>
          <a:bodyPr>
            <a:noAutofit/>
          </a:bodyPr>
          <a:lstStyle/>
          <a:p>
            <a:r>
              <a:rPr lang="en-US" dirty="0">
                <a:solidFill>
                  <a:srgbClr val="00B0F0"/>
                </a:solidFill>
              </a:rPr>
              <a:t>   </a:t>
            </a:r>
            <a:r>
              <a:rPr lang="en-US" b="1" dirty="0">
                <a:solidFill>
                  <a:srgbClr val="00B0F0"/>
                </a:solidFill>
              </a:rPr>
              <a:t>The Big Picture</a:t>
            </a:r>
          </a:p>
        </p:txBody>
      </p:sp>
      <p:sp>
        <p:nvSpPr>
          <p:cNvPr id="3" name="Content Placeholder 2"/>
          <p:cNvSpPr>
            <a:spLocks noGrp="1"/>
          </p:cNvSpPr>
          <p:nvPr>
            <p:ph idx="1"/>
          </p:nvPr>
        </p:nvSpPr>
        <p:spPr>
          <a:xfrm>
            <a:off x="591118" y="1217767"/>
            <a:ext cx="9213282" cy="1342353"/>
          </a:xfrm>
        </p:spPr>
        <p:txBody>
          <a:bodyPr vert="horz" lIns="91440" tIns="45720" rIns="91440" bIns="45720" rtlCol="0" anchor="t">
            <a:noAutofit/>
          </a:bodyPr>
          <a:lstStyle/>
          <a:p>
            <a:pPr marL="0" indent="0">
              <a:buNone/>
            </a:pPr>
            <a:r>
              <a:rPr lang="en-US" sz="2000" u="sng" dirty="0">
                <a:solidFill>
                  <a:srgbClr val="FF0000"/>
                </a:solidFill>
              </a:rPr>
              <a:t>School Counseling Program Goals:</a:t>
            </a:r>
          </a:p>
          <a:p>
            <a:pPr marL="0" indent="0">
              <a:buNone/>
            </a:pPr>
            <a:r>
              <a:rPr lang="en-US" dirty="0">
                <a:solidFill>
                  <a:schemeClr val="accent2">
                    <a:lumMod val="50000"/>
                  </a:schemeClr>
                </a:solidFill>
              </a:rPr>
              <a:t>AC Flora’s School Counseling Department is dedicated to providing academic, personal, and career counseling through a system designed to assist all students with developing and attaining their </a:t>
            </a:r>
            <a:r>
              <a:rPr lang="en-US" sz="2000" dirty="0">
                <a:solidFill>
                  <a:schemeClr val="accent2">
                    <a:lumMod val="50000"/>
                  </a:schemeClr>
                </a:solidFill>
              </a:rPr>
              <a:t>educational, career, and personal goals. </a:t>
            </a:r>
          </a:p>
        </p:txBody>
      </p:sp>
      <p:sp>
        <p:nvSpPr>
          <p:cNvPr id="4" name="TextBox 3"/>
          <p:cNvSpPr txBox="1"/>
          <p:nvPr/>
        </p:nvSpPr>
        <p:spPr>
          <a:xfrm>
            <a:off x="489518" y="2594647"/>
            <a:ext cx="9314882" cy="3708708"/>
          </a:xfrm>
          <a:prstGeom prst="rect">
            <a:avLst/>
          </a:prstGeom>
          <a:noFill/>
        </p:spPr>
        <p:txBody>
          <a:bodyPr wrap="square" rtlCol="0">
            <a:spAutoFit/>
          </a:bodyPr>
          <a:lstStyle/>
          <a:p>
            <a:endParaRPr lang="en-US" sz="2000" u="sng" dirty="0">
              <a:solidFill>
                <a:srgbClr val="FF0000"/>
              </a:solidFill>
            </a:endParaRPr>
          </a:p>
          <a:p>
            <a:r>
              <a:rPr lang="en-US" sz="2000" u="sng" dirty="0">
                <a:solidFill>
                  <a:srgbClr val="FF0000"/>
                </a:solidFill>
              </a:rPr>
              <a:t>The Big Picture: What should your student be thinking about?</a:t>
            </a:r>
          </a:p>
          <a:p>
            <a:r>
              <a:rPr lang="en-US" dirty="0">
                <a:solidFill>
                  <a:schemeClr val="accent2">
                    <a:lumMod val="50000"/>
                  </a:schemeClr>
                </a:solidFill>
              </a:rPr>
              <a:t>Middle school was the step to high school and high school is the step to what?</a:t>
            </a:r>
          </a:p>
          <a:p>
            <a:pPr marL="285750" indent="-285750">
              <a:buFont typeface="Arial" panose="020B0604020202020204" pitchFamily="34" charset="0"/>
              <a:buChar char="•"/>
            </a:pPr>
            <a:r>
              <a:rPr lang="en-US" i="1" dirty="0">
                <a:solidFill>
                  <a:schemeClr val="accent2">
                    <a:lumMod val="50000"/>
                  </a:schemeClr>
                </a:solidFill>
              </a:rPr>
              <a:t>Career?  Military?  College?</a:t>
            </a:r>
          </a:p>
          <a:p>
            <a:endParaRPr lang="en-US" sz="1100" dirty="0">
              <a:solidFill>
                <a:schemeClr val="accent2">
                  <a:lumMod val="50000"/>
                </a:schemeClr>
              </a:solidFill>
            </a:endParaRPr>
          </a:p>
          <a:p>
            <a:r>
              <a:rPr lang="en-US" dirty="0">
                <a:solidFill>
                  <a:schemeClr val="accent2">
                    <a:lumMod val="50000"/>
                  </a:schemeClr>
                </a:solidFill>
              </a:rPr>
              <a:t>What do I need to do in order to get there (career, military, college)?</a:t>
            </a:r>
          </a:p>
          <a:p>
            <a:pPr marL="285750" indent="-285750">
              <a:buFont typeface="Arial" panose="020B0604020202020204" pitchFamily="34" charset="0"/>
              <a:buChar char="•"/>
            </a:pPr>
            <a:r>
              <a:rPr lang="en-US" i="1" dirty="0">
                <a:solidFill>
                  <a:schemeClr val="accent2">
                    <a:lumMod val="50000"/>
                  </a:schemeClr>
                </a:solidFill>
              </a:rPr>
              <a:t>How can I become involved and build my resume?  What classes do I need?</a:t>
            </a:r>
          </a:p>
          <a:p>
            <a:endParaRPr lang="en-US" sz="1100" dirty="0">
              <a:solidFill>
                <a:schemeClr val="accent2">
                  <a:lumMod val="50000"/>
                </a:schemeClr>
              </a:solidFill>
            </a:endParaRPr>
          </a:p>
          <a:p>
            <a:r>
              <a:rPr lang="en-US" dirty="0">
                <a:solidFill>
                  <a:schemeClr val="accent2">
                    <a:lumMod val="50000"/>
                  </a:schemeClr>
                </a:solidFill>
              </a:rPr>
              <a:t>What are my academic goals?</a:t>
            </a:r>
          </a:p>
          <a:p>
            <a:pPr marL="285750" indent="-285750">
              <a:buFont typeface="Arial" panose="020B0604020202020204" pitchFamily="34" charset="0"/>
              <a:buChar char="•"/>
            </a:pPr>
            <a:r>
              <a:rPr lang="en-US" i="1" dirty="0">
                <a:solidFill>
                  <a:schemeClr val="accent2">
                    <a:lumMod val="50000"/>
                  </a:schemeClr>
                </a:solidFill>
              </a:rPr>
              <a:t>What are my strengths and weaknesses, likes and dislikes?  </a:t>
            </a:r>
          </a:p>
          <a:p>
            <a:pPr marL="285750" indent="-285750">
              <a:buFont typeface="Arial" panose="020B0604020202020204" pitchFamily="34" charset="0"/>
              <a:buChar char="•"/>
            </a:pPr>
            <a:r>
              <a:rPr lang="en-US" i="1" dirty="0">
                <a:solidFill>
                  <a:schemeClr val="accent2">
                    <a:lumMod val="50000"/>
                  </a:schemeClr>
                </a:solidFill>
              </a:rPr>
              <a:t>Do I want to take every art class?  Join the IB Program my junior year?</a:t>
            </a:r>
          </a:p>
          <a:p>
            <a:endParaRPr lang="en-US" sz="1100" dirty="0">
              <a:solidFill>
                <a:schemeClr val="accent2">
                  <a:lumMod val="50000"/>
                </a:schemeClr>
              </a:solidFill>
            </a:endParaRPr>
          </a:p>
          <a:p>
            <a:r>
              <a:rPr lang="en-US" dirty="0">
                <a:solidFill>
                  <a:schemeClr val="accent2">
                    <a:lumMod val="50000"/>
                  </a:schemeClr>
                </a:solidFill>
              </a:rPr>
              <a:t>What are my personal goals?</a:t>
            </a:r>
          </a:p>
          <a:p>
            <a:pPr marL="285750" indent="-285750">
              <a:buFont typeface="Arial" panose="020B0604020202020204" pitchFamily="34" charset="0"/>
              <a:buChar char="•"/>
            </a:pPr>
            <a:r>
              <a:rPr lang="en-US" i="1" dirty="0">
                <a:solidFill>
                  <a:schemeClr val="accent2">
                    <a:lumMod val="50000"/>
                  </a:schemeClr>
                </a:solidFill>
              </a:rPr>
              <a:t>Do I want to play a sport?  Be in a play?  Join a club?</a:t>
            </a:r>
          </a:p>
        </p:txBody>
      </p:sp>
      <p:pic>
        <p:nvPicPr>
          <p:cNvPr id="921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5559">
            <a:off x="9009986" y="3031027"/>
            <a:ext cx="28575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550038"/>
      </p:ext>
    </p:extLst>
  </p:cSld>
  <p:clrMapOvr>
    <a:masterClrMapping/>
  </p:clrMapOvr>
  <mc:AlternateContent xmlns:mc="http://schemas.openxmlformats.org/markup-compatibility/2006" xmlns:p14="http://schemas.microsoft.com/office/powerpoint/2010/main">
    <mc:Choice Requires="p14">
      <p:transition spd="slow" p14:dur="2000" advTm="68273"/>
    </mc:Choice>
    <mc:Fallback xmlns="">
      <p:transition spd="slow" advTm="6827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dirty="0">
                <a:solidFill>
                  <a:schemeClr val="accent2">
                    <a:lumMod val="50000"/>
                  </a:schemeClr>
                </a:solidFill>
              </a:rPr>
              <a:t>Things to Remember:</a:t>
            </a:r>
          </a:p>
        </p:txBody>
      </p:sp>
      <p:sp>
        <p:nvSpPr>
          <p:cNvPr id="3" name="Content Placeholder 2"/>
          <p:cNvSpPr>
            <a:spLocks noGrp="1"/>
          </p:cNvSpPr>
          <p:nvPr>
            <p:ph idx="1"/>
          </p:nvPr>
        </p:nvSpPr>
        <p:spPr>
          <a:xfrm>
            <a:off x="677334" y="1558345"/>
            <a:ext cx="8596668" cy="4945092"/>
          </a:xfrm>
        </p:spPr>
        <p:txBody>
          <a:bodyPr>
            <a:normAutofit fontScale="92500" lnSpcReduction="20000"/>
          </a:bodyPr>
          <a:lstStyle/>
          <a:p>
            <a:r>
              <a:rPr lang="en-US" b="1" dirty="0">
                <a:solidFill>
                  <a:schemeClr val="accent2">
                    <a:lumMod val="50000"/>
                  </a:schemeClr>
                </a:solidFill>
              </a:rPr>
              <a:t>All course request changes must be completed by </a:t>
            </a:r>
            <a:r>
              <a:rPr lang="en-US" dirty="0">
                <a:solidFill>
                  <a:srgbClr val="FF0000"/>
                </a:solidFill>
              </a:rPr>
              <a:t>March 31, 2026</a:t>
            </a:r>
            <a:r>
              <a:rPr lang="en-US" dirty="0">
                <a:solidFill>
                  <a:srgbClr val="52C4EB"/>
                </a:solidFill>
              </a:rPr>
              <a:t>.  </a:t>
            </a:r>
            <a:r>
              <a:rPr lang="en-US" dirty="0">
                <a:solidFill>
                  <a:schemeClr val="accent2">
                    <a:lumMod val="50000"/>
                  </a:schemeClr>
                </a:solidFill>
              </a:rPr>
              <a:t>Any changes after that date will be considered a schedule request change and will not be reviewed until after final schedules have been issued in August.</a:t>
            </a:r>
          </a:p>
          <a:p>
            <a:r>
              <a:rPr lang="en-US" dirty="0">
                <a:solidFill>
                  <a:srgbClr val="FF0000"/>
                </a:solidFill>
              </a:rPr>
              <a:t>Flora Update </a:t>
            </a:r>
            <a:r>
              <a:rPr lang="en-US" dirty="0">
                <a:solidFill>
                  <a:schemeClr val="accent2">
                    <a:lumMod val="50000"/>
                  </a:schemeClr>
                </a:solidFill>
              </a:rPr>
              <a:t>is our weekly electronic newsletter.  View past and resent issues of Flora Update by going to </a:t>
            </a:r>
            <a:r>
              <a:rPr lang="en-US" dirty="0">
                <a:solidFill>
                  <a:schemeClr val="accent2">
                    <a:lumMod val="50000"/>
                  </a:schemeClr>
                </a:solidFill>
                <a:hlinkClick r:id="rId2"/>
              </a:rPr>
              <a:t>https://flora.richlandone.org/parent-resources/ac-flora-newsletter-archive</a:t>
            </a:r>
            <a:r>
              <a:rPr lang="en-US" dirty="0">
                <a:solidFill>
                  <a:schemeClr val="accent2">
                    <a:lumMod val="50000"/>
                  </a:schemeClr>
                </a:solidFill>
              </a:rPr>
              <a:t> . This will keep you up to date on the latest AC Flora High School news. Also, follow us on Twitter and Instagram. </a:t>
            </a:r>
          </a:p>
          <a:p>
            <a:r>
              <a:rPr lang="en-US" dirty="0">
                <a:solidFill>
                  <a:schemeClr val="accent2">
                    <a:lumMod val="50000"/>
                  </a:schemeClr>
                </a:solidFill>
              </a:rPr>
              <a:t>Please contact AC Flora High School Counselors with any questions you might have about your child’s future here at </a:t>
            </a:r>
            <a:r>
              <a:rPr lang="en-US" dirty="0" err="1">
                <a:solidFill>
                  <a:schemeClr val="accent2">
                    <a:lumMod val="50000"/>
                  </a:schemeClr>
                </a:solidFill>
              </a:rPr>
              <a:t>Flora.Email</a:t>
            </a:r>
            <a:r>
              <a:rPr lang="en-US" dirty="0">
                <a:solidFill>
                  <a:schemeClr val="accent2">
                    <a:lumMod val="50000"/>
                  </a:schemeClr>
                </a:solidFill>
              </a:rPr>
              <a:t> address can be found on the AC Flora website. </a:t>
            </a:r>
            <a:r>
              <a:rPr lang="en-US" dirty="0">
                <a:solidFill>
                  <a:schemeClr val="accent2">
                    <a:lumMod val="50000"/>
                  </a:schemeClr>
                </a:solidFill>
                <a:hlinkClick r:id="rId3"/>
              </a:rPr>
              <a:t>https://flora.richlandone.org/</a:t>
            </a:r>
            <a:r>
              <a:rPr lang="en-US" dirty="0">
                <a:solidFill>
                  <a:schemeClr val="accent2">
                    <a:lumMod val="50000"/>
                  </a:schemeClr>
                </a:solidFill>
              </a:rPr>
              <a:t> </a:t>
            </a:r>
          </a:p>
          <a:p>
            <a:r>
              <a:rPr lang="en-US" dirty="0">
                <a:solidFill>
                  <a:schemeClr val="accent2">
                    <a:lumMod val="50000"/>
                  </a:schemeClr>
                </a:solidFill>
              </a:rPr>
              <a:t>For a copy of this presentation and more information on particular programs (Heyward Career Center, JROTC, etc.), please visit the link below:</a:t>
            </a:r>
          </a:p>
          <a:p>
            <a:pPr lvl="1"/>
            <a:r>
              <a:rPr lang="en-US" dirty="0">
                <a:solidFill>
                  <a:schemeClr val="accent2">
                    <a:lumMod val="50000"/>
                  </a:schemeClr>
                </a:solidFill>
                <a:hlinkClick r:id="rId4"/>
              </a:rPr>
              <a:t>https://flora.richlandone.org/school-counseling/individual-graduation-plan-igp</a:t>
            </a:r>
            <a:endParaRPr lang="en-US" dirty="0">
              <a:solidFill>
                <a:schemeClr val="accent2">
                  <a:lumMod val="50000"/>
                </a:schemeClr>
              </a:solidFill>
            </a:endParaRPr>
          </a:p>
          <a:p>
            <a:endParaRPr lang="en-US" dirty="0">
              <a:solidFill>
                <a:schemeClr val="accent2">
                  <a:lumMod val="50000"/>
                </a:schemeClr>
              </a:solidFill>
            </a:endParaRPr>
          </a:p>
          <a:p>
            <a:pPr marL="457200" lvl="1" indent="0">
              <a:buNone/>
            </a:pPr>
            <a:r>
              <a:rPr lang="en-US" dirty="0">
                <a:solidFill>
                  <a:schemeClr val="accent2">
                    <a:lumMod val="50000"/>
                  </a:schemeClr>
                </a:solidFill>
              </a:rPr>
              <a:t> </a:t>
            </a:r>
            <a:r>
              <a:rPr lang="en-US" sz="4300" dirty="0">
                <a:solidFill>
                  <a:schemeClr val="accent2">
                    <a:lumMod val="50000"/>
                  </a:schemeClr>
                </a:solidFill>
              </a:rPr>
              <a:t>Finally….</a:t>
            </a:r>
          </a:p>
          <a:p>
            <a:pPr marL="457200" lvl="1" indent="0">
              <a:buNone/>
            </a:pPr>
            <a:r>
              <a:rPr lang="en-US" dirty="0">
                <a:solidFill>
                  <a:srgbClr val="52C4EB"/>
                </a:solidFill>
              </a:rPr>
              <a:t>	</a:t>
            </a:r>
            <a:r>
              <a:rPr lang="en-US" sz="3600" b="1" dirty="0">
                <a:solidFill>
                  <a:srgbClr val="FF0000"/>
                </a:solidFill>
              </a:rPr>
              <a:t>THANK YOU!</a:t>
            </a:r>
          </a:p>
        </p:txBody>
      </p:sp>
    </p:spTree>
    <p:extLst>
      <p:ext uri="{BB962C8B-B14F-4D97-AF65-F5344CB8AC3E}">
        <p14:creationId xmlns:p14="http://schemas.microsoft.com/office/powerpoint/2010/main" val="3445943522"/>
      </p:ext>
    </p:extLst>
  </p:cSld>
  <p:clrMapOvr>
    <a:masterClrMapping/>
  </p:clrMapOvr>
  <mc:AlternateContent xmlns:mc="http://schemas.openxmlformats.org/markup-compatibility/2006" xmlns:p14="http://schemas.microsoft.com/office/powerpoint/2010/main">
    <mc:Choice Requires="p14">
      <p:transition spd="slow" p14:dur="2000" advTm="81205"/>
    </mc:Choice>
    <mc:Fallback xmlns="">
      <p:transition spd="slow" advTm="81205"/>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4400" dirty="0">
                <a:solidFill>
                  <a:schemeClr val="accent2">
                    <a:lumMod val="50000"/>
                  </a:schemeClr>
                </a:solidFill>
              </a:rPr>
              <a:t>Questions??????</a:t>
            </a:r>
          </a:p>
        </p:txBody>
      </p:sp>
    </p:spTree>
    <p:extLst>
      <p:ext uri="{BB962C8B-B14F-4D97-AF65-F5344CB8AC3E}">
        <p14:creationId xmlns:p14="http://schemas.microsoft.com/office/powerpoint/2010/main" val="96878794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4676</TotalTime>
  <Words>2810</Words>
  <Application>Microsoft Office PowerPoint</Application>
  <PresentationFormat>Widescreen</PresentationFormat>
  <Paragraphs>217</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Trebuchet MS</vt:lpstr>
      <vt:lpstr>Wingdings</vt:lpstr>
      <vt:lpstr>Wingdings 3</vt:lpstr>
      <vt:lpstr>Facet</vt:lpstr>
      <vt:lpstr>A.C. Flora High School</vt:lpstr>
      <vt:lpstr>Introductions</vt:lpstr>
      <vt:lpstr>Who: Who is enrolled at AC Flora?</vt:lpstr>
      <vt:lpstr>What: What do classes look like?</vt:lpstr>
      <vt:lpstr>When: When does school start and end? </vt:lpstr>
      <vt:lpstr>Important things to know about high school</vt:lpstr>
      <vt:lpstr>Course Credit Levels</vt:lpstr>
      <vt:lpstr>Additional Course Options</vt:lpstr>
      <vt:lpstr>Additional Course Options</vt:lpstr>
      <vt:lpstr>Additional Course Options</vt:lpstr>
      <vt:lpstr>Additional Course Options</vt:lpstr>
      <vt:lpstr>International Baccalaureate</vt:lpstr>
      <vt:lpstr>Preparing for International Baccalaureate</vt:lpstr>
      <vt:lpstr>Freshmen AP Course Offering in  Social Studies</vt:lpstr>
      <vt:lpstr>Graduation Requirements</vt:lpstr>
      <vt:lpstr>IGP Conference Schedule for Crayton Students</vt:lpstr>
      <vt:lpstr>Student Life:  Athletics, Clubs, and Government</vt:lpstr>
      <vt:lpstr>   The Big Picture</vt:lpstr>
      <vt:lpstr>Things to Remember:</vt:lpstr>
      <vt:lpstr>PowerPoint Presentation</vt:lpstr>
    </vt:vector>
  </TitlesOfParts>
  <Company>RCSD1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 Flora High School</dc:title>
  <dc:creator>Bowers, Tempie J</dc:creator>
  <cp:lastModifiedBy>Porter, Moira</cp:lastModifiedBy>
  <cp:revision>245</cp:revision>
  <cp:lastPrinted>2019-01-22T15:12:57Z</cp:lastPrinted>
  <dcterms:created xsi:type="dcterms:W3CDTF">2017-01-05T12:44:18Z</dcterms:created>
  <dcterms:modified xsi:type="dcterms:W3CDTF">2026-01-30T12:14:37Z</dcterms:modified>
</cp:coreProperties>
</file>