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5143500" cx="9144000"/>
  <p:notesSz cx="6858000" cy="9144000"/>
  <p:embeddedFontLst>
    <p:embeddedFont>
      <p:font typeface="Caveat"/>
      <p:regular r:id="rId42"/>
      <p:bold r:id="rId43"/>
    </p:embeddedFont>
    <p:embeddedFont>
      <p:font typeface="Nunito"/>
      <p:regular r:id="rId44"/>
      <p:bold r:id="rId45"/>
      <p:italic r:id="rId46"/>
      <p:boldItalic r:id="rId47"/>
    </p:embeddedFont>
    <p:embeddedFont>
      <p:font typeface="Lobster"/>
      <p:regular r:id="rId48"/>
    </p:embeddedFont>
    <p:embeddedFont>
      <p:font typeface="Lato"/>
      <p:regular r:id="rId49"/>
      <p:bold r:id="rId50"/>
      <p:italic r:id="rId51"/>
      <p:boldItalic r:id="rId52"/>
    </p:embeddedFont>
    <p:embeddedFont>
      <p:font typeface="Helvetica Neue"/>
      <p:regular r:id="rId53"/>
      <p:bold r:id="rId54"/>
      <p:italic r:id="rId55"/>
      <p:boldItalic r:id="rId56"/>
    </p:embeddedFont>
    <p:embeddedFont>
      <p:font typeface="Merriweather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0FFDB7F-C974-45FD-80A9-FE45BF026553}">
  <a:tblStyle styleId="{00FFDB7F-C974-45FD-80A9-FE45BF02655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231F2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Caveat-regular.fntdata"/><Relationship Id="rId41" Type="http://schemas.openxmlformats.org/officeDocument/2006/relationships/slide" Target="slides/slide35.xml"/><Relationship Id="rId44" Type="http://schemas.openxmlformats.org/officeDocument/2006/relationships/font" Target="fonts/Nunito-regular.fntdata"/><Relationship Id="rId43" Type="http://schemas.openxmlformats.org/officeDocument/2006/relationships/font" Target="fonts/Caveat-bold.fntdata"/><Relationship Id="rId46" Type="http://schemas.openxmlformats.org/officeDocument/2006/relationships/font" Target="fonts/Nunito-italic.fntdata"/><Relationship Id="rId45" Type="http://schemas.openxmlformats.org/officeDocument/2006/relationships/font" Target="fonts/Nuni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Lobster-regular.fntdata"/><Relationship Id="rId47" Type="http://schemas.openxmlformats.org/officeDocument/2006/relationships/font" Target="fonts/Nunito-boldItalic.fntdata"/><Relationship Id="rId49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Merriweather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italic.fntdata"/><Relationship Id="rId50" Type="http://schemas.openxmlformats.org/officeDocument/2006/relationships/font" Target="fonts/Lato-bold.fntdata"/><Relationship Id="rId53" Type="http://schemas.openxmlformats.org/officeDocument/2006/relationships/font" Target="fonts/HelveticaNeue-regular.fntdata"/><Relationship Id="rId52" Type="http://schemas.openxmlformats.org/officeDocument/2006/relationships/font" Target="fonts/Lato-boldItalic.fntdata"/><Relationship Id="rId11" Type="http://schemas.openxmlformats.org/officeDocument/2006/relationships/slide" Target="slides/slide5.xml"/><Relationship Id="rId55" Type="http://schemas.openxmlformats.org/officeDocument/2006/relationships/font" Target="fonts/HelveticaNeue-italic.fntdata"/><Relationship Id="rId10" Type="http://schemas.openxmlformats.org/officeDocument/2006/relationships/slide" Target="slides/slide4.xml"/><Relationship Id="rId54" Type="http://schemas.openxmlformats.org/officeDocument/2006/relationships/font" Target="fonts/HelveticaNeue-bold.fntdata"/><Relationship Id="rId13" Type="http://schemas.openxmlformats.org/officeDocument/2006/relationships/slide" Target="slides/slide7.xml"/><Relationship Id="rId57" Type="http://schemas.openxmlformats.org/officeDocument/2006/relationships/font" Target="fonts/Merriweather-regular.fntdata"/><Relationship Id="rId12" Type="http://schemas.openxmlformats.org/officeDocument/2006/relationships/slide" Target="slides/slide6.xml"/><Relationship Id="rId56" Type="http://schemas.openxmlformats.org/officeDocument/2006/relationships/font" Target="fonts/HelveticaNeue-boldItalic.fntdata"/><Relationship Id="rId15" Type="http://schemas.openxmlformats.org/officeDocument/2006/relationships/slide" Target="slides/slide9.xml"/><Relationship Id="rId59" Type="http://schemas.openxmlformats.org/officeDocument/2006/relationships/font" Target="fonts/Merriweather-italic.fntdata"/><Relationship Id="rId14" Type="http://schemas.openxmlformats.org/officeDocument/2006/relationships/slide" Target="slides/slide8.xml"/><Relationship Id="rId58" Type="http://schemas.openxmlformats.org/officeDocument/2006/relationships/font" Target="fonts/Merriweather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23f732b8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23f732b8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63a3dbe4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063a3dbe4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063a3dbe48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063a3dbe48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b87e8bcf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b87e8bcf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063a3dbe48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063a3dbe48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63a3dbe48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063a3dbe48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20ed53604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20ed53604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1c5807e450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1c5807e450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1c5807e450_0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1c5807e450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b6e489d658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b6e489d65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b87e8bcf9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b87e8bcf9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20ed53604f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20ed53604f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20ed53604f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20ed53604f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20ed53604f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20ed53604f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1c5807e45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1c5807e45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1c5807e45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1c5807e45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1c5807e450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1c5807e450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1c5807e450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1c5807e450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20ed53604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20ed53604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1c5807e450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1c5807e450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1c5807e450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1c5807e450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1c5807e450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1c5807e450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1c5807e450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1c5807e450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1c5807e450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1c5807e450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1c5807e450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1c5807e450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1c5807e450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1c5807e450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20ed53604f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20ed53604f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1c5807e450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1c5807e450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1c5807e450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1c5807e450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299b78ab9f_0_5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299b78ab9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20ed53604f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20ed53604f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b87e8bcf9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b87e8bcf9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20ed53604f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20ed53604f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b81b49818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b81b49818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7.png"/><Relationship Id="rId6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26.png"/><Relationship Id="rId5" Type="http://schemas.openxmlformats.org/officeDocument/2006/relationships/image" Target="../media/image23.png"/><Relationship Id="rId6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31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9.png"/><Relationship Id="rId4" Type="http://schemas.openxmlformats.org/officeDocument/2006/relationships/image" Target="../media/image50.jpg"/><Relationship Id="rId5" Type="http://schemas.openxmlformats.org/officeDocument/2006/relationships/image" Target="../media/image25.jpg"/><Relationship Id="rId6" Type="http://schemas.openxmlformats.org/officeDocument/2006/relationships/image" Target="../media/image27.jpg"/><Relationship Id="rId7" Type="http://schemas.openxmlformats.org/officeDocument/2006/relationships/image" Target="../media/image54.jpg"/><Relationship Id="rId8" Type="http://schemas.openxmlformats.org/officeDocument/2006/relationships/image" Target="../media/image5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9.png"/><Relationship Id="rId4" Type="http://schemas.openxmlformats.org/officeDocument/2006/relationships/image" Target="../media/image36.jpg"/><Relationship Id="rId5" Type="http://schemas.openxmlformats.org/officeDocument/2006/relationships/image" Target="../media/image48.jpg"/><Relationship Id="rId6" Type="http://schemas.openxmlformats.org/officeDocument/2006/relationships/image" Target="../media/image45.jpg"/><Relationship Id="rId7" Type="http://schemas.openxmlformats.org/officeDocument/2006/relationships/image" Target="../media/image37.jpg"/><Relationship Id="rId8" Type="http://schemas.openxmlformats.org/officeDocument/2006/relationships/image" Target="../media/image4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9.png"/><Relationship Id="rId4" Type="http://schemas.openxmlformats.org/officeDocument/2006/relationships/image" Target="../media/image44.jpg"/><Relationship Id="rId5" Type="http://schemas.openxmlformats.org/officeDocument/2006/relationships/image" Target="../media/image43.jpg"/><Relationship Id="rId6" Type="http://schemas.openxmlformats.org/officeDocument/2006/relationships/image" Target="../media/image80.jpg"/><Relationship Id="rId7" Type="http://schemas.openxmlformats.org/officeDocument/2006/relationships/image" Target="../media/image42.jpg"/><Relationship Id="rId8" Type="http://schemas.openxmlformats.org/officeDocument/2006/relationships/image" Target="../media/image4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9.png"/><Relationship Id="rId4" Type="http://schemas.openxmlformats.org/officeDocument/2006/relationships/image" Target="../media/image56.jpg"/><Relationship Id="rId5" Type="http://schemas.openxmlformats.org/officeDocument/2006/relationships/image" Target="../media/image46.jpg"/><Relationship Id="rId6" Type="http://schemas.openxmlformats.org/officeDocument/2006/relationships/image" Target="../media/image65.jpg"/><Relationship Id="rId7" Type="http://schemas.openxmlformats.org/officeDocument/2006/relationships/image" Target="../media/image52.jpg"/><Relationship Id="rId8" Type="http://schemas.openxmlformats.org/officeDocument/2006/relationships/image" Target="../media/image6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9.png"/><Relationship Id="rId4" Type="http://schemas.openxmlformats.org/officeDocument/2006/relationships/image" Target="../media/image55.jpg"/><Relationship Id="rId5" Type="http://schemas.openxmlformats.org/officeDocument/2006/relationships/image" Target="../media/image78.jpg"/><Relationship Id="rId6" Type="http://schemas.openxmlformats.org/officeDocument/2006/relationships/image" Target="../media/image5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9.png"/><Relationship Id="rId4" Type="http://schemas.openxmlformats.org/officeDocument/2006/relationships/image" Target="../media/image53.jpg"/><Relationship Id="rId10" Type="http://schemas.openxmlformats.org/officeDocument/2006/relationships/image" Target="../media/image60.png"/><Relationship Id="rId9" Type="http://schemas.openxmlformats.org/officeDocument/2006/relationships/image" Target="../media/image66.png"/><Relationship Id="rId5" Type="http://schemas.openxmlformats.org/officeDocument/2006/relationships/image" Target="../media/image74.jpg"/><Relationship Id="rId6" Type="http://schemas.openxmlformats.org/officeDocument/2006/relationships/image" Target="../media/image63.jpg"/><Relationship Id="rId7" Type="http://schemas.openxmlformats.org/officeDocument/2006/relationships/image" Target="../media/image62.png"/><Relationship Id="rId8" Type="http://schemas.openxmlformats.org/officeDocument/2006/relationships/image" Target="../media/image6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9.png"/><Relationship Id="rId4" Type="http://schemas.openxmlformats.org/officeDocument/2006/relationships/image" Target="../media/image71.jpg"/><Relationship Id="rId5" Type="http://schemas.openxmlformats.org/officeDocument/2006/relationships/image" Target="../media/image72.jpg"/><Relationship Id="rId6" Type="http://schemas.openxmlformats.org/officeDocument/2006/relationships/image" Target="../media/image7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area31careercenter.com/programs/area-31-programs" TargetMode="External"/><Relationship Id="rId4" Type="http://schemas.openxmlformats.org/officeDocument/2006/relationships/image" Target="../media/image67.png"/><Relationship Id="rId5" Type="http://schemas.openxmlformats.org/officeDocument/2006/relationships/image" Target="../media/image77.png"/><Relationship Id="rId6" Type="http://schemas.openxmlformats.org/officeDocument/2006/relationships/hyperlink" Target="https://www.area31careercenter.com/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3.png"/><Relationship Id="rId4" Type="http://schemas.openxmlformats.org/officeDocument/2006/relationships/image" Target="../media/image7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50" y="185875"/>
            <a:ext cx="1577850" cy="102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3"/>
          <p:cNvSpPr txBox="1"/>
          <p:nvPr>
            <p:ph idx="2" type="body"/>
          </p:nvPr>
        </p:nvSpPr>
        <p:spPr>
          <a:xfrm>
            <a:off x="568675" y="806325"/>
            <a:ext cx="8224500" cy="38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</a:rPr>
              <a:t>NEW Indiana Diploma</a:t>
            </a:r>
            <a:endParaRPr b="1" sz="34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</a:rPr>
              <a:t>Class of 2030  Course Information Night</a:t>
            </a:r>
            <a:endParaRPr b="1" sz="2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Please scan QR code:				 and complete the Sign In Sheet. </a:t>
            </a:r>
            <a:endParaRPr sz="2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accent2"/>
                </a:solidFill>
              </a:rPr>
              <a:t>Wifi: Danville Guest</a:t>
            </a:r>
            <a:endParaRPr b="1" sz="19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accent2"/>
                </a:solidFill>
              </a:rPr>
              <a:t>Pw: guestnet24</a:t>
            </a:r>
            <a:endParaRPr b="1" sz="19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chemeClr val="accent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2"/>
                </a:solidFill>
              </a:rPr>
              <a:t>Our Goal:</a:t>
            </a:r>
            <a:r>
              <a:rPr lang="en" sz="2600">
                <a:solidFill>
                  <a:srgbClr val="45818E"/>
                </a:solidFill>
              </a:rPr>
              <a:t> Explain the new Graduation Requirements and Choose courses for your student’s 9th grade year.</a:t>
            </a:r>
            <a:endParaRPr sz="2600">
              <a:solidFill>
                <a:srgbClr val="45818E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13"/>
          <p:cNvPicPr preferRelativeResize="0"/>
          <p:nvPr/>
        </p:nvPicPr>
        <p:blipFill rotWithShape="1">
          <a:blip r:embed="rId4">
            <a:alphaModFix/>
          </a:blip>
          <a:srcRect b="14742" l="12848" r="14025" t="8351"/>
          <a:stretch/>
        </p:blipFill>
        <p:spPr>
          <a:xfrm>
            <a:off x="7180340" y="207325"/>
            <a:ext cx="1722310" cy="10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 title="Class of 2030 Sign In Q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3850" y="1661600"/>
            <a:ext cx="1577849" cy="157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/>
          <p:nvPr>
            <p:ph type="ctrTitle"/>
          </p:nvPr>
        </p:nvSpPr>
        <p:spPr>
          <a:xfrm>
            <a:off x="3219625" y="294350"/>
            <a:ext cx="2500800" cy="75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/>
              <a:t>Agenda:</a:t>
            </a:r>
            <a:endParaRPr b="1" sz="3400"/>
          </a:p>
        </p:txBody>
      </p:sp>
      <p:sp>
        <p:nvSpPr>
          <p:cNvPr id="137" name="Google Shape;137;p14"/>
          <p:cNvSpPr txBox="1"/>
          <p:nvPr>
            <p:ph idx="1" type="subTitle"/>
          </p:nvPr>
        </p:nvSpPr>
        <p:spPr>
          <a:xfrm>
            <a:off x="1332550" y="1257450"/>
            <a:ext cx="6899400" cy="27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AutoNum type="arabicPeriod"/>
            </a:pPr>
            <a:r>
              <a:rPr lang="en" sz="2100">
                <a:solidFill>
                  <a:srgbClr val="000000"/>
                </a:solidFill>
              </a:rPr>
              <a:t>Review New Diploma Requirements for Class of 2030</a:t>
            </a:r>
            <a:endParaRPr sz="21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AutoNum type="arabicPeriod"/>
            </a:pPr>
            <a:r>
              <a:rPr lang="en" sz="2100">
                <a:solidFill>
                  <a:srgbClr val="000000"/>
                </a:solidFill>
              </a:rPr>
              <a:t>Examples of 4 year Course Plans</a:t>
            </a:r>
            <a:endParaRPr sz="21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AutoNum type="arabicPeriod"/>
            </a:pPr>
            <a:r>
              <a:rPr lang="en" sz="2100">
                <a:solidFill>
                  <a:srgbClr val="000000"/>
                </a:solidFill>
              </a:rPr>
              <a:t>Discuss CTE Pathways at DCHS</a:t>
            </a:r>
            <a:endParaRPr sz="21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AutoNum type="arabicPeriod"/>
            </a:pPr>
            <a:r>
              <a:rPr lang="en" sz="2100">
                <a:solidFill>
                  <a:srgbClr val="000000"/>
                </a:solidFill>
              </a:rPr>
              <a:t>Choose 9th grade Courses: </a:t>
            </a:r>
            <a:r>
              <a:rPr b="1" lang="en" sz="2100">
                <a:solidFill>
                  <a:srgbClr val="000000"/>
                </a:solidFill>
              </a:rPr>
              <a:t>*</a:t>
            </a:r>
            <a:r>
              <a:rPr b="1" lang="en" sz="2100" u="sng">
                <a:solidFill>
                  <a:srgbClr val="000000"/>
                </a:solidFill>
              </a:rPr>
              <a:t>Complete Green Worksheet </a:t>
            </a:r>
            <a:endParaRPr b="1" sz="2100" u="sng">
              <a:solidFill>
                <a:srgbClr val="000000"/>
              </a:solidFill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00000"/>
                </a:solidFill>
              </a:rPr>
              <a:t>                                  **Turn in Before Leaving!</a:t>
            </a:r>
            <a:endParaRPr b="1" i="1" sz="21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50" y="347663"/>
            <a:ext cx="8877300" cy="444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625" y="261950"/>
            <a:ext cx="8709101" cy="446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251" y="505250"/>
            <a:ext cx="8097048" cy="4597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944525" cy="3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/>
        </p:nvSpPr>
        <p:spPr>
          <a:xfrm>
            <a:off x="3096925" y="43600"/>
            <a:ext cx="753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PAST</a:t>
            </a:r>
            <a:endParaRPr b="1" i="1" sz="21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9" name="Google Shape;159;p17"/>
          <p:cNvCxnSpPr/>
          <p:nvPr/>
        </p:nvCxnSpPr>
        <p:spPr>
          <a:xfrm flipH="1" rot="10800000">
            <a:off x="466175" y="4778200"/>
            <a:ext cx="815700" cy="1089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0" name="Google Shape;160;p17"/>
          <p:cNvSpPr txBox="1"/>
          <p:nvPr/>
        </p:nvSpPr>
        <p:spPr>
          <a:xfrm>
            <a:off x="93225" y="4591850"/>
            <a:ext cx="870300" cy="1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*still required</a:t>
            </a:r>
            <a:endParaRPr i="1" sz="9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 txBox="1"/>
          <p:nvPr>
            <p:ph type="title"/>
          </p:nvPr>
        </p:nvSpPr>
        <p:spPr>
          <a:xfrm>
            <a:off x="721100" y="291175"/>
            <a:ext cx="2860800" cy="10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/>
              <a:t>NEW Diploma Requirements:</a:t>
            </a:r>
            <a:endParaRPr b="1"/>
          </a:p>
        </p:txBody>
      </p:sp>
      <p:sp>
        <p:nvSpPr>
          <p:cNvPr id="166" name="Google Shape;166;p18"/>
          <p:cNvSpPr txBox="1"/>
          <p:nvPr>
            <p:ph idx="1" type="body"/>
          </p:nvPr>
        </p:nvSpPr>
        <p:spPr>
          <a:xfrm>
            <a:off x="495750" y="1493825"/>
            <a:ext cx="3136800" cy="31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Please scan QR code under </a:t>
            </a:r>
            <a:r>
              <a:rPr b="1" lang="en" sz="1500" u="sng"/>
              <a:t>Graduation Requirements</a:t>
            </a:r>
            <a:r>
              <a:rPr lang="en" sz="1500"/>
              <a:t>: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Then click on: “</a:t>
            </a:r>
            <a:r>
              <a:rPr lang="en" sz="1500" u="sng"/>
              <a:t>Diploma Requirements One Page for Class of 2029 and beyond</a:t>
            </a:r>
            <a:r>
              <a:rPr lang="en" sz="1500"/>
              <a:t>”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 sz="1400"/>
              <a:t>Students are encouraged to seize the flexibility by personalizing their high school experience!</a:t>
            </a:r>
            <a:endParaRPr i="1" sz="1400"/>
          </a:p>
        </p:txBody>
      </p:sp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6850" y="152400"/>
            <a:ext cx="459858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1350" y="2162175"/>
            <a:ext cx="819150" cy="81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/>
          <p:nvPr>
            <p:ph type="title"/>
          </p:nvPr>
        </p:nvSpPr>
        <p:spPr>
          <a:xfrm>
            <a:off x="297075" y="429725"/>
            <a:ext cx="4014600" cy="12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Readiness Seals</a:t>
            </a:r>
            <a:endParaRPr b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75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33"/>
              <a:t>*Everyone will choose a Seal to work towards.</a:t>
            </a:r>
            <a:endParaRPr b="1" i="1" sz="1533"/>
          </a:p>
        </p:txBody>
      </p:sp>
      <p:sp>
        <p:nvSpPr>
          <p:cNvPr id="174" name="Google Shape;174;p19"/>
          <p:cNvSpPr txBox="1"/>
          <p:nvPr>
            <p:ph idx="1" type="body"/>
          </p:nvPr>
        </p:nvSpPr>
        <p:spPr>
          <a:xfrm>
            <a:off x="819150" y="1909725"/>
            <a:ext cx="2660700" cy="24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new seals provide additional intentionality to maximize readiness for after high school.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500"/>
              <a:t>Per the state of Indiana:  Students who do not earn a seal, must still complete a Graduation Pathway! </a:t>
            </a:r>
            <a:endParaRPr b="1" sz="1500"/>
          </a:p>
        </p:txBody>
      </p:sp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3025" y="207688"/>
            <a:ext cx="4363950" cy="4728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 txBox="1"/>
          <p:nvPr>
            <p:ph idx="4294967295" type="ctrTitle"/>
          </p:nvPr>
        </p:nvSpPr>
        <p:spPr>
          <a:xfrm>
            <a:off x="2297600" y="38725"/>
            <a:ext cx="5262300" cy="4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80">
                <a:solidFill>
                  <a:srgbClr val="FF0000"/>
                </a:solidFill>
              </a:rPr>
              <a:t>Future New IN Diploma Breakdown</a:t>
            </a:r>
            <a:endParaRPr b="1" sz="2180">
              <a:solidFill>
                <a:srgbClr val="FF0000"/>
              </a:solidFill>
            </a:endParaRPr>
          </a:p>
        </p:txBody>
      </p:sp>
      <p:sp>
        <p:nvSpPr>
          <p:cNvPr id="181" name="Google Shape;181;p20"/>
          <p:cNvSpPr txBox="1"/>
          <p:nvPr/>
        </p:nvSpPr>
        <p:spPr>
          <a:xfrm>
            <a:off x="3154475" y="588925"/>
            <a:ext cx="2717100" cy="743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New Diploma Requirements</a:t>
            </a:r>
            <a:endParaRPr b="1" sz="1800">
              <a:solidFill>
                <a:schemeClr val="dk2"/>
              </a:solidFill>
            </a:endParaRPr>
          </a:p>
        </p:txBody>
      </p:sp>
      <p:cxnSp>
        <p:nvCxnSpPr>
          <p:cNvPr id="182" name="Google Shape;182;p20"/>
          <p:cNvCxnSpPr/>
          <p:nvPr/>
        </p:nvCxnSpPr>
        <p:spPr>
          <a:xfrm flipH="1">
            <a:off x="2297600" y="1452600"/>
            <a:ext cx="1720500" cy="46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3" name="Google Shape;183;p20"/>
          <p:cNvCxnSpPr/>
          <p:nvPr/>
        </p:nvCxnSpPr>
        <p:spPr>
          <a:xfrm>
            <a:off x="4528050" y="1474025"/>
            <a:ext cx="17700" cy="54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4" name="Google Shape;184;p20"/>
          <p:cNvCxnSpPr/>
          <p:nvPr/>
        </p:nvCxnSpPr>
        <p:spPr>
          <a:xfrm>
            <a:off x="4975875" y="1456950"/>
            <a:ext cx="1826700" cy="45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5" name="Google Shape;185;p20"/>
          <p:cNvSpPr txBox="1"/>
          <p:nvPr/>
        </p:nvSpPr>
        <p:spPr>
          <a:xfrm>
            <a:off x="596675" y="2034275"/>
            <a:ext cx="2109000" cy="743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Enrollment Honors Seal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6" name="Google Shape;186;p20"/>
          <p:cNvSpPr txBox="1"/>
          <p:nvPr/>
        </p:nvSpPr>
        <p:spPr>
          <a:xfrm>
            <a:off x="3398638" y="2034275"/>
            <a:ext cx="2288700" cy="743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Employment Honors Seal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6368125" y="2034275"/>
            <a:ext cx="2109000" cy="796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Enlistment Honors Seal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188" name="Google Shape;188;p20"/>
          <p:cNvCxnSpPr/>
          <p:nvPr/>
        </p:nvCxnSpPr>
        <p:spPr>
          <a:xfrm>
            <a:off x="1454225" y="2849400"/>
            <a:ext cx="5400" cy="49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9" name="Google Shape;189;p20"/>
          <p:cNvCxnSpPr/>
          <p:nvPr/>
        </p:nvCxnSpPr>
        <p:spPr>
          <a:xfrm>
            <a:off x="4504175" y="2850625"/>
            <a:ext cx="17700" cy="54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0" name="Google Shape;190;p20"/>
          <p:cNvCxnSpPr/>
          <p:nvPr/>
        </p:nvCxnSpPr>
        <p:spPr>
          <a:xfrm>
            <a:off x="7413775" y="2877325"/>
            <a:ext cx="17700" cy="54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" name="Google Shape;191;p20"/>
          <p:cNvSpPr txBox="1"/>
          <p:nvPr/>
        </p:nvSpPr>
        <p:spPr>
          <a:xfrm>
            <a:off x="596675" y="3418225"/>
            <a:ext cx="1720500" cy="101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Enrollment Honors </a:t>
            </a:r>
            <a:r>
              <a:rPr lang="en" sz="1800">
                <a:solidFill>
                  <a:srgbClr val="FF0000"/>
                </a:solidFill>
              </a:rPr>
              <a:t>PLUS </a:t>
            </a:r>
            <a:r>
              <a:rPr lang="en" sz="1800">
                <a:solidFill>
                  <a:schemeClr val="dk2"/>
                </a:solidFill>
              </a:rPr>
              <a:t>Seal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2" name="Google Shape;192;p20"/>
          <p:cNvSpPr txBox="1"/>
          <p:nvPr/>
        </p:nvSpPr>
        <p:spPr>
          <a:xfrm>
            <a:off x="3599100" y="3464775"/>
            <a:ext cx="1875600" cy="101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Employment Honors </a:t>
            </a:r>
            <a:r>
              <a:rPr lang="en" sz="1800">
                <a:solidFill>
                  <a:srgbClr val="FF0000"/>
                </a:solidFill>
              </a:rPr>
              <a:t>PLUS </a:t>
            </a:r>
            <a:r>
              <a:rPr lang="en" sz="1800">
                <a:solidFill>
                  <a:schemeClr val="dk2"/>
                </a:solidFill>
              </a:rPr>
              <a:t>Seal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3" name="Google Shape;193;p20"/>
          <p:cNvSpPr txBox="1"/>
          <p:nvPr/>
        </p:nvSpPr>
        <p:spPr>
          <a:xfrm>
            <a:off x="6562375" y="3464775"/>
            <a:ext cx="1720500" cy="965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Enlistment Honors </a:t>
            </a:r>
            <a:r>
              <a:rPr lang="en" sz="1800">
                <a:solidFill>
                  <a:srgbClr val="FF0000"/>
                </a:solidFill>
              </a:rPr>
              <a:t>PLUS </a:t>
            </a:r>
            <a:r>
              <a:rPr lang="en" sz="1800">
                <a:solidFill>
                  <a:schemeClr val="dk2"/>
                </a:solidFill>
              </a:rPr>
              <a:t>Seal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4" name="Google Shape;194;p20"/>
          <p:cNvSpPr txBox="1"/>
          <p:nvPr/>
        </p:nvSpPr>
        <p:spPr>
          <a:xfrm>
            <a:off x="489475" y="4463600"/>
            <a:ext cx="20280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*</a:t>
            </a:r>
            <a:r>
              <a:rPr lang="en" sz="1500">
                <a:solidFill>
                  <a:schemeClr val="dk2"/>
                </a:solidFill>
              </a:rPr>
              <a:t>AP Scholars or *ICC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95" name="Google Shape;195;p20"/>
          <p:cNvSpPr txBox="1"/>
          <p:nvPr/>
        </p:nvSpPr>
        <p:spPr>
          <a:xfrm>
            <a:off x="5513300" y="3045325"/>
            <a:ext cx="958800" cy="372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*</a:t>
            </a:r>
            <a:r>
              <a:rPr lang="en" sz="1500">
                <a:solidFill>
                  <a:schemeClr val="dk2"/>
                </a:solidFill>
              </a:rPr>
              <a:t>Area 31</a:t>
            </a:r>
            <a:endParaRPr sz="1300">
              <a:solidFill>
                <a:schemeClr val="dk2"/>
              </a:solidFill>
            </a:endParaRPr>
          </a:p>
        </p:txBody>
      </p:sp>
      <p:cxnSp>
        <p:nvCxnSpPr>
          <p:cNvPr id="196" name="Google Shape;196;p20"/>
          <p:cNvCxnSpPr/>
          <p:nvPr/>
        </p:nvCxnSpPr>
        <p:spPr>
          <a:xfrm>
            <a:off x="5193288" y="2830775"/>
            <a:ext cx="256500" cy="33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20"/>
          <p:cNvCxnSpPr/>
          <p:nvPr/>
        </p:nvCxnSpPr>
        <p:spPr>
          <a:xfrm flipH="1">
            <a:off x="6535600" y="2850275"/>
            <a:ext cx="279600" cy="29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8" name="Google Shape;198;p20"/>
          <p:cNvSpPr txBox="1"/>
          <p:nvPr/>
        </p:nvSpPr>
        <p:spPr>
          <a:xfrm>
            <a:off x="1729625" y="2830775"/>
            <a:ext cx="1499700" cy="4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*</a:t>
            </a:r>
            <a:r>
              <a:rPr lang="en">
                <a:solidFill>
                  <a:schemeClr val="dk2"/>
                </a:solidFill>
              </a:rPr>
              <a:t>College bound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* Area 31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9" name="Google Shape;199;p20"/>
          <p:cNvSpPr txBox="1"/>
          <p:nvPr/>
        </p:nvSpPr>
        <p:spPr>
          <a:xfrm>
            <a:off x="5315500" y="4518800"/>
            <a:ext cx="1499700" cy="3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*</a:t>
            </a:r>
            <a:r>
              <a:rPr lang="en">
                <a:solidFill>
                  <a:schemeClr val="dk2"/>
                </a:solidFill>
              </a:rPr>
              <a:t>College bound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200" name="Google Shape;200;p20"/>
          <p:cNvCxnSpPr/>
          <p:nvPr/>
        </p:nvCxnSpPr>
        <p:spPr>
          <a:xfrm>
            <a:off x="5513288" y="4319550"/>
            <a:ext cx="256500" cy="33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1" name="Google Shape;201;p20"/>
          <p:cNvCxnSpPr/>
          <p:nvPr/>
        </p:nvCxnSpPr>
        <p:spPr>
          <a:xfrm flipH="1">
            <a:off x="6192500" y="4358550"/>
            <a:ext cx="279600" cy="29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125" y="191250"/>
            <a:ext cx="209186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598250"/>
            <a:ext cx="632325" cy="443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9050" y="109950"/>
            <a:ext cx="5319299" cy="49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2"/>
          <p:cNvSpPr txBox="1"/>
          <p:nvPr/>
        </p:nvSpPr>
        <p:spPr>
          <a:xfrm>
            <a:off x="2296950" y="55275"/>
            <a:ext cx="45501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Example of a 4 year plan for a College Bound student</a:t>
            </a:r>
            <a:endParaRPr b="1"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4450" y="560174"/>
            <a:ext cx="4914675" cy="440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1525" y="152400"/>
            <a:ext cx="180022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729550"/>
            <a:ext cx="1719650" cy="3543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1525" y="1123950"/>
            <a:ext cx="1809750" cy="254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2"/>
          <p:cNvSpPr/>
          <p:nvPr/>
        </p:nvSpPr>
        <p:spPr>
          <a:xfrm>
            <a:off x="7426675" y="1918200"/>
            <a:ext cx="908100" cy="1188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/>
          <p:cNvPicPr preferRelativeResize="0"/>
          <p:nvPr/>
        </p:nvPicPr>
        <p:blipFill rotWithShape="1">
          <a:blip r:embed="rId3">
            <a:alphaModFix/>
          </a:blip>
          <a:srcRect b="0" l="0" r="0" t="18247"/>
          <a:stretch/>
        </p:blipFill>
        <p:spPr>
          <a:xfrm>
            <a:off x="4284200" y="195025"/>
            <a:ext cx="4812899" cy="475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4225" y="839800"/>
            <a:ext cx="2283500" cy="96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75" y="178250"/>
            <a:ext cx="1140525" cy="58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9652" y="199787"/>
            <a:ext cx="2909674" cy="5388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 txBox="1"/>
          <p:nvPr/>
        </p:nvSpPr>
        <p:spPr>
          <a:xfrm>
            <a:off x="348000" y="1807875"/>
            <a:ext cx="3632700" cy="3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DCHS offers the following upper level courses:</a:t>
            </a:r>
            <a:endParaRPr sz="1300" u="sng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 u="sng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❖"/>
            </a:pPr>
            <a:r>
              <a:rPr b="1"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Honors </a:t>
            </a: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= English, Math and Science to prepare students for AP and ACP courses. </a:t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❖"/>
            </a:pPr>
            <a:r>
              <a:rPr b="1"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AP</a:t>
            </a: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= Advanced Placement. (Weighted)</a:t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Through College Board, students will take an AP exam at the end of the school year to possibly earn college credit.</a:t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❖"/>
            </a:pPr>
            <a:r>
              <a:rPr b="1"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ACP </a:t>
            </a: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=   Advanced College Project. (Weighted)</a:t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Dual Credit courses through IU. Teachers are licensed through IU and mandated to follow IU curriculum. Students will earn college credit if C or higher.</a:t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❖"/>
            </a:pPr>
            <a:r>
              <a:rPr b="1"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Dual Credit</a:t>
            </a: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= PLTW and Agriculture courses will earn college credit through Ivy Tech. Students must register online and meet requirements. (Weighted)</a:t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575" y="59213"/>
            <a:ext cx="6752225" cy="502507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4"/>
          <p:cNvSpPr txBox="1"/>
          <p:nvPr/>
        </p:nvSpPr>
        <p:spPr>
          <a:xfrm>
            <a:off x="59425" y="500775"/>
            <a:ext cx="2291700" cy="37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 u="sng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New Indiana Legislation:</a:t>
            </a:r>
            <a:endParaRPr b="1" sz="1300" u="sng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 u="sng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If Enrollment Honors Plus is earned, student will receive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Guaranteed Acceptance</a:t>
            </a:r>
            <a:endParaRPr b="1" sz="15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to the following schools: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eorgia"/>
              <a:buChar char="★"/>
            </a:pPr>
            <a:r>
              <a:rPr lang="en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Ball State BSU</a:t>
            </a:r>
            <a:endParaRPr sz="13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eorgia"/>
              <a:buChar char="★"/>
            </a:pPr>
            <a:r>
              <a:rPr lang="en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Indiana State ISU</a:t>
            </a:r>
            <a:endParaRPr sz="13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eorgia"/>
              <a:buChar char="★"/>
            </a:pPr>
            <a:r>
              <a:rPr lang="en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Purdue PU</a:t>
            </a:r>
            <a:endParaRPr sz="13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eorgia"/>
              <a:buChar char="★"/>
            </a:pPr>
            <a:r>
              <a:rPr lang="en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Indiana IU</a:t>
            </a:r>
            <a:endParaRPr sz="13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eorgia"/>
              <a:buChar char="★"/>
            </a:pPr>
            <a:r>
              <a:rPr lang="en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University of Southern Indiana USI</a:t>
            </a:r>
            <a:endParaRPr sz="13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eorgia"/>
              <a:buChar char="★"/>
            </a:pPr>
            <a:r>
              <a:rPr lang="en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Vincennes</a:t>
            </a:r>
            <a:endParaRPr sz="13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Georgia"/>
              <a:buChar char="★"/>
            </a:pPr>
            <a:r>
              <a:rPr lang="en" sz="13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Ivy Tech</a:t>
            </a:r>
            <a:endParaRPr sz="13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/>
          <p:nvPr/>
        </p:nvSpPr>
        <p:spPr>
          <a:xfrm>
            <a:off x="2069925" y="55275"/>
            <a:ext cx="52701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Example of a 4 year plan for a student going into the Workforce</a:t>
            </a:r>
            <a:endParaRPr b="1"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 b="69158" l="37233" r="0" t="0"/>
          <a:stretch/>
        </p:blipFill>
        <p:spPr>
          <a:xfrm>
            <a:off x="7237250" y="165625"/>
            <a:ext cx="1605191" cy="79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325" y="958725"/>
            <a:ext cx="1765125" cy="3338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6874" y="1137000"/>
            <a:ext cx="1885950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4325" y="542627"/>
            <a:ext cx="4936651" cy="4345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"/>
          <p:cNvSpPr txBox="1"/>
          <p:nvPr/>
        </p:nvSpPr>
        <p:spPr>
          <a:xfrm>
            <a:off x="2099450" y="55275"/>
            <a:ext cx="51318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Example of a 4 year plan for a student going into the Military</a:t>
            </a:r>
            <a:endParaRPr b="1"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26"/>
          <p:cNvPicPr preferRelativeResize="0"/>
          <p:nvPr/>
        </p:nvPicPr>
        <p:blipFill rotWithShape="1">
          <a:blip r:embed="rId3">
            <a:alphaModFix/>
          </a:blip>
          <a:srcRect b="80210" l="43955" r="0" t="0"/>
          <a:stretch/>
        </p:blipFill>
        <p:spPr>
          <a:xfrm>
            <a:off x="7100700" y="188900"/>
            <a:ext cx="1639600" cy="686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9525" y="500175"/>
            <a:ext cx="4682650" cy="446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6350" y="822925"/>
            <a:ext cx="1794650" cy="358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34575" y="1028262"/>
            <a:ext cx="1828800" cy="24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"/>
          <p:cNvSpPr txBox="1"/>
          <p:nvPr>
            <p:ph type="title"/>
          </p:nvPr>
        </p:nvSpPr>
        <p:spPr>
          <a:xfrm>
            <a:off x="721275" y="268850"/>
            <a:ext cx="7505700" cy="4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88"/>
              <a:t>We are going to focus on 9th grade Course Requests:</a:t>
            </a:r>
            <a:endParaRPr b="1" sz="1988"/>
          </a:p>
        </p:txBody>
      </p:sp>
      <p:sp>
        <p:nvSpPr>
          <p:cNvPr id="257" name="Google Shape;257;p27"/>
          <p:cNvSpPr txBox="1"/>
          <p:nvPr>
            <p:ph idx="1" type="body"/>
          </p:nvPr>
        </p:nvSpPr>
        <p:spPr>
          <a:xfrm>
            <a:off x="381950" y="986200"/>
            <a:ext cx="2656500" cy="35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* </a:t>
            </a:r>
            <a:r>
              <a:rPr lang="en" sz="1500"/>
              <a:t>Everyone will follow the </a:t>
            </a:r>
            <a:r>
              <a:rPr b="1" lang="en" sz="1500"/>
              <a:t>NEW Indiana Diploma requirements.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*Everyone must</a:t>
            </a:r>
            <a:r>
              <a:rPr lang="en" sz="1500"/>
              <a:t> have a total of </a:t>
            </a:r>
            <a:r>
              <a:rPr b="1" lang="en" sz="1500"/>
              <a:t>14 </a:t>
            </a:r>
            <a:r>
              <a:rPr lang="en" sz="1500"/>
              <a:t>courses.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*</a:t>
            </a:r>
            <a:r>
              <a:rPr lang="en" sz="1500"/>
              <a:t>It is </a:t>
            </a:r>
            <a:r>
              <a:rPr b="1" lang="en" sz="1500"/>
              <a:t>highly recommended</a:t>
            </a:r>
            <a:r>
              <a:rPr lang="en" sz="1500"/>
              <a:t> to choose a Pathway!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00"/>
              <a:t>*</a:t>
            </a:r>
            <a:r>
              <a:rPr b="1" i="1" lang="en" sz="1400"/>
              <a:t>Per the state of Indiana:  Students who do not earn a seal, must still complete a Graduation Pathway!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i="1" lang="en" sz="1800">
                <a:highlight>
                  <a:srgbClr val="FFFF00"/>
                </a:highlight>
              </a:rPr>
              <a:t>How to pick a Pathway??</a:t>
            </a:r>
            <a:endParaRPr b="1" i="1" sz="1800">
              <a:highlight>
                <a:srgbClr val="FFFF00"/>
              </a:highlight>
            </a:endParaRPr>
          </a:p>
        </p:txBody>
      </p:sp>
      <p:sp>
        <p:nvSpPr>
          <p:cNvPr id="258" name="Google Shape;258;p27"/>
          <p:cNvSpPr txBox="1"/>
          <p:nvPr/>
        </p:nvSpPr>
        <p:spPr>
          <a:xfrm>
            <a:off x="7407125" y="3105450"/>
            <a:ext cx="1454400" cy="5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Electives that are Your Choice!</a:t>
            </a:r>
            <a:endParaRPr b="1"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" name="Google Shape;259;p27"/>
          <p:cNvCxnSpPr/>
          <p:nvPr/>
        </p:nvCxnSpPr>
        <p:spPr>
          <a:xfrm flipH="1">
            <a:off x="7407125" y="3715550"/>
            <a:ext cx="594300" cy="132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60" name="Google Shape;260;p27"/>
          <p:cNvGraphicFramePr/>
          <p:nvPr/>
        </p:nvGraphicFramePr>
        <p:xfrm>
          <a:off x="3364725" y="82335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{00FFDB7F-C974-45FD-80A9-FE45BF026553}</a:tableStyleId>
              </a:tblPr>
              <a:tblGrid>
                <a:gridCol w="1920525"/>
                <a:gridCol w="1969750"/>
              </a:tblGrid>
              <a:tr h="496225">
                <a:tc gridSpan="2">
                  <a:txBody>
                    <a:bodyPr/>
                    <a:lstStyle/>
                    <a:p>
                      <a:pPr indent="0" lvl="0" marL="492125" marR="480694" rtl="0" algn="ctr">
                        <a:lnSpc>
                          <a:spcPct val="115833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COURSE REQUESTS</a:t>
                      </a:r>
                      <a:endParaRPr b="1"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0" lvl="0" marL="492760" marR="480694" rtl="0" algn="ctr">
                        <a:lnSpc>
                          <a:spcPct val="88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Fill in 7 classes each semester (actual schedule will vary)</a:t>
                      </a:r>
                      <a:endParaRPr i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767171"/>
                    </a:solidFill>
                  </a:tcPr>
                </a:tc>
                <a:tc hMerge="1"/>
              </a:tr>
              <a:tr h="270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2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SEMESTER ONE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2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SEMESTER TWO</a:t>
                      </a:r>
                      <a:endParaRPr b="1"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solidFill>
                      <a:srgbClr val="AEAAAA"/>
                    </a:solidFill>
                  </a:tcPr>
                </a:tc>
              </a:tr>
              <a:tr h="376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46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 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English: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English: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6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46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Social Studies:</a:t>
                      </a:r>
                      <a:endParaRPr b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Social Studies: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6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Math: </a:t>
                      </a:r>
                      <a:endParaRPr b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Math: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6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Science:</a:t>
                      </a:r>
                      <a:endParaRPr b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Science: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6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</a:t>
                      </a:r>
                      <a:r>
                        <a:rPr i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Pathway: 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</a:t>
                      </a:r>
                      <a:r>
                        <a:rPr i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Pathway: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6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6.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6.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6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7.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7.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8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8"/>
          <p:cNvSpPr/>
          <p:nvPr/>
        </p:nvSpPr>
        <p:spPr>
          <a:xfrm>
            <a:off x="0" y="0"/>
            <a:ext cx="9144000" cy="25725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8"/>
          <p:cNvSpPr/>
          <p:nvPr/>
        </p:nvSpPr>
        <p:spPr>
          <a:xfrm rot="-156123">
            <a:off x="2153842" y="1143655"/>
            <a:ext cx="4546388" cy="321121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8"/>
          <p:cNvSpPr/>
          <p:nvPr/>
        </p:nvSpPr>
        <p:spPr>
          <a:xfrm>
            <a:off x="2306212" y="991287"/>
            <a:ext cx="4546500" cy="32112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9" name="Google Shape;269;p28"/>
          <p:cNvGrpSpPr/>
          <p:nvPr/>
        </p:nvGrpSpPr>
        <p:grpSpPr>
          <a:xfrm rot="-468310">
            <a:off x="1369125" y="821402"/>
            <a:ext cx="6338772" cy="3509874"/>
            <a:chOff x="1336247" y="1008757"/>
            <a:chExt cx="6339000" cy="3510000"/>
          </a:xfrm>
        </p:grpSpPr>
        <p:sp>
          <p:nvSpPr>
            <p:cNvPr id="270" name="Google Shape;270;p28"/>
            <p:cNvSpPr/>
            <p:nvPr/>
          </p:nvSpPr>
          <p:spPr>
            <a:xfrm rot="231561">
              <a:off x="2266400" y="1158111"/>
              <a:ext cx="4546310" cy="3211293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8"/>
            <p:cNvSpPr txBox="1"/>
            <p:nvPr/>
          </p:nvSpPr>
          <p:spPr>
            <a:xfrm rot="242960">
              <a:off x="1417186" y="1497775"/>
              <a:ext cx="6177120" cy="25166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700">
                  <a:solidFill>
                    <a:srgbClr val="434343"/>
                  </a:solidFill>
                  <a:latin typeface="Georgia"/>
                  <a:ea typeface="Georgia"/>
                  <a:cs typeface="Georgia"/>
                  <a:sym typeface="Georgia"/>
                </a:rPr>
                <a:t>Career &amp; Technical Education (CTE)</a:t>
              </a:r>
              <a:r>
                <a:rPr b="1" lang="en" sz="4500">
                  <a:solidFill>
                    <a:srgbClr val="434343"/>
                  </a:solidFill>
                  <a:latin typeface="Georgia"/>
                  <a:ea typeface="Georgia"/>
                  <a:cs typeface="Georgia"/>
                  <a:sym typeface="Georgia"/>
                </a:rPr>
                <a:t> Pathways </a:t>
              </a:r>
              <a:endParaRPr b="1" sz="450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4500">
                  <a:solidFill>
                    <a:srgbClr val="434343"/>
                  </a:solidFill>
                  <a:latin typeface="Georgia"/>
                  <a:ea typeface="Georgia"/>
                  <a:cs typeface="Georgia"/>
                  <a:sym typeface="Georgia"/>
                </a:rPr>
                <a:t>at DCHS</a:t>
              </a:r>
              <a:endParaRPr b="1" sz="450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9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/>
          <p:nvPr/>
        </p:nvSpPr>
        <p:spPr>
          <a:xfrm>
            <a:off x="-10212" y="-85725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9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/>
          <p:nvPr/>
        </p:nvSpPr>
        <p:spPr>
          <a:xfrm rot="-5639341">
            <a:off x="2474194" y="1079657"/>
            <a:ext cx="4196065" cy="296339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0" name="Google Shape;280;p29"/>
          <p:cNvPicPr preferRelativeResize="0"/>
          <p:nvPr/>
        </p:nvPicPr>
        <p:blipFill rotWithShape="1">
          <a:blip r:embed="rId4">
            <a:alphaModFix/>
          </a:blip>
          <a:srcRect b="0" l="2235" r="2235" t="0"/>
          <a:stretch/>
        </p:blipFill>
        <p:spPr>
          <a:xfrm rot="-239458">
            <a:off x="3382114" y="765806"/>
            <a:ext cx="2359361" cy="3292885"/>
          </a:xfrm>
          <a:prstGeom prst="rect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1" name="Google Shape;281;p29"/>
          <p:cNvSpPr txBox="1"/>
          <p:nvPr/>
        </p:nvSpPr>
        <p:spPr>
          <a:xfrm rot="-239480">
            <a:off x="3287124" y="4065883"/>
            <a:ext cx="2818737" cy="557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AGRICULTURE</a:t>
            </a:r>
            <a:endParaRPr b="1" sz="23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542925" y="0"/>
            <a:ext cx="1600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Farming</a:t>
            </a:r>
            <a:endParaRPr sz="29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 rot="-439256">
            <a:off x="748035" y="4254082"/>
            <a:ext cx="1871658" cy="48362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Animals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84" name="Google Shape;28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46966">
            <a:off x="268047" y="2795271"/>
            <a:ext cx="2372602" cy="1581733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9"/>
          <p:cNvSpPr txBox="1"/>
          <p:nvPr/>
        </p:nvSpPr>
        <p:spPr>
          <a:xfrm>
            <a:off x="6711050" y="1876125"/>
            <a:ext cx="19311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Horticulture ~ Plants and Soil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86" name="Google Shape;286;p29"/>
          <p:cNvSpPr txBox="1"/>
          <p:nvPr/>
        </p:nvSpPr>
        <p:spPr>
          <a:xfrm>
            <a:off x="6266200" y="4621675"/>
            <a:ext cx="16002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Agribusiness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87" name="Google Shape;28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1350" y="687700"/>
            <a:ext cx="2106825" cy="1384000"/>
          </a:xfrm>
          <a:prstGeom prst="rect">
            <a:avLst/>
          </a:prstGeom>
          <a:solidFill>
            <a:srgbClr val="FADA80"/>
          </a:solidFill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7">
            <a:alphaModFix/>
          </a:blip>
          <a:srcRect b="0" l="0" r="0" t="12625"/>
          <a:stretch/>
        </p:blipFill>
        <p:spPr>
          <a:xfrm rot="469411">
            <a:off x="7077679" y="2835205"/>
            <a:ext cx="1489569" cy="1735362"/>
          </a:xfrm>
          <a:prstGeom prst="rect">
            <a:avLst/>
          </a:prstGeom>
          <a:solidFill>
            <a:srgbClr val="FADA80"/>
          </a:solidFill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10675" y="32925"/>
            <a:ext cx="2457600" cy="1843200"/>
          </a:xfrm>
          <a:prstGeom prst="rect">
            <a:avLst/>
          </a:prstGeom>
          <a:solidFill>
            <a:srgbClr val="FADA80"/>
          </a:solidFill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0"/>
          <p:cNvSpPr txBox="1"/>
          <p:nvPr>
            <p:ph type="title"/>
          </p:nvPr>
        </p:nvSpPr>
        <p:spPr>
          <a:xfrm>
            <a:off x="819150" y="382900"/>
            <a:ext cx="7505700" cy="5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/>
              <a:t>Agriculture Pathways</a:t>
            </a:r>
            <a:endParaRPr b="1"/>
          </a:p>
        </p:txBody>
      </p:sp>
      <p:pic>
        <p:nvPicPr>
          <p:cNvPr id="295" name="Google Shape;2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6575" y="1148925"/>
            <a:ext cx="3859500" cy="7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088" y="2180050"/>
            <a:ext cx="4157282" cy="72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6575" y="3171687"/>
            <a:ext cx="411480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6432" y="4374750"/>
            <a:ext cx="3862768" cy="41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5213" y="229025"/>
            <a:ext cx="6305199" cy="4685451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0"/>
          <p:cNvSpPr txBox="1"/>
          <p:nvPr/>
        </p:nvSpPr>
        <p:spPr>
          <a:xfrm>
            <a:off x="6891950" y="432875"/>
            <a:ext cx="1833300" cy="7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*Dual credit through Ivy Tech.</a:t>
            </a:r>
            <a:endParaRPr sz="1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31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1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1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1"/>
          <p:cNvSpPr/>
          <p:nvPr/>
        </p:nvSpPr>
        <p:spPr>
          <a:xfrm rot="-5641810">
            <a:off x="2473882" y="1079929"/>
            <a:ext cx="4195976" cy="2963223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1"/>
          <p:cNvSpPr txBox="1"/>
          <p:nvPr/>
        </p:nvSpPr>
        <p:spPr>
          <a:xfrm>
            <a:off x="3300425" y="685800"/>
            <a:ext cx="24861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2"/>
                </a:solidFill>
              </a:rPr>
              <a:t>BUSINESS</a:t>
            </a:r>
            <a:endParaRPr b="1" sz="3500">
              <a:solidFill>
                <a:schemeClr val="dk2"/>
              </a:solidFill>
            </a:endParaRPr>
          </a:p>
        </p:txBody>
      </p:sp>
      <p:pic>
        <p:nvPicPr>
          <p:cNvPr id="310" name="Google Shape;31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0848" y="1671625"/>
            <a:ext cx="3142026" cy="2094166"/>
          </a:xfrm>
          <a:prstGeom prst="rect">
            <a:avLst/>
          </a:prstGeom>
          <a:solidFill>
            <a:srgbClr val="F4C7C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1" name="Google Shape;311;p31"/>
          <p:cNvSpPr txBox="1"/>
          <p:nvPr/>
        </p:nvSpPr>
        <p:spPr>
          <a:xfrm>
            <a:off x="414350" y="1428750"/>
            <a:ext cx="19575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Accounting</a:t>
            </a:r>
            <a:endParaRPr sz="24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312" name="Google Shape;31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350" y="276225"/>
            <a:ext cx="1728800" cy="1152525"/>
          </a:xfrm>
          <a:prstGeom prst="rect">
            <a:avLst/>
          </a:prstGeom>
          <a:solidFill>
            <a:srgbClr val="F4C7C3"/>
          </a:solidFill>
          <a:ln>
            <a:noFill/>
          </a:ln>
        </p:spPr>
      </p:pic>
      <p:sp>
        <p:nvSpPr>
          <p:cNvPr id="313" name="Google Shape;313;p31"/>
          <p:cNvSpPr txBox="1"/>
          <p:nvPr/>
        </p:nvSpPr>
        <p:spPr>
          <a:xfrm rot="597551">
            <a:off x="636061" y="4173480"/>
            <a:ext cx="1285369" cy="5713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Marketing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14" name="Google Shape;31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87917">
            <a:off x="372405" y="2882824"/>
            <a:ext cx="2041380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3225" y="221250"/>
            <a:ext cx="275075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1"/>
          <p:cNvPicPr preferRelativeResize="0"/>
          <p:nvPr/>
        </p:nvPicPr>
        <p:blipFill rotWithShape="1">
          <a:blip r:embed="rId8">
            <a:alphaModFix/>
          </a:blip>
          <a:srcRect b="0" l="50002" r="2972" t="0"/>
          <a:stretch/>
        </p:blipFill>
        <p:spPr>
          <a:xfrm>
            <a:off x="6972300" y="2713422"/>
            <a:ext cx="1616435" cy="2290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1"/>
          <p:cNvSpPr txBox="1"/>
          <p:nvPr/>
        </p:nvSpPr>
        <p:spPr>
          <a:xfrm rot="802">
            <a:off x="6958961" y="2156918"/>
            <a:ext cx="12855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Finance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4100" y="179900"/>
            <a:ext cx="6378250" cy="4783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3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69199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3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3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0" name="Google Shape;330;p33"/>
          <p:cNvGrpSpPr/>
          <p:nvPr/>
        </p:nvGrpSpPr>
        <p:grpSpPr>
          <a:xfrm rot="241536">
            <a:off x="3090276" y="463290"/>
            <a:ext cx="2963303" cy="4195962"/>
            <a:chOff x="3090300" y="463425"/>
            <a:chExt cx="2963400" cy="4196100"/>
          </a:xfrm>
        </p:grpSpPr>
        <p:sp>
          <p:nvSpPr>
            <p:cNvPr id="331" name="Google Shape;331;p33"/>
            <p:cNvSpPr/>
            <p:nvPr/>
          </p:nvSpPr>
          <p:spPr>
            <a:xfrm rot="-5400000">
              <a:off x="2473950" y="1079775"/>
              <a:ext cx="4196100" cy="29634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3"/>
            <p:cNvSpPr txBox="1"/>
            <p:nvPr/>
          </p:nvSpPr>
          <p:spPr>
            <a:xfrm>
              <a:off x="3176247" y="3632440"/>
              <a:ext cx="2818800" cy="55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500">
                  <a:solidFill>
                    <a:srgbClr val="434343"/>
                  </a:solidFill>
                  <a:latin typeface="Lato"/>
                  <a:ea typeface="Lato"/>
                  <a:cs typeface="Lato"/>
                  <a:sym typeface="Lato"/>
                </a:rPr>
                <a:t>Computer Science</a:t>
              </a:r>
              <a:endParaRPr b="1" sz="25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333" name="Google Shape;33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701" y="271450"/>
            <a:ext cx="2231350" cy="148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6646" y="1665250"/>
            <a:ext cx="3223379" cy="15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5093" y="135850"/>
            <a:ext cx="2678900" cy="2143124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3"/>
          <p:cNvSpPr txBox="1"/>
          <p:nvPr/>
        </p:nvSpPr>
        <p:spPr>
          <a:xfrm>
            <a:off x="7272350" y="2343150"/>
            <a:ext cx="1371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AI</a:t>
            </a:r>
            <a:endParaRPr sz="24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37" name="Google Shape;337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4700" y="3186100"/>
            <a:ext cx="2231352" cy="1593982"/>
          </a:xfrm>
          <a:prstGeom prst="rect">
            <a:avLst/>
          </a:prstGeom>
          <a:solidFill>
            <a:srgbClr val="F4C7C3"/>
          </a:solidFill>
          <a:ln>
            <a:noFill/>
          </a:ln>
        </p:spPr>
      </p:pic>
      <p:sp>
        <p:nvSpPr>
          <p:cNvPr id="338" name="Google Shape;338;p33"/>
          <p:cNvSpPr txBox="1"/>
          <p:nvPr/>
        </p:nvSpPr>
        <p:spPr>
          <a:xfrm>
            <a:off x="784575" y="1759725"/>
            <a:ext cx="13716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Coding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39" name="Google Shape;339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53250" y="3531566"/>
            <a:ext cx="1981200" cy="131995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3"/>
          <p:cNvSpPr txBox="1"/>
          <p:nvPr/>
        </p:nvSpPr>
        <p:spPr>
          <a:xfrm>
            <a:off x="7172325" y="3087338"/>
            <a:ext cx="12858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Apps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850" y="102950"/>
            <a:ext cx="6583475" cy="493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35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299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5"/>
          <p:cNvSpPr/>
          <p:nvPr/>
        </p:nvSpPr>
        <p:spPr>
          <a:xfrm>
            <a:off x="0" y="-25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2" name="Google Shape;352;p35"/>
          <p:cNvGrpSpPr/>
          <p:nvPr/>
        </p:nvGrpSpPr>
        <p:grpSpPr>
          <a:xfrm rot="-240508">
            <a:off x="3090083" y="463508"/>
            <a:ext cx="2963240" cy="4195874"/>
            <a:chOff x="3090300" y="463425"/>
            <a:chExt cx="2963400" cy="4196100"/>
          </a:xfrm>
        </p:grpSpPr>
        <p:sp>
          <p:nvSpPr>
            <p:cNvPr id="353" name="Google Shape;353;p35"/>
            <p:cNvSpPr/>
            <p:nvPr/>
          </p:nvSpPr>
          <p:spPr>
            <a:xfrm rot="-5400000">
              <a:off x="2473950" y="1079775"/>
              <a:ext cx="4196100" cy="29634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5"/>
            <p:cNvSpPr txBox="1"/>
            <p:nvPr/>
          </p:nvSpPr>
          <p:spPr>
            <a:xfrm rot="240940">
              <a:off x="3186764" y="1069194"/>
              <a:ext cx="2818820" cy="5578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100">
                  <a:solidFill>
                    <a:srgbClr val="434343"/>
                  </a:solidFill>
                  <a:latin typeface="Lato"/>
                  <a:ea typeface="Lato"/>
                  <a:cs typeface="Lato"/>
                  <a:sym typeface="Lato"/>
                </a:rPr>
                <a:t>EDUCATION</a:t>
              </a:r>
              <a:endParaRPr b="1" sz="31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355" name="Google Shape;355;p35"/>
          <p:cNvPicPr preferRelativeResize="0"/>
          <p:nvPr/>
        </p:nvPicPr>
        <p:blipFill rotWithShape="1">
          <a:blip r:embed="rId4">
            <a:alphaModFix/>
          </a:blip>
          <a:srcRect b="11300" l="0" r="0" t="11300"/>
          <a:stretch/>
        </p:blipFill>
        <p:spPr>
          <a:xfrm>
            <a:off x="2819987" y="1913487"/>
            <a:ext cx="3646326" cy="2116635"/>
          </a:xfrm>
          <a:prstGeom prst="rect">
            <a:avLst/>
          </a:prstGeom>
          <a:solidFill>
            <a:srgbClr val="B7E1C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6" name="Google Shape;356;p35"/>
          <p:cNvSpPr txBox="1"/>
          <p:nvPr/>
        </p:nvSpPr>
        <p:spPr>
          <a:xfrm>
            <a:off x="500075" y="242875"/>
            <a:ext cx="1686000" cy="4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Teaching</a:t>
            </a:r>
            <a:endParaRPr sz="26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357" name="Google Shape;35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800" y="818030"/>
            <a:ext cx="2402550" cy="1595425"/>
          </a:xfrm>
          <a:prstGeom prst="rect">
            <a:avLst/>
          </a:prstGeom>
          <a:solidFill>
            <a:srgbClr val="B7E1CD"/>
          </a:solidFill>
          <a:ln>
            <a:noFill/>
          </a:ln>
        </p:spPr>
      </p:pic>
      <p:sp>
        <p:nvSpPr>
          <p:cNvPr id="358" name="Google Shape;358;p35"/>
          <p:cNvSpPr txBox="1"/>
          <p:nvPr/>
        </p:nvSpPr>
        <p:spPr>
          <a:xfrm>
            <a:off x="6741950" y="2348813"/>
            <a:ext cx="2280300" cy="5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rPr>
              <a:t>Child Development</a:t>
            </a:r>
            <a:endParaRPr b="1" sz="2400">
              <a:solidFill>
                <a:schemeClr val="dk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59" name="Google Shape;359;p35"/>
          <p:cNvPicPr preferRelativeResize="0"/>
          <p:nvPr/>
        </p:nvPicPr>
        <p:blipFill rotWithShape="1">
          <a:blip r:embed="rId6">
            <a:alphaModFix/>
          </a:blip>
          <a:srcRect b="10442" l="18574" r="18568" t="0"/>
          <a:stretch/>
        </p:blipFill>
        <p:spPr>
          <a:xfrm>
            <a:off x="6917900" y="62401"/>
            <a:ext cx="1969101" cy="2189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5"/>
          <p:cNvPicPr preferRelativeResize="0"/>
          <p:nvPr/>
        </p:nvPicPr>
        <p:blipFill rotWithShape="1">
          <a:blip r:embed="rId7">
            <a:alphaModFix/>
          </a:blip>
          <a:srcRect b="0" l="18010" r="18010" t="0"/>
          <a:stretch/>
        </p:blipFill>
        <p:spPr>
          <a:xfrm>
            <a:off x="399270" y="3114675"/>
            <a:ext cx="1771802" cy="184576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5"/>
          <p:cNvSpPr txBox="1"/>
          <p:nvPr/>
        </p:nvSpPr>
        <p:spPr>
          <a:xfrm>
            <a:off x="500075" y="2670475"/>
            <a:ext cx="2114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School Visits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62" name="Google Shape;362;p35"/>
          <p:cNvPicPr preferRelativeResize="0"/>
          <p:nvPr/>
        </p:nvPicPr>
        <p:blipFill rotWithShape="1">
          <a:blip r:embed="rId8">
            <a:alphaModFix/>
          </a:blip>
          <a:srcRect b="5846" l="0" r="0" t="0"/>
          <a:stretch/>
        </p:blipFill>
        <p:spPr>
          <a:xfrm>
            <a:off x="7115225" y="2916125"/>
            <a:ext cx="1685998" cy="211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37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75" y="2571749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7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7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7"/>
          <p:cNvSpPr/>
          <p:nvPr/>
        </p:nvSpPr>
        <p:spPr>
          <a:xfrm>
            <a:off x="2474018" y="930601"/>
            <a:ext cx="4196100" cy="32823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7"/>
          <p:cNvSpPr txBox="1"/>
          <p:nvPr/>
        </p:nvSpPr>
        <p:spPr>
          <a:xfrm>
            <a:off x="3071825" y="1142825"/>
            <a:ext cx="31434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solidFill>
                  <a:schemeClr val="dk2"/>
                </a:solidFill>
              </a:rPr>
              <a:t>Engineering</a:t>
            </a:r>
            <a:endParaRPr b="1" sz="3900">
              <a:solidFill>
                <a:schemeClr val="dk2"/>
              </a:solidFill>
            </a:endParaRPr>
          </a:p>
        </p:txBody>
      </p:sp>
      <p:pic>
        <p:nvPicPr>
          <p:cNvPr id="377" name="Google Shape;37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6216" y="1971650"/>
            <a:ext cx="3727224" cy="248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7"/>
          <p:cNvPicPr preferRelativeResize="0"/>
          <p:nvPr/>
        </p:nvPicPr>
        <p:blipFill rotWithShape="1">
          <a:blip r:embed="rId5">
            <a:alphaModFix/>
          </a:blip>
          <a:srcRect b="0" l="28775" r="10478" t="0"/>
          <a:stretch/>
        </p:blipFill>
        <p:spPr>
          <a:xfrm>
            <a:off x="158375" y="157175"/>
            <a:ext cx="2202770" cy="2569202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7"/>
          <p:cNvSpPr txBox="1"/>
          <p:nvPr/>
        </p:nvSpPr>
        <p:spPr>
          <a:xfrm>
            <a:off x="342900" y="2900375"/>
            <a:ext cx="19002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Civil Architecture</a:t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380" name="Google Shape;380;p37"/>
          <p:cNvPicPr preferRelativeResize="0"/>
          <p:nvPr/>
        </p:nvPicPr>
        <p:blipFill rotWithShape="1">
          <a:blip r:embed="rId6">
            <a:alphaModFix/>
          </a:blip>
          <a:srcRect b="0" l="16958" r="12964" t="0"/>
          <a:stretch/>
        </p:blipFill>
        <p:spPr>
          <a:xfrm>
            <a:off x="6901050" y="2665150"/>
            <a:ext cx="2202775" cy="2096626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7"/>
          <p:cNvSpPr txBox="1"/>
          <p:nvPr/>
        </p:nvSpPr>
        <p:spPr>
          <a:xfrm>
            <a:off x="7258050" y="1757375"/>
            <a:ext cx="15288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Building models</a:t>
            </a:r>
            <a:endParaRPr sz="2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4350" y="139850"/>
            <a:ext cx="6534275" cy="4900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8"/>
          <p:cNvSpPr txBox="1"/>
          <p:nvPr/>
        </p:nvSpPr>
        <p:spPr>
          <a:xfrm>
            <a:off x="6891950" y="432875"/>
            <a:ext cx="1833300" cy="7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*Dual credit through Ivy Tech.</a:t>
            </a:r>
            <a:endParaRPr sz="1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39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9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4" name="Google Shape;394;p39"/>
          <p:cNvGrpSpPr/>
          <p:nvPr/>
        </p:nvGrpSpPr>
        <p:grpSpPr>
          <a:xfrm rot="-248076">
            <a:off x="2474018" y="930601"/>
            <a:ext cx="4196111" cy="3282308"/>
            <a:chOff x="2474075" y="1158675"/>
            <a:chExt cx="4196100" cy="3282300"/>
          </a:xfrm>
        </p:grpSpPr>
        <p:sp>
          <p:nvSpPr>
            <p:cNvPr id="395" name="Google Shape;395;p39"/>
            <p:cNvSpPr/>
            <p:nvPr/>
          </p:nvSpPr>
          <p:spPr>
            <a:xfrm>
              <a:off x="2474075" y="1158675"/>
              <a:ext cx="4196100" cy="3282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genie-austin-19988.jpg" id="396" name="Google Shape;396;p39"/>
            <p:cNvPicPr preferRelativeResize="0"/>
            <p:nvPr/>
          </p:nvPicPr>
          <p:blipFill rotWithShape="1">
            <a:blip r:embed="rId4">
              <a:alphaModFix/>
            </a:blip>
            <a:srcRect b="13639" l="-4" r="52151" t="13654"/>
            <a:stretch/>
          </p:blipFill>
          <p:spPr>
            <a:xfrm rot="-5400000">
              <a:off x="3392318" y="858600"/>
              <a:ext cx="2359367" cy="3584686"/>
            </a:xfrm>
            <a:prstGeom prst="rect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397" name="Google Shape;397;p39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8" name="Google Shape;398;p39"/>
          <p:cNvGrpSpPr/>
          <p:nvPr/>
        </p:nvGrpSpPr>
        <p:grpSpPr>
          <a:xfrm rot="237397">
            <a:off x="2473978" y="930624"/>
            <a:ext cx="4196030" cy="3282245"/>
            <a:chOff x="2474075" y="1158675"/>
            <a:chExt cx="4196100" cy="3282300"/>
          </a:xfrm>
        </p:grpSpPr>
        <p:sp>
          <p:nvSpPr>
            <p:cNvPr id="399" name="Google Shape;399;p39"/>
            <p:cNvSpPr/>
            <p:nvPr/>
          </p:nvSpPr>
          <p:spPr>
            <a:xfrm>
              <a:off x="2474075" y="1158675"/>
              <a:ext cx="4196100" cy="3282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9"/>
            <p:cNvSpPr txBox="1"/>
            <p:nvPr/>
          </p:nvSpPr>
          <p:spPr>
            <a:xfrm rot="259">
              <a:off x="2587102" y="3721306"/>
              <a:ext cx="3982200" cy="70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434343"/>
                  </a:solidFill>
                  <a:latin typeface="Lato"/>
                  <a:ea typeface="Lato"/>
                  <a:cs typeface="Lato"/>
                  <a:sym typeface="Lato"/>
                </a:rPr>
                <a:t>CULINARY ARTS</a:t>
              </a:r>
              <a:endParaRPr b="1" sz="30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401" name="Google Shape;401;p39"/>
          <p:cNvPicPr preferRelativeResize="0"/>
          <p:nvPr/>
        </p:nvPicPr>
        <p:blipFill rotWithShape="1">
          <a:blip r:embed="rId5">
            <a:alphaModFix/>
          </a:blip>
          <a:srcRect b="5578" l="0" r="0" t="5587"/>
          <a:stretch/>
        </p:blipFill>
        <p:spPr>
          <a:xfrm rot="206778">
            <a:off x="2643887" y="1003393"/>
            <a:ext cx="3856210" cy="2569198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9"/>
          <p:cNvSpPr txBox="1"/>
          <p:nvPr/>
        </p:nvSpPr>
        <p:spPr>
          <a:xfrm>
            <a:off x="166350" y="133875"/>
            <a:ext cx="22494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Measuring </a:t>
            </a:r>
            <a:r>
              <a:rPr lang="en" sz="1600">
                <a:solidFill>
                  <a:schemeClr val="dk2"/>
                </a:solidFill>
              </a:rPr>
              <a:t>Ingredients</a:t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403" name="Google Shape;403;p39"/>
          <p:cNvPicPr preferRelativeResize="0"/>
          <p:nvPr/>
        </p:nvPicPr>
        <p:blipFill rotWithShape="1">
          <a:blip r:embed="rId6">
            <a:alphaModFix/>
          </a:blip>
          <a:srcRect b="0" l="7467" r="0" t="0"/>
          <a:stretch/>
        </p:blipFill>
        <p:spPr>
          <a:xfrm>
            <a:off x="166350" y="546200"/>
            <a:ext cx="2098601" cy="1715334"/>
          </a:xfrm>
          <a:prstGeom prst="rect">
            <a:avLst/>
          </a:prstGeom>
          <a:solidFill>
            <a:srgbClr val="FADA80"/>
          </a:solidFill>
          <a:ln>
            <a:noFill/>
          </a:ln>
        </p:spPr>
      </p:pic>
      <p:sp>
        <p:nvSpPr>
          <p:cNvPr id="404" name="Google Shape;404;p39"/>
          <p:cNvSpPr txBox="1"/>
          <p:nvPr/>
        </p:nvSpPr>
        <p:spPr>
          <a:xfrm>
            <a:off x="7189025" y="1250100"/>
            <a:ext cx="16095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Knife skills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405" name="Google Shape;405;p39"/>
          <p:cNvPicPr preferRelativeResize="0"/>
          <p:nvPr/>
        </p:nvPicPr>
        <p:blipFill rotWithShape="1">
          <a:blip r:embed="rId7">
            <a:alphaModFix/>
          </a:blip>
          <a:srcRect b="0" l="10728" r="10728" t="0"/>
          <a:stretch/>
        </p:blipFill>
        <p:spPr>
          <a:xfrm>
            <a:off x="7694500" y="3449175"/>
            <a:ext cx="1268475" cy="16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9"/>
          <p:cNvSpPr txBox="1"/>
          <p:nvPr/>
        </p:nvSpPr>
        <p:spPr>
          <a:xfrm>
            <a:off x="6491650" y="4418625"/>
            <a:ext cx="11361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Food samples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407" name="Google Shape;407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6350" y="2809600"/>
            <a:ext cx="2098600" cy="209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91625" y="1969063"/>
            <a:ext cx="1688522" cy="120537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 txBox="1"/>
          <p:nvPr/>
        </p:nvSpPr>
        <p:spPr>
          <a:xfrm>
            <a:off x="2365750" y="4705225"/>
            <a:ext cx="22494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Leadership skills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410" name="Google Shape;410;p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73325" y="184461"/>
            <a:ext cx="1725135" cy="1104225"/>
          </a:xfrm>
          <a:prstGeom prst="rect">
            <a:avLst/>
          </a:prstGeom>
          <a:solidFill>
            <a:srgbClr val="FADA80"/>
          </a:solidFill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0197" y="36625"/>
            <a:ext cx="759135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41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1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1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1"/>
          <p:cNvSpPr/>
          <p:nvPr/>
        </p:nvSpPr>
        <p:spPr>
          <a:xfrm rot="-253875">
            <a:off x="2473986" y="1079912"/>
            <a:ext cx="4196137" cy="296338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1"/>
          <p:cNvSpPr txBox="1"/>
          <p:nvPr/>
        </p:nvSpPr>
        <p:spPr>
          <a:xfrm rot="-254022">
            <a:off x="2686593" y="1553510"/>
            <a:ext cx="3771090" cy="20160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999999"/>
                </a:solidFill>
                <a:latin typeface="Lato"/>
                <a:ea typeface="Lato"/>
                <a:cs typeface="Lato"/>
                <a:sym typeface="Lato"/>
              </a:rPr>
              <a:t>Biomedical Sciences</a:t>
            </a:r>
            <a:endParaRPr b="1" sz="4800">
              <a:solidFill>
                <a:srgbClr val="99999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25" name="Google Shape;42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200" y="3100375"/>
            <a:ext cx="2660101" cy="1828827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1"/>
          <p:cNvSpPr txBox="1"/>
          <p:nvPr/>
        </p:nvSpPr>
        <p:spPr>
          <a:xfrm>
            <a:off x="528650" y="1728775"/>
            <a:ext cx="12573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Science and Medical Field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27" name="Google Shape;427;p41"/>
          <p:cNvSpPr txBox="1"/>
          <p:nvPr/>
        </p:nvSpPr>
        <p:spPr>
          <a:xfrm>
            <a:off x="7063800" y="242900"/>
            <a:ext cx="19716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Anatomy</a:t>
            </a:r>
            <a:endParaRPr sz="30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428" name="Google Shape;42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63802" y="929075"/>
            <a:ext cx="1508999" cy="3500450"/>
          </a:xfrm>
          <a:prstGeom prst="rect">
            <a:avLst/>
          </a:prstGeom>
          <a:solidFill>
            <a:srgbClr val="D9D9D9"/>
          </a:solidFill>
          <a:ln>
            <a:noFill/>
          </a:ln>
        </p:spPr>
      </p:pic>
      <p:pic>
        <p:nvPicPr>
          <p:cNvPr id="429" name="Google Shape;429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1206" y="168475"/>
            <a:ext cx="2126249" cy="1417150"/>
          </a:xfrm>
          <a:prstGeom prst="rect">
            <a:avLst/>
          </a:prstGeom>
          <a:solidFill>
            <a:srgbClr val="D9D9D9"/>
          </a:solidFill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342" y="0"/>
            <a:ext cx="68579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2"/>
          <p:cNvSpPr txBox="1"/>
          <p:nvPr/>
        </p:nvSpPr>
        <p:spPr>
          <a:xfrm>
            <a:off x="6891950" y="432875"/>
            <a:ext cx="1833300" cy="7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*Possible Dual credit based on end of year exam.</a:t>
            </a:r>
            <a:endParaRPr sz="1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42"/>
          <p:cNvSpPr txBox="1"/>
          <p:nvPr/>
        </p:nvSpPr>
        <p:spPr>
          <a:xfrm>
            <a:off x="4277750" y="4422050"/>
            <a:ext cx="3972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Must have already completed Biology Honors, or currently enrolled in.</a:t>
            </a:r>
            <a:endParaRPr i="1" sz="1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3"/>
          <p:cNvSpPr txBox="1"/>
          <p:nvPr>
            <p:ph type="ctrTitle"/>
          </p:nvPr>
        </p:nvSpPr>
        <p:spPr>
          <a:xfrm>
            <a:off x="2271125" y="3108700"/>
            <a:ext cx="3680700" cy="107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 u="sng">
                <a:hlinkClick r:id="rId3"/>
              </a:rPr>
              <a:t>Click here to view the Area 31 Career Center Programs</a:t>
            </a:r>
            <a:endParaRPr sz="1920"/>
          </a:p>
        </p:txBody>
      </p:sp>
      <p:pic>
        <p:nvPicPr>
          <p:cNvPr id="442" name="Google Shape;44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062" y="1554919"/>
            <a:ext cx="2879943" cy="73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2975" y="3048644"/>
            <a:ext cx="2726273" cy="1703475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43"/>
          <p:cNvSpPr txBox="1"/>
          <p:nvPr>
            <p:ph idx="1" type="subTitle"/>
          </p:nvPr>
        </p:nvSpPr>
        <p:spPr>
          <a:xfrm>
            <a:off x="3645675" y="897525"/>
            <a:ext cx="4176900" cy="21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Area 31 Programs count as CTE Pathway courses. Area 31 is a competitive enrollment process that begins in second semester of the 10th grade year. </a:t>
            </a:r>
            <a:endParaRPr b="1" sz="7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*Visit: </a:t>
            </a:r>
            <a:r>
              <a:rPr lang="en" sz="60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https://www.area31careercenter.com/</a:t>
            </a:r>
            <a:r>
              <a:rPr lang="en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more information.</a:t>
            </a:r>
            <a:endParaRPr sz="5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4"/>
          <p:cNvSpPr txBox="1"/>
          <p:nvPr>
            <p:ph type="title"/>
          </p:nvPr>
        </p:nvSpPr>
        <p:spPr>
          <a:xfrm>
            <a:off x="721275" y="268850"/>
            <a:ext cx="7505700" cy="4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88"/>
              <a:t>We are going to fill in your 9th grade Course Requests:</a:t>
            </a:r>
            <a:endParaRPr b="1" sz="1988"/>
          </a:p>
        </p:txBody>
      </p:sp>
      <p:sp>
        <p:nvSpPr>
          <p:cNvPr id="450" name="Google Shape;450;p44"/>
          <p:cNvSpPr txBox="1"/>
          <p:nvPr>
            <p:ph idx="1" type="body"/>
          </p:nvPr>
        </p:nvSpPr>
        <p:spPr>
          <a:xfrm>
            <a:off x="280100" y="763875"/>
            <a:ext cx="4226700" cy="39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b="1" lang="en" sz="1100" u="sng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ENGLISH</a:t>
            </a:r>
            <a:r>
              <a:rPr b="1" lang="en" sz="1000" u="sng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r>
              <a:rPr b="1" lang="en"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" sz="1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students will take a full year of English 9.</a:t>
            </a:r>
            <a:endParaRPr sz="11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*If the student is on Enrollment Seal, then choose -  English 9 Honors.</a:t>
            </a:r>
            <a:endParaRPr b="1" i="1" sz="1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b="1" lang="en" sz="1100" u="sng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SOCIAL STUDIES:</a:t>
            </a:r>
            <a:r>
              <a:rPr b="1" lang="en" sz="1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" sz="1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students need 2 semesters of a World perspective course. Please choose from the following:</a:t>
            </a:r>
            <a:endParaRPr sz="11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 History,  World Geography,  Indiana Studies</a:t>
            </a:r>
            <a:endParaRPr sz="14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*If the student is on Enrollment Seal, then choose either -    AP World History or AP Human Geography</a:t>
            </a:r>
            <a:endParaRPr b="1" i="1" sz="1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b="1" lang="en" sz="1100" u="sng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MATH:</a:t>
            </a:r>
            <a:r>
              <a:rPr b="1" lang="en" sz="1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" sz="1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students will take a full year of Algebra 1.</a:t>
            </a:r>
            <a:endParaRPr sz="11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*If the student completed Algebra 1 in 8th grade, then choose - Geometry Honors.</a:t>
            </a:r>
            <a:endParaRPr b="1" i="1" sz="1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b="1" lang="en" sz="1100" u="sng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SCIENCE:</a:t>
            </a:r>
            <a:r>
              <a:rPr b="1" lang="en" sz="1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" sz="11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students will take a full year of Biology.</a:t>
            </a:r>
            <a:endParaRPr sz="11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*If the student completed Biology Honors in 8th grade, then choose - Chemistry Honors.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Char char="❏"/>
            </a:pPr>
            <a:r>
              <a:rPr b="1" lang="en"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**PLEASE NOTE:  </a:t>
            </a:r>
            <a:r>
              <a:rPr lang="en"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 I is a one semester requirement. A student can earn PE credit by participating in 2 consecutive seasons of the same school sport or other approved school activity (marching band, cheerleading, etc.)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en"/>
              <a:t>Be sure to have a total of </a:t>
            </a:r>
            <a:r>
              <a:rPr b="1" lang="en">
                <a:highlight>
                  <a:srgbClr val="FFFF00"/>
                </a:highlight>
              </a:rPr>
              <a:t>14 </a:t>
            </a:r>
            <a:r>
              <a:rPr lang="en">
                <a:highlight>
                  <a:srgbClr val="FFFF00"/>
                </a:highlight>
              </a:rPr>
              <a:t>courses</a:t>
            </a:r>
            <a:r>
              <a:rPr lang="en"/>
              <a:t>.</a:t>
            </a:r>
            <a:endParaRPr/>
          </a:p>
        </p:txBody>
      </p:sp>
      <p:graphicFrame>
        <p:nvGraphicFramePr>
          <p:cNvPr id="451" name="Google Shape;451;p44"/>
          <p:cNvGraphicFramePr/>
          <p:nvPr/>
        </p:nvGraphicFramePr>
        <p:xfrm>
          <a:off x="4718750" y="76390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{00FFDB7F-C974-45FD-80A9-FE45BF026553}</a:tableStyleId>
              </a:tblPr>
              <a:tblGrid>
                <a:gridCol w="1847550"/>
                <a:gridCol w="1894925"/>
              </a:tblGrid>
              <a:tr h="525325">
                <a:tc gridSpan="2">
                  <a:txBody>
                    <a:bodyPr/>
                    <a:lstStyle/>
                    <a:p>
                      <a:pPr indent="0" lvl="0" marL="492125" marR="480694" rtl="0" algn="ctr">
                        <a:lnSpc>
                          <a:spcPct val="115833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COURSE REQUESTS</a:t>
                      </a:r>
                      <a:endParaRPr b="1"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0" lvl="0" marL="492760" marR="480694" rtl="0" algn="ctr">
                        <a:lnSpc>
                          <a:spcPct val="88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Fill in 7 classes each semester (actual schedule will vary)</a:t>
                      </a:r>
                      <a:endParaRPr i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767171"/>
                    </a:solidFill>
                  </a:tcPr>
                </a:tc>
                <a:tc hMerge="1"/>
              </a:tr>
              <a:tr h="286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2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SEMESTER ONE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2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SEMESTER TWO</a:t>
                      </a:r>
                      <a:endParaRPr b="1"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solidFill>
                      <a:srgbClr val="AEAAAA"/>
                    </a:solidFill>
                  </a:tcPr>
                </a:tc>
              </a:tr>
              <a:tr h="398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46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 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English: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English: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98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46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Social Studies:</a:t>
                      </a:r>
                      <a:endParaRPr b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Social Studies: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98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Math: </a:t>
                      </a:r>
                      <a:endParaRPr b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Math: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98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Science:</a:t>
                      </a:r>
                      <a:endParaRPr b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Science: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98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</a:t>
                      </a:r>
                      <a:r>
                        <a:rPr i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Pathway: 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</a:t>
                      </a:r>
                      <a:r>
                        <a:rPr i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Pathway: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98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6.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6.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98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7.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7.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452" name="Google Shape;452;p44"/>
          <p:cNvSpPr txBox="1"/>
          <p:nvPr/>
        </p:nvSpPr>
        <p:spPr>
          <a:xfrm>
            <a:off x="5406600" y="1575875"/>
            <a:ext cx="1044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English 9</a:t>
            </a:r>
            <a:endParaRPr b="1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44"/>
          <p:cNvSpPr txBox="1"/>
          <p:nvPr/>
        </p:nvSpPr>
        <p:spPr>
          <a:xfrm>
            <a:off x="7222550" y="1575875"/>
            <a:ext cx="1044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English 9</a:t>
            </a:r>
            <a:endParaRPr b="1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4"/>
          <p:cNvSpPr txBox="1"/>
          <p:nvPr/>
        </p:nvSpPr>
        <p:spPr>
          <a:xfrm>
            <a:off x="5626900" y="1974300"/>
            <a:ext cx="1044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World History</a:t>
            </a:r>
            <a:endParaRPr b="1" sz="11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4"/>
          <p:cNvSpPr txBox="1"/>
          <p:nvPr/>
        </p:nvSpPr>
        <p:spPr>
          <a:xfrm>
            <a:off x="7468150" y="1881575"/>
            <a:ext cx="909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World Geography</a:t>
            </a:r>
            <a:endParaRPr b="1" sz="11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4"/>
          <p:cNvSpPr txBox="1"/>
          <p:nvPr/>
        </p:nvSpPr>
        <p:spPr>
          <a:xfrm>
            <a:off x="5295125" y="2418900"/>
            <a:ext cx="1044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Algebra</a:t>
            </a:r>
            <a:endParaRPr b="1" sz="13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4"/>
          <p:cNvSpPr txBox="1"/>
          <p:nvPr/>
        </p:nvSpPr>
        <p:spPr>
          <a:xfrm>
            <a:off x="7085650" y="2411525"/>
            <a:ext cx="1044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Algebra</a:t>
            </a:r>
            <a:endParaRPr b="1" sz="13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44"/>
          <p:cNvSpPr txBox="1"/>
          <p:nvPr/>
        </p:nvSpPr>
        <p:spPr>
          <a:xfrm>
            <a:off x="5406600" y="2817425"/>
            <a:ext cx="1044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endParaRPr b="1" sz="13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44"/>
          <p:cNvSpPr txBox="1"/>
          <p:nvPr/>
        </p:nvSpPr>
        <p:spPr>
          <a:xfrm>
            <a:off x="7222550" y="2817425"/>
            <a:ext cx="10440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endParaRPr b="1" sz="13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5"/>
          <p:cNvSpPr txBox="1"/>
          <p:nvPr>
            <p:ph type="title"/>
          </p:nvPr>
        </p:nvSpPr>
        <p:spPr>
          <a:xfrm>
            <a:off x="530575" y="319350"/>
            <a:ext cx="3144600" cy="3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b="1" lang="en" sz="1550"/>
              <a:t>Now for the fun part!</a:t>
            </a:r>
            <a:endParaRPr b="1" sz="1550"/>
          </a:p>
        </p:txBody>
      </p:sp>
      <p:sp>
        <p:nvSpPr>
          <p:cNvPr id="465" name="Google Shape;465;p4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67" name="Google Shape;46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000" y="695850"/>
            <a:ext cx="5948600" cy="40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45"/>
          <p:cNvSpPr txBox="1"/>
          <p:nvPr>
            <p:ph type="title"/>
          </p:nvPr>
        </p:nvSpPr>
        <p:spPr>
          <a:xfrm>
            <a:off x="6624325" y="760700"/>
            <a:ext cx="2100600" cy="3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66000"/>
              <a:buNone/>
            </a:pPr>
            <a:r>
              <a:rPr lang="en" sz="1500"/>
              <a:t>Please check off classes completed in 8th grade.</a:t>
            </a:r>
            <a:endParaRPr sz="1500"/>
          </a:p>
        </p:txBody>
      </p:sp>
      <p:pic>
        <p:nvPicPr>
          <p:cNvPr id="469" name="Google Shape;46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8725" y="1294150"/>
            <a:ext cx="1951800" cy="298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6"/>
          <p:cNvSpPr txBox="1"/>
          <p:nvPr>
            <p:ph type="title"/>
          </p:nvPr>
        </p:nvSpPr>
        <p:spPr>
          <a:xfrm>
            <a:off x="819150" y="263125"/>
            <a:ext cx="7505700" cy="2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100">
                <a:solidFill>
                  <a:schemeClr val="dk2"/>
                </a:solidFill>
              </a:rPr>
              <a:t>Example students:</a:t>
            </a:r>
            <a:endParaRPr b="1" sz="5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5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500"/>
              <a:t>Employment Seal					Enrollment HONORS PLUS seal</a:t>
            </a:r>
            <a:endParaRPr b="1" sz="1500"/>
          </a:p>
        </p:txBody>
      </p:sp>
      <p:graphicFrame>
        <p:nvGraphicFramePr>
          <p:cNvPr id="475" name="Google Shape;475;p46"/>
          <p:cNvGraphicFramePr/>
          <p:nvPr/>
        </p:nvGraphicFramePr>
        <p:xfrm>
          <a:off x="525850" y="1164138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{00FFDB7F-C974-45FD-80A9-FE45BF026553}</a:tableStyleId>
              </a:tblPr>
              <a:tblGrid>
                <a:gridCol w="1843350"/>
                <a:gridCol w="1890650"/>
              </a:tblGrid>
              <a:tr h="550375">
                <a:tc gridSpan="2">
                  <a:txBody>
                    <a:bodyPr/>
                    <a:lstStyle/>
                    <a:p>
                      <a:pPr indent="0" lvl="0" marL="492125" marR="480694" rtl="0" algn="ctr">
                        <a:lnSpc>
                          <a:spcPct val="115833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COURSE REQUESTS</a:t>
                      </a:r>
                      <a:endParaRPr b="1"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0" lvl="0" marL="492760" marR="480694" rtl="0" algn="ctr">
                        <a:lnSpc>
                          <a:spcPct val="88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Fill in 7 classes each semester (actual schedule will vary)</a:t>
                      </a:r>
                      <a:endParaRPr i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767171"/>
                    </a:solidFill>
                  </a:tcPr>
                </a:tc>
                <a:tc hMerge="1"/>
              </a:tr>
              <a:tr h="272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2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SEMESTER ONE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2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SEMESTER TWO</a:t>
                      </a:r>
                      <a:endParaRPr b="1"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solidFill>
                      <a:srgbClr val="AEAAAA"/>
                    </a:solidFill>
                  </a:tcPr>
                </a:tc>
              </a:tr>
              <a:tr h="378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46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 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English:  </a:t>
                      </a:r>
                      <a:r>
                        <a:rPr b="1"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English 9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English:   </a:t>
                      </a:r>
                      <a:r>
                        <a:rPr b="1"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English 9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444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46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Social Studies:  </a:t>
                      </a:r>
                      <a:r>
                        <a:rPr b="1" lang="en" sz="11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World   Geography</a:t>
                      </a:r>
                      <a:endParaRPr b="1" sz="11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Social Studies:   </a:t>
                      </a:r>
                      <a:r>
                        <a:rPr b="1"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World History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8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Math:   </a:t>
                      </a:r>
                      <a:r>
                        <a:rPr b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Algebra 1</a:t>
                      </a:r>
                      <a:endParaRPr b="1"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Math:   </a:t>
                      </a:r>
                      <a:r>
                        <a:rPr b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Algebra 1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8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Science:   </a:t>
                      </a:r>
                      <a:r>
                        <a:rPr b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Biology</a:t>
                      </a:r>
                      <a:endParaRPr b="1"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Science:    </a:t>
                      </a:r>
                      <a:r>
                        <a:rPr b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Biology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402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</a:t>
                      </a:r>
                      <a:r>
                        <a:rPr i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Pathway:  </a:t>
                      </a:r>
                      <a:r>
                        <a:rPr i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Principles of Culinary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</a:t>
                      </a:r>
                      <a:r>
                        <a:rPr i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Pathway:  </a:t>
                      </a:r>
                      <a:r>
                        <a:rPr i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Principles of Culinary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8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6.  </a:t>
                      </a:r>
                      <a:r>
                        <a:rPr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PE I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6.   </a:t>
                      </a:r>
                      <a:r>
                        <a:rPr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Health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8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7.  </a:t>
                      </a:r>
                      <a:r>
                        <a:rPr lang="en" sz="7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" sz="10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Preparing for College and Careers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7.   </a:t>
                      </a:r>
                      <a:r>
                        <a:rPr lang="en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Personal Financial Responsibility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graphicFrame>
        <p:nvGraphicFramePr>
          <p:cNvPr id="476" name="Google Shape;476;p46"/>
          <p:cNvGraphicFramePr/>
          <p:nvPr/>
        </p:nvGraphicFramePr>
        <p:xfrm>
          <a:off x="4572000" y="1172588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{00FFDB7F-C974-45FD-80A9-FE45BF026553}</a:tableStyleId>
              </a:tblPr>
              <a:tblGrid>
                <a:gridCol w="2033125"/>
                <a:gridCol w="2085250"/>
              </a:tblGrid>
              <a:tr h="522650">
                <a:tc gridSpan="2">
                  <a:txBody>
                    <a:bodyPr/>
                    <a:lstStyle/>
                    <a:p>
                      <a:pPr indent="0" lvl="0" marL="492125" marR="480694" rtl="0" algn="ctr">
                        <a:lnSpc>
                          <a:spcPct val="115833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COURSE REQUESTS</a:t>
                      </a:r>
                      <a:endParaRPr b="1"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indent="0" lvl="0" marL="492760" marR="480694" rtl="0" algn="ctr">
                        <a:lnSpc>
                          <a:spcPct val="88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9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Fill in 7 classes each semester (actual schedule will vary)</a:t>
                      </a:r>
                      <a:endParaRPr i="1"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767171"/>
                    </a:solidFill>
                  </a:tcPr>
                </a:tc>
                <a:tc hMerge="1"/>
              </a:tr>
              <a:tr h="272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2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SEMESTER ONE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25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SEMESTER TWO</a:t>
                      </a:r>
                      <a:endParaRPr b="1"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>
                    <a:solidFill>
                      <a:srgbClr val="AEAAAA"/>
                    </a:solidFill>
                  </a:tcPr>
                </a:tc>
              </a:tr>
              <a:tr h="442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46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 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English:  </a:t>
                      </a:r>
                      <a:r>
                        <a:rPr b="1"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English 9 Honors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English:   </a:t>
                      </a:r>
                      <a:r>
                        <a:rPr b="1"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English 9 Honors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422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46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Social Studies:  </a:t>
                      </a:r>
                      <a:r>
                        <a:rPr b="1" lang="en" sz="11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AP Human Geography</a:t>
                      </a:r>
                      <a:endParaRPr b="1" sz="11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b="1"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Social Studies:   </a:t>
                      </a:r>
                      <a:r>
                        <a:rPr b="1"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AP Human Geography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Math:   </a:t>
                      </a:r>
                      <a:r>
                        <a:rPr b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Geometry Honors</a:t>
                      </a:r>
                      <a:endParaRPr b="1"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Math:   </a:t>
                      </a:r>
                      <a:r>
                        <a:rPr b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Geometry Honors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8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Science:   </a:t>
                      </a:r>
                      <a:r>
                        <a:rPr b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Chemistry Honors</a:t>
                      </a:r>
                      <a:endParaRPr b="1"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4. </a:t>
                      </a:r>
                      <a:r>
                        <a:rPr b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Science:    </a:t>
                      </a:r>
                      <a:r>
                        <a:rPr b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Chemistry Honors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8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</a:t>
                      </a:r>
                      <a:r>
                        <a:rPr i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Pathway:  </a:t>
                      </a:r>
                      <a:r>
                        <a:rPr i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Principles of Computing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5. </a:t>
                      </a:r>
                      <a:r>
                        <a:rPr i="1"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Pathway:  </a:t>
                      </a:r>
                      <a:r>
                        <a:rPr i="1"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Principles of Computing</a:t>
                      </a:r>
                      <a:endParaRPr sz="9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6.  </a:t>
                      </a:r>
                      <a:r>
                        <a:rPr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Advanced PE weights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6.   </a:t>
                      </a:r>
                      <a:r>
                        <a:rPr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Advanced PE weights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  <a:tr h="379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7.  </a:t>
                      </a:r>
                      <a:r>
                        <a:rPr lang="en" sz="1200">
                          <a:solidFill>
                            <a:srgbClr val="231F2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Spanish II</a:t>
                      </a:r>
                      <a:endParaRPr sz="13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7.   </a:t>
                      </a:r>
                      <a:r>
                        <a:rPr lang="en" sz="12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Spanish II</a:t>
                      </a:r>
                      <a:endParaRPr sz="12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7"/>
          <p:cNvSpPr txBox="1"/>
          <p:nvPr>
            <p:ph idx="4294967295" type="subTitle"/>
          </p:nvPr>
        </p:nvSpPr>
        <p:spPr>
          <a:xfrm>
            <a:off x="3064025" y="587588"/>
            <a:ext cx="4634400" cy="7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 </a:t>
            </a:r>
            <a:r>
              <a:rPr lang="en" sz="3400">
                <a:latin typeface="Lobster"/>
                <a:ea typeface="Lobster"/>
                <a:cs typeface="Lobster"/>
                <a:sym typeface="Lobster"/>
              </a:rPr>
              <a:t>Thank you for attending!</a:t>
            </a:r>
            <a:endParaRPr sz="3400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>
              <a:solidFill>
                <a:srgbClr val="45818E"/>
              </a:solidFill>
            </a:endParaRPr>
          </a:p>
        </p:txBody>
      </p:sp>
      <p:pic>
        <p:nvPicPr>
          <p:cNvPr id="483" name="Google Shape;48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3250" y="3963325"/>
            <a:ext cx="135255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7"/>
          <p:cNvPicPr preferRelativeResize="0"/>
          <p:nvPr/>
        </p:nvPicPr>
        <p:blipFill rotWithShape="1">
          <a:blip r:embed="rId4">
            <a:alphaModFix/>
          </a:blip>
          <a:srcRect b="14742" l="12848" r="14025" t="8351"/>
          <a:stretch/>
        </p:blipFill>
        <p:spPr>
          <a:xfrm>
            <a:off x="304800" y="304800"/>
            <a:ext cx="2139625" cy="1269975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7"/>
          <p:cNvSpPr txBox="1"/>
          <p:nvPr/>
        </p:nvSpPr>
        <p:spPr>
          <a:xfrm>
            <a:off x="1655075" y="1873663"/>
            <a:ext cx="6043200" cy="17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Please sign and return the </a:t>
            </a:r>
            <a:r>
              <a:rPr b="1" lang="en" sz="26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GREEN </a:t>
            </a:r>
            <a:r>
              <a:rPr lang="en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paper.</a:t>
            </a:r>
            <a:endParaRPr sz="2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Mr. Cox will be meeting individually with the 8th grade students in Mid-February to </a:t>
            </a:r>
            <a:r>
              <a:rPr lang="en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confirm</a:t>
            </a:r>
            <a:r>
              <a:rPr lang="en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all course requests.</a:t>
            </a:r>
            <a:endParaRPr sz="2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