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9E7081-5974-47D6-AA16-6E639E5DB47A}" v="22" dt="2026-01-27T17:39:14.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8" d="100"/>
          <a:sy n="118" d="100"/>
        </p:scale>
        <p:origin x="21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998AD-47A9-CFAA-3D9B-B6A05B30CE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D14EAA-C68F-A85C-2334-41CBCDAC2B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52D8F6-3277-D846-41D6-91F7853E0964}"/>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5" name="Footer Placeholder 4">
            <a:extLst>
              <a:ext uri="{FF2B5EF4-FFF2-40B4-BE49-F238E27FC236}">
                <a16:creationId xmlns:a16="http://schemas.microsoft.com/office/drawing/2014/main" id="{66910B1E-404B-8C57-E580-C996D7DBFF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5B7235-EBE9-2756-8A6E-64C40336ED59}"/>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2984803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D7676-01E9-10C9-A3EF-DFFF498DCD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D48849-4288-210F-2CE4-B0A8118174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C1724A-DE01-5BA1-9AD2-F49F3FC59B07}"/>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5" name="Footer Placeholder 4">
            <a:extLst>
              <a:ext uri="{FF2B5EF4-FFF2-40B4-BE49-F238E27FC236}">
                <a16:creationId xmlns:a16="http://schemas.microsoft.com/office/drawing/2014/main" id="{3A5A9BAC-B6DD-2BFB-F7E6-A8FFF33616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EF3E89-2D6D-1123-1F4F-7C44C47D3237}"/>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100074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6FC0-E18B-AE7E-E0B5-B70B6D48F8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6FBE20-7D1F-50AA-775F-EE1E2A51CE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24793A-A797-FECA-D659-7727E273B818}"/>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5" name="Footer Placeholder 4">
            <a:extLst>
              <a:ext uri="{FF2B5EF4-FFF2-40B4-BE49-F238E27FC236}">
                <a16:creationId xmlns:a16="http://schemas.microsoft.com/office/drawing/2014/main" id="{DD256568-E159-C80B-C457-4D3C867097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5EDBE7-CB96-C2CB-3D2B-D2E055C29913}"/>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1340300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9EC0C-0C9B-AF56-EAD2-513668A5D5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1A14D2-7BD0-571F-09A3-DC97B3494B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77A2A3-DBB0-70C1-2824-802884D0FD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6D530B-81D1-CFE9-E683-9AED84C7A81F}"/>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6" name="Footer Placeholder 5">
            <a:extLst>
              <a:ext uri="{FF2B5EF4-FFF2-40B4-BE49-F238E27FC236}">
                <a16:creationId xmlns:a16="http://schemas.microsoft.com/office/drawing/2014/main" id="{B20A2DA8-9671-84EE-47FF-6210338C20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9EF130-AA94-D69F-AC6D-0D0A6CE0C0B7}"/>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3264407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A1D8-CBA7-0DA1-72E2-BCA05067CD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D72FE3-B7E5-C1F6-FBF4-95D114FA21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A3F3F1-C92A-2641-C097-A5719BA15A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451BA8-EA55-2309-A1BF-40584363E3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E98640-20FA-2C9B-C50A-C072BEBC1B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EA7C78-B0BA-22BB-4522-04767E065F4D}"/>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8" name="Footer Placeholder 7">
            <a:extLst>
              <a:ext uri="{FF2B5EF4-FFF2-40B4-BE49-F238E27FC236}">
                <a16:creationId xmlns:a16="http://schemas.microsoft.com/office/drawing/2014/main" id="{7D11F0E7-1F22-4CF8-C094-8543678EAE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8EBBE6-1FE3-0009-12B1-B69C1C60E7B8}"/>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1547723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37B04-98D7-D204-1BB2-37130FE67F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D0546F-EF6B-1521-7FA6-9F3A0094E16A}"/>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4" name="Footer Placeholder 3">
            <a:extLst>
              <a:ext uri="{FF2B5EF4-FFF2-40B4-BE49-F238E27FC236}">
                <a16:creationId xmlns:a16="http://schemas.microsoft.com/office/drawing/2014/main" id="{B5729BAF-FF01-0711-FA6D-EF75128824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227FA1-AA5C-C8D2-AA74-25A664CDA45B}"/>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958025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001E5-8512-07CB-CC7E-B6DD7B29E368}"/>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3" name="Footer Placeholder 2">
            <a:extLst>
              <a:ext uri="{FF2B5EF4-FFF2-40B4-BE49-F238E27FC236}">
                <a16:creationId xmlns:a16="http://schemas.microsoft.com/office/drawing/2014/main" id="{61E99829-486B-299F-B950-3C4754B6AF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921E0A-7997-1494-E95F-3B05306A2BF3}"/>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3107019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2563-BAAE-6DB5-CDE0-13EBDD3587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873AA2-C1E5-2C92-B0E8-E2F6766D97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F6F38C-3FFB-F51E-E0C1-562C8A8436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52A1F0-14D9-2B19-7677-6E11956BFF3A}"/>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6" name="Footer Placeholder 5">
            <a:extLst>
              <a:ext uri="{FF2B5EF4-FFF2-40B4-BE49-F238E27FC236}">
                <a16:creationId xmlns:a16="http://schemas.microsoft.com/office/drawing/2014/main" id="{69896416-2A15-604B-36D3-E4CF671200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D7EF61-EF1F-E111-A392-D6E2206ED2FE}"/>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3102341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0CD9B-B7C8-3FF6-9ED0-DFF431D968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6A6A5A-6DF4-8C06-1ABE-B4D78DD64D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3F3306-9524-1F5C-CB8A-F850F7DFA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39CA79-24A8-821B-1891-9009295ADE45}"/>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6" name="Footer Placeholder 5">
            <a:extLst>
              <a:ext uri="{FF2B5EF4-FFF2-40B4-BE49-F238E27FC236}">
                <a16:creationId xmlns:a16="http://schemas.microsoft.com/office/drawing/2014/main" id="{040B90FC-2793-D307-1E47-43071EEF03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D63B5-4B5C-0D33-4C30-13D670D41DCB}"/>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1184912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DC6D0-8022-92F6-E1DD-07C90B504B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4972B2-00DC-03F6-E202-756D0FA10F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939C3-D6B0-B53D-585F-5E33868F7A8F}"/>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5" name="Footer Placeholder 4">
            <a:extLst>
              <a:ext uri="{FF2B5EF4-FFF2-40B4-BE49-F238E27FC236}">
                <a16:creationId xmlns:a16="http://schemas.microsoft.com/office/drawing/2014/main" id="{99674B84-998E-442E-060F-744B3C938D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10A380-5CE8-A910-316D-A1D385D3E287}"/>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3964382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6454FF-8A8D-8D02-1081-126C4F8A7E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7CA18F-8DFC-74B7-603F-81889483F2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7A4DFC-EE31-E933-A12E-D0A4A905E98E}"/>
              </a:ext>
            </a:extLst>
          </p:cNvPr>
          <p:cNvSpPr>
            <a:spLocks noGrp="1"/>
          </p:cNvSpPr>
          <p:nvPr>
            <p:ph type="dt" sz="half" idx="10"/>
          </p:nvPr>
        </p:nvSpPr>
        <p:spPr/>
        <p:txBody>
          <a:bodyPr/>
          <a:lstStyle/>
          <a:p>
            <a:fld id="{7F18FA16-9D77-4FC5-9069-B839E0F1D380}" type="datetimeFigureOut">
              <a:rPr lang="en-US" smtClean="0"/>
              <a:t>1/27/2026</a:t>
            </a:fld>
            <a:endParaRPr lang="en-US"/>
          </a:p>
        </p:txBody>
      </p:sp>
      <p:sp>
        <p:nvSpPr>
          <p:cNvPr id="5" name="Footer Placeholder 4">
            <a:extLst>
              <a:ext uri="{FF2B5EF4-FFF2-40B4-BE49-F238E27FC236}">
                <a16:creationId xmlns:a16="http://schemas.microsoft.com/office/drawing/2014/main" id="{054C70E1-BD05-B992-2D8B-EDA5EA2C8B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CC1C38-3247-027B-3336-E551D6D7447A}"/>
              </a:ext>
            </a:extLst>
          </p:cNvPr>
          <p:cNvSpPr>
            <a:spLocks noGrp="1"/>
          </p:cNvSpPr>
          <p:nvPr>
            <p:ph type="sldNum" sz="quarter" idx="12"/>
          </p:nvPr>
        </p:nvSpPr>
        <p:spPr/>
        <p:txBody>
          <a:bodyPr/>
          <a:lstStyle/>
          <a:p>
            <a:fld id="{ECB44BE1-8E09-4100-9C6C-BE6D1463F3A5}" type="slidenum">
              <a:rPr lang="en-US" smtClean="0"/>
              <a:t>‹#›</a:t>
            </a:fld>
            <a:endParaRPr lang="en-US"/>
          </a:p>
        </p:txBody>
      </p:sp>
    </p:spTree>
    <p:extLst>
      <p:ext uri="{BB962C8B-B14F-4D97-AF65-F5344CB8AC3E}">
        <p14:creationId xmlns:p14="http://schemas.microsoft.com/office/powerpoint/2010/main" val="2328164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AB594-1807-1255-6346-F651324411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CBD38F-1BB9-2BF1-AA03-EEAE1C9267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015A6E-BEAF-C39A-0D30-AE2AEA2ACC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18FA16-9D77-4FC5-9069-B839E0F1D380}" type="datetimeFigureOut">
              <a:rPr lang="en-US" smtClean="0"/>
              <a:t>1/27/2026</a:t>
            </a:fld>
            <a:endParaRPr lang="en-US"/>
          </a:p>
        </p:txBody>
      </p:sp>
      <p:sp>
        <p:nvSpPr>
          <p:cNvPr id="5" name="Footer Placeholder 4">
            <a:extLst>
              <a:ext uri="{FF2B5EF4-FFF2-40B4-BE49-F238E27FC236}">
                <a16:creationId xmlns:a16="http://schemas.microsoft.com/office/drawing/2014/main" id="{596090F0-FD09-6AF5-D4FB-274A0E8A8C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675412B-8C91-13E1-9BCB-0C7AA2C96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B44BE1-8E09-4100-9C6C-BE6D1463F3A5}" type="slidenum">
              <a:rPr lang="en-US" smtClean="0"/>
              <a:t>‹#›</a:t>
            </a:fld>
            <a:endParaRPr lang="en-US"/>
          </a:p>
        </p:txBody>
      </p:sp>
    </p:spTree>
    <p:extLst>
      <p:ext uri="{BB962C8B-B14F-4D97-AF65-F5344CB8AC3E}">
        <p14:creationId xmlns:p14="http://schemas.microsoft.com/office/powerpoint/2010/main" val="1781405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hyperlink" Target="https://resources.finalsite.net/images/v1768844220/marshfieldschoolsorg/sgi62fwc0wod8xao3t6h/2026-2027SpanishCourseHandbook.pdf" TargetMode="External"/><Relationship Id="rId4" Type="http://schemas.openxmlformats.org/officeDocument/2006/relationships/hyperlink" Target="https://resources.finalsite.net/images/v1768844220/marshfieldschoolsorg/vvopvdgq4dl0aa3od1ag/2026-2027CourseHandbook.pdf"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hyperlink" Target="https://resources.finalsite.net/images/v1768844403/marshfieldschoolsorg/s82ygivqq3ayl9qye4ek/8thGradeProgramofStudies26-27Spanish.pdf" TargetMode="External"/><Relationship Id="rId4" Type="http://schemas.openxmlformats.org/officeDocument/2006/relationships/hyperlink" Target="https://resources.finalsite.net/images/v1768844403/marshfieldschoolsorg/flutfziyiwz7087w2ejq/8thGradeProgramofStudies26-27.pdf"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hyperlink" Target="http://www.wisconsinvalleyconference.org/"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ABE1D-A4ED-C498-91B3-B9A3491193E7}"/>
              </a:ext>
            </a:extLst>
          </p:cNvPr>
          <p:cNvSpPr>
            <a:spLocks noGrp="1"/>
          </p:cNvSpPr>
          <p:nvPr>
            <p:ph type="ctrTitle"/>
          </p:nvPr>
        </p:nvSpPr>
        <p:spPr>
          <a:xfrm>
            <a:off x="4885267" y="397933"/>
            <a:ext cx="6697133" cy="1291696"/>
          </a:xfrm>
        </p:spPr>
        <p:txBody>
          <a:bodyPr/>
          <a:lstStyle/>
          <a:p>
            <a:r>
              <a:rPr lang="en-US" b="1" dirty="0">
                <a:solidFill>
                  <a:schemeClr val="bg1"/>
                </a:solidFill>
              </a:rPr>
              <a:t>Hello Class of 2031</a:t>
            </a:r>
          </a:p>
        </p:txBody>
      </p:sp>
      <p:sp>
        <p:nvSpPr>
          <p:cNvPr id="3" name="Subtitle 2">
            <a:extLst>
              <a:ext uri="{FF2B5EF4-FFF2-40B4-BE49-F238E27FC236}">
                <a16:creationId xmlns:a16="http://schemas.microsoft.com/office/drawing/2014/main" id="{05B73F86-B8A4-B60B-DDDD-0F1FD7B5F5D8}"/>
              </a:ext>
            </a:extLst>
          </p:cNvPr>
          <p:cNvSpPr>
            <a:spLocks noGrp="1"/>
          </p:cNvSpPr>
          <p:nvPr>
            <p:ph type="subTitle" idx="1"/>
          </p:nvPr>
        </p:nvSpPr>
        <p:spPr>
          <a:xfrm>
            <a:off x="5384800" y="1689629"/>
            <a:ext cx="5901267" cy="3857095"/>
          </a:xfrm>
        </p:spPr>
        <p:txBody>
          <a:bodyPr>
            <a:normAutofit fontScale="25000" lnSpcReduction="20000"/>
          </a:bodyPr>
          <a:lstStyle/>
          <a:p>
            <a:endParaRPr lang="en-US" sz="9600" b="1" dirty="0">
              <a:solidFill>
                <a:schemeClr val="bg1"/>
              </a:solidFill>
              <a:latin typeface="Calibri" panose="020F0502020204030204" pitchFamily="34" charset="0"/>
            </a:endParaRPr>
          </a:p>
          <a:p>
            <a:pPr marL="571500" indent="-571500">
              <a:buFont typeface="Arial" panose="020B0604020202020204" pitchFamily="34" charset="0"/>
              <a:buChar char="•"/>
            </a:pPr>
            <a:r>
              <a:rPr lang="en-US" sz="11200" b="1" dirty="0">
                <a:solidFill>
                  <a:schemeClr val="bg1"/>
                </a:solidFill>
                <a:latin typeface="Calibri"/>
                <a:cs typeface="Calibri"/>
              </a:rPr>
              <a:t>Registration process for 8</a:t>
            </a:r>
            <a:r>
              <a:rPr lang="en-US" sz="11200" b="1" baseline="30000" dirty="0">
                <a:solidFill>
                  <a:schemeClr val="bg1"/>
                </a:solidFill>
                <a:latin typeface="Calibri"/>
                <a:cs typeface="Calibri"/>
              </a:rPr>
              <a:t>th</a:t>
            </a:r>
            <a:r>
              <a:rPr lang="en-US" sz="11200" b="1" dirty="0">
                <a:solidFill>
                  <a:schemeClr val="bg1"/>
                </a:solidFill>
                <a:latin typeface="Calibri"/>
                <a:cs typeface="Calibri"/>
              </a:rPr>
              <a:t> grade</a:t>
            </a:r>
            <a:endParaRPr lang="en-US" sz="11200" b="1" dirty="0">
              <a:solidFill>
                <a:schemeClr val="bg1"/>
              </a:solidFill>
              <a:latin typeface="Calibri" panose="020F0502020204030204" pitchFamily="34" charset="0"/>
              <a:cs typeface="Calibri"/>
            </a:endParaRPr>
          </a:p>
          <a:p>
            <a:endParaRPr lang="en-US" sz="11200" b="1" dirty="0">
              <a:solidFill>
                <a:schemeClr val="bg1"/>
              </a:solidFill>
              <a:latin typeface="Calibri" panose="020F0502020204030204" pitchFamily="34" charset="0"/>
            </a:endParaRPr>
          </a:p>
          <a:p>
            <a:pPr marL="571500" indent="-571500">
              <a:buFont typeface="Arial" panose="020B0604020202020204" pitchFamily="34" charset="0"/>
              <a:buChar char="•"/>
            </a:pPr>
            <a:r>
              <a:rPr lang="en-US" sz="11200" b="1" dirty="0">
                <a:solidFill>
                  <a:schemeClr val="bg1"/>
                </a:solidFill>
                <a:latin typeface="Calibri" panose="020F0502020204030204" pitchFamily="34" charset="0"/>
              </a:rPr>
              <a:t>General updates to courses</a:t>
            </a:r>
          </a:p>
          <a:p>
            <a:r>
              <a:rPr lang="en-US" sz="11200" b="1" dirty="0">
                <a:solidFill>
                  <a:schemeClr val="bg1"/>
                </a:solidFill>
                <a:latin typeface="Calibri"/>
                <a:cs typeface="Calibri"/>
              </a:rPr>
              <a:t>      </a:t>
            </a:r>
            <a:endParaRPr lang="en-US" sz="11200" b="1" dirty="0">
              <a:solidFill>
                <a:schemeClr val="bg1"/>
              </a:solidFill>
              <a:latin typeface="Calibri" panose="020F0502020204030204" pitchFamily="34" charset="0"/>
              <a:cs typeface="Calibri"/>
            </a:endParaRPr>
          </a:p>
          <a:p>
            <a:pPr marL="571500" indent="-571500">
              <a:buFont typeface="Arial" panose="020B0604020202020204" pitchFamily="34" charset="0"/>
              <a:buChar char="•"/>
            </a:pPr>
            <a:r>
              <a:rPr lang="en-US" sz="11200" b="1" dirty="0">
                <a:solidFill>
                  <a:schemeClr val="bg1"/>
                </a:solidFill>
                <a:latin typeface="Calibri"/>
                <a:cs typeface="Calibri"/>
              </a:rPr>
              <a:t>Summer School information</a:t>
            </a:r>
          </a:p>
          <a:p>
            <a:pPr marL="571500" indent="-571500">
              <a:buFont typeface="Arial" panose="020B0604020202020204" pitchFamily="34" charset="0"/>
              <a:buChar char="•"/>
            </a:pPr>
            <a:endParaRPr lang="en-US" sz="11200" b="1" dirty="0">
              <a:solidFill>
                <a:schemeClr val="bg1"/>
              </a:solidFill>
              <a:latin typeface="Calibri" panose="020F0502020204030204" pitchFamily="34" charset="0"/>
            </a:endParaRPr>
          </a:p>
          <a:p>
            <a:pPr marL="571500" indent="-571500">
              <a:buFont typeface="Arial" panose="020B0604020202020204" pitchFamily="34" charset="0"/>
              <a:buChar char="•"/>
            </a:pPr>
            <a:r>
              <a:rPr lang="en-US" sz="11200" b="1" dirty="0">
                <a:solidFill>
                  <a:schemeClr val="bg1"/>
                </a:solidFill>
                <a:latin typeface="Calibri" panose="020F0502020204030204" pitchFamily="34" charset="0"/>
              </a:rPr>
              <a:t>Athletics/Activities</a:t>
            </a:r>
          </a:p>
          <a:p>
            <a:endParaRPr lang="en-US" dirty="0"/>
          </a:p>
        </p:txBody>
      </p:sp>
      <p:pic>
        <p:nvPicPr>
          <p:cNvPr id="5" name="Slide 1">
            <a:hlinkClick r:id="" action="ppaction://media"/>
            <a:extLst>
              <a:ext uri="{FF2B5EF4-FFF2-40B4-BE49-F238E27FC236}">
                <a16:creationId xmlns:a16="http://schemas.microsoft.com/office/drawing/2014/main" id="{F2F403EA-FC2E-7802-85C0-0EF2F94F553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34675" y="5756275"/>
            <a:ext cx="487363" cy="487363"/>
          </a:xfrm>
          <a:prstGeom prst="rect">
            <a:avLst/>
          </a:prstGeom>
        </p:spPr>
      </p:pic>
    </p:spTree>
    <p:extLst>
      <p:ext uri="{BB962C8B-B14F-4D97-AF65-F5344CB8AC3E}">
        <p14:creationId xmlns:p14="http://schemas.microsoft.com/office/powerpoint/2010/main" val="2222508793"/>
      </p:ext>
    </p:extLst>
  </p:cSld>
  <p:clrMapOvr>
    <a:masterClrMapping/>
  </p:clrMapOvr>
  <mc:AlternateContent xmlns:mc="http://schemas.openxmlformats.org/markup-compatibility/2006" xmlns:p14="http://schemas.microsoft.com/office/powerpoint/2010/main">
    <mc:Choice Requires="p14">
      <p:transition spd="slow" p14:dur="2000" advTm="7597"/>
    </mc:Choice>
    <mc:Fallback xmlns="">
      <p:transition spd="slow" advTm="7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74FFD-A4C1-93E6-345D-6F866B097B15}"/>
              </a:ext>
            </a:extLst>
          </p:cNvPr>
          <p:cNvSpPr>
            <a:spLocks noGrp="1"/>
          </p:cNvSpPr>
          <p:nvPr>
            <p:ph type="ctrTitle"/>
          </p:nvPr>
        </p:nvSpPr>
        <p:spPr>
          <a:xfrm>
            <a:off x="1862667" y="389466"/>
            <a:ext cx="9144000" cy="1274763"/>
          </a:xfrm>
        </p:spPr>
        <p:txBody>
          <a:bodyPr/>
          <a:lstStyle/>
          <a:p>
            <a:r>
              <a:rPr lang="en-US" dirty="0">
                <a:solidFill>
                  <a:schemeClr val="bg1"/>
                </a:solidFill>
              </a:rPr>
              <a:t>Registration Information</a:t>
            </a:r>
          </a:p>
        </p:txBody>
      </p:sp>
      <p:sp>
        <p:nvSpPr>
          <p:cNvPr id="3" name="Subtitle 2">
            <a:extLst>
              <a:ext uri="{FF2B5EF4-FFF2-40B4-BE49-F238E27FC236}">
                <a16:creationId xmlns:a16="http://schemas.microsoft.com/office/drawing/2014/main" id="{8B03C7F9-56AC-9679-2AFA-BDE427AC2EAA}"/>
              </a:ext>
            </a:extLst>
          </p:cNvPr>
          <p:cNvSpPr>
            <a:spLocks noGrp="1"/>
          </p:cNvSpPr>
          <p:nvPr>
            <p:ph type="subTitle" idx="1"/>
          </p:nvPr>
        </p:nvSpPr>
        <p:spPr>
          <a:xfrm>
            <a:off x="5350932" y="2264304"/>
            <a:ext cx="6485467" cy="618596"/>
          </a:xfrm>
        </p:spPr>
        <p:txBody>
          <a:bodyPr>
            <a:normAutofit fontScale="25000" lnSpcReduction="20000"/>
          </a:bodyPr>
          <a:lstStyle/>
          <a:p>
            <a:r>
              <a:rPr lang="en-US" sz="11200" dirty="0">
                <a:solidFill>
                  <a:schemeClr val="bg1"/>
                </a:solidFill>
              </a:rPr>
              <a:t>Click below for the Course Handbook Information:</a:t>
            </a:r>
          </a:p>
          <a:p>
            <a:endParaRPr lang="en-US" sz="11200" dirty="0">
              <a:solidFill>
                <a:schemeClr val="bg1"/>
              </a:solidFill>
            </a:endParaRPr>
          </a:p>
          <a:p>
            <a:br>
              <a:rPr lang="en-US" dirty="0"/>
            </a:br>
            <a:endParaRPr lang="en-US" dirty="0">
              <a:solidFill>
                <a:schemeClr val="bg1"/>
              </a:solidFill>
            </a:endParaRPr>
          </a:p>
        </p:txBody>
      </p:sp>
      <p:sp>
        <p:nvSpPr>
          <p:cNvPr id="5" name="TextBox 4">
            <a:extLst>
              <a:ext uri="{FF2B5EF4-FFF2-40B4-BE49-F238E27FC236}">
                <a16:creationId xmlns:a16="http://schemas.microsoft.com/office/drawing/2014/main" id="{B6CE31E4-B2B1-9171-8AED-8FD9443F912B}"/>
              </a:ext>
            </a:extLst>
          </p:cNvPr>
          <p:cNvSpPr txBox="1"/>
          <p:nvPr/>
        </p:nvSpPr>
        <p:spPr>
          <a:xfrm>
            <a:off x="5350932" y="3218587"/>
            <a:ext cx="6096000" cy="2123658"/>
          </a:xfrm>
          <a:prstGeom prst="rect">
            <a:avLst/>
          </a:prstGeom>
          <a:noFill/>
        </p:spPr>
        <p:txBody>
          <a:bodyPr wrap="square">
            <a:spAutoFit/>
          </a:bodyPr>
          <a:lstStyle/>
          <a:p>
            <a:pPr algn="ctr" rtl="0">
              <a:buNone/>
            </a:pPr>
            <a:r>
              <a:rPr lang="en-US" sz="2400" b="0"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Course Catalog English</a:t>
            </a:r>
            <a:endParaRPr lang="en-US" sz="2400" b="0" dirty="0">
              <a:solidFill>
                <a:schemeClr val="bg1"/>
              </a:solidFill>
              <a:effectLst/>
            </a:endParaRPr>
          </a:p>
          <a:p>
            <a:pPr>
              <a:buNone/>
            </a:pPr>
            <a:br>
              <a:rPr lang="en-US" sz="2400" b="0" dirty="0">
                <a:solidFill>
                  <a:schemeClr val="bg1"/>
                </a:solidFill>
                <a:effectLst/>
              </a:rPr>
            </a:br>
            <a:endParaRPr lang="en-US" sz="2400" b="0" dirty="0">
              <a:solidFill>
                <a:schemeClr val="bg1"/>
              </a:solidFill>
              <a:effectLst/>
            </a:endParaRPr>
          </a:p>
          <a:p>
            <a:pPr algn="ctr" rtl="0">
              <a:buNone/>
            </a:pPr>
            <a:r>
              <a:rPr lang="en-US" sz="2400" b="0" i="0" u="sng" strike="noStrike" dirty="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Course Catalog Spanish</a:t>
            </a:r>
            <a:endParaRPr lang="en-US" sz="2400" b="0" dirty="0">
              <a:solidFill>
                <a:schemeClr val="bg1"/>
              </a:solidFill>
              <a:effectLst/>
            </a:endParaRPr>
          </a:p>
          <a:p>
            <a:pPr>
              <a:buNone/>
            </a:pPr>
            <a:br>
              <a:rPr lang="en-US" dirty="0"/>
            </a:br>
            <a:endParaRPr lang="en-US" dirty="0"/>
          </a:p>
        </p:txBody>
      </p:sp>
      <p:pic>
        <p:nvPicPr>
          <p:cNvPr id="6" name="Recorded Sound">
            <a:hlinkClick r:id="" action="ppaction://media"/>
            <a:extLst>
              <a:ext uri="{FF2B5EF4-FFF2-40B4-BE49-F238E27FC236}">
                <a16:creationId xmlns:a16="http://schemas.microsoft.com/office/drawing/2014/main" id="{B6D5E187-6458-2DF0-386F-D35FB947F56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59569" y="5813425"/>
            <a:ext cx="487363" cy="487363"/>
          </a:xfrm>
          <a:prstGeom prst="rect">
            <a:avLst/>
          </a:prstGeom>
        </p:spPr>
      </p:pic>
    </p:spTree>
    <p:extLst>
      <p:ext uri="{BB962C8B-B14F-4D97-AF65-F5344CB8AC3E}">
        <p14:creationId xmlns:p14="http://schemas.microsoft.com/office/powerpoint/2010/main" val="3207914425"/>
      </p:ext>
    </p:extLst>
  </p:cSld>
  <p:clrMapOvr>
    <a:masterClrMapping/>
  </p:clrMapOvr>
  <mc:AlternateContent xmlns:mc="http://schemas.openxmlformats.org/markup-compatibility/2006" xmlns:p14="http://schemas.microsoft.com/office/powerpoint/2010/main">
    <mc:Choice Requires="p14">
      <p:transition spd="slow" p14:dur="2000" advTm="30809"/>
    </mc:Choice>
    <mc:Fallback xmlns="">
      <p:transition spd="slow" advTm="30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80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58E13-1E43-99E1-324C-5030DA4DCE59}"/>
              </a:ext>
            </a:extLst>
          </p:cNvPr>
          <p:cNvSpPr>
            <a:spLocks noGrp="1"/>
          </p:cNvSpPr>
          <p:nvPr>
            <p:ph type="ctrTitle"/>
          </p:nvPr>
        </p:nvSpPr>
        <p:spPr>
          <a:xfrm>
            <a:off x="6096000" y="237066"/>
            <a:ext cx="5444066" cy="1240896"/>
          </a:xfrm>
        </p:spPr>
        <p:txBody>
          <a:bodyPr/>
          <a:lstStyle/>
          <a:p>
            <a:r>
              <a:rPr lang="en-US" dirty="0">
                <a:solidFill>
                  <a:schemeClr val="bg1"/>
                </a:solidFill>
              </a:rPr>
              <a:t>Courses</a:t>
            </a:r>
          </a:p>
        </p:txBody>
      </p:sp>
      <p:sp>
        <p:nvSpPr>
          <p:cNvPr id="3" name="Subtitle 2">
            <a:extLst>
              <a:ext uri="{FF2B5EF4-FFF2-40B4-BE49-F238E27FC236}">
                <a16:creationId xmlns:a16="http://schemas.microsoft.com/office/drawing/2014/main" id="{9AFB2A23-272A-6878-CFC5-30A8F5922873}"/>
              </a:ext>
            </a:extLst>
          </p:cNvPr>
          <p:cNvSpPr>
            <a:spLocks noGrp="1"/>
          </p:cNvSpPr>
          <p:nvPr>
            <p:ph type="subTitle" idx="1"/>
          </p:nvPr>
        </p:nvSpPr>
        <p:spPr>
          <a:xfrm>
            <a:off x="5308599" y="1680105"/>
            <a:ext cx="6671733" cy="4746096"/>
          </a:xfrm>
        </p:spPr>
        <p:txBody>
          <a:bodyPr>
            <a:normAutofit fontScale="85000" lnSpcReduction="20000"/>
          </a:bodyPr>
          <a:lstStyle/>
          <a:p>
            <a:r>
              <a:rPr lang="en-US" sz="3200" b="1" dirty="0">
                <a:solidFill>
                  <a:schemeClr val="bg1"/>
                </a:solidFill>
              </a:rPr>
              <a:t>CORE Classes you MUST take:</a:t>
            </a:r>
          </a:p>
          <a:p>
            <a:pPr marL="342900" indent="-342900" algn="l">
              <a:buFont typeface="Arial" panose="020B0604020202020204" pitchFamily="34" charset="0"/>
              <a:buChar char="•"/>
            </a:pPr>
            <a:r>
              <a:rPr lang="en-US" sz="2500" b="1" dirty="0">
                <a:solidFill>
                  <a:schemeClr val="bg1"/>
                </a:solidFill>
              </a:rPr>
              <a:t>English (Year-Long)</a:t>
            </a:r>
          </a:p>
          <a:p>
            <a:pPr marL="342900" indent="-342900" algn="l">
              <a:buFont typeface="Arial" panose="020B0604020202020204" pitchFamily="34" charset="0"/>
              <a:buChar char="•"/>
            </a:pPr>
            <a:r>
              <a:rPr lang="en-US" sz="2500" b="1" dirty="0">
                <a:solidFill>
                  <a:schemeClr val="bg1"/>
                </a:solidFill>
              </a:rPr>
              <a:t>Math (Year-Long)</a:t>
            </a:r>
          </a:p>
          <a:p>
            <a:pPr marL="342900" indent="-342900" algn="l">
              <a:buFont typeface="Arial" panose="020B0604020202020204" pitchFamily="34" charset="0"/>
              <a:buChar char="•"/>
            </a:pPr>
            <a:r>
              <a:rPr lang="en-US" sz="2500" b="1" dirty="0">
                <a:solidFill>
                  <a:schemeClr val="bg1"/>
                </a:solidFill>
              </a:rPr>
              <a:t>Science (Year-Long)</a:t>
            </a:r>
          </a:p>
          <a:p>
            <a:pPr marL="342900" indent="-342900" algn="l">
              <a:buFont typeface="Arial" panose="020B0604020202020204" pitchFamily="34" charset="0"/>
              <a:buChar char="•"/>
            </a:pPr>
            <a:r>
              <a:rPr lang="en-US" sz="2500" b="1" dirty="0">
                <a:solidFill>
                  <a:schemeClr val="bg1"/>
                </a:solidFill>
              </a:rPr>
              <a:t>Social Studies (Year-Long)</a:t>
            </a:r>
          </a:p>
          <a:p>
            <a:pPr marL="457200" indent="-457200"/>
            <a:endParaRPr lang="en-US" sz="3200" b="1" i="1" dirty="0">
              <a:solidFill>
                <a:schemeClr val="bg1"/>
              </a:solidFill>
            </a:endParaRPr>
          </a:p>
          <a:p>
            <a:pPr marL="457200" indent="-457200"/>
            <a:r>
              <a:rPr lang="en-US" sz="3200" b="1" dirty="0">
                <a:solidFill>
                  <a:schemeClr val="bg1"/>
                </a:solidFill>
              </a:rPr>
              <a:t>Encore/Elective Classes you MUST take:</a:t>
            </a:r>
            <a:endParaRPr lang="en-US" sz="1800" b="1" dirty="0">
              <a:solidFill>
                <a:schemeClr val="bg1"/>
              </a:solidFill>
            </a:endParaRPr>
          </a:p>
          <a:p>
            <a:pPr marL="457200" indent="-457200" algn="l">
              <a:buFont typeface="Arial" panose="020B0604020202020204" pitchFamily="34" charset="0"/>
              <a:buChar char="•"/>
            </a:pPr>
            <a:r>
              <a:rPr lang="en-US" sz="2500" b="1" dirty="0">
                <a:solidFill>
                  <a:schemeClr val="bg1"/>
                </a:solidFill>
              </a:rPr>
              <a:t>Career Quest  (Year-Long)</a:t>
            </a:r>
          </a:p>
          <a:p>
            <a:pPr marL="914400" lvl="1" indent="-457200" algn="l">
              <a:buFont typeface="Arial" panose="020B0604020202020204" pitchFamily="34" charset="0"/>
              <a:buChar char="•"/>
            </a:pPr>
            <a:r>
              <a:rPr lang="en-US" sz="2500" b="1" dirty="0">
                <a:solidFill>
                  <a:schemeClr val="bg1"/>
                </a:solidFill>
              </a:rPr>
              <a:t>(</a:t>
            </a:r>
            <a:r>
              <a:rPr lang="en-US" sz="2500" b="1" i="1" dirty="0">
                <a:solidFill>
                  <a:schemeClr val="bg1"/>
                </a:solidFill>
              </a:rPr>
              <a:t>Business, FACS, Health, &amp; Technology</a:t>
            </a:r>
            <a:r>
              <a:rPr lang="en-US" sz="2500" b="1" dirty="0">
                <a:solidFill>
                  <a:schemeClr val="bg1"/>
                </a:solidFill>
              </a:rPr>
              <a:t>)</a:t>
            </a:r>
          </a:p>
          <a:p>
            <a:pPr marL="457200" indent="-457200" algn="l">
              <a:buFont typeface="Arial" panose="020B0604020202020204" pitchFamily="34" charset="0"/>
              <a:buChar char="•"/>
            </a:pPr>
            <a:r>
              <a:rPr lang="en-US" sz="2500" b="1" dirty="0">
                <a:solidFill>
                  <a:schemeClr val="bg1"/>
                </a:solidFill>
              </a:rPr>
              <a:t>Physical Education (Semester)</a:t>
            </a:r>
          </a:p>
          <a:p>
            <a:pPr marL="426085" lvl="1" algn="l"/>
            <a:endParaRPr lang="en-US" sz="1800" b="1" dirty="0">
              <a:solidFill>
                <a:schemeClr val="bg1"/>
              </a:solidFill>
            </a:endParaRPr>
          </a:p>
          <a:p>
            <a:pPr marL="426085" lvl="1" algn="l"/>
            <a:endParaRPr lang="en-US" sz="1800" b="1" dirty="0">
              <a:solidFill>
                <a:schemeClr val="bg1"/>
              </a:solidFill>
            </a:endParaRPr>
          </a:p>
          <a:p>
            <a:pPr marL="426085" lvl="1" algn="l"/>
            <a:r>
              <a:rPr lang="en-US" sz="2400" b="1" dirty="0"/>
              <a:t>All these classes are required for 8</a:t>
            </a:r>
            <a:r>
              <a:rPr lang="en-US" sz="2400" b="1" baseline="30000" dirty="0"/>
              <a:t>th</a:t>
            </a:r>
            <a:r>
              <a:rPr lang="en-US" sz="2400" b="1" dirty="0"/>
              <a:t> grade.</a:t>
            </a:r>
          </a:p>
          <a:p>
            <a:pPr marL="426085" lvl="1" algn="l"/>
            <a:r>
              <a:rPr lang="en-US" sz="2400" b="1" dirty="0"/>
              <a:t>This totals 5.5 credits. </a:t>
            </a:r>
          </a:p>
          <a:p>
            <a:endParaRPr lang="en-US" dirty="0"/>
          </a:p>
        </p:txBody>
      </p:sp>
      <p:pic>
        <p:nvPicPr>
          <p:cNvPr id="4" name="Recorded Sound">
            <a:hlinkClick r:id="" action="ppaction://media"/>
            <a:extLst>
              <a:ext uri="{FF2B5EF4-FFF2-40B4-BE49-F238E27FC236}">
                <a16:creationId xmlns:a16="http://schemas.microsoft.com/office/drawing/2014/main" id="{3D1C2090-6864-D973-F095-856A151AEB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09325" y="5838825"/>
            <a:ext cx="487363" cy="487363"/>
          </a:xfrm>
          <a:prstGeom prst="rect">
            <a:avLst/>
          </a:prstGeom>
        </p:spPr>
      </p:pic>
    </p:spTree>
    <p:extLst>
      <p:ext uri="{BB962C8B-B14F-4D97-AF65-F5344CB8AC3E}">
        <p14:creationId xmlns:p14="http://schemas.microsoft.com/office/powerpoint/2010/main" val="675667718"/>
      </p:ext>
    </p:extLst>
  </p:cSld>
  <p:clrMapOvr>
    <a:masterClrMapping/>
  </p:clrMapOvr>
  <mc:AlternateContent xmlns:mc="http://schemas.openxmlformats.org/markup-compatibility/2006" xmlns:p14="http://schemas.microsoft.com/office/powerpoint/2010/main">
    <mc:Choice Requires="p14">
      <p:transition spd="slow" p14:dur="2000" advTm="41228"/>
    </mc:Choice>
    <mc:Fallback xmlns="">
      <p:transition spd="slow" advTm="41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2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52DB7-0177-ED1A-8E93-824F4F07EC94}"/>
              </a:ext>
            </a:extLst>
          </p:cNvPr>
          <p:cNvSpPr>
            <a:spLocks noGrp="1"/>
          </p:cNvSpPr>
          <p:nvPr>
            <p:ph type="title"/>
          </p:nvPr>
        </p:nvSpPr>
        <p:spPr>
          <a:xfrm>
            <a:off x="5283200" y="365125"/>
            <a:ext cx="6070599" cy="1325563"/>
          </a:xfrm>
        </p:spPr>
        <p:txBody>
          <a:bodyPr>
            <a:noAutofit/>
          </a:bodyPr>
          <a:lstStyle/>
          <a:p>
            <a:r>
              <a:rPr lang="en-US" sz="6000" dirty="0">
                <a:solidFill>
                  <a:schemeClr val="bg1"/>
                </a:solidFill>
              </a:rPr>
              <a:t>Elective Courses</a:t>
            </a:r>
          </a:p>
        </p:txBody>
      </p:sp>
      <p:sp>
        <p:nvSpPr>
          <p:cNvPr id="3" name="Content Placeholder 2">
            <a:extLst>
              <a:ext uri="{FF2B5EF4-FFF2-40B4-BE49-F238E27FC236}">
                <a16:creationId xmlns:a16="http://schemas.microsoft.com/office/drawing/2014/main" id="{92550BAC-74B2-7A3D-338F-132741C6CC73}"/>
              </a:ext>
            </a:extLst>
          </p:cNvPr>
          <p:cNvSpPr>
            <a:spLocks noGrp="1"/>
          </p:cNvSpPr>
          <p:nvPr>
            <p:ph idx="1"/>
          </p:nvPr>
        </p:nvSpPr>
        <p:spPr>
          <a:xfrm>
            <a:off x="5101167" y="2155824"/>
            <a:ext cx="6603999" cy="4752975"/>
          </a:xfrm>
        </p:spPr>
        <p:txBody>
          <a:bodyPr>
            <a:normAutofit lnSpcReduction="10000"/>
          </a:bodyPr>
          <a:lstStyle/>
          <a:p>
            <a:pPr marL="883285" lvl="1" indent="-457200" algn="l">
              <a:buFont typeface="Arial" panose="020B0604020202020204" pitchFamily="34" charset="0"/>
              <a:buChar char="•"/>
            </a:pPr>
            <a:r>
              <a:rPr lang="en-US" sz="2200" b="1" dirty="0">
                <a:solidFill>
                  <a:schemeClr val="bg1"/>
                </a:solidFill>
              </a:rPr>
              <a:t>Music (</a:t>
            </a:r>
            <a:r>
              <a:rPr lang="en-US" sz="2200" b="1" i="1" dirty="0">
                <a:solidFill>
                  <a:schemeClr val="bg1"/>
                </a:solidFill>
              </a:rPr>
              <a:t>Band, Choir, Orchestra</a:t>
            </a:r>
            <a:r>
              <a:rPr lang="en-US" sz="2200" b="1" dirty="0">
                <a:solidFill>
                  <a:schemeClr val="bg1"/>
                </a:solidFill>
              </a:rPr>
              <a:t>) – Year-Long</a:t>
            </a:r>
          </a:p>
          <a:p>
            <a:pPr marL="883285" lvl="1" indent="-457200" algn="l">
              <a:buFont typeface="Arial" panose="020B0604020202020204" pitchFamily="34" charset="0"/>
              <a:buChar char="•"/>
            </a:pPr>
            <a:r>
              <a:rPr lang="en-US" sz="2200" b="1" dirty="0">
                <a:solidFill>
                  <a:schemeClr val="bg1"/>
                </a:solidFill>
              </a:rPr>
              <a:t>Exploring World Language - Semester</a:t>
            </a:r>
          </a:p>
          <a:p>
            <a:pPr marL="883285" lvl="1" indent="-457200" algn="l">
              <a:buFont typeface="Arial" panose="020B0604020202020204" pitchFamily="34" charset="0"/>
              <a:buChar char="•"/>
            </a:pPr>
            <a:r>
              <a:rPr lang="en-US" sz="2200" b="1" dirty="0">
                <a:solidFill>
                  <a:schemeClr val="bg1"/>
                </a:solidFill>
              </a:rPr>
              <a:t>Agri-Science - Semester</a:t>
            </a:r>
          </a:p>
          <a:p>
            <a:pPr marL="883285" lvl="1" indent="-457200" algn="l">
              <a:buFont typeface="Arial" panose="020B0604020202020204" pitchFamily="34" charset="0"/>
              <a:buChar char="•"/>
            </a:pPr>
            <a:r>
              <a:rPr lang="en-US" sz="2200" b="1" dirty="0">
                <a:solidFill>
                  <a:schemeClr val="bg1"/>
                </a:solidFill>
              </a:rPr>
              <a:t>Art – Semester</a:t>
            </a:r>
          </a:p>
          <a:p>
            <a:pPr marL="883285" lvl="1" indent="-457200" algn="l">
              <a:buFont typeface="Arial" panose="020B0604020202020204" pitchFamily="34" charset="0"/>
              <a:buChar char="•"/>
            </a:pPr>
            <a:r>
              <a:rPr lang="en-US" sz="2200" b="1" dirty="0">
                <a:solidFill>
                  <a:schemeClr val="bg1"/>
                </a:solidFill>
              </a:rPr>
              <a:t>Automation &amp; Robotics - Semester</a:t>
            </a:r>
          </a:p>
          <a:p>
            <a:pPr marL="883285" lvl="1" indent="-457200" algn="l">
              <a:buFont typeface="Arial" panose="020B0604020202020204" pitchFamily="34" charset="0"/>
              <a:buChar char="•"/>
            </a:pPr>
            <a:r>
              <a:rPr lang="en-US" sz="2200" b="1" dirty="0">
                <a:solidFill>
                  <a:schemeClr val="bg1"/>
                </a:solidFill>
              </a:rPr>
              <a:t>French I – Year-Long (</a:t>
            </a:r>
            <a:r>
              <a:rPr lang="en-US" sz="2200" b="1" i="1" dirty="0">
                <a:solidFill>
                  <a:schemeClr val="bg1"/>
                </a:solidFill>
              </a:rPr>
              <a:t>High School credit</a:t>
            </a:r>
            <a:r>
              <a:rPr lang="en-US" sz="2200" b="1" dirty="0">
                <a:solidFill>
                  <a:schemeClr val="bg1"/>
                </a:solidFill>
              </a:rPr>
              <a:t>)</a:t>
            </a:r>
          </a:p>
          <a:p>
            <a:pPr marL="883285" lvl="1" indent="-457200" algn="l">
              <a:buFont typeface="Arial" panose="020B0604020202020204" pitchFamily="34" charset="0"/>
              <a:buChar char="•"/>
            </a:pPr>
            <a:r>
              <a:rPr lang="en-US" sz="2200" b="1" dirty="0">
                <a:solidFill>
                  <a:schemeClr val="bg1"/>
                </a:solidFill>
              </a:rPr>
              <a:t>Spanish I – Year-Long (</a:t>
            </a:r>
            <a:r>
              <a:rPr lang="en-US" sz="2200" b="1" i="1" dirty="0">
                <a:solidFill>
                  <a:schemeClr val="bg1"/>
                </a:solidFill>
              </a:rPr>
              <a:t>High School credit</a:t>
            </a:r>
            <a:r>
              <a:rPr lang="en-US" sz="2200" b="1" dirty="0">
                <a:solidFill>
                  <a:schemeClr val="bg1"/>
                </a:solidFill>
              </a:rPr>
              <a:t>)</a:t>
            </a:r>
          </a:p>
          <a:p>
            <a:pPr marL="883285" lvl="1" indent="-457200" algn="l">
              <a:buFont typeface="Arial" panose="020B0604020202020204" pitchFamily="34" charset="0"/>
              <a:buChar char="•"/>
            </a:pPr>
            <a:endParaRPr lang="en-US" sz="1900" b="1" dirty="0">
              <a:solidFill>
                <a:schemeClr val="bg1"/>
              </a:solidFill>
            </a:endParaRPr>
          </a:p>
          <a:p>
            <a:pPr marL="883285" lvl="1" indent="-457200" algn="l">
              <a:buFont typeface="Arial" panose="020B0604020202020204" pitchFamily="34" charset="0"/>
              <a:buChar char="•"/>
            </a:pPr>
            <a:endParaRPr lang="en-US" sz="1900" b="1" dirty="0">
              <a:solidFill>
                <a:schemeClr val="bg1"/>
              </a:solidFill>
            </a:endParaRPr>
          </a:p>
          <a:p>
            <a:pPr marL="883285" lvl="1" indent="-457200" algn="l">
              <a:buFont typeface="Arial" panose="020B0604020202020204" pitchFamily="34" charset="0"/>
              <a:buChar char="•"/>
            </a:pPr>
            <a:endParaRPr lang="en-US" sz="1900" b="1" dirty="0">
              <a:solidFill>
                <a:schemeClr val="bg1"/>
              </a:solidFill>
            </a:endParaRPr>
          </a:p>
          <a:p>
            <a:pPr marL="426085" lvl="1" algn="l"/>
            <a:r>
              <a:rPr lang="en-US" sz="2000" b="1" dirty="0"/>
              <a:t>REMINDER: Students cannot take Exploring World Languages and Agri-Science if they took it in 7</a:t>
            </a:r>
            <a:r>
              <a:rPr lang="en-US" sz="2000" b="1" baseline="30000" dirty="0"/>
              <a:t>th</a:t>
            </a:r>
            <a:r>
              <a:rPr lang="en-US" sz="2000" b="1" dirty="0"/>
              <a:t> grade</a:t>
            </a:r>
          </a:p>
          <a:p>
            <a:pPr marL="426085" lvl="1" algn="l"/>
            <a:r>
              <a:rPr lang="en-US" sz="2000" b="1" dirty="0"/>
              <a:t>Students MUST take at LEAST 6.5 credits</a:t>
            </a:r>
          </a:p>
          <a:p>
            <a:pPr marL="197485" lvl="1" indent="0" algn="l">
              <a:buNone/>
            </a:pPr>
            <a:endParaRPr lang="en-US" sz="1900" b="1" dirty="0">
              <a:solidFill>
                <a:schemeClr val="accent1"/>
              </a:solidFill>
            </a:endParaRPr>
          </a:p>
        </p:txBody>
      </p:sp>
      <p:pic>
        <p:nvPicPr>
          <p:cNvPr id="4" name="Recorded Sound">
            <a:hlinkClick r:id="" action="ppaction://media"/>
            <a:extLst>
              <a:ext uri="{FF2B5EF4-FFF2-40B4-BE49-F238E27FC236}">
                <a16:creationId xmlns:a16="http://schemas.microsoft.com/office/drawing/2014/main" id="{A159DC00-5E84-C739-4351-52B092D6146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17803" y="5998368"/>
            <a:ext cx="487363" cy="487363"/>
          </a:xfrm>
          <a:prstGeom prst="rect">
            <a:avLst/>
          </a:prstGeom>
        </p:spPr>
      </p:pic>
    </p:spTree>
    <p:extLst>
      <p:ext uri="{BB962C8B-B14F-4D97-AF65-F5344CB8AC3E}">
        <p14:creationId xmlns:p14="http://schemas.microsoft.com/office/powerpoint/2010/main" val="3691099237"/>
      </p:ext>
    </p:extLst>
  </p:cSld>
  <p:clrMapOvr>
    <a:masterClrMapping/>
  </p:clrMapOvr>
  <mc:AlternateContent xmlns:mc="http://schemas.openxmlformats.org/markup-compatibility/2006" xmlns:p14="http://schemas.microsoft.com/office/powerpoint/2010/main">
    <mc:Choice Requires="p14">
      <p:transition spd="slow" p14:dur="2000" advTm="70858"/>
    </mc:Choice>
    <mc:Fallback xmlns="">
      <p:transition spd="slow" advTm="70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8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852D-45FB-2564-A4EC-FA16F8D9E30E}"/>
              </a:ext>
            </a:extLst>
          </p:cNvPr>
          <p:cNvSpPr>
            <a:spLocks noGrp="1"/>
          </p:cNvSpPr>
          <p:nvPr>
            <p:ph type="title"/>
          </p:nvPr>
        </p:nvSpPr>
        <p:spPr>
          <a:xfrm>
            <a:off x="4902200" y="365125"/>
            <a:ext cx="6451600" cy="1325563"/>
          </a:xfrm>
        </p:spPr>
        <p:txBody>
          <a:bodyPr>
            <a:noAutofit/>
          </a:bodyPr>
          <a:lstStyle/>
          <a:p>
            <a:r>
              <a:rPr lang="en-US" sz="6000" dirty="0">
                <a:solidFill>
                  <a:schemeClr val="bg1"/>
                </a:solidFill>
              </a:rPr>
              <a:t>Additional Courses</a:t>
            </a:r>
          </a:p>
        </p:txBody>
      </p:sp>
      <p:sp>
        <p:nvSpPr>
          <p:cNvPr id="3" name="Content Placeholder 2">
            <a:extLst>
              <a:ext uri="{FF2B5EF4-FFF2-40B4-BE49-F238E27FC236}">
                <a16:creationId xmlns:a16="http://schemas.microsoft.com/office/drawing/2014/main" id="{FF94CB80-9444-3E51-9F8A-2071A5A8A9EE}"/>
              </a:ext>
            </a:extLst>
          </p:cNvPr>
          <p:cNvSpPr>
            <a:spLocks noGrp="1"/>
          </p:cNvSpPr>
          <p:nvPr>
            <p:ph idx="1"/>
          </p:nvPr>
        </p:nvSpPr>
        <p:spPr>
          <a:xfrm>
            <a:off x="5494866" y="1690688"/>
            <a:ext cx="5858933" cy="4887912"/>
          </a:xfrm>
        </p:spPr>
        <p:txBody>
          <a:bodyPr>
            <a:normAutofit fontScale="77500" lnSpcReduction="20000"/>
          </a:bodyPr>
          <a:lstStyle/>
          <a:p>
            <a:pPr marL="0" indent="0">
              <a:buNone/>
            </a:pPr>
            <a:r>
              <a:rPr lang="en-US" sz="3500" b="1" i="1" u="sng" dirty="0">
                <a:solidFill>
                  <a:schemeClr val="bg1"/>
                </a:solidFill>
              </a:rPr>
              <a:t>Advanced Classes </a:t>
            </a:r>
          </a:p>
          <a:p>
            <a:pPr marL="457200" indent="-457200"/>
            <a:endParaRPr lang="en-US" sz="3500" b="1" i="1" u="sng" dirty="0">
              <a:solidFill>
                <a:schemeClr val="bg1"/>
              </a:solidFill>
            </a:endParaRPr>
          </a:p>
          <a:p>
            <a:pPr marL="457200" indent="-457200">
              <a:buFont typeface="Arial" panose="020B0604020202020204" pitchFamily="34" charset="0"/>
              <a:buChar char="•"/>
            </a:pPr>
            <a:r>
              <a:rPr lang="en-US" sz="3500" dirty="0">
                <a:solidFill>
                  <a:schemeClr val="bg1"/>
                </a:solidFill>
              </a:rPr>
              <a:t>Advanced English</a:t>
            </a:r>
          </a:p>
          <a:p>
            <a:pPr marL="457200" indent="-457200">
              <a:buFont typeface="Arial" panose="020B0604020202020204" pitchFamily="34" charset="0"/>
              <a:buChar char="•"/>
            </a:pPr>
            <a:r>
              <a:rPr lang="en-US" sz="3500" dirty="0">
                <a:solidFill>
                  <a:schemeClr val="bg1"/>
                </a:solidFill>
              </a:rPr>
              <a:t>Advanced Math</a:t>
            </a:r>
          </a:p>
          <a:p>
            <a:pPr marL="0" indent="0">
              <a:buNone/>
            </a:pPr>
            <a:r>
              <a:rPr lang="en-US" sz="3500" b="1" dirty="0">
                <a:solidFill>
                  <a:schemeClr val="bg1"/>
                </a:solidFill>
              </a:rPr>
              <a:t>		</a:t>
            </a:r>
          </a:p>
          <a:p>
            <a:pPr marL="0" indent="0">
              <a:buNone/>
            </a:pPr>
            <a:r>
              <a:rPr lang="en-US" sz="3500" b="1" i="1" u="sng" dirty="0">
                <a:solidFill>
                  <a:schemeClr val="bg1"/>
                </a:solidFill>
              </a:rPr>
              <a:t>Support Class/Intervention Class</a:t>
            </a:r>
          </a:p>
          <a:p>
            <a:pPr marL="457200" indent="-457200"/>
            <a:endParaRPr lang="en-US" sz="3500" b="1" i="1" u="sng" dirty="0">
              <a:solidFill>
                <a:schemeClr val="bg1"/>
              </a:solidFill>
            </a:endParaRPr>
          </a:p>
          <a:p>
            <a:pPr marL="457200" indent="-457200">
              <a:buFont typeface="Arial" panose="020B0604020202020204" pitchFamily="34" charset="0"/>
              <a:buChar char="•"/>
            </a:pPr>
            <a:r>
              <a:rPr lang="en-US" sz="3500" dirty="0">
                <a:solidFill>
                  <a:schemeClr val="bg1"/>
                </a:solidFill>
              </a:rPr>
              <a:t>Reading Intervention</a:t>
            </a:r>
          </a:p>
          <a:p>
            <a:pPr marL="0" indent="0">
              <a:buNone/>
            </a:pPr>
            <a:endParaRPr lang="en-US" b="1" i="1" dirty="0">
              <a:solidFill>
                <a:schemeClr val="bg1"/>
              </a:solidFill>
            </a:endParaRPr>
          </a:p>
          <a:p>
            <a:r>
              <a:rPr lang="en-US" sz="3200" b="1" i="1" dirty="0"/>
              <a:t>***Both types of classes are based off state and local assessments and 7</a:t>
            </a:r>
            <a:r>
              <a:rPr lang="en-US" sz="3200" b="1" baseline="30000" dirty="0"/>
              <a:t>th</a:t>
            </a:r>
            <a:r>
              <a:rPr lang="en-US" sz="3200" b="1" dirty="0"/>
              <a:t> grade teacher recommendations</a:t>
            </a:r>
          </a:p>
          <a:p>
            <a:endParaRPr lang="en-US" dirty="0"/>
          </a:p>
        </p:txBody>
      </p:sp>
      <p:pic>
        <p:nvPicPr>
          <p:cNvPr id="4" name="Recorded Sound">
            <a:hlinkClick r:id="" action="ppaction://media"/>
            <a:extLst>
              <a:ext uri="{FF2B5EF4-FFF2-40B4-BE49-F238E27FC236}">
                <a16:creationId xmlns:a16="http://schemas.microsoft.com/office/drawing/2014/main" id="{C0BA4B29-B2F3-0400-0DEF-E1E6C1A6779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9975" y="5967412"/>
            <a:ext cx="487363" cy="487363"/>
          </a:xfrm>
          <a:prstGeom prst="rect">
            <a:avLst/>
          </a:prstGeom>
        </p:spPr>
      </p:pic>
    </p:spTree>
    <p:extLst>
      <p:ext uri="{BB962C8B-B14F-4D97-AF65-F5344CB8AC3E}">
        <p14:creationId xmlns:p14="http://schemas.microsoft.com/office/powerpoint/2010/main" val="578891919"/>
      </p:ext>
    </p:extLst>
  </p:cSld>
  <p:clrMapOvr>
    <a:masterClrMapping/>
  </p:clrMapOvr>
  <mc:AlternateContent xmlns:mc="http://schemas.openxmlformats.org/markup-compatibility/2006" xmlns:p14="http://schemas.microsoft.com/office/powerpoint/2010/main">
    <mc:Choice Requires="p14">
      <p:transition spd="slow" p14:dur="2000" advTm="41590"/>
    </mc:Choice>
    <mc:Fallback xmlns="">
      <p:transition spd="slow" advTm="41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5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2CC9B-86FF-3B4A-31B1-2406C5345A0E}"/>
              </a:ext>
            </a:extLst>
          </p:cNvPr>
          <p:cNvSpPr>
            <a:spLocks noGrp="1"/>
          </p:cNvSpPr>
          <p:nvPr>
            <p:ph type="title"/>
          </p:nvPr>
        </p:nvSpPr>
        <p:spPr>
          <a:xfrm>
            <a:off x="4986866" y="365125"/>
            <a:ext cx="6366933" cy="1325563"/>
          </a:xfrm>
        </p:spPr>
        <p:txBody>
          <a:bodyPr>
            <a:normAutofit/>
          </a:bodyPr>
          <a:lstStyle/>
          <a:p>
            <a:r>
              <a:rPr lang="en-US" sz="6000" dirty="0">
                <a:solidFill>
                  <a:schemeClr val="bg1"/>
                </a:solidFill>
              </a:rPr>
              <a:t>Program of Studies</a:t>
            </a:r>
          </a:p>
        </p:txBody>
      </p:sp>
      <p:sp>
        <p:nvSpPr>
          <p:cNvPr id="5" name="Content Placeholder 4">
            <a:extLst>
              <a:ext uri="{FF2B5EF4-FFF2-40B4-BE49-F238E27FC236}">
                <a16:creationId xmlns:a16="http://schemas.microsoft.com/office/drawing/2014/main" id="{5EC37B95-6DE9-88FB-1408-C05B7D62143F}"/>
              </a:ext>
            </a:extLst>
          </p:cNvPr>
          <p:cNvSpPr>
            <a:spLocks noGrp="1"/>
          </p:cNvSpPr>
          <p:nvPr>
            <p:ph idx="1"/>
          </p:nvPr>
        </p:nvSpPr>
        <p:spPr>
          <a:xfrm>
            <a:off x="5568950" y="1825625"/>
            <a:ext cx="5784850" cy="1400175"/>
          </a:xfrm>
        </p:spPr>
        <p:txBody>
          <a:bodyPr>
            <a:normAutofit fontScale="92500" lnSpcReduction="20000"/>
          </a:bodyPr>
          <a:lstStyle/>
          <a:p>
            <a:r>
              <a:rPr lang="en-US" sz="3000" dirty="0">
                <a:solidFill>
                  <a:schemeClr val="bg1"/>
                </a:solidFill>
              </a:rPr>
              <a:t>Below is a link with the Marshfield Middle School Program of Studies/Registration Sheet:</a:t>
            </a:r>
            <a:br>
              <a:rPr lang="en-US" dirty="0"/>
            </a:br>
            <a:endParaRPr lang="en-US" dirty="0"/>
          </a:p>
        </p:txBody>
      </p:sp>
      <p:sp>
        <p:nvSpPr>
          <p:cNvPr id="7" name="TextBox 6">
            <a:extLst>
              <a:ext uri="{FF2B5EF4-FFF2-40B4-BE49-F238E27FC236}">
                <a16:creationId xmlns:a16="http://schemas.microsoft.com/office/drawing/2014/main" id="{23B60C4A-E8F9-74A2-60B8-E20DC8CEA609}"/>
              </a:ext>
            </a:extLst>
          </p:cNvPr>
          <p:cNvSpPr txBox="1"/>
          <p:nvPr/>
        </p:nvSpPr>
        <p:spPr>
          <a:xfrm>
            <a:off x="6096000" y="3360737"/>
            <a:ext cx="6096000" cy="2123658"/>
          </a:xfrm>
          <a:prstGeom prst="rect">
            <a:avLst/>
          </a:prstGeom>
          <a:noFill/>
        </p:spPr>
        <p:txBody>
          <a:bodyPr wrap="square">
            <a:spAutoFit/>
          </a:bodyPr>
          <a:lstStyle/>
          <a:p>
            <a:pPr rtl="0">
              <a:buNone/>
            </a:pPr>
            <a:r>
              <a:rPr lang="en-US" sz="2400" b="0"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English Program of Studies 26-27</a:t>
            </a:r>
            <a:endParaRPr lang="en-US" sz="2400" b="0" dirty="0">
              <a:solidFill>
                <a:schemeClr val="bg1"/>
              </a:solidFill>
              <a:effectLst/>
            </a:endParaRPr>
          </a:p>
          <a:p>
            <a:pPr>
              <a:buNone/>
            </a:pPr>
            <a:br>
              <a:rPr lang="en-US" sz="2400" b="0" dirty="0">
                <a:solidFill>
                  <a:schemeClr val="bg1"/>
                </a:solidFill>
                <a:effectLst/>
              </a:rPr>
            </a:br>
            <a:endParaRPr lang="en-US" sz="2400" b="0" dirty="0">
              <a:solidFill>
                <a:schemeClr val="bg1"/>
              </a:solidFill>
              <a:effectLst/>
            </a:endParaRPr>
          </a:p>
          <a:p>
            <a:pPr rtl="0">
              <a:buNone/>
            </a:pPr>
            <a:r>
              <a:rPr lang="en-US" sz="2400" b="0" i="0" u="sng" strike="noStrike" dirty="0">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Spanish Program of Studies 26-27</a:t>
            </a:r>
            <a:endParaRPr lang="en-US" sz="2400" b="0" dirty="0">
              <a:solidFill>
                <a:schemeClr val="bg1"/>
              </a:solidFill>
              <a:effectLst/>
            </a:endParaRPr>
          </a:p>
          <a:p>
            <a:pPr>
              <a:buNone/>
            </a:pPr>
            <a:br>
              <a:rPr lang="en-US" b="0" dirty="0">
                <a:effectLst/>
              </a:rPr>
            </a:br>
            <a:endParaRPr lang="en-US" dirty="0"/>
          </a:p>
        </p:txBody>
      </p:sp>
      <p:pic>
        <p:nvPicPr>
          <p:cNvPr id="8" name="Recorded Sound">
            <a:hlinkClick r:id="" action="ppaction://media"/>
            <a:extLst>
              <a:ext uri="{FF2B5EF4-FFF2-40B4-BE49-F238E27FC236}">
                <a16:creationId xmlns:a16="http://schemas.microsoft.com/office/drawing/2014/main" id="{76AF0FF1-1082-9582-F7C2-A82387BC796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36325" y="5768975"/>
            <a:ext cx="487363" cy="487363"/>
          </a:xfrm>
          <a:prstGeom prst="rect">
            <a:avLst/>
          </a:prstGeom>
        </p:spPr>
      </p:pic>
    </p:spTree>
    <p:extLst>
      <p:ext uri="{BB962C8B-B14F-4D97-AF65-F5344CB8AC3E}">
        <p14:creationId xmlns:p14="http://schemas.microsoft.com/office/powerpoint/2010/main" val="290104488"/>
      </p:ext>
    </p:extLst>
  </p:cSld>
  <p:clrMapOvr>
    <a:masterClrMapping/>
  </p:clrMapOvr>
  <mc:AlternateContent xmlns:mc="http://schemas.openxmlformats.org/markup-compatibility/2006" xmlns:p14="http://schemas.microsoft.com/office/powerpoint/2010/main">
    <mc:Choice Requires="p14">
      <p:transition spd="slow" p14:dur="2000" advTm="31364"/>
    </mc:Choice>
    <mc:Fallback xmlns="">
      <p:transition spd="slow" advTm="31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36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5F60-7124-8527-E2EF-B8078CBF97B5}"/>
              </a:ext>
            </a:extLst>
          </p:cNvPr>
          <p:cNvSpPr>
            <a:spLocks noGrp="1"/>
          </p:cNvSpPr>
          <p:nvPr>
            <p:ph type="title"/>
          </p:nvPr>
        </p:nvSpPr>
        <p:spPr>
          <a:xfrm>
            <a:off x="5480050" y="104775"/>
            <a:ext cx="5257799" cy="1325563"/>
          </a:xfrm>
        </p:spPr>
        <p:txBody>
          <a:bodyPr>
            <a:normAutofit/>
          </a:bodyPr>
          <a:lstStyle/>
          <a:p>
            <a:r>
              <a:rPr lang="en-US" sz="6000" dirty="0">
                <a:solidFill>
                  <a:schemeClr val="bg1"/>
                </a:solidFill>
              </a:rPr>
              <a:t>Registration</a:t>
            </a:r>
          </a:p>
        </p:txBody>
      </p:sp>
      <p:sp>
        <p:nvSpPr>
          <p:cNvPr id="3" name="Content Placeholder 2">
            <a:extLst>
              <a:ext uri="{FF2B5EF4-FFF2-40B4-BE49-F238E27FC236}">
                <a16:creationId xmlns:a16="http://schemas.microsoft.com/office/drawing/2014/main" id="{A0374C5F-0549-75BD-0BE1-1D3B6C438C20}"/>
              </a:ext>
            </a:extLst>
          </p:cNvPr>
          <p:cNvSpPr>
            <a:spLocks noGrp="1"/>
          </p:cNvSpPr>
          <p:nvPr>
            <p:ph idx="1"/>
          </p:nvPr>
        </p:nvSpPr>
        <p:spPr>
          <a:xfrm>
            <a:off x="5372100" y="1508125"/>
            <a:ext cx="5918200" cy="4351338"/>
          </a:xfrm>
        </p:spPr>
        <p:txBody>
          <a:bodyPr>
            <a:normAutofit/>
          </a:bodyPr>
          <a:lstStyle/>
          <a:p>
            <a:pPr marL="457200" indent="-457200">
              <a:buFont typeface="Arial" panose="020B0604020202020204" pitchFamily="34" charset="0"/>
              <a:buChar char="•"/>
            </a:pPr>
            <a:r>
              <a:rPr lang="en-US" sz="2200" b="1" dirty="0">
                <a:solidFill>
                  <a:schemeClr val="bg1"/>
                </a:solidFill>
              </a:rPr>
              <a:t>Turn salmon-colored Registration Form/Program of Studies Sheet into Advisory teacher no later than Wednesday, March 4</a:t>
            </a:r>
            <a:r>
              <a:rPr lang="en-US" sz="2200" b="1" baseline="30000" dirty="0">
                <a:solidFill>
                  <a:schemeClr val="bg1"/>
                </a:solidFill>
              </a:rPr>
              <a:t>th</a:t>
            </a:r>
            <a:endParaRPr lang="en-US" sz="2200" b="1" dirty="0">
              <a:solidFill>
                <a:schemeClr val="bg1"/>
              </a:solidFill>
            </a:endParaRPr>
          </a:p>
          <a:p>
            <a:endParaRPr lang="en-US" sz="2200" b="1" dirty="0">
              <a:solidFill>
                <a:schemeClr val="bg1"/>
              </a:solidFill>
            </a:endParaRPr>
          </a:p>
          <a:p>
            <a:pPr marL="457200" indent="-457200">
              <a:buFont typeface="Arial" panose="020B0604020202020204" pitchFamily="34" charset="0"/>
              <a:buChar char="•"/>
            </a:pPr>
            <a:r>
              <a:rPr lang="en-US" sz="2200" b="1" dirty="0">
                <a:solidFill>
                  <a:schemeClr val="bg1"/>
                </a:solidFill>
              </a:rPr>
              <a:t>Students use iPads for Registration in their Advisory class Wednesday, March 4th – Student’s Skyward account</a:t>
            </a:r>
          </a:p>
          <a:p>
            <a:endParaRPr lang="en-US" sz="2200" b="1" dirty="0">
              <a:solidFill>
                <a:schemeClr val="bg1"/>
              </a:solidFill>
            </a:endParaRPr>
          </a:p>
          <a:p>
            <a:pPr marL="457200" indent="-457200">
              <a:buFont typeface="Arial" panose="020B0604020202020204" pitchFamily="34" charset="0"/>
              <a:buChar char="•"/>
            </a:pPr>
            <a:r>
              <a:rPr lang="en-US" sz="2200" b="1" dirty="0">
                <a:solidFill>
                  <a:schemeClr val="bg1"/>
                </a:solidFill>
              </a:rPr>
              <a:t>Administration and Student Service staff from the Middle School will be available to assist students</a:t>
            </a:r>
          </a:p>
          <a:p>
            <a:endParaRPr lang="en-US" dirty="0"/>
          </a:p>
        </p:txBody>
      </p:sp>
      <p:pic>
        <p:nvPicPr>
          <p:cNvPr id="4" name="Recorded Sound">
            <a:hlinkClick r:id="" action="ppaction://media"/>
            <a:extLst>
              <a:ext uri="{FF2B5EF4-FFF2-40B4-BE49-F238E27FC236}">
                <a16:creationId xmlns:a16="http://schemas.microsoft.com/office/drawing/2014/main" id="{5D7203D8-ACCE-3F71-56B6-25717D03706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6618" y="5853113"/>
            <a:ext cx="487363" cy="487363"/>
          </a:xfrm>
          <a:prstGeom prst="rect">
            <a:avLst/>
          </a:prstGeom>
        </p:spPr>
      </p:pic>
    </p:spTree>
    <p:extLst>
      <p:ext uri="{BB962C8B-B14F-4D97-AF65-F5344CB8AC3E}">
        <p14:creationId xmlns:p14="http://schemas.microsoft.com/office/powerpoint/2010/main" val="3133677536"/>
      </p:ext>
    </p:extLst>
  </p:cSld>
  <p:clrMapOvr>
    <a:masterClrMapping/>
  </p:clrMapOvr>
  <mc:AlternateContent xmlns:mc="http://schemas.openxmlformats.org/markup-compatibility/2006" xmlns:p14="http://schemas.microsoft.com/office/powerpoint/2010/main">
    <mc:Choice Requires="p14">
      <p:transition spd="slow" p14:dur="2000" advTm="28210"/>
    </mc:Choice>
    <mc:Fallback xmlns="">
      <p:transition spd="slow" advTm="28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2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D4FAB-2D2F-C79B-1318-93AFDCB510E3}"/>
              </a:ext>
            </a:extLst>
          </p:cNvPr>
          <p:cNvSpPr>
            <a:spLocks noGrp="1"/>
          </p:cNvSpPr>
          <p:nvPr>
            <p:ph type="title"/>
          </p:nvPr>
        </p:nvSpPr>
        <p:spPr>
          <a:xfrm>
            <a:off x="4648200" y="365125"/>
            <a:ext cx="6705600" cy="1325563"/>
          </a:xfrm>
        </p:spPr>
        <p:txBody>
          <a:bodyPr>
            <a:normAutofit/>
          </a:bodyPr>
          <a:lstStyle/>
          <a:p>
            <a:r>
              <a:rPr lang="en-US" sz="6000" dirty="0">
                <a:solidFill>
                  <a:schemeClr val="bg1"/>
                </a:solidFill>
              </a:rPr>
              <a:t>Summer School</a:t>
            </a:r>
          </a:p>
        </p:txBody>
      </p:sp>
      <p:sp>
        <p:nvSpPr>
          <p:cNvPr id="3" name="Content Placeholder 2">
            <a:extLst>
              <a:ext uri="{FF2B5EF4-FFF2-40B4-BE49-F238E27FC236}">
                <a16:creationId xmlns:a16="http://schemas.microsoft.com/office/drawing/2014/main" id="{D90B4E93-72EB-F6CA-AB5B-AEE34B1C3D33}"/>
              </a:ext>
            </a:extLst>
          </p:cNvPr>
          <p:cNvSpPr>
            <a:spLocks noGrp="1"/>
          </p:cNvSpPr>
          <p:nvPr>
            <p:ph idx="1"/>
          </p:nvPr>
        </p:nvSpPr>
        <p:spPr>
          <a:xfrm>
            <a:off x="5452533" y="1670579"/>
            <a:ext cx="5901267" cy="4822296"/>
          </a:xfrm>
        </p:spPr>
        <p:txBody>
          <a:bodyPr>
            <a:normAutofit fontScale="25000" lnSpcReduction="20000"/>
          </a:bodyPr>
          <a:lstStyle/>
          <a:p>
            <a:pPr marL="951865" lvl="1" indent="-342900" algn="l">
              <a:buFont typeface="Arial" panose="020B0604020202020204" pitchFamily="34" charset="0"/>
              <a:buChar char="•"/>
            </a:pPr>
            <a:endParaRPr lang="en-US" b="1" dirty="0">
              <a:solidFill>
                <a:srgbClr val="FF0000"/>
              </a:solidFill>
            </a:endParaRPr>
          </a:p>
          <a:p>
            <a:pPr marL="457200" indent="-457200">
              <a:buFont typeface="Arial" panose="020B0604020202020204" pitchFamily="34" charset="0"/>
              <a:buChar char="•"/>
            </a:pPr>
            <a:r>
              <a:rPr lang="en-US" sz="9600" b="1" dirty="0">
                <a:solidFill>
                  <a:schemeClr val="bg1"/>
                </a:solidFill>
              </a:rPr>
              <a:t>Summer School Courses are spread out during different times throughout the summer at Marshfield Middle School</a:t>
            </a:r>
          </a:p>
          <a:p>
            <a:pPr marL="0" indent="0">
              <a:buNone/>
            </a:pPr>
            <a:endParaRPr lang="en-US" sz="9600" b="1" dirty="0">
              <a:solidFill>
                <a:schemeClr val="bg1"/>
              </a:solidFill>
            </a:endParaRPr>
          </a:p>
          <a:p>
            <a:pPr marL="457200" indent="-457200">
              <a:buFont typeface="Arial" panose="020B0604020202020204" pitchFamily="34" charset="0"/>
              <a:buChar char="•"/>
            </a:pPr>
            <a:r>
              <a:rPr lang="en-US" sz="9600" b="1" dirty="0">
                <a:solidFill>
                  <a:schemeClr val="bg1"/>
                </a:solidFill>
              </a:rPr>
              <a:t>Check out the Marshfield Middle School Website for Course Offerings</a:t>
            </a:r>
          </a:p>
          <a:p>
            <a:pPr marL="0" indent="0">
              <a:buNone/>
            </a:pPr>
            <a:endParaRPr lang="en-US" sz="9600" b="1" dirty="0">
              <a:solidFill>
                <a:schemeClr val="bg1"/>
              </a:solidFill>
            </a:endParaRPr>
          </a:p>
          <a:p>
            <a:pPr marL="457200" indent="-457200">
              <a:buFont typeface="Arial" panose="020B0604020202020204" pitchFamily="34" charset="0"/>
              <a:buChar char="•"/>
            </a:pPr>
            <a:r>
              <a:rPr lang="en-US" sz="9600" b="1" dirty="0">
                <a:solidFill>
                  <a:schemeClr val="bg1"/>
                </a:solidFill>
              </a:rPr>
              <a:t>Families will receive more information closer to the Online Registration opening</a:t>
            </a:r>
          </a:p>
          <a:p>
            <a:pPr marL="0" indent="0">
              <a:buNone/>
            </a:pPr>
            <a:endParaRPr lang="en-US" sz="9600" b="1" dirty="0">
              <a:solidFill>
                <a:schemeClr val="bg1"/>
              </a:solidFill>
            </a:endParaRPr>
          </a:p>
          <a:p>
            <a:pPr marL="457200" indent="-457200">
              <a:buFont typeface="Arial" panose="020B0604020202020204" pitchFamily="34" charset="0"/>
              <a:buChar char="•"/>
            </a:pPr>
            <a:r>
              <a:rPr lang="en-US" sz="9600" b="1" dirty="0"/>
              <a:t>Online registration opens April 14 @ 8am and closes April 24 @ 4:00pm</a:t>
            </a:r>
          </a:p>
          <a:p>
            <a:pPr marL="457200" indent="-457200">
              <a:buFont typeface="Arial" panose="020B0604020202020204" pitchFamily="34" charset="0"/>
              <a:buChar char="•"/>
            </a:pPr>
            <a:endParaRPr lang="en-US" b="1" dirty="0"/>
          </a:p>
          <a:p>
            <a:pPr marL="457200" indent="-457200">
              <a:buFont typeface="Arial" panose="020B0604020202020204" pitchFamily="34" charset="0"/>
              <a:buChar char="•"/>
            </a:pPr>
            <a:endParaRPr lang="en-US" b="1" dirty="0">
              <a:solidFill>
                <a:srgbClr val="FF0000"/>
              </a:solidFill>
            </a:endParaRPr>
          </a:p>
          <a:p>
            <a:endParaRPr lang="en-US" dirty="0"/>
          </a:p>
        </p:txBody>
      </p:sp>
      <p:pic>
        <p:nvPicPr>
          <p:cNvPr id="4" name="Recorded Sound">
            <a:hlinkClick r:id="" action="ppaction://media"/>
            <a:extLst>
              <a:ext uri="{FF2B5EF4-FFF2-40B4-BE49-F238E27FC236}">
                <a16:creationId xmlns:a16="http://schemas.microsoft.com/office/drawing/2014/main" id="{017ABD01-3D8B-4C42-2216-240D328A360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98225" y="5870575"/>
            <a:ext cx="487363" cy="487363"/>
          </a:xfrm>
          <a:prstGeom prst="rect">
            <a:avLst/>
          </a:prstGeom>
        </p:spPr>
      </p:pic>
    </p:spTree>
    <p:extLst>
      <p:ext uri="{BB962C8B-B14F-4D97-AF65-F5344CB8AC3E}">
        <p14:creationId xmlns:p14="http://schemas.microsoft.com/office/powerpoint/2010/main" val="3805495638"/>
      </p:ext>
    </p:extLst>
  </p:cSld>
  <p:clrMapOvr>
    <a:masterClrMapping/>
  </p:clrMapOvr>
  <mc:AlternateContent xmlns:mc="http://schemas.openxmlformats.org/markup-compatibility/2006" xmlns:p14="http://schemas.microsoft.com/office/powerpoint/2010/main">
    <mc:Choice Requires="p14">
      <p:transition spd="slow" p14:dur="2000" advTm="23435"/>
    </mc:Choice>
    <mc:Fallback xmlns="">
      <p:transition spd="slow" advTm="234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4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4B03A-E57A-2DB6-56E4-4B9F38D5D73B}"/>
              </a:ext>
            </a:extLst>
          </p:cNvPr>
          <p:cNvSpPr>
            <a:spLocks noGrp="1"/>
          </p:cNvSpPr>
          <p:nvPr>
            <p:ph type="title"/>
          </p:nvPr>
        </p:nvSpPr>
        <p:spPr>
          <a:xfrm>
            <a:off x="5266267" y="365125"/>
            <a:ext cx="6087532" cy="1325563"/>
          </a:xfrm>
        </p:spPr>
        <p:txBody>
          <a:bodyPr>
            <a:normAutofit/>
          </a:bodyPr>
          <a:lstStyle/>
          <a:p>
            <a:r>
              <a:rPr lang="en-US" sz="6000" dirty="0">
                <a:solidFill>
                  <a:schemeClr val="bg1"/>
                </a:solidFill>
              </a:rPr>
              <a:t>Bell Schedule</a:t>
            </a:r>
          </a:p>
        </p:txBody>
      </p:sp>
      <p:sp>
        <p:nvSpPr>
          <p:cNvPr id="3" name="Content Placeholder 2">
            <a:extLst>
              <a:ext uri="{FF2B5EF4-FFF2-40B4-BE49-F238E27FC236}">
                <a16:creationId xmlns:a16="http://schemas.microsoft.com/office/drawing/2014/main" id="{CFA8C764-CFEF-A7E3-A391-77B9DFAAC502}"/>
              </a:ext>
            </a:extLst>
          </p:cNvPr>
          <p:cNvSpPr>
            <a:spLocks noGrp="1"/>
          </p:cNvSpPr>
          <p:nvPr>
            <p:ph idx="1"/>
          </p:nvPr>
        </p:nvSpPr>
        <p:spPr>
          <a:xfrm>
            <a:off x="5706534" y="1600200"/>
            <a:ext cx="6256866" cy="4568296"/>
          </a:xfrm>
        </p:spPr>
        <p:txBody>
          <a:bodyPr>
            <a:normAutofit fontScale="92500" lnSpcReduction="20000"/>
          </a:bodyPr>
          <a:lstStyle/>
          <a:p>
            <a:pPr marL="0" indent="0">
              <a:buNone/>
            </a:pPr>
            <a:r>
              <a:rPr lang="en-US" sz="2800" dirty="0">
                <a:solidFill>
                  <a:schemeClr val="bg1"/>
                </a:solidFill>
              </a:rPr>
              <a:t>1</a:t>
            </a:r>
            <a:r>
              <a:rPr lang="en-US" sz="2800" baseline="30000" dirty="0">
                <a:solidFill>
                  <a:schemeClr val="bg1"/>
                </a:solidFill>
              </a:rPr>
              <a:t>st</a:t>
            </a:r>
            <a:r>
              <a:rPr lang="en-US" sz="2800" dirty="0">
                <a:solidFill>
                  <a:schemeClr val="bg1"/>
                </a:solidFill>
              </a:rPr>
              <a:t>:  7:45 - 8:29am (44 minutes)</a:t>
            </a:r>
          </a:p>
          <a:p>
            <a:pPr marL="0" indent="0">
              <a:buNone/>
            </a:pPr>
            <a:r>
              <a:rPr lang="en-US" sz="2800" dirty="0">
                <a:solidFill>
                  <a:schemeClr val="bg1"/>
                </a:solidFill>
              </a:rPr>
              <a:t>2</a:t>
            </a:r>
            <a:r>
              <a:rPr lang="en-US" sz="2800" baseline="30000" dirty="0">
                <a:solidFill>
                  <a:schemeClr val="bg1"/>
                </a:solidFill>
              </a:rPr>
              <a:t>nd</a:t>
            </a:r>
            <a:r>
              <a:rPr lang="en-US" sz="2800" dirty="0">
                <a:solidFill>
                  <a:schemeClr val="bg1"/>
                </a:solidFill>
              </a:rPr>
              <a:t>: 8:32 - 9:16am (44 minutes)</a:t>
            </a:r>
          </a:p>
          <a:p>
            <a:pPr marL="0" indent="0">
              <a:buNone/>
            </a:pPr>
            <a:r>
              <a:rPr lang="en-US" sz="2800" dirty="0">
                <a:solidFill>
                  <a:schemeClr val="bg1"/>
                </a:solidFill>
              </a:rPr>
              <a:t>3</a:t>
            </a:r>
            <a:r>
              <a:rPr lang="en-US" sz="2800" baseline="30000" dirty="0">
                <a:solidFill>
                  <a:schemeClr val="bg1"/>
                </a:solidFill>
              </a:rPr>
              <a:t>rd</a:t>
            </a:r>
            <a:r>
              <a:rPr lang="en-US" sz="2800" dirty="0">
                <a:solidFill>
                  <a:schemeClr val="bg1"/>
                </a:solidFill>
              </a:rPr>
              <a:t>: 9:19 – 10:03am (44 minutes)</a:t>
            </a:r>
          </a:p>
          <a:p>
            <a:pPr marL="0" indent="0">
              <a:buNone/>
            </a:pPr>
            <a:r>
              <a:rPr lang="en-US" sz="2800" dirty="0">
                <a:solidFill>
                  <a:schemeClr val="bg1"/>
                </a:solidFill>
              </a:rPr>
              <a:t>4</a:t>
            </a:r>
            <a:r>
              <a:rPr lang="en-US" sz="2800" baseline="30000" dirty="0">
                <a:solidFill>
                  <a:schemeClr val="bg1"/>
                </a:solidFill>
              </a:rPr>
              <a:t>th</a:t>
            </a:r>
            <a:r>
              <a:rPr lang="en-US" sz="2800" dirty="0">
                <a:solidFill>
                  <a:schemeClr val="bg1"/>
                </a:solidFill>
              </a:rPr>
              <a:t>: 10:06 – 10:50am (44 minutes)</a:t>
            </a:r>
          </a:p>
          <a:p>
            <a:pPr marL="0" indent="0">
              <a:buNone/>
            </a:pPr>
            <a:r>
              <a:rPr lang="en-US" sz="2800" dirty="0">
                <a:solidFill>
                  <a:schemeClr val="bg1"/>
                </a:solidFill>
              </a:rPr>
              <a:t>5</a:t>
            </a:r>
            <a:r>
              <a:rPr lang="en-US" sz="2800" baseline="30000" dirty="0">
                <a:solidFill>
                  <a:schemeClr val="bg1"/>
                </a:solidFill>
              </a:rPr>
              <a:t>th</a:t>
            </a:r>
            <a:r>
              <a:rPr lang="en-US" sz="2800" dirty="0">
                <a:solidFill>
                  <a:schemeClr val="bg1"/>
                </a:solidFill>
              </a:rPr>
              <a:t>: 10:53 – 11:37am (44 minutes)</a:t>
            </a:r>
          </a:p>
          <a:p>
            <a:pPr marL="0" indent="0">
              <a:buNone/>
            </a:pPr>
            <a:r>
              <a:rPr lang="en-US" sz="2800" dirty="0">
                <a:solidFill>
                  <a:schemeClr val="bg1"/>
                </a:solidFill>
              </a:rPr>
              <a:t>6</a:t>
            </a:r>
            <a:r>
              <a:rPr lang="en-US" sz="2800" baseline="30000" dirty="0">
                <a:solidFill>
                  <a:schemeClr val="bg1"/>
                </a:solidFill>
              </a:rPr>
              <a:t>th</a:t>
            </a:r>
            <a:r>
              <a:rPr lang="en-US" sz="2800" dirty="0">
                <a:solidFill>
                  <a:schemeClr val="bg1"/>
                </a:solidFill>
              </a:rPr>
              <a:t>: 11:40 – 12:24pm (44 minutes)</a:t>
            </a:r>
          </a:p>
          <a:p>
            <a:pPr marL="0" indent="0">
              <a:buNone/>
            </a:pPr>
            <a:r>
              <a:rPr lang="en-US" sz="2800" dirty="0">
                <a:solidFill>
                  <a:schemeClr val="bg1"/>
                </a:solidFill>
              </a:rPr>
              <a:t>Lunch/Recess 12:27 – 12:57pm (30 minutes)</a:t>
            </a:r>
          </a:p>
          <a:p>
            <a:pPr marL="0" indent="0">
              <a:buNone/>
            </a:pPr>
            <a:r>
              <a:rPr lang="en-US" sz="2800" dirty="0">
                <a:solidFill>
                  <a:schemeClr val="bg1"/>
                </a:solidFill>
              </a:rPr>
              <a:t>7</a:t>
            </a:r>
            <a:r>
              <a:rPr lang="en-US" sz="2800" baseline="30000" dirty="0">
                <a:solidFill>
                  <a:schemeClr val="bg1"/>
                </a:solidFill>
              </a:rPr>
              <a:t>th</a:t>
            </a:r>
            <a:r>
              <a:rPr lang="en-US" sz="2800" dirty="0">
                <a:solidFill>
                  <a:schemeClr val="bg1"/>
                </a:solidFill>
              </a:rPr>
              <a:t>: 1:00 – 1:44pm (44 minutes)</a:t>
            </a:r>
          </a:p>
          <a:p>
            <a:pPr marL="0" indent="0">
              <a:buNone/>
            </a:pPr>
            <a:r>
              <a:rPr lang="en-US" sz="2800" dirty="0">
                <a:solidFill>
                  <a:schemeClr val="bg1"/>
                </a:solidFill>
              </a:rPr>
              <a:t>8</a:t>
            </a:r>
            <a:r>
              <a:rPr lang="en-US" sz="2800" baseline="30000" dirty="0">
                <a:solidFill>
                  <a:schemeClr val="bg1"/>
                </a:solidFill>
              </a:rPr>
              <a:t>th</a:t>
            </a:r>
            <a:r>
              <a:rPr lang="en-US" sz="2800" dirty="0">
                <a:solidFill>
                  <a:schemeClr val="bg1"/>
                </a:solidFill>
              </a:rPr>
              <a:t>: 1:47 – 2:31pm (44 minutes)</a:t>
            </a:r>
          </a:p>
          <a:p>
            <a:pPr marL="0" indent="0">
              <a:buNone/>
            </a:pPr>
            <a:r>
              <a:rPr lang="en-US" sz="2800" dirty="0">
                <a:solidFill>
                  <a:schemeClr val="bg1"/>
                </a:solidFill>
              </a:rPr>
              <a:t>Advisory: 2:34 – 2:55pm (21 minutes)</a:t>
            </a:r>
            <a:endParaRPr lang="en-US" dirty="0">
              <a:solidFill>
                <a:schemeClr val="bg1"/>
              </a:solidFill>
            </a:endParaRPr>
          </a:p>
        </p:txBody>
      </p:sp>
      <p:pic>
        <p:nvPicPr>
          <p:cNvPr id="4" name="Recorded Sound">
            <a:hlinkClick r:id="" action="ppaction://media"/>
            <a:extLst>
              <a:ext uri="{FF2B5EF4-FFF2-40B4-BE49-F238E27FC236}">
                <a16:creationId xmlns:a16="http://schemas.microsoft.com/office/drawing/2014/main" id="{3CA1E79D-A5D6-0323-947F-A64C55D792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3625" y="5986462"/>
            <a:ext cx="487363" cy="487363"/>
          </a:xfrm>
          <a:prstGeom prst="rect">
            <a:avLst/>
          </a:prstGeom>
        </p:spPr>
      </p:pic>
    </p:spTree>
    <p:extLst>
      <p:ext uri="{BB962C8B-B14F-4D97-AF65-F5344CB8AC3E}">
        <p14:creationId xmlns:p14="http://schemas.microsoft.com/office/powerpoint/2010/main" val="3534027003"/>
      </p:ext>
    </p:extLst>
  </p:cSld>
  <p:clrMapOvr>
    <a:masterClrMapping/>
  </p:clrMapOvr>
  <mc:AlternateContent xmlns:mc="http://schemas.openxmlformats.org/markup-compatibility/2006" xmlns:p14="http://schemas.microsoft.com/office/powerpoint/2010/main">
    <mc:Choice Requires="p14">
      <p:transition spd="slow" p14:dur="2000" advTm="27194"/>
    </mc:Choice>
    <mc:Fallback xmlns="">
      <p:transition spd="slow" advTm="27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4A45-D908-A0AA-B99E-EC968596A8CB}"/>
              </a:ext>
            </a:extLst>
          </p:cNvPr>
          <p:cNvSpPr>
            <a:spLocks noGrp="1"/>
          </p:cNvSpPr>
          <p:nvPr>
            <p:ph type="title"/>
          </p:nvPr>
        </p:nvSpPr>
        <p:spPr>
          <a:xfrm>
            <a:off x="1244600" y="178858"/>
            <a:ext cx="7772400" cy="1325563"/>
          </a:xfrm>
        </p:spPr>
        <p:txBody>
          <a:bodyPr>
            <a:normAutofit fontScale="90000"/>
          </a:bodyPr>
          <a:lstStyle/>
          <a:p>
            <a:r>
              <a:rPr lang="en-US" sz="6000" dirty="0">
                <a:solidFill>
                  <a:schemeClr val="bg1"/>
                </a:solidFill>
              </a:rPr>
              <a:t>Co-Curricular Activities &amp; Athletics</a:t>
            </a:r>
          </a:p>
        </p:txBody>
      </p:sp>
      <p:sp>
        <p:nvSpPr>
          <p:cNvPr id="3" name="Content Placeholder 2">
            <a:extLst>
              <a:ext uri="{FF2B5EF4-FFF2-40B4-BE49-F238E27FC236}">
                <a16:creationId xmlns:a16="http://schemas.microsoft.com/office/drawing/2014/main" id="{B2E5461B-705F-1E34-13BF-4DEB815E2543}"/>
              </a:ext>
            </a:extLst>
          </p:cNvPr>
          <p:cNvSpPr>
            <a:spLocks noGrp="1"/>
          </p:cNvSpPr>
          <p:nvPr>
            <p:ph idx="1"/>
          </p:nvPr>
        </p:nvSpPr>
        <p:spPr>
          <a:xfrm>
            <a:off x="5461000" y="880533"/>
            <a:ext cx="5892800" cy="5554134"/>
          </a:xfrm>
        </p:spPr>
        <p:txBody>
          <a:bodyPr>
            <a:normAutofit fontScale="32500" lnSpcReduction="20000"/>
          </a:bodyPr>
          <a:lstStyle/>
          <a:p>
            <a:pPr marL="608965" lvl="1" algn="l"/>
            <a:endParaRPr lang="en-US" sz="5100" b="1" dirty="0">
              <a:solidFill>
                <a:srgbClr val="FF0000"/>
              </a:solidFill>
            </a:endParaRPr>
          </a:p>
          <a:p>
            <a:pPr marL="457200" indent="-457200">
              <a:buFont typeface="Arial" panose="020B0604020202020204" pitchFamily="34" charset="0"/>
              <a:buChar char="•"/>
            </a:pPr>
            <a:r>
              <a:rPr lang="en-US" sz="5100" b="1" dirty="0">
                <a:solidFill>
                  <a:schemeClr val="bg1"/>
                </a:solidFill>
              </a:rPr>
              <a:t>GET INVOLVED!!! We have so many Clubs and Sports at MMS. (They are listed in our course handbook)</a:t>
            </a:r>
          </a:p>
          <a:p>
            <a:endParaRPr lang="en-US" sz="5100" b="1" dirty="0">
              <a:solidFill>
                <a:schemeClr val="bg1"/>
              </a:solidFill>
            </a:endParaRPr>
          </a:p>
          <a:p>
            <a:pPr marL="457200" indent="-457200">
              <a:buFont typeface="Arial" panose="020B0604020202020204" pitchFamily="34" charset="0"/>
              <a:buChar char="•"/>
            </a:pPr>
            <a:r>
              <a:rPr lang="en-US" sz="5100" b="1" dirty="0">
                <a:solidFill>
                  <a:schemeClr val="bg1"/>
                </a:solidFill>
              </a:rPr>
              <a:t>Mr. Pahl – Athletic/Activities Director</a:t>
            </a:r>
          </a:p>
          <a:p>
            <a:pPr marL="457200" indent="-457200">
              <a:buFont typeface="Arial" panose="020B0604020202020204" pitchFamily="34" charset="0"/>
              <a:buChar char="•"/>
            </a:pPr>
            <a:endParaRPr lang="en-US" sz="5100" b="1" dirty="0">
              <a:solidFill>
                <a:schemeClr val="bg1"/>
              </a:solidFill>
            </a:endParaRPr>
          </a:p>
          <a:p>
            <a:pPr marL="457200" indent="-457200">
              <a:buFont typeface="Arial" panose="020B0604020202020204" pitchFamily="34" charset="0"/>
              <a:buChar char="•"/>
            </a:pPr>
            <a:r>
              <a:rPr lang="en-US" sz="5100" b="1" dirty="0">
                <a:solidFill>
                  <a:schemeClr val="bg1"/>
                </a:solidFill>
              </a:rPr>
              <a:t>For Fall Sports, registration will open in mid-July. Practices will begin in mid-August. </a:t>
            </a:r>
          </a:p>
          <a:p>
            <a:endParaRPr lang="en-US" sz="5100" b="1" dirty="0">
              <a:solidFill>
                <a:schemeClr val="bg1"/>
              </a:solidFill>
            </a:endParaRPr>
          </a:p>
          <a:p>
            <a:pPr marL="457200" indent="-457200">
              <a:buFont typeface="Arial" panose="020B0604020202020204" pitchFamily="34" charset="0"/>
              <a:buChar char="•"/>
            </a:pPr>
            <a:r>
              <a:rPr lang="en-US" sz="5100" b="1" dirty="0">
                <a:solidFill>
                  <a:schemeClr val="bg1"/>
                </a:solidFill>
              </a:rPr>
              <a:t>All athletes and parent/guardian will need to attend an Athletic Parent and Athlete Meeting sometime during Middle School. Every athlete needs to have an active physical on file. Physical forms can be provided to you from your doctor. </a:t>
            </a:r>
          </a:p>
          <a:p>
            <a:endParaRPr lang="en-US" sz="3600" b="1" dirty="0">
              <a:solidFill>
                <a:schemeClr val="bg1"/>
              </a:solidFill>
            </a:endParaRPr>
          </a:p>
          <a:p>
            <a:pPr marL="457200" indent="-457200">
              <a:buFont typeface="Arial" panose="020B0604020202020204" pitchFamily="34" charset="0"/>
              <a:buChar char="•"/>
            </a:pPr>
            <a:r>
              <a:rPr lang="en-US" sz="5100" b="1" dirty="0" err="1">
                <a:solidFill>
                  <a:schemeClr val="bg1"/>
                </a:solidFill>
              </a:rPr>
              <a:t>SportsYou</a:t>
            </a:r>
            <a:r>
              <a:rPr lang="en-US" sz="5100" b="1" dirty="0">
                <a:solidFill>
                  <a:schemeClr val="bg1"/>
                </a:solidFill>
              </a:rPr>
              <a:t> App for all sport communication</a:t>
            </a:r>
          </a:p>
          <a:p>
            <a:endParaRPr lang="en-US" sz="5100" b="1" dirty="0">
              <a:solidFill>
                <a:schemeClr val="bg1"/>
              </a:solidFill>
            </a:endParaRPr>
          </a:p>
          <a:p>
            <a:pPr marL="457200" indent="-457200">
              <a:buFont typeface="Arial" panose="020B0604020202020204" pitchFamily="34" charset="0"/>
              <a:buChar char="•"/>
            </a:pPr>
            <a:r>
              <a:rPr lang="en-US" sz="5100" b="1" dirty="0"/>
              <a:t>Website:</a:t>
            </a:r>
          </a:p>
          <a:p>
            <a:pPr marL="608965" lvl="1" algn="l"/>
            <a:r>
              <a:rPr lang="en-US" sz="5100" b="1" dirty="0"/>
              <a:t>Marshfield Middle School </a:t>
            </a:r>
          </a:p>
          <a:p>
            <a:pPr lvl="1" algn="l"/>
            <a:r>
              <a:rPr lang="en-US" sz="5100" b="1" dirty="0"/>
              <a:t>Wisconsin Valley Conference </a:t>
            </a:r>
          </a:p>
          <a:p>
            <a:pPr marL="608965" lvl="1" algn="l"/>
            <a:r>
              <a:rPr lang="en-US" sz="5100" b="1" dirty="0"/>
              <a:t>  </a:t>
            </a:r>
            <a:r>
              <a:rPr lang="en-US" sz="5100" b="1" dirty="0">
                <a:hlinkClick r:id="rId4">
                  <a:extLst>
                    <a:ext uri="{A12FA001-AC4F-418D-AE19-62706E023703}">
                      <ahyp:hlinkClr xmlns:ahyp="http://schemas.microsoft.com/office/drawing/2018/hyperlinkcolor" val="tx"/>
                    </a:ext>
                  </a:extLst>
                </a:hlinkClick>
              </a:rPr>
              <a:t>www.wisconsinvalleyconference.org</a:t>
            </a:r>
            <a:endParaRPr lang="en-US" dirty="0"/>
          </a:p>
        </p:txBody>
      </p:sp>
      <p:pic>
        <p:nvPicPr>
          <p:cNvPr id="4" name="Recorded Sound">
            <a:hlinkClick r:id="" action="ppaction://media"/>
            <a:extLst>
              <a:ext uri="{FF2B5EF4-FFF2-40B4-BE49-F238E27FC236}">
                <a16:creationId xmlns:a16="http://schemas.microsoft.com/office/drawing/2014/main" id="{06EAE17C-0597-61B4-E6F7-DA0386431C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52175" y="5870575"/>
            <a:ext cx="487363" cy="487363"/>
          </a:xfrm>
          <a:prstGeom prst="rect">
            <a:avLst/>
          </a:prstGeom>
        </p:spPr>
      </p:pic>
    </p:spTree>
    <p:extLst>
      <p:ext uri="{BB962C8B-B14F-4D97-AF65-F5344CB8AC3E}">
        <p14:creationId xmlns:p14="http://schemas.microsoft.com/office/powerpoint/2010/main" val="2920038505"/>
      </p:ext>
    </p:extLst>
  </p:cSld>
  <p:clrMapOvr>
    <a:masterClrMapping/>
  </p:clrMapOvr>
  <mc:AlternateContent xmlns:mc="http://schemas.openxmlformats.org/markup-compatibility/2006" xmlns:p14="http://schemas.microsoft.com/office/powerpoint/2010/main">
    <mc:Choice Requires="p14">
      <p:transition spd="slow" p14:dur="2000" advTm="55603"/>
    </mc:Choice>
    <mc:Fallback xmlns="">
      <p:transition spd="slow" advTm="55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6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1B9DC-0533-E9A6-EC5B-17E0C4DF3987}"/>
              </a:ext>
            </a:extLst>
          </p:cNvPr>
          <p:cNvSpPr>
            <a:spLocks noGrp="1"/>
          </p:cNvSpPr>
          <p:nvPr>
            <p:ph type="title"/>
          </p:nvPr>
        </p:nvSpPr>
        <p:spPr>
          <a:xfrm>
            <a:off x="7179732" y="365125"/>
            <a:ext cx="4174067" cy="1325563"/>
          </a:xfrm>
        </p:spPr>
        <p:txBody>
          <a:bodyPr>
            <a:normAutofit/>
          </a:bodyPr>
          <a:lstStyle/>
          <a:p>
            <a:r>
              <a:rPr lang="en-US" sz="6000" dirty="0">
                <a:solidFill>
                  <a:schemeClr val="bg1"/>
                </a:solidFill>
              </a:rPr>
              <a:t>Reminders</a:t>
            </a:r>
          </a:p>
        </p:txBody>
      </p:sp>
      <p:sp>
        <p:nvSpPr>
          <p:cNvPr id="3" name="Content Placeholder 2">
            <a:extLst>
              <a:ext uri="{FF2B5EF4-FFF2-40B4-BE49-F238E27FC236}">
                <a16:creationId xmlns:a16="http://schemas.microsoft.com/office/drawing/2014/main" id="{5ACD74A2-4D32-F862-B218-89E7A0CCCCB2}"/>
              </a:ext>
            </a:extLst>
          </p:cNvPr>
          <p:cNvSpPr>
            <a:spLocks noGrp="1"/>
          </p:cNvSpPr>
          <p:nvPr>
            <p:ph idx="1"/>
          </p:nvPr>
        </p:nvSpPr>
        <p:spPr>
          <a:xfrm>
            <a:off x="5918199" y="1990725"/>
            <a:ext cx="5435600" cy="4351338"/>
          </a:xfrm>
        </p:spPr>
        <p:txBody>
          <a:bodyPr>
            <a:normAutofit fontScale="85000" lnSpcReduction="20000"/>
          </a:bodyPr>
          <a:lstStyle/>
          <a:p>
            <a:pPr marL="457200" indent="-457200">
              <a:buFont typeface="Arial" panose="020B0604020202020204" pitchFamily="34" charset="0"/>
              <a:buChar char="•"/>
            </a:pPr>
            <a:endParaRPr lang="en-US" sz="2800" b="1" dirty="0">
              <a:solidFill>
                <a:schemeClr val="accent1"/>
              </a:solidFill>
            </a:endParaRPr>
          </a:p>
          <a:p>
            <a:pPr marL="457200" indent="-457200">
              <a:buFont typeface="Arial" panose="020B0604020202020204" pitchFamily="34" charset="0"/>
              <a:buChar char="•"/>
            </a:pPr>
            <a:r>
              <a:rPr lang="en-US" sz="2800" b="1" dirty="0">
                <a:solidFill>
                  <a:schemeClr val="bg1"/>
                </a:solidFill>
              </a:rPr>
              <a:t>Registration/Schedule Pick-up – August 10, 11, and 12</a:t>
            </a:r>
          </a:p>
          <a:p>
            <a:pPr marL="457200" indent="-457200">
              <a:buFont typeface="Arial" panose="020B0604020202020204" pitchFamily="34" charset="0"/>
              <a:buChar char="•"/>
            </a:pPr>
            <a:endParaRPr lang="en-US" sz="2800" b="1" dirty="0">
              <a:solidFill>
                <a:schemeClr val="bg1"/>
              </a:solidFill>
            </a:endParaRPr>
          </a:p>
          <a:p>
            <a:pPr marL="457200" indent="-457200">
              <a:buFont typeface="Arial" panose="020B0604020202020204" pitchFamily="34" charset="0"/>
              <a:buChar char="•"/>
            </a:pPr>
            <a:r>
              <a:rPr lang="en-US" sz="2800" b="1" dirty="0">
                <a:solidFill>
                  <a:schemeClr val="bg1"/>
                </a:solidFill>
              </a:rPr>
              <a:t>Meet and Greet – August 26, 5:30-7:30pm</a:t>
            </a:r>
          </a:p>
          <a:p>
            <a:pPr marL="457200" indent="-457200">
              <a:buFont typeface="Arial" panose="020B0604020202020204" pitchFamily="34" charset="0"/>
              <a:buChar char="•"/>
            </a:pPr>
            <a:endParaRPr lang="en-US" sz="2800" b="1" dirty="0">
              <a:solidFill>
                <a:schemeClr val="bg1"/>
              </a:solidFill>
            </a:endParaRPr>
          </a:p>
          <a:p>
            <a:pPr marL="457200" indent="-457200">
              <a:buFont typeface="Arial" panose="020B0604020202020204" pitchFamily="34" charset="0"/>
              <a:buChar char="•"/>
            </a:pPr>
            <a:r>
              <a:rPr lang="en-US" sz="2800" b="1" dirty="0">
                <a:solidFill>
                  <a:schemeClr val="bg1"/>
                </a:solidFill>
              </a:rPr>
              <a:t>First Day of School – Thursday, August 27</a:t>
            </a:r>
          </a:p>
          <a:p>
            <a:endParaRPr lang="en-US" sz="2800" b="1" dirty="0">
              <a:solidFill>
                <a:schemeClr val="bg1"/>
              </a:solidFill>
            </a:endParaRPr>
          </a:p>
          <a:p>
            <a:pPr marL="457200" indent="-457200">
              <a:buFont typeface="Arial" panose="020B0604020202020204" pitchFamily="34" charset="0"/>
              <a:buChar char="•"/>
            </a:pPr>
            <a:r>
              <a:rPr lang="en-US" sz="2800" b="1" dirty="0"/>
              <a:t>Thank you!  We’re looking forward to another great school </a:t>
            </a:r>
            <a:r>
              <a:rPr lang="en-US" b="1" dirty="0"/>
              <a:t>in</a:t>
            </a:r>
            <a:r>
              <a:rPr lang="en-US" sz="2800" b="1" dirty="0"/>
              <a:t> 2026-2027!</a:t>
            </a:r>
            <a:endParaRPr lang="en-US" b="1" dirty="0"/>
          </a:p>
          <a:p>
            <a:endParaRPr lang="en-US" dirty="0"/>
          </a:p>
        </p:txBody>
      </p:sp>
      <p:pic>
        <p:nvPicPr>
          <p:cNvPr id="4" name="Recorded Sound">
            <a:hlinkClick r:id="" action="ppaction://media"/>
            <a:extLst>
              <a:ext uri="{FF2B5EF4-FFF2-40B4-BE49-F238E27FC236}">
                <a16:creationId xmlns:a16="http://schemas.microsoft.com/office/drawing/2014/main" id="{03F72A75-90A1-3296-F499-A83907EA18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36325" y="6005512"/>
            <a:ext cx="487363" cy="487363"/>
          </a:xfrm>
          <a:prstGeom prst="rect">
            <a:avLst/>
          </a:prstGeom>
        </p:spPr>
      </p:pic>
    </p:spTree>
    <p:extLst>
      <p:ext uri="{BB962C8B-B14F-4D97-AF65-F5344CB8AC3E}">
        <p14:creationId xmlns:p14="http://schemas.microsoft.com/office/powerpoint/2010/main" val="3722070271"/>
      </p:ext>
    </p:extLst>
  </p:cSld>
  <p:clrMapOvr>
    <a:masterClrMapping/>
  </p:clrMapOvr>
  <mc:AlternateContent xmlns:mc="http://schemas.openxmlformats.org/markup-compatibility/2006" xmlns:p14="http://schemas.microsoft.com/office/powerpoint/2010/main">
    <mc:Choice Requires="p14">
      <p:transition spd="slow" p14:dur="2000" advTm="33369"/>
    </mc:Choice>
    <mc:Fallback xmlns="">
      <p:transition spd="slow" advTm="33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1504</TotalTime>
  <Words>594</Words>
  <Application>Microsoft Office PowerPoint</Application>
  <PresentationFormat>Widescreen</PresentationFormat>
  <Paragraphs>114</Paragraphs>
  <Slides>11</Slides>
  <Notes>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Calibri</vt:lpstr>
      <vt:lpstr>Office Theme</vt:lpstr>
      <vt:lpstr>Hello Class of 2031</vt:lpstr>
      <vt:lpstr>Registration Information</vt:lpstr>
      <vt:lpstr>Courses</vt:lpstr>
      <vt:lpstr>Elective Courses</vt:lpstr>
      <vt:lpstr>Additional Courses</vt:lpstr>
      <vt:lpstr>Program of Studies</vt:lpstr>
      <vt:lpstr>Registration</vt:lpstr>
      <vt:lpstr>Summer School</vt:lpstr>
      <vt:lpstr>Bell Schedule</vt:lpstr>
      <vt:lpstr>Co-Curricular Activities &amp; Athletics</vt:lpstr>
      <vt:lpstr>Reminders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Kendra Kaiser</dc:creator>
  <cp:lastModifiedBy>Susan Schalow</cp:lastModifiedBy>
  <cp:revision>2</cp:revision>
  <dcterms:created xsi:type="dcterms:W3CDTF">2025-02-25T21:14:50Z</dcterms:created>
  <dcterms:modified xsi:type="dcterms:W3CDTF">2026-01-27T19:39:58Z</dcterms:modified>
</cp:coreProperties>
</file>