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9"/>
  </p:notesMasterIdLst>
  <p:sldIdLst>
    <p:sldId id="256" r:id="rId6"/>
    <p:sldId id="258" r:id="rId7"/>
    <p:sldId id="259" r:id="rId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Quattrocento Sans" panose="020B0502050000020003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iiliIOg4uZSNsAlghhtQ6oaZL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C15685-F215-40D0-BF4F-40433220B0E2}">
  <a:tblStyle styleId="{49C15685-F215-40D0-BF4F-40433220B0E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1EEBCAD-C31B-4EFB-B26B-52979BD41128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5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1" name="Google Shape;3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2" name="Google Shape;4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9" name="Google Shape;4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27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7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29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34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4" name="Google Shape;174;p3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3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Google Shape;179;p36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3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8" name="Google Shape;188;p3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39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39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3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3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" name="Google Shape;204;p40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40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p4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4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4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1" name="Google Shape;211;p4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4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4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p4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7" name="Google Shape;217;p42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1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4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4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4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1" name="Google Shape;231;p4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4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6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6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4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47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4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8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8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6" name="Google Shape;256;p48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4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8" name="Google Shape;258;p4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4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4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4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5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5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1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51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4" name="Google Shape;274;p51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5" name="Google Shape;275;p5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2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2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52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5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5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5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5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5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4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54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1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5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5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5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6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2" name="Google Shape;302;p5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5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5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5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8" name="Google Shape;308;p5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5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5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5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8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58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5" name="Google Shape;315;p5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6" name="Google Shape;316;p5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p5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0" name="Google Shape;320;p5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1" name="Google Shape;321;p59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2" name="Google Shape;322;p5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p5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p5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0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60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8" name="Google Shape;328;p60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6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6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p6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6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3" name="Google Shape;333;p6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6" name="Google Shape;336;p6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6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6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6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6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3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5" name="Google Shape;345;p63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6" name="Google Shape;346;p63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7" name="Google Shape;347;p6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6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9" name="Google Shape;349;p6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4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2" name="Google Shape;352;p64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64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4" name="Google Shape;354;p6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5" name="Google Shape;355;p6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6" name="Google Shape;356;p6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9" name="Google Shape;359;p6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0" name="Google Shape;360;p6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1" name="Google Shape;361;p6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2" name="Google Shape;362;p6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6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5" name="Google Shape;365;p66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1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6" name="Google Shape;366;p6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7" name="Google Shape;367;p6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8" name="Google Shape;368;p6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 descr="New_PPT_BG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3299" y="0"/>
            <a:ext cx="9070701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/>
          <p:nvPr/>
        </p:nvSpPr>
        <p:spPr>
          <a:xfrm>
            <a:off x="0" y="6175312"/>
            <a:ext cx="9144000" cy="682687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9" descr="APS_CMYK_white_horizontal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61723" y="6191912"/>
            <a:ext cx="1443097" cy="64581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/>
          <p:nvPr/>
        </p:nvSpPr>
        <p:spPr>
          <a:xfrm>
            <a:off x="7852240" y="0"/>
            <a:ext cx="1291760" cy="6858000"/>
          </a:xfrm>
          <a:prstGeom prst="rect">
            <a:avLst/>
          </a:prstGeom>
          <a:solidFill>
            <a:srgbClr val="0E6F98"/>
          </a:solidFill>
          <a:ln w="9525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31" descr="APS_CMYK_white_A_only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950056" y="5718804"/>
            <a:ext cx="1127543" cy="107279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3" name="Google Shape;223;p4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4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4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4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7" name="Google Shape;227;p4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774" y="0"/>
            <a:ext cx="9069307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55" descr="APS_RGB_stacked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41113" y="5647680"/>
            <a:ext cx="687565" cy="102564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5"/>
          <p:cNvSpPr/>
          <p:nvPr/>
        </p:nvSpPr>
        <p:spPr>
          <a:xfrm>
            <a:off x="190914" y="141103"/>
            <a:ext cx="531226" cy="5506577"/>
          </a:xfrm>
          <a:prstGeom prst="rect">
            <a:avLst/>
          </a:prstGeom>
          <a:noFill/>
          <a:ln w="19050" cap="flat" cmpd="sng">
            <a:solidFill>
              <a:srgbClr val="0E6F9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"/>
          <p:cNvSpPr txBox="1">
            <a:spLocks noGrp="1"/>
          </p:cNvSpPr>
          <p:nvPr>
            <p:ph type="ctrTitle"/>
          </p:nvPr>
        </p:nvSpPr>
        <p:spPr>
          <a:xfrm>
            <a:off x="3778134" y="1122363"/>
            <a:ext cx="524948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entury Gothic"/>
              <a:buNone/>
            </a:pPr>
            <a:r>
              <a:rPr lang="en-US" sz="4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South Atlanta Cluster Advisory Team</a:t>
            </a:r>
            <a:endParaRPr/>
          </a:p>
        </p:txBody>
      </p:sp>
      <p:sp>
        <p:nvSpPr>
          <p:cNvPr id="374" name="Google Shape;374;p1"/>
          <p:cNvSpPr txBox="1">
            <a:spLocks noGrp="1"/>
          </p:cNvSpPr>
          <p:nvPr>
            <p:ph type="subTitle" idx="1"/>
          </p:nvPr>
        </p:nvSpPr>
        <p:spPr>
          <a:xfrm>
            <a:off x="3778134" y="3787545"/>
            <a:ext cx="5365865" cy="2036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2022-2023 Priorities</a:t>
            </a:r>
            <a:b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Status Update - Meeting 3</a:t>
            </a:r>
            <a:b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2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Enrique Ralls, Co-Chair</a:t>
            </a:r>
            <a:b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Jelani Dais, Co-Chair</a:t>
            </a:r>
            <a:b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2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Carolyn Barnett, District Support</a:t>
            </a:r>
            <a:endParaRPr/>
          </a:p>
        </p:txBody>
      </p:sp>
      <p:cxnSp>
        <p:nvCxnSpPr>
          <p:cNvPr id="375" name="Google Shape;375;p1"/>
          <p:cNvCxnSpPr/>
          <p:nvPr/>
        </p:nvCxnSpPr>
        <p:spPr>
          <a:xfrm>
            <a:off x="4047067" y="3750733"/>
            <a:ext cx="488526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6" name="Google Shape;376;p1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030" y="46465"/>
            <a:ext cx="3114675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" descr="Logo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93384" y="1836538"/>
            <a:ext cx="922117" cy="9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2943" y="622922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" descr="A picture containing text, clip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15420" y="2555065"/>
            <a:ext cx="1051352" cy="1051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" descr="A picture containing tex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9853" y="2576259"/>
            <a:ext cx="1352232" cy="9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" descr="Logo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53390" y="1042240"/>
            <a:ext cx="1419063" cy="1057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" descr="Logo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907" y="1068638"/>
            <a:ext cx="1273761" cy="955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" descr="Logo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13649" y="2762853"/>
            <a:ext cx="1051351" cy="105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" descr="Text&#10;&#10;Description automatically generated with medium confidenc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67164" y="75040"/>
            <a:ext cx="2857500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"/>
          <p:cNvSpPr/>
          <p:nvPr/>
        </p:nvSpPr>
        <p:spPr>
          <a:xfrm>
            <a:off x="0" y="1"/>
            <a:ext cx="9144000" cy="749299"/>
          </a:xfrm>
          <a:prstGeom prst="rect">
            <a:avLst/>
          </a:prstGeom>
          <a:solidFill>
            <a:srgbClr val="F3B94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"/>
          <p:cNvSpPr/>
          <p:nvPr/>
        </p:nvSpPr>
        <p:spPr>
          <a:xfrm>
            <a:off x="0" y="42481"/>
            <a:ext cx="9144000" cy="8027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"/>
          <p:cNvSpPr txBox="1"/>
          <p:nvPr/>
        </p:nvSpPr>
        <p:spPr>
          <a:xfrm>
            <a:off x="6794500" y="193290"/>
            <a:ext cx="215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Reporting Date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March 22</a:t>
            </a:r>
            <a:r>
              <a:rPr lang="en-US" sz="1400" b="1" i="0" u="none" strike="noStrike" cap="none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202</a:t>
            </a:r>
            <a:r>
              <a:rPr lang="en-US" b="1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E6F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7" name="Google Shape;417;p3"/>
          <p:cNvSpPr txBox="1"/>
          <p:nvPr/>
        </p:nvSpPr>
        <p:spPr>
          <a:xfrm>
            <a:off x="758519" y="85120"/>
            <a:ext cx="638460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Priority 1: Families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High-Level Status Update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8" name="Google Shape;418;p3"/>
          <p:cNvGraphicFramePr/>
          <p:nvPr/>
        </p:nvGraphicFramePr>
        <p:xfrm>
          <a:off x="0" y="881578"/>
          <a:ext cx="9144000" cy="5346505"/>
        </p:xfrm>
        <a:graphic>
          <a:graphicData uri="http://schemas.openxmlformats.org/drawingml/2006/table">
            <a:tbl>
              <a:tblPr firstRow="1" bandRow="1">
                <a:noFill/>
                <a:tableStyleId>{91EEBCAD-C31B-4EFB-B26B-52979BD41128}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8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rgbClr val="E18E3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19" name="Google Shape;419;p3"/>
          <p:cNvGrpSpPr/>
          <p:nvPr/>
        </p:nvGrpSpPr>
        <p:grpSpPr>
          <a:xfrm>
            <a:off x="4415208" y="6416875"/>
            <a:ext cx="1834919" cy="173180"/>
            <a:chOff x="11112317" y="9435626"/>
            <a:chExt cx="2016606" cy="260334"/>
          </a:xfrm>
        </p:grpSpPr>
        <p:sp>
          <p:nvSpPr>
            <p:cNvPr id="420" name="Google Shape;420;p3"/>
            <p:cNvSpPr/>
            <p:nvPr/>
          </p:nvSpPr>
          <p:spPr>
            <a:xfrm>
              <a:off x="11112317" y="9469143"/>
              <a:ext cx="322198" cy="21819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62275" tIns="31125" rIns="62275" bIns="31125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1506391" y="9435626"/>
              <a:ext cx="1622532" cy="260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125" tIns="31125" rIns="43575" bIns="311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Requires Escalation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3"/>
          <p:cNvSpPr txBox="1"/>
          <p:nvPr/>
        </p:nvSpPr>
        <p:spPr>
          <a:xfrm>
            <a:off x="993883" y="2622059"/>
            <a:ext cx="2410592" cy="22794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dk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44275" tIns="44275" rIns="44275" bIns="4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Activities Completed</a:t>
            </a:r>
            <a:endParaRPr sz="9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3" name="Google Shape;423;p3"/>
          <p:cNvSpPr txBox="1"/>
          <p:nvPr/>
        </p:nvSpPr>
        <p:spPr>
          <a:xfrm>
            <a:off x="4696690" y="2844914"/>
            <a:ext cx="4368000" cy="8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75" rIns="0" bIns="44275" anchor="t" anchorCtr="0">
            <a:spAutoFit/>
          </a:bodyPr>
          <a:lstStyle/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South Atlanta Cluster Holiday Event</a:t>
            </a:r>
            <a:endParaRPr sz="1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entury Gothic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Cluster Parent Liaisons plan to meet to determine one family engagement event.</a:t>
            </a:r>
            <a:endParaRPr sz="1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entury Gothic"/>
              <a:buChar char="•"/>
            </a:pPr>
            <a:endParaRPr sz="1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3"/>
          <p:cNvSpPr/>
          <p:nvPr/>
        </p:nvSpPr>
        <p:spPr>
          <a:xfrm>
            <a:off x="6717817" y="1218696"/>
            <a:ext cx="879843" cy="2538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88475" tIns="44225" rIns="88475" bIns="442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"/>
          <p:cNvSpPr/>
          <p:nvPr/>
        </p:nvSpPr>
        <p:spPr>
          <a:xfrm>
            <a:off x="7792746" y="1094319"/>
            <a:ext cx="155695" cy="274320"/>
          </a:xfrm>
          <a:custGeom>
            <a:avLst/>
            <a:gdLst/>
            <a:ahLst/>
            <a:cxnLst/>
            <a:rect l="l" t="t" r="r" b="b"/>
            <a:pathLst>
              <a:path w="52" h="87" extrusionOk="0">
                <a:moveTo>
                  <a:pt x="16" y="3"/>
                </a:moveTo>
                <a:cubicBezTo>
                  <a:pt x="19" y="6"/>
                  <a:pt x="49" y="38"/>
                  <a:pt x="49" y="38"/>
                </a:cubicBezTo>
                <a:cubicBezTo>
                  <a:pt x="51" y="40"/>
                  <a:pt x="52" y="42"/>
                  <a:pt x="52" y="44"/>
                </a:cubicBezTo>
                <a:cubicBezTo>
                  <a:pt x="52" y="46"/>
                  <a:pt x="51" y="48"/>
                  <a:pt x="49" y="50"/>
                </a:cubicBezTo>
                <a:cubicBezTo>
                  <a:pt x="49" y="50"/>
                  <a:pt x="19" y="81"/>
                  <a:pt x="16" y="84"/>
                </a:cubicBezTo>
                <a:cubicBezTo>
                  <a:pt x="13" y="87"/>
                  <a:pt x="7" y="87"/>
                  <a:pt x="4" y="84"/>
                </a:cubicBezTo>
                <a:cubicBezTo>
                  <a:pt x="1" y="81"/>
                  <a:pt x="0" y="76"/>
                  <a:pt x="4" y="73"/>
                </a:cubicBezTo>
                <a:cubicBezTo>
                  <a:pt x="32" y="44"/>
                  <a:pt x="32" y="44"/>
                  <a:pt x="32" y="44"/>
                </a:cubicBezTo>
                <a:cubicBezTo>
                  <a:pt x="4" y="15"/>
                  <a:pt x="4" y="15"/>
                  <a:pt x="4" y="15"/>
                </a:cubicBezTo>
                <a:cubicBezTo>
                  <a:pt x="0" y="11"/>
                  <a:pt x="1" y="6"/>
                  <a:pt x="4" y="3"/>
                </a:cubicBezTo>
                <a:cubicBezTo>
                  <a:pt x="7" y="0"/>
                  <a:pt x="13" y="0"/>
                  <a:pt x="16" y="3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88550" tIns="44275" rIns="88550" bIns="4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7"/>
              <a:buFont typeface="Arial"/>
              <a:buNone/>
            </a:pPr>
            <a:endParaRPr sz="122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"/>
          <p:cNvSpPr/>
          <p:nvPr/>
        </p:nvSpPr>
        <p:spPr>
          <a:xfrm>
            <a:off x="8087437" y="1211943"/>
            <a:ext cx="879843" cy="2538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88475" tIns="44225" rIns="88475" bIns="442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"/>
          <p:cNvSpPr/>
          <p:nvPr/>
        </p:nvSpPr>
        <p:spPr>
          <a:xfrm>
            <a:off x="0" y="2397354"/>
            <a:ext cx="9144000" cy="17391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Highlights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3"/>
          <p:cNvSpPr/>
          <p:nvPr/>
        </p:nvSpPr>
        <p:spPr>
          <a:xfrm>
            <a:off x="48920" y="4509767"/>
            <a:ext cx="4462119" cy="21762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Major Deliverables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9" name="Google Shape;429;p3"/>
          <p:cNvGraphicFramePr/>
          <p:nvPr/>
        </p:nvGraphicFramePr>
        <p:xfrm>
          <a:off x="48920" y="4809650"/>
          <a:ext cx="4398100" cy="1302690"/>
        </p:xfrm>
        <a:graphic>
          <a:graphicData uri="http://schemas.openxmlformats.org/drawingml/2006/table">
            <a:tbl>
              <a:tblPr>
                <a:noFill/>
                <a:tableStyleId>{49C15685-F215-40D0-BF4F-40433220B0E2}</a:tableStyleId>
              </a:tblPr>
              <a:tblGrid>
                <a:gridCol w="209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6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Key Deliverables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r>
                        <a:rPr lang="en-US" sz="9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Responsible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r>
                        <a:rPr lang="en-US" sz="9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Due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65"/>
                        <a:buFont typeface="Noto Sans Symbols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Status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Partner with parent liaisons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endParaRPr sz="9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r>
                        <a:rPr lang="en-US" sz="9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Ongoing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65"/>
                        <a:buFont typeface="Noto Sans Symbols"/>
                        <a:buNone/>
                      </a:pPr>
                      <a:endParaRPr sz="9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Each school implement 2-3 family engagement event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endParaRPr sz="9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r>
                        <a:rPr lang="en-US" sz="9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December 2022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One South Atlanta Cluster event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endParaRPr sz="9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Noto Sans Symbols"/>
                        <a:buNone/>
                      </a:pPr>
                      <a:r>
                        <a:rPr lang="en-US" sz="9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Before Milestones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0" i="0" u="none" strike="noStrike" cap="non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" name="Google Shape;430;p3"/>
          <p:cNvSpPr/>
          <p:nvPr/>
        </p:nvSpPr>
        <p:spPr>
          <a:xfrm>
            <a:off x="4635728" y="4509768"/>
            <a:ext cx="4459351" cy="2176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CRITICAL SUCCESS FACTORS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"/>
          <p:cNvSpPr txBox="1"/>
          <p:nvPr/>
        </p:nvSpPr>
        <p:spPr>
          <a:xfrm>
            <a:off x="6289212" y="2639845"/>
            <a:ext cx="1323757" cy="22794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dk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44275" tIns="44275" rIns="44275" bIns="4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Activities Planned</a:t>
            </a:r>
            <a:endParaRPr sz="9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2" name="Google Shape;432;p3"/>
          <p:cNvSpPr/>
          <p:nvPr/>
        </p:nvSpPr>
        <p:spPr>
          <a:xfrm>
            <a:off x="819866" y="6431370"/>
            <a:ext cx="284425" cy="1451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62275" tIns="31125" rIns="62275" bIns="311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3"/>
          <p:cNvSpPr/>
          <p:nvPr/>
        </p:nvSpPr>
        <p:spPr>
          <a:xfrm>
            <a:off x="2431196" y="6446781"/>
            <a:ext cx="284425" cy="1434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62275" tIns="31125" rIns="62275" bIns="311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3"/>
          <p:cNvSpPr/>
          <p:nvPr/>
        </p:nvSpPr>
        <p:spPr>
          <a:xfrm>
            <a:off x="1220615" y="6431370"/>
            <a:ext cx="1526810" cy="31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Major Issues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"/>
          <p:cNvSpPr txBox="1"/>
          <p:nvPr/>
        </p:nvSpPr>
        <p:spPr>
          <a:xfrm>
            <a:off x="38825" y="2825327"/>
            <a:ext cx="4412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75" rIns="0" bIns="44275" anchor="t" anchorCtr="0">
            <a:spAutoFit/>
          </a:bodyPr>
          <a:lstStyle/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entury Gothic"/>
              <a:buChar char="✔"/>
            </a:pPr>
            <a:endParaRPr sz="1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6" name="Google Shape;436;p3"/>
          <p:cNvSpPr/>
          <p:nvPr/>
        </p:nvSpPr>
        <p:spPr>
          <a:xfrm>
            <a:off x="2933920" y="6430443"/>
            <a:ext cx="1526810" cy="31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Slipping but Recoverable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3"/>
          <p:cNvSpPr/>
          <p:nvPr/>
        </p:nvSpPr>
        <p:spPr>
          <a:xfrm>
            <a:off x="6202734" y="6445412"/>
            <a:ext cx="293168" cy="143496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spcFirstLastPara="1" wrap="square" lIns="31125" tIns="31125" rIns="43575" bIns="31125" anchor="ctr" anchorCtr="1">
            <a:noAutofit/>
          </a:bodyPr>
          <a:lstStyle/>
          <a:p>
            <a:pPr marL="107688" marR="0" lvl="0" indent="-10768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"/>
          <p:cNvSpPr/>
          <p:nvPr/>
        </p:nvSpPr>
        <p:spPr>
          <a:xfrm>
            <a:off x="6579278" y="6423209"/>
            <a:ext cx="1476355" cy="23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3"/>
          <p:cNvSpPr txBox="1"/>
          <p:nvPr/>
        </p:nvSpPr>
        <p:spPr>
          <a:xfrm>
            <a:off x="6677679" y="918783"/>
            <a:ext cx="960000" cy="2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November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3"/>
          <p:cNvSpPr txBox="1"/>
          <p:nvPr/>
        </p:nvSpPr>
        <p:spPr>
          <a:xfrm>
            <a:off x="8020150" y="918775"/>
            <a:ext cx="960000" cy="13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3"/>
          <p:cNvSpPr/>
          <p:nvPr/>
        </p:nvSpPr>
        <p:spPr>
          <a:xfrm>
            <a:off x="108316" y="1805003"/>
            <a:ext cx="1472278" cy="171393"/>
          </a:xfrm>
          <a:prstGeom prst="rect">
            <a:avLst/>
          </a:prstGeom>
          <a:solidFill>
            <a:srgbClr val="E18E3A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OVERALL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"/>
          <p:cNvSpPr/>
          <p:nvPr/>
        </p:nvSpPr>
        <p:spPr>
          <a:xfrm>
            <a:off x="84369" y="2005717"/>
            <a:ext cx="8693871" cy="26161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schools have facilitated one or more Family Engagement event to increase parent involvement and family engagement. </a:t>
            </a:r>
            <a:endParaRPr sz="1100" b="0" i="0" u="none" strike="noStrike" cap="none">
              <a:solidFill>
                <a:srgbClr val="0E6F9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3" name="Google Shape;443;p3"/>
          <p:cNvSpPr txBox="1"/>
          <p:nvPr/>
        </p:nvSpPr>
        <p:spPr>
          <a:xfrm>
            <a:off x="-20020" y="839428"/>
            <a:ext cx="6711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Priority Description: Engaging families and communities for academic success</a:t>
            </a:r>
            <a:b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 Steps: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Partner with parent liaisons and family engagement specialists for the district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school implements 2-3 family engagement events specific to their school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Implement one (1) South Atlanta Cluster 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4" name="Google Shape;444;p3"/>
          <p:cNvCxnSpPr/>
          <p:nvPr/>
        </p:nvCxnSpPr>
        <p:spPr>
          <a:xfrm rot="10800000">
            <a:off x="4572000" y="2946663"/>
            <a:ext cx="0" cy="1476654"/>
          </a:xfrm>
          <a:prstGeom prst="straightConnector1">
            <a:avLst/>
          </a:prstGeom>
          <a:noFill/>
          <a:ln w="381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45" name="Google Shape;445;p3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87" y="181435"/>
            <a:ext cx="655377" cy="594412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"/>
          <p:cNvSpPr txBox="1"/>
          <p:nvPr/>
        </p:nvSpPr>
        <p:spPr>
          <a:xfrm>
            <a:off x="4635728" y="4823140"/>
            <a:ext cx="442898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Establish a connection with the parent liaison and increase awareness around the parent liaison cluster objectives; increase the ratings on the family engagement surveys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Each school hosts at least two (2) family engagement events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Host a cluster-wide event (ex: Basketball game; Holiday event)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"/>
          <p:cNvSpPr/>
          <p:nvPr/>
        </p:nvSpPr>
        <p:spPr>
          <a:xfrm>
            <a:off x="0" y="1"/>
            <a:ext cx="9144000" cy="749299"/>
          </a:xfrm>
          <a:prstGeom prst="rect">
            <a:avLst/>
          </a:prstGeom>
          <a:solidFill>
            <a:srgbClr val="F3B94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5"/>
          <p:cNvSpPr/>
          <p:nvPr/>
        </p:nvSpPr>
        <p:spPr>
          <a:xfrm>
            <a:off x="0" y="78794"/>
            <a:ext cx="9144000" cy="8027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5"/>
          <p:cNvSpPr txBox="1"/>
          <p:nvPr/>
        </p:nvSpPr>
        <p:spPr>
          <a:xfrm>
            <a:off x="6794500" y="193290"/>
            <a:ext cx="215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Reporting Date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March 22</a:t>
            </a:r>
            <a:r>
              <a:rPr lang="en-US" sz="1400" b="1" i="0" u="none" strike="noStrike" cap="none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202</a:t>
            </a:r>
            <a:r>
              <a:rPr lang="en-US" b="1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E6F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4" name="Google Shape;454;p5"/>
          <p:cNvSpPr txBox="1"/>
          <p:nvPr/>
        </p:nvSpPr>
        <p:spPr>
          <a:xfrm>
            <a:off x="787020" y="85162"/>
            <a:ext cx="62863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Priority 2: Schools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E18E3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High-Level Status Update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55" name="Google Shape;455;p5"/>
          <p:cNvGraphicFramePr/>
          <p:nvPr/>
        </p:nvGraphicFramePr>
        <p:xfrm>
          <a:off x="0" y="881578"/>
          <a:ext cx="9144000" cy="5346505"/>
        </p:xfrm>
        <a:graphic>
          <a:graphicData uri="http://schemas.openxmlformats.org/drawingml/2006/table">
            <a:tbl>
              <a:tblPr firstRow="1" bandRow="1">
                <a:noFill/>
                <a:tableStyleId>{91EEBCAD-C31B-4EFB-B26B-52979BD41128}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                   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18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2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1" u="none" strike="noStrike" cap="none">
                        <a:solidFill>
                          <a:srgbClr val="E18E3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50" marR="137150" marT="137150" marB="1371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56" name="Google Shape;456;p5"/>
          <p:cNvGrpSpPr/>
          <p:nvPr/>
        </p:nvGrpSpPr>
        <p:grpSpPr>
          <a:xfrm>
            <a:off x="4415208" y="6416875"/>
            <a:ext cx="1834919" cy="173180"/>
            <a:chOff x="11112317" y="9435626"/>
            <a:chExt cx="2016606" cy="260334"/>
          </a:xfrm>
        </p:grpSpPr>
        <p:sp>
          <p:nvSpPr>
            <p:cNvPr id="457" name="Google Shape;457;p5"/>
            <p:cNvSpPr/>
            <p:nvPr/>
          </p:nvSpPr>
          <p:spPr>
            <a:xfrm>
              <a:off x="11112317" y="9469143"/>
              <a:ext cx="322198" cy="21819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62275" tIns="31125" rIns="62275" bIns="31125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5"/>
            <p:cNvSpPr/>
            <p:nvPr/>
          </p:nvSpPr>
          <p:spPr>
            <a:xfrm>
              <a:off x="11506391" y="9435626"/>
              <a:ext cx="1622532" cy="260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125" tIns="31125" rIns="43575" bIns="311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1" i="0" u="none" strike="noStrike" cap="none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Requires Escalation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9" name="Google Shape;459;p5"/>
          <p:cNvSpPr txBox="1"/>
          <p:nvPr/>
        </p:nvSpPr>
        <p:spPr>
          <a:xfrm>
            <a:off x="993883" y="2622059"/>
            <a:ext cx="2410592" cy="22794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dk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44275" tIns="44275" rIns="44275" bIns="4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Activities Completed</a:t>
            </a:r>
            <a:endParaRPr sz="9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0" name="Google Shape;460;p5"/>
          <p:cNvSpPr txBox="1"/>
          <p:nvPr/>
        </p:nvSpPr>
        <p:spPr>
          <a:xfrm>
            <a:off x="4771200" y="2901496"/>
            <a:ext cx="4289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75" rIns="0" bIns="44275" anchor="t" anchorCtr="0">
            <a:spAutoFit/>
          </a:bodyPr>
          <a:lstStyle/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the process of researching STEM Cluster field trip with Water Facility. </a:t>
            </a:r>
            <a:endParaRPr sz="11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1" name="Google Shape;461;p5"/>
          <p:cNvSpPr/>
          <p:nvPr/>
        </p:nvSpPr>
        <p:spPr>
          <a:xfrm>
            <a:off x="6717817" y="1218696"/>
            <a:ext cx="879843" cy="2538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88475" tIns="44225" rIns="88475" bIns="442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"/>
          <p:cNvSpPr/>
          <p:nvPr/>
        </p:nvSpPr>
        <p:spPr>
          <a:xfrm>
            <a:off x="7792746" y="1094319"/>
            <a:ext cx="155695" cy="274320"/>
          </a:xfrm>
          <a:custGeom>
            <a:avLst/>
            <a:gdLst/>
            <a:ahLst/>
            <a:cxnLst/>
            <a:rect l="l" t="t" r="r" b="b"/>
            <a:pathLst>
              <a:path w="52" h="87" extrusionOk="0">
                <a:moveTo>
                  <a:pt x="16" y="3"/>
                </a:moveTo>
                <a:cubicBezTo>
                  <a:pt x="19" y="6"/>
                  <a:pt x="49" y="38"/>
                  <a:pt x="49" y="38"/>
                </a:cubicBezTo>
                <a:cubicBezTo>
                  <a:pt x="51" y="40"/>
                  <a:pt x="52" y="42"/>
                  <a:pt x="52" y="44"/>
                </a:cubicBezTo>
                <a:cubicBezTo>
                  <a:pt x="52" y="46"/>
                  <a:pt x="51" y="48"/>
                  <a:pt x="49" y="50"/>
                </a:cubicBezTo>
                <a:cubicBezTo>
                  <a:pt x="49" y="50"/>
                  <a:pt x="19" y="81"/>
                  <a:pt x="16" y="84"/>
                </a:cubicBezTo>
                <a:cubicBezTo>
                  <a:pt x="13" y="87"/>
                  <a:pt x="7" y="87"/>
                  <a:pt x="4" y="84"/>
                </a:cubicBezTo>
                <a:cubicBezTo>
                  <a:pt x="1" y="81"/>
                  <a:pt x="0" y="76"/>
                  <a:pt x="4" y="73"/>
                </a:cubicBezTo>
                <a:cubicBezTo>
                  <a:pt x="32" y="44"/>
                  <a:pt x="32" y="44"/>
                  <a:pt x="32" y="44"/>
                </a:cubicBezTo>
                <a:cubicBezTo>
                  <a:pt x="4" y="15"/>
                  <a:pt x="4" y="15"/>
                  <a:pt x="4" y="15"/>
                </a:cubicBezTo>
                <a:cubicBezTo>
                  <a:pt x="0" y="11"/>
                  <a:pt x="1" y="6"/>
                  <a:pt x="4" y="3"/>
                </a:cubicBezTo>
                <a:cubicBezTo>
                  <a:pt x="7" y="0"/>
                  <a:pt x="13" y="0"/>
                  <a:pt x="16" y="3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88550" tIns="44275" rIns="88550" bIns="4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7"/>
              <a:buFont typeface="Arial"/>
              <a:buNone/>
            </a:pPr>
            <a:endParaRPr sz="122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5"/>
          <p:cNvSpPr/>
          <p:nvPr/>
        </p:nvSpPr>
        <p:spPr>
          <a:xfrm>
            <a:off x="8087437" y="1211943"/>
            <a:ext cx="879843" cy="2538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88475" tIns="44225" rIns="88475" bIns="442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5"/>
          <p:cNvSpPr/>
          <p:nvPr/>
        </p:nvSpPr>
        <p:spPr>
          <a:xfrm>
            <a:off x="0" y="2397354"/>
            <a:ext cx="9144000" cy="17391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Highlights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5"/>
          <p:cNvSpPr/>
          <p:nvPr/>
        </p:nvSpPr>
        <p:spPr>
          <a:xfrm>
            <a:off x="48920" y="4509767"/>
            <a:ext cx="4462119" cy="217620"/>
          </a:xfrm>
          <a:prstGeom prst="rect">
            <a:avLst/>
          </a:prstGeom>
          <a:solidFill>
            <a:srgbClr val="BF9000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Major Deliverables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66" name="Google Shape;466;p5"/>
          <p:cNvGraphicFramePr/>
          <p:nvPr/>
        </p:nvGraphicFramePr>
        <p:xfrm>
          <a:off x="48920" y="4809650"/>
          <a:ext cx="4398100" cy="1097600"/>
        </p:xfrm>
        <a:graphic>
          <a:graphicData uri="http://schemas.openxmlformats.org/drawingml/2006/table">
            <a:tbl>
              <a:tblPr>
                <a:noFill/>
                <a:tableStyleId>{49C15685-F215-40D0-BF4F-40433220B0E2}</a:tableStyleId>
              </a:tblPr>
              <a:tblGrid>
                <a:gridCol w="209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6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Key Deliverables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Responsible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Due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r>
                        <a:rPr lang="en-US" sz="800" b="1" i="0" u="none" strike="noStrike" cap="none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Status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5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Plan and create PBL Units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r>
                        <a:rPr lang="en-US" sz="8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May 2023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Build teacher capacity in STEM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r>
                        <a:rPr lang="en-US" sz="8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Ongoing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Build/Engage Community Partners</a:t>
                      </a:r>
                      <a:endParaRPr sz="1400" u="none" strike="noStrike" cap="none"/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r>
                        <a:rPr lang="en-US" sz="80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May 2023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1" i="0" u="none" strike="noStrike" cap="non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endParaRPr sz="800" u="none" strike="noStrike" cap="non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Noto Sans Symbols"/>
                        <a:buNone/>
                      </a:pPr>
                      <a:endParaRPr sz="80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80"/>
                        <a:buFont typeface="Noto Sans Symbols"/>
                        <a:buNone/>
                      </a:pPr>
                      <a:endParaRPr sz="800" b="0" i="0" u="none" strike="noStrike" cap="none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7" name="Google Shape;467;p5"/>
          <p:cNvSpPr/>
          <p:nvPr/>
        </p:nvSpPr>
        <p:spPr>
          <a:xfrm>
            <a:off x="4635728" y="4509768"/>
            <a:ext cx="4459351" cy="2176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CRITICAL SUCCESS FACTORS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5"/>
          <p:cNvSpPr txBox="1"/>
          <p:nvPr/>
        </p:nvSpPr>
        <p:spPr>
          <a:xfrm>
            <a:off x="6289212" y="2639845"/>
            <a:ext cx="1323757" cy="22794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dk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44275" tIns="44275" rIns="44275" bIns="4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Activities Planned</a:t>
            </a:r>
            <a:endParaRPr sz="900" b="1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9" name="Google Shape;469;p5"/>
          <p:cNvSpPr/>
          <p:nvPr/>
        </p:nvSpPr>
        <p:spPr>
          <a:xfrm>
            <a:off x="819866" y="6431370"/>
            <a:ext cx="284425" cy="14514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62275" tIns="31125" rIns="62275" bIns="311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5"/>
          <p:cNvSpPr/>
          <p:nvPr/>
        </p:nvSpPr>
        <p:spPr>
          <a:xfrm>
            <a:off x="2431196" y="6446781"/>
            <a:ext cx="284425" cy="1434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62275" tIns="31125" rIns="62275" bIns="3112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5"/>
          <p:cNvSpPr/>
          <p:nvPr/>
        </p:nvSpPr>
        <p:spPr>
          <a:xfrm>
            <a:off x="1220615" y="6431370"/>
            <a:ext cx="1526810" cy="31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Major Issues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5"/>
          <p:cNvSpPr txBox="1"/>
          <p:nvPr/>
        </p:nvSpPr>
        <p:spPr>
          <a:xfrm>
            <a:off x="38832" y="2825322"/>
            <a:ext cx="4412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75" rIns="0" bIns="44275" anchor="t" anchorCtr="0">
            <a:spAutoFit/>
          </a:bodyPr>
          <a:lstStyle/>
          <a:p>
            <a:pPr marL="27432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✔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5"/>
          <p:cNvSpPr/>
          <p:nvPr/>
        </p:nvSpPr>
        <p:spPr>
          <a:xfrm>
            <a:off x="2933920" y="6430443"/>
            <a:ext cx="1526810" cy="31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Slipping but Recoverable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5"/>
          <p:cNvSpPr/>
          <p:nvPr/>
        </p:nvSpPr>
        <p:spPr>
          <a:xfrm>
            <a:off x="6202734" y="6445412"/>
            <a:ext cx="293168" cy="143496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spcFirstLastPara="1" wrap="square" lIns="31125" tIns="31125" rIns="43575" bIns="31125" anchor="ctr" anchorCtr="1">
            <a:noAutofit/>
          </a:bodyPr>
          <a:lstStyle/>
          <a:p>
            <a:pPr marL="107688" marR="0" lvl="0" indent="-107688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5"/>
          <p:cNvSpPr/>
          <p:nvPr/>
        </p:nvSpPr>
        <p:spPr>
          <a:xfrm>
            <a:off x="6579278" y="6423209"/>
            <a:ext cx="1476355" cy="235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125" tIns="31125" rIns="43575" bIns="31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5"/>
          <p:cNvSpPr txBox="1"/>
          <p:nvPr/>
        </p:nvSpPr>
        <p:spPr>
          <a:xfrm>
            <a:off x="6677679" y="918783"/>
            <a:ext cx="960000" cy="2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November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5"/>
          <p:cNvSpPr txBox="1"/>
          <p:nvPr/>
        </p:nvSpPr>
        <p:spPr>
          <a:xfrm>
            <a:off x="8020162" y="918783"/>
            <a:ext cx="960000" cy="13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5"/>
          <p:cNvSpPr/>
          <p:nvPr/>
        </p:nvSpPr>
        <p:spPr>
          <a:xfrm>
            <a:off x="108316" y="1805003"/>
            <a:ext cx="1472278" cy="171393"/>
          </a:xfrm>
          <a:prstGeom prst="rect">
            <a:avLst/>
          </a:prstGeom>
          <a:solidFill>
            <a:srgbClr val="E18E3A"/>
          </a:solidFill>
          <a:ln>
            <a:noFill/>
          </a:ln>
        </p:spPr>
        <p:txBody>
          <a:bodyPr spcFirstLastPara="1" wrap="square" lIns="98575" tIns="98575" rIns="98575" bIns="9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OVERALL STATUS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5"/>
          <p:cNvSpPr/>
          <p:nvPr/>
        </p:nvSpPr>
        <p:spPr>
          <a:xfrm>
            <a:off x="84369" y="2005717"/>
            <a:ext cx="8693871" cy="26161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E6F9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 South Atlanta schools will have completed PBL #1 by the end of the semester. </a:t>
            </a:r>
            <a:endParaRPr sz="1100" b="0" i="0" u="none" strike="noStrike" cap="none">
              <a:solidFill>
                <a:srgbClr val="0E6F9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0" name="Google Shape;480;p5"/>
          <p:cNvSpPr txBox="1"/>
          <p:nvPr/>
        </p:nvSpPr>
        <p:spPr>
          <a:xfrm>
            <a:off x="-20020" y="839428"/>
            <a:ext cx="671105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Priority Description: Embedding STEM into daily curriculum across the cluster</a:t>
            </a:r>
            <a:b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 Steps: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Planning and creating PBL units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Build teacher capacity to implement STEM into daily practice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Build/Engage community partners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1" name="Google Shape;481;p5"/>
          <p:cNvCxnSpPr/>
          <p:nvPr/>
        </p:nvCxnSpPr>
        <p:spPr>
          <a:xfrm rot="10800000">
            <a:off x="4572000" y="2946663"/>
            <a:ext cx="0" cy="1476654"/>
          </a:xfrm>
          <a:prstGeom prst="straightConnector1">
            <a:avLst/>
          </a:prstGeom>
          <a:noFill/>
          <a:ln w="381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82" name="Google Shape;482;p5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87" y="181435"/>
            <a:ext cx="655377" cy="594412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5"/>
          <p:cNvSpPr txBox="1"/>
          <p:nvPr/>
        </p:nvSpPr>
        <p:spPr>
          <a:xfrm>
            <a:off x="4635728" y="4823140"/>
            <a:ext cx="442898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Implement three (2) PBL units within the school year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Provide Professional Learning (PLCs) for teachers – focusing teachers on how to incorporate content in STEM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365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New opportunities to engage community partners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APS_powerpoint_template_2016-17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On-screen Show (4:3)</PresentationFormat>
  <Paragraphs>91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Noto Sans Symbols</vt:lpstr>
      <vt:lpstr>Quattrocento Sans</vt:lpstr>
      <vt:lpstr>Calibri</vt:lpstr>
      <vt:lpstr>Century Gothic</vt:lpstr>
      <vt:lpstr>1_APS_powerpoint_template_2016-17</vt:lpstr>
      <vt:lpstr>4_APS_powerpoint_template_2016-17</vt:lpstr>
      <vt:lpstr>Custom Design</vt:lpstr>
      <vt:lpstr>1_Custom Design</vt:lpstr>
      <vt:lpstr>2_Custom Design</vt:lpstr>
      <vt:lpstr>South Atlanta Cluster Advisory Team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Atlanta Cluster Advisory Team</dc:title>
  <dc:creator>Microsoft Office User</dc:creator>
  <cp:lastModifiedBy>Champion, Sheletha Y</cp:lastModifiedBy>
  <cp:revision>1</cp:revision>
  <dcterms:created xsi:type="dcterms:W3CDTF">2016-06-15T18:01:47Z</dcterms:created>
  <dcterms:modified xsi:type="dcterms:W3CDTF">2023-09-13T20:21:35Z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0x010100216FBAF82C5C7D43BF12DD9CF87A7304</vt:lpwstr>
  </property>
</Properties>
</file>