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8"/>
  </p:notesMasterIdLst>
  <p:sldIdLst>
    <p:sldId id="256" r:id="rId2"/>
    <p:sldId id="257" r:id="rId3"/>
    <p:sldId id="258" r:id="rId4"/>
    <p:sldId id="260" r:id="rId5"/>
    <p:sldId id="261" r:id="rId6"/>
    <p:sldId id="262" r:id="rId7"/>
    <p:sldId id="263" r:id="rId8"/>
    <p:sldId id="264" r:id="rId9"/>
    <p:sldId id="284" r:id="rId10"/>
    <p:sldId id="265" r:id="rId11"/>
    <p:sldId id="266" r:id="rId12"/>
    <p:sldId id="267" r:id="rId13"/>
    <p:sldId id="268" r:id="rId14"/>
    <p:sldId id="270" r:id="rId15"/>
    <p:sldId id="269" r:id="rId16"/>
    <p:sldId id="271" r:id="rId17"/>
    <p:sldId id="272" r:id="rId18"/>
    <p:sldId id="273" r:id="rId19"/>
    <p:sldId id="274" r:id="rId20"/>
    <p:sldId id="275" r:id="rId21"/>
    <p:sldId id="276" r:id="rId22"/>
    <p:sldId id="287" r:id="rId23"/>
    <p:sldId id="278" r:id="rId24"/>
    <p:sldId id="277" r:id="rId25"/>
    <p:sldId id="280" r:id="rId26"/>
    <p:sldId id="281" r:id="rId27"/>
  </p:sldIdLst>
  <p:sldSz cx="18288000" cy="10287000"/>
  <p:notesSz cx="6858000" cy="9144000"/>
  <p:embeddedFontLst>
    <p:embeddedFont>
      <p:font typeface="Aptos Black" panose="020B0004020202020204" pitchFamily="34" charset="0"/>
      <p:bold r:id="rId29"/>
      <p:boldItalic r:id="rId30"/>
    </p:embeddedFont>
    <p:embeddedFont>
      <p:font typeface="Aptos ExtraBold" panose="020B0004020202020204" pitchFamily="34" charset="0"/>
      <p:bold r:id="rId31"/>
      <p:boldItalic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6586D95-3DCC-4532-9610-E042638572B1}" v="6" dt="2026-01-22T20:41:22.70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1696" autoAdjust="0"/>
  </p:normalViewPr>
  <p:slideViewPr>
    <p:cSldViewPr snapToGrid="0">
      <p:cViewPr varScale="1">
        <p:scale>
          <a:sx n="67" d="100"/>
          <a:sy n="67" d="100"/>
        </p:scale>
        <p:origin x="216" y="7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37"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3C591E3-D309-4670-9E67-5FF470F4B31C}" type="doc">
      <dgm:prSet loTypeId="urn:microsoft.com/office/officeart/2005/8/layout/vList2" loCatId="list" qsTypeId="urn:microsoft.com/office/officeart/2005/8/quickstyle/simple1" qsCatId="simple" csTypeId="urn:microsoft.com/office/officeart/2005/8/colors/accent3_2" csCatId="accent3" phldr="1"/>
      <dgm:spPr/>
      <dgm:t>
        <a:bodyPr/>
        <a:lstStyle/>
        <a:p>
          <a:endParaRPr lang="en-US"/>
        </a:p>
      </dgm:t>
    </dgm:pt>
    <dgm:pt modelId="{8A51CCB4-A643-4D16-AF37-532C39D5EFFA}">
      <dgm:prSet custT="1"/>
      <dgm:spPr/>
      <dgm:t>
        <a:bodyPr/>
        <a:lstStyle/>
        <a:p>
          <a:r>
            <a:rPr lang="en-US" sz="3000">
              <a:solidFill>
                <a:schemeClr val="tx1"/>
              </a:solidFill>
              <a:latin typeface="Aptos" panose="020B0004020202020204" pitchFamily="34" charset="0"/>
            </a:rPr>
            <a:t>Pre-Assessment /Formative Assessment</a:t>
          </a:r>
        </a:p>
      </dgm:t>
      <dgm:extLst>
        <a:ext uri="{E40237B7-FDA0-4F09-8148-C483321AD2D9}">
          <dgm14:cNvPr xmlns:dgm14="http://schemas.microsoft.com/office/drawing/2010/diagram" id="0" name="" descr="Pre-Assessment /Formative Assessment&#10;Flexible Groupings&#10;Open ended &amp; Higher-level Questioning Strategies&#10;Compacting of Curriculum (Content and/or Process)&#10;Critical, Creative &amp; Evaluative Thinking&#10;Interest Units/Choice Options&#10;Project-Based Learning"/>
        </a:ext>
      </dgm:extLst>
    </dgm:pt>
    <dgm:pt modelId="{EB15C1A6-8017-49B6-9F33-466E743C4E19}" type="parTrans" cxnId="{548CCB9D-473B-4FDB-A309-54A79769AD5E}">
      <dgm:prSet/>
      <dgm:spPr/>
      <dgm:t>
        <a:bodyPr/>
        <a:lstStyle/>
        <a:p>
          <a:endParaRPr lang="en-US">
            <a:solidFill>
              <a:schemeClr val="tx1"/>
            </a:solidFill>
          </a:endParaRPr>
        </a:p>
      </dgm:t>
    </dgm:pt>
    <dgm:pt modelId="{1C24628E-4101-4B4D-9597-399BA66B8F8F}" type="sibTrans" cxnId="{548CCB9D-473B-4FDB-A309-54A79769AD5E}">
      <dgm:prSet/>
      <dgm:spPr/>
      <dgm:t>
        <a:bodyPr/>
        <a:lstStyle/>
        <a:p>
          <a:endParaRPr lang="en-US">
            <a:solidFill>
              <a:schemeClr val="tx1"/>
            </a:solidFill>
          </a:endParaRPr>
        </a:p>
      </dgm:t>
    </dgm:pt>
    <dgm:pt modelId="{49271DB6-BB67-4F06-97D7-3046FC01549B}">
      <dgm:prSet custT="1"/>
      <dgm:spPr/>
      <dgm:t>
        <a:bodyPr/>
        <a:lstStyle/>
        <a:p>
          <a:r>
            <a:rPr lang="en-US" sz="3000">
              <a:solidFill>
                <a:schemeClr val="tx1"/>
              </a:solidFill>
              <a:latin typeface="Aptos" panose="020B0004020202020204" pitchFamily="34" charset="0"/>
            </a:rPr>
            <a:t>Flexible Groupings</a:t>
          </a:r>
        </a:p>
      </dgm:t>
      <dgm:extLst>
        <a:ext uri="{E40237B7-FDA0-4F09-8148-C483321AD2D9}">
          <dgm14:cNvPr xmlns:dgm14="http://schemas.microsoft.com/office/drawing/2010/diagram" id="0" name="" descr="Pre-Assessment /Formative Assessment&#10;Flexible Groupings&#10;Open ended &amp; Higher-level Questioning Strategies&#10;Compacting of Curriculum (Content and/or Process)&#10;Critical, Creative &amp; Evaluative Thinking&#10;Interest Units/Choice Options&#10;Project-Based Learning"/>
        </a:ext>
      </dgm:extLst>
    </dgm:pt>
    <dgm:pt modelId="{B0B4555B-409A-4ED1-A297-91732B79955C}" type="parTrans" cxnId="{BC364842-6F6C-4A05-9497-009FE7BC83D8}">
      <dgm:prSet/>
      <dgm:spPr/>
      <dgm:t>
        <a:bodyPr/>
        <a:lstStyle/>
        <a:p>
          <a:endParaRPr lang="en-US">
            <a:solidFill>
              <a:schemeClr val="tx1"/>
            </a:solidFill>
          </a:endParaRPr>
        </a:p>
      </dgm:t>
    </dgm:pt>
    <dgm:pt modelId="{AF238B1C-568C-42FD-94E0-25F29625FFB1}" type="sibTrans" cxnId="{BC364842-6F6C-4A05-9497-009FE7BC83D8}">
      <dgm:prSet/>
      <dgm:spPr/>
      <dgm:t>
        <a:bodyPr/>
        <a:lstStyle/>
        <a:p>
          <a:endParaRPr lang="en-US">
            <a:solidFill>
              <a:schemeClr val="tx1"/>
            </a:solidFill>
          </a:endParaRPr>
        </a:p>
      </dgm:t>
    </dgm:pt>
    <dgm:pt modelId="{EAC627AA-99EF-49C2-9935-4F599F638E07}">
      <dgm:prSet custT="1"/>
      <dgm:spPr/>
      <dgm:t>
        <a:bodyPr/>
        <a:lstStyle/>
        <a:p>
          <a:r>
            <a:rPr lang="en-US" sz="3000">
              <a:solidFill>
                <a:schemeClr val="tx1"/>
              </a:solidFill>
              <a:latin typeface="Aptos" panose="020B0004020202020204" pitchFamily="34" charset="0"/>
            </a:rPr>
            <a:t>Open ended &amp; Higher-level Questioning Strategies</a:t>
          </a:r>
        </a:p>
      </dgm:t>
      <dgm:extLst>
        <a:ext uri="{E40237B7-FDA0-4F09-8148-C483321AD2D9}">
          <dgm14:cNvPr xmlns:dgm14="http://schemas.microsoft.com/office/drawing/2010/diagram" id="0" name="" descr="Pre-Assessment /Formative Assessment&#10;Flexible Groupings&#10;Open ended &amp; Higher-level Questioning Strategies&#10;Compacting of Curriculum (Content and/or Process)&#10;Critical, Creative &amp; Evaluative Thinking&#10;Interest Units/Choice Options&#10;Project-Based Learning"/>
        </a:ext>
      </dgm:extLst>
    </dgm:pt>
    <dgm:pt modelId="{58705AA3-0143-47BE-962F-BA118A491F23}" type="parTrans" cxnId="{22B0B800-AF29-4FA4-BD8D-8EE860136317}">
      <dgm:prSet/>
      <dgm:spPr/>
      <dgm:t>
        <a:bodyPr/>
        <a:lstStyle/>
        <a:p>
          <a:endParaRPr lang="en-US">
            <a:solidFill>
              <a:schemeClr val="tx1"/>
            </a:solidFill>
          </a:endParaRPr>
        </a:p>
      </dgm:t>
    </dgm:pt>
    <dgm:pt modelId="{1C01F4B5-505B-4A33-8E69-81737C58E926}" type="sibTrans" cxnId="{22B0B800-AF29-4FA4-BD8D-8EE860136317}">
      <dgm:prSet/>
      <dgm:spPr/>
      <dgm:t>
        <a:bodyPr/>
        <a:lstStyle/>
        <a:p>
          <a:endParaRPr lang="en-US">
            <a:solidFill>
              <a:schemeClr val="tx1"/>
            </a:solidFill>
          </a:endParaRPr>
        </a:p>
      </dgm:t>
    </dgm:pt>
    <dgm:pt modelId="{E550A977-ED51-43E6-AFB9-DCD1A9120916}">
      <dgm:prSet custT="1"/>
      <dgm:spPr/>
      <dgm:t>
        <a:bodyPr/>
        <a:lstStyle/>
        <a:p>
          <a:r>
            <a:rPr lang="en-US" sz="3000">
              <a:solidFill>
                <a:schemeClr val="tx1"/>
              </a:solidFill>
              <a:latin typeface="Aptos" panose="020B0004020202020204" pitchFamily="34" charset="0"/>
            </a:rPr>
            <a:t>Compacting of Curriculum (Content and/or Process)</a:t>
          </a:r>
        </a:p>
      </dgm:t>
      <dgm:extLst>
        <a:ext uri="{E40237B7-FDA0-4F09-8148-C483321AD2D9}">
          <dgm14:cNvPr xmlns:dgm14="http://schemas.microsoft.com/office/drawing/2010/diagram" id="0" name="" descr="Pre-Assessment /Formative Assessment&#10;Flexible Groupings&#10;Open ended &amp; Higher-level Questioning Strategies&#10;Compacting of Curriculum (Content and/or Process)&#10;Critical, Creative &amp; Evaluative Thinking&#10;Interest Units/Choice Options&#10;Project-Based Learning"/>
        </a:ext>
      </dgm:extLst>
    </dgm:pt>
    <dgm:pt modelId="{DC274871-D465-446A-9AA3-5D068DEA180C}" type="parTrans" cxnId="{E6110AEC-C692-4AE0-8E54-DB0DDF4B4AA5}">
      <dgm:prSet/>
      <dgm:spPr/>
      <dgm:t>
        <a:bodyPr/>
        <a:lstStyle/>
        <a:p>
          <a:endParaRPr lang="en-US">
            <a:solidFill>
              <a:schemeClr val="tx1"/>
            </a:solidFill>
          </a:endParaRPr>
        </a:p>
      </dgm:t>
    </dgm:pt>
    <dgm:pt modelId="{0B2232BB-E53A-4CA1-A555-D32A631AE173}" type="sibTrans" cxnId="{E6110AEC-C692-4AE0-8E54-DB0DDF4B4AA5}">
      <dgm:prSet/>
      <dgm:spPr/>
      <dgm:t>
        <a:bodyPr/>
        <a:lstStyle/>
        <a:p>
          <a:endParaRPr lang="en-US">
            <a:solidFill>
              <a:schemeClr val="tx1"/>
            </a:solidFill>
          </a:endParaRPr>
        </a:p>
      </dgm:t>
    </dgm:pt>
    <dgm:pt modelId="{2BDF4CE0-4EDE-4DAF-B08A-F0AAAC190AA5}">
      <dgm:prSet custT="1"/>
      <dgm:spPr/>
      <dgm:t>
        <a:bodyPr/>
        <a:lstStyle/>
        <a:p>
          <a:r>
            <a:rPr lang="en-US" sz="3000" dirty="0">
              <a:solidFill>
                <a:schemeClr val="tx1"/>
              </a:solidFill>
              <a:latin typeface="Aptos" panose="020B0004020202020204" pitchFamily="34" charset="0"/>
            </a:rPr>
            <a:t>Critical, Creative &amp; Evaluative Thinking</a:t>
          </a:r>
        </a:p>
      </dgm:t>
      <dgm:extLst>
        <a:ext uri="{E40237B7-FDA0-4F09-8148-C483321AD2D9}">
          <dgm14:cNvPr xmlns:dgm14="http://schemas.microsoft.com/office/drawing/2010/diagram" id="0" name="" descr="Pre-Assessment /Formative Assessment&#10;Flexible Groupings&#10;Open ended &amp; Higher-level Questioning Strategies&#10;Compacting of Curriculum (Content and/or Process)&#10;Critical, Creative &amp; Evaluative Thinking&#10;Interest Units/Choice Options&#10;Project-Based Learning"/>
        </a:ext>
      </dgm:extLst>
    </dgm:pt>
    <dgm:pt modelId="{E268F592-ED8F-4995-AB48-B01060A623C2}" type="parTrans" cxnId="{2ADF076E-A254-4438-ACB7-7413933FBF2F}">
      <dgm:prSet/>
      <dgm:spPr/>
      <dgm:t>
        <a:bodyPr/>
        <a:lstStyle/>
        <a:p>
          <a:endParaRPr lang="en-US">
            <a:solidFill>
              <a:schemeClr val="tx1"/>
            </a:solidFill>
          </a:endParaRPr>
        </a:p>
      </dgm:t>
    </dgm:pt>
    <dgm:pt modelId="{A2BAFB52-F218-4C01-B2A9-AE4E0116EBCF}" type="sibTrans" cxnId="{2ADF076E-A254-4438-ACB7-7413933FBF2F}">
      <dgm:prSet/>
      <dgm:spPr/>
      <dgm:t>
        <a:bodyPr/>
        <a:lstStyle/>
        <a:p>
          <a:endParaRPr lang="en-US">
            <a:solidFill>
              <a:schemeClr val="tx1"/>
            </a:solidFill>
          </a:endParaRPr>
        </a:p>
      </dgm:t>
    </dgm:pt>
    <dgm:pt modelId="{25CA184C-A81F-4C59-93E8-2430A06A5A35}">
      <dgm:prSet custT="1"/>
      <dgm:spPr/>
      <dgm:t>
        <a:bodyPr/>
        <a:lstStyle/>
        <a:p>
          <a:pPr>
            <a:buFont typeface="Arial"/>
            <a:buChar char="•"/>
          </a:pPr>
          <a:r>
            <a:rPr lang="en-US" sz="3000" dirty="0">
              <a:solidFill>
                <a:schemeClr val="tx1"/>
              </a:solidFill>
              <a:latin typeface="Aptos" panose="020B0004020202020204" pitchFamily="34" charset="0"/>
              <a:ea typeface="Canva Student Font"/>
              <a:cs typeface="Canva Student Font"/>
              <a:sym typeface="Canva Student Font"/>
            </a:rPr>
            <a:t>Project-Based Learning</a:t>
          </a:r>
          <a:endParaRPr lang="en-US" sz="3000" dirty="0">
            <a:solidFill>
              <a:schemeClr val="tx1"/>
            </a:solidFill>
            <a:latin typeface="Aptos" panose="020B0004020202020204" pitchFamily="34" charset="0"/>
          </a:endParaRPr>
        </a:p>
      </dgm:t>
      <dgm:extLst>
        <a:ext uri="{E40237B7-FDA0-4F09-8148-C483321AD2D9}">
          <dgm14:cNvPr xmlns:dgm14="http://schemas.microsoft.com/office/drawing/2010/diagram" id="0" name="" descr="Pre-Assessment /Formative Assessment&#10;Flexible Groupings&#10;Open ended &amp; Higher-level Questioning Strategies&#10;Compacting of Curriculum (Content and/or Process)&#10;Critical, Creative &amp; Evaluative Thinking&#10;Interest Units/Choice Options&#10;Project-Based Learning"/>
        </a:ext>
      </dgm:extLst>
    </dgm:pt>
    <dgm:pt modelId="{8BC58ACE-4743-44EC-A6A6-B3A7F250B8A1}" type="parTrans" cxnId="{E0E912DB-1245-4B41-A2DE-8C35FD17E78B}">
      <dgm:prSet/>
      <dgm:spPr/>
      <dgm:t>
        <a:bodyPr/>
        <a:lstStyle/>
        <a:p>
          <a:endParaRPr lang="en-US">
            <a:solidFill>
              <a:schemeClr val="tx1"/>
            </a:solidFill>
          </a:endParaRPr>
        </a:p>
      </dgm:t>
    </dgm:pt>
    <dgm:pt modelId="{D8EE388A-35E6-4F10-B88B-B8E2C2890AAF}" type="sibTrans" cxnId="{E0E912DB-1245-4B41-A2DE-8C35FD17E78B}">
      <dgm:prSet/>
      <dgm:spPr/>
      <dgm:t>
        <a:bodyPr/>
        <a:lstStyle/>
        <a:p>
          <a:endParaRPr lang="en-US">
            <a:solidFill>
              <a:schemeClr val="tx1"/>
            </a:solidFill>
          </a:endParaRPr>
        </a:p>
      </dgm:t>
    </dgm:pt>
    <dgm:pt modelId="{31993415-6528-4CA6-9CA7-52A0F866A242}">
      <dgm:prSet custT="1"/>
      <dgm:spPr/>
      <dgm:t>
        <a:bodyPr/>
        <a:lstStyle/>
        <a:p>
          <a:pPr>
            <a:buFont typeface="Arial"/>
            <a:buChar char="•"/>
          </a:pPr>
          <a:r>
            <a:rPr lang="en-US" sz="3000">
              <a:solidFill>
                <a:schemeClr val="tx1"/>
              </a:solidFill>
              <a:latin typeface="Aptos" panose="020B0004020202020204" pitchFamily="34" charset="0"/>
              <a:ea typeface="Canva Student Font"/>
              <a:cs typeface="Canva Student Font"/>
              <a:sym typeface="Canva Student Font"/>
            </a:rPr>
            <a:t>Interest Units/Choice Options</a:t>
          </a:r>
          <a:endParaRPr lang="en-US" sz="3000">
            <a:solidFill>
              <a:schemeClr val="tx1"/>
            </a:solidFill>
            <a:latin typeface="Aptos" panose="020B0004020202020204" pitchFamily="34" charset="0"/>
          </a:endParaRPr>
        </a:p>
      </dgm:t>
      <dgm:extLst>
        <a:ext uri="{E40237B7-FDA0-4F09-8148-C483321AD2D9}">
          <dgm14:cNvPr xmlns:dgm14="http://schemas.microsoft.com/office/drawing/2010/diagram" id="0" name="" descr="Pre-Assessment /Formative Assessment&#10;Flexible Groupings&#10;Open ended &amp; Higher-level Questioning Strategies&#10;Compacting of Curriculum (Content and/or Process)&#10;Critical, Creative &amp; Evaluative Thinking&#10;Interest Units/Choice Options&#10;Project-Based Learning"/>
        </a:ext>
      </dgm:extLst>
    </dgm:pt>
    <dgm:pt modelId="{C51933B5-34D3-477C-987B-6DAEE65E9F6B}" type="parTrans" cxnId="{B949CB1E-8D31-4E8B-B41D-2FEF5CD0D8C4}">
      <dgm:prSet/>
      <dgm:spPr/>
      <dgm:t>
        <a:bodyPr/>
        <a:lstStyle/>
        <a:p>
          <a:endParaRPr lang="en-US">
            <a:solidFill>
              <a:schemeClr val="tx1"/>
            </a:solidFill>
          </a:endParaRPr>
        </a:p>
      </dgm:t>
    </dgm:pt>
    <dgm:pt modelId="{843D805C-DAA4-4183-9C88-B4C59F9F5F76}" type="sibTrans" cxnId="{B949CB1E-8D31-4E8B-B41D-2FEF5CD0D8C4}">
      <dgm:prSet/>
      <dgm:spPr/>
      <dgm:t>
        <a:bodyPr/>
        <a:lstStyle/>
        <a:p>
          <a:endParaRPr lang="en-US">
            <a:solidFill>
              <a:schemeClr val="tx1"/>
            </a:solidFill>
          </a:endParaRPr>
        </a:p>
      </dgm:t>
    </dgm:pt>
    <dgm:pt modelId="{091FB1DB-F045-4FF2-90B2-31247F269CBB}" type="pres">
      <dgm:prSet presAssocID="{83C591E3-D309-4670-9E67-5FF470F4B31C}" presName="linear" presStyleCnt="0">
        <dgm:presLayoutVars>
          <dgm:animLvl val="lvl"/>
          <dgm:resizeHandles val="exact"/>
        </dgm:presLayoutVars>
      </dgm:prSet>
      <dgm:spPr/>
    </dgm:pt>
    <dgm:pt modelId="{E04D5503-0296-4ACD-8373-2E38714FAD0F}" type="pres">
      <dgm:prSet presAssocID="{8A51CCB4-A643-4D16-AF37-532C39D5EFFA}" presName="parentText" presStyleLbl="node1" presStyleIdx="0" presStyleCnt="7" custScaleX="80406">
        <dgm:presLayoutVars>
          <dgm:chMax val="0"/>
          <dgm:bulletEnabled val="1"/>
        </dgm:presLayoutVars>
      </dgm:prSet>
      <dgm:spPr/>
    </dgm:pt>
    <dgm:pt modelId="{E04C5933-FD4E-464B-A02C-AF2D7038EB89}" type="pres">
      <dgm:prSet presAssocID="{1C24628E-4101-4B4D-9597-399BA66B8F8F}" presName="spacer" presStyleCnt="0"/>
      <dgm:spPr/>
    </dgm:pt>
    <dgm:pt modelId="{22D82E81-6B5D-47AF-BFCC-22F9AA6FDD7B}" type="pres">
      <dgm:prSet presAssocID="{49271DB6-BB67-4F06-97D7-3046FC01549B}" presName="parentText" presStyleLbl="node1" presStyleIdx="1" presStyleCnt="7" custScaleX="80406">
        <dgm:presLayoutVars>
          <dgm:chMax val="0"/>
          <dgm:bulletEnabled val="1"/>
        </dgm:presLayoutVars>
      </dgm:prSet>
      <dgm:spPr/>
    </dgm:pt>
    <dgm:pt modelId="{4E73A368-83F3-44EC-A85E-245DBD55CF0E}" type="pres">
      <dgm:prSet presAssocID="{AF238B1C-568C-42FD-94E0-25F29625FFB1}" presName="spacer" presStyleCnt="0"/>
      <dgm:spPr/>
    </dgm:pt>
    <dgm:pt modelId="{7AF554FA-80ED-4A85-BD9C-C4B1FBE55A6A}" type="pres">
      <dgm:prSet presAssocID="{EAC627AA-99EF-49C2-9935-4F599F638E07}" presName="parentText" presStyleLbl="node1" presStyleIdx="2" presStyleCnt="7" custScaleX="80406">
        <dgm:presLayoutVars>
          <dgm:chMax val="0"/>
          <dgm:bulletEnabled val="1"/>
        </dgm:presLayoutVars>
      </dgm:prSet>
      <dgm:spPr/>
    </dgm:pt>
    <dgm:pt modelId="{4716B1E2-27A5-4BC4-91FE-58582BCFF324}" type="pres">
      <dgm:prSet presAssocID="{1C01F4B5-505B-4A33-8E69-81737C58E926}" presName="spacer" presStyleCnt="0"/>
      <dgm:spPr/>
    </dgm:pt>
    <dgm:pt modelId="{07E4BA80-27AD-4410-A983-05B06ADEDC5F}" type="pres">
      <dgm:prSet presAssocID="{E550A977-ED51-43E6-AFB9-DCD1A9120916}" presName="parentText" presStyleLbl="node1" presStyleIdx="3" presStyleCnt="7" custScaleX="80406">
        <dgm:presLayoutVars>
          <dgm:chMax val="0"/>
          <dgm:bulletEnabled val="1"/>
        </dgm:presLayoutVars>
      </dgm:prSet>
      <dgm:spPr/>
    </dgm:pt>
    <dgm:pt modelId="{41C9AD22-16EB-47AD-9914-9047C9CCD8B8}" type="pres">
      <dgm:prSet presAssocID="{0B2232BB-E53A-4CA1-A555-D32A631AE173}" presName="spacer" presStyleCnt="0"/>
      <dgm:spPr/>
    </dgm:pt>
    <dgm:pt modelId="{1A4F114D-7F41-4D27-B56E-421411ECAE42}" type="pres">
      <dgm:prSet presAssocID="{2BDF4CE0-4EDE-4DAF-B08A-F0AAAC190AA5}" presName="parentText" presStyleLbl="node1" presStyleIdx="4" presStyleCnt="7" custScaleX="80406">
        <dgm:presLayoutVars>
          <dgm:chMax val="0"/>
          <dgm:bulletEnabled val="1"/>
        </dgm:presLayoutVars>
      </dgm:prSet>
      <dgm:spPr/>
    </dgm:pt>
    <dgm:pt modelId="{BA472284-9555-475B-899D-2BF7F5FFA76C}" type="pres">
      <dgm:prSet presAssocID="{A2BAFB52-F218-4C01-B2A9-AE4E0116EBCF}" presName="spacer" presStyleCnt="0"/>
      <dgm:spPr/>
    </dgm:pt>
    <dgm:pt modelId="{F7578FE9-1BF7-49BC-8F1A-D188D74EBCF7}" type="pres">
      <dgm:prSet presAssocID="{31993415-6528-4CA6-9CA7-52A0F866A242}" presName="parentText" presStyleLbl="node1" presStyleIdx="5" presStyleCnt="7" custScaleX="80406">
        <dgm:presLayoutVars>
          <dgm:chMax val="0"/>
          <dgm:bulletEnabled val="1"/>
        </dgm:presLayoutVars>
      </dgm:prSet>
      <dgm:spPr/>
    </dgm:pt>
    <dgm:pt modelId="{E84A350C-0895-4AF8-8FC3-1526615A7395}" type="pres">
      <dgm:prSet presAssocID="{843D805C-DAA4-4183-9C88-B4C59F9F5F76}" presName="spacer" presStyleCnt="0"/>
      <dgm:spPr/>
    </dgm:pt>
    <dgm:pt modelId="{B10DAA72-37DA-466B-8A74-CC257FA392B1}" type="pres">
      <dgm:prSet presAssocID="{25CA184C-A81F-4C59-93E8-2430A06A5A35}" presName="parentText" presStyleLbl="node1" presStyleIdx="6" presStyleCnt="7" custScaleX="80406">
        <dgm:presLayoutVars>
          <dgm:chMax val="0"/>
          <dgm:bulletEnabled val="1"/>
        </dgm:presLayoutVars>
      </dgm:prSet>
      <dgm:spPr/>
    </dgm:pt>
  </dgm:ptLst>
  <dgm:cxnLst>
    <dgm:cxn modelId="{22B0B800-AF29-4FA4-BD8D-8EE860136317}" srcId="{83C591E3-D309-4670-9E67-5FF470F4B31C}" destId="{EAC627AA-99EF-49C2-9935-4F599F638E07}" srcOrd="2" destOrd="0" parTransId="{58705AA3-0143-47BE-962F-BA118A491F23}" sibTransId="{1C01F4B5-505B-4A33-8E69-81737C58E926}"/>
    <dgm:cxn modelId="{B949CB1E-8D31-4E8B-B41D-2FEF5CD0D8C4}" srcId="{83C591E3-D309-4670-9E67-5FF470F4B31C}" destId="{31993415-6528-4CA6-9CA7-52A0F866A242}" srcOrd="5" destOrd="0" parTransId="{C51933B5-34D3-477C-987B-6DAEE65E9F6B}" sibTransId="{843D805C-DAA4-4183-9C88-B4C59F9F5F76}"/>
    <dgm:cxn modelId="{BC364842-6F6C-4A05-9497-009FE7BC83D8}" srcId="{83C591E3-D309-4670-9E67-5FF470F4B31C}" destId="{49271DB6-BB67-4F06-97D7-3046FC01549B}" srcOrd="1" destOrd="0" parTransId="{B0B4555B-409A-4ED1-A297-91732B79955C}" sibTransId="{AF238B1C-568C-42FD-94E0-25F29625FFB1}"/>
    <dgm:cxn modelId="{E33FF347-990E-4889-86EF-07280D8B477B}" type="presOf" srcId="{83C591E3-D309-4670-9E67-5FF470F4B31C}" destId="{091FB1DB-F045-4FF2-90B2-31247F269CBB}" srcOrd="0" destOrd="0" presId="urn:microsoft.com/office/officeart/2005/8/layout/vList2"/>
    <dgm:cxn modelId="{119F7D6A-D329-4341-8964-0FC3957DF21B}" type="presOf" srcId="{25CA184C-A81F-4C59-93E8-2430A06A5A35}" destId="{B10DAA72-37DA-466B-8A74-CC257FA392B1}" srcOrd="0" destOrd="0" presId="urn:microsoft.com/office/officeart/2005/8/layout/vList2"/>
    <dgm:cxn modelId="{2ADF076E-A254-4438-ACB7-7413933FBF2F}" srcId="{83C591E3-D309-4670-9E67-5FF470F4B31C}" destId="{2BDF4CE0-4EDE-4DAF-B08A-F0AAAC190AA5}" srcOrd="4" destOrd="0" parTransId="{E268F592-ED8F-4995-AB48-B01060A623C2}" sibTransId="{A2BAFB52-F218-4C01-B2A9-AE4E0116EBCF}"/>
    <dgm:cxn modelId="{60ABA38D-8E0C-4B24-9366-91D3CFFF079D}" type="presOf" srcId="{49271DB6-BB67-4F06-97D7-3046FC01549B}" destId="{22D82E81-6B5D-47AF-BFCC-22F9AA6FDD7B}" srcOrd="0" destOrd="0" presId="urn:microsoft.com/office/officeart/2005/8/layout/vList2"/>
    <dgm:cxn modelId="{EC139392-36BD-4F94-98DD-9DAE837E7903}" type="presOf" srcId="{E550A977-ED51-43E6-AFB9-DCD1A9120916}" destId="{07E4BA80-27AD-4410-A983-05B06ADEDC5F}" srcOrd="0" destOrd="0" presId="urn:microsoft.com/office/officeart/2005/8/layout/vList2"/>
    <dgm:cxn modelId="{C7E57793-75C2-4B64-9FB9-6F246169CBDE}" type="presOf" srcId="{8A51CCB4-A643-4D16-AF37-532C39D5EFFA}" destId="{E04D5503-0296-4ACD-8373-2E38714FAD0F}" srcOrd="0" destOrd="0" presId="urn:microsoft.com/office/officeart/2005/8/layout/vList2"/>
    <dgm:cxn modelId="{548CCB9D-473B-4FDB-A309-54A79769AD5E}" srcId="{83C591E3-D309-4670-9E67-5FF470F4B31C}" destId="{8A51CCB4-A643-4D16-AF37-532C39D5EFFA}" srcOrd="0" destOrd="0" parTransId="{EB15C1A6-8017-49B6-9F33-466E743C4E19}" sibTransId="{1C24628E-4101-4B4D-9597-399BA66B8F8F}"/>
    <dgm:cxn modelId="{69351EB0-C6AD-4644-B445-F1A652E59F2D}" type="presOf" srcId="{EAC627AA-99EF-49C2-9935-4F599F638E07}" destId="{7AF554FA-80ED-4A85-BD9C-C4B1FBE55A6A}" srcOrd="0" destOrd="0" presId="urn:microsoft.com/office/officeart/2005/8/layout/vList2"/>
    <dgm:cxn modelId="{E19016D0-1D90-4FA2-AC27-EE2E0CED23DA}" type="presOf" srcId="{31993415-6528-4CA6-9CA7-52A0F866A242}" destId="{F7578FE9-1BF7-49BC-8F1A-D188D74EBCF7}" srcOrd="0" destOrd="0" presId="urn:microsoft.com/office/officeart/2005/8/layout/vList2"/>
    <dgm:cxn modelId="{250E2CD4-9F75-44C0-847D-11EC2BCB19F0}" type="presOf" srcId="{2BDF4CE0-4EDE-4DAF-B08A-F0AAAC190AA5}" destId="{1A4F114D-7F41-4D27-B56E-421411ECAE42}" srcOrd="0" destOrd="0" presId="urn:microsoft.com/office/officeart/2005/8/layout/vList2"/>
    <dgm:cxn modelId="{E0E912DB-1245-4B41-A2DE-8C35FD17E78B}" srcId="{83C591E3-D309-4670-9E67-5FF470F4B31C}" destId="{25CA184C-A81F-4C59-93E8-2430A06A5A35}" srcOrd="6" destOrd="0" parTransId="{8BC58ACE-4743-44EC-A6A6-B3A7F250B8A1}" sibTransId="{D8EE388A-35E6-4F10-B88B-B8E2C2890AAF}"/>
    <dgm:cxn modelId="{E6110AEC-C692-4AE0-8E54-DB0DDF4B4AA5}" srcId="{83C591E3-D309-4670-9E67-5FF470F4B31C}" destId="{E550A977-ED51-43E6-AFB9-DCD1A9120916}" srcOrd="3" destOrd="0" parTransId="{DC274871-D465-446A-9AA3-5D068DEA180C}" sibTransId="{0B2232BB-E53A-4CA1-A555-D32A631AE173}"/>
    <dgm:cxn modelId="{FFC78D8B-E831-4726-999C-3E3759B4F31A}" type="presParOf" srcId="{091FB1DB-F045-4FF2-90B2-31247F269CBB}" destId="{E04D5503-0296-4ACD-8373-2E38714FAD0F}" srcOrd="0" destOrd="0" presId="urn:microsoft.com/office/officeart/2005/8/layout/vList2"/>
    <dgm:cxn modelId="{B3EFB065-97BB-45C5-A5D1-C422A5E8FE8A}" type="presParOf" srcId="{091FB1DB-F045-4FF2-90B2-31247F269CBB}" destId="{E04C5933-FD4E-464B-A02C-AF2D7038EB89}" srcOrd="1" destOrd="0" presId="urn:microsoft.com/office/officeart/2005/8/layout/vList2"/>
    <dgm:cxn modelId="{0984433E-6619-48E3-B0AB-5C26EA0DB2CF}" type="presParOf" srcId="{091FB1DB-F045-4FF2-90B2-31247F269CBB}" destId="{22D82E81-6B5D-47AF-BFCC-22F9AA6FDD7B}" srcOrd="2" destOrd="0" presId="urn:microsoft.com/office/officeart/2005/8/layout/vList2"/>
    <dgm:cxn modelId="{2462919F-1FBD-431E-B9BA-62006FEDCAA7}" type="presParOf" srcId="{091FB1DB-F045-4FF2-90B2-31247F269CBB}" destId="{4E73A368-83F3-44EC-A85E-245DBD55CF0E}" srcOrd="3" destOrd="0" presId="urn:microsoft.com/office/officeart/2005/8/layout/vList2"/>
    <dgm:cxn modelId="{C26E977C-8A87-4F65-9FA5-2F303666822B}" type="presParOf" srcId="{091FB1DB-F045-4FF2-90B2-31247F269CBB}" destId="{7AF554FA-80ED-4A85-BD9C-C4B1FBE55A6A}" srcOrd="4" destOrd="0" presId="urn:microsoft.com/office/officeart/2005/8/layout/vList2"/>
    <dgm:cxn modelId="{984816A7-267E-4CB5-8D90-98C338907F67}" type="presParOf" srcId="{091FB1DB-F045-4FF2-90B2-31247F269CBB}" destId="{4716B1E2-27A5-4BC4-91FE-58582BCFF324}" srcOrd="5" destOrd="0" presId="urn:microsoft.com/office/officeart/2005/8/layout/vList2"/>
    <dgm:cxn modelId="{1BD8C524-2BE6-4110-A5E6-B3F2B5182ECB}" type="presParOf" srcId="{091FB1DB-F045-4FF2-90B2-31247F269CBB}" destId="{07E4BA80-27AD-4410-A983-05B06ADEDC5F}" srcOrd="6" destOrd="0" presId="urn:microsoft.com/office/officeart/2005/8/layout/vList2"/>
    <dgm:cxn modelId="{0AE4080F-37E9-4F2A-A71C-F079CB4229D7}" type="presParOf" srcId="{091FB1DB-F045-4FF2-90B2-31247F269CBB}" destId="{41C9AD22-16EB-47AD-9914-9047C9CCD8B8}" srcOrd="7" destOrd="0" presId="urn:microsoft.com/office/officeart/2005/8/layout/vList2"/>
    <dgm:cxn modelId="{C314C415-2B22-4F5F-A418-DD05E319D4C4}" type="presParOf" srcId="{091FB1DB-F045-4FF2-90B2-31247F269CBB}" destId="{1A4F114D-7F41-4D27-B56E-421411ECAE42}" srcOrd="8" destOrd="0" presId="urn:microsoft.com/office/officeart/2005/8/layout/vList2"/>
    <dgm:cxn modelId="{1080B067-0E7F-4FA9-9A0C-682E73031AFC}" type="presParOf" srcId="{091FB1DB-F045-4FF2-90B2-31247F269CBB}" destId="{BA472284-9555-475B-899D-2BF7F5FFA76C}" srcOrd="9" destOrd="0" presId="urn:microsoft.com/office/officeart/2005/8/layout/vList2"/>
    <dgm:cxn modelId="{B30E55A3-882D-40BE-A176-C9477933FDCE}" type="presParOf" srcId="{091FB1DB-F045-4FF2-90B2-31247F269CBB}" destId="{F7578FE9-1BF7-49BC-8F1A-D188D74EBCF7}" srcOrd="10" destOrd="0" presId="urn:microsoft.com/office/officeart/2005/8/layout/vList2"/>
    <dgm:cxn modelId="{C92F1B8D-3F08-4212-A9DE-A9FBBF0148D6}" type="presParOf" srcId="{091FB1DB-F045-4FF2-90B2-31247F269CBB}" destId="{E84A350C-0895-4AF8-8FC3-1526615A7395}" srcOrd="11" destOrd="0" presId="urn:microsoft.com/office/officeart/2005/8/layout/vList2"/>
    <dgm:cxn modelId="{3AEF14CA-70DE-462B-ACF9-53BBA5B3E7D0}" type="presParOf" srcId="{091FB1DB-F045-4FF2-90B2-31247F269CBB}" destId="{B10DAA72-37DA-466B-8A74-CC257FA392B1}" srcOrd="12"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4D5503-0296-4ACD-8373-2E38714FAD0F}">
      <dsp:nvSpPr>
        <dsp:cNvPr id="0" name=""/>
        <dsp:cNvSpPr/>
      </dsp:nvSpPr>
      <dsp:spPr>
        <a:xfrm>
          <a:off x="1097401" y="43499"/>
          <a:ext cx="9006597" cy="748800"/>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a:solidFill>
                <a:schemeClr val="tx1"/>
              </a:solidFill>
              <a:latin typeface="Aptos" panose="020B0004020202020204" pitchFamily="34" charset="0"/>
            </a:rPr>
            <a:t>Pre-Assessment /Formative Assessment</a:t>
          </a:r>
        </a:p>
      </dsp:txBody>
      <dsp:txXfrm>
        <a:off x="1133954" y="80052"/>
        <a:ext cx="8933491" cy="675694"/>
      </dsp:txXfrm>
    </dsp:sp>
    <dsp:sp modelId="{22D82E81-6B5D-47AF-BFCC-22F9AA6FDD7B}">
      <dsp:nvSpPr>
        <dsp:cNvPr id="0" name=""/>
        <dsp:cNvSpPr/>
      </dsp:nvSpPr>
      <dsp:spPr>
        <a:xfrm>
          <a:off x="1097401" y="907499"/>
          <a:ext cx="9006597" cy="748800"/>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a:solidFill>
                <a:schemeClr val="tx1"/>
              </a:solidFill>
              <a:latin typeface="Aptos" panose="020B0004020202020204" pitchFamily="34" charset="0"/>
            </a:rPr>
            <a:t>Flexible Groupings</a:t>
          </a:r>
        </a:p>
      </dsp:txBody>
      <dsp:txXfrm>
        <a:off x="1133954" y="944052"/>
        <a:ext cx="8933491" cy="675694"/>
      </dsp:txXfrm>
    </dsp:sp>
    <dsp:sp modelId="{7AF554FA-80ED-4A85-BD9C-C4B1FBE55A6A}">
      <dsp:nvSpPr>
        <dsp:cNvPr id="0" name=""/>
        <dsp:cNvSpPr/>
      </dsp:nvSpPr>
      <dsp:spPr>
        <a:xfrm>
          <a:off x="1097401" y="1771500"/>
          <a:ext cx="9006597" cy="748800"/>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a:solidFill>
                <a:schemeClr val="tx1"/>
              </a:solidFill>
              <a:latin typeface="Aptos" panose="020B0004020202020204" pitchFamily="34" charset="0"/>
            </a:rPr>
            <a:t>Open ended &amp; Higher-level Questioning Strategies</a:t>
          </a:r>
        </a:p>
      </dsp:txBody>
      <dsp:txXfrm>
        <a:off x="1133954" y="1808053"/>
        <a:ext cx="8933491" cy="675694"/>
      </dsp:txXfrm>
    </dsp:sp>
    <dsp:sp modelId="{07E4BA80-27AD-4410-A983-05B06ADEDC5F}">
      <dsp:nvSpPr>
        <dsp:cNvPr id="0" name=""/>
        <dsp:cNvSpPr/>
      </dsp:nvSpPr>
      <dsp:spPr>
        <a:xfrm>
          <a:off x="1097401" y="2635500"/>
          <a:ext cx="9006597" cy="748800"/>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a:solidFill>
                <a:schemeClr val="tx1"/>
              </a:solidFill>
              <a:latin typeface="Aptos" panose="020B0004020202020204" pitchFamily="34" charset="0"/>
            </a:rPr>
            <a:t>Compacting of Curriculum (Content and/or Process)</a:t>
          </a:r>
        </a:p>
      </dsp:txBody>
      <dsp:txXfrm>
        <a:off x="1133954" y="2672053"/>
        <a:ext cx="8933491" cy="675694"/>
      </dsp:txXfrm>
    </dsp:sp>
    <dsp:sp modelId="{1A4F114D-7F41-4D27-B56E-421411ECAE42}">
      <dsp:nvSpPr>
        <dsp:cNvPr id="0" name=""/>
        <dsp:cNvSpPr/>
      </dsp:nvSpPr>
      <dsp:spPr>
        <a:xfrm>
          <a:off x="1097401" y="3499500"/>
          <a:ext cx="9006597" cy="748800"/>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dirty="0">
              <a:solidFill>
                <a:schemeClr val="tx1"/>
              </a:solidFill>
              <a:latin typeface="Aptos" panose="020B0004020202020204" pitchFamily="34" charset="0"/>
            </a:rPr>
            <a:t>Critical, Creative &amp; Evaluative Thinking</a:t>
          </a:r>
        </a:p>
      </dsp:txBody>
      <dsp:txXfrm>
        <a:off x="1133954" y="3536053"/>
        <a:ext cx="8933491" cy="675694"/>
      </dsp:txXfrm>
    </dsp:sp>
    <dsp:sp modelId="{F7578FE9-1BF7-49BC-8F1A-D188D74EBCF7}">
      <dsp:nvSpPr>
        <dsp:cNvPr id="0" name=""/>
        <dsp:cNvSpPr/>
      </dsp:nvSpPr>
      <dsp:spPr>
        <a:xfrm>
          <a:off x="1097401" y="4363500"/>
          <a:ext cx="9006597" cy="748800"/>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Font typeface="Arial"/>
            <a:buNone/>
          </a:pPr>
          <a:r>
            <a:rPr lang="en-US" sz="3000" kern="1200">
              <a:solidFill>
                <a:schemeClr val="tx1"/>
              </a:solidFill>
              <a:latin typeface="Aptos" panose="020B0004020202020204" pitchFamily="34" charset="0"/>
              <a:ea typeface="Canva Student Font"/>
              <a:cs typeface="Canva Student Font"/>
              <a:sym typeface="Canva Student Font"/>
            </a:rPr>
            <a:t>Interest Units/Choice Options</a:t>
          </a:r>
          <a:endParaRPr lang="en-US" sz="3000" kern="1200">
            <a:solidFill>
              <a:schemeClr val="tx1"/>
            </a:solidFill>
            <a:latin typeface="Aptos" panose="020B0004020202020204" pitchFamily="34" charset="0"/>
          </a:endParaRPr>
        </a:p>
      </dsp:txBody>
      <dsp:txXfrm>
        <a:off x="1133954" y="4400053"/>
        <a:ext cx="8933491" cy="675694"/>
      </dsp:txXfrm>
    </dsp:sp>
    <dsp:sp modelId="{B10DAA72-37DA-466B-8A74-CC257FA392B1}">
      <dsp:nvSpPr>
        <dsp:cNvPr id="0" name=""/>
        <dsp:cNvSpPr/>
      </dsp:nvSpPr>
      <dsp:spPr>
        <a:xfrm>
          <a:off x="1097401" y="5227499"/>
          <a:ext cx="9006597" cy="748800"/>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Font typeface="Arial"/>
            <a:buNone/>
          </a:pPr>
          <a:r>
            <a:rPr lang="en-US" sz="3000" kern="1200" dirty="0">
              <a:solidFill>
                <a:schemeClr val="tx1"/>
              </a:solidFill>
              <a:latin typeface="Aptos" panose="020B0004020202020204" pitchFamily="34" charset="0"/>
              <a:ea typeface="Canva Student Font"/>
              <a:cs typeface="Canva Student Font"/>
              <a:sym typeface="Canva Student Font"/>
            </a:rPr>
            <a:t>Project-Based Learning</a:t>
          </a:r>
          <a:endParaRPr lang="en-US" sz="3000" kern="1200" dirty="0">
            <a:solidFill>
              <a:schemeClr val="tx1"/>
            </a:solidFill>
            <a:latin typeface="Aptos" panose="020B0004020202020204" pitchFamily="34" charset="0"/>
          </a:endParaRPr>
        </a:p>
      </dsp:txBody>
      <dsp:txXfrm>
        <a:off x="1133954" y="5264052"/>
        <a:ext cx="8933491" cy="67569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22.01.2026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71B2431-D351-4C6E-A3CF-9DFAC0E3E050}" type="slidenum">
              <a:rPr lang="cs-CZ" smtClean="0"/>
              <a:t>2</a:t>
            </a:fld>
            <a:endParaRPr lang="cs-CZ"/>
          </a:p>
        </p:txBody>
      </p:sp>
    </p:spTree>
    <p:extLst>
      <p:ext uri="{BB962C8B-B14F-4D97-AF65-F5344CB8AC3E}">
        <p14:creationId xmlns:p14="http://schemas.microsoft.com/office/powerpoint/2010/main" val="2318686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1B2431-D351-4C6E-A3CF-9DFAC0E3E050}" type="slidenum">
              <a:rPr lang="cs-CZ" smtClean="0"/>
              <a:t>3</a:t>
            </a:fld>
            <a:endParaRPr lang="cs-CZ"/>
          </a:p>
        </p:txBody>
      </p:sp>
    </p:spTree>
    <p:extLst>
      <p:ext uri="{BB962C8B-B14F-4D97-AF65-F5344CB8AC3E}">
        <p14:creationId xmlns:p14="http://schemas.microsoft.com/office/powerpoint/2010/main" val="18912633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1B2431-D351-4C6E-A3CF-9DFAC0E3E050}" type="slidenum">
              <a:rPr lang="cs-CZ" smtClean="0"/>
              <a:t>9</a:t>
            </a:fld>
            <a:endParaRPr lang="cs-CZ"/>
          </a:p>
        </p:txBody>
      </p:sp>
    </p:spTree>
    <p:extLst>
      <p:ext uri="{BB962C8B-B14F-4D97-AF65-F5344CB8AC3E}">
        <p14:creationId xmlns:p14="http://schemas.microsoft.com/office/powerpoint/2010/main" val="973113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71B2431-D351-4C6E-A3CF-9DFAC0E3E050}" type="slidenum">
              <a:rPr lang="cs-CZ" smtClean="0"/>
              <a:t>12</a:t>
            </a:fld>
            <a:endParaRPr lang="cs-CZ"/>
          </a:p>
        </p:txBody>
      </p:sp>
    </p:spTree>
    <p:extLst>
      <p:ext uri="{BB962C8B-B14F-4D97-AF65-F5344CB8AC3E}">
        <p14:creationId xmlns:p14="http://schemas.microsoft.com/office/powerpoint/2010/main" val="20482256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BF1D86-D8FE-A285-8529-D75D1935D7AE}"/>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FC256E1D-D543-359A-39C2-074B4C888306}"/>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0A6CE2DD-3D41-0111-66FE-8CA395235F37}"/>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D9A86FC1-6C66-2DA0-4468-11E82A3682CB}"/>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D644949A-1791-93AC-B16E-776FD43B0CE4}"/>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a:extLst>
              <a:ext uri="{FF2B5EF4-FFF2-40B4-BE49-F238E27FC236}">
                <a16:creationId xmlns:a16="http://schemas.microsoft.com/office/drawing/2014/main" id="{082808B8-C782-2F7E-7EA0-170CF0C64408}"/>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A7897A5D-98B8-8868-38E8-7D27C594211F}"/>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506100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1B2431-D351-4C6E-A3CF-9DFAC0E3E050}" type="slidenum">
              <a:rPr lang="cs-CZ" smtClean="0"/>
              <a:t>25</a:t>
            </a:fld>
            <a:endParaRPr lang="cs-CZ"/>
          </a:p>
        </p:txBody>
      </p:sp>
    </p:spTree>
    <p:extLst>
      <p:ext uri="{BB962C8B-B14F-4D97-AF65-F5344CB8AC3E}">
        <p14:creationId xmlns:p14="http://schemas.microsoft.com/office/powerpoint/2010/main" val="33551999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1/22/2026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1/22/2026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sv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extLst>
              <a:ext uri="{96DAC541-7B7A-43D3-8B79-37D633B846F1}">
                <asvg:svgBlip xmlns:asvg="http://schemas.microsoft.com/office/drawing/2016/SVG/main" r:embed="rId14"/>
              </a:ext>
            </a:extLst>
          </a:blip>
          <a:srcRect/>
          <a:stretch>
            <a:fillRect t="-1000" b="-1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1/22/2026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http://www.sno.wednet.edu/hicap/456"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hyperlink" Target="mailto:highlycapable@sno.wednet.edu" TargetMode="External"/><Relationship Id="rId4" Type="http://schemas.openxmlformats.org/officeDocument/2006/relationships/hyperlink" Target="mailto:brianne.loomis@sno.wednet.edu"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microsoft.com/office/2007/relationships/diagramDrawing" Target="../diagrams/drawing1.xml"/><Relationship Id="rId13" Type="http://schemas.openxmlformats.org/officeDocument/2006/relationships/image" Target="../media/image8.png"/><Relationship Id="rId18" Type="http://schemas.openxmlformats.org/officeDocument/2006/relationships/image" Target="../media/image13.svg"/><Relationship Id="rId3" Type="http://schemas.openxmlformats.org/officeDocument/2006/relationships/image" Target="../media/image3.png"/><Relationship Id="rId21" Type="http://schemas.openxmlformats.org/officeDocument/2006/relationships/image" Target="../media/image16.png"/><Relationship Id="rId7" Type="http://schemas.openxmlformats.org/officeDocument/2006/relationships/diagramColors" Target="../diagrams/colors1.xml"/><Relationship Id="rId12" Type="http://schemas.openxmlformats.org/officeDocument/2006/relationships/image" Target="../media/image7.svg"/><Relationship Id="rId17" Type="http://schemas.openxmlformats.org/officeDocument/2006/relationships/image" Target="../media/image12.png"/><Relationship Id="rId2" Type="http://schemas.openxmlformats.org/officeDocument/2006/relationships/notesSlide" Target="../notesSlides/notesSlide4.xml"/><Relationship Id="rId16" Type="http://schemas.openxmlformats.org/officeDocument/2006/relationships/image" Target="../media/image11.svg"/><Relationship Id="rId20" Type="http://schemas.openxmlformats.org/officeDocument/2006/relationships/image" Target="../media/image15.svg"/><Relationship Id="rId1" Type="http://schemas.openxmlformats.org/officeDocument/2006/relationships/slideLayout" Target="../slideLayouts/slideLayout7.xml"/><Relationship Id="rId6" Type="http://schemas.openxmlformats.org/officeDocument/2006/relationships/diagramQuickStyle" Target="../diagrams/quickStyle1.xml"/><Relationship Id="rId11" Type="http://schemas.openxmlformats.org/officeDocument/2006/relationships/image" Target="../media/image6.png"/><Relationship Id="rId5" Type="http://schemas.openxmlformats.org/officeDocument/2006/relationships/diagramLayout" Target="../diagrams/layout1.xml"/><Relationship Id="rId15" Type="http://schemas.openxmlformats.org/officeDocument/2006/relationships/image" Target="../media/image10.png"/><Relationship Id="rId10" Type="http://schemas.openxmlformats.org/officeDocument/2006/relationships/image" Target="../media/image5.svg"/><Relationship Id="rId19" Type="http://schemas.openxmlformats.org/officeDocument/2006/relationships/image" Target="../media/image14.png"/><Relationship Id="rId4" Type="http://schemas.openxmlformats.org/officeDocument/2006/relationships/diagramData" Target="../diagrams/data1.xml"/><Relationship Id="rId9" Type="http://schemas.openxmlformats.org/officeDocument/2006/relationships/image" Target="../media/image4.png"/><Relationship Id="rId14" Type="http://schemas.openxmlformats.org/officeDocument/2006/relationships/image" Target="../media/image9.svg"/><Relationship Id="rId22" Type="http://schemas.openxmlformats.org/officeDocument/2006/relationships/image" Target="../media/image17.sv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19.svg"/></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21.svg"/></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23.svg"/></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27.svg"/><Relationship Id="rId5" Type="http://schemas.openxmlformats.org/officeDocument/2006/relationships/image" Target="../media/image26.png"/><Relationship Id="rId4" Type="http://schemas.openxmlformats.org/officeDocument/2006/relationships/image" Target="../media/image25.svg"/></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30.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29.png"/><Relationship Id="rId5" Type="http://schemas.openxmlformats.org/officeDocument/2006/relationships/image" Target="../media/image25.svg"/><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reeform 12" descr="Snohomish School District logo">
            <a:extLst>
              <a:ext uri="{C183D7F6-B498-43B3-948B-1728B52AA6E4}">
                <adec:decorative xmlns:adec="http://schemas.microsoft.com/office/drawing/2017/decorative" val="0"/>
              </a:ext>
            </a:extLst>
          </p:cNvPr>
          <p:cNvSpPr/>
          <p:nvPr/>
        </p:nvSpPr>
        <p:spPr>
          <a:xfrm>
            <a:off x="13980542" y="7878233"/>
            <a:ext cx="3278758" cy="1380067"/>
          </a:xfrm>
          <a:custGeom>
            <a:avLst/>
            <a:gdLst/>
            <a:ahLst/>
            <a:cxnLst/>
            <a:rect l="l" t="t" r="r" b="b"/>
            <a:pathLst>
              <a:path w="3278758" h="1380067">
                <a:moveTo>
                  <a:pt x="0" y="0"/>
                </a:moveTo>
                <a:lnTo>
                  <a:pt x="3278758" y="0"/>
                </a:lnTo>
                <a:lnTo>
                  <a:pt x="3278758" y="1380067"/>
                </a:lnTo>
                <a:lnTo>
                  <a:pt x="0" y="1380067"/>
                </a:lnTo>
                <a:lnTo>
                  <a:pt x="0" y="0"/>
                </a:lnTo>
                <a:close/>
              </a:path>
            </a:pathLst>
          </a:custGeom>
          <a:blipFill>
            <a:blip r:embed="rId2"/>
            <a:stretch>
              <a:fillRect/>
            </a:stretch>
          </a:blipFill>
        </p:spPr>
        <p:txBody>
          <a:bodyPr/>
          <a:lstStyle/>
          <a:p>
            <a:endParaRPr lang="en-US"/>
          </a:p>
        </p:txBody>
      </p:sp>
      <p:sp>
        <p:nvSpPr>
          <p:cNvPr id="13" name="TextBox 13"/>
          <p:cNvSpPr txBox="1">
            <a:spLocks noGrp="1"/>
          </p:cNvSpPr>
          <p:nvPr>
            <p:ph type="title" idx="4294967295"/>
          </p:nvPr>
        </p:nvSpPr>
        <p:spPr>
          <a:xfrm>
            <a:off x="3057413" y="3335193"/>
            <a:ext cx="11849546" cy="2199128"/>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8839"/>
              </a:lnSpc>
              <a:spcBef>
                <a:spcPts val="0"/>
              </a:spcBef>
              <a:spcAft>
                <a:spcPts val="0"/>
              </a:spcAft>
              <a:buClrTx/>
              <a:buSzTx/>
              <a:buFontTx/>
              <a:buNone/>
              <a:tabLst/>
              <a:defRPr/>
            </a:pPr>
            <a:r>
              <a:rPr kumimoji="0" lang="en-US" sz="6313" b="1" i="0" u="none" strike="noStrike" kern="1200" cap="none" spc="0" normalizeH="0" baseline="0" noProof="0" dirty="0">
                <a:ln>
                  <a:noFill/>
                </a:ln>
                <a:solidFill>
                  <a:srgbClr val="231E23"/>
                </a:solidFill>
                <a:effectLst/>
                <a:uLnTx/>
                <a:uFillTx/>
                <a:latin typeface="Aptos Black" panose="020F0502020204030204" pitchFamily="34" charset="0"/>
                <a:ea typeface="Canva Sans Bold"/>
                <a:cs typeface="Canva Sans Bold"/>
                <a:sym typeface="Canva Sans Bold"/>
              </a:rPr>
              <a:t>4/5/6 Highly Capable Program</a:t>
            </a:r>
          </a:p>
          <a:p>
            <a:pPr marL="0" marR="0" lvl="0" indent="0" algn="ctr" defTabSz="914400" rtl="0" eaLnBrk="1" fontAlgn="auto" latinLnBrk="0" hangingPunct="1">
              <a:lnSpc>
                <a:spcPts val="8839"/>
              </a:lnSpc>
              <a:spcBef>
                <a:spcPts val="0"/>
              </a:spcBef>
              <a:spcAft>
                <a:spcPts val="0"/>
              </a:spcAft>
              <a:buClrTx/>
              <a:buSzTx/>
              <a:buFontTx/>
              <a:buNone/>
              <a:tabLst/>
              <a:defRPr/>
            </a:pPr>
            <a:r>
              <a:rPr kumimoji="0" lang="en-US" sz="6313" b="1" i="0" u="none" strike="noStrike" kern="1200" cap="none" spc="0" normalizeH="0" baseline="0" noProof="0" dirty="0">
                <a:ln>
                  <a:noFill/>
                </a:ln>
                <a:solidFill>
                  <a:srgbClr val="231E23"/>
                </a:solidFill>
                <a:effectLst/>
                <a:uLnTx/>
                <a:uFillTx/>
                <a:latin typeface="Aptos Black" panose="020F0502020204030204" pitchFamily="34" charset="0"/>
                <a:ea typeface="Canva Sans Medium"/>
                <a:cs typeface="Canva Sans Medium"/>
                <a:sym typeface="Canva Sans Medium"/>
              </a:rPr>
              <a:t>Family Information Night</a:t>
            </a:r>
          </a:p>
        </p:txBody>
      </p:sp>
      <p:cxnSp>
        <p:nvCxnSpPr>
          <p:cNvPr id="14" name="Straight Connector 13">
            <a:extLst>
              <a:ext uri="{FF2B5EF4-FFF2-40B4-BE49-F238E27FC236}">
                <a16:creationId xmlns:a16="http://schemas.microsoft.com/office/drawing/2014/main" id="{FD0B43CE-7AD9-3887-B7E6-746A48341B9F}"/>
              </a:ext>
              <a:ext uri="{C183D7F6-B498-43B3-948B-1728B52AA6E4}">
                <adec:decorative xmlns:adec="http://schemas.microsoft.com/office/drawing/2017/decorative" val="1"/>
              </a:ext>
            </a:extLst>
          </p:cNvPr>
          <p:cNvCxnSpPr>
            <a:cxnSpLocks/>
          </p:cNvCxnSpPr>
          <p:nvPr/>
        </p:nvCxnSpPr>
        <p:spPr>
          <a:xfrm>
            <a:off x="6372336" y="5785062"/>
            <a:ext cx="5219700" cy="0"/>
          </a:xfrm>
          <a:prstGeom prst="line">
            <a:avLst/>
          </a:prstGeom>
          <a:ln w="57150"/>
        </p:spPr>
        <p:style>
          <a:lnRef idx="1">
            <a:schemeClr val="accent3"/>
          </a:lnRef>
          <a:fillRef idx="0">
            <a:schemeClr val="accent3"/>
          </a:fillRef>
          <a:effectRef idx="0">
            <a:schemeClr val="accent3"/>
          </a:effectRef>
          <a:fontRef idx="minor">
            <a:schemeClr val="tx1"/>
          </a:fontRef>
        </p:style>
      </p:cxnSp>
      <p:sp>
        <p:nvSpPr>
          <p:cNvPr id="16" name="TextBox 13">
            <a:extLst>
              <a:ext uri="{FF2B5EF4-FFF2-40B4-BE49-F238E27FC236}">
                <a16:creationId xmlns:a16="http://schemas.microsoft.com/office/drawing/2014/main" id="{8D6DC4B7-3DE1-BDB4-BEEC-87AC57EA2905}"/>
              </a:ext>
            </a:extLst>
          </p:cNvPr>
          <p:cNvSpPr txBox="1"/>
          <p:nvPr/>
        </p:nvSpPr>
        <p:spPr>
          <a:xfrm>
            <a:off x="3057413" y="5981700"/>
            <a:ext cx="11849546" cy="1574149"/>
          </a:xfrm>
          <a:prstGeom prst="rect">
            <a:avLst/>
          </a:prstGeom>
        </p:spPr>
        <p:txBody>
          <a:bodyPr lIns="0" tIns="0" rIns="0" bIns="0" rtlCol="0" anchor="t">
            <a:spAutoFit/>
          </a:bodyPr>
          <a:lstStyle/>
          <a:p>
            <a:pPr algn="ctr">
              <a:lnSpc>
                <a:spcPts val="6319"/>
              </a:lnSpc>
              <a:spcBef>
                <a:spcPct val="0"/>
              </a:spcBef>
            </a:pPr>
            <a:r>
              <a:rPr lang="en-US" sz="4513" dirty="0">
                <a:solidFill>
                  <a:srgbClr val="231E23"/>
                </a:solidFill>
                <a:latin typeface="Aptos" panose="020B0004020202020204" pitchFamily="34" charset="0"/>
                <a:ea typeface="Canva Student Font"/>
                <a:cs typeface="Canva Student Font"/>
                <a:sym typeface="Canva Student Font"/>
              </a:rPr>
              <a:t>January 22, 2026</a:t>
            </a:r>
          </a:p>
          <a:p>
            <a:pPr algn="ctr">
              <a:lnSpc>
                <a:spcPts val="6319"/>
              </a:lnSpc>
              <a:spcBef>
                <a:spcPct val="0"/>
              </a:spcBef>
            </a:pPr>
            <a:r>
              <a:rPr lang="en-US" sz="4513" dirty="0">
                <a:solidFill>
                  <a:srgbClr val="231E23"/>
                </a:solidFill>
                <a:latin typeface="Aptos" panose="020B0004020202020204" pitchFamily="34" charset="0"/>
                <a:ea typeface="Canva Student Font"/>
                <a:cs typeface="Canva Student Font"/>
                <a:sym typeface="Canva Student Font"/>
              </a:rPr>
              <a:t>6-7 p.m.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4"/>
          <p:cNvSpPr txBox="1">
            <a:spLocks noGrp="1"/>
          </p:cNvSpPr>
          <p:nvPr>
            <p:ph type="title" idx="4294967295"/>
          </p:nvPr>
        </p:nvSpPr>
        <p:spPr>
          <a:xfrm>
            <a:off x="7145895" y="678448"/>
            <a:ext cx="3996209" cy="1442996"/>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11953"/>
              </a:lnSpc>
              <a:spcBef>
                <a:spcPct val="0"/>
              </a:spcBef>
              <a:spcAft>
                <a:spcPts val="0"/>
              </a:spcAft>
              <a:buClrTx/>
              <a:buSzTx/>
              <a:buFontTx/>
              <a:buNone/>
              <a:tabLst/>
              <a:defRPr/>
            </a:pPr>
            <a:r>
              <a:rPr kumimoji="0" lang="en-US" sz="8538" b="1" i="0" u="none" strike="noStrike" kern="1200" cap="none" spc="0" normalizeH="0" baseline="0" noProof="0" dirty="0">
                <a:ln>
                  <a:noFill/>
                </a:ln>
                <a:solidFill>
                  <a:srgbClr val="231E23"/>
                </a:solidFill>
                <a:effectLst/>
                <a:uLnTx/>
                <a:uFillTx/>
                <a:latin typeface="Aptos ExtraBold" panose="020F0502020204030204" pitchFamily="34" charset="0"/>
                <a:ea typeface="Canva Sans Bold"/>
                <a:cs typeface="Canva Sans Bold"/>
                <a:sym typeface="Canva Sans Bold"/>
              </a:rPr>
              <a:t>Agenda</a:t>
            </a:r>
          </a:p>
        </p:txBody>
      </p:sp>
      <p:sp>
        <p:nvSpPr>
          <p:cNvPr id="12" name="TextBox 12"/>
          <p:cNvSpPr txBox="1"/>
          <p:nvPr/>
        </p:nvSpPr>
        <p:spPr>
          <a:xfrm>
            <a:off x="1028700" y="2409825"/>
            <a:ext cx="15829518" cy="5817234"/>
          </a:xfrm>
          <a:prstGeom prst="rect">
            <a:avLst/>
          </a:prstGeom>
        </p:spPr>
        <p:txBody>
          <a:bodyPr lIns="0" tIns="0" rIns="0" bIns="0" rtlCol="0" anchor="t">
            <a:spAutoFit/>
          </a:bodyPr>
          <a:lstStyle/>
          <a:p>
            <a:pPr marL="1424733" lvl="1" indent="-712367" algn="l">
              <a:lnSpc>
                <a:spcPts val="9238"/>
              </a:lnSpc>
              <a:buFont typeface="Arial"/>
              <a:buChar char="•"/>
            </a:pPr>
            <a:r>
              <a:rPr lang="en-US" sz="6000">
                <a:solidFill>
                  <a:srgbClr val="231E23"/>
                </a:solidFill>
                <a:latin typeface="Aptos" panose="020B0004020202020204" pitchFamily="34" charset="0"/>
                <a:ea typeface="Canva Student Font"/>
                <a:cs typeface="Canva Student Font"/>
                <a:sym typeface="Canva Student Font"/>
              </a:rPr>
              <a:t>Introduction</a:t>
            </a:r>
          </a:p>
          <a:p>
            <a:pPr marL="1424733" lvl="1" indent="-712367" algn="l">
              <a:lnSpc>
                <a:spcPts val="9238"/>
              </a:lnSpc>
              <a:buFont typeface="Arial"/>
              <a:buChar char="•"/>
            </a:pPr>
            <a:r>
              <a:rPr lang="en-US" sz="6000">
                <a:solidFill>
                  <a:srgbClr val="231E23"/>
                </a:solidFill>
                <a:latin typeface="Aptos" panose="020B0004020202020204" pitchFamily="34" charset="0"/>
                <a:ea typeface="Canva Student Font"/>
                <a:cs typeface="Canva Student Font"/>
                <a:sym typeface="Canva Student Font"/>
              </a:rPr>
              <a:t>Highly Capable Overview</a:t>
            </a:r>
          </a:p>
          <a:p>
            <a:pPr marL="1424733" lvl="1" indent="-712367" algn="l">
              <a:lnSpc>
                <a:spcPts val="9238"/>
              </a:lnSpc>
              <a:buFont typeface="Arial"/>
              <a:buChar char="•"/>
            </a:pPr>
            <a:r>
              <a:rPr lang="en-US" sz="6000">
                <a:solidFill>
                  <a:srgbClr val="231E23"/>
                </a:solidFill>
                <a:latin typeface="Aptos" panose="020B0004020202020204" pitchFamily="34" charset="0"/>
                <a:ea typeface="Canva Student Font"/>
                <a:cs typeface="Canva Student Font"/>
                <a:sym typeface="Canva Student Font"/>
              </a:rPr>
              <a:t>4/5/6 Highly Capable Program Overview</a:t>
            </a:r>
          </a:p>
          <a:p>
            <a:pPr marL="1424733" lvl="1" indent="-712367" algn="l">
              <a:lnSpc>
                <a:spcPts val="9238"/>
              </a:lnSpc>
              <a:buFont typeface="Arial"/>
              <a:buChar char="•"/>
            </a:pPr>
            <a:r>
              <a:rPr lang="en-US" sz="6000">
                <a:solidFill>
                  <a:srgbClr val="231E23"/>
                </a:solidFill>
                <a:latin typeface="Aptos" panose="020B0004020202020204" pitchFamily="34" charset="0"/>
                <a:ea typeface="Canva Student Font"/>
                <a:cs typeface="Canva Student Font"/>
                <a:sym typeface="Canva Student Font"/>
              </a:rPr>
              <a:t>Referral &amp; Identification Process </a:t>
            </a:r>
          </a:p>
          <a:p>
            <a:pPr marL="1424733" lvl="1" indent="-712367" algn="l">
              <a:lnSpc>
                <a:spcPts val="9238"/>
              </a:lnSpc>
              <a:buFont typeface="Arial"/>
              <a:buChar char="•"/>
            </a:pPr>
            <a:r>
              <a:rPr lang="en-US" sz="6000">
                <a:solidFill>
                  <a:srgbClr val="231E23"/>
                </a:solidFill>
                <a:latin typeface="Aptos" panose="020B0004020202020204" pitchFamily="34" charset="0"/>
                <a:ea typeface="Canva Student Font"/>
                <a:cs typeface="Canva Student Font"/>
                <a:sym typeface="Canva Student Font"/>
              </a:rPr>
              <a:t>Q&amp;A with Highly Capable Teachers &amp; TOSA</a:t>
            </a:r>
          </a:p>
        </p:txBody>
      </p:sp>
      <p:sp>
        <p:nvSpPr>
          <p:cNvPr id="13" name="Freeform 13" descr="Snohomish School District logo">
            <a:extLst>
              <a:ext uri="{C183D7F6-B498-43B3-948B-1728B52AA6E4}">
                <adec:decorative xmlns:adec="http://schemas.microsoft.com/office/drawing/2017/decorative" val="0"/>
              </a:ext>
            </a:extLst>
          </p:cNvPr>
          <p:cNvSpPr/>
          <p:nvPr/>
        </p:nvSpPr>
        <p:spPr>
          <a:xfrm>
            <a:off x="16279002" y="9258300"/>
            <a:ext cx="1620063" cy="681903"/>
          </a:xfrm>
          <a:custGeom>
            <a:avLst/>
            <a:gdLst/>
            <a:ahLst/>
            <a:cxnLst/>
            <a:rect l="l" t="t" r="r" b="b"/>
            <a:pathLst>
              <a:path w="1620063" h="681903">
                <a:moveTo>
                  <a:pt x="0" y="0"/>
                </a:moveTo>
                <a:lnTo>
                  <a:pt x="1620063" y="0"/>
                </a:lnTo>
                <a:lnTo>
                  <a:pt x="1620063" y="681903"/>
                </a:lnTo>
                <a:lnTo>
                  <a:pt x="0" y="681903"/>
                </a:lnTo>
                <a:lnTo>
                  <a:pt x="0" y="0"/>
                </a:lnTo>
                <a:close/>
              </a:path>
            </a:pathLst>
          </a:custGeom>
          <a:blipFill>
            <a:blip r:embed="rId3"/>
            <a:stretch>
              <a:fillRect/>
            </a:stretch>
          </a:blipFill>
        </p:spPr>
        <p:txBody>
          <a:bodyPr/>
          <a:lstStyle/>
          <a:p>
            <a:endParaRPr lang="en-US"/>
          </a:p>
        </p:txBody>
      </p:sp>
      <p:cxnSp>
        <p:nvCxnSpPr>
          <p:cNvPr id="15" name="Straight Connector 14">
            <a:extLst>
              <a:ext uri="{FF2B5EF4-FFF2-40B4-BE49-F238E27FC236}">
                <a16:creationId xmlns:a16="http://schemas.microsoft.com/office/drawing/2014/main" id="{3F5DFE7C-DEE6-CBA9-4DAB-3A181DB96F6E}"/>
              </a:ext>
              <a:ext uri="{C183D7F6-B498-43B3-948B-1728B52AA6E4}">
                <adec:decorative xmlns:adec="http://schemas.microsoft.com/office/drawing/2017/decorative" val="1"/>
              </a:ext>
            </a:extLst>
          </p:cNvPr>
          <p:cNvCxnSpPr>
            <a:cxnSpLocks/>
          </p:cNvCxnSpPr>
          <p:nvPr/>
        </p:nvCxnSpPr>
        <p:spPr>
          <a:xfrm>
            <a:off x="3695700" y="2247900"/>
            <a:ext cx="10896600" cy="0"/>
          </a:xfrm>
          <a:prstGeom prst="line">
            <a:avLst/>
          </a:prstGeom>
          <a:ln w="57150"/>
        </p:spPr>
        <p:style>
          <a:lnRef idx="1">
            <a:schemeClr val="accent3"/>
          </a:lnRef>
          <a:fillRef idx="0">
            <a:schemeClr val="accent3"/>
          </a:fillRef>
          <a:effectRef idx="0">
            <a:schemeClr val="accent3"/>
          </a:effectRef>
          <a:fontRef idx="minor">
            <a:schemeClr val="tx1"/>
          </a:fontRef>
        </p:style>
      </p:cxn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1"/>
          <p:cNvSpPr txBox="1">
            <a:spLocks noGrp="1"/>
          </p:cNvSpPr>
          <p:nvPr>
            <p:ph type="title" idx="4294967295"/>
          </p:nvPr>
        </p:nvSpPr>
        <p:spPr>
          <a:xfrm>
            <a:off x="2158093" y="999472"/>
            <a:ext cx="13971813" cy="867428"/>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7063"/>
              </a:lnSpc>
              <a:spcBef>
                <a:spcPct val="0"/>
              </a:spcBef>
              <a:spcAft>
                <a:spcPts val="0"/>
              </a:spcAft>
              <a:buClrTx/>
              <a:buSzTx/>
              <a:buFontTx/>
              <a:buNone/>
              <a:tabLst/>
              <a:defRPr/>
            </a:pPr>
            <a:r>
              <a:rPr kumimoji="0" lang="en-US" sz="5045" b="1" i="0" u="none" strike="noStrike" kern="1200" cap="none" spc="0" normalizeH="0" baseline="0" noProof="0" dirty="0">
                <a:ln>
                  <a:noFill/>
                </a:ln>
                <a:solidFill>
                  <a:srgbClr val="231E23"/>
                </a:solidFill>
                <a:effectLst/>
                <a:uLnTx/>
                <a:uFillTx/>
                <a:latin typeface="Aptos ExtraBold" panose="020F0502020204030204" pitchFamily="34" charset="0"/>
                <a:ea typeface="Canva Sans Bold"/>
                <a:cs typeface="Canva Sans Bold"/>
                <a:sym typeface="Canva Sans Bold"/>
              </a:rPr>
              <a:t>Highly Capable Program Contact</a:t>
            </a:r>
          </a:p>
        </p:txBody>
      </p:sp>
      <p:sp>
        <p:nvSpPr>
          <p:cNvPr id="25" name="TextBox 24">
            <a:extLst>
              <a:ext uri="{FF2B5EF4-FFF2-40B4-BE49-F238E27FC236}">
                <a16:creationId xmlns:a16="http://schemas.microsoft.com/office/drawing/2014/main" id="{A0FF0850-1B3E-0184-A0D7-99475DCC82B3}"/>
              </a:ext>
            </a:extLst>
          </p:cNvPr>
          <p:cNvSpPr txBox="1"/>
          <p:nvPr/>
        </p:nvSpPr>
        <p:spPr>
          <a:xfrm>
            <a:off x="5323120" y="2558693"/>
            <a:ext cx="7641757" cy="707886"/>
          </a:xfrm>
          <a:prstGeom prst="rect">
            <a:avLst/>
          </a:prstGeom>
          <a:noFill/>
        </p:spPr>
        <p:txBody>
          <a:bodyPr wrap="square">
            <a:spAutoFit/>
          </a:bodyPr>
          <a:lstStyle/>
          <a:p>
            <a:r>
              <a:rPr lang="en-US" sz="4000">
                <a:latin typeface="Aptos" panose="020B0004020202020204" pitchFamily="34" charset="0"/>
                <a:hlinkClick r:id="rId3"/>
              </a:rPr>
              <a:t>www.sno.wednet.edu/hicap/456</a:t>
            </a:r>
            <a:endParaRPr lang="en-US" sz="4000">
              <a:latin typeface="Aptos" panose="020B0004020202020204" pitchFamily="34" charset="0"/>
            </a:endParaRPr>
          </a:p>
        </p:txBody>
      </p:sp>
      <p:sp>
        <p:nvSpPr>
          <p:cNvPr id="16" name="TextBox 16"/>
          <p:cNvSpPr txBox="1"/>
          <p:nvPr/>
        </p:nvSpPr>
        <p:spPr>
          <a:xfrm>
            <a:off x="3383280" y="4170363"/>
            <a:ext cx="4475185" cy="1918474"/>
          </a:xfrm>
          <a:prstGeom prst="rect">
            <a:avLst/>
          </a:prstGeom>
        </p:spPr>
        <p:txBody>
          <a:bodyPr wrap="square" lIns="0" tIns="0" rIns="0" bIns="0" rtlCol="0" anchor="t">
            <a:spAutoFit/>
          </a:bodyPr>
          <a:lstStyle/>
          <a:p>
            <a:pPr algn="ctr">
              <a:lnSpc>
                <a:spcPts val="5599"/>
              </a:lnSpc>
            </a:pPr>
            <a:r>
              <a:rPr lang="en-US" sz="3999">
                <a:solidFill>
                  <a:srgbClr val="231E23"/>
                </a:solidFill>
                <a:latin typeface="Aptos" panose="020B0004020202020204" pitchFamily="34" charset="0"/>
                <a:ea typeface="Canva Student Font"/>
                <a:cs typeface="Canva Student Font"/>
                <a:sym typeface="Canva Student Font"/>
              </a:rPr>
              <a:t>Brianne Loomis</a:t>
            </a:r>
          </a:p>
          <a:p>
            <a:pPr algn="ctr">
              <a:spcBef>
                <a:spcPct val="0"/>
              </a:spcBef>
            </a:pPr>
            <a:r>
              <a:rPr lang="en-US" sz="3000">
                <a:solidFill>
                  <a:srgbClr val="231E23"/>
                </a:solidFill>
                <a:latin typeface="Aptos" panose="020B0004020202020204" pitchFamily="34" charset="0"/>
                <a:ea typeface="Canva Student Font"/>
                <a:cs typeface="Canva Student Font"/>
                <a:sym typeface="Canva Student Font"/>
              </a:rPr>
              <a:t>Highly Capable TOSA</a:t>
            </a:r>
          </a:p>
          <a:p>
            <a:pPr algn="ctr">
              <a:spcBef>
                <a:spcPct val="0"/>
              </a:spcBef>
            </a:pPr>
            <a:r>
              <a:rPr lang="en-US" sz="2400">
                <a:solidFill>
                  <a:srgbClr val="231E23"/>
                </a:solidFill>
                <a:latin typeface="Aptos" panose="020B0004020202020204" pitchFamily="34" charset="0"/>
                <a:ea typeface="Canva Student Font"/>
                <a:cs typeface="Canva Student Font"/>
                <a:sym typeface="Canva Student Font"/>
                <a:hlinkClick r:id="rId4"/>
              </a:rPr>
              <a:t>brianne.loomis@sno.wednet.edu</a:t>
            </a:r>
            <a:br>
              <a:rPr lang="en-US" sz="2400">
                <a:solidFill>
                  <a:srgbClr val="231E23"/>
                </a:solidFill>
                <a:latin typeface="Aptos" panose="020B0004020202020204" pitchFamily="34" charset="0"/>
                <a:ea typeface="Canva Student Font"/>
                <a:cs typeface="Canva Student Font"/>
                <a:sym typeface="Canva Student Font"/>
              </a:rPr>
            </a:br>
            <a:r>
              <a:rPr lang="en-US" sz="2400">
                <a:solidFill>
                  <a:srgbClr val="231E23"/>
                </a:solidFill>
                <a:latin typeface="Aptos" panose="020B0004020202020204" pitchFamily="34" charset="0"/>
                <a:ea typeface="Canva Student Font"/>
                <a:cs typeface="Canva Student Font"/>
                <a:sym typeface="Canva Student Font"/>
              </a:rPr>
              <a:t>360-563-7296</a:t>
            </a:r>
            <a:endParaRPr lang="en-US" sz="2800">
              <a:solidFill>
                <a:srgbClr val="231E23"/>
              </a:solidFill>
              <a:latin typeface="Aptos" panose="020B0004020202020204" pitchFamily="34" charset="0"/>
              <a:ea typeface="Canva Student Font"/>
              <a:cs typeface="Canva Student Font"/>
              <a:sym typeface="Canva Student Font"/>
            </a:endParaRPr>
          </a:p>
        </p:txBody>
      </p:sp>
      <p:sp>
        <p:nvSpPr>
          <p:cNvPr id="17" name="TextBox 17"/>
          <p:cNvSpPr txBox="1"/>
          <p:nvPr/>
        </p:nvSpPr>
        <p:spPr>
          <a:xfrm>
            <a:off x="9973438" y="4076700"/>
            <a:ext cx="4649342" cy="1754326"/>
          </a:xfrm>
          <a:prstGeom prst="rect">
            <a:avLst/>
          </a:prstGeom>
        </p:spPr>
        <p:txBody>
          <a:bodyPr wrap="square" lIns="0" tIns="0" rIns="0" bIns="0" rtlCol="0" anchor="t">
            <a:spAutoFit/>
          </a:bodyPr>
          <a:lstStyle/>
          <a:p>
            <a:pPr algn="ctr">
              <a:spcBef>
                <a:spcPct val="0"/>
              </a:spcBef>
            </a:pPr>
            <a:endParaRPr lang="en-US" sz="3000">
              <a:solidFill>
                <a:srgbClr val="231E23"/>
              </a:solidFill>
              <a:latin typeface="Aptos" panose="020B0004020202020204" pitchFamily="34" charset="0"/>
              <a:ea typeface="Canva Student Font"/>
              <a:cs typeface="Canva Student Font"/>
              <a:sym typeface="Canva Student Font"/>
            </a:endParaRPr>
          </a:p>
          <a:p>
            <a:pPr algn="ctr">
              <a:spcBef>
                <a:spcPct val="0"/>
              </a:spcBef>
            </a:pPr>
            <a:br>
              <a:rPr lang="en-US" sz="3000">
                <a:solidFill>
                  <a:srgbClr val="231E23"/>
                </a:solidFill>
                <a:latin typeface="Aptos" panose="020B0004020202020204" pitchFamily="34" charset="0"/>
                <a:ea typeface="Canva Student Font"/>
                <a:cs typeface="Canva Student Font"/>
                <a:sym typeface="Canva Student Font"/>
              </a:rPr>
            </a:br>
            <a:r>
              <a:rPr lang="en-US" sz="3000">
                <a:solidFill>
                  <a:srgbClr val="231E23"/>
                </a:solidFill>
                <a:latin typeface="Aptos" panose="020B0004020202020204" pitchFamily="34" charset="0"/>
                <a:ea typeface="Canva Student Font"/>
                <a:cs typeface="Canva Student Font"/>
                <a:sym typeface="Canva Student Font"/>
              </a:rPr>
              <a:t>Administrative Assistant</a:t>
            </a:r>
          </a:p>
          <a:p>
            <a:pPr algn="ctr">
              <a:spcBef>
                <a:spcPct val="0"/>
              </a:spcBef>
            </a:pPr>
            <a:r>
              <a:rPr lang="en-US" sz="2400">
                <a:solidFill>
                  <a:srgbClr val="231E23"/>
                </a:solidFill>
                <a:latin typeface="Aptos" panose="020B0004020202020204" pitchFamily="34" charset="0"/>
                <a:cs typeface="Canva Student Font"/>
                <a:sym typeface="Canva Student Font"/>
                <a:hlinkClick r:id="rId5"/>
              </a:rPr>
              <a:t>highlycapable@sno.wednet.edu</a:t>
            </a:r>
            <a:r>
              <a:rPr lang="en-US" sz="2400">
                <a:solidFill>
                  <a:srgbClr val="231E23"/>
                </a:solidFill>
                <a:latin typeface="Aptos" panose="020B0004020202020204" pitchFamily="34" charset="0"/>
                <a:cs typeface="Canva Student Font"/>
                <a:sym typeface="Canva Student Font"/>
              </a:rPr>
              <a:t> </a:t>
            </a:r>
          </a:p>
        </p:txBody>
      </p:sp>
      <p:sp>
        <p:nvSpPr>
          <p:cNvPr id="20" name="Freeform 20" descr="Snohomish School District logo">
            <a:extLst>
              <a:ext uri="{C183D7F6-B498-43B3-948B-1728B52AA6E4}">
                <adec:decorative xmlns:adec="http://schemas.microsoft.com/office/drawing/2017/decorative" val="0"/>
              </a:ext>
            </a:extLst>
          </p:cNvPr>
          <p:cNvSpPr/>
          <p:nvPr/>
        </p:nvSpPr>
        <p:spPr>
          <a:xfrm>
            <a:off x="16279002" y="9258300"/>
            <a:ext cx="1620063" cy="681903"/>
          </a:xfrm>
          <a:custGeom>
            <a:avLst/>
            <a:gdLst/>
            <a:ahLst/>
            <a:cxnLst/>
            <a:rect l="l" t="t" r="r" b="b"/>
            <a:pathLst>
              <a:path w="1620063" h="681903">
                <a:moveTo>
                  <a:pt x="0" y="0"/>
                </a:moveTo>
                <a:lnTo>
                  <a:pt x="1620063" y="0"/>
                </a:lnTo>
                <a:lnTo>
                  <a:pt x="1620063" y="681903"/>
                </a:lnTo>
                <a:lnTo>
                  <a:pt x="0" y="681903"/>
                </a:lnTo>
                <a:lnTo>
                  <a:pt x="0" y="0"/>
                </a:lnTo>
                <a:close/>
              </a:path>
            </a:pathLst>
          </a:custGeom>
          <a:blipFill>
            <a:blip r:embed="rId6"/>
            <a:stretch>
              <a:fillRect/>
            </a:stretch>
          </a:blipFill>
        </p:spPr>
        <p:txBody>
          <a:bodyPr/>
          <a:lstStyle/>
          <a:p>
            <a:endParaRPr lang="en-US"/>
          </a:p>
        </p:txBody>
      </p:sp>
      <p:cxnSp>
        <p:nvCxnSpPr>
          <p:cNvPr id="23" name="Straight Connector 22">
            <a:extLst>
              <a:ext uri="{FF2B5EF4-FFF2-40B4-BE49-F238E27FC236}">
                <a16:creationId xmlns:a16="http://schemas.microsoft.com/office/drawing/2014/main" id="{C25C7774-7B57-AADB-338A-14EABA958DD1}"/>
              </a:ext>
              <a:ext uri="{C183D7F6-B498-43B3-948B-1728B52AA6E4}">
                <adec:decorative xmlns:adec="http://schemas.microsoft.com/office/drawing/2017/decorative" val="1"/>
              </a:ext>
            </a:extLst>
          </p:cNvPr>
          <p:cNvCxnSpPr>
            <a:cxnSpLocks/>
          </p:cNvCxnSpPr>
          <p:nvPr/>
        </p:nvCxnSpPr>
        <p:spPr>
          <a:xfrm>
            <a:off x="3695700" y="1929259"/>
            <a:ext cx="10896600" cy="0"/>
          </a:xfrm>
          <a:prstGeom prst="line">
            <a:avLst/>
          </a:prstGeom>
          <a:ln w="57150"/>
        </p:spPr>
        <p:style>
          <a:lnRef idx="1">
            <a:schemeClr val="accent3"/>
          </a:lnRef>
          <a:fillRef idx="0">
            <a:schemeClr val="accent3"/>
          </a:fillRef>
          <a:effectRef idx="0">
            <a:schemeClr val="accent3"/>
          </a:effectRef>
          <a:fontRef idx="minor">
            <a:schemeClr val="tx1"/>
          </a:fontRef>
        </p:style>
      </p:cxn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reeform 12" descr="Snohomish School District logo">
            <a:extLst>
              <a:ext uri="{C183D7F6-B498-43B3-948B-1728B52AA6E4}">
                <adec:decorative xmlns:adec="http://schemas.microsoft.com/office/drawing/2017/decorative" val="0"/>
              </a:ext>
            </a:extLst>
          </p:cNvPr>
          <p:cNvSpPr/>
          <p:nvPr/>
        </p:nvSpPr>
        <p:spPr>
          <a:xfrm>
            <a:off x="13980542" y="7878233"/>
            <a:ext cx="3278758" cy="1380067"/>
          </a:xfrm>
          <a:custGeom>
            <a:avLst/>
            <a:gdLst/>
            <a:ahLst/>
            <a:cxnLst/>
            <a:rect l="l" t="t" r="r" b="b"/>
            <a:pathLst>
              <a:path w="3278758" h="1380067">
                <a:moveTo>
                  <a:pt x="0" y="0"/>
                </a:moveTo>
                <a:lnTo>
                  <a:pt x="3278758" y="0"/>
                </a:lnTo>
                <a:lnTo>
                  <a:pt x="3278758" y="1380067"/>
                </a:lnTo>
                <a:lnTo>
                  <a:pt x="0" y="1380067"/>
                </a:lnTo>
                <a:lnTo>
                  <a:pt x="0" y="0"/>
                </a:lnTo>
                <a:close/>
              </a:path>
            </a:pathLst>
          </a:custGeom>
          <a:blipFill>
            <a:blip r:embed="rId2"/>
            <a:stretch>
              <a:fillRect/>
            </a:stretch>
          </a:blipFill>
        </p:spPr>
        <p:txBody>
          <a:bodyPr/>
          <a:lstStyle/>
          <a:p>
            <a:endParaRPr lang="en-US"/>
          </a:p>
        </p:txBody>
      </p:sp>
      <p:sp>
        <p:nvSpPr>
          <p:cNvPr id="13" name="TextBox 13"/>
          <p:cNvSpPr txBox="1">
            <a:spLocks noGrp="1"/>
          </p:cNvSpPr>
          <p:nvPr>
            <p:ph type="title" idx="4294967295"/>
          </p:nvPr>
        </p:nvSpPr>
        <p:spPr>
          <a:xfrm>
            <a:off x="4436790" y="2816953"/>
            <a:ext cx="9414421" cy="3479801"/>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13999"/>
              </a:lnSpc>
              <a:spcBef>
                <a:spcPts val="0"/>
              </a:spcBef>
              <a:spcAft>
                <a:spcPts val="0"/>
              </a:spcAft>
              <a:buClrTx/>
              <a:buSzTx/>
              <a:buFontTx/>
              <a:buNone/>
              <a:tabLst/>
              <a:defRPr/>
            </a:pPr>
            <a:r>
              <a:rPr kumimoji="0" lang="en-US" sz="9999" b="1" i="0" u="none" strike="noStrike" kern="1200" cap="none" spc="0" normalizeH="0" baseline="0" noProof="0" dirty="0">
                <a:ln>
                  <a:noFill/>
                </a:ln>
                <a:solidFill>
                  <a:srgbClr val="231E23"/>
                </a:solidFill>
                <a:effectLst/>
                <a:uLnTx/>
                <a:uFillTx/>
                <a:latin typeface="Aptos ExtraBold" panose="020F0502020204030204" pitchFamily="34" charset="0"/>
                <a:ea typeface="Canva Sans Bold"/>
                <a:cs typeface="Canva Sans Bold"/>
                <a:sym typeface="Canva Sans Bold"/>
              </a:rPr>
              <a:t>Highly Capable</a:t>
            </a:r>
          </a:p>
          <a:p>
            <a:pPr marL="0" marR="0" lvl="0" indent="0" algn="ctr" defTabSz="914400" rtl="0" eaLnBrk="1" fontAlgn="auto" latinLnBrk="0" hangingPunct="1">
              <a:lnSpc>
                <a:spcPts val="13999"/>
              </a:lnSpc>
              <a:spcBef>
                <a:spcPct val="0"/>
              </a:spcBef>
              <a:spcAft>
                <a:spcPts val="0"/>
              </a:spcAft>
              <a:buClrTx/>
              <a:buSzTx/>
              <a:buFontTx/>
              <a:buNone/>
              <a:tabLst/>
              <a:defRPr/>
            </a:pPr>
            <a:r>
              <a:rPr kumimoji="0" lang="en-US" sz="9999" b="1" i="0" u="none" strike="noStrike" kern="1200" cap="none" spc="0" normalizeH="0" baseline="0" noProof="0" dirty="0">
                <a:ln>
                  <a:noFill/>
                </a:ln>
                <a:solidFill>
                  <a:srgbClr val="231E23"/>
                </a:solidFill>
                <a:effectLst/>
                <a:uLnTx/>
                <a:uFillTx/>
                <a:latin typeface="Aptos ExtraBold" panose="020F0502020204030204" pitchFamily="34" charset="0"/>
                <a:ea typeface="Canva Sans Bold"/>
                <a:cs typeface="Canva Sans Bold"/>
                <a:sym typeface="Canva Sans Bold"/>
              </a:rPr>
              <a:t>Overview</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reeform 12" descr="Snohomish School District logo">
            <a:extLst>
              <a:ext uri="{C183D7F6-B498-43B3-948B-1728B52AA6E4}">
                <adec:decorative xmlns:adec="http://schemas.microsoft.com/office/drawing/2017/decorative" val="0"/>
              </a:ext>
            </a:extLst>
          </p:cNvPr>
          <p:cNvSpPr/>
          <p:nvPr/>
        </p:nvSpPr>
        <p:spPr>
          <a:xfrm>
            <a:off x="16279002" y="9258300"/>
            <a:ext cx="1620063" cy="681903"/>
          </a:xfrm>
          <a:custGeom>
            <a:avLst/>
            <a:gdLst/>
            <a:ahLst/>
            <a:cxnLst/>
            <a:rect l="l" t="t" r="r" b="b"/>
            <a:pathLst>
              <a:path w="1620063" h="681903">
                <a:moveTo>
                  <a:pt x="0" y="0"/>
                </a:moveTo>
                <a:lnTo>
                  <a:pt x="1620063" y="0"/>
                </a:lnTo>
                <a:lnTo>
                  <a:pt x="1620063" y="681903"/>
                </a:lnTo>
                <a:lnTo>
                  <a:pt x="0" y="681903"/>
                </a:lnTo>
                <a:lnTo>
                  <a:pt x="0" y="0"/>
                </a:lnTo>
                <a:close/>
              </a:path>
            </a:pathLst>
          </a:custGeom>
          <a:blipFill>
            <a:blip r:embed="rId2"/>
            <a:stretch>
              <a:fillRect/>
            </a:stretch>
          </a:blipFill>
        </p:spPr>
        <p:txBody>
          <a:bodyPr/>
          <a:lstStyle/>
          <a:p>
            <a:endParaRPr lang="en-US"/>
          </a:p>
        </p:txBody>
      </p:sp>
      <p:sp>
        <p:nvSpPr>
          <p:cNvPr id="13" name="TextBox 13"/>
          <p:cNvSpPr txBox="1">
            <a:spLocks noGrp="1"/>
          </p:cNvSpPr>
          <p:nvPr>
            <p:ph type="title" idx="4294967295"/>
          </p:nvPr>
        </p:nvSpPr>
        <p:spPr>
          <a:xfrm>
            <a:off x="3291557" y="894390"/>
            <a:ext cx="11704886" cy="97251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8006"/>
              </a:lnSpc>
              <a:spcBef>
                <a:spcPct val="0"/>
              </a:spcBef>
              <a:spcAft>
                <a:spcPts val="0"/>
              </a:spcAft>
              <a:buClrTx/>
              <a:buSzTx/>
              <a:buFontTx/>
              <a:buNone/>
              <a:tabLst/>
              <a:defRPr/>
            </a:pPr>
            <a:r>
              <a:rPr kumimoji="0" lang="en-US" sz="5718" b="1" i="0" u="none" strike="noStrike" kern="1200" cap="none" spc="0" normalizeH="0" baseline="0" noProof="0" dirty="0">
                <a:ln>
                  <a:noFill/>
                </a:ln>
                <a:solidFill>
                  <a:srgbClr val="231E23"/>
                </a:solidFill>
                <a:effectLst/>
                <a:uLnTx/>
                <a:uFillTx/>
                <a:latin typeface="Aptos ExtraBold" panose="020F0502020204030204" pitchFamily="34" charset="0"/>
                <a:ea typeface="Canva Sans Bold"/>
                <a:cs typeface="Canva Sans Bold"/>
                <a:sym typeface="Canva Sans Bold"/>
              </a:rPr>
              <a:t>Highly Capable Program Purpose</a:t>
            </a:r>
          </a:p>
        </p:txBody>
      </p:sp>
      <p:sp>
        <p:nvSpPr>
          <p:cNvPr id="14" name="TextBox 14"/>
          <p:cNvSpPr txBox="1"/>
          <p:nvPr/>
        </p:nvSpPr>
        <p:spPr>
          <a:xfrm>
            <a:off x="1079045" y="2247900"/>
            <a:ext cx="16129910" cy="6726393"/>
          </a:xfrm>
          <a:prstGeom prst="rect">
            <a:avLst/>
          </a:prstGeom>
        </p:spPr>
        <p:txBody>
          <a:bodyPr lIns="0" tIns="0" rIns="0" bIns="0" rtlCol="0" anchor="t">
            <a:spAutoFit/>
          </a:bodyPr>
          <a:lstStyle/>
          <a:p>
            <a:pPr algn="l"/>
            <a:r>
              <a:rPr lang="en-US" sz="3400">
                <a:solidFill>
                  <a:srgbClr val="000000"/>
                </a:solidFill>
                <a:latin typeface="Aptos" panose="020B0004020202020204" pitchFamily="34" charset="0"/>
                <a:ea typeface="Canva Student Font"/>
                <a:cs typeface="Canva Student Font"/>
                <a:sym typeface="Canva Student Font"/>
              </a:rPr>
              <a:t>The Snohomish School District is committed to an education philosophy that recognizes and promotes academic excellence by meeting the educational needs of all students. Our program for highly capable students has four main goals that guide the development of the curriculum:</a:t>
            </a:r>
          </a:p>
          <a:p>
            <a:pPr marL="464184" lvl="1" algn="l">
              <a:lnSpc>
                <a:spcPct val="150000"/>
              </a:lnSpc>
            </a:pPr>
            <a:r>
              <a:rPr lang="en-US" sz="3400" b="1">
                <a:solidFill>
                  <a:srgbClr val="000000"/>
                </a:solidFill>
                <a:latin typeface="Aptos" panose="020B0004020202020204" pitchFamily="34" charset="0"/>
                <a:ea typeface="Canva Student Font"/>
                <a:cs typeface="Canva Student Font"/>
                <a:sym typeface="Canva Student Font"/>
              </a:rPr>
              <a:t>Goal 1: </a:t>
            </a:r>
            <a:r>
              <a:rPr lang="en-US" sz="3400">
                <a:solidFill>
                  <a:srgbClr val="000000"/>
                </a:solidFill>
                <a:latin typeface="Aptos" panose="020B0004020202020204" pitchFamily="34" charset="0"/>
                <a:ea typeface="Canva Student Font"/>
                <a:cs typeface="Canva Student Font"/>
                <a:sym typeface="Canva Student Font"/>
              </a:rPr>
              <a:t>Emphasize higher-level thinking skills in all aspects of curriculum design.</a:t>
            </a:r>
          </a:p>
          <a:p>
            <a:pPr marL="464184" lvl="1" algn="l">
              <a:lnSpc>
                <a:spcPct val="150000"/>
              </a:lnSpc>
            </a:pPr>
            <a:r>
              <a:rPr lang="en-US" sz="3400" b="1">
                <a:solidFill>
                  <a:srgbClr val="000000"/>
                </a:solidFill>
                <a:latin typeface="Aptos" panose="020B0004020202020204" pitchFamily="34" charset="0"/>
                <a:ea typeface="Canva Student Font"/>
                <a:cs typeface="Canva Student Font"/>
                <a:sym typeface="Canva Student Font"/>
              </a:rPr>
              <a:t>Goal 2: </a:t>
            </a:r>
            <a:r>
              <a:rPr lang="en-US" sz="3400">
                <a:solidFill>
                  <a:srgbClr val="000000"/>
                </a:solidFill>
                <a:latin typeface="Aptos" panose="020B0004020202020204" pitchFamily="34" charset="0"/>
                <a:ea typeface="Canva Student Font"/>
                <a:cs typeface="Canva Student Font"/>
                <a:sym typeface="Canva Student Font"/>
              </a:rPr>
              <a:t>Introduce students to a wide range of intellectual horizons.</a:t>
            </a:r>
          </a:p>
          <a:p>
            <a:pPr marL="464184" lvl="1" algn="l">
              <a:lnSpc>
                <a:spcPct val="150000"/>
              </a:lnSpc>
            </a:pPr>
            <a:r>
              <a:rPr lang="en-US" sz="3400" b="1">
                <a:solidFill>
                  <a:srgbClr val="000000"/>
                </a:solidFill>
                <a:latin typeface="Aptos" panose="020B0004020202020204" pitchFamily="34" charset="0"/>
                <a:ea typeface="Canva Student Font"/>
                <a:cs typeface="Canva Student Font"/>
                <a:sym typeface="Canva Student Font"/>
              </a:rPr>
              <a:t>Goal 3: </a:t>
            </a:r>
            <a:r>
              <a:rPr lang="en-US" sz="3400">
                <a:solidFill>
                  <a:srgbClr val="000000"/>
                </a:solidFill>
                <a:latin typeface="Aptos" panose="020B0004020202020204" pitchFamily="34" charset="0"/>
                <a:ea typeface="Canva Student Font"/>
                <a:cs typeface="Canva Student Font"/>
                <a:sym typeface="Canva Student Font"/>
              </a:rPr>
              <a:t>Foster in students a desire for academic excellence and a commitment to developing their talents.</a:t>
            </a:r>
          </a:p>
          <a:p>
            <a:pPr marL="464184" lvl="1" algn="l">
              <a:lnSpc>
                <a:spcPct val="150000"/>
              </a:lnSpc>
            </a:pPr>
            <a:r>
              <a:rPr lang="en-US" sz="3400" b="1">
                <a:solidFill>
                  <a:srgbClr val="000000"/>
                </a:solidFill>
                <a:latin typeface="Aptos" panose="020B0004020202020204" pitchFamily="34" charset="0"/>
                <a:ea typeface="Canva Student Font"/>
                <a:cs typeface="Canva Student Font"/>
                <a:sym typeface="Canva Student Font"/>
              </a:rPr>
              <a:t>Goal 4: </a:t>
            </a:r>
            <a:r>
              <a:rPr lang="en-US" sz="3400">
                <a:solidFill>
                  <a:srgbClr val="000000"/>
                </a:solidFill>
                <a:latin typeface="Aptos" panose="020B0004020202020204" pitchFamily="34" charset="0"/>
                <a:ea typeface="Canva Student Font"/>
                <a:cs typeface="Canva Student Font"/>
                <a:sym typeface="Canva Student Font"/>
              </a:rPr>
              <a:t>Build an awareness that intellectual development is an active, integrative and collaborative process.</a:t>
            </a:r>
          </a:p>
        </p:txBody>
      </p:sp>
      <p:cxnSp>
        <p:nvCxnSpPr>
          <p:cNvPr id="15" name="Straight Connector 14">
            <a:extLst>
              <a:ext uri="{FF2B5EF4-FFF2-40B4-BE49-F238E27FC236}">
                <a16:creationId xmlns:a16="http://schemas.microsoft.com/office/drawing/2014/main" id="{59645C8A-EE7E-AF2F-676A-577D22D50B10}"/>
              </a:ext>
              <a:ext uri="{C183D7F6-B498-43B3-948B-1728B52AA6E4}">
                <adec:decorative xmlns:adec="http://schemas.microsoft.com/office/drawing/2017/decorative" val="1"/>
              </a:ext>
            </a:extLst>
          </p:cNvPr>
          <p:cNvCxnSpPr>
            <a:cxnSpLocks/>
          </p:cNvCxnSpPr>
          <p:nvPr/>
        </p:nvCxnSpPr>
        <p:spPr>
          <a:xfrm>
            <a:off x="3695700" y="1929259"/>
            <a:ext cx="10896600" cy="0"/>
          </a:xfrm>
          <a:prstGeom prst="line">
            <a:avLst/>
          </a:prstGeom>
          <a:ln w="57150"/>
        </p:spPr>
        <p:style>
          <a:lnRef idx="1">
            <a:schemeClr val="accent3"/>
          </a:lnRef>
          <a:fillRef idx="0">
            <a:schemeClr val="accent3"/>
          </a:fillRef>
          <a:effectRef idx="0">
            <a:schemeClr val="accent3"/>
          </a:effectRef>
          <a:fontRef idx="minor">
            <a:schemeClr val="tx1"/>
          </a:fontRef>
        </p:style>
      </p:cxn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reeform 12" descr="Snohomish School District logo">
            <a:extLst>
              <a:ext uri="{C183D7F6-B498-43B3-948B-1728B52AA6E4}">
                <adec:decorative xmlns:adec="http://schemas.microsoft.com/office/drawing/2017/decorative" val="0"/>
              </a:ext>
            </a:extLst>
          </p:cNvPr>
          <p:cNvSpPr/>
          <p:nvPr/>
        </p:nvSpPr>
        <p:spPr>
          <a:xfrm>
            <a:off x="16279002" y="9258300"/>
            <a:ext cx="1620063" cy="681903"/>
          </a:xfrm>
          <a:custGeom>
            <a:avLst/>
            <a:gdLst/>
            <a:ahLst/>
            <a:cxnLst/>
            <a:rect l="l" t="t" r="r" b="b"/>
            <a:pathLst>
              <a:path w="1620063" h="681903">
                <a:moveTo>
                  <a:pt x="0" y="0"/>
                </a:moveTo>
                <a:lnTo>
                  <a:pt x="1620063" y="0"/>
                </a:lnTo>
                <a:lnTo>
                  <a:pt x="1620063" y="681903"/>
                </a:lnTo>
                <a:lnTo>
                  <a:pt x="0" y="681903"/>
                </a:lnTo>
                <a:lnTo>
                  <a:pt x="0" y="0"/>
                </a:lnTo>
                <a:close/>
              </a:path>
            </a:pathLst>
          </a:custGeom>
          <a:blipFill>
            <a:blip r:embed="rId2"/>
            <a:stretch>
              <a:fillRect/>
            </a:stretch>
          </a:blipFill>
        </p:spPr>
        <p:txBody>
          <a:bodyPr/>
          <a:lstStyle/>
          <a:p>
            <a:endParaRPr lang="en-US"/>
          </a:p>
        </p:txBody>
      </p:sp>
      <p:sp>
        <p:nvSpPr>
          <p:cNvPr id="13" name="TextBox 13"/>
          <p:cNvSpPr txBox="1">
            <a:spLocks noGrp="1"/>
          </p:cNvSpPr>
          <p:nvPr>
            <p:ph type="title" idx="4294967295"/>
          </p:nvPr>
        </p:nvSpPr>
        <p:spPr>
          <a:xfrm>
            <a:off x="3291557" y="894390"/>
            <a:ext cx="11704886" cy="97251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8006"/>
              </a:lnSpc>
              <a:spcBef>
                <a:spcPct val="0"/>
              </a:spcBef>
              <a:spcAft>
                <a:spcPts val="0"/>
              </a:spcAft>
              <a:buClrTx/>
              <a:buSzTx/>
              <a:buFontTx/>
              <a:buNone/>
              <a:tabLst/>
              <a:defRPr/>
            </a:pPr>
            <a:r>
              <a:rPr kumimoji="0" lang="en-US" sz="5718" b="1" i="0" u="none" strike="noStrike" kern="1200" cap="none" spc="0" normalizeH="0" baseline="0" noProof="0" dirty="0">
                <a:ln>
                  <a:noFill/>
                </a:ln>
                <a:solidFill>
                  <a:srgbClr val="231E23"/>
                </a:solidFill>
                <a:effectLst/>
                <a:uLnTx/>
                <a:uFillTx/>
                <a:latin typeface="Aptos ExtraBold" panose="020F0502020204030204" pitchFamily="34" charset="0"/>
                <a:ea typeface="Canva Sans Bold"/>
                <a:cs typeface="Canva Sans Bold"/>
                <a:sym typeface="Canva Sans Bold"/>
              </a:rPr>
              <a:t>Highly Capable Program Purpose</a:t>
            </a:r>
          </a:p>
        </p:txBody>
      </p:sp>
      <p:sp>
        <p:nvSpPr>
          <p:cNvPr id="14" name="TextBox 14"/>
          <p:cNvSpPr txBox="1"/>
          <p:nvPr/>
        </p:nvSpPr>
        <p:spPr>
          <a:xfrm>
            <a:off x="1079045" y="3159640"/>
            <a:ext cx="16129910" cy="5361468"/>
          </a:xfrm>
          <a:prstGeom prst="rect">
            <a:avLst/>
          </a:prstGeom>
        </p:spPr>
        <p:txBody>
          <a:bodyPr lIns="0" tIns="0" rIns="0" bIns="0" rtlCol="0" anchor="t">
            <a:spAutoFit/>
          </a:bodyPr>
          <a:lstStyle/>
          <a:p>
            <a:pPr algn="l">
              <a:lnSpc>
                <a:spcPts val="6764"/>
              </a:lnSpc>
            </a:pPr>
            <a:r>
              <a:rPr lang="en-US" sz="4000">
                <a:solidFill>
                  <a:srgbClr val="000000"/>
                </a:solidFill>
                <a:latin typeface="Aptos" panose="020B0004020202020204" pitchFamily="34" charset="0"/>
                <a:ea typeface="Canva Student Font"/>
                <a:cs typeface="Canva Student Font"/>
                <a:sym typeface="Canva Student Font"/>
              </a:rPr>
              <a:t>Our district practices seek to:</a:t>
            </a:r>
          </a:p>
          <a:p>
            <a:pPr marL="1043118" lvl="1" indent="-521559" algn="l">
              <a:buFont typeface="Arial"/>
              <a:buChar char="•"/>
            </a:pPr>
            <a:r>
              <a:rPr lang="en-US" sz="4000">
                <a:solidFill>
                  <a:srgbClr val="000000"/>
                </a:solidFill>
                <a:latin typeface="Aptos" panose="020B0004020202020204" pitchFamily="34" charset="0"/>
                <a:ea typeface="Canva Student Font"/>
                <a:cs typeface="Canva Student Font"/>
                <a:sym typeface="Canva Student Font"/>
              </a:rPr>
              <a:t>expand access to accelerated learning and enhanced instruction at our schools.</a:t>
            </a:r>
          </a:p>
          <a:p>
            <a:pPr marL="1043118" lvl="1" indent="-521559" algn="l">
              <a:buFont typeface="Arial"/>
              <a:buChar char="•"/>
            </a:pPr>
            <a:r>
              <a:rPr lang="en-US" sz="4000">
                <a:solidFill>
                  <a:srgbClr val="000000"/>
                </a:solidFill>
                <a:latin typeface="Aptos" panose="020B0004020202020204" pitchFamily="34" charset="0"/>
                <a:ea typeface="Canva Student Font"/>
                <a:cs typeface="Canva Student Font"/>
                <a:sym typeface="Canva Student Font"/>
              </a:rPr>
              <a:t>advance equitable enrollment practices</a:t>
            </a:r>
          </a:p>
          <a:p>
            <a:pPr marL="1043118" lvl="1" indent="-521559" algn="l">
              <a:buFont typeface="Arial"/>
              <a:buChar char="•"/>
            </a:pPr>
            <a:r>
              <a:rPr lang="en-US" sz="4000">
                <a:solidFill>
                  <a:srgbClr val="000000"/>
                </a:solidFill>
                <a:latin typeface="Aptos" panose="020B0004020202020204" pitchFamily="34" charset="0"/>
                <a:ea typeface="Canva Student Font"/>
                <a:cs typeface="Canva Student Font"/>
                <a:sym typeface="Canva Student Font"/>
              </a:rPr>
              <a:t>identify students who are ready to engage in more rigorous coursework and can benefit from accelerated learning and enhanced instruction.</a:t>
            </a:r>
          </a:p>
          <a:p>
            <a:pPr algn="l">
              <a:lnSpc>
                <a:spcPts val="6764"/>
              </a:lnSpc>
            </a:pPr>
            <a:endParaRPr lang="en-US" sz="4000">
              <a:solidFill>
                <a:srgbClr val="000000"/>
              </a:solidFill>
              <a:latin typeface="Aptos" panose="020B0004020202020204" pitchFamily="34" charset="0"/>
              <a:ea typeface="Canva Student Font"/>
              <a:cs typeface="Canva Student Font"/>
              <a:sym typeface="Canva Student Font"/>
            </a:endParaRPr>
          </a:p>
        </p:txBody>
      </p:sp>
      <p:cxnSp>
        <p:nvCxnSpPr>
          <p:cNvPr id="15" name="Straight Connector 14">
            <a:extLst>
              <a:ext uri="{FF2B5EF4-FFF2-40B4-BE49-F238E27FC236}">
                <a16:creationId xmlns:a16="http://schemas.microsoft.com/office/drawing/2014/main" id="{45DFBCE8-13BB-72EE-74D5-1DB4DDFA54AA}"/>
              </a:ext>
              <a:ext uri="{C183D7F6-B498-43B3-948B-1728B52AA6E4}">
                <adec:decorative xmlns:adec="http://schemas.microsoft.com/office/drawing/2017/decorative" val="1"/>
              </a:ext>
            </a:extLst>
          </p:cNvPr>
          <p:cNvCxnSpPr>
            <a:cxnSpLocks/>
          </p:cNvCxnSpPr>
          <p:nvPr/>
        </p:nvCxnSpPr>
        <p:spPr>
          <a:xfrm>
            <a:off x="3695700" y="1929259"/>
            <a:ext cx="10896600" cy="0"/>
          </a:xfrm>
          <a:prstGeom prst="line">
            <a:avLst/>
          </a:prstGeom>
          <a:ln w="57150"/>
        </p:spPr>
        <p:style>
          <a:lnRef idx="1">
            <a:schemeClr val="accent3"/>
          </a:lnRef>
          <a:fillRef idx="0">
            <a:schemeClr val="accent3"/>
          </a:fillRef>
          <a:effectRef idx="0">
            <a:schemeClr val="accent3"/>
          </a:effectRef>
          <a:fontRef idx="minor">
            <a:schemeClr val="tx1"/>
          </a:fontRef>
        </p:style>
      </p:cxn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reeform 12" descr="Snohomish School District logo">
            <a:extLst>
              <a:ext uri="{C183D7F6-B498-43B3-948B-1728B52AA6E4}">
                <adec:decorative xmlns:adec="http://schemas.microsoft.com/office/drawing/2017/decorative" val="0"/>
              </a:ext>
            </a:extLst>
          </p:cNvPr>
          <p:cNvSpPr/>
          <p:nvPr/>
        </p:nvSpPr>
        <p:spPr>
          <a:xfrm>
            <a:off x="16279002" y="9258300"/>
            <a:ext cx="1620063" cy="681903"/>
          </a:xfrm>
          <a:custGeom>
            <a:avLst/>
            <a:gdLst/>
            <a:ahLst/>
            <a:cxnLst/>
            <a:rect l="l" t="t" r="r" b="b"/>
            <a:pathLst>
              <a:path w="1620063" h="681903">
                <a:moveTo>
                  <a:pt x="0" y="0"/>
                </a:moveTo>
                <a:lnTo>
                  <a:pt x="1620063" y="0"/>
                </a:lnTo>
                <a:lnTo>
                  <a:pt x="1620063" y="681903"/>
                </a:lnTo>
                <a:lnTo>
                  <a:pt x="0" y="681903"/>
                </a:lnTo>
                <a:lnTo>
                  <a:pt x="0" y="0"/>
                </a:lnTo>
                <a:close/>
              </a:path>
            </a:pathLst>
          </a:custGeom>
          <a:blipFill>
            <a:blip r:embed="rId2"/>
            <a:stretch>
              <a:fillRect/>
            </a:stretch>
          </a:blipFill>
        </p:spPr>
        <p:txBody>
          <a:bodyPr/>
          <a:lstStyle/>
          <a:p>
            <a:endParaRPr lang="en-US"/>
          </a:p>
        </p:txBody>
      </p:sp>
      <p:sp>
        <p:nvSpPr>
          <p:cNvPr id="13" name="TextBox 13"/>
          <p:cNvSpPr txBox="1">
            <a:spLocks noGrp="1"/>
          </p:cNvSpPr>
          <p:nvPr>
            <p:ph type="title" idx="4294967295"/>
          </p:nvPr>
        </p:nvSpPr>
        <p:spPr>
          <a:xfrm>
            <a:off x="4757589" y="914400"/>
            <a:ext cx="8772823" cy="97869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8006"/>
              </a:lnSpc>
              <a:spcBef>
                <a:spcPct val="0"/>
              </a:spcBef>
              <a:spcAft>
                <a:spcPts val="0"/>
              </a:spcAft>
              <a:buClrTx/>
              <a:buSzTx/>
              <a:buFontTx/>
              <a:buNone/>
              <a:tabLst/>
              <a:defRPr/>
            </a:pPr>
            <a:r>
              <a:rPr kumimoji="0" lang="en-US" sz="5718" b="1" i="0" u="none" strike="noStrike" kern="1200" cap="none" spc="0" normalizeH="0" baseline="0" noProof="0" dirty="0">
                <a:ln>
                  <a:noFill/>
                </a:ln>
                <a:solidFill>
                  <a:srgbClr val="231E23"/>
                </a:solidFill>
                <a:effectLst/>
                <a:uLnTx/>
                <a:uFillTx/>
                <a:latin typeface="Aptos ExtraBold" panose="020F0502020204030204" pitchFamily="34" charset="0"/>
                <a:ea typeface="Canva Sans Bold"/>
                <a:cs typeface="Canva Sans Bold"/>
                <a:sym typeface="Canva Sans Bold"/>
              </a:rPr>
              <a:t>Highly Capable Students</a:t>
            </a:r>
          </a:p>
        </p:txBody>
      </p:sp>
      <p:sp>
        <p:nvSpPr>
          <p:cNvPr id="14" name="TextBox 14"/>
          <p:cNvSpPr txBox="1"/>
          <p:nvPr/>
        </p:nvSpPr>
        <p:spPr>
          <a:xfrm>
            <a:off x="1028700" y="2731606"/>
            <a:ext cx="16129910" cy="5027017"/>
          </a:xfrm>
          <a:prstGeom prst="rect">
            <a:avLst/>
          </a:prstGeom>
        </p:spPr>
        <p:txBody>
          <a:bodyPr lIns="0" tIns="0" rIns="0" bIns="0" rtlCol="0" anchor="t">
            <a:spAutoFit/>
          </a:bodyPr>
          <a:lstStyle/>
          <a:p>
            <a:pPr algn="l">
              <a:lnSpc>
                <a:spcPts val="6764"/>
              </a:lnSpc>
            </a:pPr>
            <a:r>
              <a:rPr lang="en-US" sz="4500">
                <a:solidFill>
                  <a:srgbClr val="000000"/>
                </a:solidFill>
                <a:latin typeface="Aptos" panose="020B0004020202020204" pitchFamily="34" charset="0"/>
                <a:ea typeface="Canva Student Font"/>
                <a:cs typeface="Canva Student Font"/>
                <a:sym typeface="Canva Student Font"/>
              </a:rPr>
              <a:t>Highly capable students are students who...</a:t>
            </a:r>
          </a:p>
          <a:p>
            <a:pPr marL="1043118" lvl="1" indent="-521559" algn="l">
              <a:buFont typeface="Arial"/>
              <a:buChar char="•"/>
            </a:pPr>
            <a:r>
              <a:rPr lang="en-US" sz="4500">
                <a:solidFill>
                  <a:srgbClr val="000000"/>
                </a:solidFill>
                <a:latin typeface="Aptos" panose="020B0004020202020204" pitchFamily="34" charset="0"/>
                <a:ea typeface="Canva Student Font"/>
                <a:cs typeface="Canva Student Font"/>
                <a:sym typeface="Canva Student Font"/>
              </a:rPr>
              <a:t>perform or show potential for performing at significantly advanced academic levels when compared with others of their age, experiences or environments</a:t>
            </a:r>
          </a:p>
          <a:p>
            <a:pPr marL="1043118" lvl="1" indent="-521559" algn="l">
              <a:buFont typeface="Arial"/>
              <a:buChar char="•"/>
            </a:pPr>
            <a:r>
              <a:rPr lang="en-US" sz="4500">
                <a:solidFill>
                  <a:srgbClr val="000000"/>
                </a:solidFill>
                <a:latin typeface="Aptos" panose="020B0004020202020204" pitchFamily="34" charset="0"/>
                <a:ea typeface="Canva Student Font"/>
                <a:cs typeface="Canva Student Font"/>
                <a:sym typeface="Canva Student Font"/>
              </a:rPr>
              <a:t>demonstrates outstanding abilities within their general intellectual aptitudes, specific academic abilities and/or creative productivities</a:t>
            </a:r>
          </a:p>
        </p:txBody>
      </p:sp>
      <p:cxnSp>
        <p:nvCxnSpPr>
          <p:cNvPr id="15" name="Straight Connector 14">
            <a:extLst>
              <a:ext uri="{FF2B5EF4-FFF2-40B4-BE49-F238E27FC236}">
                <a16:creationId xmlns:a16="http://schemas.microsoft.com/office/drawing/2014/main" id="{1807A478-7CF5-8CD2-B464-1403330D21DD}"/>
              </a:ext>
              <a:ext uri="{C183D7F6-B498-43B3-948B-1728B52AA6E4}">
                <adec:decorative xmlns:adec="http://schemas.microsoft.com/office/drawing/2017/decorative" val="1"/>
              </a:ext>
            </a:extLst>
          </p:cNvPr>
          <p:cNvCxnSpPr>
            <a:cxnSpLocks/>
          </p:cNvCxnSpPr>
          <p:nvPr/>
        </p:nvCxnSpPr>
        <p:spPr>
          <a:xfrm>
            <a:off x="3695700" y="1929259"/>
            <a:ext cx="10896600" cy="0"/>
          </a:xfrm>
          <a:prstGeom prst="line">
            <a:avLst/>
          </a:prstGeom>
          <a:ln w="57150"/>
        </p:spPr>
        <p:style>
          <a:lnRef idx="1">
            <a:schemeClr val="accent3"/>
          </a:lnRef>
          <a:fillRef idx="0">
            <a:schemeClr val="accent3"/>
          </a:fillRef>
          <a:effectRef idx="0">
            <a:schemeClr val="accent3"/>
          </a:effectRef>
          <a:fontRef idx="minor">
            <a:schemeClr val="tx1"/>
          </a:fontRef>
        </p:style>
      </p:cxn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reeform 12" descr="Snohomish School District logo">
            <a:extLst>
              <a:ext uri="{C183D7F6-B498-43B3-948B-1728B52AA6E4}">
                <adec:decorative xmlns:adec="http://schemas.microsoft.com/office/drawing/2017/decorative" val="0"/>
              </a:ext>
            </a:extLst>
          </p:cNvPr>
          <p:cNvSpPr/>
          <p:nvPr/>
        </p:nvSpPr>
        <p:spPr>
          <a:xfrm>
            <a:off x="16279002" y="9258300"/>
            <a:ext cx="1620063" cy="681903"/>
          </a:xfrm>
          <a:custGeom>
            <a:avLst/>
            <a:gdLst/>
            <a:ahLst/>
            <a:cxnLst/>
            <a:rect l="l" t="t" r="r" b="b"/>
            <a:pathLst>
              <a:path w="1620063" h="681903">
                <a:moveTo>
                  <a:pt x="0" y="0"/>
                </a:moveTo>
                <a:lnTo>
                  <a:pt x="1620063" y="0"/>
                </a:lnTo>
                <a:lnTo>
                  <a:pt x="1620063" y="681903"/>
                </a:lnTo>
                <a:lnTo>
                  <a:pt x="0" y="681903"/>
                </a:lnTo>
                <a:lnTo>
                  <a:pt x="0" y="0"/>
                </a:lnTo>
                <a:close/>
              </a:path>
            </a:pathLst>
          </a:custGeom>
          <a:blipFill>
            <a:blip r:embed="rId2"/>
            <a:stretch>
              <a:fillRect/>
            </a:stretch>
          </a:blipFill>
        </p:spPr>
        <p:txBody>
          <a:bodyPr/>
          <a:lstStyle/>
          <a:p>
            <a:endParaRPr lang="en-US"/>
          </a:p>
        </p:txBody>
      </p:sp>
      <p:sp>
        <p:nvSpPr>
          <p:cNvPr id="13" name="TextBox 13"/>
          <p:cNvSpPr txBox="1">
            <a:spLocks noGrp="1"/>
          </p:cNvSpPr>
          <p:nvPr>
            <p:ph type="title" idx="4294967295"/>
          </p:nvPr>
        </p:nvSpPr>
        <p:spPr>
          <a:xfrm>
            <a:off x="4757589" y="914400"/>
            <a:ext cx="8772823" cy="97869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8006"/>
              </a:lnSpc>
              <a:spcBef>
                <a:spcPct val="0"/>
              </a:spcBef>
              <a:spcAft>
                <a:spcPts val="0"/>
              </a:spcAft>
              <a:buClrTx/>
              <a:buSzTx/>
              <a:buFontTx/>
              <a:buNone/>
              <a:tabLst/>
              <a:defRPr/>
            </a:pPr>
            <a:r>
              <a:rPr kumimoji="0" lang="en-US" sz="5718" b="1" i="0" u="none" strike="noStrike" kern="1200" cap="none" spc="0" normalizeH="0" baseline="0" noProof="0" dirty="0">
                <a:ln>
                  <a:noFill/>
                </a:ln>
                <a:solidFill>
                  <a:srgbClr val="231E23"/>
                </a:solidFill>
                <a:effectLst/>
                <a:uLnTx/>
                <a:uFillTx/>
                <a:latin typeface="Aptos ExtraBold" panose="020B0004020202020204" pitchFamily="34" charset="0"/>
                <a:ea typeface="Canva Sans Bold"/>
                <a:cs typeface="Canva Sans Bold"/>
                <a:sym typeface="Canva Sans Bold"/>
              </a:rPr>
              <a:t>Highly Capable Students</a:t>
            </a:r>
          </a:p>
        </p:txBody>
      </p:sp>
      <p:sp>
        <p:nvSpPr>
          <p:cNvPr id="14" name="TextBox 14"/>
          <p:cNvSpPr txBox="1"/>
          <p:nvPr/>
        </p:nvSpPr>
        <p:spPr>
          <a:xfrm>
            <a:off x="1091290" y="2580293"/>
            <a:ext cx="16129910" cy="6601807"/>
          </a:xfrm>
          <a:prstGeom prst="rect">
            <a:avLst/>
          </a:prstGeom>
        </p:spPr>
        <p:txBody>
          <a:bodyPr lIns="0" tIns="0" rIns="0" bIns="0" rtlCol="0" anchor="t">
            <a:spAutoFit/>
          </a:bodyPr>
          <a:lstStyle/>
          <a:p>
            <a:pPr algn="l">
              <a:lnSpc>
                <a:spcPts val="6299"/>
              </a:lnSpc>
            </a:pPr>
            <a:r>
              <a:rPr lang="en-US" sz="4500">
                <a:solidFill>
                  <a:srgbClr val="000000"/>
                </a:solidFill>
                <a:latin typeface="Aptos" panose="020B0004020202020204" pitchFamily="34" charset="0"/>
                <a:ea typeface="Canva Student Font"/>
                <a:cs typeface="Canva Student Font"/>
                <a:sym typeface="Canva Student Font"/>
              </a:rPr>
              <a:t>Students who may be benefit from highly capable services are those who exhibit some of the following characteristics: </a:t>
            </a:r>
          </a:p>
          <a:p>
            <a:pPr marL="863599" lvl="1" indent="-431800" algn="l">
              <a:buFont typeface="Arial"/>
              <a:buChar char="•"/>
            </a:pPr>
            <a:r>
              <a:rPr lang="en-US" sz="3600">
                <a:solidFill>
                  <a:srgbClr val="000000"/>
                </a:solidFill>
                <a:latin typeface="Aptos" panose="020B0004020202020204" pitchFamily="34" charset="0"/>
                <a:ea typeface="Canva Student Font"/>
                <a:cs typeface="Canva Student Font"/>
                <a:sym typeface="Canva Student Font"/>
              </a:rPr>
              <a:t>Learns more rapidly and easily than their peers </a:t>
            </a:r>
          </a:p>
          <a:p>
            <a:pPr marL="863599" lvl="1" indent="-431800" algn="l">
              <a:buFont typeface="Arial"/>
              <a:buChar char="•"/>
            </a:pPr>
            <a:r>
              <a:rPr lang="en-US" sz="3600">
                <a:solidFill>
                  <a:srgbClr val="000000"/>
                </a:solidFill>
                <a:latin typeface="Aptos" panose="020B0004020202020204" pitchFamily="34" charset="0"/>
                <a:ea typeface="Canva Student Font"/>
                <a:cs typeface="Canva Student Font"/>
                <a:sym typeface="Canva Student Font"/>
              </a:rPr>
              <a:t>Offers original and imaginative responses </a:t>
            </a:r>
          </a:p>
          <a:p>
            <a:pPr marL="863599" lvl="1" indent="-431800" algn="l">
              <a:buFont typeface="Arial"/>
              <a:buChar char="•"/>
            </a:pPr>
            <a:r>
              <a:rPr lang="en-US" sz="3600">
                <a:solidFill>
                  <a:srgbClr val="000000"/>
                </a:solidFill>
                <a:latin typeface="Aptos" panose="020B0004020202020204" pitchFamily="34" charset="0"/>
                <a:ea typeface="Canva Student Font"/>
                <a:cs typeface="Canva Student Font"/>
                <a:sym typeface="Canva Student Font"/>
              </a:rPr>
              <a:t>Has extensive vocabulary </a:t>
            </a:r>
          </a:p>
          <a:p>
            <a:pPr marL="863599" lvl="1" indent="-431800" algn="l">
              <a:buFont typeface="Arial"/>
              <a:buChar char="•"/>
            </a:pPr>
            <a:r>
              <a:rPr lang="en-US" sz="3600">
                <a:solidFill>
                  <a:srgbClr val="000000"/>
                </a:solidFill>
                <a:latin typeface="Aptos" panose="020B0004020202020204" pitchFamily="34" charset="0"/>
                <a:ea typeface="Canva Student Font"/>
                <a:cs typeface="Canva Student Font"/>
                <a:sym typeface="Canva Student Font"/>
              </a:rPr>
              <a:t>Asks many questions </a:t>
            </a:r>
          </a:p>
          <a:p>
            <a:pPr marL="863599" lvl="1" indent="-431800" algn="l">
              <a:buFont typeface="Arial"/>
              <a:buChar char="•"/>
            </a:pPr>
            <a:r>
              <a:rPr lang="en-US" sz="3600">
                <a:solidFill>
                  <a:srgbClr val="000000"/>
                </a:solidFill>
                <a:latin typeface="Aptos" panose="020B0004020202020204" pitchFamily="34" charset="0"/>
                <a:ea typeface="Canva Student Font"/>
                <a:cs typeface="Canva Student Font"/>
                <a:sym typeface="Canva Student Font"/>
              </a:rPr>
              <a:t>Has a sophisticated sense of humor </a:t>
            </a:r>
          </a:p>
          <a:p>
            <a:pPr marL="863599" lvl="1" indent="-431800" algn="l">
              <a:buFont typeface="Arial"/>
              <a:buChar char="•"/>
            </a:pPr>
            <a:r>
              <a:rPr lang="en-US" sz="3600">
                <a:solidFill>
                  <a:srgbClr val="000000"/>
                </a:solidFill>
                <a:latin typeface="Aptos" panose="020B0004020202020204" pitchFamily="34" charset="0"/>
                <a:ea typeface="Canva Student Font"/>
                <a:cs typeface="Canva Student Font"/>
                <a:sym typeface="Canva Student Font"/>
              </a:rPr>
              <a:t>Thinks of unusual ways to solve challenging problems</a:t>
            </a:r>
          </a:p>
          <a:p>
            <a:pPr marL="863599" lvl="1" indent="-431800" algn="l">
              <a:buFont typeface="Arial"/>
              <a:buChar char="•"/>
            </a:pPr>
            <a:r>
              <a:rPr lang="en-US" sz="3600">
                <a:solidFill>
                  <a:srgbClr val="000000"/>
                </a:solidFill>
                <a:latin typeface="Aptos" panose="020B0004020202020204" pitchFamily="34" charset="0"/>
                <a:ea typeface="Canva Student Font"/>
                <a:cs typeface="Canva Student Font"/>
                <a:sym typeface="Canva Student Font"/>
              </a:rPr>
              <a:t>Generates numerous ideas</a:t>
            </a:r>
          </a:p>
          <a:p>
            <a:pPr marL="863599" lvl="1" indent="-431800" algn="l">
              <a:buFont typeface="Arial"/>
              <a:buChar char="•"/>
            </a:pPr>
            <a:r>
              <a:rPr lang="en-US" sz="3600">
                <a:solidFill>
                  <a:srgbClr val="000000"/>
                </a:solidFill>
                <a:latin typeface="Aptos" panose="020B0004020202020204" pitchFamily="34" charset="0"/>
                <a:ea typeface="Canva Student Font"/>
                <a:cs typeface="Canva Student Font"/>
                <a:sym typeface="Canva Student Font"/>
              </a:rPr>
              <a:t>Comprehends complex and abstract ideas</a:t>
            </a:r>
          </a:p>
          <a:p>
            <a:pPr marL="863599" lvl="1" indent="-431800" algn="l">
              <a:buFont typeface="Arial"/>
              <a:buChar char="•"/>
            </a:pPr>
            <a:r>
              <a:rPr lang="en-US" sz="3600">
                <a:solidFill>
                  <a:srgbClr val="000000"/>
                </a:solidFill>
                <a:latin typeface="Aptos" panose="020B0004020202020204" pitchFamily="34" charset="0"/>
                <a:ea typeface="Canva Student Font"/>
                <a:cs typeface="Canva Student Font"/>
                <a:sym typeface="Canva Student Font"/>
              </a:rPr>
              <a:t>Has insights from multiple perspectives</a:t>
            </a:r>
          </a:p>
        </p:txBody>
      </p:sp>
      <p:cxnSp>
        <p:nvCxnSpPr>
          <p:cNvPr id="16" name="Straight Connector 15">
            <a:extLst>
              <a:ext uri="{FF2B5EF4-FFF2-40B4-BE49-F238E27FC236}">
                <a16:creationId xmlns:a16="http://schemas.microsoft.com/office/drawing/2014/main" id="{D5CD35E5-C3B0-3E0C-F6E2-384BB2F84DFC}"/>
              </a:ext>
              <a:ext uri="{C183D7F6-B498-43B3-948B-1728B52AA6E4}">
                <adec:decorative xmlns:adec="http://schemas.microsoft.com/office/drawing/2017/decorative" val="1"/>
              </a:ext>
            </a:extLst>
          </p:cNvPr>
          <p:cNvCxnSpPr>
            <a:cxnSpLocks/>
          </p:cNvCxnSpPr>
          <p:nvPr/>
        </p:nvCxnSpPr>
        <p:spPr>
          <a:xfrm>
            <a:off x="3695700" y="1929259"/>
            <a:ext cx="10896600" cy="0"/>
          </a:xfrm>
          <a:prstGeom prst="line">
            <a:avLst/>
          </a:prstGeom>
          <a:ln w="57150"/>
        </p:spPr>
        <p:style>
          <a:lnRef idx="1">
            <a:schemeClr val="accent3"/>
          </a:lnRef>
          <a:fillRef idx="0">
            <a:schemeClr val="accent3"/>
          </a:fillRef>
          <a:effectRef idx="0">
            <a:schemeClr val="accent3"/>
          </a:effectRef>
          <a:fontRef idx="minor">
            <a:schemeClr val="tx1"/>
          </a:fontRef>
        </p:style>
      </p:cxn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EA857D-F32B-6CAD-E3C6-115E5FE34B7D}"/>
            </a:ext>
          </a:extLst>
        </p:cNvPr>
        <p:cNvGrpSpPr/>
        <p:nvPr/>
      </p:nvGrpSpPr>
      <p:grpSpPr>
        <a:xfrm>
          <a:off x="0" y="0"/>
          <a:ext cx="0" cy="0"/>
          <a:chOff x="0" y="0"/>
          <a:chExt cx="0" cy="0"/>
        </a:xfrm>
      </p:grpSpPr>
      <p:sp>
        <p:nvSpPr>
          <p:cNvPr id="12" name="Freeform 12" descr="Snohomish School District logo">
            <a:extLst>
              <a:ext uri="{FF2B5EF4-FFF2-40B4-BE49-F238E27FC236}">
                <a16:creationId xmlns:a16="http://schemas.microsoft.com/office/drawing/2014/main" id="{3D42DB24-C190-5DBC-DF8A-C578C913F494}"/>
              </a:ext>
              <a:ext uri="{C183D7F6-B498-43B3-948B-1728B52AA6E4}">
                <adec:decorative xmlns:adec="http://schemas.microsoft.com/office/drawing/2017/decorative" val="0"/>
              </a:ext>
            </a:extLst>
          </p:cNvPr>
          <p:cNvSpPr/>
          <p:nvPr/>
        </p:nvSpPr>
        <p:spPr>
          <a:xfrm>
            <a:off x="16279002" y="9258300"/>
            <a:ext cx="1620063" cy="681903"/>
          </a:xfrm>
          <a:custGeom>
            <a:avLst/>
            <a:gdLst/>
            <a:ahLst/>
            <a:cxnLst/>
            <a:rect l="l" t="t" r="r" b="b"/>
            <a:pathLst>
              <a:path w="1620063" h="681903">
                <a:moveTo>
                  <a:pt x="0" y="0"/>
                </a:moveTo>
                <a:lnTo>
                  <a:pt x="1620063" y="0"/>
                </a:lnTo>
                <a:lnTo>
                  <a:pt x="1620063" y="681903"/>
                </a:lnTo>
                <a:lnTo>
                  <a:pt x="0" y="681903"/>
                </a:lnTo>
                <a:lnTo>
                  <a:pt x="0" y="0"/>
                </a:lnTo>
                <a:close/>
              </a:path>
            </a:pathLst>
          </a:custGeom>
          <a:blipFill>
            <a:blip r:embed="rId3"/>
            <a:stretch>
              <a:fillRect/>
            </a:stretch>
          </a:blipFill>
        </p:spPr>
        <p:txBody>
          <a:bodyPr/>
          <a:lstStyle/>
          <a:p>
            <a:endParaRPr lang="en-US"/>
          </a:p>
        </p:txBody>
      </p:sp>
      <p:sp>
        <p:nvSpPr>
          <p:cNvPr id="13" name="TextBox 13">
            <a:extLst>
              <a:ext uri="{FF2B5EF4-FFF2-40B4-BE49-F238E27FC236}">
                <a16:creationId xmlns:a16="http://schemas.microsoft.com/office/drawing/2014/main" id="{E467E9C0-473E-D850-D017-8956FF667D10}"/>
              </a:ext>
            </a:extLst>
          </p:cNvPr>
          <p:cNvSpPr txBox="1">
            <a:spLocks noGrp="1"/>
          </p:cNvSpPr>
          <p:nvPr>
            <p:ph type="title" idx="4294967295"/>
          </p:nvPr>
        </p:nvSpPr>
        <p:spPr>
          <a:xfrm>
            <a:off x="4757589" y="914400"/>
            <a:ext cx="8772823" cy="97869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8006"/>
              </a:lnSpc>
              <a:spcBef>
                <a:spcPct val="0"/>
              </a:spcBef>
              <a:spcAft>
                <a:spcPts val="0"/>
              </a:spcAft>
              <a:buClrTx/>
              <a:buSzTx/>
              <a:buFontTx/>
              <a:buNone/>
              <a:tabLst/>
              <a:defRPr/>
            </a:pPr>
            <a:r>
              <a:rPr kumimoji="0" lang="en-US" sz="5718" b="1" i="0" u="none" strike="noStrike" kern="1200" cap="none" spc="0" normalizeH="0" baseline="0" noProof="0" dirty="0">
                <a:ln>
                  <a:noFill/>
                </a:ln>
                <a:solidFill>
                  <a:srgbClr val="231E23"/>
                </a:solidFill>
                <a:effectLst/>
                <a:uLnTx/>
                <a:uFillTx/>
                <a:latin typeface="Aptos ExtraBold" panose="020B0004020202020204" pitchFamily="34" charset="0"/>
                <a:ea typeface="Canva Sans Bold"/>
                <a:cs typeface="Canva Sans Bold"/>
                <a:sym typeface="Canva Sans Bold"/>
              </a:rPr>
              <a:t>Highly Capable Services</a:t>
            </a:r>
          </a:p>
        </p:txBody>
      </p:sp>
      <p:sp>
        <p:nvSpPr>
          <p:cNvPr id="17" name="TextBox 23">
            <a:extLst>
              <a:ext uri="{FF2B5EF4-FFF2-40B4-BE49-F238E27FC236}">
                <a16:creationId xmlns:a16="http://schemas.microsoft.com/office/drawing/2014/main" id="{74F36AAA-AC1E-BD8C-F615-17A46E46CB12}"/>
              </a:ext>
            </a:extLst>
          </p:cNvPr>
          <p:cNvSpPr txBox="1"/>
          <p:nvPr/>
        </p:nvSpPr>
        <p:spPr>
          <a:xfrm>
            <a:off x="2057400" y="2372486"/>
            <a:ext cx="14285556" cy="649555"/>
          </a:xfrm>
          <a:prstGeom prst="rect">
            <a:avLst/>
          </a:prstGeom>
          <a:solidFill>
            <a:schemeClr val="bg1">
              <a:lumMod val="85000"/>
            </a:schemeClr>
          </a:solidFill>
        </p:spPr>
        <p:txBody>
          <a:bodyPr wrap="square" lIns="0" tIns="0" rIns="0" bIns="0" rtlCol="0" anchor="t">
            <a:spAutoFit/>
          </a:bodyPr>
          <a:lstStyle/>
          <a:p>
            <a:pPr algn="ctr">
              <a:lnSpc>
                <a:spcPts val="5240"/>
              </a:lnSpc>
              <a:spcBef>
                <a:spcPct val="0"/>
              </a:spcBef>
            </a:pPr>
            <a:r>
              <a:rPr lang="en-US" sz="3743" b="1">
                <a:solidFill>
                  <a:srgbClr val="231E23"/>
                </a:solidFill>
                <a:latin typeface="Aptos ExtraBold" panose="020B0004020202020204" pitchFamily="34" charset="0"/>
                <a:ea typeface="Canva Sans Bold"/>
                <a:cs typeface="Canva Sans Bold"/>
                <a:sym typeface="Canva Sans Bold"/>
              </a:rPr>
              <a:t>K-6 Highly Capable Services</a:t>
            </a:r>
          </a:p>
        </p:txBody>
      </p:sp>
      <p:cxnSp>
        <p:nvCxnSpPr>
          <p:cNvPr id="16" name="Straight Connector 15">
            <a:extLst>
              <a:ext uri="{FF2B5EF4-FFF2-40B4-BE49-F238E27FC236}">
                <a16:creationId xmlns:a16="http://schemas.microsoft.com/office/drawing/2014/main" id="{6238DE56-CD9C-B744-F9C7-1370C16BEACA}"/>
              </a:ext>
              <a:ext uri="{C183D7F6-B498-43B3-948B-1728B52AA6E4}">
                <adec:decorative xmlns:adec="http://schemas.microsoft.com/office/drawing/2017/decorative" val="1"/>
              </a:ext>
            </a:extLst>
          </p:cNvPr>
          <p:cNvCxnSpPr>
            <a:cxnSpLocks/>
          </p:cNvCxnSpPr>
          <p:nvPr/>
        </p:nvCxnSpPr>
        <p:spPr>
          <a:xfrm>
            <a:off x="3695700" y="1929259"/>
            <a:ext cx="10896600" cy="0"/>
          </a:xfrm>
          <a:prstGeom prst="line">
            <a:avLst/>
          </a:prstGeom>
          <a:ln w="57150"/>
        </p:spPr>
        <p:style>
          <a:lnRef idx="1">
            <a:schemeClr val="accent3"/>
          </a:lnRef>
          <a:fillRef idx="0">
            <a:schemeClr val="accent3"/>
          </a:fillRef>
          <a:effectRef idx="0">
            <a:schemeClr val="accent3"/>
          </a:effectRef>
          <a:fontRef idx="minor">
            <a:schemeClr val="tx1"/>
          </a:fontRef>
        </p:style>
      </p:cxnSp>
      <p:grpSp>
        <p:nvGrpSpPr>
          <p:cNvPr id="2" name="Group 13">
            <a:extLst>
              <a:ext uri="{FF2B5EF4-FFF2-40B4-BE49-F238E27FC236}">
                <a16:creationId xmlns:a16="http://schemas.microsoft.com/office/drawing/2014/main" id="{7140CDE1-E8CA-091C-18C1-D93F3DF1D469}"/>
              </a:ext>
              <a:ext uri="{C183D7F6-B498-43B3-948B-1728B52AA6E4}">
                <adec:decorative xmlns:adec="http://schemas.microsoft.com/office/drawing/2017/decorative" val="1"/>
              </a:ext>
            </a:extLst>
          </p:cNvPr>
          <p:cNvGrpSpPr/>
          <p:nvPr/>
        </p:nvGrpSpPr>
        <p:grpSpPr>
          <a:xfrm>
            <a:off x="2035572" y="3300402"/>
            <a:ext cx="6693024" cy="6524625"/>
            <a:chOff x="0" y="0"/>
            <a:chExt cx="1215006" cy="1559753"/>
          </a:xfrm>
        </p:grpSpPr>
        <p:sp>
          <p:nvSpPr>
            <p:cNvPr id="3" name="Freeform 14">
              <a:extLst>
                <a:ext uri="{FF2B5EF4-FFF2-40B4-BE49-F238E27FC236}">
                  <a16:creationId xmlns:a16="http://schemas.microsoft.com/office/drawing/2014/main" id="{1D749850-5A12-164E-967B-DBD70DDAC6B5}"/>
                </a:ext>
              </a:extLst>
            </p:cNvPr>
            <p:cNvSpPr/>
            <p:nvPr/>
          </p:nvSpPr>
          <p:spPr>
            <a:xfrm>
              <a:off x="0" y="0"/>
              <a:ext cx="1215006" cy="1559753"/>
            </a:xfrm>
            <a:custGeom>
              <a:avLst/>
              <a:gdLst/>
              <a:ahLst/>
              <a:cxnLst/>
              <a:rect l="l" t="t" r="r" b="b"/>
              <a:pathLst>
                <a:path w="1215006" h="1559753">
                  <a:moveTo>
                    <a:pt x="85588" y="0"/>
                  </a:moveTo>
                  <a:lnTo>
                    <a:pt x="1129417" y="0"/>
                  </a:lnTo>
                  <a:cubicBezTo>
                    <a:pt x="1152117" y="0"/>
                    <a:pt x="1173887" y="9017"/>
                    <a:pt x="1189937" y="25068"/>
                  </a:cubicBezTo>
                  <a:cubicBezTo>
                    <a:pt x="1205988" y="41119"/>
                    <a:pt x="1215006" y="62889"/>
                    <a:pt x="1215006" y="85588"/>
                  </a:cubicBezTo>
                  <a:lnTo>
                    <a:pt x="1215006" y="1474165"/>
                  </a:lnTo>
                  <a:cubicBezTo>
                    <a:pt x="1215006" y="1521434"/>
                    <a:pt x="1176687" y="1559753"/>
                    <a:pt x="1129417" y="1559753"/>
                  </a:cubicBezTo>
                  <a:lnTo>
                    <a:pt x="85588" y="1559753"/>
                  </a:lnTo>
                  <a:cubicBezTo>
                    <a:pt x="62889" y="1559753"/>
                    <a:pt x="41119" y="1550736"/>
                    <a:pt x="25068" y="1534685"/>
                  </a:cubicBezTo>
                  <a:cubicBezTo>
                    <a:pt x="9017" y="1518634"/>
                    <a:pt x="0" y="1496865"/>
                    <a:pt x="0" y="1474165"/>
                  </a:cubicBezTo>
                  <a:lnTo>
                    <a:pt x="0" y="85588"/>
                  </a:lnTo>
                  <a:cubicBezTo>
                    <a:pt x="0" y="62889"/>
                    <a:pt x="9017" y="41119"/>
                    <a:pt x="25068" y="25068"/>
                  </a:cubicBezTo>
                  <a:cubicBezTo>
                    <a:pt x="41119" y="9017"/>
                    <a:pt x="62889" y="0"/>
                    <a:pt x="85588" y="0"/>
                  </a:cubicBezTo>
                  <a:close/>
                </a:path>
              </a:pathLst>
            </a:custGeom>
            <a:solidFill>
              <a:schemeClr val="accent3">
                <a:lumMod val="40000"/>
                <a:lumOff val="60000"/>
              </a:schemeClr>
            </a:solidFill>
          </p:spPr>
          <p:txBody>
            <a:bodyPr/>
            <a:lstStyle/>
            <a:p>
              <a:endParaRPr lang="en-US"/>
            </a:p>
          </p:txBody>
        </p:sp>
        <p:sp>
          <p:nvSpPr>
            <p:cNvPr id="4" name="TextBox 15">
              <a:extLst>
                <a:ext uri="{FF2B5EF4-FFF2-40B4-BE49-F238E27FC236}">
                  <a16:creationId xmlns:a16="http://schemas.microsoft.com/office/drawing/2014/main" id="{4E294D7A-0439-F02A-96EF-D9F5EC327C37}"/>
                </a:ext>
              </a:extLst>
            </p:cNvPr>
            <p:cNvSpPr txBox="1"/>
            <p:nvPr/>
          </p:nvSpPr>
          <p:spPr>
            <a:xfrm>
              <a:off x="0" y="-38100"/>
              <a:ext cx="1215006" cy="1597853"/>
            </a:xfrm>
            <a:prstGeom prst="rect">
              <a:avLst/>
            </a:prstGeom>
          </p:spPr>
          <p:txBody>
            <a:bodyPr lIns="50800" tIns="50800" rIns="50800" bIns="50800" rtlCol="0" anchor="ctr"/>
            <a:lstStyle/>
            <a:p>
              <a:pPr algn="ctr">
                <a:lnSpc>
                  <a:spcPts val="2651"/>
                </a:lnSpc>
              </a:pPr>
              <a:endParaRPr/>
            </a:p>
          </p:txBody>
        </p:sp>
      </p:grpSp>
      <p:grpSp>
        <p:nvGrpSpPr>
          <p:cNvPr id="5" name="Group 20">
            <a:extLst>
              <a:ext uri="{FF2B5EF4-FFF2-40B4-BE49-F238E27FC236}">
                <a16:creationId xmlns:a16="http://schemas.microsoft.com/office/drawing/2014/main" id="{E5C23456-2D8E-85BA-873F-153F5C3CCABA}"/>
              </a:ext>
              <a:ext uri="{C183D7F6-B498-43B3-948B-1728B52AA6E4}">
                <adec:decorative xmlns:adec="http://schemas.microsoft.com/office/drawing/2017/decorative" val="1"/>
              </a:ext>
            </a:extLst>
          </p:cNvPr>
          <p:cNvGrpSpPr/>
          <p:nvPr/>
        </p:nvGrpSpPr>
        <p:grpSpPr>
          <a:xfrm>
            <a:off x="9623359" y="3300403"/>
            <a:ext cx="6693024" cy="6524624"/>
            <a:chOff x="0" y="0"/>
            <a:chExt cx="1215006" cy="1559753"/>
          </a:xfrm>
        </p:grpSpPr>
        <p:sp>
          <p:nvSpPr>
            <p:cNvPr id="6" name="Freeform 21">
              <a:extLst>
                <a:ext uri="{FF2B5EF4-FFF2-40B4-BE49-F238E27FC236}">
                  <a16:creationId xmlns:a16="http://schemas.microsoft.com/office/drawing/2014/main" id="{CC162FF8-23F0-4CC3-21D8-1ABF874410C4}"/>
                </a:ext>
              </a:extLst>
            </p:cNvPr>
            <p:cNvSpPr/>
            <p:nvPr/>
          </p:nvSpPr>
          <p:spPr>
            <a:xfrm>
              <a:off x="0" y="0"/>
              <a:ext cx="1215006" cy="1559753"/>
            </a:xfrm>
            <a:custGeom>
              <a:avLst/>
              <a:gdLst/>
              <a:ahLst/>
              <a:cxnLst/>
              <a:rect l="l" t="t" r="r" b="b"/>
              <a:pathLst>
                <a:path w="1215006" h="1559753">
                  <a:moveTo>
                    <a:pt x="85588" y="0"/>
                  </a:moveTo>
                  <a:lnTo>
                    <a:pt x="1129417" y="0"/>
                  </a:lnTo>
                  <a:cubicBezTo>
                    <a:pt x="1152117" y="0"/>
                    <a:pt x="1173887" y="9017"/>
                    <a:pt x="1189937" y="25068"/>
                  </a:cubicBezTo>
                  <a:cubicBezTo>
                    <a:pt x="1205988" y="41119"/>
                    <a:pt x="1215006" y="62889"/>
                    <a:pt x="1215006" y="85588"/>
                  </a:cubicBezTo>
                  <a:lnTo>
                    <a:pt x="1215006" y="1474165"/>
                  </a:lnTo>
                  <a:cubicBezTo>
                    <a:pt x="1215006" y="1521434"/>
                    <a:pt x="1176687" y="1559753"/>
                    <a:pt x="1129417" y="1559753"/>
                  </a:cubicBezTo>
                  <a:lnTo>
                    <a:pt x="85588" y="1559753"/>
                  </a:lnTo>
                  <a:cubicBezTo>
                    <a:pt x="62889" y="1559753"/>
                    <a:pt x="41119" y="1550736"/>
                    <a:pt x="25068" y="1534685"/>
                  </a:cubicBezTo>
                  <a:cubicBezTo>
                    <a:pt x="9017" y="1518634"/>
                    <a:pt x="0" y="1496865"/>
                    <a:pt x="0" y="1474165"/>
                  </a:cubicBezTo>
                  <a:lnTo>
                    <a:pt x="0" y="85588"/>
                  </a:lnTo>
                  <a:cubicBezTo>
                    <a:pt x="0" y="62889"/>
                    <a:pt x="9017" y="41119"/>
                    <a:pt x="25068" y="25068"/>
                  </a:cubicBezTo>
                  <a:cubicBezTo>
                    <a:pt x="41119" y="9017"/>
                    <a:pt x="62889" y="0"/>
                    <a:pt x="85588" y="0"/>
                  </a:cubicBezTo>
                  <a:close/>
                </a:path>
              </a:pathLst>
            </a:custGeom>
            <a:solidFill>
              <a:schemeClr val="accent3">
                <a:lumMod val="40000"/>
                <a:lumOff val="60000"/>
              </a:schemeClr>
            </a:solidFill>
          </p:spPr>
          <p:txBody>
            <a:bodyPr/>
            <a:lstStyle/>
            <a:p>
              <a:endParaRPr lang="en-US"/>
            </a:p>
          </p:txBody>
        </p:sp>
        <p:sp>
          <p:nvSpPr>
            <p:cNvPr id="7" name="TextBox 22">
              <a:extLst>
                <a:ext uri="{FF2B5EF4-FFF2-40B4-BE49-F238E27FC236}">
                  <a16:creationId xmlns:a16="http://schemas.microsoft.com/office/drawing/2014/main" id="{6B310437-B304-5993-2C07-4A492BC64239}"/>
                </a:ext>
              </a:extLst>
            </p:cNvPr>
            <p:cNvSpPr txBox="1"/>
            <p:nvPr/>
          </p:nvSpPr>
          <p:spPr>
            <a:xfrm>
              <a:off x="0" y="-38100"/>
              <a:ext cx="1215006" cy="1597853"/>
            </a:xfrm>
            <a:prstGeom prst="rect">
              <a:avLst/>
            </a:prstGeom>
          </p:spPr>
          <p:txBody>
            <a:bodyPr lIns="50800" tIns="50800" rIns="50800" bIns="50800" rtlCol="0" anchor="ctr"/>
            <a:lstStyle/>
            <a:p>
              <a:pPr algn="ctr">
                <a:lnSpc>
                  <a:spcPts val="2651"/>
                </a:lnSpc>
              </a:pPr>
              <a:endParaRPr/>
            </a:p>
          </p:txBody>
        </p:sp>
      </p:grpSp>
      <p:sp>
        <p:nvSpPr>
          <p:cNvPr id="8" name="TextBox 23">
            <a:extLst>
              <a:ext uri="{FF2B5EF4-FFF2-40B4-BE49-F238E27FC236}">
                <a16:creationId xmlns:a16="http://schemas.microsoft.com/office/drawing/2014/main" id="{0E757A5F-D0EB-0FBF-154F-EEEB53834A10}"/>
              </a:ext>
            </a:extLst>
          </p:cNvPr>
          <p:cNvSpPr txBox="1"/>
          <p:nvPr/>
        </p:nvSpPr>
        <p:spPr>
          <a:xfrm>
            <a:off x="2057400" y="3734315"/>
            <a:ext cx="6671196" cy="649555"/>
          </a:xfrm>
          <a:prstGeom prst="rect">
            <a:avLst/>
          </a:prstGeom>
          <a:solidFill>
            <a:schemeClr val="accent3">
              <a:lumMod val="60000"/>
              <a:lumOff val="40000"/>
            </a:schemeClr>
          </a:solidFill>
        </p:spPr>
        <p:txBody>
          <a:bodyPr wrap="square" lIns="0" tIns="0" rIns="0" bIns="0" rtlCol="0" anchor="t">
            <a:spAutoFit/>
          </a:bodyPr>
          <a:lstStyle/>
          <a:p>
            <a:pPr algn="ctr">
              <a:lnSpc>
                <a:spcPts val="5240"/>
              </a:lnSpc>
              <a:spcBef>
                <a:spcPct val="0"/>
              </a:spcBef>
            </a:pPr>
            <a:r>
              <a:rPr lang="en-US" sz="3743" b="1">
                <a:solidFill>
                  <a:srgbClr val="231E23"/>
                </a:solidFill>
                <a:latin typeface="Aptos ExtraBold" panose="020B0004020202020204" pitchFamily="34" charset="0"/>
                <a:ea typeface="Canva Sans Bold"/>
                <a:cs typeface="Canva Sans Bold"/>
                <a:sym typeface="Canva Sans Bold"/>
              </a:rPr>
              <a:t>K-6 Classroom-Based</a:t>
            </a:r>
          </a:p>
        </p:txBody>
      </p:sp>
      <p:sp>
        <p:nvSpPr>
          <p:cNvPr id="9" name="TextBox 26">
            <a:extLst>
              <a:ext uri="{FF2B5EF4-FFF2-40B4-BE49-F238E27FC236}">
                <a16:creationId xmlns:a16="http://schemas.microsoft.com/office/drawing/2014/main" id="{6C982A55-4305-5574-7AC1-CDC3696DC0BE}"/>
              </a:ext>
              <a:ext uri="{C183D7F6-B498-43B3-948B-1728B52AA6E4}">
                <adec:decorative xmlns:adec="http://schemas.microsoft.com/office/drawing/2017/decorative" val="0"/>
              </a:ext>
            </a:extLst>
          </p:cNvPr>
          <p:cNvSpPr txBox="1"/>
          <p:nvPr/>
        </p:nvSpPr>
        <p:spPr>
          <a:xfrm>
            <a:off x="2057400" y="4900603"/>
            <a:ext cx="6607242" cy="3693319"/>
          </a:xfrm>
          <a:prstGeom prst="rect">
            <a:avLst/>
          </a:prstGeom>
        </p:spPr>
        <p:txBody>
          <a:bodyPr wrap="square" lIns="0" tIns="0" rIns="0" bIns="0" rtlCol="0" anchor="t">
            <a:spAutoFit/>
          </a:bodyPr>
          <a:lstStyle/>
          <a:p>
            <a:pPr marL="521559" lvl="1" algn="l"/>
            <a:r>
              <a:rPr lang="en-US" sz="4000" dirty="0">
                <a:solidFill>
                  <a:srgbClr val="000000"/>
                </a:solidFill>
                <a:latin typeface="Aptos" panose="020B0004020202020204" pitchFamily="34" charset="0"/>
                <a:ea typeface="Canva Student Font"/>
                <a:cs typeface="Canva Student Font"/>
                <a:sym typeface="Canva Student Font"/>
              </a:rPr>
              <a:t>Enhancement opportunities within student’s grade level class.</a:t>
            </a:r>
          </a:p>
          <a:p>
            <a:pPr marL="521559" lvl="1" algn="l"/>
            <a:endParaRPr lang="en-US" sz="4000" dirty="0">
              <a:solidFill>
                <a:srgbClr val="000000"/>
              </a:solidFill>
              <a:latin typeface="Aptos" panose="020B0004020202020204" pitchFamily="34" charset="0"/>
              <a:ea typeface="Canva Student Font"/>
              <a:cs typeface="Canva Student Font"/>
              <a:sym typeface="Canva Student Font"/>
            </a:endParaRPr>
          </a:p>
          <a:p>
            <a:pPr marL="521559" lvl="1" algn="l"/>
            <a:r>
              <a:rPr lang="en-US" sz="4000" dirty="0">
                <a:solidFill>
                  <a:srgbClr val="000000"/>
                </a:solidFill>
                <a:latin typeface="Aptos" panose="020B0004020202020204" pitchFamily="34" charset="0"/>
                <a:ea typeface="Canva Student Font"/>
                <a:cs typeface="Canva Student Font"/>
                <a:sym typeface="Canva Student Font"/>
              </a:rPr>
              <a:t>Supports Math and/or Literacy Domain strengths.</a:t>
            </a:r>
          </a:p>
        </p:txBody>
      </p:sp>
      <p:sp>
        <p:nvSpPr>
          <p:cNvPr id="10" name="TextBox 23">
            <a:extLst>
              <a:ext uri="{FF2B5EF4-FFF2-40B4-BE49-F238E27FC236}">
                <a16:creationId xmlns:a16="http://schemas.microsoft.com/office/drawing/2014/main" id="{ACB0D1B0-35B0-9B24-EB90-E830068A396C}"/>
              </a:ext>
            </a:extLst>
          </p:cNvPr>
          <p:cNvSpPr txBox="1"/>
          <p:nvPr/>
        </p:nvSpPr>
        <p:spPr>
          <a:xfrm>
            <a:off x="9635604" y="3734315"/>
            <a:ext cx="6671196" cy="649555"/>
          </a:xfrm>
          <a:prstGeom prst="rect">
            <a:avLst/>
          </a:prstGeom>
          <a:solidFill>
            <a:schemeClr val="accent3">
              <a:lumMod val="60000"/>
              <a:lumOff val="40000"/>
            </a:schemeClr>
          </a:solidFill>
        </p:spPr>
        <p:txBody>
          <a:bodyPr wrap="square" lIns="0" tIns="0" rIns="0" bIns="0" rtlCol="0" anchor="t">
            <a:spAutoFit/>
          </a:bodyPr>
          <a:lstStyle/>
          <a:p>
            <a:pPr algn="ctr">
              <a:lnSpc>
                <a:spcPts val="5240"/>
              </a:lnSpc>
              <a:spcBef>
                <a:spcPct val="0"/>
              </a:spcBef>
            </a:pPr>
            <a:r>
              <a:rPr lang="en-US" sz="3743" b="1">
                <a:solidFill>
                  <a:srgbClr val="231E23"/>
                </a:solidFill>
                <a:latin typeface="Aptos ExtraBold" panose="020B0004020202020204" pitchFamily="34" charset="0"/>
                <a:ea typeface="Canva Sans Bold"/>
                <a:cs typeface="Canva Sans Bold"/>
                <a:sym typeface="Canva Sans Bold"/>
              </a:rPr>
              <a:t>4/5/6 Self-Contained</a:t>
            </a:r>
          </a:p>
        </p:txBody>
      </p:sp>
      <p:sp>
        <p:nvSpPr>
          <p:cNvPr id="11" name="TextBox 26">
            <a:extLst>
              <a:ext uri="{FF2B5EF4-FFF2-40B4-BE49-F238E27FC236}">
                <a16:creationId xmlns:a16="http://schemas.microsoft.com/office/drawing/2014/main" id="{8F23BA4E-01C6-01E8-89F8-BE2F1AEF9848}"/>
              </a:ext>
            </a:extLst>
          </p:cNvPr>
          <p:cNvSpPr txBox="1"/>
          <p:nvPr/>
        </p:nvSpPr>
        <p:spPr>
          <a:xfrm>
            <a:off x="9635604" y="4900603"/>
            <a:ext cx="6643398" cy="4924425"/>
          </a:xfrm>
          <a:prstGeom prst="rect">
            <a:avLst/>
          </a:prstGeom>
        </p:spPr>
        <p:txBody>
          <a:bodyPr wrap="square" lIns="0" tIns="0" rIns="0" bIns="0" rtlCol="0" anchor="t">
            <a:spAutoFit/>
          </a:bodyPr>
          <a:lstStyle/>
          <a:p>
            <a:pPr marL="521559" lvl="1" algn="l"/>
            <a:r>
              <a:rPr lang="en-US" sz="4000">
                <a:solidFill>
                  <a:srgbClr val="000000"/>
                </a:solidFill>
                <a:latin typeface="Aptos" panose="020B0004020202020204" pitchFamily="34" charset="0"/>
                <a:ea typeface="Canva Student Font"/>
                <a:cs typeface="Canva Student Font"/>
                <a:sym typeface="Canva Student Font"/>
              </a:rPr>
              <a:t>Acceleration and enhancement within a multi-age, highly capable class.</a:t>
            </a:r>
          </a:p>
          <a:p>
            <a:pPr marL="521559" lvl="1" algn="l"/>
            <a:endParaRPr lang="en-US" sz="4000">
              <a:solidFill>
                <a:srgbClr val="000000"/>
              </a:solidFill>
              <a:latin typeface="Aptos" panose="020B0004020202020204" pitchFamily="34" charset="0"/>
              <a:ea typeface="Canva Student Font"/>
              <a:cs typeface="Canva Student Font"/>
              <a:sym typeface="Canva Student Font"/>
            </a:endParaRPr>
          </a:p>
          <a:p>
            <a:pPr marL="521559" lvl="1"/>
            <a:r>
              <a:rPr lang="en-US" sz="4000">
                <a:solidFill>
                  <a:srgbClr val="000000"/>
                </a:solidFill>
                <a:latin typeface="Aptos" panose="020B0004020202020204" pitchFamily="34" charset="0"/>
                <a:ea typeface="Canva Student Font"/>
                <a:cs typeface="Canva Student Font"/>
                <a:sym typeface="Canva Student Font"/>
              </a:rPr>
              <a:t>Supports Math and Literacy Domain strengths.</a:t>
            </a:r>
          </a:p>
          <a:p>
            <a:pPr marL="521559" lvl="1" algn="l"/>
            <a:endParaRPr lang="en-US" sz="4000">
              <a:solidFill>
                <a:srgbClr val="000000"/>
              </a:solidFill>
              <a:latin typeface="Aptos" panose="020B0004020202020204" pitchFamily="34" charset="0"/>
              <a:ea typeface="Canva Student Font"/>
              <a:cs typeface="Canva Student Font"/>
              <a:sym typeface="Canva Student Font"/>
            </a:endParaRPr>
          </a:p>
        </p:txBody>
      </p:sp>
    </p:spTree>
    <p:extLst>
      <p:ext uri="{BB962C8B-B14F-4D97-AF65-F5344CB8AC3E}">
        <p14:creationId xmlns:p14="http://schemas.microsoft.com/office/powerpoint/2010/main" val="40444477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reeform 12" descr="Snohomish School District logo">
            <a:extLst>
              <a:ext uri="{C183D7F6-B498-43B3-948B-1728B52AA6E4}">
                <adec:decorative xmlns:adec="http://schemas.microsoft.com/office/drawing/2017/decorative" val="0"/>
              </a:ext>
            </a:extLst>
          </p:cNvPr>
          <p:cNvSpPr/>
          <p:nvPr/>
        </p:nvSpPr>
        <p:spPr>
          <a:xfrm>
            <a:off x="13980542" y="7878233"/>
            <a:ext cx="3278758" cy="1380067"/>
          </a:xfrm>
          <a:custGeom>
            <a:avLst/>
            <a:gdLst/>
            <a:ahLst/>
            <a:cxnLst/>
            <a:rect l="l" t="t" r="r" b="b"/>
            <a:pathLst>
              <a:path w="3278758" h="1380067">
                <a:moveTo>
                  <a:pt x="0" y="0"/>
                </a:moveTo>
                <a:lnTo>
                  <a:pt x="3278758" y="0"/>
                </a:lnTo>
                <a:lnTo>
                  <a:pt x="3278758" y="1380067"/>
                </a:lnTo>
                <a:lnTo>
                  <a:pt x="0" y="1380067"/>
                </a:lnTo>
                <a:lnTo>
                  <a:pt x="0" y="0"/>
                </a:lnTo>
                <a:close/>
              </a:path>
            </a:pathLst>
          </a:custGeom>
          <a:blipFill>
            <a:blip r:embed="rId2"/>
            <a:stretch>
              <a:fillRect/>
            </a:stretch>
          </a:blipFill>
        </p:spPr>
        <p:txBody>
          <a:bodyPr/>
          <a:lstStyle/>
          <a:p>
            <a:endParaRPr lang="en-US"/>
          </a:p>
        </p:txBody>
      </p:sp>
      <p:sp>
        <p:nvSpPr>
          <p:cNvPr id="13" name="TextBox 13"/>
          <p:cNvSpPr txBox="1">
            <a:spLocks noGrp="1"/>
          </p:cNvSpPr>
          <p:nvPr>
            <p:ph type="title" idx="4294967295"/>
          </p:nvPr>
        </p:nvSpPr>
        <p:spPr>
          <a:xfrm>
            <a:off x="0" y="2674591"/>
            <a:ext cx="18288000" cy="3479801"/>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13999"/>
              </a:lnSpc>
              <a:spcBef>
                <a:spcPct val="0"/>
              </a:spcBef>
              <a:spcAft>
                <a:spcPts val="0"/>
              </a:spcAft>
              <a:buClrTx/>
              <a:buSzTx/>
              <a:buFontTx/>
              <a:buNone/>
              <a:tabLst/>
              <a:defRPr/>
            </a:pPr>
            <a:r>
              <a:rPr kumimoji="0" lang="en-US" sz="9999" b="1" i="0" u="none" strike="noStrike" kern="1200" cap="none" spc="0" normalizeH="0" baseline="0" noProof="0" dirty="0">
                <a:ln>
                  <a:noFill/>
                </a:ln>
                <a:solidFill>
                  <a:srgbClr val="231E23"/>
                </a:solidFill>
                <a:effectLst/>
                <a:uLnTx/>
                <a:uFillTx/>
                <a:latin typeface="Aptos ExtraBold" panose="020B0004020202020204" pitchFamily="34" charset="0"/>
                <a:ea typeface="Canva Sans Bold"/>
                <a:cs typeface="Canva Sans Bold"/>
                <a:sym typeface="Canva Sans Bold"/>
              </a:rPr>
              <a:t>4/5/6 Highly Capable</a:t>
            </a:r>
            <a:br>
              <a:rPr kumimoji="0" lang="en-US" sz="9999" b="1" i="0" u="none" strike="noStrike" kern="1200" cap="none" spc="0" normalizeH="0" baseline="0" noProof="0" dirty="0">
                <a:ln>
                  <a:noFill/>
                </a:ln>
                <a:solidFill>
                  <a:srgbClr val="231E23"/>
                </a:solidFill>
                <a:effectLst/>
                <a:uLnTx/>
                <a:uFillTx/>
                <a:latin typeface="Aptos ExtraBold" panose="020B0004020202020204" pitchFamily="34" charset="0"/>
                <a:ea typeface="Canva Sans Bold"/>
                <a:cs typeface="Canva Sans Bold"/>
                <a:sym typeface="Canva Sans Bold"/>
              </a:rPr>
            </a:br>
            <a:r>
              <a:rPr kumimoji="0" lang="en-US" sz="9999" b="1" i="0" u="none" strike="noStrike" kern="1200" cap="none" spc="0" normalizeH="0" baseline="0" noProof="0" dirty="0">
                <a:ln>
                  <a:noFill/>
                </a:ln>
                <a:solidFill>
                  <a:srgbClr val="231E23"/>
                </a:solidFill>
                <a:effectLst/>
                <a:uLnTx/>
                <a:uFillTx/>
                <a:latin typeface="Aptos ExtraBold" panose="020B0004020202020204" pitchFamily="34" charset="0"/>
                <a:ea typeface="Canva Sans Bold"/>
                <a:cs typeface="Canva Sans Bold"/>
                <a:sym typeface="Canva Sans Bold"/>
              </a:rPr>
              <a:t> Program Overview</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reeform 12" descr="Snohomish School District logo">
            <a:extLst>
              <a:ext uri="{C183D7F6-B498-43B3-948B-1728B52AA6E4}">
                <adec:decorative xmlns:adec="http://schemas.microsoft.com/office/drawing/2017/decorative" val="0"/>
              </a:ext>
            </a:extLst>
          </p:cNvPr>
          <p:cNvSpPr/>
          <p:nvPr/>
        </p:nvSpPr>
        <p:spPr>
          <a:xfrm>
            <a:off x="16279002" y="9258300"/>
            <a:ext cx="1620063" cy="681903"/>
          </a:xfrm>
          <a:custGeom>
            <a:avLst/>
            <a:gdLst/>
            <a:ahLst/>
            <a:cxnLst/>
            <a:rect l="l" t="t" r="r" b="b"/>
            <a:pathLst>
              <a:path w="1620063" h="681903">
                <a:moveTo>
                  <a:pt x="0" y="0"/>
                </a:moveTo>
                <a:lnTo>
                  <a:pt x="1620063" y="0"/>
                </a:lnTo>
                <a:lnTo>
                  <a:pt x="1620063" y="681903"/>
                </a:lnTo>
                <a:lnTo>
                  <a:pt x="0" y="681903"/>
                </a:lnTo>
                <a:lnTo>
                  <a:pt x="0" y="0"/>
                </a:lnTo>
                <a:close/>
              </a:path>
            </a:pathLst>
          </a:custGeom>
          <a:blipFill>
            <a:blip r:embed="rId2"/>
            <a:stretch>
              <a:fillRect/>
            </a:stretch>
          </a:blipFill>
        </p:spPr>
        <p:txBody>
          <a:bodyPr/>
          <a:lstStyle/>
          <a:p>
            <a:endParaRPr lang="en-US"/>
          </a:p>
        </p:txBody>
      </p:sp>
      <p:sp>
        <p:nvSpPr>
          <p:cNvPr id="13" name="TextBox 13"/>
          <p:cNvSpPr txBox="1">
            <a:spLocks noGrp="1"/>
          </p:cNvSpPr>
          <p:nvPr>
            <p:ph type="title" idx="4294967295"/>
          </p:nvPr>
        </p:nvSpPr>
        <p:spPr>
          <a:xfrm>
            <a:off x="2662163" y="914400"/>
            <a:ext cx="12963674" cy="97869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8006"/>
              </a:lnSpc>
              <a:spcBef>
                <a:spcPct val="0"/>
              </a:spcBef>
              <a:spcAft>
                <a:spcPts val="0"/>
              </a:spcAft>
              <a:buClrTx/>
              <a:buSzTx/>
              <a:buFontTx/>
              <a:buNone/>
              <a:tabLst/>
              <a:defRPr/>
            </a:pPr>
            <a:r>
              <a:rPr kumimoji="0" lang="en-US" sz="5718" b="1" i="0" u="none" strike="noStrike" kern="1200" cap="none" spc="0" normalizeH="0" baseline="0" noProof="0" dirty="0">
                <a:ln>
                  <a:noFill/>
                </a:ln>
                <a:solidFill>
                  <a:srgbClr val="231E23"/>
                </a:solidFill>
                <a:effectLst/>
                <a:uLnTx/>
                <a:uFillTx/>
                <a:latin typeface="Aptos ExtraBold" panose="020B0004020202020204" pitchFamily="34" charset="0"/>
                <a:ea typeface="Canva Sans Bold"/>
                <a:cs typeface="Canva Sans Bold"/>
                <a:sym typeface="Canva Sans Bold"/>
              </a:rPr>
              <a:t>4/5/6 Elementary Program Overview</a:t>
            </a:r>
          </a:p>
        </p:txBody>
      </p:sp>
      <p:sp>
        <p:nvSpPr>
          <p:cNvPr id="14" name="TextBox 14"/>
          <p:cNvSpPr txBox="1"/>
          <p:nvPr/>
        </p:nvSpPr>
        <p:spPr>
          <a:xfrm>
            <a:off x="959123" y="2541433"/>
            <a:ext cx="16129910" cy="5543312"/>
          </a:xfrm>
          <a:prstGeom prst="rect">
            <a:avLst/>
          </a:prstGeom>
        </p:spPr>
        <p:txBody>
          <a:bodyPr lIns="0" tIns="0" rIns="0" bIns="0" rtlCol="0" anchor="t">
            <a:spAutoFit/>
          </a:bodyPr>
          <a:lstStyle/>
          <a:p>
            <a:pPr algn="l">
              <a:lnSpc>
                <a:spcPts val="6764"/>
              </a:lnSpc>
            </a:pPr>
            <a:r>
              <a:rPr lang="en-US" sz="4831">
                <a:solidFill>
                  <a:srgbClr val="000000"/>
                </a:solidFill>
                <a:latin typeface="Aptos" panose="020B0004020202020204" pitchFamily="34" charset="0"/>
                <a:ea typeface="Canva Student Font"/>
                <a:cs typeface="Canva Student Font"/>
                <a:sym typeface="Canva Student Font"/>
              </a:rPr>
              <a:t>This program is offered at each elementary school and is a multi-age, full-time class that emphasizes:</a:t>
            </a:r>
          </a:p>
          <a:p>
            <a:pPr marL="1043118" lvl="1" indent="-521559" algn="l">
              <a:buFont typeface="Arial"/>
              <a:buChar char="•"/>
            </a:pPr>
            <a:r>
              <a:rPr lang="en-US" sz="4500">
                <a:solidFill>
                  <a:srgbClr val="000000"/>
                </a:solidFill>
                <a:latin typeface="Aptos" panose="020B0004020202020204" pitchFamily="34" charset="0"/>
                <a:ea typeface="Canva Student Font"/>
                <a:cs typeface="Canva Student Font"/>
                <a:sym typeface="Canva Student Font"/>
              </a:rPr>
              <a:t>abstract thinking, depth, complexity and acceleration when appropriate in content and process.</a:t>
            </a:r>
          </a:p>
          <a:p>
            <a:pPr marL="1043118" lvl="1" indent="-521559" algn="l">
              <a:buFont typeface="Arial"/>
              <a:buChar char="•"/>
            </a:pPr>
            <a:r>
              <a:rPr lang="en-US" sz="4500">
                <a:solidFill>
                  <a:srgbClr val="000000"/>
                </a:solidFill>
                <a:latin typeface="Aptos" panose="020B0004020202020204" pitchFamily="34" charset="0"/>
                <a:ea typeface="Canva Student Font"/>
                <a:cs typeface="Canva Student Font"/>
                <a:sym typeface="Canva Student Font"/>
              </a:rPr>
              <a:t>higher level thinking skills with learning opportunities around critical, creative and evaluative thinking.</a:t>
            </a:r>
          </a:p>
          <a:p>
            <a:pPr algn="l">
              <a:lnSpc>
                <a:spcPts val="6764"/>
              </a:lnSpc>
            </a:pPr>
            <a:endParaRPr lang="en-US" sz="4831">
              <a:solidFill>
                <a:srgbClr val="000000"/>
              </a:solidFill>
              <a:latin typeface="Aptos" panose="020B0004020202020204" pitchFamily="34" charset="0"/>
              <a:ea typeface="Canva Student Font"/>
              <a:cs typeface="Canva Student Font"/>
              <a:sym typeface="Canva Student Font"/>
            </a:endParaRPr>
          </a:p>
        </p:txBody>
      </p:sp>
      <p:cxnSp>
        <p:nvCxnSpPr>
          <p:cNvPr id="15" name="Straight Connector 14">
            <a:extLst>
              <a:ext uri="{FF2B5EF4-FFF2-40B4-BE49-F238E27FC236}">
                <a16:creationId xmlns:a16="http://schemas.microsoft.com/office/drawing/2014/main" id="{AF6817EC-16B3-3899-3554-8DD416217DE2}"/>
              </a:ext>
              <a:ext uri="{C183D7F6-B498-43B3-948B-1728B52AA6E4}">
                <adec:decorative xmlns:adec="http://schemas.microsoft.com/office/drawing/2017/decorative" val="1"/>
              </a:ext>
            </a:extLst>
          </p:cNvPr>
          <p:cNvCxnSpPr>
            <a:cxnSpLocks/>
          </p:cNvCxnSpPr>
          <p:nvPr/>
        </p:nvCxnSpPr>
        <p:spPr>
          <a:xfrm>
            <a:off x="3695700" y="1929259"/>
            <a:ext cx="10896600" cy="0"/>
          </a:xfrm>
          <a:prstGeom prst="line">
            <a:avLst/>
          </a:prstGeom>
          <a:ln w="57150"/>
        </p:spPr>
        <p:style>
          <a:lnRef idx="1">
            <a:schemeClr val="accent3"/>
          </a:lnRef>
          <a:fillRef idx="0">
            <a:schemeClr val="accent3"/>
          </a:fillRef>
          <a:effectRef idx="0">
            <a:schemeClr val="accent3"/>
          </a:effectRef>
          <a:fontRef idx="minor">
            <a:schemeClr val="tx1"/>
          </a:fontRef>
        </p:style>
      </p:cxn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reeform 12" descr="Snohomish School District logo">
            <a:extLst>
              <a:ext uri="{C183D7F6-B498-43B3-948B-1728B52AA6E4}">
                <adec:decorative xmlns:adec="http://schemas.microsoft.com/office/drawing/2017/decorative" val="0"/>
              </a:ext>
            </a:extLst>
          </p:cNvPr>
          <p:cNvSpPr/>
          <p:nvPr/>
        </p:nvSpPr>
        <p:spPr>
          <a:xfrm>
            <a:off x="16279002" y="9258300"/>
            <a:ext cx="1620063" cy="681903"/>
          </a:xfrm>
          <a:custGeom>
            <a:avLst/>
            <a:gdLst/>
            <a:ahLst/>
            <a:cxnLst/>
            <a:rect l="l" t="t" r="r" b="b"/>
            <a:pathLst>
              <a:path w="1620063" h="681903">
                <a:moveTo>
                  <a:pt x="0" y="0"/>
                </a:moveTo>
                <a:lnTo>
                  <a:pt x="1620063" y="0"/>
                </a:lnTo>
                <a:lnTo>
                  <a:pt x="1620063" y="681903"/>
                </a:lnTo>
                <a:lnTo>
                  <a:pt x="0" y="681903"/>
                </a:lnTo>
                <a:lnTo>
                  <a:pt x="0" y="0"/>
                </a:lnTo>
                <a:close/>
              </a:path>
            </a:pathLst>
          </a:custGeom>
          <a:blipFill>
            <a:blip r:embed="rId3"/>
            <a:stretch>
              <a:fillRect/>
            </a:stretch>
          </a:blipFill>
        </p:spPr>
        <p:txBody>
          <a:bodyPr/>
          <a:lstStyle/>
          <a:p>
            <a:endParaRPr lang="en-US"/>
          </a:p>
        </p:txBody>
      </p:sp>
      <p:sp>
        <p:nvSpPr>
          <p:cNvPr id="13" name="TextBox 13"/>
          <p:cNvSpPr txBox="1">
            <a:spLocks noGrp="1"/>
          </p:cNvSpPr>
          <p:nvPr>
            <p:ph type="title" idx="4294967295"/>
          </p:nvPr>
        </p:nvSpPr>
        <p:spPr>
          <a:xfrm>
            <a:off x="2541862" y="914400"/>
            <a:ext cx="13204277" cy="97251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8006"/>
              </a:lnSpc>
              <a:spcBef>
                <a:spcPct val="0"/>
              </a:spcBef>
              <a:spcAft>
                <a:spcPts val="0"/>
              </a:spcAft>
              <a:buClrTx/>
              <a:buSzTx/>
              <a:buFontTx/>
              <a:buNone/>
              <a:tabLst/>
              <a:defRPr/>
            </a:pPr>
            <a:r>
              <a:rPr kumimoji="0" lang="en-US" sz="5718" b="1" i="0" u="none" strike="noStrike" kern="1200" cap="none" spc="0" normalizeH="0" baseline="0" noProof="0" dirty="0">
                <a:ln>
                  <a:noFill/>
                </a:ln>
                <a:solidFill>
                  <a:srgbClr val="231E23"/>
                </a:solidFill>
                <a:effectLst/>
                <a:uLnTx/>
                <a:uFillTx/>
                <a:latin typeface="Aptos ExtraBold" panose="020B0004020202020204" pitchFamily="34" charset="0"/>
                <a:ea typeface="Canva Sans Bold"/>
                <a:cs typeface="Canva Sans Bold"/>
                <a:sym typeface="Canva Sans Bold"/>
              </a:rPr>
              <a:t>4/5/6 Highly Capable Classrooms</a:t>
            </a:r>
          </a:p>
        </p:txBody>
      </p:sp>
      <p:sp>
        <p:nvSpPr>
          <p:cNvPr id="14" name="TextBox 14"/>
          <p:cNvSpPr txBox="1"/>
          <p:nvPr/>
        </p:nvSpPr>
        <p:spPr>
          <a:xfrm>
            <a:off x="1028700" y="2555251"/>
            <a:ext cx="16040100" cy="1697644"/>
          </a:xfrm>
          <a:prstGeom prst="rect">
            <a:avLst/>
          </a:prstGeom>
        </p:spPr>
        <p:txBody>
          <a:bodyPr wrap="square" lIns="0" tIns="0" rIns="0" bIns="0" rtlCol="0" anchor="t">
            <a:spAutoFit/>
          </a:bodyPr>
          <a:lstStyle/>
          <a:p>
            <a:pPr algn="l">
              <a:lnSpc>
                <a:spcPts val="6764"/>
              </a:lnSpc>
            </a:pPr>
            <a:r>
              <a:rPr lang="en-US" sz="4500">
                <a:solidFill>
                  <a:srgbClr val="000000"/>
                </a:solidFill>
                <a:latin typeface="Aptos" panose="020B0004020202020204" pitchFamily="34" charset="0"/>
                <a:ea typeface="Canva Student Font"/>
                <a:cs typeface="Canva Student Font"/>
                <a:sym typeface="Canva Student Font"/>
              </a:rPr>
              <a:t>Strategies to provide differentiated instruction may include: </a:t>
            </a:r>
          </a:p>
          <a:p>
            <a:pPr algn="l">
              <a:lnSpc>
                <a:spcPts val="6764"/>
              </a:lnSpc>
            </a:pPr>
            <a:endParaRPr lang="en-US" sz="4500">
              <a:solidFill>
                <a:srgbClr val="000000"/>
              </a:solidFill>
              <a:latin typeface="Aptos" panose="020B0004020202020204" pitchFamily="34" charset="0"/>
              <a:ea typeface="Canva Student Font"/>
              <a:cs typeface="Canva Student Font"/>
              <a:sym typeface="Canva Student Font"/>
            </a:endParaRPr>
          </a:p>
        </p:txBody>
      </p:sp>
      <p:cxnSp>
        <p:nvCxnSpPr>
          <p:cNvPr id="20" name="Straight Connector 19">
            <a:extLst>
              <a:ext uri="{FF2B5EF4-FFF2-40B4-BE49-F238E27FC236}">
                <a16:creationId xmlns:a16="http://schemas.microsoft.com/office/drawing/2014/main" id="{9939114D-C5AD-14B8-1D0C-2368BD427F91}"/>
              </a:ext>
              <a:ext uri="{C183D7F6-B498-43B3-948B-1728B52AA6E4}">
                <adec:decorative xmlns:adec="http://schemas.microsoft.com/office/drawing/2017/decorative" val="1"/>
              </a:ext>
            </a:extLst>
          </p:cNvPr>
          <p:cNvCxnSpPr>
            <a:cxnSpLocks/>
          </p:cNvCxnSpPr>
          <p:nvPr/>
        </p:nvCxnSpPr>
        <p:spPr>
          <a:xfrm>
            <a:off x="3695700" y="1929259"/>
            <a:ext cx="10896600" cy="0"/>
          </a:xfrm>
          <a:prstGeom prst="line">
            <a:avLst/>
          </a:prstGeom>
          <a:ln w="57150"/>
        </p:spPr>
        <p:style>
          <a:lnRef idx="1">
            <a:schemeClr val="accent3"/>
          </a:lnRef>
          <a:fillRef idx="0">
            <a:schemeClr val="accent3"/>
          </a:fillRef>
          <a:effectRef idx="0">
            <a:schemeClr val="accent3"/>
          </a:effectRef>
          <a:fontRef idx="minor">
            <a:schemeClr val="tx1"/>
          </a:fontRef>
        </p:style>
      </p:cxnSp>
      <p:graphicFrame>
        <p:nvGraphicFramePr>
          <p:cNvPr id="25" name="Content Placeholder 2" descr="Pre-Assessment /Formative Assessment&#10;Flexible Groupings&#10;Open ended &amp; Higher-level Questioning Strategies&#10;Compacting of Curriculum (Content and/or Process)&#10;Critical, Creative &amp; Evaluative Thinking&#10;Interest Units/Choice Options&#10;Project-Based Learning">
            <a:extLst>
              <a:ext uri="{FF2B5EF4-FFF2-40B4-BE49-F238E27FC236}">
                <a16:creationId xmlns:a16="http://schemas.microsoft.com/office/drawing/2014/main" id="{34C7C5D1-7C5C-A218-2A63-5AAB5996F14B}"/>
              </a:ext>
              <a:ext uri="{C183D7F6-B498-43B3-948B-1728B52AA6E4}">
                <adec:decorative xmlns:adec="http://schemas.microsoft.com/office/drawing/2017/decorative" val="0"/>
              </a:ext>
            </a:extLst>
          </p:cNvPr>
          <p:cNvGraphicFramePr>
            <a:graphicFrameLocks/>
          </p:cNvGraphicFramePr>
          <p:nvPr>
            <p:extLst>
              <p:ext uri="{D42A27DB-BD31-4B8C-83A1-F6EECF244321}">
                <p14:modId xmlns:p14="http://schemas.microsoft.com/office/powerpoint/2010/main" val="2142211015"/>
              </p:ext>
            </p:extLst>
          </p:nvPr>
        </p:nvGraphicFramePr>
        <p:xfrm>
          <a:off x="2362200" y="3543300"/>
          <a:ext cx="11201400" cy="60198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26" name="Graphic 25">
            <a:extLst>
              <a:ext uri="{FF2B5EF4-FFF2-40B4-BE49-F238E27FC236}">
                <a16:creationId xmlns:a16="http://schemas.microsoft.com/office/drawing/2014/main" id="{74408040-6D93-6B75-8D8F-F0D60166F504}"/>
              </a:ext>
              <a:ext uri="{C183D7F6-B498-43B3-948B-1728B52AA6E4}">
                <adec:decorative xmlns:adec="http://schemas.microsoft.com/office/drawing/2017/decorative" val="1"/>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2674975" y="5374188"/>
            <a:ext cx="625551" cy="625551"/>
          </a:xfrm>
          <a:prstGeom prst="rect">
            <a:avLst/>
          </a:prstGeom>
        </p:spPr>
      </p:pic>
      <p:pic>
        <p:nvPicPr>
          <p:cNvPr id="27" name="Graphic 26">
            <a:extLst>
              <a:ext uri="{FF2B5EF4-FFF2-40B4-BE49-F238E27FC236}">
                <a16:creationId xmlns:a16="http://schemas.microsoft.com/office/drawing/2014/main" id="{3A6D546B-2FC3-AAFE-B71E-0BB9F978E3BC}"/>
              </a:ext>
              <a:ext uri="{C183D7F6-B498-43B3-948B-1728B52AA6E4}">
                <adec:decorative xmlns:adec="http://schemas.microsoft.com/office/drawing/2017/decorative" val="1"/>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2654641" y="7106198"/>
            <a:ext cx="625551" cy="625551"/>
          </a:xfrm>
          <a:prstGeom prst="rect">
            <a:avLst/>
          </a:prstGeom>
        </p:spPr>
      </p:pic>
      <p:pic>
        <p:nvPicPr>
          <p:cNvPr id="28" name="Graphic 27">
            <a:extLst>
              <a:ext uri="{FF2B5EF4-FFF2-40B4-BE49-F238E27FC236}">
                <a16:creationId xmlns:a16="http://schemas.microsoft.com/office/drawing/2014/main" id="{FBD3D231-2BE0-CEAD-EDD6-9CE93F053B06}"/>
              </a:ext>
              <a:ext uri="{C183D7F6-B498-43B3-948B-1728B52AA6E4}">
                <adec:decorative xmlns:adec="http://schemas.microsoft.com/office/drawing/2017/decorative" val="1"/>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2636738" y="8039100"/>
            <a:ext cx="625551" cy="625551"/>
          </a:xfrm>
          <a:prstGeom prst="rect">
            <a:avLst/>
          </a:prstGeom>
        </p:spPr>
      </p:pic>
      <p:pic>
        <p:nvPicPr>
          <p:cNvPr id="29" name="Graphic 28">
            <a:extLst>
              <a:ext uri="{FF2B5EF4-FFF2-40B4-BE49-F238E27FC236}">
                <a16:creationId xmlns:a16="http://schemas.microsoft.com/office/drawing/2014/main" id="{04326DAD-E9D1-5039-0001-919FD49A5F3E}"/>
              </a:ext>
              <a:ext uri="{C183D7F6-B498-43B3-948B-1728B52AA6E4}">
                <adec:decorative xmlns:adec="http://schemas.microsoft.com/office/drawing/2017/decorative" val="1"/>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2569123" y="4431017"/>
            <a:ext cx="741074" cy="741074"/>
          </a:xfrm>
          <a:prstGeom prst="rect">
            <a:avLst/>
          </a:prstGeom>
        </p:spPr>
      </p:pic>
      <p:pic>
        <p:nvPicPr>
          <p:cNvPr id="30" name="Graphic 29">
            <a:extLst>
              <a:ext uri="{FF2B5EF4-FFF2-40B4-BE49-F238E27FC236}">
                <a16:creationId xmlns:a16="http://schemas.microsoft.com/office/drawing/2014/main" id="{28F3183A-DBD7-6E2B-3393-4845BB19E639}"/>
              </a:ext>
              <a:ext uri="{C183D7F6-B498-43B3-948B-1728B52AA6E4}">
                <adec:decorative xmlns:adec="http://schemas.microsoft.com/office/drawing/2017/decorative" val="1"/>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2653440" y="3616391"/>
            <a:ext cx="713578" cy="713578"/>
          </a:xfrm>
          <a:prstGeom prst="rect">
            <a:avLst/>
          </a:prstGeom>
        </p:spPr>
      </p:pic>
      <p:pic>
        <p:nvPicPr>
          <p:cNvPr id="32" name="Graphic 31">
            <a:extLst>
              <a:ext uri="{FF2B5EF4-FFF2-40B4-BE49-F238E27FC236}">
                <a16:creationId xmlns:a16="http://schemas.microsoft.com/office/drawing/2014/main" id="{0DF99D9C-F866-ECD8-73E9-46E651BAA38B}"/>
              </a:ext>
              <a:ext uri="{C183D7F6-B498-43B3-948B-1728B52AA6E4}">
                <adec:decorative xmlns:adec="http://schemas.microsoft.com/office/drawing/2017/decorative" val="1"/>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2636738" y="6201836"/>
            <a:ext cx="625551" cy="625551"/>
          </a:xfrm>
          <a:prstGeom prst="rect">
            <a:avLst/>
          </a:prstGeom>
        </p:spPr>
      </p:pic>
      <p:pic>
        <p:nvPicPr>
          <p:cNvPr id="33" name="Graphic 32">
            <a:extLst>
              <a:ext uri="{FF2B5EF4-FFF2-40B4-BE49-F238E27FC236}">
                <a16:creationId xmlns:a16="http://schemas.microsoft.com/office/drawing/2014/main" id="{80F12E94-CABB-9A4F-2986-D35DA674C526}"/>
              </a:ext>
              <a:ext uri="{C183D7F6-B498-43B3-948B-1728B52AA6E4}">
                <adec:decorative xmlns:adec="http://schemas.microsoft.com/office/drawing/2017/decorative" val="1"/>
              </a:ext>
            </a:extLst>
          </p:cNvPr>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a:off x="2686477" y="8853805"/>
            <a:ext cx="514898" cy="514898"/>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reeform 12" descr="Snohomish School District logo">
            <a:extLst>
              <a:ext uri="{C183D7F6-B498-43B3-948B-1728B52AA6E4}">
                <adec:decorative xmlns:adec="http://schemas.microsoft.com/office/drawing/2017/decorative" val="0"/>
              </a:ext>
            </a:extLst>
          </p:cNvPr>
          <p:cNvSpPr/>
          <p:nvPr/>
        </p:nvSpPr>
        <p:spPr>
          <a:xfrm>
            <a:off x="16279002" y="9258300"/>
            <a:ext cx="1620063" cy="681903"/>
          </a:xfrm>
          <a:custGeom>
            <a:avLst/>
            <a:gdLst/>
            <a:ahLst/>
            <a:cxnLst/>
            <a:rect l="l" t="t" r="r" b="b"/>
            <a:pathLst>
              <a:path w="1620063" h="681903">
                <a:moveTo>
                  <a:pt x="0" y="0"/>
                </a:moveTo>
                <a:lnTo>
                  <a:pt x="1620063" y="0"/>
                </a:lnTo>
                <a:lnTo>
                  <a:pt x="1620063" y="681903"/>
                </a:lnTo>
                <a:lnTo>
                  <a:pt x="0" y="681903"/>
                </a:lnTo>
                <a:lnTo>
                  <a:pt x="0" y="0"/>
                </a:lnTo>
                <a:close/>
              </a:path>
            </a:pathLst>
          </a:custGeom>
          <a:blipFill>
            <a:blip r:embed="rId2"/>
            <a:stretch>
              <a:fillRect/>
            </a:stretch>
          </a:blipFill>
        </p:spPr>
        <p:txBody>
          <a:bodyPr/>
          <a:lstStyle/>
          <a:p>
            <a:endParaRPr lang="en-US"/>
          </a:p>
        </p:txBody>
      </p:sp>
      <p:sp>
        <p:nvSpPr>
          <p:cNvPr id="13" name="TextBox 13"/>
          <p:cNvSpPr txBox="1">
            <a:spLocks noGrp="1"/>
          </p:cNvSpPr>
          <p:nvPr>
            <p:ph type="title" idx="4294967295"/>
          </p:nvPr>
        </p:nvSpPr>
        <p:spPr>
          <a:xfrm>
            <a:off x="5801469" y="914400"/>
            <a:ext cx="6685062" cy="97869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8006"/>
              </a:lnSpc>
              <a:spcBef>
                <a:spcPct val="0"/>
              </a:spcBef>
              <a:spcAft>
                <a:spcPts val="0"/>
              </a:spcAft>
              <a:buClrTx/>
              <a:buSzTx/>
              <a:buFontTx/>
              <a:buNone/>
              <a:tabLst/>
              <a:defRPr/>
            </a:pPr>
            <a:r>
              <a:rPr kumimoji="0" lang="en-US" sz="5718" b="1" i="0" u="none" strike="noStrike" kern="1200" cap="none" spc="0" normalizeH="0" baseline="0" noProof="0" dirty="0">
                <a:ln>
                  <a:noFill/>
                </a:ln>
                <a:solidFill>
                  <a:srgbClr val="231E23"/>
                </a:solidFill>
                <a:effectLst/>
                <a:uLnTx/>
                <a:uFillTx/>
                <a:latin typeface="Aptos ExtraBold" panose="020B0004020202020204" pitchFamily="34" charset="0"/>
                <a:ea typeface="Canva Sans Bold"/>
                <a:cs typeface="Canva Sans Bold"/>
                <a:sym typeface="Canva Sans Bold"/>
              </a:rPr>
              <a:t>Literacy Highlights</a:t>
            </a:r>
          </a:p>
        </p:txBody>
      </p:sp>
      <p:sp>
        <p:nvSpPr>
          <p:cNvPr id="14" name="TextBox 14"/>
          <p:cNvSpPr txBox="1"/>
          <p:nvPr/>
        </p:nvSpPr>
        <p:spPr>
          <a:xfrm>
            <a:off x="1028700" y="2555251"/>
            <a:ext cx="16129910" cy="6437660"/>
          </a:xfrm>
          <a:prstGeom prst="rect">
            <a:avLst/>
          </a:prstGeom>
        </p:spPr>
        <p:txBody>
          <a:bodyPr lIns="0" tIns="0" rIns="0" bIns="0" rtlCol="0" anchor="t">
            <a:spAutoFit/>
          </a:bodyPr>
          <a:lstStyle/>
          <a:p>
            <a:pPr marL="521559" lvl="1">
              <a:lnSpc>
                <a:spcPts val="6764"/>
              </a:lnSpc>
            </a:pPr>
            <a:r>
              <a:rPr lang="en-US" sz="4831" b="1">
                <a:solidFill>
                  <a:srgbClr val="000000"/>
                </a:solidFill>
                <a:latin typeface="Aptos" panose="020B0004020202020204" pitchFamily="34" charset="0"/>
                <a:ea typeface="Canva Student Font"/>
                <a:cs typeface="Canva Student Font"/>
                <a:sym typeface="Canva Student Font"/>
              </a:rPr>
              <a:t>Goals</a:t>
            </a:r>
            <a:r>
              <a:rPr lang="en-US" sz="4831">
                <a:solidFill>
                  <a:srgbClr val="000000"/>
                </a:solidFill>
                <a:latin typeface="Aptos" panose="020B0004020202020204" pitchFamily="34" charset="0"/>
                <a:ea typeface="Canva Student Font"/>
                <a:cs typeface="Canva Student Font"/>
                <a:sym typeface="Canva Student Font"/>
              </a:rPr>
              <a:t>: to encourage students to read, explore and think deeply about new ideas, to analyze content and to construct meaning to expand their horizons through: Mini Lessons, Literary Devices, Book Clubs, Word Study, Shared Reading, Independent Reading, Interactive Read- </a:t>
            </a:r>
            <a:r>
              <a:rPr lang="en-US" sz="4831" err="1">
                <a:solidFill>
                  <a:srgbClr val="000000"/>
                </a:solidFill>
                <a:latin typeface="Aptos" panose="020B0004020202020204" pitchFamily="34" charset="0"/>
                <a:ea typeface="Canva Student Font"/>
                <a:cs typeface="Canva Student Font"/>
                <a:sym typeface="Canva Student Font"/>
              </a:rPr>
              <a:t>Alouds</a:t>
            </a:r>
            <a:endParaRPr lang="en-US" sz="4831">
              <a:solidFill>
                <a:srgbClr val="000000"/>
              </a:solidFill>
              <a:latin typeface="Aptos" panose="020B0004020202020204" pitchFamily="34" charset="0"/>
              <a:ea typeface="Canva Student Font"/>
              <a:cs typeface="Canva Student Font"/>
              <a:sym typeface="Canva Student Font"/>
            </a:endParaRPr>
          </a:p>
          <a:p>
            <a:pPr marL="1043118" lvl="1" indent="-521559" algn="l">
              <a:buFont typeface="Arial"/>
              <a:buChar char="•"/>
            </a:pPr>
            <a:r>
              <a:rPr lang="en-US" sz="4500">
                <a:solidFill>
                  <a:srgbClr val="000000"/>
                </a:solidFill>
                <a:latin typeface="Aptos" panose="020B0004020202020204" pitchFamily="34" charset="0"/>
                <a:ea typeface="Canva Student Font"/>
                <a:cs typeface="Canva Student Font"/>
                <a:sym typeface="Canva Student Font"/>
              </a:rPr>
              <a:t>Curriculum: Being a Writer, Fountas &amp; Pinnell </a:t>
            </a:r>
          </a:p>
          <a:p>
            <a:pPr marL="1043118" lvl="1" indent="-521559" algn="l">
              <a:buFont typeface="Arial"/>
              <a:buChar char="•"/>
            </a:pPr>
            <a:r>
              <a:rPr lang="en-US" sz="4500">
                <a:solidFill>
                  <a:srgbClr val="000000"/>
                </a:solidFill>
                <a:latin typeface="Aptos" panose="020B0004020202020204" pitchFamily="34" charset="0"/>
                <a:ea typeface="Canva Student Font"/>
                <a:cs typeface="Canva Student Font"/>
                <a:sym typeface="Canva Student Font"/>
              </a:rPr>
              <a:t>Supplemental: Lexia, Highly Capable Book Club Rotations</a:t>
            </a:r>
          </a:p>
          <a:p>
            <a:pPr marL="1043118" lvl="1" indent="-521559" algn="l">
              <a:buFont typeface="Arial"/>
              <a:buChar char="•"/>
            </a:pPr>
            <a:r>
              <a:rPr lang="en-US" sz="4500">
                <a:solidFill>
                  <a:srgbClr val="000000"/>
                </a:solidFill>
                <a:latin typeface="Aptos" panose="020B0004020202020204" pitchFamily="34" charset="0"/>
                <a:ea typeface="Canva Student Font"/>
                <a:cs typeface="Canva Student Font"/>
                <a:sym typeface="Canva Student Font"/>
              </a:rPr>
              <a:t>Three-year rotation of literacy and informational texts</a:t>
            </a:r>
          </a:p>
        </p:txBody>
      </p:sp>
      <p:cxnSp>
        <p:nvCxnSpPr>
          <p:cNvPr id="15" name="Straight Connector 14">
            <a:extLst>
              <a:ext uri="{FF2B5EF4-FFF2-40B4-BE49-F238E27FC236}">
                <a16:creationId xmlns:a16="http://schemas.microsoft.com/office/drawing/2014/main" id="{3B10FE76-A9A0-6951-FF33-78FC90314399}"/>
              </a:ext>
              <a:ext uri="{C183D7F6-B498-43B3-948B-1728B52AA6E4}">
                <adec:decorative xmlns:adec="http://schemas.microsoft.com/office/drawing/2017/decorative" val="1"/>
              </a:ext>
            </a:extLst>
          </p:cNvPr>
          <p:cNvCxnSpPr>
            <a:cxnSpLocks/>
          </p:cNvCxnSpPr>
          <p:nvPr/>
        </p:nvCxnSpPr>
        <p:spPr>
          <a:xfrm>
            <a:off x="3695700" y="1929259"/>
            <a:ext cx="10896600" cy="0"/>
          </a:xfrm>
          <a:prstGeom prst="line">
            <a:avLst/>
          </a:prstGeom>
          <a:ln w="57150"/>
        </p:spPr>
        <p:style>
          <a:lnRef idx="1">
            <a:schemeClr val="accent3"/>
          </a:lnRef>
          <a:fillRef idx="0">
            <a:schemeClr val="accent3"/>
          </a:fillRef>
          <a:effectRef idx="0">
            <a:schemeClr val="accent3"/>
          </a:effectRef>
          <a:fontRef idx="minor">
            <a:schemeClr val="tx1"/>
          </a:fontRef>
        </p:style>
      </p:cxnSp>
      <p:pic>
        <p:nvPicPr>
          <p:cNvPr id="17" name="Graphic 16">
            <a:extLst>
              <a:ext uri="{FF2B5EF4-FFF2-40B4-BE49-F238E27FC236}">
                <a16:creationId xmlns:a16="http://schemas.microsoft.com/office/drawing/2014/main" id="{3BB246C5-577E-BFF8-B2B3-04C8CE46A41C}"/>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57200" y="2400300"/>
            <a:ext cx="914400" cy="9144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reeform 12" descr="Snohomish School District logo">
            <a:extLst>
              <a:ext uri="{C183D7F6-B498-43B3-948B-1728B52AA6E4}">
                <adec:decorative xmlns:adec="http://schemas.microsoft.com/office/drawing/2017/decorative" val="0"/>
              </a:ext>
            </a:extLst>
          </p:cNvPr>
          <p:cNvSpPr/>
          <p:nvPr/>
        </p:nvSpPr>
        <p:spPr>
          <a:xfrm>
            <a:off x="16279002" y="9258300"/>
            <a:ext cx="1620063" cy="681903"/>
          </a:xfrm>
          <a:custGeom>
            <a:avLst/>
            <a:gdLst/>
            <a:ahLst/>
            <a:cxnLst/>
            <a:rect l="l" t="t" r="r" b="b"/>
            <a:pathLst>
              <a:path w="1620063" h="681903">
                <a:moveTo>
                  <a:pt x="0" y="0"/>
                </a:moveTo>
                <a:lnTo>
                  <a:pt x="1620063" y="0"/>
                </a:lnTo>
                <a:lnTo>
                  <a:pt x="1620063" y="681903"/>
                </a:lnTo>
                <a:lnTo>
                  <a:pt x="0" y="681903"/>
                </a:lnTo>
                <a:lnTo>
                  <a:pt x="0" y="0"/>
                </a:lnTo>
                <a:close/>
              </a:path>
            </a:pathLst>
          </a:custGeom>
          <a:blipFill>
            <a:blip r:embed="rId2"/>
            <a:stretch>
              <a:fillRect/>
            </a:stretch>
          </a:blipFill>
        </p:spPr>
        <p:txBody>
          <a:bodyPr/>
          <a:lstStyle/>
          <a:p>
            <a:endParaRPr lang="en-US"/>
          </a:p>
        </p:txBody>
      </p:sp>
      <p:sp>
        <p:nvSpPr>
          <p:cNvPr id="13" name="TextBox 13"/>
          <p:cNvSpPr txBox="1">
            <a:spLocks noGrp="1"/>
          </p:cNvSpPr>
          <p:nvPr>
            <p:ph type="title" idx="4294967295"/>
          </p:nvPr>
        </p:nvSpPr>
        <p:spPr>
          <a:xfrm>
            <a:off x="4757738" y="914400"/>
            <a:ext cx="8772525" cy="97869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8006"/>
              </a:lnSpc>
              <a:spcBef>
                <a:spcPct val="0"/>
              </a:spcBef>
              <a:spcAft>
                <a:spcPts val="0"/>
              </a:spcAft>
              <a:buClrTx/>
              <a:buSzTx/>
              <a:buFontTx/>
              <a:buNone/>
              <a:tabLst/>
              <a:defRPr/>
            </a:pPr>
            <a:r>
              <a:rPr kumimoji="0" lang="en-US" sz="5718" b="1" i="0" u="none" strike="noStrike" kern="1200" cap="none" spc="0" normalizeH="0" baseline="0" noProof="0" dirty="0">
                <a:ln>
                  <a:noFill/>
                </a:ln>
                <a:solidFill>
                  <a:srgbClr val="231E23"/>
                </a:solidFill>
                <a:effectLst/>
                <a:uLnTx/>
                <a:uFillTx/>
                <a:latin typeface="Aptos ExtraBold" panose="020B0004020202020204" pitchFamily="34" charset="0"/>
                <a:ea typeface="Canva Sans Bold"/>
                <a:cs typeface="Canva Sans Bold"/>
                <a:sym typeface="Canva Sans Bold"/>
              </a:rPr>
              <a:t>Social Studies Highlights</a:t>
            </a:r>
          </a:p>
        </p:txBody>
      </p:sp>
      <p:sp>
        <p:nvSpPr>
          <p:cNvPr id="14" name="TextBox 14"/>
          <p:cNvSpPr txBox="1"/>
          <p:nvPr/>
        </p:nvSpPr>
        <p:spPr>
          <a:xfrm>
            <a:off x="959123" y="2424583"/>
            <a:ext cx="16129910" cy="6078587"/>
          </a:xfrm>
          <a:prstGeom prst="rect">
            <a:avLst/>
          </a:prstGeom>
        </p:spPr>
        <p:txBody>
          <a:bodyPr lIns="0" tIns="0" rIns="0" bIns="0" rtlCol="0" anchor="t">
            <a:spAutoFit/>
          </a:bodyPr>
          <a:lstStyle/>
          <a:p>
            <a:pPr marL="521559" lvl="1" algn="l">
              <a:lnSpc>
                <a:spcPts val="6764"/>
              </a:lnSpc>
            </a:pPr>
            <a:r>
              <a:rPr lang="en-US" sz="4831" b="1">
                <a:solidFill>
                  <a:srgbClr val="000000"/>
                </a:solidFill>
                <a:latin typeface="Aptos" panose="020B0004020202020204" pitchFamily="34" charset="0"/>
                <a:ea typeface="Canva Student Font"/>
                <a:cs typeface="Canva Student Font"/>
                <a:sym typeface="Canva Student Font"/>
              </a:rPr>
              <a:t>Goals</a:t>
            </a:r>
            <a:r>
              <a:rPr lang="en-US" sz="4831">
                <a:solidFill>
                  <a:srgbClr val="000000"/>
                </a:solidFill>
                <a:latin typeface="Aptos" panose="020B0004020202020204" pitchFamily="34" charset="0"/>
                <a:ea typeface="Canva Student Font"/>
                <a:cs typeface="Canva Student Font"/>
                <a:sym typeface="Canva Student Font"/>
              </a:rPr>
              <a:t>: provide opportunities for students to learn to understand and appreciate multiple perspectives and cultures</a:t>
            </a:r>
          </a:p>
          <a:p>
            <a:pPr marL="1043118" lvl="1" indent="-521559" algn="l">
              <a:buFont typeface="Arial"/>
              <a:buChar char="•"/>
            </a:pPr>
            <a:r>
              <a:rPr lang="en-US" sz="4500">
                <a:solidFill>
                  <a:srgbClr val="000000"/>
                </a:solidFill>
                <a:latin typeface="Aptos" panose="020B0004020202020204" pitchFamily="34" charset="0"/>
                <a:ea typeface="Canva Student Font"/>
                <a:cs typeface="Canva Student Font"/>
                <a:sym typeface="Canva Student Font"/>
              </a:rPr>
              <a:t>Curriculum: three-year rotation of Washington State &amp; Native Americans, United States History, and Ancient World Civilizations</a:t>
            </a:r>
          </a:p>
          <a:p>
            <a:pPr marL="1043118" lvl="1" indent="-521559" algn="l">
              <a:buFont typeface="Arial"/>
              <a:buChar char="•"/>
            </a:pPr>
            <a:r>
              <a:rPr lang="en-US" sz="4500">
                <a:solidFill>
                  <a:srgbClr val="000000"/>
                </a:solidFill>
                <a:latin typeface="Aptos" panose="020B0004020202020204" pitchFamily="34" charset="0"/>
                <a:ea typeface="Canva Student Font"/>
                <a:cs typeface="Canva Student Font"/>
                <a:sym typeface="Canva Student Font"/>
              </a:rPr>
              <a:t>Emphasis on reading Non-Fiction text and includes research projects</a:t>
            </a:r>
          </a:p>
        </p:txBody>
      </p:sp>
      <p:cxnSp>
        <p:nvCxnSpPr>
          <p:cNvPr id="15" name="Straight Connector 14">
            <a:extLst>
              <a:ext uri="{FF2B5EF4-FFF2-40B4-BE49-F238E27FC236}">
                <a16:creationId xmlns:a16="http://schemas.microsoft.com/office/drawing/2014/main" id="{93CC08CD-ED3B-229A-BDBE-BB785A1AB084}"/>
              </a:ext>
              <a:ext uri="{C183D7F6-B498-43B3-948B-1728B52AA6E4}">
                <adec:decorative xmlns:adec="http://schemas.microsoft.com/office/drawing/2017/decorative" val="1"/>
              </a:ext>
            </a:extLst>
          </p:cNvPr>
          <p:cNvCxnSpPr>
            <a:cxnSpLocks/>
          </p:cNvCxnSpPr>
          <p:nvPr/>
        </p:nvCxnSpPr>
        <p:spPr>
          <a:xfrm>
            <a:off x="3695700" y="1929259"/>
            <a:ext cx="10896600" cy="0"/>
          </a:xfrm>
          <a:prstGeom prst="line">
            <a:avLst/>
          </a:prstGeom>
          <a:ln w="57150"/>
        </p:spPr>
        <p:style>
          <a:lnRef idx="1">
            <a:schemeClr val="accent3"/>
          </a:lnRef>
          <a:fillRef idx="0">
            <a:schemeClr val="accent3"/>
          </a:fillRef>
          <a:effectRef idx="0">
            <a:schemeClr val="accent3"/>
          </a:effectRef>
          <a:fontRef idx="minor">
            <a:schemeClr val="tx1"/>
          </a:fontRef>
        </p:style>
      </p:cxnSp>
      <p:pic>
        <p:nvPicPr>
          <p:cNvPr id="17" name="Graphic 16" descr="Books with solid fill">
            <a:extLst>
              <a:ext uri="{FF2B5EF4-FFF2-40B4-BE49-F238E27FC236}">
                <a16:creationId xmlns:a16="http://schemas.microsoft.com/office/drawing/2014/main" id="{3D827EB2-3B9C-9D00-E0E3-879AE8D930E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01923" y="2452132"/>
            <a:ext cx="914400" cy="91440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reeform 12" descr="Snohomish School District logo">
            <a:extLst>
              <a:ext uri="{C183D7F6-B498-43B3-948B-1728B52AA6E4}">
                <adec:decorative xmlns:adec="http://schemas.microsoft.com/office/drawing/2017/decorative" val="0"/>
              </a:ext>
            </a:extLst>
          </p:cNvPr>
          <p:cNvSpPr/>
          <p:nvPr/>
        </p:nvSpPr>
        <p:spPr>
          <a:xfrm>
            <a:off x="16279002" y="9258300"/>
            <a:ext cx="1620063" cy="681903"/>
          </a:xfrm>
          <a:custGeom>
            <a:avLst/>
            <a:gdLst/>
            <a:ahLst/>
            <a:cxnLst/>
            <a:rect l="l" t="t" r="r" b="b"/>
            <a:pathLst>
              <a:path w="1620063" h="681903">
                <a:moveTo>
                  <a:pt x="0" y="0"/>
                </a:moveTo>
                <a:lnTo>
                  <a:pt x="1620063" y="0"/>
                </a:lnTo>
                <a:lnTo>
                  <a:pt x="1620063" y="681903"/>
                </a:lnTo>
                <a:lnTo>
                  <a:pt x="0" y="681903"/>
                </a:lnTo>
                <a:lnTo>
                  <a:pt x="0" y="0"/>
                </a:lnTo>
                <a:close/>
              </a:path>
            </a:pathLst>
          </a:custGeom>
          <a:blipFill>
            <a:blip r:embed="rId2"/>
            <a:stretch>
              <a:fillRect/>
            </a:stretch>
          </a:blipFill>
        </p:spPr>
        <p:txBody>
          <a:bodyPr/>
          <a:lstStyle/>
          <a:p>
            <a:endParaRPr lang="en-US"/>
          </a:p>
        </p:txBody>
      </p:sp>
      <p:sp>
        <p:nvSpPr>
          <p:cNvPr id="13" name="TextBox 13"/>
          <p:cNvSpPr txBox="1">
            <a:spLocks noGrp="1"/>
          </p:cNvSpPr>
          <p:nvPr>
            <p:ph type="title" idx="4294967295"/>
          </p:nvPr>
        </p:nvSpPr>
        <p:spPr>
          <a:xfrm>
            <a:off x="4934322" y="914400"/>
            <a:ext cx="8419356" cy="97869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8006"/>
              </a:lnSpc>
              <a:spcBef>
                <a:spcPct val="0"/>
              </a:spcBef>
              <a:spcAft>
                <a:spcPts val="0"/>
              </a:spcAft>
              <a:buClrTx/>
              <a:buSzTx/>
              <a:buFontTx/>
              <a:buNone/>
              <a:tabLst/>
              <a:defRPr/>
            </a:pPr>
            <a:r>
              <a:rPr kumimoji="0" lang="en-US" sz="5718" b="1" i="0" u="none" strike="noStrike" kern="1200" cap="none" spc="0" normalizeH="0" baseline="0" noProof="0" dirty="0">
                <a:ln>
                  <a:noFill/>
                </a:ln>
                <a:solidFill>
                  <a:srgbClr val="231E23"/>
                </a:solidFill>
                <a:effectLst/>
                <a:uLnTx/>
                <a:uFillTx/>
                <a:latin typeface="Aptos ExtraBold" panose="020B0004020202020204" pitchFamily="34" charset="0"/>
                <a:ea typeface="Canva Sans Bold"/>
                <a:cs typeface="Canva Sans Bold"/>
                <a:sym typeface="Canva Sans Bold"/>
              </a:rPr>
              <a:t>Mathematics Highlights</a:t>
            </a:r>
          </a:p>
        </p:txBody>
      </p:sp>
      <p:sp>
        <p:nvSpPr>
          <p:cNvPr id="14" name="TextBox 14"/>
          <p:cNvSpPr txBox="1"/>
          <p:nvPr/>
        </p:nvSpPr>
        <p:spPr>
          <a:xfrm>
            <a:off x="1028700" y="2555251"/>
            <a:ext cx="16129910" cy="5698740"/>
          </a:xfrm>
          <a:prstGeom prst="rect">
            <a:avLst/>
          </a:prstGeom>
        </p:spPr>
        <p:txBody>
          <a:bodyPr lIns="0" tIns="0" rIns="0" bIns="0" rtlCol="0" anchor="t">
            <a:spAutoFit/>
          </a:bodyPr>
          <a:lstStyle/>
          <a:p>
            <a:pPr marL="521559" lvl="1">
              <a:lnSpc>
                <a:spcPts val="6764"/>
              </a:lnSpc>
            </a:pPr>
            <a:r>
              <a:rPr lang="en-US" sz="4831" b="1">
                <a:solidFill>
                  <a:srgbClr val="000000"/>
                </a:solidFill>
                <a:latin typeface="Aptos" panose="020B0004020202020204" pitchFamily="34" charset="0"/>
                <a:ea typeface="Canva Student Font"/>
                <a:cs typeface="Canva Student Font"/>
                <a:sym typeface="Canva Student Font"/>
              </a:rPr>
              <a:t>Goals</a:t>
            </a:r>
            <a:r>
              <a:rPr lang="en-US" sz="4831">
                <a:solidFill>
                  <a:srgbClr val="000000"/>
                </a:solidFill>
                <a:latin typeface="Aptos" panose="020B0004020202020204" pitchFamily="34" charset="0"/>
                <a:ea typeface="Canva Student Font"/>
                <a:cs typeface="Canva Student Font"/>
                <a:sym typeface="Canva Student Font"/>
              </a:rPr>
              <a:t>: to deepen student’s conceptual understanding, computation, and problem-solving strategies and to compact, accelerate, and enrich content based on student need</a:t>
            </a:r>
          </a:p>
          <a:p>
            <a:pPr marL="1043118" lvl="1" indent="-521559" algn="just">
              <a:buFont typeface="Arial"/>
              <a:buChar char="•"/>
            </a:pPr>
            <a:r>
              <a:rPr lang="en-US" sz="4500">
                <a:solidFill>
                  <a:srgbClr val="000000"/>
                </a:solidFill>
                <a:latin typeface="Aptos" panose="020B0004020202020204" pitchFamily="34" charset="0"/>
                <a:ea typeface="Canva Student Font"/>
                <a:cs typeface="Canva Student Font"/>
                <a:sym typeface="Canva Student Font"/>
              </a:rPr>
              <a:t>Curriculum: Big Ideas (Common Core State Standards)</a:t>
            </a:r>
          </a:p>
          <a:p>
            <a:pPr marL="1043118" lvl="1" indent="-521559" algn="just">
              <a:buFont typeface="Arial"/>
              <a:buChar char="•"/>
            </a:pPr>
            <a:r>
              <a:rPr lang="en-US" sz="4500">
                <a:solidFill>
                  <a:srgbClr val="000000"/>
                </a:solidFill>
                <a:latin typeface="Aptos" panose="020B0004020202020204" pitchFamily="34" charset="0"/>
                <a:ea typeface="Canva Student Font"/>
                <a:cs typeface="Canva Student Font"/>
                <a:sym typeface="Canva Student Font"/>
              </a:rPr>
              <a:t>Supplemental: </a:t>
            </a:r>
            <a:r>
              <a:rPr lang="en-US" sz="4500" err="1">
                <a:solidFill>
                  <a:srgbClr val="000000"/>
                </a:solidFill>
                <a:latin typeface="Aptos" panose="020B0004020202020204" pitchFamily="34" charset="0"/>
                <a:ea typeface="Canva Student Font"/>
                <a:cs typeface="Canva Student Font"/>
                <a:sym typeface="Canva Student Font"/>
              </a:rPr>
              <a:t>Dreambox</a:t>
            </a:r>
            <a:endParaRPr lang="en-US" sz="4500">
              <a:solidFill>
                <a:srgbClr val="000000"/>
              </a:solidFill>
              <a:latin typeface="Aptos" panose="020B0004020202020204" pitchFamily="34" charset="0"/>
              <a:ea typeface="Canva Student Font"/>
              <a:cs typeface="Canva Student Font"/>
              <a:sym typeface="Canva Student Font"/>
            </a:endParaRPr>
          </a:p>
          <a:p>
            <a:pPr algn="just">
              <a:lnSpc>
                <a:spcPts val="6764"/>
              </a:lnSpc>
            </a:pPr>
            <a:endParaRPr lang="en-US" sz="4831">
              <a:solidFill>
                <a:srgbClr val="000000"/>
              </a:solidFill>
              <a:latin typeface="Aptos" panose="020B0004020202020204" pitchFamily="34" charset="0"/>
              <a:ea typeface="Canva Student Font"/>
              <a:cs typeface="Canva Student Font"/>
              <a:sym typeface="Canva Student Font"/>
            </a:endParaRPr>
          </a:p>
        </p:txBody>
      </p:sp>
      <p:cxnSp>
        <p:nvCxnSpPr>
          <p:cNvPr id="15" name="Straight Connector 14">
            <a:extLst>
              <a:ext uri="{FF2B5EF4-FFF2-40B4-BE49-F238E27FC236}">
                <a16:creationId xmlns:a16="http://schemas.microsoft.com/office/drawing/2014/main" id="{F645AB80-CDBF-40D5-482A-7D3ADB71FF53}"/>
              </a:ext>
              <a:ext uri="{C183D7F6-B498-43B3-948B-1728B52AA6E4}">
                <adec:decorative xmlns:adec="http://schemas.microsoft.com/office/drawing/2017/decorative" val="1"/>
              </a:ext>
            </a:extLst>
          </p:cNvPr>
          <p:cNvCxnSpPr>
            <a:cxnSpLocks/>
          </p:cNvCxnSpPr>
          <p:nvPr/>
        </p:nvCxnSpPr>
        <p:spPr>
          <a:xfrm>
            <a:off x="3695700" y="1929259"/>
            <a:ext cx="10896600" cy="0"/>
          </a:xfrm>
          <a:prstGeom prst="line">
            <a:avLst/>
          </a:prstGeom>
          <a:ln w="57150"/>
        </p:spPr>
        <p:style>
          <a:lnRef idx="1">
            <a:schemeClr val="accent3"/>
          </a:lnRef>
          <a:fillRef idx="0">
            <a:schemeClr val="accent3"/>
          </a:fillRef>
          <a:effectRef idx="0">
            <a:schemeClr val="accent3"/>
          </a:effectRef>
          <a:fontRef idx="minor">
            <a:schemeClr val="tx1"/>
          </a:fontRef>
        </p:style>
      </p:cxnSp>
      <p:pic>
        <p:nvPicPr>
          <p:cNvPr id="19" name="Graphic 18" descr="Cube with solid fill">
            <a:extLst>
              <a:ext uri="{FF2B5EF4-FFF2-40B4-BE49-F238E27FC236}">
                <a16:creationId xmlns:a16="http://schemas.microsoft.com/office/drawing/2014/main" id="{125227CA-1778-805A-3D50-0C6CE82160A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71500" y="2585145"/>
            <a:ext cx="914400" cy="9144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reeform 12" descr="Snohomish School District logo">
            <a:extLst>
              <a:ext uri="{C183D7F6-B498-43B3-948B-1728B52AA6E4}">
                <adec:decorative xmlns:adec="http://schemas.microsoft.com/office/drawing/2017/decorative" val="0"/>
              </a:ext>
            </a:extLst>
          </p:cNvPr>
          <p:cNvSpPr/>
          <p:nvPr/>
        </p:nvSpPr>
        <p:spPr>
          <a:xfrm>
            <a:off x="16279002" y="9258300"/>
            <a:ext cx="1620063" cy="681903"/>
          </a:xfrm>
          <a:custGeom>
            <a:avLst/>
            <a:gdLst/>
            <a:ahLst/>
            <a:cxnLst/>
            <a:rect l="l" t="t" r="r" b="b"/>
            <a:pathLst>
              <a:path w="1620063" h="681903">
                <a:moveTo>
                  <a:pt x="0" y="0"/>
                </a:moveTo>
                <a:lnTo>
                  <a:pt x="1620063" y="0"/>
                </a:lnTo>
                <a:lnTo>
                  <a:pt x="1620063" y="681903"/>
                </a:lnTo>
                <a:lnTo>
                  <a:pt x="0" y="681903"/>
                </a:lnTo>
                <a:lnTo>
                  <a:pt x="0" y="0"/>
                </a:lnTo>
                <a:close/>
              </a:path>
            </a:pathLst>
          </a:custGeom>
          <a:blipFill>
            <a:blip r:embed="rId2"/>
            <a:stretch>
              <a:fillRect/>
            </a:stretch>
          </a:blipFill>
        </p:spPr>
        <p:txBody>
          <a:bodyPr/>
          <a:lstStyle/>
          <a:p>
            <a:endParaRPr lang="en-US"/>
          </a:p>
        </p:txBody>
      </p:sp>
      <p:sp>
        <p:nvSpPr>
          <p:cNvPr id="13" name="TextBox 13"/>
          <p:cNvSpPr txBox="1">
            <a:spLocks noGrp="1"/>
          </p:cNvSpPr>
          <p:nvPr>
            <p:ph type="title" idx="4294967295"/>
          </p:nvPr>
        </p:nvSpPr>
        <p:spPr>
          <a:xfrm>
            <a:off x="4061371" y="914400"/>
            <a:ext cx="10165259" cy="97869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8006"/>
              </a:lnSpc>
              <a:spcBef>
                <a:spcPct val="0"/>
              </a:spcBef>
              <a:spcAft>
                <a:spcPts val="0"/>
              </a:spcAft>
              <a:buClrTx/>
              <a:buSzTx/>
              <a:buFontTx/>
              <a:buNone/>
              <a:tabLst/>
              <a:defRPr/>
            </a:pPr>
            <a:r>
              <a:rPr kumimoji="0" lang="en-US" sz="5718" b="1" i="0" u="none" strike="noStrike" kern="1200" cap="none" spc="0" normalizeH="0" baseline="0" noProof="0" dirty="0">
                <a:ln>
                  <a:noFill/>
                </a:ln>
                <a:solidFill>
                  <a:srgbClr val="231E23"/>
                </a:solidFill>
                <a:effectLst/>
                <a:uLnTx/>
                <a:uFillTx/>
                <a:latin typeface="Aptos ExtraBold" panose="020B0004020202020204" pitchFamily="34" charset="0"/>
                <a:ea typeface="Canva Sans Bold"/>
                <a:cs typeface="Canva Sans Bold"/>
                <a:sym typeface="Canva Sans Bold"/>
              </a:rPr>
              <a:t>Middle School &amp; High School</a:t>
            </a:r>
          </a:p>
        </p:txBody>
      </p:sp>
      <p:sp>
        <p:nvSpPr>
          <p:cNvPr id="14" name="TextBox 14"/>
          <p:cNvSpPr txBox="1"/>
          <p:nvPr/>
        </p:nvSpPr>
        <p:spPr>
          <a:xfrm>
            <a:off x="1028700" y="2555251"/>
            <a:ext cx="16129910" cy="6591548"/>
          </a:xfrm>
          <a:prstGeom prst="rect">
            <a:avLst/>
          </a:prstGeom>
        </p:spPr>
        <p:txBody>
          <a:bodyPr lIns="0" tIns="0" rIns="0" bIns="0" rtlCol="0" anchor="t">
            <a:spAutoFit/>
          </a:bodyPr>
          <a:lstStyle/>
          <a:p>
            <a:pPr algn="l">
              <a:lnSpc>
                <a:spcPts val="6764"/>
              </a:lnSpc>
            </a:pPr>
            <a:r>
              <a:rPr lang="en-US" sz="4831">
                <a:solidFill>
                  <a:srgbClr val="000000"/>
                </a:solidFill>
                <a:latin typeface="Aptos" panose="020B0004020202020204" pitchFamily="34" charset="0"/>
                <a:ea typeface="Canva Student Font"/>
                <a:cs typeface="Canva Student Font"/>
                <a:sym typeface="Canva Student Font"/>
              </a:rPr>
              <a:t>Middle School</a:t>
            </a:r>
          </a:p>
          <a:p>
            <a:pPr marL="1043118" lvl="1" indent="-521559" algn="l">
              <a:buFont typeface="Arial"/>
              <a:buChar char="•"/>
            </a:pPr>
            <a:r>
              <a:rPr lang="en-US" sz="4500">
                <a:solidFill>
                  <a:srgbClr val="000000"/>
                </a:solidFill>
                <a:latin typeface="Aptos" panose="020B0004020202020204" pitchFamily="34" charset="0"/>
                <a:ea typeface="Canva Student Font"/>
                <a:cs typeface="Canva Student Font"/>
                <a:sym typeface="Canva Student Font"/>
              </a:rPr>
              <a:t>Language Arts Honors</a:t>
            </a:r>
          </a:p>
          <a:p>
            <a:pPr marL="1043118" lvl="1" indent="-521559" algn="l">
              <a:buFont typeface="Arial"/>
              <a:buChar char="•"/>
            </a:pPr>
            <a:r>
              <a:rPr lang="en-US" sz="4500">
                <a:solidFill>
                  <a:srgbClr val="000000"/>
                </a:solidFill>
                <a:latin typeface="Aptos" panose="020B0004020202020204" pitchFamily="34" charset="0"/>
                <a:ea typeface="Canva Student Font"/>
                <a:cs typeface="Canva Student Font"/>
                <a:sym typeface="Canva Student Font"/>
              </a:rPr>
              <a:t>Advanced Math Placement (7th grade, 7th grade Accelerated, Algebra)</a:t>
            </a:r>
          </a:p>
          <a:p>
            <a:pPr algn="l">
              <a:lnSpc>
                <a:spcPts val="6764"/>
              </a:lnSpc>
            </a:pPr>
            <a:r>
              <a:rPr lang="en-US" sz="4831">
                <a:solidFill>
                  <a:srgbClr val="000000"/>
                </a:solidFill>
                <a:latin typeface="Aptos" panose="020B0004020202020204" pitchFamily="34" charset="0"/>
                <a:ea typeface="Canva Student Font"/>
                <a:cs typeface="Canva Student Font"/>
                <a:sym typeface="Canva Student Font"/>
              </a:rPr>
              <a:t>High School</a:t>
            </a:r>
          </a:p>
          <a:p>
            <a:pPr marL="1043118" lvl="1" indent="-521559" algn="l">
              <a:buFont typeface="Arial"/>
              <a:buChar char="•"/>
            </a:pPr>
            <a:r>
              <a:rPr lang="en-US" sz="4500">
                <a:solidFill>
                  <a:srgbClr val="000000"/>
                </a:solidFill>
                <a:latin typeface="Aptos" panose="020B0004020202020204" pitchFamily="34" charset="0"/>
                <a:ea typeface="Canva Student Font"/>
                <a:cs typeface="Canva Student Font"/>
                <a:sym typeface="Canva Student Font"/>
              </a:rPr>
              <a:t>AP program offers students the chance to refine the skills necessary to succeed in college and the opportunity to earn college credit while in high school. Course offerings vary from year to year.</a:t>
            </a:r>
          </a:p>
        </p:txBody>
      </p:sp>
      <p:cxnSp>
        <p:nvCxnSpPr>
          <p:cNvPr id="15" name="Straight Connector 14">
            <a:extLst>
              <a:ext uri="{FF2B5EF4-FFF2-40B4-BE49-F238E27FC236}">
                <a16:creationId xmlns:a16="http://schemas.microsoft.com/office/drawing/2014/main" id="{D83C3AA1-A9E0-C7E7-B224-BB034F6E0AE0}"/>
              </a:ext>
              <a:ext uri="{C183D7F6-B498-43B3-948B-1728B52AA6E4}">
                <adec:decorative xmlns:adec="http://schemas.microsoft.com/office/drawing/2017/decorative" val="1"/>
              </a:ext>
            </a:extLst>
          </p:cNvPr>
          <p:cNvCxnSpPr>
            <a:cxnSpLocks/>
          </p:cNvCxnSpPr>
          <p:nvPr/>
        </p:nvCxnSpPr>
        <p:spPr>
          <a:xfrm>
            <a:off x="3695700" y="1929259"/>
            <a:ext cx="10896600" cy="0"/>
          </a:xfrm>
          <a:prstGeom prst="line">
            <a:avLst/>
          </a:prstGeom>
          <a:ln w="57150"/>
        </p:spPr>
        <p:style>
          <a:lnRef idx="1">
            <a:schemeClr val="accent3"/>
          </a:lnRef>
          <a:fillRef idx="0">
            <a:schemeClr val="accent3"/>
          </a:fillRef>
          <a:effectRef idx="0">
            <a:schemeClr val="accent3"/>
          </a:effectRef>
          <a:fontRef idx="minor">
            <a:schemeClr val="tx1"/>
          </a:fontRef>
        </p:style>
      </p:cxn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reeform 12" descr="Snohomish School District logo">
            <a:extLst>
              <a:ext uri="{C183D7F6-B498-43B3-948B-1728B52AA6E4}">
                <adec:decorative xmlns:adec="http://schemas.microsoft.com/office/drawing/2017/decorative" val="0"/>
              </a:ext>
            </a:extLst>
          </p:cNvPr>
          <p:cNvSpPr/>
          <p:nvPr/>
        </p:nvSpPr>
        <p:spPr>
          <a:xfrm>
            <a:off x="13980542" y="7878233"/>
            <a:ext cx="3278758" cy="1380067"/>
          </a:xfrm>
          <a:custGeom>
            <a:avLst/>
            <a:gdLst/>
            <a:ahLst/>
            <a:cxnLst/>
            <a:rect l="l" t="t" r="r" b="b"/>
            <a:pathLst>
              <a:path w="3278758" h="1380067">
                <a:moveTo>
                  <a:pt x="0" y="0"/>
                </a:moveTo>
                <a:lnTo>
                  <a:pt x="3278758" y="0"/>
                </a:lnTo>
                <a:lnTo>
                  <a:pt x="3278758" y="1380067"/>
                </a:lnTo>
                <a:lnTo>
                  <a:pt x="0" y="1380067"/>
                </a:lnTo>
                <a:lnTo>
                  <a:pt x="0" y="0"/>
                </a:lnTo>
                <a:close/>
              </a:path>
            </a:pathLst>
          </a:custGeom>
          <a:blipFill>
            <a:blip r:embed="rId2"/>
            <a:stretch>
              <a:fillRect/>
            </a:stretch>
          </a:blipFill>
        </p:spPr>
        <p:txBody>
          <a:bodyPr/>
          <a:lstStyle/>
          <a:p>
            <a:endParaRPr lang="en-US"/>
          </a:p>
        </p:txBody>
      </p:sp>
      <p:sp>
        <p:nvSpPr>
          <p:cNvPr id="13" name="TextBox 13"/>
          <p:cNvSpPr txBox="1">
            <a:spLocks noGrp="1"/>
          </p:cNvSpPr>
          <p:nvPr>
            <p:ph type="title" idx="4294967295"/>
          </p:nvPr>
        </p:nvSpPr>
        <p:spPr>
          <a:xfrm>
            <a:off x="0" y="2796205"/>
            <a:ext cx="18288000" cy="3497048"/>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13999"/>
              </a:lnSpc>
              <a:spcBef>
                <a:spcPct val="0"/>
              </a:spcBef>
              <a:spcAft>
                <a:spcPts val="0"/>
              </a:spcAft>
              <a:buClrTx/>
              <a:buSzTx/>
              <a:buFontTx/>
              <a:buNone/>
              <a:tabLst/>
              <a:defRPr/>
            </a:pPr>
            <a:r>
              <a:rPr kumimoji="0" lang="en-US" sz="9999" b="1" i="0" u="none" strike="noStrike" kern="1200" cap="none" spc="0" normalizeH="0" baseline="0" noProof="0" dirty="0">
                <a:ln>
                  <a:noFill/>
                </a:ln>
                <a:solidFill>
                  <a:srgbClr val="231E23"/>
                </a:solidFill>
                <a:effectLst/>
                <a:uLnTx/>
                <a:uFillTx/>
                <a:latin typeface="Aptos ExtraBold" panose="020B0004020202020204" pitchFamily="34" charset="0"/>
                <a:ea typeface="Canva Sans Bold"/>
                <a:cs typeface="Canva Sans Bold"/>
                <a:sym typeface="Canva Sans Bold"/>
              </a:rPr>
              <a:t>Referral &amp; Identification Process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reeform 12" descr="Snohomish School District logo">
            <a:extLst>
              <a:ext uri="{C183D7F6-B498-43B3-948B-1728B52AA6E4}">
                <adec:decorative xmlns:adec="http://schemas.microsoft.com/office/drawing/2017/decorative" val="0"/>
              </a:ext>
            </a:extLst>
          </p:cNvPr>
          <p:cNvSpPr/>
          <p:nvPr/>
        </p:nvSpPr>
        <p:spPr>
          <a:xfrm>
            <a:off x="16279002" y="9258300"/>
            <a:ext cx="1620063" cy="681903"/>
          </a:xfrm>
          <a:custGeom>
            <a:avLst/>
            <a:gdLst/>
            <a:ahLst/>
            <a:cxnLst/>
            <a:rect l="l" t="t" r="r" b="b"/>
            <a:pathLst>
              <a:path w="1620063" h="681903">
                <a:moveTo>
                  <a:pt x="0" y="0"/>
                </a:moveTo>
                <a:lnTo>
                  <a:pt x="1620063" y="0"/>
                </a:lnTo>
                <a:lnTo>
                  <a:pt x="1620063" y="681903"/>
                </a:lnTo>
                <a:lnTo>
                  <a:pt x="0" y="681903"/>
                </a:lnTo>
                <a:lnTo>
                  <a:pt x="0" y="0"/>
                </a:lnTo>
                <a:close/>
              </a:path>
            </a:pathLst>
          </a:custGeom>
          <a:blipFill>
            <a:blip r:embed="rId3"/>
            <a:stretch>
              <a:fillRect/>
            </a:stretch>
          </a:blipFill>
        </p:spPr>
        <p:txBody>
          <a:bodyPr/>
          <a:lstStyle/>
          <a:p>
            <a:endParaRPr lang="en-US"/>
          </a:p>
        </p:txBody>
      </p:sp>
      <p:sp>
        <p:nvSpPr>
          <p:cNvPr id="13" name="TextBox 13"/>
          <p:cNvSpPr txBox="1">
            <a:spLocks noGrp="1"/>
          </p:cNvSpPr>
          <p:nvPr>
            <p:ph type="title" idx="4294967295"/>
          </p:nvPr>
        </p:nvSpPr>
        <p:spPr>
          <a:xfrm>
            <a:off x="3528789" y="914400"/>
            <a:ext cx="11230421" cy="97869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8006"/>
              </a:lnSpc>
              <a:spcBef>
                <a:spcPct val="0"/>
              </a:spcBef>
              <a:spcAft>
                <a:spcPts val="0"/>
              </a:spcAft>
              <a:buClrTx/>
              <a:buSzTx/>
              <a:buFontTx/>
              <a:buNone/>
              <a:tabLst/>
              <a:defRPr/>
            </a:pPr>
            <a:r>
              <a:rPr kumimoji="0" lang="en-US" sz="5718" b="1" i="0" u="none" strike="noStrike" kern="1200" cap="none" spc="0" normalizeH="0" baseline="0" noProof="0" dirty="0">
                <a:ln>
                  <a:noFill/>
                </a:ln>
                <a:solidFill>
                  <a:srgbClr val="231E23"/>
                </a:solidFill>
                <a:effectLst/>
                <a:uLnTx/>
                <a:uFillTx/>
                <a:latin typeface="Aptos ExtraBold" panose="020B0004020202020204" pitchFamily="34" charset="0"/>
                <a:ea typeface="Canva Sans Bold"/>
                <a:cs typeface="Canva Sans Bold"/>
                <a:sym typeface="Canva Sans Bold"/>
              </a:rPr>
              <a:t>4/5/6 Program Referral Window</a:t>
            </a:r>
          </a:p>
        </p:txBody>
      </p:sp>
      <p:sp>
        <p:nvSpPr>
          <p:cNvPr id="14" name="TextBox 14"/>
          <p:cNvSpPr txBox="1"/>
          <p:nvPr/>
        </p:nvSpPr>
        <p:spPr>
          <a:xfrm>
            <a:off x="1028700" y="2397594"/>
            <a:ext cx="16129910" cy="5075813"/>
          </a:xfrm>
          <a:prstGeom prst="rect">
            <a:avLst/>
          </a:prstGeom>
        </p:spPr>
        <p:txBody>
          <a:bodyPr lIns="0" tIns="0" rIns="0" bIns="0" rtlCol="0" anchor="t">
            <a:spAutoFit/>
          </a:bodyPr>
          <a:lstStyle/>
          <a:p>
            <a:pPr marL="521559" lvl="1" algn="l">
              <a:lnSpc>
                <a:spcPts val="6764"/>
              </a:lnSpc>
            </a:pPr>
            <a:r>
              <a:rPr lang="en-US" sz="4831" b="1">
                <a:solidFill>
                  <a:srgbClr val="000000"/>
                </a:solidFill>
                <a:latin typeface="Aptos" panose="020B0004020202020204" pitchFamily="34" charset="0"/>
                <a:ea typeface="Canva Student Font"/>
                <a:cs typeface="Canva Student Font"/>
                <a:sym typeface="Canva Student Font"/>
              </a:rPr>
              <a:t>December 1 to January 30, 2026</a:t>
            </a:r>
          </a:p>
          <a:p>
            <a:pPr marL="1043118" lvl="1" indent="-521559" algn="l">
              <a:lnSpc>
                <a:spcPts val="6764"/>
              </a:lnSpc>
              <a:buFont typeface="Arial"/>
              <a:buChar char="•"/>
            </a:pPr>
            <a:r>
              <a:rPr lang="en-US" sz="4831">
                <a:solidFill>
                  <a:srgbClr val="000000"/>
                </a:solidFill>
                <a:latin typeface="Aptos" panose="020B0004020202020204" pitchFamily="34" charset="0"/>
                <a:ea typeface="Canva Student Font"/>
                <a:cs typeface="Canva Student Font"/>
                <a:sym typeface="Canva Student Font"/>
              </a:rPr>
              <a:t>Referrals</a:t>
            </a:r>
          </a:p>
          <a:p>
            <a:pPr algn="l">
              <a:lnSpc>
                <a:spcPts val="5224"/>
              </a:lnSpc>
            </a:pPr>
            <a:r>
              <a:rPr lang="en-US" sz="3731">
                <a:solidFill>
                  <a:srgbClr val="000000"/>
                </a:solidFill>
                <a:latin typeface="Aptos" panose="020B0004020202020204" pitchFamily="34" charset="0"/>
                <a:ea typeface="Canva Student Font"/>
                <a:cs typeface="Canva Student Font"/>
                <a:sym typeface="Canva Student Font"/>
              </a:rPr>
              <a:t>           Referrals may be submitted by:</a:t>
            </a:r>
          </a:p>
          <a:p>
            <a:pPr marL="1943100" lvl="3" indent="-485775" algn="l">
              <a:lnSpc>
                <a:spcPts val="4200"/>
              </a:lnSpc>
              <a:buFont typeface="Arial"/>
              <a:buChar char="￭"/>
            </a:pPr>
            <a:r>
              <a:rPr lang="en-US" sz="3000">
                <a:solidFill>
                  <a:srgbClr val="000000"/>
                </a:solidFill>
                <a:latin typeface="Aptos" panose="020B0004020202020204" pitchFamily="34" charset="0"/>
                <a:ea typeface="Canva Student Font"/>
                <a:cs typeface="Canva Student Font"/>
                <a:sym typeface="Canva Student Font"/>
              </a:rPr>
              <a:t>Parents</a:t>
            </a:r>
          </a:p>
          <a:p>
            <a:pPr marL="1943100" lvl="3" indent="-485775" algn="l">
              <a:lnSpc>
                <a:spcPts val="4200"/>
              </a:lnSpc>
              <a:buFont typeface="Arial"/>
              <a:buChar char="￭"/>
            </a:pPr>
            <a:r>
              <a:rPr lang="en-US" sz="3000">
                <a:solidFill>
                  <a:srgbClr val="000000"/>
                </a:solidFill>
                <a:latin typeface="Aptos" panose="020B0004020202020204" pitchFamily="34" charset="0"/>
                <a:ea typeface="Canva Student Font"/>
                <a:cs typeface="Canva Student Font"/>
                <a:sym typeface="Canva Student Font"/>
              </a:rPr>
              <a:t>Students </a:t>
            </a:r>
          </a:p>
          <a:p>
            <a:pPr marL="1943100" lvl="3" indent="-485775" algn="l">
              <a:lnSpc>
                <a:spcPts val="4200"/>
              </a:lnSpc>
              <a:buFont typeface="Arial"/>
              <a:buChar char="￭"/>
            </a:pPr>
            <a:r>
              <a:rPr lang="en-US" sz="3000">
                <a:solidFill>
                  <a:srgbClr val="000000"/>
                </a:solidFill>
                <a:latin typeface="Aptos" panose="020B0004020202020204" pitchFamily="34" charset="0"/>
                <a:ea typeface="Canva Student Font"/>
                <a:cs typeface="Canva Student Font"/>
                <a:sym typeface="Canva Student Font"/>
              </a:rPr>
              <a:t>Teachers </a:t>
            </a:r>
          </a:p>
          <a:p>
            <a:pPr marL="1943100" lvl="3" indent="-485775" algn="l">
              <a:lnSpc>
                <a:spcPts val="4200"/>
              </a:lnSpc>
              <a:buFont typeface="Arial"/>
              <a:buChar char="￭"/>
            </a:pPr>
            <a:r>
              <a:rPr lang="en-US" sz="3000">
                <a:solidFill>
                  <a:srgbClr val="000000"/>
                </a:solidFill>
                <a:latin typeface="Aptos" panose="020B0004020202020204" pitchFamily="34" charset="0"/>
                <a:ea typeface="Canva Student Font"/>
                <a:cs typeface="Canva Student Font"/>
                <a:sym typeface="Canva Student Font"/>
              </a:rPr>
              <a:t>Other staff</a:t>
            </a:r>
          </a:p>
          <a:p>
            <a:pPr marL="1943100" lvl="3" indent="-485775" algn="l">
              <a:lnSpc>
                <a:spcPts val="4200"/>
              </a:lnSpc>
              <a:buFont typeface="Arial"/>
              <a:buChar char="￭"/>
            </a:pPr>
            <a:r>
              <a:rPr lang="en-US" sz="3000">
                <a:solidFill>
                  <a:srgbClr val="000000"/>
                </a:solidFill>
                <a:latin typeface="Aptos" panose="020B0004020202020204" pitchFamily="34" charset="0"/>
                <a:ea typeface="Canva Student Font"/>
                <a:cs typeface="Canva Student Font"/>
                <a:sym typeface="Canva Student Font"/>
              </a:rPr>
              <a:t>Members of a community</a:t>
            </a:r>
          </a:p>
        </p:txBody>
      </p:sp>
      <p:cxnSp>
        <p:nvCxnSpPr>
          <p:cNvPr id="15" name="Straight Connector 14">
            <a:extLst>
              <a:ext uri="{FF2B5EF4-FFF2-40B4-BE49-F238E27FC236}">
                <a16:creationId xmlns:a16="http://schemas.microsoft.com/office/drawing/2014/main" id="{33809CDB-CF0E-67A7-A536-7B899239D081}"/>
              </a:ext>
              <a:ext uri="{C183D7F6-B498-43B3-948B-1728B52AA6E4}">
                <adec:decorative xmlns:adec="http://schemas.microsoft.com/office/drawing/2017/decorative" val="1"/>
              </a:ext>
            </a:extLst>
          </p:cNvPr>
          <p:cNvCxnSpPr>
            <a:cxnSpLocks/>
          </p:cNvCxnSpPr>
          <p:nvPr/>
        </p:nvCxnSpPr>
        <p:spPr>
          <a:xfrm>
            <a:off x="3695700" y="1929259"/>
            <a:ext cx="10896600" cy="0"/>
          </a:xfrm>
          <a:prstGeom prst="line">
            <a:avLst/>
          </a:prstGeom>
          <a:ln w="57150"/>
        </p:spPr>
        <p:style>
          <a:lnRef idx="1">
            <a:schemeClr val="accent3"/>
          </a:lnRef>
          <a:fillRef idx="0">
            <a:schemeClr val="accent3"/>
          </a:fillRef>
          <a:effectRef idx="0">
            <a:schemeClr val="accent3"/>
          </a:effectRef>
          <a:fontRef idx="minor">
            <a:schemeClr val="tx1"/>
          </a:fontRef>
        </p:style>
      </p:cxn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2">
            <a:extLst>
              <a:ext uri="{C183D7F6-B498-43B3-948B-1728B52AA6E4}">
                <adec:decorative xmlns:adec="http://schemas.microsoft.com/office/drawing/2017/decorative" val="1"/>
              </a:ext>
            </a:extLst>
          </p:cNvPr>
          <p:cNvGrpSpPr/>
          <p:nvPr/>
        </p:nvGrpSpPr>
        <p:grpSpPr>
          <a:xfrm>
            <a:off x="2212928" y="1624063"/>
            <a:ext cx="13860869" cy="1941789"/>
            <a:chOff x="0" y="-38100"/>
            <a:chExt cx="3967098" cy="555756"/>
          </a:xfrm>
        </p:grpSpPr>
        <p:sp>
          <p:nvSpPr>
            <p:cNvPr id="13" name="Freeform 13"/>
            <p:cNvSpPr/>
            <p:nvPr/>
          </p:nvSpPr>
          <p:spPr>
            <a:xfrm>
              <a:off x="0" y="0"/>
              <a:ext cx="3967098" cy="517656"/>
            </a:xfrm>
            <a:custGeom>
              <a:avLst/>
              <a:gdLst/>
              <a:ahLst/>
              <a:cxnLst/>
              <a:rect l="l" t="t" r="r" b="b"/>
              <a:pathLst>
                <a:path w="3967098" h="517656">
                  <a:moveTo>
                    <a:pt x="28486" y="0"/>
                  </a:moveTo>
                  <a:lnTo>
                    <a:pt x="3938612" y="0"/>
                  </a:lnTo>
                  <a:cubicBezTo>
                    <a:pt x="3954344" y="0"/>
                    <a:pt x="3967098" y="12754"/>
                    <a:pt x="3967098" y="28486"/>
                  </a:cubicBezTo>
                  <a:lnTo>
                    <a:pt x="3967098" y="489170"/>
                  </a:lnTo>
                  <a:cubicBezTo>
                    <a:pt x="3967098" y="496725"/>
                    <a:pt x="3964097" y="503971"/>
                    <a:pt x="3958754" y="509313"/>
                  </a:cubicBezTo>
                  <a:cubicBezTo>
                    <a:pt x="3953412" y="514655"/>
                    <a:pt x="3946167" y="517656"/>
                    <a:pt x="3938612" y="517656"/>
                  </a:cubicBezTo>
                  <a:lnTo>
                    <a:pt x="28486" y="517656"/>
                  </a:lnTo>
                  <a:cubicBezTo>
                    <a:pt x="20931" y="517656"/>
                    <a:pt x="13685" y="514655"/>
                    <a:pt x="8343" y="509313"/>
                  </a:cubicBezTo>
                  <a:cubicBezTo>
                    <a:pt x="3001" y="503971"/>
                    <a:pt x="0" y="496725"/>
                    <a:pt x="0" y="489170"/>
                  </a:cubicBezTo>
                  <a:lnTo>
                    <a:pt x="0" y="28486"/>
                  </a:lnTo>
                  <a:cubicBezTo>
                    <a:pt x="0" y="20931"/>
                    <a:pt x="3001" y="13685"/>
                    <a:pt x="8343" y="8343"/>
                  </a:cubicBezTo>
                  <a:cubicBezTo>
                    <a:pt x="13685" y="3001"/>
                    <a:pt x="20931" y="0"/>
                    <a:pt x="28486" y="0"/>
                  </a:cubicBezTo>
                  <a:close/>
                </a:path>
              </a:pathLst>
            </a:custGeom>
            <a:solidFill>
              <a:schemeClr val="accent3">
                <a:lumMod val="40000"/>
                <a:lumOff val="60000"/>
              </a:schemeClr>
            </a:solidFill>
          </p:spPr>
          <p:txBody>
            <a:bodyPr/>
            <a:lstStyle/>
            <a:p>
              <a:endParaRPr lang="en-US"/>
            </a:p>
          </p:txBody>
        </p:sp>
        <p:sp>
          <p:nvSpPr>
            <p:cNvPr id="14" name="TextBox 14"/>
            <p:cNvSpPr txBox="1"/>
            <p:nvPr/>
          </p:nvSpPr>
          <p:spPr>
            <a:xfrm>
              <a:off x="0" y="-38100"/>
              <a:ext cx="3967098" cy="555756"/>
            </a:xfrm>
            <a:prstGeom prst="rect">
              <a:avLst/>
            </a:prstGeom>
          </p:spPr>
          <p:txBody>
            <a:bodyPr lIns="50800" tIns="50800" rIns="50800" bIns="50800" rtlCol="0" anchor="ctr"/>
            <a:lstStyle/>
            <a:p>
              <a:pPr algn="ctr">
                <a:lnSpc>
                  <a:spcPts val="2651"/>
                </a:lnSpc>
              </a:pPr>
              <a:endParaRPr/>
            </a:p>
          </p:txBody>
        </p:sp>
      </p:grpSp>
      <p:grpSp>
        <p:nvGrpSpPr>
          <p:cNvPr id="15" name="Group 15">
            <a:extLst>
              <a:ext uri="{C183D7F6-B498-43B3-948B-1728B52AA6E4}">
                <adec:decorative xmlns:adec="http://schemas.microsoft.com/office/drawing/2017/decorative" val="1"/>
              </a:ext>
            </a:extLst>
          </p:cNvPr>
          <p:cNvGrpSpPr/>
          <p:nvPr/>
        </p:nvGrpSpPr>
        <p:grpSpPr>
          <a:xfrm>
            <a:off x="2212928" y="3864500"/>
            <a:ext cx="13860869" cy="1808669"/>
            <a:chOff x="0" y="0"/>
            <a:chExt cx="3967098" cy="517656"/>
          </a:xfrm>
        </p:grpSpPr>
        <p:sp>
          <p:nvSpPr>
            <p:cNvPr id="16" name="Freeform 16"/>
            <p:cNvSpPr/>
            <p:nvPr/>
          </p:nvSpPr>
          <p:spPr>
            <a:xfrm>
              <a:off x="0" y="0"/>
              <a:ext cx="3967098" cy="517656"/>
            </a:xfrm>
            <a:custGeom>
              <a:avLst/>
              <a:gdLst/>
              <a:ahLst/>
              <a:cxnLst/>
              <a:rect l="l" t="t" r="r" b="b"/>
              <a:pathLst>
                <a:path w="3967098" h="517656">
                  <a:moveTo>
                    <a:pt x="28486" y="0"/>
                  </a:moveTo>
                  <a:lnTo>
                    <a:pt x="3938612" y="0"/>
                  </a:lnTo>
                  <a:cubicBezTo>
                    <a:pt x="3954344" y="0"/>
                    <a:pt x="3967098" y="12754"/>
                    <a:pt x="3967098" y="28486"/>
                  </a:cubicBezTo>
                  <a:lnTo>
                    <a:pt x="3967098" y="489170"/>
                  </a:lnTo>
                  <a:cubicBezTo>
                    <a:pt x="3967098" y="496725"/>
                    <a:pt x="3964097" y="503971"/>
                    <a:pt x="3958754" y="509313"/>
                  </a:cubicBezTo>
                  <a:cubicBezTo>
                    <a:pt x="3953412" y="514655"/>
                    <a:pt x="3946167" y="517656"/>
                    <a:pt x="3938612" y="517656"/>
                  </a:cubicBezTo>
                  <a:lnTo>
                    <a:pt x="28486" y="517656"/>
                  </a:lnTo>
                  <a:cubicBezTo>
                    <a:pt x="20931" y="517656"/>
                    <a:pt x="13685" y="514655"/>
                    <a:pt x="8343" y="509313"/>
                  </a:cubicBezTo>
                  <a:cubicBezTo>
                    <a:pt x="3001" y="503971"/>
                    <a:pt x="0" y="496725"/>
                    <a:pt x="0" y="489170"/>
                  </a:cubicBezTo>
                  <a:lnTo>
                    <a:pt x="0" y="28486"/>
                  </a:lnTo>
                  <a:cubicBezTo>
                    <a:pt x="0" y="20931"/>
                    <a:pt x="3001" y="13685"/>
                    <a:pt x="8343" y="8343"/>
                  </a:cubicBezTo>
                  <a:cubicBezTo>
                    <a:pt x="13685" y="3001"/>
                    <a:pt x="20931" y="0"/>
                    <a:pt x="28486" y="0"/>
                  </a:cubicBezTo>
                  <a:close/>
                </a:path>
              </a:pathLst>
            </a:custGeom>
            <a:solidFill>
              <a:schemeClr val="accent3">
                <a:lumMod val="40000"/>
                <a:lumOff val="60000"/>
              </a:schemeClr>
            </a:solidFill>
          </p:spPr>
          <p:txBody>
            <a:bodyPr/>
            <a:lstStyle/>
            <a:p>
              <a:endParaRPr lang="en-US"/>
            </a:p>
          </p:txBody>
        </p:sp>
        <p:sp>
          <p:nvSpPr>
            <p:cNvPr id="17" name="TextBox 17"/>
            <p:cNvSpPr txBox="1"/>
            <p:nvPr/>
          </p:nvSpPr>
          <p:spPr>
            <a:xfrm>
              <a:off x="0" y="-38100"/>
              <a:ext cx="3967098" cy="555756"/>
            </a:xfrm>
            <a:prstGeom prst="rect">
              <a:avLst/>
            </a:prstGeom>
          </p:spPr>
          <p:txBody>
            <a:bodyPr lIns="50800" tIns="50800" rIns="50800" bIns="50800" rtlCol="0" anchor="ctr"/>
            <a:lstStyle/>
            <a:p>
              <a:pPr algn="ctr">
                <a:lnSpc>
                  <a:spcPts val="2651"/>
                </a:lnSpc>
              </a:pPr>
              <a:endParaRPr/>
            </a:p>
          </p:txBody>
        </p:sp>
      </p:grpSp>
      <p:grpSp>
        <p:nvGrpSpPr>
          <p:cNvPr id="18" name="Group 18">
            <a:extLst>
              <a:ext uri="{C183D7F6-B498-43B3-948B-1728B52AA6E4}">
                <adec:decorative xmlns:adec="http://schemas.microsoft.com/office/drawing/2017/decorative" val="1"/>
              </a:ext>
            </a:extLst>
          </p:cNvPr>
          <p:cNvGrpSpPr/>
          <p:nvPr/>
        </p:nvGrpSpPr>
        <p:grpSpPr>
          <a:xfrm>
            <a:off x="2214203" y="5971816"/>
            <a:ext cx="13860869" cy="1808669"/>
            <a:chOff x="0" y="0"/>
            <a:chExt cx="3967098" cy="517656"/>
          </a:xfrm>
          <a:solidFill>
            <a:schemeClr val="bg1">
              <a:lumMod val="85000"/>
            </a:schemeClr>
          </a:solidFill>
        </p:grpSpPr>
        <p:sp>
          <p:nvSpPr>
            <p:cNvPr id="19" name="Freeform 19"/>
            <p:cNvSpPr/>
            <p:nvPr/>
          </p:nvSpPr>
          <p:spPr>
            <a:xfrm>
              <a:off x="0" y="0"/>
              <a:ext cx="3967098" cy="517656"/>
            </a:xfrm>
            <a:custGeom>
              <a:avLst/>
              <a:gdLst/>
              <a:ahLst/>
              <a:cxnLst/>
              <a:rect l="l" t="t" r="r" b="b"/>
              <a:pathLst>
                <a:path w="3967098" h="517656">
                  <a:moveTo>
                    <a:pt x="28486" y="0"/>
                  </a:moveTo>
                  <a:lnTo>
                    <a:pt x="3938612" y="0"/>
                  </a:lnTo>
                  <a:cubicBezTo>
                    <a:pt x="3954344" y="0"/>
                    <a:pt x="3967098" y="12754"/>
                    <a:pt x="3967098" y="28486"/>
                  </a:cubicBezTo>
                  <a:lnTo>
                    <a:pt x="3967098" y="489170"/>
                  </a:lnTo>
                  <a:cubicBezTo>
                    <a:pt x="3967098" y="496725"/>
                    <a:pt x="3964097" y="503971"/>
                    <a:pt x="3958754" y="509313"/>
                  </a:cubicBezTo>
                  <a:cubicBezTo>
                    <a:pt x="3953412" y="514655"/>
                    <a:pt x="3946167" y="517656"/>
                    <a:pt x="3938612" y="517656"/>
                  </a:cubicBezTo>
                  <a:lnTo>
                    <a:pt x="28486" y="517656"/>
                  </a:lnTo>
                  <a:cubicBezTo>
                    <a:pt x="20931" y="517656"/>
                    <a:pt x="13685" y="514655"/>
                    <a:pt x="8343" y="509313"/>
                  </a:cubicBezTo>
                  <a:cubicBezTo>
                    <a:pt x="3001" y="503971"/>
                    <a:pt x="0" y="496725"/>
                    <a:pt x="0" y="489170"/>
                  </a:cubicBezTo>
                  <a:lnTo>
                    <a:pt x="0" y="28486"/>
                  </a:lnTo>
                  <a:cubicBezTo>
                    <a:pt x="0" y="20931"/>
                    <a:pt x="3001" y="13685"/>
                    <a:pt x="8343" y="8343"/>
                  </a:cubicBezTo>
                  <a:cubicBezTo>
                    <a:pt x="13685" y="3001"/>
                    <a:pt x="20931" y="0"/>
                    <a:pt x="28486" y="0"/>
                  </a:cubicBezTo>
                  <a:close/>
                </a:path>
              </a:pathLst>
            </a:custGeom>
            <a:grpFill/>
          </p:spPr>
          <p:txBody>
            <a:bodyPr/>
            <a:lstStyle/>
            <a:p>
              <a:endParaRPr lang="en-US"/>
            </a:p>
          </p:txBody>
        </p:sp>
        <p:sp>
          <p:nvSpPr>
            <p:cNvPr id="20" name="TextBox 20"/>
            <p:cNvSpPr txBox="1"/>
            <p:nvPr/>
          </p:nvSpPr>
          <p:spPr>
            <a:xfrm>
              <a:off x="0" y="-38100"/>
              <a:ext cx="3967098" cy="555756"/>
            </a:xfrm>
            <a:prstGeom prst="rect">
              <a:avLst/>
            </a:prstGeom>
            <a:grpFill/>
          </p:spPr>
          <p:txBody>
            <a:bodyPr lIns="50800" tIns="50800" rIns="50800" bIns="50800" rtlCol="0" anchor="ctr"/>
            <a:lstStyle/>
            <a:p>
              <a:pPr algn="ctr">
                <a:lnSpc>
                  <a:spcPts val="2651"/>
                </a:lnSpc>
              </a:pPr>
              <a:endParaRPr/>
            </a:p>
          </p:txBody>
        </p:sp>
      </p:grpSp>
      <p:grpSp>
        <p:nvGrpSpPr>
          <p:cNvPr id="21" name="Group 21">
            <a:extLst>
              <a:ext uri="{C183D7F6-B498-43B3-948B-1728B52AA6E4}">
                <adec:decorative xmlns:adec="http://schemas.microsoft.com/office/drawing/2017/decorative" val="1"/>
              </a:ext>
            </a:extLst>
          </p:cNvPr>
          <p:cNvGrpSpPr/>
          <p:nvPr/>
        </p:nvGrpSpPr>
        <p:grpSpPr>
          <a:xfrm>
            <a:off x="2214203" y="8079132"/>
            <a:ext cx="13860869" cy="1808669"/>
            <a:chOff x="0" y="0"/>
            <a:chExt cx="3967098" cy="517656"/>
          </a:xfrm>
        </p:grpSpPr>
        <p:sp>
          <p:nvSpPr>
            <p:cNvPr id="22" name="Freeform 22"/>
            <p:cNvSpPr/>
            <p:nvPr/>
          </p:nvSpPr>
          <p:spPr>
            <a:xfrm>
              <a:off x="0" y="0"/>
              <a:ext cx="3967098" cy="517656"/>
            </a:xfrm>
            <a:custGeom>
              <a:avLst/>
              <a:gdLst/>
              <a:ahLst/>
              <a:cxnLst/>
              <a:rect l="l" t="t" r="r" b="b"/>
              <a:pathLst>
                <a:path w="3967098" h="517656">
                  <a:moveTo>
                    <a:pt x="28486" y="0"/>
                  </a:moveTo>
                  <a:lnTo>
                    <a:pt x="3938612" y="0"/>
                  </a:lnTo>
                  <a:cubicBezTo>
                    <a:pt x="3954344" y="0"/>
                    <a:pt x="3967098" y="12754"/>
                    <a:pt x="3967098" y="28486"/>
                  </a:cubicBezTo>
                  <a:lnTo>
                    <a:pt x="3967098" y="489170"/>
                  </a:lnTo>
                  <a:cubicBezTo>
                    <a:pt x="3967098" y="496725"/>
                    <a:pt x="3964097" y="503971"/>
                    <a:pt x="3958754" y="509313"/>
                  </a:cubicBezTo>
                  <a:cubicBezTo>
                    <a:pt x="3953412" y="514655"/>
                    <a:pt x="3946167" y="517656"/>
                    <a:pt x="3938612" y="517656"/>
                  </a:cubicBezTo>
                  <a:lnTo>
                    <a:pt x="28486" y="517656"/>
                  </a:lnTo>
                  <a:cubicBezTo>
                    <a:pt x="20931" y="517656"/>
                    <a:pt x="13685" y="514655"/>
                    <a:pt x="8343" y="509313"/>
                  </a:cubicBezTo>
                  <a:cubicBezTo>
                    <a:pt x="3001" y="503971"/>
                    <a:pt x="0" y="496725"/>
                    <a:pt x="0" y="489170"/>
                  </a:cubicBezTo>
                  <a:lnTo>
                    <a:pt x="0" y="28486"/>
                  </a:lnTo>
                  <a:cubicBezTo>
                    <a:pt x="0" y="20931"/>
                    <a:pt x="3001" y="13685"/>
                    <a:pt x="8343" y="8343"/>
                  </a:cubicBezTo>
                  <a:cubicBezTo>
                    <a:pt x="13685" y="3001"/>
                    <a:pt x="20931" y="0"/>
                    <a:pt x="28486" y="0"/>
                  </a:cubicBezTo>
                  <a:close/>
                </a:path>
              </a:pathLst>
            </a:custGeom>
            <a:solidFill>
              <a:schemeClr val="bg1">
                <a:lumMod val="85000"/>
              </a:schemeClr>
            </a:solidFill>
          </p:spPr>
          <p:txBody>
            <a:bodyPr/>
            <a:lstStyle/>
            <a:p>
              <a:endParaRPr lang="en-US"/>
            </a:p>
          </p:txBody>
        </p:sp>
        <p:sp>
          <p:nvSpPr>
            <p:cNvPr id="23" name="TextBox 23"/>
            <p:cNvSpPr txBox="1"/>
            <p:nvPr/>
          </p:nvSpPr>
          <p:spPr>
            <a:xfrm>
              <a:off x="0" y="-38100"/>
              <a:ext cx="3967098" cy="555756"/>
            </a:xfrm>
            <a:prstGeom prst="rect">
              <a:avLst/>
            </a:prstGeom>
          </p:spPr>
          <p:txBody>
            <a:bodyPr lIns="50800" tIns="50800" rIns="50800" bIns="50800" rtlCol="0" anchor="ctr"/>
            <a:lstStyle/>
            <a:p>
              <a:pPr algn="ctr">
                <a:lnSpc>
                  <a:spcPts val="2651"/>
                </a:lnSpc>
              </a:pPr>
              <a:endParaRPr/>
            </a:p>
          </p:txBody>
        </p:sp>
      </p:grpSp>
      <p:sp>
        <p:nvSpPr>
          <p:cNvPr id="24" name="Freeform 24" descr="Snohomish School District logo">
            <a:extLst>
              <a:ext uri="{C183D7F6-B498-43B3-948B-1728B52AA6E4}">
                <adec:decorative xmlns:adec="http://schemas.microsoft.com/office/drawing/2017/decorative" val="0"/>
              </a:ext>
            </a:extLst>
          </p:cNvPr>
          <p:cNvSpPr/>
          <p:nvPr/>
        </p:nvSpPr>
        <p:spPr>
          <a:xfrm>
            <a:off x="16279002" y="9258300"/>
            <a:ext cx="1620063" cy="681903"/>
          </a:xfrm>
          <a:custGeom>
            <a:avLst/>
            <a:gdLst/>
            <a:ahLst/>
            <a:cxnLst/>
            <a:rect l="l" t="t" r="r" b="b"/>
            <a:pathLst>
              <a:path w="1620063" h="681903">
                <a:moveTo>
                  <a:pt x="0" y="0"/>
                </a:moveTo>
                <a:lnTo>
                  <a:pt x="1620063" y="0"/>
                </a:lnTo>
                <a:lnTo>
                  <a:pt x="1620063" y="681903"/>
                </a:lnTo>
                <a:lnTo>
                  <a:pt x="0" y="681903"/>
                </a:lnTo>
                <a:lnTo>
                  <a:pt x="0" y="0"/>
                </a:lnTo>
                <a:close/>
              </a:path>
            </a:pathLst>
          </a:custGeom>
          <a:blipFill>
            <a:blip r:embed="rId2"/>
            <a:stretch>
              <a:fillRect/>
            </a:stretch>
          </a:blipFill>
        </p:spPr>
        <p:txBody>
          <a:bodyPr/>
          <a:lstStyle/>
          <a:p>
            <a:endParaRPr lang="en-US"/>
          </a:p>
        </p:txBody>
      </p:sp>
      <p:sp>
        <p:nvSpPr>
          <p:cNvPr id="25" name="Freeform 25">
            <a:extLst>
              <a:ext uri="{C183D7F6-B498-43B3-948B-1728B52AA6E4}">
                <adec:decorative xmlns:adec="http://schemas.microsoft.com/office/drawing/2017/decorative" val="1"/>
              </a:ext>
            </a:extLst>
          </p:cNvPr>
          <p:cNvSpPr/>
          <p:nvPr/>
        </p:nvSpPr>
        <p:spPr>
          <a:xfrm>
            <a:off x="2380455" y="4148874"/>
            <a:ext cx="1116293" cy="1116293"/>
          </a:xfrm>
          <a:custGeom>
            <a:avLst/>
            <a:gdLst/>
            <a:ahLst/>
            <a:cxnLst/>
            <a:rect l="l" t="t" r="r" b="b"/>
            <a:pathLst>
              <a:path w="1116293" h="1116293">
                <a:moveTo>
                  <a:pt x="0" y="0"/>
                </a:moveTo>
                <a:lnTo>
                  <a:pt x="1116293" y="0"/>
                </a:lnTo>
                <a:lnTo>
                  <a:pt x="1116293" y="1116293"/>
                </a:lnTo>
                <a:lnTo>
                  <a:pt x="0" y="111629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26" name="Freeform 26">
            <a:extLst>
              <a:ext uri="{C183D7F6-B498-43B3-948B-1728B52AA6E4}">
                <adec:decorative xmlns:adec="http://schemas.microsoft.com/office/drawing/2017/decorative" val="1"/>
              </a:ext>
            </a:extLst>
          </p:cNvPr>
          <p:cNvSpPr/>
          <p:nvPr/>
        </p:nvSpPr>
        <p:spPr>
          <a:xfrm>
            <a:off x="2380455" y="2027171"/>
            <a:ext cx="1116293" cy="1116293"/>
          </a:xfrm>
          <a:custGeom>
            <a:avLst/>
            <a:gdLst/>
            <a:ahLst/>
            <a:cxnLst/>
            <a:rect l="l" t="t" r="r" b="b"/>
            <a:pathLst>
              <a:path w="1116293" h="1116293">
                <a:moveTo>
                  <a:pt x="0" y="0"/>
                </a:moveTo>
                <a:lnTo>
                  <a:pt x="1116293" y="0"/>
                </a:lnTo>
                <a:lnTo>
                  <a:pt x="1116293" y="1116293"/>
                </a:lnTo>
                <a:lnTo>
                  <a:pt x="0" y="111629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28" name="Freeform 28">
            <a:extLst>
              <a:ext uri="{C183D7F6-B498-43B3-948B-1728B52AA6E4}">
                <adec:decorative xmlns:adec="http://schemas.microsoft.com/office/drawing/2017/decorative" val="1"/>
              </a:ext>
            </a:extLst>
          </p:cNvPr>
          <p:cNvSpPr/>
          <p:nvPr/>
        </p:nvSpPr>
        <p:spPr>
          <a:xfrm>
            <a:off x="2513318" y="8321426"/>
            <a:ext cx="850566" cy="1099277"/>
          </a:xfrm>
          <a:custGeom>
            <a:avLst/>
            <a:gdLst/>
            <a:ahLst/>
            <a:cxnLst/>
            <a:rect l="l" t="t" r="r" b="b"/>
            <a:pathLst>
              <a:path w="850566" h="1099277">
                <a:moveTo>
                  <a:pt x="0" y="0"/>
                </a:moveTo>
                <a:lnTo>
                  <a:pt x="850566" y="0"/>
                </a:lnTo>
                <a:lnTo>
                  <a:pt x="850566" y="1099277"/>
                </a:lnTo>
                <a:lnTo>
                  <a:pt x="0" y="109927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29" name="TextBox 29"/>
          <p:cNvSpPr txBox="1"/>
          <p:nvPr/>
        </p:nvSpPr>
        <p:spPr>
          <a:xfrm>
            <a:off x="3723605" y="607978"/>
            <a:ext cx="10840789" cy="978697"/>
          </a:xfrm>
          <a:prstGeom prst="rect">
            <a:avLst/>
          </a:prstGeom>
        </p:spPr>
        <p:txBody>
          <a:bodyPr lIns="0" tIns="0" rIns="0" bIns="0" rtlCol="0" anchor="t">
            <a:spAutoFit/>
          </a:bodyPr>
          <a:lstStyle/>
          <a:p>
            <a:pPr algn="ctr">
              <a:lnSpc>
                <a:spcPts val="8006"/>
              </a:lnSpc>
              <a:spcBef>
                <a:spcPct val="0"/>
              </a:spcBef>
            </a:pPr>
            <a:r>
              <a:rPr lang="en-US" sz="5718" b="1">
                <a:solidFill>
                  <a:srgbClr val="231E23"/>
                </a:solidFill>
                <a:latin typeface="Aptos ExtraBold" panose="020B0004020202020204" pitchFamily="34" charset="0"/>
                <a:ea typeface="Canva Sans Bold"/>
                <a:cs typeface="Canva Sans Bold"/>
                <a:sym typeface="Canva Sans Bold"/>
              </a:rPr>
              <a:t>4/5/6 Referral Steps</a:t>
            </a:r>
          </a:p>
        </p:txBody>
      </p:sp>
      <p:sp>
        <p:nvSpPr>
          <p:cNvPr id="38" name="TextBox 38"/>
          <p:cNvSpPr txBox="1">
            <a:spLocks noGrp="1"/>
          </p:cNvSpPr>
          <p:nvPr>
            <p:ph type="title" idx="4294967295"/>
          </p:nvPr>
        </p:nvSpPr>
        <p:spPr>
          <a:xfrm rot="-5400000">
            <a:off x="-248215" y="3440626"/>
            <a:ext cx="3785636" cy="679450"/>
          </a:xfrm>
          <a:prstGeom prst="rect">
            <a:avLst/>
          </a:prstGeom>
          <a:solidFill>
            <a:schemeClr val="accent3">
              <a:lumMod val="75000"/>
            </a:schemeClr>
          </a:solid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5599"/>
              </a:lnSpc>
              <a:spcBef>
                <a:spcPts val="0"/>
              </a:spcBef>
              <a:spcAft>
                <a:spcPts val="0"/>
              </a:spcAft>
              <a:buClrTx/>
              <a:buSzTx/>
              <a:buFontTx/>
              <a:buNone/>
              <a:tabLst/>
              <a:defRPr/>
            </a:pPr>
            <a:r>
              <a:rPr kumimoji="0" lang="en-US" sz="3999" b="1" i="0" u="none" strike="noStrike" kern="1200" cap="none" spc="0" normalizeH="0" baseline="0" noProof="0" dirty="0">
                <a:ln>
                  <a:noFill/>
                </a:ln>
                <a:solidFill>
                  <a:srgbClr val="000000"/>
                </a:solidFill>
                <a:effectLst/>
                <a:uLnTx/>
                <a:uFillTx/>
                <a:latin typeface="Aptos ExtraBold" panose="020B0004020202020204" pitchFamily="34" charset="0"/>
                <a:ea typeface="Canva Sans Bold"/>
                <a:cs typeface="Canva Sans Bold"/>
                <a:sym typeface="Canva Sans Bold"/>
              </a:rPr>
              <a:t>due January 30</a:t>
            </a:r>
          </a:p>
        </p:txBody>
      </p:sp>
      <p:sp>
        <p:nvSpPr>
          <p:cNvPr id="30" name="TextBox 30"/>
          <p:cNvSpPr txBox="1"/>
          <p:nvPr/>
        </p:nvSpPr>
        <p:spPr>
          <a:xfrm>
            <a:off x="3723605" y="1801808"/>
            <a:ext cx="4613225" cy="647870"/>
          </a:xfrm>
          <a:prstGeom prst="rect">
            <a:avLst/>
          </a:prstGeom>
        </p:spPr>
        <p:txBody>
          <a:bodyPr lIns="0" tIns="0" rIns="0" bIns="0" rtlCol="0" anchor="t">
            <a:spAutoFit/>
          </a:bodyPr>
          <a:lstStyle/>
          <a:p>
            <a:pPr algn="l">
              <a:lnSpc>
                <a:spcPts val="5240"/>
              </a:lnSpc>
              <a:spcBef>
                <a:spcPct val="0"/>
              </a:spcBef>
            </a:pPr>
            <a:r>
              <a:rPr lang="en-US" sz="3743" b="1">
                <a:solidFill>
                  <a:srgbClr val="231E23"/>
                </a:solidFill>
                <a:latin typeface="Aptos ExtraBold" panose="020B0004020202020204" pitchFamily="34" charset="0"/>
                <a:ea typeface="Canva Sans Bold"/>
                <a:cs typeface="Canva Sans Bold"/>
                <a:sym typeface="Canva Sans Bold"/>
              </a:rPr>
              <a:t>Permission to Test</a:t>
            </a:r>
          </a:p>
        </p:txBody>
      </p:sp>
      <p:sp>
        <p:nvSpPr>
          <p:cNvPr id="32" name="TextBox 32"/>
          <p:cNvSpPr txBox="1"/>
          <p:nvPr/>
        </p:nvSpPr>
        <p:spPr>
          <a:xfrm>
            <a:off x="3723605" y="2493700"/>
            <a:ext cx="11974602" cy="1047750"/>
          </a:xfrm>
          <a:prstGeom prst="rect">
            <a:avLst/>
          </a:prstGeom>
        </p:spPr>
        <p:txBody>
          <a:bodyPr lIns="0" tIns="0" rIns="0" bIns="0" rtlCol="0" anchor="t">
            <a:spAutoFit/>
          </a:bodyPr>
          <a:lstStyle/>
          <a:p>
            <a:pPr marL="0" lvl="0" indent="0" algn="l">
              <a:lnSpc>
                <a:spcPts val="4200"/>
              </a:lnSpc>
              <a:spcBef>
                <a:spcPct val="0"/>
              </a:spcBef>
            </a:pPr>
            <a:r>
              <a:rPr lang="en-US" sz="3000" b="1" u="none" strike="noStrike">
                <a:solidFill>
                  <a:srgbClr val="000000"/>
                </a:solidFill>
                <a:latin typeface="Aptos ExtraBold" panose="020B0004020202020204" pitchFamily="34" charset="0"/>
                <a:ea typeface="Canva Sans Bold"/>
                <a:cs typeface="Canva Sans Bold"/>
                <a:sym typeface="Canva Sans Bold"/>
              </a:rPr>
              <a:t>Who: Parent/Guardian</a:t>
            </a:r>
          </a:p>
          <a:p>
            <a:pPr marL="0" lvl="0" indent="0" algn="l">
              <a:lnSpc>
                <a:spcPts val="4200"/>
              </a:lnSpc>
              <a:spcBef>
                <a:spcPct val="0"/>
              </a:spcBef>
            </a:pPr>
            <a:r>
              <a:rPr lang="en-US" sz="3000" b="1" u="none" strike="noStrike">
                <a:solidFill>
                  <a:srgbClr val="000000"/>
                </a:solidFill>
                <a:latin typeface="Aptos ExtraBold" panose="020B0004020202020204" pitchFamily="34" charset="0"/>
                <a:ea typeface="Canva Sans Bold"/>
                <a:cs typeface="Canva Sans Bold"/>
                <a:sym typeface="Canva Sans Bold"/>
              </a:rPr>
              <a:t>How: Electronic submission (</a:t>
            </a:r>
            <a:r>
              <a:rPr lang="en-US" sz="3000" b="1" u="none" strike="noStrike" err="1">
                <a:solidFill>
                  <a:srgbClr val="000000"/>
                </a:solidFill>
                <a:latin typeface="Aptos ExtraBold" panose="020B0004020202020204" pitchFamily="34" charset="0"/>
                <a:ea typeface="Canva Sans Bold"/>
                <a:cs typeface="Canva Sans Bold"/>
                <a:sym typeface="Canva Sans Bold"/>
              </a:rPr>
              <a:t>ParentSquare</a:t>
            </a:r>
            <a:r>
              <a:rPr lang="en-US" sz="3000" b="1" u="none" strike="noStrike">
                <a:solidFill>
                  <a:srgbClr val="000000"/>
                </a:solidFill>
                <a:latin typeface="Aptos ExtraBold" panose="020B0004020202020204" pitchFamily="34" charset="0"/>
                <a:ea typeface="Canva Sans Bold"/>
                <a:cs typeface="Canva Sans Bold"/>
                <a:sym typeface="Canva Sans Bold"/>
              </a:rPr>
              <a:t>) or paper submission</a:t>
            </a:r>
          </a:p>
        </p:txBody>
      </p:sp>
      <p:sp>
        <p:nvSpPr>
          <p:cNvPr id="33" name="TextBox 33"/>
          <p:cNvSpPr txBox="1"/>
          <p:nvPr/>
        </p:nvSpPr>
        <p:spPr>
          <a:xfrm>
            <a:off x="3723605" y="3893705"/>
            <a:ext cx="10681420" cy="647870"/>
          </a:xfrm>
          <a:prstGeom prst="rect">
            <a:avLst/>
          </a:prstGeom>
        </p:spPr>
        <p:txBody>
          <a:bodyPr lIns="0" tIns="0" rIns="0" bIns="0" rtlCol="0" anchor="t">
            <a:spAutoFit/>
          </a:bodyPr>
          <a:lstStyle/>
          <a:p>
            <a:pPr algn="l">
              <a:lnSpc>
                <a:spcPts val="5240"/>
              </a:lnSpc>
              <a:spcBef>
                <a:spcPct val="0"/>
              </a:spcBef>
            </a:pPr>
            <a:r>
              <a:rPr lang="en-US" sz="3743" b="1">
                <a:solidFill>
                  <a:srgbClr val="231E23"/>
                </a:solidFill>
                <a:latin typeface="Aptos ExtraBold" panose="020B0004020202020204" pitchFamily="34" charset="0"/>
                <a:ea typeface="Canva Sans Bold"/>
                <a:cs typeface="Canva Sans Bold"/>
                <a:sym typeface="Canva Sans Bold"/>
              </a:rPr>
              <a:t>Parent/Guardian Student Inventory</a:t>
            </a:r>
          </a:p>
        </p:txBody>
      </p:sp>
      <p:sp>
        <p:nvSpPr>
          <p:cNvPr id="34" name="TextBox 34"/>
          <p:cNvSpPr txBox="1"/>
          <p:nvPr/>
        </p:nvSpPr>
        <p:spPr>
          <a:xfrm>
            <a:off x="3723605" y="4484425"/>
            <a:ext cx="12801884" cy="1047750"/>
          </a:xfrm>
          <a:prstGeom prst="rect">
            <a:avLst/>
          </a:prstGeom>
        </p:spPr>
        <p:txBody>
          <a:bodyPr lIns="0" tIns="0" rIns="0" bIns="0" rtlCol="0" anchor="t">
            <a:spAutoFit/>
          </a:bodyPr>
          <a:lstStyle/>
          <a:p>
            <a:pPr marL="0" lvl="0" indent="0" algn="l">
              <a:lnSpc>
                <a:spcPts val="4200"/>
              </a:lnSpc>
              <a:spcBef>
                <a:spcPct val="0"/>
              </a:spcBef>
            </a:pPr>
            <a:r>
              <a:rPr lang="en-US" sz="3000" b="1" u="none" strike="noStrike">
                <a:solidFill>
                  <a:srgbClr val="000000"/>
                </a:solidFill>
                <a:latin typeface="Aptos ExtraBold" panose="020B0004020202020204" pitchFamily="34" charset="0"/>
                <a:ea typeface="Canva Sans Bold"/>
                <a:cs typeface="Canva Sans Bold"/>
                <a:sym typeface="Canva Sans Bold"/>
              </a:rPr>
              <a:t>Who: Parent/Guardian</a:t>
            </a:r>
          </a:p>
          <a:p>
            <a:pPr marL="0" lvl="0" indent="0" algn="l">
              <a:lnSpc>
                <a:spcPts val="4200"/>
              </a:lnSpc>
              <a:spcBef>
                <a:spcPct val="0"/>
              </a:spcBef>
            </a:pPr>
            <a:r>
              <a:rPr lang="en-US" sz="3000" b="1" u="none" strike="noStrike">
                <a:solidFill>
                  <a:srgbClr val="000000"/>
                </a:solidFill>
                <a:latin typeface="Aptos ExtraBold" panose="020B0004020202020204" pitchFamily="34" charset="0"/>
                <a:ea typeface="Canva Sans Bold"/>
                <a:cs typeface="Canva Sans Bold"/>
                <a:sym typeface="Canva Sans Bold"/>
              </a:rPr>
              <a:t>How: Electronic submission (</a:t>
            </a:r>
            <a:r>
              <a:rPr lang="en-US" sz="3000" b="1" u="none" strike="noStrike" err="1">
                <a:solidFill>
                  <a:srgbClr val="000000"/>
                </a:solidFill>
                <a:latin typeface="Aptos ExtraBold" panose="020B0004020202020204" pitchFamily="34" charset="0"/>
                <a:ea typeface="Canva Sans Bold"/>
                <a:cs typeface="Canva Sans Bold"/>
                <a:sym typeface="Canva Sans Bold"/>
              </a:rPr>
              <a:t>ParentSquare</a:t>
            </a:r>
            <a:r>
              <a:rPr lang="en-US" sz="3000" b="1" u="none" strike="noStrike">
                <a:solidFill>
                  <a:srgbClr val="000000"/>
                </a:solidFill>
                <a:latin typeface="Aptos ExtraBold" panose="020B0004020202020204" pitchFamily="34" charset="0"/>
                <a:ea typeface="Canva Sans Bold"/>
                <a:cs typeface="Canva Sans Bold"/>
                <a:sym typeface="Canva Sans Bold"/>
              </a:rPr>
              <a:t>) or paper submission </a:t>
            </a:r>
          </a:p>
        </p:txBody>
      </p:sp>
      <p:sp>
        <p:nvSpPr>
          <p:cNvPr id="36" name="TextBox 36"/>
          <p:cNvSpPr txBox="1"/>
          <p:nvPr/>
        </p:nvSpPr>
        <p:spPr>
          <a:xfrm>
            <a:off x="3723605" y="5901769"/>
            <a:ext cx="12389768" cy="647870"/>
          </a:xfrm>
          <a:prstGeom prst="rect">
            <a:avLst/>
          </a:prstGeom>
        </p:spPr>
        <p:txBody>
          <a:bodyPr lIns="0" tIns="0" rIns="0" bIns="0" rtlCol="0" anchor="t">
            <a:spAutoFit/>
          </a:bodyPr>
          <a:lstStyle/>
          <a:p>
            <a:pPr algn="l">
              <a:lnSpc>
                <a:spcPts val="5240"/>
              </a:lnSpc>
              <a:spcBef>
                <a:spcPct val="0"/>
              </a:spcBef>
            </a:pPr>
            <a:r>
              <a:rPr lang="en-US" sz="3743" b="1">
                <a:solidFill>
                  <a:srgbClr val="231E23"/>
                </a:solidFill>
                <a:latin typeface="Aptos ExtraBold" panose="020B0004020202020204" pitchFamily="34" charset="0"/>
                <a:ea typeface="Canva Sans Bold"/>
                <a:cs typeface="Canva Sans Bold"/>
                <a:sym typeface="Canva Sans Bold"/>
              </a:rPr>
              <a:t>Student Self Inventory &amp; Personal Reflection</a:t>
            </a:r>
          </a:p>
        </p:txBody>
      </p:sp>
      <p:sp>
        <p:nvSpPr>
          <p:cNvPr id="37" name="TextBox 37"/>
          <p:cNvSpPr txBox="1"/>
          <p:nvPr/>
        </p:nvSpPr>
        <p:spPr>
          <a:xfrm>
            <a:off x="3723605" y="6544231"/>
            <a:ext cx="11974602" cy="1049070"/>
          </a:xfrm>
          <a:prstGeom prst="rect">
            <a:avLst/>
          </a:prstGeom>
        </p:spPr>
        <p:txBody>
          <a:bodyPr lIns="0" tIns="0" rIns="0" bIns="0" rtlCol="0" anchor="t">
            <a:spAutoFit/>
          </a:bodyPr>
          <a:lstStyle/>
          <a:p>
            <a:pPr marL="0" lvl="0" indent="0" algn="l">
              <a:lnSpc>
                <a:spcPts val="4200"/>
              </a:lnSpc>
              <a:spcBef>
                <a:spcPct val="0"/>
              </a:spcBef>
            </a:pPr>
            <a:r>
              <a:rPr lang="en-US" sz="3000" b="1" u="none" strike="noStrike">
                <a:solidFill>
                  <a:srgbClr val="000000"/>
                </a:solidFill>
                <a:latin typeface="Aptos ExtraBold" panose="020B0004020202020204" pitchFamily="34" charset="0"/>
                <a:ea typeface="Canva Sans Bold"/>
                <a:cs typeface="Canva Sans Bold"/>
                <a:sym typeface="Canva Sans Bold"/>
              </a:rPr>
              <a:t>Who: Student</a:t>
            </a:r>
          </a:p>
          <a:p>
            <a:pPr marL="0" lvl="0" indent="0" algn="l">
              <a:lnSpc>
                <a:spcPts val="4200"/>
              </a:lnSpc>
              <a:spcBef>
                <a:spcPct val="0"/>
              </a:spcBef>
            </a:pPr>
            <a:r>
              <a:rPr lang="en-US" sz="3000" b="1" u="none" strike="noStrike">
                <a:solidFill>
                  <a:srgbClr val="000000"/>
                </a:solidFill>
                <a:latin typeface="Aptos ExtraBold" panose="020B0004020202020204" pitchFamily="34" charset="0"/>
                <a:ea typeface="Canva Sans Bold"/>
                <a:cs typeface="Canva Sans Bold"/>
                <a:sym typeface="Canva Sans Bold"/>
              </a:rPr>
              <a:t>How: Paper submission (sent from Highly Capable Office) </a:t>
            </a:r>
          </a:p>
        </p:txBody>
      </p:sp>
      <p:sp>
        <p:nvSpPr>
          <p:cNvPr id="31" name="TextBox 31"/>
          <p:cNvSpPr txBox="1"/>
          <p:nvPr/>
        </p:nvSpPr>
        <p:spPr>
          <a:xfrm>
            <a:off x="3723605" y="8068356"/>
            <a:ext cx="9275591" cy="647870"/>
          </a:xfrm>
          <a:prstGeom prst="rect">
            <a:avLst/>
          </a:prstGeom>
        </p:spPr>
        <p:txBody>
          <a:bodyPr lIns="0" tIns="0" rIns="0" bIns="0" rtlCol="0" anchor="t">
            <a:spAutoFit/>
          </a:bodyPr>
          <a:lstStyle/>
          <a:p>
            <a:pPr algn="l">
              <a:lnSpc>
                <a:spcPts val="5240"/>
              </a:lnSpc>
              <a:spcBef>
                <a:spcPct val="0"/>
              </a:spcBef>
            </a:pPr>
            <a:r>
              <a:rPr lang="en-US" sz="3743" b="1">
                <a:solidFill>
                  <a:srgbClr val="231E23"/>
                </a:solidFill>
                <a:latin typeface="Aptos ExtraBold" panose="020B0004020202020204" pitchFamily="34" charset="0"/>
                <a:ea typeface="Canva Sans Bold"/>
                <a:cs typeface="Canva Sans Bold"/>
                <a:sym typeface="Canva Sans Bold"/>
              </a:rPr>
              <a:t>Teacher Student Inventory</a:t>
            </a:r>
          </a:p>
        </p:txBody>
      </p:sp>
      <p:sp>
        <p:nvSpPr>
          <p:cNvPr id="35" name="TextBox 35"/>
          <p:cNvSpPr txBox="1"/>
          <p:nvPr/>
        </p:nvSpPr>
        <p:spPr>
          <a:xfrm>
            <a:off x="3723605" y="8706701"/>
            <a:ext cx="11974602" cy="1047750"/>
          </a:xfrm>
          <a:prstGeom prst="rect">
            <a:avLst/>
          </a:prstGeom>
        </p:spPr>
        <p:txBody>
          <a:bodyPr lIns="0" tIns="0" rIns="0" bIns="0" rtlCol="0" anchor="t">
            <a:spAutoFit/>
          </a:bodyPr>
          <a:lstStyle/>
          <a:p>
            <a:pPr algn="l">
              <a:lnSpc>
                <a:spcPts val="4200"/>
              </a:lnSpc>
              <a:spcBef>
                <a:spcPct val="0"/>
              </a:spcBef>
            </a:pPr>
            <a:r>
              <a:rPr lang="en-US" sz="3000" b="1">
                <a:solidFill>
                  <a:srgbClr val="000000"/>
                </a:solidFill>
                <a:latin typeface="Aptos ExtraBold" panose="020B0004020202020204" pitchFamily="34" charset="0"/>
                <a:ea typeface="Canva Sans Bold"/>
                <a:cs typeface="Canva Sans Bold"/>
                <a:sym typeface="Canva Sans Bold"/>
              </a:rPr>
              <a:t>Who: Teacher</a:t>
            </a:r>
          </a:p>
          <a:p>
            <a:pPr algn="l">
              <a:lnSpc>
                <a:spcPts val="4200"/>
              </a:lnSpc>
              <a:spcBef>
                <a:spcPct val="0"/>
              </a:spcBef>
            </a:pPr>
            <a:r>
              <a:rPr lang="en-US" sz="3000" b="1">
                <a:solidFill>
                  <a:srgbClr val="000000"/>
                </a:solidFill>
                <a:latin typeface="Aptos ExtraBold" panose="020B0004020202020204" pitchFamily="34" charset="0"/>
                <a:ea typeface="Canva Sans Bold"/>
                <a:cs typeface="Canva Sans Bold"/>
                <a:sym typeface="Canva Sans Bold"/>
              </a:rPr>
              <a:t>How: Electronic form (sent from Highly Capable Office)</a:t>
            </a:r>
          </a:p>
        </p:txBody>
      </p:sp>
      <p:sp>
        <p:nvSpPr>
          <p:cNvPr id="5" name="Freeform 28">
            <a:extLst>
              <a:ext uri="{FF2B5EF4-FFF2-40B4-BE49-F238E27FC236}">
                <a16:creationId xmlns:a16="http://schemas.microsoft.com/office/drawing/2014/main" id="{98F3FD91-7BA3-48FB-27C9-D22705AB8D07}"/>
              </a:ext>
              <a:ext uri="{C183D7F6-B498-43B3-948B-1728B52AA6E4}">
                <adec:decorative xmlns:adec="http://schemas.microsoft.com/office/drawing/2017/decorative" val="1"/>
              </a:ext>
            </a:extLst>
          </p:cNvPr>
          <p:cNvSpPr/>
          <p:nvPr/>
        </p:nvSpPr>
        <p:spPr>
          <a:xfrm>
            <a:off x="2576853" y="6269513"/>
            <a:ext cx="850566" cy="1099277"/>
          </a:xfrm>
          <a:custGeom>
            <a:avLst/>
            <a:gdLst/>
            <a:ahLst/>
            <a:cxnLst/>
            <a:rect l="l" t="t" r="r" b="b"/>
            <a:pathLst>
              <a:path w="850566" h="1099277">
                <a:moveTo>
                  <a:pt x="0" y="0"/>
                </a:moveTo>
                <a:lnTo>
                  <a:pt x="850566" y="0"/>
                </a:lnTo>
                <a:lnTo>
                  <a:pt x="850566" y="1099277"/>
                </a:lnTo>
                <a:lnTo>
                  <a:pt x="0" y="109927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Group 18">
            <a:extLst>
              <a:ext uri="{FF2B5EF4-FFF2-40B4-BE49-F238E27FC236}">
                <a16:creationId xmlns:a16="http://schemas.microsoft.com/office/drawing/2014/main" id="{10479794-E1EC-1CCC-387E-DF762BA26087}"/>
              </a:ext>
              <a:ext uri="{C183D7F6-B498-43B3-948B-1728B52AA6E4}">
                <adec:decorative xmlns:adec="http://schemas.microsoft.com/office/drawing/2017/decorative" val="1"/>
              </a:ext>
            </a:extLst>
          </p:cNvPr>
          <p:cNvGrpSpPr/>
          <p:nvPr/>
        </p:nvGrpSpPr>
        <p:grpSpPr>
          <a:xfrm>
            <a:off x="2212348" y="4950397"/>
            <a:ext cx="9795976" cy="1808669"/>
            <a:chOff x="0" y="0"/>
            <a:chExt cx="2803691" cy="517656"/>
          </a:xfrm>
        </p:grpSpPr>
        <p:sp>
          <p:nvSpPr>
            <p:cNvPr id="39" name="Freeform 19">
              <a:extLst>
                <a:ext uri="{FF2B5EF4-FFF2-40B4-BE49-F238E27FC236}">
                  <a16:creationId xmlns:a16="http://schemas.microsoft.com/office/drawing/2014/main" id="{3193B919-30CA-6EAE-667A-8036FCE23347}"/>
                </a:ext>
              </a:extLst>
            </p:cNvPr>
            <p:cNvSpPr/>
            <p:nvPr/>
          </p:nvSpPr>
          <p:spPr>
            <a:xfrm>
              <a:off x="0" y="0"/>
              <a:ext cx="2803691" cy="517656"/>
            </a:xfrm>
            <a:custGeom>
              <a:avLst/>
              <a:gdLst/>
              <a:ahLst/>
              <a:cxnLst/>
              <a:rect l="l" t="t" r="r" b="b"/>
              <a:pathLst>
                <a:path w="2803691" h="517656">
                  <a:moveTo>
                    <a:pt x="40306" y="0"/>
                  </a:moveTo>
                  <a:lnTo>
                    <a:pt x="2763385" y="0"/>
                  </a:lnTo>
                  <a:cubicBezTo>
                    <a:pt x="2785646" y="0"/>
                    <a:pt x="2803691" y="18046"/>
                    <a:pt x="2803691" y="40306"/>
                  </a:cubicBezTo>
                  <a:lnTo>
                    <a:pt x="2803691" y="477350"/>
                  </a:lnTo>
                  <a:cubicBezTo>
                    <a:pt x="2803691" y="499611"/>
                    <a:pt x="2785646" y="517656"/>
                    <a:pt x="2763385" y="517656"/>
                  </a:cubicBezTo>
                  <a:lnTo>
                    <a:pt x="40306" y="517656"/>
                  </a:lnTo>
                  <a:cubicBezTo>
                    <a:pt x="18046" y="517656"/>
                    <a:pt x="0" y="499611"/>
                    <a:pt x="0" y="477350"/>
                  </a:cubicBezTo>
                  <a:lnTo>
                    <a:pt x="0" y="40306"/>
                  </a:lnTo>
                  <a:cubicBezTo>
                    <a:pt x="0" y="18046"/>
                    <a:pt x="18046" y="0"/>
                    <a:pt x="40306" y="0"/>
                  </a:cubicBezTo>
                  <a:close/>
                </a:path>
              </a:pathLst>
            </a:custGeom>
            <a:solidFill>
              <a:schemeClr val="accent3">
                <a:lumMod val="40000"/>
                <a:lumOff val="60000"/>
              </a:schemeClr>
            </a:solidFill>
          </p:spPr>
          <p:txBody>
            <a:bodyPr/>
            <a:lstStyle/>
            <a:p>
              <a:endParaRPr lang="en-US"/>
            </a:p>
          </p:txBody>
        </p:sp>
        <p:sp>
          <p:nvSpPr>
            <p:cNvPr id="40" name="TextBox 20">
              <a:extLst>
                <a:ext uri="{FF2B5EF4-FFF2-40B4-BE49-F238E27FC236}">
                  <a16:creationId xmlns:a16="http://schemas.microsoft.com/office/drawing/2014/main" id="{9916F49B-FECF-2F52-4156-ACC4E9618FE5}"/>
                </a:ext>
              </a:extLst>
            </p:cNvPr>
            <p:cNvSpPr txBox="1"/>
            <p:nvPr/>
          </p:nvSpPr>
          <p:spPr>
            <a:xfrm>
              <a:off x="0" y="-38100"/>
              <a:ext cx="2803691" cy="555756"/>
            </a:xfrm>
            <a:prstGeom prst="rect">
              <a:avLst/>
            </a:prstGeom>
          </p:spPr>
          <p:txBody>
            <a:bodyPr lIns="50800" tIns="50800" rIns="50800" bIns="50800" rtlCol="0" anchor="ctr"/>
            <a:lstStyle/>
            <a:p>
              <a:pPr algn="ctr">
                <a:lnSpc>
                  <a:spcPts val="2651"/>
                </a:lnSpc>
              </a:pPr>
              <a:endParaRPr/>
            </a:p>
          </p:txBody>
        </p:sp>
      </p:grpSp>
      <p:sp>
        <p:nvSpPr>
          <p:cNvPr id="12" name="Freeform 12" descr="Snohomish School District logo">
            <a:extLst>
              <a:ext uri="{C183D7F6-B498-43B3-948B-1728B52AA6E4}">
                <adec:decorative xmlns:adec="http://schemas.microsoft.com/office/drawing/2017/decorative" val="0"/>
              </a:ext>
            </a:extLst>
          </p:cNvPr>
          <p:cNvSpPr/>
          <p:nvPr/>
        </p:nvSpPr>
        <p:spPr>
          <a:xfrm>
            <a:off x="16279002" y="9258300"/>
            <a:ext cx="1620063" cy="681903"/>
          </a:xfrm>
          <a:custGeom>
            <a:avLst/>
            <a:gdLst/>
            <a:ahLst/>
            <a:cxnLst/>
            <a:rect l="l" t="t" r="r" b="b"/>
            <a:pathLst>
              <a:path w="1620063" h="681903">
                <a:moveTo>
                  <a:pt x="0" y="0"/>
                </a:moveTo>
                <a:lnTo>
                  <a:pt x="1620063" y="0"/>
                </a:lnTo>
                <a:lnTo>
                  <a:pt x="1620063" y="681903"/>
                </a:lnTo>
                <a:lnTo>
                  <a:pt x="0" y="681903"/>
                </a:lnTo>
                <a:lnTo>
                  <a:pt x="0" y="0"/>
                </a:lnTo>
                <a:close/>
              </a:path>
            </a:pathLst>
          </a:custGeom>
          <a:blipFill>
            <a:blip r:embed="rId2"/>
            <a:stretch>
              <a:fillRect/>
            </a:stretch>
          </a:blipFill>
        </p:spPr>
        <p:txBody>
          <a:bodyPr/>
          <a:lstStyle/>
          <a:p>
            <a:endParaRPr lang="en-US"/>
          </a:p>
        </p:txBody>
      </p:sp>
      <p:grpSp>
        <p:nvGrpSpPr>
          <p:cNvPr id="13" name="Group 13">
            <a:extLst>
              <a:ext uri="{C183D7F6-B498-43B3-948B-1728B52AA6E4}">
                <adec:decorative xmlns:adec="http://schemas.microsoft.com/office/drawing/2017/decorative" val="1"/>
              </a:ext>
            </a:extLst>
          </p:cNvPr>
          <p:cNvGrpSpPr/>
          <p:nvPr/>
        </p:nvGrpSpPr>
        <p:grpSpPr>
          <a:xfrm rot="16200000">
            <a:off x="-162845" y="4391945"/>
            <a:ext cx="3813825" cy="592535"/>
            <a:chOff x="0" y="0"/>
            <a:chExt cx="2615776" cy="406400"/>
          </a:xfrm>
        </p:grpSpPr>
        <p:sp>
          <p:nvSpPr>
            <p:cNvPr id="14" name="Freeform 14"/>
            <p:cNvSpPr/>
            <p:nvPr/>
          </p:nvSpPr>
          <p:spPr>
            <a:xfrm>
              <a:off x="0" y="0"/>
              <a:ext cx="2615776" cy="406400"/>
            </a:xfrm>
            <a:custGeom>
              <a:avLst/>
              <a:gdLst/>
              <a:ahLst/>
              <a:cxnLst/>
              <a:rect l="l" t="t" r="r" b="b"/>
              <a:pathLst>
                <a:path w="2615776" h="406400">
                  <a:moveTo>
                    <a:pt x="39755" y="0"/>
                  </a:moveTo>
                  <a:lnTo>
                    <a:pt x="2576021" y="0"/>
                  </a:lnTo>
                  <a:cubicBezTo>
                    <a:pt x="2597977" y="0"/>
                    <a:pt x="2615776" y="17799"/>
                    <a:pt x="2615776" y="39755"/>
                  </a:cubicBezTo>
                  <a:lnTo>
                    <a:pt x="2615776" y="366645"/>
                  </a:lnTo>
                  <a:cubicBezTo>
                    <a:pt x="2615776" y="388601"/>
                    <a:pt x="2597977" y="406400"/>
                    <a:pt x="2576021" y="406400"/>
                  </a:cubicBezTo>
                  <a:lnTo>
                    <a:pt x="39755" y="406400"/>
                  </a:lnTo>
                  <a:cubicBezTo>
                    <a:pt x="17799" y="406400"/>
                    <a:pt x="0" y="388601"/>
                    <a:pt x="0" y="366645"/>
                  </a:cubicBezTo>
                  <a:lnTo>
                    <a:pt x="0" y="39755"/>
                  </a:lnTo>
                  <a:cubicBezTo>
                    <a:pt x="0" y="17799"/>
                    <a:pt x="17799" y="0"/>
                    <a:pt x="39755" y="0"/>
                  </a:cubicBezTo>
                  <a:close/>
                </a:path>
              </a:pathLst>
            </a:custGeom>
            <a:solidFill>
              <a:srgbClr val="807E7D"/>
            </a:solidFill>
          </p:spPr>
          <p:txBody>
            <a:bodyPr/>
            <a:lstStyle/>
            <a:p>
              <a:endParaRPr lang="en-US"/>
            </a:p>
          </p:txBody>
        </p:sp>
        <p:sp>
          <p:nvSpPr>
            <p:cNvPr id="15" name="TextBox 15"/>
            <p:cNvSpPr txBox="1"/>
            <p:nvPr/>
          </p:nvSpPr>
          <p:spPr>
            <a:xfrm>
              <a:off x="0" y="-38100"/>
              <a:ext cx="2615776" cy="444500"/>
            </a:xfrm>
            <a:prstGeom prst="rect">
              <a:avLst/>
            </a:prstGeom>
          </p:spPr>
          <p:txBody>
            <a:bodyPr lIns="50800" tIns="50800" rIns="50800" bIns="50800" rtlCol="0" anchor="ctr"/>
            <a:lstStyle/>
            <a:p>
              <a:pPr algn="ctr">
                <a:lnSpc>
                  <a:spcPts val="2651"/>
                </a:lnSpc>
              </a:pPr>
              <a:endParaRPr/>
            </a:p>
          </p:txBody>
        </p:sp>
      </p:grpSp>
      <p:sp>
        <p:nvSpPr>
          <p:cNvPr id="16" name="Freeform 16">
            <a:extLst>
              <a:ext uri="{C183D7F6-B498-43B3-948B-1728B52AA6E4}">
                <adec:decorative xmlns:adec="http://schemas.microsoft.com/office/drawing/2017/decorative" val="1"/>
              </a:ext>
            </a:extLst>
          </p:cNvPr>
          <p:cNvSpPr/>
          <p:nvPr/>
        </p:nvSpPr>
        <p:spPr>
          <a:xfrm rot="16200000">
            <a:off x="-48336" y="4374748"/>
            <a:ext cx="3618362" cy="678443"/>
          </a:xfrm>
          <a:custGeom>
            <a:avLst/>
            <a:gdLst/>
            <a:ahLst/>
            <a:cxnLst/>
            <a:rect l="l" t="t" r="r" b="b"/>
            <a:pathLst>
              <a:path w="9422758" h="1766767">
                <a:moveTo>
                  <a:pt x="0" y="0"/>
                </a:moveTo>
                <a:lnTo>
                  <a:pt x="9422758" y="0"/>
                </a:lnTo>
                <a:lnTo>
                  <a:pt x="9422758" y="1766767"/>
                </a:lnTo>
                <a:lnTo>
                  <a:pt x="0" y="1766767"/>
                </a:lnTo>
                <a:lnTo>
                  <a:pt x="0" y="0"/>
                </a:lnTo>
                <a:close/>
              </a:path>
            </a:pathLst>
          </a:custGeom>
          <a:blipFill>
            <a:blip r:embed="rId3"/>
            <a:stretch>
              <a:fillRect/>
            </a:stretch>
          </a:blipFill>
        </p:spPr>
        <p:txBody>
          <a:bodyPr/>
          <a:lstStyle/>
          <a:p>
            <a:endParaRPr lang="en-US"/>
          </a:p>
        </p:txBody>
      </p:sp>
      <p:grpSp>
        <p:nvGrpSpPr>
          <p:cNvPr id="18" name="Group 18">
            <a:extLst>
              <a:ext uri="{C183D7F6-B498-43B3-948B-1728B52AA6E4}">
                <adec:decorative xmlns:adec="http://schemas.microsoft.com/office/drawing/2017/decorative" val="1"/>
              </a:ext>
            </a:extLst>
          </p:cNvPr>
          <p:cNvGrpSpPr/>
          <p:nvPr/>
        </p:nvGrpSpPr>
        <p:grpSpPr>
          <a:xfrm>
            <a:off x="2231006" y="2669625"/>
            <a:ext cx="9795976" cy="1808669"/>
            <a:chOff x="0" y="0"/>
            <a:chExt cx="2803691" cy="517656"/>
          </a:xfrm>
        </p:grpSpPr>
        <p:sp>
          <p:nvSpPr>
            <p:cNvPr id="19" name="Freeform 19"/>
            <p:cNvSpPr/>
            <p:nvPr/>
          </p:nvSpPr>
          <p:spPr>
            <a:xfrm>
              <a:off x="0" y="0"/>
              <a:ext cx="2803691" cy="517656"/>
            </a:xfrm>
            <a:custGeom>
              <a:avLst/>
              <a:gdLst/>
              <a:ahLst/>
              <a:cxnLst/>
              <a:rect l="l" t="t" r="r" b="b"/>
              <a:pathLst>
                <a:path w="2803691" h="517656">
                  <a:moveTo>
                    <a:pt x="40306" y="0"/>
                  </a:moveTo>
                  <a:lnTo>
                    <a:pt x="2763385" y="0"/>
                  </a:lnTo>
                  <a:cubicBezTo>
                    <a:pt x="2785646" y="0"/>
                    <a:pt x="2803691" y="18046"/>
                    <a:pt x="2803691" y="40306"/>
                  </a:cubicBezTo>
                  <a:lnTo>
                    <a:pt x="2803691" y="477350"/>
                  </a:lnTo>
                  <a:cubicBezTo>
                    <a:pt x="2803691" y="499611"/>
                    <a:pt x="2785646" y="517656"/>
                    <a:pt x="2763385" y="517656"/>
                  </a:cubicBezTo>
                  <a:lnTo>
                    <a:pt x="40306" y="517656"/>
                  </a:lnTo>
                  <a:cubicBezTo>
                    <a:pt x="18046" y="517656"/>
                    <a:pt x="0" y="499611"/>
                    <a:pt x="0" y="477350"/>
                  </a:cubicBezTo>
                  <a:lnTo>
                    <a:pt x="0" y="40306"/>
                  </a:lnTo>
                  <a:cubicBezTo>
                    <a:pt x="0" y="18046"/>
                    <a:pt x="18046" y="0"/>
                    <a:pt x="40306" y="0"/>
                  </a:cubicBezTo>
                  <a:close/>
                </a:path>
              </a:pathLst>
            </a:custGeom>
            <a:solidFill>
              <a:schemeClr val="accent3">
                <a:lumMod val="40000"/>
                <a:lumOff val="60000"/>
              </a:schemeClr>
            </a:solidFill>
          </p:spPr>
          <p:txBody>
            <a:bodyPr/>
            <a:lstStyle/>
            <a:p>
              <a:endParaRPr lang="en-US"/>
            </a:p>
          </p:txBody>
        </p:sp>
        <p:sp>
          <p:nvSpPr>
            <p:cNvPr id="20" name="TextBox 20"/>
            <p:cNvSpPr txBox="1"/>
            <p:nvPr/>
          </p:nvSpPr>
          <p:spPr>
            <a:xfrm>
              <a:off x="0" y="-38100"/>
              <a:ext cx="2803691" cy="555756"/>
            </a:xfrm>
            <a:prstGeom prst="rect">
              <a:avLst/>
            </a:prstGeom>
          </p:spPr>
          <p:txBody>
            <a:bodyPr lIns="50800" tIns="50800" rIns="50800" bIns="50800" rtlCol="0" anchor="ctr"/>
            <a:lstStyle/>
            <a:p>
              <a:pPr algn="ctr">
                <a:lnSpc>
                  <a:spcPts val="2651"/>
                </a:lnSpc>
              </a:pPr>
              <a:endParaRPr/>
            </a:p>
          </p:txBody>
        </p:sp>
      </p:grpSp>
      <p:sp>
        <p:nvSpPr>
          <p:cNvPr id="27" name="Freeform 27">
            <a:extLst>
              <a:ext uri="{C183D7F6-B498-43B3-948B-1728B52AA6E4}">
                <adec:decorative xmlns:adec="http://schemas.microsoft.com/office/drawing/2017/decorative" val="1"/>
              </a:ext>
            </a:extLst>
          </p:cNvPr>
          <p:cNvSpPr/>
          <p:nvPr/>
        </p:nvSpPr>
        <p:spPr>
          <a:xfrm>
            <a:off x="2427575" y="5361766"/>
            <a:ext cx="1116293" cy="1116293"/>
          </a:xfrm>
          <a:custGeom>
            <a:avLst/>
            <a:gdLst/>
            <a:ahLst/>
            <a:cxnLst/>
            <a:rect l="l" t="t" r="r" b="b"/>
            <a:pathLst>
              <a:path w="1116293" h="1116293">
                <a:moveTo>
                  <a:pt x="0" y="0"/>
                </a:moveTo>
                <a:lnTo>
                  <a:pt x="1116293" y="0"/>
                </a:lnTo>
                <a:lnTo>
                  <a:pt x="1116293" y="1116294"/>
                </a:lnTo>
                <a:lnTo>
                  <a:pt x="0" y="111629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28" name="Freeform 28">
            <a:extLst>
              <a:ext uri="{C183D7F6-B498-43B3-948B-1728B52AA6E4}">
                <adec:decorative xmlns:adec="http://schemas.microsoft.com/office/drawing/2017/decorative" val="1"/>
              </a:ext>
            </a:extLst>
          </p:cNvPr>
          <p:cNvSpPr/>
          <p:nvPr/>
        </p:nvSpPr>
        <p:spPr>
          <a:xfrm>
            <a:off x="2398533" y="2939613"/>
            <a:ext cx="1116293" cy="1116293"/>
          </a:xfrm>
          <a:custGeom>
            <a:avLst/>
            <a:gdLst/>
            <a:ahLst/>
            <a:cxnLst/>
            <a:rect l="l" t="t" r="r" b="b"/>
            <a:pathLst>
              <a:path w="1116293" h="1116293">
                <a:moveTo>
                  <a:pt x="0" y="0"/>
                </a:moveTo>
                <a:lnTo>
                  <a:pt x="1116293" y="0"/>
                </a:lnTo>
                <a:lnTo>
                  <a:pt x="1116293" y="1116293"/>
                </a:lnTo>
                <a:lnTo>
                  <a:pt x="0" y="111629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37" name="TextBox 13">
            <a:extLst>
              <a:ext uri="{FF2B5EF4-FFF2-40B4-BE49-F238E27FC236}">
                <a16:creationId xmlns:a16="http://schemas.microsoft.com/office/drawing/2014/main" id="{4B5E03FA-63AD-9D3D-78F1-80AAE23FC972}"/>
              </a:ext>
            </a:extLst>
          </p:cNvPr>
          <p:cNvSpPr txBox="1">
            <a:spLocks noGrp="1"/>
          </p:cNvSpPr>
          <p:nvPr>
            <p:ph type="title" idx="4294967295"/>
          </p:nvPr>
        </p:nvSpPr>
        <p:spPr>
          <a:xfrm>
            <a:off x="3528789" y="914400"/>
            <a:ext cx="11230421" cy="97869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8006"/>
              </a:lnSpc>
              <a:spcBef>
                <a:spcPct val="0"/>
              </a:spcBef>
              <a:spcAft>
                <a:spcPts val="0"/>
              </a:spcAft>
              <a:buClrTx/>
              <a:buSzTx/>
              <a:buFontTx/>
              <a:buNone/>
              <a:tabLst/>
              <a:defRPr/>
            </a:pPr>
            <a:r>
              <a:rPr kumimoji="0" lang="en-US" sz="5718" b="1" i="0" u="none" strike="noStrike" kern="1200" cap="none" spc="0" normalizeH="0" baseline="0" noProof="0" dirty="0">
                <a:ln>
                  <a:noFill/>
                </a:ln>
                <a:solidFill>
                  <a:srgbClr val="231E23"/>
                </a:solidFill>
                <a:effectLst/>
                <a:uLnTx/>
                <a:uFillTx/>
                <a:latin typeface="Aptos ExtraBold" panose="020B0004020202020204" pitchFamily="34" charset="0"/>
                <a:ea typeface="Canva Sans Bold"/>
                <a:cs typeface="Canva Sans Bold"/>
                <a:sym typeface="Canva Sans Bold"/>
              </a:rPr>
              <a:t>Online Submission Option</a:t>
            </a:r>
          </a:p>
        </p:txBody>
      </p:sp>
      <p:sp>
        <p:nvSpPr>
          <p:cNvPr id="30" name="TextBox 30"/>
          <p:cNvSpPr txBox="1"/>
          <p:nvPr/>
        </p:nvSpPr>
        <p:spPr>
          <a:xfrm>
            <a:off x="3674808" y="2950547"/>
            <a:ext cx="4613225" cy="647870"/>
          </a:xfrm>
          <a:prstGeom prst="rect">
            <a:avLst/>
          </a:prstGeom>
        </p:spPr>
        <p:txBody>
          <a:bodyPr lIns="0" tIns="0" rIns="0" bIns="0" rtlCol="0" anchor="t">
            <a:spAutoFit/>
          </a:bodyPr>
          <a:lstStyle/>
          <a:p>
            <a:pPr algn="l">
              <a:lnSpc>
                <a:spcPts val="5240"/>
              </a:lnSpc>
              <a:spcBef>
                <a:spcPct val="0"/>
              </a:spcBef>
            </a:pPr>
            <a:r>
              <a:rPr lang="en-US" sz="3743" b="1">
                <a:solidFill>
                  <a:srgbClr val="231E23"/>
                </a:solidFill>
                <a:latin typeface="Aptos ExtraBold" panose="020B0004020202020204" pitchFamily="34" charset="0"/>
                <a:ea typeface="Canva Sans Bold"/>
                <a:cs typeface="Canva Sans Bold"/>
                <a:sym typeface="Canva Sans Bold"/>
              </a:rPr>
              <a:t>Permission to Test</a:t>
            </a:r>
          </a:p>
        </p:txBody>
      </p:sp>
      <p:sp>
        <p:nvSpPr>
          <p:cNvPr id="31" name="TextBox 31"/>
          <p:cNvSpPr txBox="1"/>
          <p:nvPr/>
        </p:nvSpPr>
        <p:spPr>
          <a:xfrm>
            <a:off x="3674808" y="3642439"/>
            <a:ext cx="7912080" cy="510461"/>
          </a:xfrm>
          <a:prstGeom prst="rect">
            <a:avLst/>
          </a:prstGeom>
        </p:spPr>
        <p:txBody>
          <a:bodyPr lIns="0" tIns="0" rIns="0" bIns="0" rtlCol="0" anchor="t">
            <a:spAutoFit/>
          </a:bodyPr>
          <a:lstStyle/>
          <a:p>
            <a:pPr marL="0" lvl="0" indent="0" algn="l">
              <a:lnSpc>
                <a:spcPts val="4200"/>
              </a:lnSpc>
              <a:spcBef>
                <a:spcPct val="0"/>
              </a:spcBef>
            </a:pPr>
            <a:r>
              <a:rPr lang="en-US" sz="3000" b="1" u="none" strike="noStrike">
                <a:solidFill>
                  <a:srgbClr val="000000"/>
                </a:solidFill>
                <a:latin typeface="Aptos ExtraBold" panose="020B0004020202020204" pitchFamily="34" charset="0"/>
                <a:ea typeface="Canva Sans Bold"/>
                <a:cs typeface="Canva Sans Bold"/>
                <a:sym typeface="Canva Sans Bold"/>
              </a:rPr>
              <a:t>Who: Parent/Guardian</a:t>
            </a:r>
          </a:p>
        </p:txBody>
      </p:sp>
      <p:sp>
        <p:nvSpPr>
          <p:cNvPr id="32" name="TextBox 32"/>
          <p:cNvSpPr txBox="1"/>
          <p:nvPr/>
        </p:nvSpPr>
        <p:spPr>
          <a:xfrm>
            <a:off x="3703850" y="5295900"/>
            <a:ext cx="8285299" cy="647870"/>
          </a:xfrm>
          <a:prstGeom prst="rect">
            <a:avLst/>
          </a:prstGeom>
        </p:spPr>
        <p:txBody>
          <a:bodyPr lIns="0" tIns="0" rIns="0" bIns="0" rtlCol="0" anchor="t">
            <a:spAutoFit/>
          </a:bodyPr>
          <a:lstStyle/>
          <a:p>
            <a:pPr algn="l">
              <a:lnSpc>
                <a:spcPts val="5240"/>
              </a:lnSpc>
              <a:spcBef>
                <a:spcPct val="0"/>
              </a:spcBef>
            </a:pPr>
            <a:r>
              <a:rPr lang="en-US" sz="3743" b="1">
                <a:solidFill>
                  <a:srgbClr val="231E23"/>
                </a:solidFill>
                <a:latin typeface="Aptos ExtraBold" panose="020B0004020202020204" pitchFamily="34" charset="0"/>
                <a:ea typeface="Canva Sans Bold"/>
                <a:cs typeface="Canva Sans Bold"/>
                <a:sym typeface="Canva Sans Bold"/>
              </a:rPr>
              <a:t>Parent/Guardian Student Inventory</a:t>
            </a:r>
          </a:p>
        </p:txBody>
      </p:sp>
      <p:sp>
        <p:nvSpPr>
          <p:cNvPr id="33" name="TextBox 33"/>
          <p:cNvSpPr txBox="1"/>
          <p:nvPr/>
        </p:nvSpPr>
        <p:spPr>
          <a:xfrm>
            <a:off x="3703850" y="5886620"/>
            <a:ext cx="7912080" cy="510461"/>
          </a:xfrm>
          <a:prstGeom prst="rect">
            <a:avLst/>
          </a:prstGeom>
        </p:spPr>
        <p:txBody>
          <a:bodyPr lIns="0" tIns="0" rIns="0" bIns="0" rtlCol="0" anchor="t">
            <a:spAutoFit/>
          </a:bodyPr>
          <a:lstStyle/>
          <a:p>
            <a:pPr marL="0" lvl="0" indent="0" algn="l">
              <a:lnSpc>
                <a:spcPts val="4200"/>
              </a:lnSpc>
              <a:spcBef>
                <a:spcPct val="0"/>
              </a:spcBef>
            </a:pPr>
            <a:r>
              <a:rPr lang="en-US" sz="3000" b="1" u="none" strike="noStrike">
                <a:solidFill>
                  <a:srgbClr val="000000"/>
                </a:solidFill>
                <a:latin typeface="Aptos ExtraBold" panose="020B0004020202020204" pitchFamily="34" charset="0"/>
                <a:ea typeface="Canva Sans Bold"/>
                <a:cs typeface="Canva Sans Bold"/>
                <a:sym typeface="Canva Sans Bold"/>
              </a:rPr>
              <a:t>Who: Parent/Guardian</a:t>
            </a:r>
          </a:p>
        </p:txBody>
      </p:sp>
      <p:pic>
        <p:nvPicPr>
          <p:cNvPr id="3" name="Picture 2" descr="Snohomish School District ParentSquare Form">
            <a:extLst>
              <a:ext uri="{FF2B5EF4-FFF2-40B4-BE49-F238E27FC236}">
                <a16:creationId xmlns:a16="http://schemas.microsoft.com/office/drawing/2014/main" id="{8D555F2B-B62A-CC64-387F-F78E588C1825}"/>
              </a:ext>
            </a:extLst>
          </p:cNvPr>
          <p:cNvPicPr>
            <a:picLocks noChangeAspect="1"/>
          </p:cNvPicPr>
          <p:nvPr/>
        </p:nvPicPr>
        <p:blipFill>
          <a:blip r:embed="rId6"/>
          <a:stretch>
            <a:fillRect/>
          </a:stretch>
        </p:blipFill>
        <p:spPr>
          <a:xfrm>
            <a:off x="12194509" y="2954493"/>
            <a:ext cx="5420947" cy="3317670"/>
          </a:xfrm>
          <a:prstGeom prst="rect">
            <a:avLst/>
          </a:prstGeom>
          <a:blipFill>
            <a:blip r:embed="rId7"/>
            <a:stretch>
              <a:fillRect/>
            </a:stretch>
          </a:blipFill>
          <a:ln w="38100" cap="sq">
            <a:solidFill>
              <a:srgbClr val="000000"/>
            </a:solidFill>
            <a:prstDash val="solid"/>
            <a:miter/>
          </a:ln>
        </p:spPr>
      </p:pic>
      <p:cxnSp>
        <p:nvCxnSpPr>
          <p:cNvPr id="36" name="Straight Connector 35">
            <a:extLst>
              <a:ext uri="{FF2B5EF4-FFF2-40B4-BE49-F238E27FC236}">
                <a16:creationId xmlns:a16="http://schemas.microsoft.com/office/drawing/2014/main" id="{D25A6DA0-E29C-FB6E-AA2B-0DE2DC0B8D62}"/>
              </a:ext>
              <a:ext uri="{C183D7F6-B498-43B3-948B-1728B52AA6E4}">
                <adec:decorative xmlns:adec="http://schemas.microsoft.com/office/drawing/2017/decorative" val="1"/>
              </a:ext>
            </a:extLst>
          </p:cNvPr>
          <p:cNvCxnSpPr>
            <a:cxnSpLocks/>
          </p:cNvCxnSpPr>
          <p:nvPr/>
        </p:nvCxnSpPr>
        <p:spPr>
          <a:xfrm>
            <a:off x="3695700" y="1929259"/>
            <a:ext cx="10896600" cy="0"/>
          </a:xfrm>
          <a:prstGeom prst="line">
            <a:avLst/>
          </a:prstGeom>
          <a:ln w="57150"/>
        </p:spPr>
        <p:style>
          <a:lnRef idx="1">
            <a:schemeClr val="accent3"/>
          </a:lnRef>
          <a:fillRef idx="0">
            <a:schemeClr val="accent3"/>
          </a:fillRef>
          <a:effectRef idx="0">
            <a:schemeClr val="accent3"/>
          </a:effectRef>
          <a:fontRef idx="minor">
            <a:schemeClr val="tx1"/>
          </a:fontRef>
        </p:style>
      </p:cxn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reeform 12" descr="Snohomish School District logo">
            <a:extLst>
              <a:ext uri="{C183D7F6-B498-43B3-948B-1728B52AA6E4}">
                <adec:decorative xmlns:adec="http://schemas.microsoft.com/office/drawing/2017/decorative" val="0"/>
              </a:ext>
            </a:extLst>
          </p:cNvPr>
          <p:cNvSpPr/>
          <p:nvPr/>
        </p:nvSpPr>
        <p:spPr>
          <a:xfrm>
            <a:off x="16279002" y="9258300"/>
            <a:ext cx="1620063" cy="681903"/>
          </a:xfrm>
          <a:custGeom>
            <a:avLst/>
            <a:gdLst/>
            <a:ahLst/>
            <a:cxnLst/>
            <a:rect l="l" t="t" r="r" b="b"/>
            <a:pathLst>
              <a:path w="1620063" h="681903">
                <a:moveTo>
                  <a:pt x="0" y="0"/>
                </a:moveTo>
                <a:lnTo>
                  <a:pt x="1620063" y="0"/>
                </a:lnTo>
                <a:lnTo>
                  <a:pt x="1620063" y="681903"/>
                </a:lnTo>
                <a:lnTo>
                  <a:pt x="0" y="681903"/>
                </a:lnTo>
                <a:lnTo>
                  <a:pt x="0" y="0"/>
                </a:lnTo>
                <a:close/>
              </a:path>
            </a:pathLst>
          </a:custGeom>
          <a:blipFill>
            <a:blip r:embed="rId3"/>
            <a:stretch>
              <a:fillRect/>
            </a:stretch>
          </a:blipFill>
        </p:spPr>
        <p:txBody>
          <a:bodyPr/>
          <a:lstStyle/>
          <a:p>
            <a:endParaRPr lang="en-US"/>
          </a:p>
        </p:txBody>
      </p:sp>
      <p:sp>
        <p:nvSpPr>
          <p:cNvPr id="13" name="TextBox 13"/>
          <p:cNvSpPr txBox="1">
            <a:spLocks noGrp="1"/>
          </p:cNvSpPr>
          <p:nvPr>
            <p:ph type="title" idx="4294967295"/>
          </p:nvPr>
        </p:nvSpPr>
        <p:spPr>
          <a:xfrm>
            <a:off x="5069309" y="964403"/>
            <a:ext cx="8149382" cy="97869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8006"/>
              </a:lnSpc>
              <a:spcBef>
                <a:spcPct val="0"/>
              </a:spcBef>
              <a:spcAft>
                <a:spcPts val="0"/>
              </a:spcAft>
              <a:buClrTx/>
              <a:buSzTx/>
              <a:buFontTx/>
              <a:buNone/>
              <a:tabLst/>
              <a:defRPr/>
            </a:pPr>
            <a:r>
              <a:rPr kumimoji="0" lang="en-US" sz="5718" b="1" i="0" u="none" strike="noStrike" kern="1200" cap="none" spc="0" normalizeH="0" baseline="0" noProof="0" dirty="0">
                <a:ln>
                  <a:noFill/>
                </a:ln>
                <a:solidFill>
                  <a:srgbClr val="231E23"/>
                </a:solidFill>
                <a:effectLst/>
                <a:uLnTx/>
                <a:uFillTx/>
                <a:latin typeface="Aptos ExtraBold" panose="020B0004020202020204" pitchFamily="34" charset="0"/>
                <a:ea typeface="Canva Sans Bold"/>
                <a:cs typeface="Canva Sans Bold"/>
                <a:sym typeface="Canva Sans Bold"/>
              </a:rPr>
              <a:t>Highly Capable Testing</a:t>
            </a:r>
          </a:p>
        </p:txBody>
      </p:sp>
      <p:sp>
        <p:nvSpPr>
          <p:cNvPr id="14" name="TextBox 14"/>
          <p:cNvSpPr txBox="1"/>
          <p:nvPr/>
        </p:nvSpPr>
        <p:spPr>
          <a:xfrm>
            <a:off x="1028700" y="2537860"/>
            <a:ext cx="16129910" cy="4847481"/>
          </a:xfrm>
          <a:prstGeom prst="rect">
            <a:avLst/>
          </a:prstGeom>
        </p:spPr>
        <p:txBody>
          <a:bodyPr lIns="0" tIns="0" rIns="0" bIns="0" rtlCol="0" anchor="t">
            <a:spAutoFit/>
          </a:bodyPr>
          <a:lstStyle/>
          <a:p>
            <a:pPr marL="1043118" lvl="1" indent="-521559">
              <a:buFont typeface="Arial"/>
              <a:buChar char="•"/>
            </a:pPr>
            <a:r>
              <a:rPr lang="en-US" sz="4500" err="1">
                <a:solidFill>
                  <a:srgbClr val="000000"/>
                </a:solidFill>
                <a:latin typeface="Aptos" panose="020B0004020202020204" pitchFamily="34" charset="0"/>
                <a:ea typeface="Canva Student Font"/>
                <a:cs typeface="Canva Student Font"/>
                <a:sym typeface="Canva Student Font"/>
              </a:rPr>
              <a:t>CogAT</a:t>
            </a:r>
            <a:r>
              <a:rPr lang="en-US" sz="4500">
                <a:solidFill>
                  <a:srgbClr val="000000"/>
                </a:solidFill>
                <a:latin typeface="Aptos" panose="020B0004020202020204" pitchFamily="34" charset="0"/>
                <a:ea typeface="Canva Student Font"/>
                <a:cs typeface="Canva Student Font"/>
                <a:sym typeface="Canva Student Font"/>
              </a:rPr>
              <a:t> measures cognitive development of a student’s learned reasoning ability in three areas: Verbal, Quantitative, and Nonverbal. </a:t>
            </a:r>
          </a:p>
          <a:p>
            <a:pPr marL="1043118" lvl="1" indent="-521559" algn="l">
              <a:buFont typeface="Arial"/>
              <a:buChar char="•"/>
            </a:pPr>
            <a:r>
              <a:rPr lang="en-US" sz="4500" err="1">
                <a:solidFill>
                  <a:srgbClr val="000000"/>
                </a:solidFill>
                <a:latin typeface="Aptos" panose="020B0004020202020204" pitchFamily="34" charset="0"/>
                <a:ea typeface="Canva Student Font"/>
                <a:cs typeface="Canva Student Font"/>
                <a:sym typeface="Canva Student Font"/>
              </a:rPr>
              <a:t>CogAT</a:t>
            </a:r>
            <a:r>
              <a:rPr lang="en-US" sz="4500">
                <a:solidFill>
                  <a:srgbClr val="000000"/>
                </a:solidFill>
                <a:latin typeface="Aptos" panose="020B0004020202020204" pitchFamily="34" charset="0"/>
                <a:ea typeface="Canva Student Font"/>
                <a:cs typeface="Canva Student Font"/>
                <a:sym typeface="Canva Student Font"/>
              </a:rPr>
              <a:t> testing will take place at the student’s home school electronically, during the school day.</a:t>
            </a:r>
          </a:p>
          <a:p>
            <a:pPr marL="1043118" lvl="1" indent="-521559" algn="l">
              <a:buFont typeface="Arial"/>
              <a:buChar char="•"/>
            </a:pPr>
            <a:r>
              <a:rPr lang="en-US" sz="4500">
                <a:solidFill>
                  <a:srgbClr val="000000"/>
                </a:solidFill>
                <a:latin typeface="Aptos" panose="020B0004020202020204" pitchFamily="34" charset="0"/>
                <a:ea typeface="Canva Student Font"/>
                <a:cs typeface="Canva Student Font"/>
                <a:sym typeface="Canva Student Font"/>
              </a:rPr>
              <a:t>Testing will begin late February. Parents/Guardians will be notified by email of the testing date.</a:t>
            </a:r>
          </a:p>
        </p:txBody>
      </p:sp>
      <p:cxnSp>
        <p:nvCxnSpPr>
          <p:cNvPr id="15" name="Straight Connector 14">
            <a:extLst>
              <a:ext uri="{FF2B5EF4-FFF2-40B4-BE49-F238E27FC236}">
                <a16:creationId xmlns:a16="http://schemas.microsoft.com/office/drawing/2014/main" id="{973942B1-A688-D86F-8909-E62FB8C399E7}"/>
              </a:ext>
              <a:ext uri="{C183D7F6-B498-43B3-948B-1728B52AA6E4}">
                <adec:decorative xmlns:adec="http://schemas.microsoft.com/office/drawing/2017/decorative" val="1"/>
              </a:ext>
            </a:extLst>
          </p:cNvPr>
          <p:cNvCxnSpPr>
            <a:cxnSpLocks/>
          </p:cNvCxnSpPr>
          <p:nvPr/>
        </p:nvCxnSpPr>
        <p:spPr>
          <a:xfrm>
            <a:off x="3695700" y="1929259"/>
            <a:ext cx="10896600" cy="0"/>
          </a:xfrm>
          <a:prstGeom prst="line">
            <a:avLst/>
          </a:prstGeom>
          <a:ln w="57150"/>
        </p:spPr>
        <p:style>
          <a:lnRef idx="1">
            <a:schemeClr val="accent3"/>
          </a:lnRef>
          <a:fillRef idx="0">
            <a:schemeClr val="accent3"/>
          </a:fillRef>
          <a:effectRef idx="0">
            <a:schemeClr val="accent3"/>
          </a:effectRef>
          <a:fontRef idx="minor">
            <a:schemeClr val="tx1"/>
          </a:fontRef>
        </p:style>
      </p:cxn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31A08B-98D5-4F31-D701-43ACC870F5D3}"/>
            </a:ext>
          </a:extLst>
        </p:cNvPr>
        <p:cNvGrpSpPr/>
        <p:nvPr/>
      </p:nvGrpSpPr>
      <p:grpSpPr>
        <a:xfrm>
          <a:off x="0" y="0"/>
          <a:ext cx="0" cy="0"/>
          <a:chOff x="0" y="0"/>
          <a:chExt cx="0" cy="0"/>
        </a:xfrm>
      </p:grpSpPr>
      <p:sp>
        <p:nvSpPr>
          <p:cNvPr id="12" name="Freeform 12" descr="Snohomish School District logo">
            <a:extLst>
              <a:ext uri="{FF2B5EF4-FFF2-40B4-BE49-F238E27FC236}">
                <a16:creationId xmlns:a16="http://schemas.microsoft.com/office/drawing/2014/main" id="{F4D1350F-C768-F8C4-B5F4-2DE28191DA2D}"/>
              </a:ext>
              <a:ext uri="{C183D7F6-B498-43B3-948B-1728B52AA6E4}">
                <adec:decorative xmlns:adec="http://schemas.microsoft.com/office/drawing/2017/decorative" val="0"/>
              </a:ext>
            </a:extLst>
          </p:cNvPr>
          <p:cNvSpPr/>
          <p:nvPr/>
        </p:nvSpPr>
        <p:spPr>
          <a:xfrm>
            <a:off x="16279002" y="9258300"/>
            <a:ext cx="1620063" cy="681903"/>
          </a:xfrm>
          <a:custGeom>
            <a:avLst/>
            <a:gdLst/>
            <a:ahLst/>
            <a:cxnLst/>
            <a:rect l="l" t="t" r="r" b="b"/>
            <a:pathLst>
              <a:path w="1620063" h="681903">
                <a:moveTo>
                  <a:pt x="0" y="0"/>
                </a:moveTo>
                <a:lnTo>
                  <a:pt x="1620063" y="0"/>
                </a:lnTo>
                <a:lnTo>
                  <a:pt x="1620063" y="681903"/>
                </a:lnTo>
                <a:lnTo>
                  <a:pt x="0" y="681903"/>
                </a:lnTo>
                <a:lnTo>
                  <a:pt x="0" y="0"/>
                </a:lnTo>
                <a:close/>
              </a:path>
            </a:pathLst>
          </a:custGeom>
          <a:blipFill>
            <a:blip r:embed="rId3"/>
            <a:stretch>
              <a:fillRect/>
            </a:stretch>
          </a:blipFill>
        </p:spPr>
        <p:txBody>
          <a:bodyPr/>
          <a:lstStyle/>
          <a:p>
            <a:endParaRPr lang="en-US"/>
          </a:p>
        </p:txBody>
      </p:sp>
      <p:sp>
        <p:nvSpPr>
          <p:cNvPr id="13" name="TextBox 13">
            <a:extLst>
              <a:ext uri="{FF2B5EF4-FFF2-40B4-BE49-F238E27FC236}">
                <a16:creationId xmlns:a16="http://schemas.microsoft.com/office/drawing/2014/main" id="{E80F1B05-7A4B-915B-27EB-30A2FCA55BFF}"/>
              </a:ext>
            </a:extLst>
          </p:cNvPr>
          <p:cNvSpPr txBox="1">
            <a:spLocks noGrp="1"/>
          </p:cNvSpPr>
          <p:nvPr>
            <p:ph type="title" idx="4294967295"/>
          </p:nvPr>
        </p:nvSpPr>
        <p:spPr>
          <a:xfrm>
            <a:off x="5069309" y="964403"/>
            <a:ext cx="8149382" cy="97869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8006"/>
              </a:lnSpc>
              <a:spcBef>
                <a:spcPct val="0"/>
              </a:spcBef>
              <a:spcAft>
                <a:spcPts val="0"/>
              </a:spcAft>
              <a:buClrTx/>
              <a:buSzTx/>
              <a:buFontTx/>
              <a:buNone/>
              <a:tabLst/>
              <a:defRPr/>
            </a:pPr>
            <a:r>
              <a:rPr kumimoji="0" lang="en-US" sz="5718" b="1" i="0" u="none" strike="noStrike" kern="1200" cap="none" spc="0" normalizeH="0" baseline="0" noProof="0" dirty="0">
                <a:ln>
                  <a:noFill/>
                </a:ln>
                <a:solidFill>
                  <a:srgbClr val="231E23"/>
                </a:solidFill>
                <a:effectLst/>
                <a:uLnTx/>
                <a:uFillTx/>
                <a:latin typeface="Aptos ExtraBold" panose="020B0004020202020204" pitchFamily="34" charset="0"/>
                <a:ea typeface="Canva Sans Bold"/>
                <a:cs typeface="Canva Sans Bold"/>
                <a:sym typeface="Canva Sans Bold"/>
              </a:rPr>
              <a:t>Highly Capable Testing</a:t>
            </a:r>
          </a:p>
        </p:txBody>
      </p:sp>
      <p:sp>
        <p:nvSpPr>
          <p:cNvPr id="14" name="TextBox 14">
            <a:extLst>
              <a:ext uri="{FF2B5EF4-FFF2-40B4-BE49-F238E27FC236}">
                <a16:creationId xmlns:a16="http://schemas.microsoft.com/office/drawing/2014/main" id="{2BA23C75-4B25-B68A-6EFF-744AF2C19437}"/>
              </a:ext>
            </a:extLst>
          </p:cNvPr>
          <p:cNvSpPr txBox="1"/>
          <p:nvPr/>
        </p:nvSpPr>
        <p:spPr>
          <a:xfrm>
            <a:off x="1028700" y="2537860"/>
            <a:ext cx="16129910" cy="6232475"/>
          </a:xfrm>
          <a:prstGeom prst="rect">
            <a:avLst/>
          </a:prstGeom>
        </p:spPr>
        <p:txBody>
          <a:bodyPr lIns="0" tIns="0" rIns="0" bIns="0" rtlCol="0" anchor="t">
            <a:spAutoFit/>
          </a:bodyPr>
          <a:lstStyle/>
          <a:p>
            <a:pPr marL="521559" lvl="1"/>
            <a:endParaRPr lang="en-US" sz="4500">
              <a:solidFill>
                <a:srgbClr val="000000"/>
              </a:solidFill>
              <a:latin typeface="Aptos" panose="020B0004020202020204" pitchFamily="34" charset="0"/>
              <a:ea typeface="Canva Student Font"/>
              <a:cs typeface="Canva Student Font"/>
              <a:sym typeface="Canva Student Font"/>
            </a:endParaRPr>
          </a:p>
          <a:p>
            <a:pPr marL="521559" lvl="1"/>
            <a:r>
              <a:rPr lang="en-US" sz="4500" i="1">
                <a:solidFill>
                  <a:srgbClr val="000000"/>
                </a:solidFill>
                <a:latin typeface="Aptos" panose="020B0004020202020204" pitchFamily="34" charset="0"/>
                <a:ea typeface="Canva Student Font"/>
                <a:cs typeface="Canva Student Font"/>
                <a:sym typeface="Canva Student Font"/>
              </a:rPr>
              <a:t>How can my child prepare for the CogAT assessment?</a:t>
            </a:r>
          </a:p>
          <a:p>
            <a:pPr marL="1043118" lvl="1" indent="-521559" algn="l">
              <a:buFont typeface="Arial"/>
              <a:buChar char="•"/>
            </a:pPr>
            <a:r>
              <a:rPr lang="en-US" sz="4500">
                <a:solidFill>
                  <a:srgbClr val="000000"/>
                </a:solidFill>
                <a:latin typeface="Aptos" panose="020B0004020202020204" pitchFamily="34" charset="0"/>
                <a:ea typeface="Canva Student Font"/>
                <a:cs typeface="Canva Student Font"/>
                <a:sym typeface="Canva Student Font"/>
              </a:rPr>
              <a:t>Sleep</a:t>
            </a:r>
          </a:p>
          <a:p>
            <a:pPr marL="1043118" lvl="1" indent="-521559" algn="l">
              <a:buFont typeface="Arial"/>
              <a:buChar char="•"/>
            </a:pPr>
            <a:r>
              <a:rPr lang="en-US" sz="4500">
                <a:solidFill>
                  <a:srgbClr val="000000"/>
                </a:solidFill>
                <a:latin typeface="Aptos" panose="020B0004020202020204" pitchFamily="34" charset="0"/>
                <a:ea typeface="Canva Student Font"/>
                <a:cs typeface="Canva Student Font"/>
                <a:sym typeface="Canva Student Font"/>
              </a:rPr>
              <a:t>Breakfast</a:t>
            </a:r>
          </a:p>
          <a:p>
            <a:pPr marL="1043118" lvl="1" indent="-521559" algn="l">
              <a:buFont typeface="Arial"/>
              <a:buChar char="•"/>
            </a:pPr>
            <a:r>
              <a:rPr lang="en-US" sz="4500">
                <a:solidFill>
                  <a:srgbClr val="000000"/>
                </a:solidFill>
                <a:latin typeface="Aptos" panose="020B0004020202020204" pitchFamily="34" charset="0"/>
                <a:ea typeface="Canva Student Font"/>
                <a:cs typeface="Canva Student Font"/>
                <a:sym typeface="Canva Student Font"/>
              </a:rPr>
              <a:t>Aware of routine change </a:t>
            </a:r>
          </a:p>
          <a:p>
            <a:pPr marL="1043118" lvl="1" indent="-521559" algn="l">
              <a:buFont typeface="Arial"/>
              <a:buChar char="•"/>
            </a:pPr>
            <a:r>
              <a:rPr lang="en-US" sz="4500">
                <a:solidFill>
                  <a:srgbClr val="000000"/>
                </a:solidFill>
                <a:latin typeface="Aptos" panose="020B0004020202020204" pitchFamily="34" charset="0"/>
                <a:ea typeface="Canva Student Font"/>
                <a:cs typeface="Canva Student Font"/>
                <a:sym typeface="Canva Student Font"/>
              </a:rPr>
              <a:t>Encouragement </a:t>
            </a:r>
          </a:p>
          <a:p>
            <a:pPr marL="1043118" lvl="1" indent="-521559" algn="l">
              <a:buFont typeface="Arial"/>
              <a:buChar char="•"/>
            </a:pPr>
            <a:r>
              <a:rPr lang="en-US" sz="4500">
                <a:solidFill>
                  <a:srgbClr val="000000"/>
                </a:solidFill>
                <a:latin typeface="Aptos" panose="020B0004020202020204" pitchFamily="34" charset="0"/>
                <a:ea typeface="Canva Student Font"/>
                <a:cs typeface="Canva Student Font"/>
                <a:sym typeface="Canva Student Font"/>
              </a:rPr>
              <a:t>Optional water bottle</a:t>
            </a:r>
          </a:p>
          <a:p>
            <a:pPr marL="521559" lvl="1" algn="l"/>
            <a:endParaRPr lang="en-US" sz="4500">
              <a:solidFill>
                <a:srgbClr val="000000"/>
              </a:solidFill>
              <a:latin typeface="Aptos" panose="020B0004020202020204" pitchFamily="34" charset="0"/>
              <a:ea typeface="Canva Student Font"/>
              <a:cs typeface="Canva Student Font"/>
              <a:sym typeface="Canva Student Font"/>
            </a:endParaRPr>
          </a:p>
          <a:p>
            <a:pPr marL="521559" lvl="1" algn="l"/>
            <a:r>
              <a:rPr lang="en-US" sz="4500" i="1">
                <a:solidFill>
                  <a:srgbClr val="000000"/>
                </a:solidFill>
                <a:latin typeface="Aptos" panose="020B0004020202020204" pitchFamily="34" charset="0"/>
                <a:ea typeface="Canva Student Font"/>
                <a:cs typeface="Canva Student Font"/>
                <a:sym typeface="Canva Student Font"/>
              </a:rPr>
              <a:t>It is not required or recommended to study. </a:t>
            </a:r>
          </a:p>
        </p:txBody>
      </p:sp>
      <p:cxnSp>
        <p:nvCxnSpPr>
          <p:cNvPr id="15" name="Straight Connector 14">
            <a:extLst>
              <a:ext uri="{FF2B5EF4-FFF2-40B4-BE49-F238E27FC236}">
                <a16:creationId xmlns:a16="http://schemas.microsoft.com/office/drawing/2014/main" id="{AE56BEF4-7E6B-4BC4-9769-B1556F9177B3}"/>
              </a:ext>
              <a:ext uri="{C183D7F6-B498-43B3-948B-1728B52AA6E4}">
                <adec:decorative xmlns:adec="http://schemas.microsoft.com/office/drawing/2017/decorative" val="1"/>
              </a:ext>
            </a:extLst>
          </p:cNvPr>
          <p:cNvCxnSpPr>
            <a:cxnSpLocks/>
          </p:cNvCxnSpPr>
          <p:nvPr/>
        </p:nvCxnSpPr>
        <p:spPr>
          <a:xfrm>
            <a:off x="3695700" y="1929259"/>
            <a:ext cx="10896600" cy="0"/>
          </a:xfrm>
          <a:prstGeom prst="line">
            <a:avLst/>
          </a:prstGeom>
          <a:ln w="57150"/>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15812648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reeform 12" descr="Snohomish School District logo">
            <a:extLst>
              <a:ext uri="{C183D7F6-B498-43B3-948B-1728B52AA6E4}">
                <adec:decorative xmlns:adec="http://schemas.microsoft.com/office/drawing/2017/decorative" val="0"/>
              </a:ext>
            </a:extLst>
          </p:cNvPr>
          <p:cNvSpPr/>
          <p:nvPr/>
        </p:nvSpPr>
        <p:spPr>
          <a:xfrm>
            <a:off x="16279002" y="9258300"/>
            <a:ext cx="1620063" cy="681903"/>
          </a:xfrm>
          <a:custGeom>
            <a:avLst/>
            <a:gdLst/>
            <a:ahLst/>
            <a:cxnLst/>
            <a:rect l="l" t="t" r="r" b="b"/>
            <a:pathLst>
              <a:path w="1620063" h="681903">
                <a:moveTo>
                  <a:pt x="0" y="0"/>
                </a:moveTo>
                <a:lnTo>
                  <a:pt x="1620063" y="0"/>
                </a:lnTo>
                <a:lnTo>
                  <a:pt x="1620063" y="681903"/>
                </a:lnTo>
                <a:lnTo>
                  <a:pt x="0" y="681903"/>
                </a:lnTo>
                <a:lnTo>
                  <a:pt x="0" y="0"/>
                </a:lnTo>
                <a:close/>
              </a:path>
            </a:pathLst>
          </a:custGeom>
          <a:blipFill>
            <a:blip r:embed="rId2"/>
            <a:stretch>
              <a:fillRect/>
            </a:stretch>
          </a:blipFill>
        </p:spPr>
        <p:txBody>
          <a:bodyPr/>
          <a:lstStyle/>
          <a:p>
            <a:endParaRPr lang="en-US"/>
          </a:p>
        </p:txBody>
      </p:sp>
      <p:sp>
        <p:nvSpPr>
          <p:cNvPr id="13" name="TextBox 13"/>
          <p:cNvSpPr txBox="1">
            <a:spLocks noGrp="1"/>
          </p:cNvSpPr>
          <p:nvPr>
            <p:ph type="title" idx="4294967295"/>
          </p:nvPr>
        </p:nvSpPr>
        <p:spPr>
          <a:xfrm>
            <a:off x="1888480" y="914400"/>
            <a:ext cx="14511040" cy="97869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8006"/>
              </a:lnSpc>
              <a:spcBef>
                <a:spcPct val="0"/>
              </a:spcBef>
              <a:spcAft>
                <a:spcPts val="0"/>
              </a:spcAft>
              <a:buClrTx/>
              <a:buSzTx/>
              <a:buFontTx/>
              <a:buNone/>
              <a:tabLst/>
              <a:defRPr/>
            </a:pPr>
            <a:r>
              <a:rPr kumimoji="0" lang="en-US" sz="5718" b="1" i="0" u="none" strike="noStrike" kern="1200" cap="none" spc="0" normalizeH="0" baseline="0" noProof="0" dirty="0">
                <a:ln>
                  <a:noFill/>
                </a:ln>
                <a:solidFill>
                  <a:srgbClr val="231E23"/>
                </a:solidFill>
                <a:effectLst/>
                <a:uLnTx/>
                <a:uFillTx/>
                <a:latin typeface="Aptos ExtraBold" panose="020B0004020202020204" pitchFamily="34" charset="0"/>
                <a:ea typeface="Canva Sans Bold"/>
                <a:cs typeface="Canva Sans Bold"/>
                <a:sym typeface="Canva Sans Bold"/>
              </a:rPr>
              <a:t>Multi-Disciplinary Placement Committee</a:t>
            </a:r>
          </a:p>
        </p:txBody>
      </p:sp>
      <p:sp>
        <p:nvSpPr>
          <p:cNvPr id="14" name="TextBox 14"/>
          <p:cNvSpPr txBox="1"/>
          <p:nvPr/>
        </p:nvSpPr>
        <p:spPr>
          <a:xfrm>
            <a:off x="1028700" y="2652266"/>
            <a:ext cx="16129910" cy="6078587"/>
          </a:xfrm>
          <a:prstGeom prst="rect">
            <a:avLst/>
          </a:prstGeom>
        </p:spPr>
        <p:txBody>
          <a:bodyPr lIns="0" tIns="0" rIns="0" bIns="0" rtlCol="0" anchor="t">
            <a:spAutoFit/>
          </a:bodyPr>
          <a:lstStyle/>
          <a:p>
            <a:pPr marL="1043118" lvl="1" indent="-521559" algn="l">
              <a:buFont typeface="Arial"/>
              <a:buChar char="•"/>
            </a:pPr>
            <a:r>
              <a:rPr lang="en-US" sz="4500">
                <a:solidFill>
                  <a:srgbClr val="000000"/>
                </a:solidFill>
                <a:latin typeface="Aptos" panose="020B0004020202020204" pitchFamily="34" charset="0"/>
                <a:ea typeface="Canva Student Font"/>
                <a:cs typeface="Canva Student Font"/>
                <a:sym typeface="Canva Student Font"/>
              </a:rPr>
              <a:t>A classroom teacher with experience in teaching highly capable students </a:t>
            </a:r>
          </a:p>
          <a:p>
            <a:pPr marL="1043118" lvl="1" indent="-521559" algn="l">
              <a:buFont typeface="Arial"/>
              <a:buChar char="•"/>
            </a:pPr>
            <a:r>
              <a:rPr lang="en-US" sz="4500">
                <a:solidFill>
                  <a:srgbClr val="000000"/>
                </a:solidFill>
                <a:latin typeface="Aptos" panose="020B0004020202020204" pitchFamily="34" charset="0"/>
                <a:ea typeface="Canva Student Font"/>
                <a:cs typeface="Canva Student Font"/>
                <a:sym typeface="Canva Student Font"/>
              </a:rPr>
              <a:t>A psychologist or other qualified practitioner</a:t>
            </a:r>
          </a:p>
          <a:p>
            <a:pPr marL="1043118" lvl="1" indent="-521559" algn="l">
              <a:buFont typeface="Arial"/>
              <a:buChar char="•"/>
            </a:pPr>
            <a:r>
              <a:rPr lang="en-US" sz="4500">
                <a:solidFill>
                  <a:srgbClr val="000000"/>
                </a:solidFill>
                <a:latin typeface="Aptos" panose="020B0004020202020204" pitchFamily="34" charset="0"/>
                <a:ea typeface="Canva Student Font"/>
                <a:cs typeface="Canva Student Font"/>
                <a:sym typeface="Canva Student Font"/>
              </a:rPr>
              <a:t>A district highly capable specialist/coordinator with responsibility for the district program</a:t>
            </a:r>
          </a:p>
          <a:p>
            <a:pPr marL="1043118" lvl="1" indent="-521559" algn="l">
              <a:buFont typeface="Arial"/>
              <a:buChar char="•"/>
            </a:pPr>
            <a:r>
              <a:rPr lang="en-US" sz="4500">
                <a:solidFill>
                  <a:srgbClr val="000000"/>
                </a:solidFill>
                <a:latin typeface="Aptos" panose="020B0004020202020204" pitchFamily="34" charset="0"/>
                <a:ea typeface="Canva Student Font"/>
                <a:cs typeface="Canva Student Font"/>
                <a:sym typeface="Canva Student Font"/>
              </a:rPr>
              <a:t>School building principal</a:t>
            </a:r>
          </a:p>
          <a:p>
            <a:pPr algn="l"/>
            <a:endParaRPr lang="en-US" sz="4500">
              <a:solidFill>
                <a:srgbClr val="000000"/>
              </a:solidFill>
              <a:latin typeface="Aptos" panose="020B0004020202020204" pitchFamily="34" charset="0"/>
              <a:ea typeface="Canva Student Font"/>
              <a:cs typeface="Canva Student Font"/>
              <a:sym typeface="Canva Student Font"/>
            </a:endParaRPr>
          </a:p>
          <a:p>
            <a:pPr algn="l"/>
            <a:r>
              <a:rPr lang="en-US" sz="4000">
                <a:solidFill>
                  <a:srgbClr val="000000"/>
                </a:solidFill>
                <a:latin typeface="Aptos" panose="020B0004020202020204" pitchFamily="34" charset="0"/>
                <a:ea typeface="Canva Student Font"/>
                <a:cs typeface="Canva Student Font"/>
                <a:sym typeface="Canva Student Font"/>
              </a:rPr>
              <a:t>Notification Letters will be sent in May.  Full timeline is posted on our website. </a:t>
            </a:r>
          </a:p>
        </p:txBody>
      </p:sp>
      <p:cxnSp>
        <p:nvCxnSpPr>
          <p:cNvPr id="15" name="Straight Connector 14">
            <a:extLst>
              <a:ext uri="{FF2B5EF4-FFF2-40B4-BE49-F238E27FC236}">
                <a16:creationId xmlns:a16="http://schemas.microsoft.com/office/drawing/2014/main" id="{38DA6B0C-E3E3-A1BB-75DF-1F98E5841F91}"/>
              </a:ext>
              <a:ext uri="{C183D7F6-B498-43B3-948B-1728B52AA6E4}">
                <adec:decorative xmlns:adec="http://schemas.microsoft.com/office/drawing/2017/decorative" val="1"/>
              </a:ext>
            </a:extLst>
          </p:cNvPr>
          <p:cNvCxnSpPr>
            <a:cxnSpLocks/>
          </p:cNvCxnSpPr>
          <p:nvPr/>
        </p:nvCxnSpPr>
        <p:spPr>
          <a:xfrm>
            <a:off x="3695700" y="1929259"/>
            <a:ext cx="10896600" cy="0"/>
          </a:xfrm>
          <a:prstGeom prst="line">
            <a:avLst/>
          </a:prstGeom>
          <a:ln w="57150"/>
        </p:spPr>
        <p:style>
          <a:lnRef idx="1">
            <a:schemeClr val="accent3"/>
          </a:lnRef>
          <a:fillRef idx="0">
            <a:schemeClr val="accent3"/>
          </a:fillRef>
          <a:effectRef idx="0">
            <a:schemeClr val="accent3"/>
          </a:effectRef>
          <a:fontRef idx="minor">
            <a:schemeClr val="tx1"/>
          </a:fontRef>
        </p:style>
      </p:cxn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reeform 12">
            <a:extLst>
              <a:ext uri="{C183D7F6-B498-43B3-948B-1728B52AA6E4}">
                <adec:decorative xmlns:adec="http://schemas.microsoft.com/office/drawing/2017/decorative" val="0"/>
              </a:ext>
            </a:extLst>
          </p:cNvPr>
          <p:cNvSpPr/>
          <p:nvPr/>
        </p:nvSpPr>
        <p:spPr>
          <a:xfrm>
            <a:off x="16279002" y="9258300"/>
            <a:ext cx="1620063" cy="681903"/>
          </a:xfrm>
          <a:custGeom>
            <a:avLst/>
            <a:gdLst/>
            <a:ahLst/>
            <a:cxnLst/>
            <a:rect l="l" t="t" r="r" b="b"/>
            <a:pathLst>
              <a:path w="1620063" h="681903">
                <a:moveTo>
                  <a:pt x="0" y="0"/>
                </a:moveTo>
                <a:lnTo>
                  <a:pt x="1620063" y="0"/>
                </a:lnTo>
                <a:lnTo>
                  <a:pt x="1620063" y="681903"/>
                </a:lnTo>
                <a:lnTo>
                  <a:pt x="0" y="681903"/>
                </a:lnTo>
                <a:lnTo>
                  <a:pt x="0" y="0"/>
                </a:lnTo>
                <a:close/>
              </a:path>
            </a:pathLst>
          </a:custGeom>
          <a:blipFill>
            <a:blip r:embed="rId3"/>
            <a:stretch>
              <a:fillRect/>
            </a:stretch>
          </a:blipFill>
        </p:spPr>
        <p:txBody>
          <a:bodyPr/>
          <a:lstStyle/>
          <a:p>
            <a:r>
              <a:rPr lang="en-US"/>
              <a:t>Snohomish School District logo</a:t>
            </a:r>
          </a:p>
        </p:txBody>
      </p:sp>
      <p:grpSp>
        <p:nvGrpSpPr>
          <p:cNvPr id="13" name="Group 13">
            <a:extLst>
              <a:ext uri="{C183D7F6-B498-43B3-948B-1728B52AA6E4}">
                <adec:decorative xmlns:adec="http://schemas.microsoft.com/office/drawing/2017/decorative" val="1"/>
              </a:ext>
            </a:extLst>
          </p:cNvPr>
          <p:cNvGrpSpPr/>
          <p:nvPr/>
        </p:nvGrpSpPr>
        <p:grpSpPr>
          <a:xfrm>
            <a:off x="1556213" y="2614605"/>
            <a:ext cx="4613225" cy="5348296"/>
            <a:chOff x="0" y="0"/>
            <a:chExt cx="1215006" cy="1559753"/>
          </a:xfrm>
        </p:grpSpPr>
        <p:sp>
          <p:nvSpPr>
            <p:cNvPr id="14" name="Freeform 14"/>
            <p:cNvSpPr/>
            <p:nvPr/>
          </p:nvSpPr>
          <p:spPr>
            <a:xfrm>
              <a:off x="0" y="0"/>
              <a:ext cx="1215006" cy="1559753"/>
            </a:xfrm>
            <a:custGeom>
              <a:avLst/>
              <a:gdLst/>
              <a:ahLst/>
              <a:cxnLst/>
              <a:rect l="l" t="t" r="r" b="b"/>
              <a:pathLst>
                <a:path w="1215006" h="1559753">
                  <a:moveTo>
                    <a:pt x="85588" y="0"/>
                  </a:moveTo>
                  <a:lnTo>
                    <a:pt x="1129417" y="0"/>
                  </a:lnTo>
                  <a:cubicBezTo>
                    <a:pt x="1152117" y="0"/>
                    <a:pt x="1173887" y="9017"/>
                    <a:pt x="1189937" y="25068"/>
                  </a:cubicBezTo>
                  <a:cubicBezTo>
                    <a:pt x="1205988" y="41119"/>
                    <a:pt x="1215006" y="62889"/>
                    <a:pt x="1215006" y="85588"/>
                  </a:cubicBezTo>
                  <a:lnTo>
                    <a:pt x="1215006" y="1474165"/>
                  </a:lnTo>
                  <a:cubicBezTo>
                    <a:pt x="1215006" y="1521434"/>
                    <a:pt x="1176687" y="1559753"/>
                    <a:pt x="1129417" y="1559753"/>
                  </a:cubicBezTo>
                  <a:lnTo>
                    <a:pt x="85588" y="1559753"/>
                  </a:lnTo>
                  <a:cubicBezTo>
                    <a:pt x="62889" y="1559753"/>
                    <a:pt x="41119" y="1550736"/>
                    <a:pt x="25068" y="1534685"/>
                  </a:cubicBezTo>
                  <a:cubicBezTo>
                    <a:pt x="9017" y="1518634"/>
                    <a:pt x="0" y="1496865"/>
                    <a:pt x="0" y="1474165"/>
                  </a:cubicBezTo>
                  <a:lnTo>
                    <a:pt x="0" y="85588"/>
                  </a:lnTo>
                  <a:cubicBezTo>
                    <a:pt x="0" y="62889"/>
                    <a:pt x="9017" y="41119"/>
                    <a:pt x="25068" y="25068"/>
                  </a:cubicBezTo>
                  <a:cubicBezTo>
                    <a:pt x="41119" y="9017"/>
                    <a:pt x="62889" y="0"/>
                    <a:pt x="85588" y="0"/>
                  </a:cubicBezTo>
                  <a:close/>
                </a:path>
              </a:pathLst>
            </a:custGeom>
            <a:solidFill>
              <a:schemeClr val="accent3">
                <a:lumMod val="40000"/>
                <a:lumOff val="60000"/>
              </a:schemeClr>
            </a:solidFill>
          </p:spPr>
          <p:txBody>
            <a:bodyPr/>
            <a:lstStyle/>
            <a:p>
              <a:endParaRPr lang="en-US"/>
            </a:p>
          </p:txBody>
        </p:sp>
        <p:sp>
          <p:nvSpPr>
            <p:cNvPr id="15" name="TextBox 15"/>
            <p:cNvSpPr txBox="1"/>
            <p:nvPr/>
          </p:nvSpPr>
          <p:spPr>
            <a:xfrm>
              <a:off x="0" y="-38100"/>
              <a:ext cx="1215006" cy="1597853"/>
            </a:xfrm>
            <a:prstGeom prst="rect">
              <a:avLst/>
            </a:prstGeom>
          </p:spPr>
          <p:txBody>
            <a:bodyPr lIns="50800" tIns="50800" rIns="50800" bIns="50800" rtlCol="0" anchor="ctr"/>
            <a:lstStyle/>
            <a:p>
              <a:pPr algn="ctr">
                <a:lnSpc>
                  <a:spcPts val="2651"/>
                </a:lnSpc>
              </a:pPr>
              <a:endParaRPr/>
            </a:p>
          </p:txBody>
        </p:sp>
      </p:grpSp>
      <p:sp>
        <p:nvSpPr>
          <p:cNvPr id="16" name="TextBox 16"/>
          <p:cNvSpPr txBox="1">
            <a:spLocks noGrp="1"/>
          </p:cNvSpPr>
          <p:nvPr>
            <p:ph type="title" idx="4294967295"/>
          </p:nvPr>
        </p:nvSpPr>
        <p:spPr>
          <a:xfrm>
            <a:off x="4424660" y="914400"/>
            <a:ext cx="9438680" cy="97869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8006"/>
              </a:lnSpc>
              <a:spcBef>
                <a:spcPct val="0"/>
              </a:spcBef>
              <a:spcAft>
                <a:spcPts val="0"/>
              </a:spcAft>
              <a:buClrTx/>
              <a:buSzTx/>
              <a:buFontTx/>
              <a:buNone/>
              <a:tabLst/>
              <a:defRPr/>
            </a:pPr>
            <a:r>
              <a:rPr kumimoji="0" lang="en-US" sz="5718" b="1" i="0" u="none" strike="noStrike" kern="1200" cap="none" spc="0" normalizeH="0" baseline="0" noProof="0" dirty="0">
                <a:ln>
                  <a:noFill/>
                </a:ln>
                <a:solidFill>
                  <a:srgbClr val="231E23"/>
                </a:solidFill>
                <a:effectLst/>
                <a:uLnTx/>
                <a:uFillTx/>
                <a:latin typeface="Aptos ExtraBold" panose="020B0004020202020204" pitchFamily="34" charset="0"/>
                <a:ea typeface="Canva Sans Bold"/>
                <a:cs typeface="Canva Sans Bold"/>
                <a:sym typeface="Canva Sans Bold"/>
              </a:rPr>
              <a:t>Multiple Objective Criteria</a:t>
            </a:r>
          </a:p>
        </p:txBody>
      </p:sp>
      <p:grpSp>
        <p:nvGrpSpPr>
          <p:cNvPr id="17" name="Group 17">
            <a:extLst>
              <a:ext uri="{C183D7F6-B498-43B3-948B-1728B52AA6E4}">
                <adec:decorative xmlns:adec="http://schemas.microsoft.com/office/drawing/2017/decorative" val="1"/>
              </a:ext>
            </a:extLst>
          </p:cNvPr>
          <p:cNvGrpSpPr/>
          <p:nvPr/>
        </p:nvGrpSpPr>
        <p:grpSpPr>
          <a:xfrm>
            <a:off x="12118562" y="2614604"/>
            <a:ext cx="4613225" cy="5348297"/>
            <a:chOff x="0" y="0"/>
            <a:chExt cx="1215006" cy="1559753"/>
          </a:xfrm>
        </p:grpSpPr>
        <p:sp>
          <p:nvSpPr>
            <p:cNvPr id="18" name="Freeform 18"/>
            <p:cNvSpPr/>
            <p:nvPr/>
          </p:nvSpPr>
          <p:spPr>
            <a:xfrm>
              <a:off x="0" y="0"/>
              <a:ext cx="1215006" cy="1559753"/>
            </a:xfrm>
            <a:custGeom>
              <a:avLst/>
              <a:gdLst/>
              <a:ahLst/>
              <a:cxnLst/>
              <a:rect l="l" t="t" r="r" b="b"/>
              <a:pathLst>
                <a:path w="1215006" h="1559753">
                  <a:moveTo>
                    <a:pt x="85588" y="0"/>
                  </a:moveTo>
                  <a:lnTo>
                    <a:pt x="1129417" y="0"/>
                  </a:lnTo>
                  <a:cubicBezTo>
                    <a:pt x="1152117" y="0"/>
                    <a:pt x="1173887" y="9017"/>
                    <a:pt x="1189937" y="25068"/>
                  </a:cubicBezTo>
                  <a:cubicBezTo>
                    <a:pt x="1205988" y="41119"/>
                    <a:pt x="1215006" y="62889"/>
                    <a:pt x="1215006" y="85588"/>
                  </a:cubicBezTo>
                  <a:lnTo>
                    <a:pt x="1215006" y="1474165"/>
                  </a:lnTo>
                  <a:cubicBezTo>
                    <a:pt x="1215006" y="1521434"/>
                    <a:pt x="1176687" y="1559753"/>
                    <a:pt x="1129417" y="1559753"/>
                  </a:cubicBezTo>
                  <a:lnTo>
                    <a:pt x="85588" y="1559753"/>
                  </a:lnTo>
                  <a:cubicBezTo>
                    <a:pt x="62889" y="1559753"/>
                    <a:pt x="41119" y="1550736"/>
                    <a:pt x="25068" y="1534685"/>
                  </a:cubicBezTo>
                  <a:cubicBezTo>
                    <a:pt x="9017" y="1518634"/>
                    <a:pt x="0" y="1496865"/>
                    <a:pt x="0" y="1474165"/>
                  </a:cubicBezTo>
                  <a:lnTo>
                    <a:pt x="0" y="85588"/>
                  </a:lnTo>
                  <a:cubicBezTo>
                    <a:pt x="0" y="62889"/>
                    <a:pt x="9017" y="41119"/>
                    <a:pt x="25068" y="25068"/>
                  </a:cubicBezTo>
                  <a:cubicBezTo>
                    <a:pt x="41119" y="9017"/>
                    <a:pt x="62889" y="0"/>
                    <a:pt x="85588" y="0"/>
                  </a:cubicBezTo>
                  <a:close/>
                </a:path>
              </a:pathLst>
            </a:custGeom>
            <a:solidFill>
              <a:schemeClr val="accent3">
                <a:lumMod val="40000"/>
                <a:lumOff val="60000"/>
              </a:schemeClr>
            </a:solidFill>
          </p:spPr>
          <p:txBody>
            <a:bodyPr/>
            <a:lstStyle/>
            <a:p>
              <a:endParaRPr lang="en-US"/>
            </a:p>
          </p:txBody>
        </p:sp>
        <p:sp>
          <p:nvSpPr>
            <p:cNvPr id="19" name="TextBox 19"/>
            <p:cNvSpPr txBox="1"/>
            <p:nvPr/>
          </p:nvSpPr>
          <p:spPr>
            <a:xfrm>
              <a:off x="0" y="-38100"/>
              <a:ext cx="1215006" cy="1597853"/>
            </a:xfrm>
            <a:prstGeom prst="rect">
              <a:avLst/>
            </a:prstGeom>
          </p:spPr>
          <p:txBody>
            <a:bodyPr lIns="50800" tIns="50800" rIns="50800" bIns="50800" rtlCol="0" anchor="ctr"/>
            <a:lstStyle/>
            <a:p>
              <a:pPr algn="ctr">
                <a:lnSpc>
                  <a:spcPts val="2651"/>
                </a:lnSpc>
              </a:pPr>
              <a:endParaRPr/>
            </a:p>
          </p:txBody>
        </p:sp>
      </p:grpSp>
      <p:grpSp>
        <p:nvGrpSpPr>
          <p:cNvPr id="20" name="Group 20">
            <a:extLst>
              <a:ext uri="{C183D7F6-B498-43B3-948B-1728B52AA6E4}">
                <adec:decorative xmlns:adec="http://schemas.microsoft.com/office/drawing/2017/decorative" val="1"/>
              </a:ext>
            </a:extLst>
          </p:cNvPr>
          <p:cNvGrpSpPr/>
          <p:nvPr/>
        </p:nvGrpSpPr>
        <p:grpSpPr>
          <a:xfrm>
            <a:off x="6837388" y="2614604"/>
            <a:ext cx="4613225" cy="5348297"/>
            <a:chOff x="0" y="0"/>
            <a:chExt cx="1215006" cy="1559753"/>
          </a:xfrm>
        </p:grpSpPr>
        <p:sp>
          <p:nvSpPr>
            <p:cNvPr id="21" name="Freeform 21"/>
            <p:cNvSpPr/>
            <p:nvPr/>
          </p:nvSpPr>
          <p:spPr>
            <a:xfrm>
              <a:off x="0" y="0"/>
              <a:ext cx="1215006" cy="1559753"/>
            </a:xfrm>
            <a:custGeom>
              <a:avLst/>
              <a:gdLst/>
              <a:ahLst/>
              <a:cxnLst/>
              <a:rect l="l" t="t" r="r" b="b"/>
              <a:pathLst>
                <a:path w="1215006" h="1559753">
                  <a:moveTo>
                    <a:pt x="85588" y="0"/>
                  </a:moveTo>
                  <a:lnTo>
                    <a:pt x="1129417" y="0"/>
                  </a:lnTo>
                  <a:cubicBezTo>
                    <a:pt x="1152117" y="0"/>
                    <a:pt x="1173887" y="9017"/>
                    <a:pt x="1189937" y="25068"/>
                  </a:cubicBezTo>
                  <a:cubicBezTo>
                    <a:pt x="1205988" y="41119"/>
                    <a:pt x="1215006" y="62889"/>
                    <a:pt x="1215006" y="85588"/>
                  </a:cubicBezTo>
                  <a:lnTo>
                    <a:pt x="1215006" y="1474165"/>
                  </a:lnTo>
                  <a:cubicBezTo>
                    <a:pt x="1215006" y="1521434"/>
                    <a:pt x="1176687" y="1559753"/>
                    <a:pt x="1129417" y="1559753"/>
                  </a:cubicBezTo>
                  <a:lnTo>
                    <a:pt x="85588" y="1559753"/>
                  </a:lnTo>
                  <a:cubicBezTo>
                    <a:pt x="62889" y="1559753"/>
                    <a:pt x="41119" y="1550736"/>
                    <a:pt x="25068" y="1534685"/>
                  </a:cubicBezTo>
                  <a:cubicBezTo>
                    <a:pt x="9017" y="1518634"/>
                    <a:pt x="0" y="1496865"/>
                    <a:pt x="0" y="1474165"/>
                  </a:cubicBezTo>
                  <a:lnTo>
                    <a:pt x="0" y="85588"/>
                  </a:lnTo>
                  <a:cubicBezTo>
                    <a:pt x="0" y="62889"/>
                    <a:pt x="9017" y="41119"/>
                    <a:pt x="25068" y="25068"/>
                  </a:cubicBezTo>
                  <a:cubicBezTo>
                    <a:pt x="41119" y="9017"/>
                    <a:pt x="62889" y="0"/>
                    <a:pt x="85588" y="0"/>
                  </a:cubicBezTo>
                  <a:close/>
                </a:path>
              </a:pathLst>
            </a:custGeom>
            <a:solidFill>
              <a:schemeClr val="accent3">
                <a:lumMod val="40000"/>
                <a:lumOff val="60000"/>
              </a:schemeClr>
            </a:solidFill>
          </p:spPr>
          <p:txBody>
            <a:bodyPr/>
            <a:lstStyle/>
            <a:p>
              <a:endParaRPr lang="en-US"/>
            </a:p>
          </p:txBody>
        </p:sp>
        <p:sp>
          <p:nvSpPr>
            <p:cNvPr id="22" name="TextBox 22"/>
            <p:cNvSpPr txBox="1"/>
            <p:nvPr/>
          </p:nvSpPr>
          <p:spPr>
            <a:xfrm>
              <a:off x="0" y="-38100"/>
              <a:ext cx="1215006" cy="1597853"/>
            </a:xfrm>
            <a:prstGeom prst="rect">
              <a:avLst/>
            </a:prstGeom>
          </p:spPr>
          <p:txBody>
            <a:bodyPr lIns="50800" tIns="50800" rIns="50800" bIns="50800" rtlCol="0" anchor="ctr"/>
            <a:lstStyle/>
            <a:p>
              <a:pPr algn="ctr">
                <a:lnSpc>
                  <a:spcPts val="2651"/>
                </a:lnSpc>
              </a:pPr>
              <a:endParaRPr/>
            </a:p>
          </p:txBody>
        </p:sp>
      </p:grpSp>
      <p:sp>
        <p:nvSpPr>
          <p:cNvPr id="23" name="TextBox 23"/>
          <p:cNvSpPr txBox="1"/>
          <p:nvPr/>
        </p:nvSpPr>
        <p:spPr>
          <a:xfrm>
            <a:off x="1556213" y="3215212"/>
            <a:ext cx="4613225" cy="649555"/>
          </a:xfrm>
          <a:prstGeom prst="rect">
            <a:avLst/>
          </a:prstGeom>
          <a:solidFill>
            <a:schemeClr val="accent3">
              <a:lumMod val="60000"/>
              <a:lumOff val="40000"/>
            </a:schemeClr>
          </a:solidFill>
        </p:spPr>
        <p:txBody>
          <a:bodyPr lIns="0" tIns="0" rIns="0" bIns="0" rtlCol="0" anchor="t">
            <a:spAutoFit/>
          </a:bodyPr>
          <a:lstStyle/>
          <a:p>
            <a:pPr algn="ctr">
              <a:lnSpc>
                <a:spcPts val="5240"/>
              </a:lnSpc>
              <a:spcBef>
                <a:spcPct val="0"/>
              </a:spcBef>
            </a:pPr>
            <a:r>
              <a:rPr lang="en-US" sz="3743" b="1">
                <a:solidFill>
                  <a:srgbClr val="231E23"/>
                </a:solidFill>
                <a:latin typeface="Aptos ExtraBold" panose="020B0004020202020204" pitchFamily="34" charset="0"/>
                <a:ea typeface="Canva Sans Bold"/>
                <a:cs typeface="Canva Sans Bold"/>
                <a:sym typeface="Canva Sans Bold"/>
              </a:rPr>
              <a:t>Cognitive Data</a:t>
            </a:r>
          </a:p>
        </p:txBody>
      </p:sp>
      <p:sp>
        <p:nvSpPr>
          <p:cNvPr id="24" name="TextBox 24"/>
          <p:cNvSpPr txBox="1"/>
          <p:nvPr/>
        </p:nvSpPr>
        <p:spPr>
          <a:xfrm>
            <a:off x="6837388" y="3215212"/>
            <a:ext cx="4613225" cy="649555"/>
          </a:xfrm>
          <a:prstGeom prst="rect">
            <a:avLst/>
          </a:prstGeom>
          <a:solidFill>
            <a:schemeClr val="accent3">
              <a:lumMod val="60000"/>
              <a:lumOff val="40000"/>
            </a:schemeClr>
          </a:solidFill>
        </p:spPr>
        <p:txBody>
          <a:bodyPr lIns="0" tIns="0" rIns="0" bIns="0" rtlCol="0" anchor="t">
            <a:spAutoFit/>
          </a:bodyPr>
          <a:lstStyle/>
          <a:p>
            <a:pPr algn="ctr">
              <a:lnSpc>
                <a:spcPts val="5240"/>
              </a:lnSpc>
              <a:spcBef>
                <a:spcPct val="0"/>
              </a:spcBef>
            </a:pPr>
            <a:r>
              <a:rPr lang="en-US" sz="3743" b="1">
                <a:solidFill>
                  <a:srgbClr val="231E23"/>
                </a:solidFill>
                <a:latin typeface="Aptos ExtraBold" panose="020B0004020202020204" pitchFamily="34" charset="0"/>
                <a:ea typeface="Canva Sans Bold"/>
                <a:cs typeface="Canva Sans Bold"/>
                <a:sym typeface="Canva Sans Bold"/>
              </a:rPr>
              <a:t>Achievement Data</a:t>
            </a:r>
          </a:p>
        </p:txBody>
      </p:sp>
      <p:sp>
        <p:nvSpPr>
          <p:cNvPr id="25" name="TextBox 25"/>
          <p:cNvSpPr txBox="1"/>
          <p:nvPr/>
        </p:nvSpPr>
        <p:spPr>
          <a:xfrm>
            <a:off x="12118562" y="3215212"/>
            <a:ext cx="4613225" cy="649555"/>
          </a:xfrm>
          <a:prstGeom prst="rect">
            <a:avLst/>
          </a:prstGeom>
          <a:solidFill>
            <a:schemeClr val="accent3">
              <a:lumMod val="60000"/>
              <a:lumOff val="40000"/>
            </a:schemeClr>
          </a:solidFill>
        </p:spPr>
        <p:txBody>
          <a:bodyPr lIns="0" tIns="0" rIns="0" bIns="0" rtlCol="0" anchor="t">
            <a:spAutoFit/>
          </a:bodyPr>
          <a:lstStyle/>
          <a:p>
            <a:pPr algn="ctr">
              <a:lnSpc>
                <a:spcPts val="5240"/>
              </a:lnSpc>
              <a:spcBef>
                <a:spcPct val="0"/>
              </a:spcBef>
            </a:pPr>
            <a:r>
              <a:rPr lang="en-US" sz="3743" b="1">
                <a:solidFill>
                  <a:srgbClr val="231E23"/>
                </a:solidFill>
                <a:latin typeface="Aptos ExtraBold" panose="020B0004020202020204" pitchFamily="34" charset="0"/>
                <a:ea typeface="Canva Sans Bold"/>
                <a:cs typeface="Canva Sans Bold"/>
                <a:sym typeface="Canva Sans Bold"/>
              </a:rPr>
              <a:t>Supplemental Data</a:t>
            </a:r>
          </a:p>
        </p:txBody>
      </p:sp>
      <p:sp>
        <p:nvSpPr>
          <p:cNvPr id="26" name="TextBox 26"/>
          <p:cNvSpPr txBox="1"/>
          <p:nvPr/>
        </p:nvSpPr>
        <p:spPr>
          <a:xfrm>
            <a:off x="1248572" y="4381500"/>
            <a:ext cx="4819119" cy="2462213"/>
          </a:xfrm>
          <a:prstGeom prst="rect">
            <a:avLst/>
          </a:prstGeom>
        </p:spPr>
        <p:txBody>
          <a:bodyPr lIns="0" tIns="0" rIns="0" bIns="0" rtlCol="0" anchor="t">
            <a:spAutoFit/>
          </a:bodyPr>
          <a:lstStyle/>
          <a:p>
            <a:pPr marL="1043118" lvl="1" indent="-521559" algn="l">
              <a:buFont typeface="Arial"/>
              <a:buChar char="•"/>
            </a:pPr>
            <a:r>
              <a:rPr lang="en-US" sz="4000" err="1">
                <a:solidFill>
                  <a:srgbClr val="000000"/>
                </a:solidFill>
                <a:latin typeface="Aptos" panose="020B0004020202020204" pitchFamily="34" charset="0"/>
                <a:ea typeface="Canva Student Font"/>
                <a:cs typeface="Canva Student Font"/>
                <a:sym typeface="Canva Student Font"/>
              </a:rPr>
              <a:t>CogAT</a:t>
            </a:r>
            <a:r>
              <a:rPr lang="en-US" sz="4000">
                <a:solidFill>
                  <a:srgbClr val="000000"/>
                </a:solidFill>
                <a:latin typeface="Aptos" panose="020B0004020202020204" pitchFamily="34" charset="0"/>
                <a:ea typeface="Canva Student Font"/>
                <a:cs typeface="Canva Student Font"/>
                <a:sym typeface="Canva Student Font"/>
              </a:rPr>
              <a:t> Test</a:t>
            </a:r>
          </a:p>
          <a:p>
            <a:pPr marL="2086235" lvl="2" indent="-695412" algn="l">
              <a:buFont typeface="Arial"/>
              <a:buChar char="⚬"/>
            </a:pPr>
            <a:r>
              <a:rPr lang="en-US" sz="4000">
                <a:solidFill>
                  <a:srgbClr val="000000"/>
                </a:solidFill>
                <a:latin typeface="Aptos" panose="020B0004020202020204" pitchFamily="34" charset="0"/>
                <a:ea typeface="Canva Student Font"/>
                <a:cs typeface="Canva Student Font"/>
                <a:sym typeface="Canva Student Font"/>
              </a:rPr>
              <a:t>Verbal</a:t>
            </a:r>
          </a:p>
          <a:p>
            <a:pPr marL="2086235" lvl="2" indent="-695412" algn="l">
              <a:buFont typeface="Arial"/>
              <a:buChar char="⚬"/>
            </a:pPr>
            <a:r>
              <a:rPr lang="en-US" sz="4000">
                <a:solidFill>
                  <a:srgbClr val="000000"/>
                </a:solidFill>
                <a:latin typeface="Aptos" panose="020B0004020202020204" pitchFamily="34" charset="0"/>
                <a:ea typeface="Canva Student Font"/>
                <a:cs typeface="Canva Student Font"/>
                <a:sym typeface="Canva Student Font"/>
              </a:rPr>
              <a:t>Quantitative</a:t>
            </a:r>
          </a:p>
          <a:p>
            <a:pPr marL="2086235" lvl="2" indent="-695412" algn="l">
              <a:buFont typeface="Arial"/>
              <a:buChar char="⚬"/>
            </a:pPr>
            <a:r>
              <a:rPr lang="en-US" sz="4000">
                <a:solidFill>
                  <a:srgbClr val="000000"/>
                </a:solidFill>
                <a:latin typeface="Aptos" panose="020B0004020202020204" pitchFamily="34" charset="0"/>
                <a:ea typeface="Canva Student Font"/>
                <a:cs typeface="Canva Student Font"/>
                <a:sym typeface="Canva Student Font"/>
              </a:rPr>
              <a:t>Nonverbal</a:t>
            </a:r>
          </a:p>
        </p:txBody>
      </p:sp>
      <p:sp>
        <p:nvSpPr>
          <p:cNvPr id="27" name="TextBox 27"/>
          <p:cNvSpPr txBox="1"/>
          <p:nvPr/>
        </p:nvSpPr>
        <p:spPr>
          <a:xfrm>
            <a:off x="6734441" y="4381500"/>
            <a:ext cx="4819119" cy="2462213"/>
          </a:xfrm>
          <a:prstGeom prst="rect">
            <a:avLst/>
          </a:prstGeom>
        </p:spPr>
        <p:txBody>
          <a:bodyPr lIns="0" tIns="0" rIns="0" bIns="0" rtlCol="0" anchor="t">
            <a:spAutoFit/>
          </a:bodyPr>
          <a:lstStyle/>
          <a:p>
            <a:pPr marL="1043118" lvl="1" indent="-521559" algn="l">
              <a:buFont typeface="Arial"/>
              <a:buChar char="•"/>
            </a:pPr>
            <a:r>
              <a:rPr lang="en-US" sz="4000">
                <a:solidFill>
                  <a:srgbClr val="000000"/>
                </a:solidFill>
                <a:latin typeface="Aptos" panose="020B0004020202020204" pitchFamily="34" charset="0"/>
                <a:ea typeface="Canva Student Font"/>
                <a:cs typeface="Canva Student Font"/>
                <a:sym typeface="Canva Student Font"/>
              </a:rPr>
              <a:t>Star Reading</a:t>
            </a:r>
          </a:p>
          <a:p>
            <a:pPr marL="1043118" lvl="1" indent="-521559" algn="l">
              <a:buFont typeface="Arial"/>
              <a:buChar char="•"/>
            </a:pPr>
            <a:r>
              <a:rPr lang="en-US" sz="4000">
                <a:solidFill>
                  <a:srgbClr val="000000"/>
                </a:solidFill>
                <a:latin typeface="Aptos" panose="020B0004020202020204" pitchFamily="34" charset="0"/>
                <a:ea typeface="Canva Student Font"/>
                <a:cs typeface="Canva Student Font"/>
                <a:sym typeface="Canva Student Font"/>
              </a:rPr>
              <a:t>Star Math</a:t>
            </a:r>
          </a:p>
          <a:p>
            <a:pPr marL="1043118" lvl="1" indent="-521559" algn="l">
              <a:buFont typeface="Arial"/>
              <a:buChar char="•"/>
            </a:pPr>
            <a:r>
              <a:rPr lang="en-US" sz="4000">
                <a:solidFill>
                  <a:srgbClr val="000000"/>
                </a:solidFill>
                <a:latin typeface="Aptos" panose="020B0004020202020204" pitchFamily="34" charset="0"/>
                <a:ea typeface="Canva Student Font"/>
                <a:cs typeface="Canva Student Font"/>
                <a:sym typeface="Canva Student Font"/>
              </a:rPr>
              <a:t>SBA ELA &amp; Math</a:t>
            </a:r>
          </a:p>
          <a:p>
            <a:pPr marL="1043118" lvl="1" indent="-521559" algn="l">
              <a:buFont typeface="Arial"/>
              <a:buChar char="•"/>
            </a:pPr>
            <a:r>
              <a:rPr lang="en-US" sz="4000">
                <a:solidFill>
                  <a:srgbClr val="000000"/>
                </a:solidFill>
                <a:latin typeface="Aptos" panose="020B0004020202020204" pitchFamily="34" charset="0"/>
                <a:ea typeface="Canva Student Font"/>
                <a:cs typeface="Canva Student Font"/>
                <a:sym typeface="Canva Student Font"/>
              </a:rPr>
              <a:t>WIDA</a:t>
            </a:r>
          </a:p>
        </p:txBody>
      </p:sp>
      <p:sp>
        <p:nvSpPr>
          <p:cNvPr id="28" name="TextBox 28"/>
          <p:cNvSpPr txBox="1"/>
          <p:nvPr/>
        </p:nvSpPr>
        <p:spPr>
          <a:xfrm>
            <a:off x="12220309" y="4410075"/>
            <a:ext cx="4391291" cy="2769989"/>
          </a:xfrm>
          <a:prstGeom prst="rect">
            <a:avLst/>
          </a:prstGeom>
        </p:spPr>
        <p:txBody>
          <a:bodyPr wrap="square" lIns="0" tIns="0" rIns="0" bIns="0" rtlCol="0" anchor="t">
            <a:spAutoFit/>
          </a:bodyPr>
          <a:lstStyle/>
          <a:p>
            <a:pPr marL="647700" lvl="1" indent="-323850" algn="l">
              <a:buFont typeface="Arial"/>
              <a:buChar char="•"/>
            </a:pPr>
            <a:r>
              <a:rPr lang="en-US" sz="3000">
                <a:solidFill>
                  <a:srgbClr val="000000"/>
                </a:solidFill>
                <a:latin typeface="Aptos" panose="020B0004020202020204" pitchFamily="34" charset="0"/>
                <a:ea typeface="Canva Student Font"/>
                <a:cs typeface="Canva Student Font"/>
                <a:sym typeface="Canva Student Font"/>
              </a:rPr>
              <a:t>Student Inventory &amp; Self Reflection</a:t>
            </a:r>
          </a:p>
          <a:p>
            <a:pPr marL="647700" lvl="1" indent="-323850" algn="l">
              <a:buFont typeface="Arial"/>
              <a:buChar char="•"/>
            </a:pPr>
            <a:r>
              <a:rPr lang="en-US" sz="3000">
                <a:solidFill>
                  <a:srgbClr val="000000"/>
                </a:solidFill>
                <a:latin typeface="Aptos" panose="020B0004020202020204" pitchFamily="34" charset="0"/>
                <a:ea typeface="Canva Student Font"/>
                <a:cs typeface="Canva Student Font"/>
                <a:sym typeface="Canva Student Font"/>
              </a:rPr>
              <a:t>Parent Student Inventory</a:t>
            </a:r>
          </a:p>
          <a:p>
            <a:pPr marL="647700" lvl="1" indent="-323850" algn="l">
              <a:buFont typeface="Arial"/>
              <a:buChar char="•"/>
            </a:pPr>
            <a:r>
              <a:rPr lang="en-US" sz="3000">
                <a:solidFill>
                  <a:srgbClr val="000000"/>
                </a:solidFill>
                <a:latin typeface="Aptos" panose="020B0004020202020204" pitchFamily="34" charset="0"/>
                <a:ea typeface="Canva Student Font"/>
                <a:cs typeface="Canva Student Font"/>
                <a:sym typeface="Canva Student Font"/>
              </a:rPr>
              <a:t>Teacher Student Inventory</a:t>
            </a:r>
          </a:p>
        </p:txBody>
      </p:sp>
      <p:cxnSp>
        <p:nvCxnSpPr>
          <p:cNvPr id="29" name="Straight Connector 28">
            <a:extLst>
              <a:ext uri="{FF2B5EF4-FFF2-40B4-BE49-F238E27FC236}">
                <a16:creationId xmlns:a16="http://schemas.microsoft.com/office/drawing/2014/main" id="{9DD1386D-150E-F53C-EE5A-1AB68C6DB8BD}"/>
              </a:ext>
              <a:ext uri="{C183D7F6-B498-43B3-948B-1728B52AA6E4}">
                <adec:decorative xmlns:adec="http://schemas.microsoft.com/office/drawing/2017/decorative" val="1"/>
              </a:ext>
            </a:extLst>
          </p:cNvPr>
          <p:cNvCxnSpPr>
            <a:cxnSpLocks/>
          </p:cNvCxnSpPr>
          <p:nvPr/>
        </p:nvCxnSpPr>
        <p:spPr>
          <a:xfrm>
            <a:off x="3695700" y="1929259"/>
            <a:ext cx="10896600" cy="0"/>
          </a:xfrm>
          <a:prstGeom prst="line">
            <a:avLst/>
          </a:prstGeom>
          <a:ln w="57150"/>
        </p:spPr>
        <p:style>
          <a:lnRef idx="1">
            <a:schemeClr val="accent3"/>
          </a:lnRef>
          <a:fillRef idx="0">
            <a:schemeClr val="accent3"/>
          </a:fillRef>
          <a:effectRef idx="0">
            <a:schemeClr val="accent3"/>
          </a:effectRef>
          <a:fontRef idx="minor">
            <a:schemeClr val="tx1"/>
          </a:fontRef>
        </p:style>
      </p:cxn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reeform 12" descr="Snohomish School District logo">
            <a:extLst>
              <a:ext uri="{C183D7F6-B498-43B3-948B-1728B52AA6E4}">
                <adec:decorative xmlns:adec="http://schemas.microsoft.com/office/drawing/2017/decorative" val="0"/>
              </a:ext>
            </a:extLst>
          </p:cNvPr>
          <p:cNvSpPr/>
          <p:nvPr/>
        </p:nvSpPr>
        <p:spPr>
          <a:xfrm>
            <a:off x="16279002" y="9258300"/>
            <a:ext cx="1620063" cy="681903"/>
          </a:xfrm>
          <a:custGeom>
            <a:avLst/>
            <a:gdLst/>
            <a:ahLst/>
            <a:cxnLst/>
            <a:rect l="l" t="t" r="r" b="b"/>
            <a:pathLst>
              <a:path w="1620063" h="681903">
                <a:moveTo>
                  <a:pt x="0" y="0"/>
                </a:moveTo>
                <a:lnTo>
                  <a:pt x="1620063" y="0"/>
                </a:lnTo>
                <a:lnTo>
                  <a:pt x="1620063" y="681903"/>
                </a:lnTo>
                <a:lnTo>
                  <a:pt x="0" y="681903"/>
                </a:lnTo>
                <a:lnTo>
                  <a:pt x="0" y="0"/>
                </a:lnTo>
                <a:close/>
              </a:path>
            </a:pathLst>
          </a:custGeom>
          <a:blipFill>
            <a:blip r:embed="rId3"/>
            <a:stretch>
              <a:fillRect/>
            </a:stretch>
          </a:blipFill>
        </p:spPr>
        <p:txBody>
          <a:bodyPr/>
          <a:lstStyle/>
          <a:p>
            <a:endParaRPr lang="en-US" dirty="0"/>
          </a:p>
        </p:txBody>
      </p:sp>
      <p:sp>
        <p:nvSpPr>
          <p:cNvPr id="13" name="TextBox 13"/>
          <p:cNvSpPr txBox="1">
            <a:spLocks noGrp="1"/>
          </p:cNvSpPr>
          <p:nvPr>
            <p:ph type="title" idx="4294967295"/>
          </p:nvPr>
        </p:nvSpPr>
        <p:spPr>
          <a:xfrm>
            <a:off x="7613600" y="914400"/>
            <a:ext cx="3060799" cy="97869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8006"/>
              </a:lnSpc>
              <a:spcBef>
                <a:spcPct val="0"/>
              </a:spcBef>
              <a:spcAft>
                <a:spcPts val="0"/>
              </a:spcAft>
              <a:buClrTx/>
              <a:buSzTx/>
              <a:buFontTx/>
              <a:buNone/>
              <a:tabLst/>
              <a:defRPr/>
            </a:pPr>
            <a:r>
              <a:rPr kumimoji="0" lang="en-US" sz="5718" b="1" i="0" u="none" strike="noStrike" kern="1200" cap="none" spc="0" normalizeH="0" baseline="0" noProof="0" dirty="0">
                <a:ln>
                  <a:noFill/>
                </a:ln>
                <a:solidFill>
                  <a:srgbClr val="231E23"/>
                </a:solidFill>
                <a:effectLst/>
                <a:uLnTx/>
                <a:uFillTx/>
                <a:latin typeface="Aptos ExtraBold" panose="020B0004020202020204" pitchFamily="34" charset="0"/>
                <a:ea typeface="Canva Sans Bold"/>
                <a:cs typeface="Canva Sans Bold"/>
                <a:sym typeface="Canva Sans Bold"/>
              </a:rPr>
              <a:t>Timeline</a:t>
            </a:r>
          </a:p>
        </p:txBody>
      </p:sp>
      <p:graphicFrame>
        <p:nvGraphicFramePr>
          <p:cNvPr id="15" name="Table 14">
            <a:extLst>
              <a:ext uri="{FF2B5EF4-FFF2-40B4-BE49-F238E27FC236}">
                <a16:creationId xmlns:a16="http://schemas.microsoft.com/office/drawing/2014/main" id="{D0A8CF89-3C55-D6E6-94DE-FF8DA368B70C}"/>
              </a:ext>
            </a:extLst>
          </p:cNvPr>
          <p:cNvGraphicFramePr>
            <a:graphicFrameLocks noGrp="1"/>
          </p:cNvGraphicFramePr>
          <p:nvPr>
            <p:extLst>
              <p:ext uri="{D42A27DB-BD31-4B8C-83A1-F6EECF244321}">
                <p14:modId xmlns:p14="http://schemas.microsoft.com/office/powerpoint/2010/main" val="2242362518"/>
              </p:ext>
            </p:extLst>
          </p:nvPr>
        </p:nvGraphicFramePr>
        <p:xfrm>
          <a:off x="1523999" y="2415540"/>
          <a:ext cx="15240000" cy="6309360"/>
        </p:xfrm>
        <a:graphic>
          <a:graphicData uri="http://schemas.openxmlformats.org/drawingml/2006/table">
            <a:tbl>
              <a:tblPr firstRow="1" bandRow="1">
                <a:tableStyleId>{F5AB1C69-6EDB-4FF4-983F-18BD219EF322}</a:tableStyleId>
              </a:tblPr>
              <a:tblGrid>
                <a:gridCol w="2813538">
                  <a:extLst>
                    <a:ext uri="{9D8B030D-6E8A-4147-A177-3AD203B41FA5}">
                      <a16:colId xmlns:a16="http://schemas.microsoft.com/office/drawing/2014/main" val="2351424053"/>
                    </a:ext>
                  </a:extLst>
                </a:gridCol>
                <a:gridCol w="12426462">
                  <a:extLst>
                    <a:ext uri="{9D8B030D-6E8A-4147-A177-3AD203B41FA5}">
                      <a16:colId xmlns:a16="http://schemas.microsoft.com/office/drawing/2014/main" val="2205093607"/>
                    </a:ext>
                  </a:extLst>
                </a:gridCol>
              </a:tblGrid>
              <a:tr h="370840">
                <a:tc>
                  <a:txBody>
                    <a:bodyPr/>
                    <a:lstStyle/>
                    <a:p>
                      <a:r>
                        <a:rPr lang="en-US" sz="3600" b="1" dirty="0">
                          <a:solidFill>
                            <a:schemeClr val="tx1"/>
                          </a:solidFill>
                          <a:latin typeface="Aptos" panose="020B0004020202020204" pitchFamily="34" charset="0"/>
                        </a:rPr>
                        <a:t>Date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600" dirty="0">
                          <a:solidFill>
                            <a:schemeClr val="tx1"/>
                          </a:solidFill>
                          <a:latin typeface="Aptos" panose="020B0004020202020204" pitchFamily="34" charset="0"/>
                          <a:ea typeface="Canva Student Font"/>
                          <a:cs typeface="Canva Student Font"/>
                          <a:sym typeface="Canva Student Font"/>
                        </a:rPr>
                        <a:t>Timeline</a:t>
                      </a:r>
                    </a:p>
                  </a:txBody>
                  <a:tcPr/>
                </a:tc>
                <a:extLst>
                  <a:ext uri="{0D108BD9-81ED-4DB2-BD59-A6C34878D82A}">
                    <a16:rowId xmlns:a16="http://schemas.microsoft.com/office/drawing/2014/main" val="3387658557"/>
                  </a:ext>
                </a:extLst>
              </a:tr>
              <a:tr h="370840">
                <a:tc>
                  <a:txBody>
                    <a:bodyPr/>
                    <a:lstStyle/>
                    <a:p>
                      <a:r>
                        <a:rPr lang="en-US" sz="3600" b="1">
                          <a:solidFill>
                            <a:schemeClr val="tx1"/>
                          </a:solidFill>
                          <a:latin typeface="Aptos" panose="020B0004020202020204" pitchFamily="34" charset="0"/>
                          <a:ea typeface="Canva Student Font"/>
                          <a:cs typeface="Canva Student Font"/>
                          <a:sym typeface="Canva Student Font"/>
                        </a:rPr>
                        <a:t>December 1</a:t>
                      </a:r>
                      <a:endParaRPr lang="en-US" sz="3600" b="1">
                        <a:solidFill>
                          <a:schemeClr val="tx1"/>
                        </a:solidFill>
                        <a:latin typeface="Aptos" panose="020B00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600">
                          <a:solidFill>
                            <a:schemeClr val="tx1"/>
                          </a:solidFill>
                          <a:latin typeface="Aptos" panose="020B0004020202020204" pitchFamily="34" charset="0"/>
                          <a:ea typeface="Canva Student Font"/>
                          <a:cs typeface="Canva Student Font"/>
                          <a:sym typeface="Canva Student Font"/>
                        </a:rPr>
                        <a:t>Referral packets available </a:t>
                      </a:r>
                    </a:p>
                  </a:txBody>
                  <a:tcPr/>
                </a:tc>
                <a:extLst>
                  <a:ext uri="{0D108BD9-81ED-4DB2-BD59-A6C34878D82A}">
                    <a16:rowId xmlns:a16="http://schemas.microsoft.com/office/drawing/2014/main" val="1708908275"/>
                  </a:ext>
                </a:extLst>
              </a:tr>
              <a:tr h="370840">
                <a:tc>
                  <a:txBody>
                    <a:bodyPr/>
                    <a:lstStyle/>
                    <a:p>
                      <a:r>
                        <a:rPr lang="en-US" sz="3600" b="1">
                          <a:solidFill>
                            <a:schemeClr val="tx1"/>
                          </a:solidFill>
                          <a:latin typeface="Aptos" panose="020B0004020202020204" pitchFamily="34" charset="0"/>
                          <a:ea typeface="Canva Student Font"/>
                          <a:cs typeface="Canva Student Font"/>
                          <a:sym typeface="Canva Student Font"/>
                        </a:rPr>
                        <a:t>January 22</a:t>
                      </a:r>
                      <a:endParaRPr lang="en-US" sz="3600" b="1">
                        <a:solidFill>
                          <a:schemeClr val="tx1"/>
                        </a:solidFill>
                        <a:latin typeface="Aptos" panose="020B0004020202020204" pitchFamily="34" charset="0"/>
                      </a:endParaRPr>
                    </a:p>
                  </a:txBody>
                  <a:tcPr/>
                </a:tc>
                <a:tc>
                  <a:txBody>
                    <a:bodyPr/>
                    <a:lstStyle/>
                    <a:p>
                      <a:r>
                        <a:rPr lang="en-US" sz="3600">
                          <a:solidFill>
                            <a:schemeClr val="tx1"/>
                          </a:solidFill>
                          <a:latin typeface="Aptos" panose="020B0004020202020204" pitchFamily="34" charset="0"/>
                          <a:ea typeface="Canva Student Font"/>
                          <a:cs typeface="Canva Student Font"/>
                          <a:sym typeface="Canva Student Font"/>
                        </a:rPr>
                        <a:t>Family Information Night</a:t>
                      </a:r>
                      <a:endParaRPr lang="en-US" sz="3600">
                        <a:solidFill>
                          <a:schemeClr val="tx1"/>
                        </a:solidFill>
                        <a:latin typeface="Aptos" panose="020B0004020202020204" pitchFamily="34" charset="0"/>
                      </a:endParaRPr>
                    </a:p>
                  </a:txBody>
                  <a:tcPr/>
                </a:tc>
                <a:extLst>
                  <a:ext uri="{0D108BD9-81ED-4DB2-BD59-A6C34878D82A}">
                    <a16:rowId xmlns:a16="http://schemas.microsoft.com/office/drawing/2014/main" val="181675496"/>
                  </a:ext>
                </a:extLst>
              </a:tr>
              <a:tr h="370840">
                <a:tc>
                  <a:txBody>
                    <a:bodyPr/>
                    <a:lstStyle/>
                    <a:p>
                      <a:r>
                        <a:rPr lang="en-US" sz="3600" b="1">
                          <a:solidFill>
                            <a:schemeClr val="tx1"/>
                          </a:solidFill>
                          <a:latin typeface="Aptos" panose="020B0004020202020204" pitchFamily="34" charset="0"/>
                          <a:ea typeface="Canva Student Font"/>
                          <a:cs typeface="Canva Student Font"/>
                          <a:sym typeface="Canva Student Font"/>
                        </a:rPr>
                        <a:t>January 30</a:t>
                      </a:r>
                      <a:endParaRPr lang="en-US" sz="3600" b="1">
                        <a:solidFill>
                          <a:schemeClr val="tx1"/>
                        </a:solidFill>
                        <a:latin typeface="Aptos" panose="020B0004020202020204" pitchFamily="34" charset="0"/>
                      </a:endParaRPr>
                    </a:p>
                  </a:txBody>
                  <a:tcPr/>
                </a:tc>
                <a:tc>
                  <a:txBody>
                    <a:bodyPr/>
                    <a:lstStyle/>
                    <a:p>
                      <a:r>
                        <a:rPr lang="en-US" sz="3600">
                          <a:solidFill>
                            <a:schemeClr val="tx1"/>
                          </a:solidFill>
                          <a:latin typeface="Aptos" panose="020B0004020202020204" pitchFamily="34" charset="0"/>
                        </a:rPr>
                        <a:t>Referral forms due to Highly Capable Office </a:t>
                      </a:r>
                      <a:endParaRPr lang="en-US" sz="3000" i="1">
                        <a:solidFill>
                          <a:schemeClr val="tx1"/>
                        </a:solidFill>
                        <a:latin typeface="Aptos" panose="020B0004020202020204" pitchFamily="34" charset="0"/>
                      </a:endParaRPr>
                    </a:p>
                  </a:txBody>
                  <a:tcPr/>
                </a:tc>
                <a:extLst>
                  <a:ext uri="{0D108BD9-81ED-4DB2-BD59-A6C34878D82A}">
                    <a16:rowId xmlns:a16="http://schemas.microsoft.com/office/drawing/2014/main" val="1134585359"/>
                  </a:ext>
                </a:extLst>
              </a:tr>
              <a:tr h="370840">
                <a:tc>
                  <a:txBody>
                    <a:bodyPr/>
                    <a:lstStyle/>
                    <a:p>
                      <a:r>
                        <a:rPr lang="en-US" sz="3600" b="1">
                          <a:solidFill>
                            <a:schemeClr val="tx1"/>
                          </a:solidFill>
                          <a:latin typeface="Aptos" panose="020B0004020202020204" pitchFamily="34" charset="0"/>
                          <a:ea typeface="Canva Student Font"/>
                          <a:cs typeface="Canva Student Font"/>
                          <a:sym typeface="Canva Student Font"/>
                        </a:rPr>
                        <a:t>February- March</a:t>
                      </a:r>
                      <a:endParaRPr lang="en-US" sz="3600" b="1">
                        <a:solidFill>
                          <a:schemeClr val="tx1"/>
                        </a:solidFill>
                        <a:latin typeface="Aptos" panose="020B00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600">
                          <a:solidFill>
                            <a:schemeClr val="tx1"/>
                          </a:solidFill>
                          <a:latin typeface="Aptos" panose="020B0004020202020204" pitchFamily="34" charset="0"/>
                          <a:ea typeface="Canva Student Font"/>
                          <a:cs typeface="Canva Student Font"/>
                          <a:sym typeface="Canva Student Font"/>
                        </a:rPr>
                        <a:t>Highly Capable Testing at schools</a:t>
                      </a:r>
                      <a:br>
                        <a:rPr lang="en-US" sz="3600">
                          <a:solidFill>
                            <a:schemeClr val="tx1"/>
                          </a:solidFill>
                          <a:latin typeface="Aptos" panose="020B0004020202020204" pitchFamily="34" charset="0"/>
                          <a:ea typeface="Canva Student Font"/>
                          <a:cs typeface="Canva Student Font"/>
                          <a:sym typeface="Canva Student Font"/>
                        </a:rPr>
                      </a:br>
                      <a:r>
                        <a:rPr lang="en-US" sz="3000" i="1">
                          <a:solidFill>
                            <a:schemeClr val="tx1"/>
                          </a:solidFill>
                          <a:latin typeface="Aptos" panose="020B0004020202020204" pitchFamily="34" charset="0"/>
                          <a:ea typeface="Canva Student Font"/>
                          <a:cs typeface="Canva Student Font"/>
                          <a:sym typeface="Canva Student Font"/>
                        </a:rPr>
                        <a:t>Emails will be sent to families for school testing dates</a:t>
                      </a:r>
                      <a:endParaRPr lang="en-US" sz="3000" i="1">
                        <a:solidFill>
                          <a:schemeClr val="tx1"/>
                        </a:solidFill>
                        <a:latin typeface="Aptos" panose="020B0004020202020204" pitchFamily="34" charset="0"/>
                      </a:endParaRPr>
                    </a:p>
                  </a:txBody>
                  <a:tcPr/>
                </a:tc>
                <a:extLst>
                  <a:ext uri="{0D108BD9-81ED-4DB2-BD59-A6C34878D82A}">
                    <a16:rowId xmlns:a16="http://schemas.microsoft.com/office/drawing/2014/main" val="4121939556"/>
                  </a:ext>
                </a:extLst>
              </a:tr>
              <a:tr h="370840">
                <a:tc>
                  <a:txBody>
                    <a:bodyPr/>
                    <a:lstStyle/>
                    <a:p>
                      <a:r>
                        <a:rPr lang="en-US" sz="3600" b="1">
                          <a:solidFill>
                            <a:schemeClr val="tx1"/>
                          </a:solidFill>
                          <a:latin typeface="Aptos" panose="020B0004020202020204" pitchFamily="34" charset="0"/>
                          <a:ea typeface="Canva Student Font"/>
                          <a:cs typeface="Canva Student Font"/>
                          <a:sym typeface="Canva Student Font"/>
                        </a:rPr>
                        <a:t>April</a:t>
                      </a:r>
                      <a:endParaRPr lang="en-US" sz="3600" b="1">
                        <a:solidFill>
                          <a:schemeClr val="tx1"/>
                        </a:solidFill>
                        <a:latin typeface="Aptos" panose="020B0004020202020204" pitchFamily="34" charset="0"/>
                      </a:endParaRPr>
                    </a:p>
                  </a:txBody>
                  <a:tcPr/>
                </a:tc>
                <a:tc>
                  <a:txBody>
                    <a:bodyPr/>
                    <a:lstStyle/>
                    <a:p>
                      <a:r>
                        <a:rPr lang="en-US" sz="3600">
                          <a:solidFill>
                            <a:schemeClr val="tx1"/>
                          </a:solidFill>
                          <a:latin typeface="Aptos" panose="020B0004020202020204" pitchFamily="34" charset="0"/>
                        </a:rPr>
                        <a:t>Multi-Disciplinary Placement Committee meet to review data</a:t>
                      </a:r>
                    </a:p>
                  </a:txBody>
                  <a:tcPr/>
                </a:tc>
                <a:extLst>
                  <a:ext uri="{0D108BD9-81ED-4DB2-BD59-A6C34878D82A}">
                    <a16:rowId xmlns:a16="http://schemas.microsoft.com/office/drawing/2014/main" val="1232521430"/>
                  </a:ext>
                </a:extLst>
              </a:tr>
              <a:tr h="370840">
                <a:tc>
                  <a:txBody>
                    <a:bodyPr/>
                    <a:lstStyle/>
                    <a:p>
                      <a:r>
                        <a:rPr lang="en-US" sz="3600" b="1">
                          <a:solidFill>
                            <a:schemeClr val="tx1"/>
                          </a:solidFill>
                          <a:latin typeface="Aptos" panose="020B0004020202020204" pitchFamily="34" charset="0"/>
                          <a:ea typeface="Canva Student Font"/>
                          <a:cs typeface="Canva Student Font"/>
                          <a:sym typeface="Canva Student Font"/>
                        </a:rPr>
                        <a:t>May</a:t>
                      </a:r>
                      <a:endParaRPr lang="en-US" sz="3600" b="1">
                        <a:solidFill>
                          <a:schemeClr val="tx1"/>
                        </a:solidFill>
                        <a:latin typeface="Aptos" panose="020B00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600">
                          <a:solidFill>
                            <a:schemeClr val="tx1"/>
                          </a:solidFill>
                          <a:latin typeface="Aptos" panose="020B0004020202020204" pitchFamily="34" charset="0"/>
                        </a:rPr>
                        <a:t>Identification notification letters mailed home  </a:t>
                      </a:r>
                      <a:endParaRPr lang="en-US" sz="3000" i="1">
                        <a:solidFill>
                          <a:schemeClr val="tx1"/>
                        </a:solidFill>
                        <a:latin typeface="Aptos" panose="020B0004020202020204" pitchFamily="34" charset="0"/>
                      </a:endParaRPr>
                    </a:p>
                  </a:txBody>
                  <a:tcPr/>
                </a:tc>
                <a:extLst>
                  <a:ext uri="{0D108BD9-81ED-4DB2-BD59-A6C34878D82A}">
                    <a16:rowId xmlns:a16="http://schemas.microsoft.com/office/drawing/2014/main" val="833178270"/>
                  </a:ext>
                </a:extLst>
              </a:tr>
              <a:tr h="370840">
                <a:tc>
                  <a:txBody>
                    <a:bodyPr/>
                    <a:lstStyle/>
                    <a:p>
                      <a:r>
                        <a:rPr lang="en-US" sz="3600" b="1">
                          <a:solidFill>
                            <a:schemeClr val="tx1"/>
                          </a:solidFill>
                          <a:latin typeface="Aptos" panose="020B0004020202020204" pitchFamily="34" charset="0"/>
                        </a:rPr>
                        <a:t>June 12</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600" i="0">
                          <a:solidFill>
                            <a:schemeClr val="tx1"/>
                          </a:solidFill>
                          <a:latin typeface="Aptos" panose="020B0004020202020204" pitchFamily="34" charset="0"/>
                        </a:rPr>
                        <a:t>4/5/6 Acceptance and Appeals deadline</a:t>
                      </a:r>
                    </a:p>
                  </a:txBody>
                  <a:tcPr/>
                </a:tc>
                <a:extLst>
                  <a:ext uri="{0D108BD9-81ED-4DB2-BD59-A6C34878D82A}">
                    <a16:rowId xmlns:a16="http://schemas.microsoft.com/office/drawing/2014/main" val="2662606847"/>
                  </a:ext>
                </a:extLst>
              </a:tr>
              <a:tr h="370840">
                <a:tc>
                  <a:txBody>
                    <a:bodyPr/>
                    <a:lstStyle/>
                    <a:p>
                      <a:r>
                        <a:rPr lang="en-US" sz="3600" b="1">
                          <a:solidFill>
                            <a:schemeClr val="tx1"/>
                          </a:solidFill>
                          <a:latin typeface="Aptos" panose="020B0004020202020204" pitchFamily="34" charset="0"/>
                          <a:ea typeface="Canva Student Font"/>
                          <a:cs typeface="Canva Student Font"/>
                          <a:sym typeface="Canva Student Font"/>
                        </a:rPr>
                        <a:t>Fall 2026</a:t>
                      </a:r>
                      <a:endParaRPr lang="en-US" sz="3600" b="1">
                        <a:solidFill>
                          <a:schemeClr val="tx1"/>
                        </a:solidFill>
                        <a:latin typeface="Aptos" panose="020B0004020202020204" pitchFamily="34" charset="0"/>
                      </a:endParaRPr>
                    </a:p>
                  </a:txBody>
                  <a:tcPr/>
                </a:tc>
                <a:tc>
                  <a:txBody>
                    <a:bodyPr/>
                    <a:lstStyle/>
                    <a:p>
                      <a:r>
                        <a:rPr lang="en-US" sz="3600" dirty="0">
                          <a:solidFill>
                            <a:schemeClr val="tx1"/>
                          </a:solidFill>
                          <a:latin typeface="Aptos" panose="020B0004020202020204" pitchFamily="34" charset="0"/>
                          <a:ea typeface="Canva Student Font"/>
                          <a:cs typeface="Canva Student Font"/>
                          <a:sym typeface="Canva Student Font"/>
                        </a:rPr>
                        <a:t>Services begin</a:t>
                      </a:r>
                      <a:endParaRPr lang="en-US" sz="3600" dirty="0">
                        <a:solidFill>
                          <a:schemeClr val="tx1"/>
                        </a:solidFill>
                        <a:latin typeface="Aptos" panose="020B0004020202020204" pitchFamily="34" charset="0"/>
                      </a:endParaRPr>
                    </a:p>
                  </a:txBody>
                  <a:tcPr/>
                </a:tc>
                <a:extLst>
                  <a:ext uri="{0D108BD9-81ED-4DB2-BD59-A6C34878D82A}">
                    <a16:rowId xmlns:a16="http://schemas.microsoft.com/office/drawing/2014/main" val="1559059524"/>
                  </a:ext>
                </a:extLst>
              </a:tr>
            </a:tbl>
          </a:graphicData>
        </a:graphic>
      </p:graphicFrame>
      <p:cxnSp>
        <p:nvCxnSpPr>
          <p:cNvPr id="22" name="Straight Connector 21">
            <a:extLst>
              <a:ext uri="{FF2B5EF4-FFF2-40B4-BE49-F238E27FC236}">
                <a16:creationId xmlns:a16="http://schemas.microsoft.com/office/drawing/2014/main" id="{47B9BE21-2E4F-BABE-9CDA-A52FCF13B2BF}"/>
              </a:ext>
              <a:ext uri="{C183D7F6-B498-43B3-948B-1728B52AA6E4}">
                <adec:decorative xmlns:adec="http://schemas.microsoft.com/office/drawing/2017/decorative" val="1"/>
              </a:ext>
            </a:extLst>
          </p:cNvPr>
          <p:cNvCxnSpPr>
            <a:cxnSpLocks/>
          </p:cNvCxnSpPr>
          <p:nvPr/>
        </p:nvCxnSpPr>
        <p:spPr>
          <a:xfrm>
            <a:off x="3695700" y="1929259"/>
            <a:ext cx="10896600" cy="0"/>
          </a:xfrm>
          <a:prstGeom prst="line">
            <a:avLst/>
          </a:prstGeom>
          <a:ln w="57150"/>
        </p:spPr>
        <p:style>
          <a:lnRef idx="1">
            <a:schemeClr val="accent3"/>
          </a:lnRef>
          <a:fillRef idx="0">
            <a:schemeClr val="accent3"/>
          </a:fillRef>
          <a:effectRef idx="0">
            <a:schemeClr val="accent3"/>
          </a:effectRef>
          <a:fontRef idx="minor">
            <a:schemeClr val="tx1"/>
          </a:fontRef>
        </p:style>
      </p:cxn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reeform 12" descr="Snohomish School District logo">
            <a:extLst>
              <a:ext uri="{C183D7F6-B498-43B3-948B-1728B52AA6E4}">
                <adec:decorative xmlns:adec="http://schemas.microsoft.com/office/drawing/2017/decorative" val="0"/>
              </a:ext>
            </a:extLst>
          </p:cNvPr>
          <p:cNvSpPr/>
          <p:nvPr/>
        </p:nvSpPr>
        <p:spPr>
          <a:xfrm>
            <a:off x="13980542" y="7878233"/>
            <a:ext cx="3278758" cy="1380067"/>
          </a:xfrm>
          <a:custGeom>
            <a:avLst/>
            <a:gdLst/>
            <a:ahLst/>
            <a:cxnLst/>
            <a:rect l="l" t="t" r="r" b="b"/>
            <a:pathLst>
              <a:path w="3278758" h="1380067">
                <a:moveTo>
                  <a:pt x="0" y="0"/>
                </a:moveTo>
                <a:lnTo>
                  <a:pt x="3278758" y="0"/>
                </a:lnTo>
                <a:lnTo>
                  <a:pt x="3278758" y="1380067"/>
                </a:lnTo>
                <a:lnTo>
                  <a:pt x="0" y="1380067"/>
                </a:lnTo>
                <a:lnTo>
                  <a:pt x="0" y="0"/>
                </a:lnTo>
                <a:close/>
              </a:path>
            </a:pathLst>
          </a:custGeom>
          <a:blipFill>
            <a:blip r:embed="rId2"/>
            <a:stretch>
              <a:fillRect/>
            </a:stretch>
          </a:blipFill>
        </p:spPr>
        <p:txBody>
          <a:bodyPr/>
          <a:lstStyle/>
          <a:p>
            <a:endParaRPr lang="en-US"/>
          </a:p>
        </p:txBody>
      </p:sp>
      <p:sp>
        <p:nvSpPr>
          <p:cNvPr id="13" name="TextBox 13"/>
          <p:cNvSpPr txBox="1">
            <a:spLocks noGrp="1"/>
          </p:cNvSpPr>
          <p:nvPr>
            <p:ph type="title" idx="4294967295"/>
          </p:nvPr>
        </p:nvSpPr>
        <p:spPr>
          <a:xfrm>
            <a:off x="6004099" y="3813176"/>
            <a:ext cx="6279803" cy="133032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9999"/>
              </a:lnSpc>
              <a:spcBef>
                <a:spcPts val="0"/>
              </a:spcBef>
              <a:spcAft>
                <a:spcPts val="0"/>
              </a:spcAft>
              <a:buClrTx/>
              <a:buSzTx/>
              <a:buFontTx/>
              <a:buNone/>
              <a:tabLst/>
              <a:defRPr/>
            </a:pPr>
            <a:r>
              <a:rPr kumimoji="0" lang="en-US" sz="9999" b="1" i="0" u="none" strike="noStrike" kern="1200" cap="none" spc="0" normalizeH="0" baseline="0" noProof="0" dirty="0">
                <a:ln>
                  <a:noFill/>
                </a:ln>
                <a:solidFill>
                  <a:srgbClr val="231E23"/>
                </a:solidFill>
                <a:effectLst/>
                <a:uLnTx/>
                <a:uFillTx/>
                <a:latin typeface="Aptos ExtraBold" panose="020B0004020202020204" pitchFamily="34" charset="0"/>
                <a:ea typeface="Canva Sans Bold"/>
                <a:cs typeface="Canva Sans Bold"/>
                <a:sym typeface="Canva Sans Bold"/>
              </a:rPr>
              <a:t>Questions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TotalTime>
  <Words>1129</Words>
  <Application>Microsoft Office PowerPoint</Application>
  <PresentationFormat>Custom</PresentationFormat>
  <Paragraphs>188</Paragraphs>
  <Slides>26</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26</vt:i4>
      </vt:variant>
    </vt:vector>
  </HeadingPairs>
  <TitlesOfParts>
    <vt:vector size="32" baseType="lpstr">
      <vt:lpstr>Aptos Black</vt:lpstr>
      <vt:lpstr>Aptos ExtraBold</vt:lpstr>
      <vt:lpstr>Arial</vt:lpstr>
      <vt:lpstr>Calibri</vt:lpstr>
      <vt:lpstr>Aptos</vt:lpstr>
      <vt:lpstr>Office Theme</vt:lpstr>
      <vt:lpstr>4/5/6 Highly Capable Program Family Information Night</vt:lpstr>
      <vt:lpstr>Agenda</vt:lpstr>
      <vt:lpstr>Highly Capable Program Contact</vt:lpstr>
      <vt:lpstr>Highly Capable Overview</vt:lpstr>
      <vt:lpstr>Highly Capable Program Purpose</vt:lpstr>
      <vt:lpstr>Highly Capable Program Purpose</vt:lpstr>
      <vt:lpstr>Highly Capable Students</vt:lpstr>
      <vt:lpstr>Highly Capable Students</vt:lpstr>
      <vt:lpstr>Highly Capable Services</vt:lpstr>
      <vt:lpstr>4/5/6 Highly Capable  Program Overview</vt:lpstr>
      <vt:lpstr>4/5/6 Elementary Program Overview</vt:lpstr>
      <vt:lpstr>4/5/6 Highly Capable Classrooms</vt:lpstr>
      <vt:lpstr>Literacy Highlights</vt:lpstr>
      <vt:lpstr>Social Studies Highlights</vt:lpstr>
      <vt:lpstr>Mathematics Highlights</vt:lpstr>
      <vt:lpstr>Middle School &amp; High School</vt:lpstr>
      <vt:lpstr>Referral &amp; Identification Process</vt:lpstr>
      <vt:lpstr>4/5/6 Program Referral Window</vt:lpstr>
      <vt:lpstr>due January 30</vt:lpstr>
      <vt:lpstr>Online Submission Option</vt:lpstr>
      <vt:lpstr>Highly Capable Testing</vt:lpstr>
      <vt:lpstr>Highly Capable Testing</vt:lpstr>
      <vt:lpstr>Multi-Disciplinary Placement Committee</vt:lpstr>
      <vt:lpstr>Multiple Objective Criteria</vt:lpstr>
      <vt:lpstr>Timeline</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Snohomish SD 456 Highly Capable Program Info Night Presentation 1.22.26</dc:title>
  <dc:subject>Snohomish SD 456 Highly Capable Program Info Night Presentation 1.22.26</dc:subject>
  <dc:creator>Communications Office</dc:creator>
  <cp:lastModifiedBy>Communications Office</cp:lastModifiedBy>
  <cp:revision>3</cp:revision>
  <dcterms:created xsi:type="dcterms:W3CDTF">2006-08-16T00:00:00Z</dcterms:created>
  <dcterms:modified xsi:type="dcterms:W3CDTF">2026-01-22T22:22:47Z</dcterms:modified>
  <dc:identifier>DAGQ9iQ0PRc</dc:identifier>
</cp:coreProperties>
</file>