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058400" cx="7772400"/>
  <p:notesSz cx="6858000" cy="9144000"/>
  <p:embeddedFontLs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jbxcdEe+nx3TBjVHAmGhu7VHcu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0.png"/><Relationship Id="rId13" Type="http://schemas.openxmlformats.org/officeDocument/2006/relationships/image" Target="../media/image2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jpg"/><Relationship Id="rId9" Type="http://schemas.openxmlformats.org/officeDocument/2006/relationships/image" Target="../media/image4.png"/><Relationship Id="rId1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14.png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9" Type="http://schemas.openxmlformats.org/officeDocument/2006/relationships/image" Target="../media/image10.png"/><Relationship Id="rId15" Type="http://schemas.openxmlformats.org/officeDocument/2006/relationships/image" Target="../media/image25.png"/><Relationship Id="rId14" Type="http://schemas.openxmlformats.org/officeDocument/2006/relationships/image" Target="../media/image24.jpg"/><Relationship Id="rId5" Type="http://schemas.openxmlformats.org/officeDocument/2006/relationships/image" Target="../media/image23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813666" y="294997"/>
            <a:ext cx="2361961" cy="590490"/>
          </a:xfrm>
          <a:custGeom>
            <a:rect b="b" l="l" r="r" t="t"/>
            <a:pathLst>
              <a:path extrusionOk="0" h="590490" w="2361961">
                <a:moveTo>
                  <a:pt x="0" y="0"/>
                </a:moveTo>
                <a:lnTo>
                  <a:pt x="2361962" y="0"/>
                </a:lnTo>
                <a:lnTo>
                  <a:pt x="2361962" y="590491"/>
                </a:lnTo>
                <a:lnTo>
                  <a:pt x="0" y="590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394872" y="6239814"/>
            <a:ext cx="6998437" cy="1220820"/>
            <a:chOff x="0" y="-28575"/>
            <a:chExt cx="2439542" cy="425558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2439542" cy="396983"/>
            </a:xfrm>
            <a:custGeom>
              <a:rect b="b" l="l" r="r" t="t"/>
              <a:pathLst>
                <a:path extrusionOk="0" h="396983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396983"/>
                  </a:lnTo>
                  <a:lnTo>
                    <a:pt x="0" y="396983"/>
                  </a:lnTo>
                  <a:close/>
                </a:path>
              </a:pathLst>
            </a:custGeom>
            <a:solidFill>
              <a:srgbClr val="2C3E50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28575"/>
              <a:ext cx="2439542" cy="425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"/>
          <p:cNvGrpSpPr/>
          <p:nvPr/>
        </p:nvGrpSpPr>
        <p:grpSpPr>
          <a:xfrm>
            <a:off x="2501602" y="3906826"/>
            <a:ext cx="4891707" cy="2233988"/>
            <a:chOff x="0" y="-19050"/>
            <a:chExt cx="1705170" cy="778732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1705170" cy="759682"/>
            </a:xfrm>
            <a:custGeom>
              <a:rect b="b" l="l" r="r" t="t"/>
              <a:pathLst>
                <a:path extrusionOk="0" h="759682" w="1705170">
                  <a:moveTo>
                    <a:pt x="0" y="0"/>
                  </a:moveTo>
                  <a:lnTo>
                    <a:pt x="1705170" y="0"/>
                  </a:lnTo>
                  <a:lnTo>
                    <a:pt x="1705170" y="759682"/>
                  </a:lnTo>
                  <a:lnTo>
                    <a:pt x="0" y="759682"/>
                  </a:lnTo>
                  <a:close/>
                </a:path>
              </a:pathLst>
            </a:custGeom>
            <a:solidFill>
              <a:srgbClr val="E5E4E6">
                <a:alpha val="43529"/>
              </a:srgbClr>
            </a:solidFill>
            <a:ln>
              <a:noFill/>
            </a:ln>
          </p:spPr>
        </p:sp>
        <p:sp>
          <p:nvSpPr>
            <p:cNvPr id="90" name="Google Shape;90;p1"/>
            <p:cNvSpPr txBox="1"/>
            <p:nvPr/>
          </p:nvSpPr>
          <p:spPr>
            <a:xfrm>
              <a:off x="0" y="-19050"/>
              <a:ext cx="1705170" cy="7787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"/>
          <p:cNvGrpSpPr/>
          <p:nvPr/>
        </p:nvGrpSpPr>
        <p:grpSpPr>
          <a:xfrm>
            <a:off x="394872" y="1776125"/>
            <a:ext cx="6998437" cy="2213406"/>
            <a:chOff x="0" y="-38100"/>
            <a:chExt cx="2439542" cy="771558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2439542" cy="733458"/>
            </a:xfrm>
            <a:custGeom>
              <a:rect b="b" l="l" r="r" t="t"/>
              <a:pathLst>
                <a:path extrusionOk="0" h="733458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733458"/>
                  </a:lnTo>
                  <a:lnTo>
                    <a:pt x="0" y="733458"/>
                  </a:ln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</p:sp>
        <p:sp>
          <p:nvSpPr>
            <p:cNvPr id="93" name="Google Shape;93;p1"/>
            <p:cNvSpPr txBox="1"/>
            <p:nvPr/>
          </p:nvSpPr>
          <p:spPr>
            <a:xfrm>
              <a:off x="0" y="-38100"/>
              <a:ext cx="2439542" cy="771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/>
          <p:nvPr/>
        </p:nvSpPr>
        <p:spPr>
          <a:xfrm>
            <a:off x="467822" y="432309"/>
            <a:ext cx="1739818" cy="173981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4899" r="-24899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94872" y="3989532"/>
            <a:ext cx="2106730" cy="2844530"/>
          </a:xfrm>
          <a:custGeom>
            <a:rect b="b" l="l" r="r" t="t"/>
            <a:pathLst>
              <a:path extrusionOk="0" h="828120" w="613326">
                <a:moveTo>
                  <a:pt x="0" y="0"/>
                </a:moveTo>
                <a:lnTo>
                  <a:pt x="613326" y="0"/>
                </a:lnTo>
                <a:lnTo>
                  <a:pt x="613326" y="828120"/>
                </a:lnTo>
                <a:lnTo>
                  <a:pt x="0" y="82812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7505" r="-17507" t="0"/>
            </a:stretch>
          </a:blipFill>
          <a:ln>
            <a:noFill/>
          </a:ln>
        </p:spPr>
      </p:sp>
      <p:grpSp>
        <p:nvGrpSpPr>
          <p:cNvPr id="96" name="Google Shape;96;p1"/>
          <p:cNvGrpSpPr/>
          <p:nvPr/>
        </p:nvGrpSpPr>
        <p:grpSpPr>
          <a:xfrm>
            <a:off x="394872" y="7370079"/>
            <a:ext cx="7002689" cy="2580321"/>
            <a:chOff x="0" y="-28575"/>
            <a:chExt cx="2441024" cy="899459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2441024" cy="870884"/>
            </a:xfrm>
            <a:custGeom>
              <a:rect b="b" l="l" r="r" t="t"/>
              <a:pathLst>
                <a:path extrusionOk="0" h="870884" w="2441024">
                  <a:moveTo>
                    <a:pt x="0" y="0"/>
                  </a:moveTo>
                  <a:lnTo>
                    <a:pt x="2441024" y="0"/>
                  </a:lnTo>
                  <a:lnTo>
                    <a:pt x="2441024" y="870884"/>
                  </a:lnTo>
                  <a:lnTo>
                    <a:pt x="0" y="870884"/>
                  </a:lnTo>
                  <a:close/>
                </a:path>
              </a:pathLst>
            </a:custGeom>
            <a:solidFill>
              <a:srgbClr val="E5E4E6">
                <a:alpha val="27843"/>
              </a:srgbClr>
            </a:solidFill>
            <a:ln>
              <a:noFill/>
            </a:ln>
          </p:spPr>
        </p:sp>
        <p:sp>
          <p:nvSpPr>
            <p:cNvPr id="98" name="Google Shape;98;p1"/>
            <p:cNvSpPr txBox="1"/>
            <p:nvPr/>
          </p:nvSpPr>
          <p:spPr>
            <a:xfrm>
              <a:off x="0" y="-28575"/>
              <a:ext cx="2441024" cy="8994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1"/>
          <p:cNvSpPr/>
          <p:nvPr/>
        </p:nvSpPr>
        <p:spPr>
          <a:xfrm>
            <a:off x="733579" y="7668400"/>
            <a:ext cx="322574" cy="256300"/>
          </a:xfrm>
          <a:custGeom>
            <a:rect b="b" l="l" r="r" t="t"/>
            <a:pathLst>
              <a:path extrusionOk="0" h="256300" w="322574">
                <a:moveTo>
                  <a:pt x="0" y="0"/>
                </a:moveTo>
                <a:lnTo>
                  <a:pt x="322574" y="0"/>
                </a:lnTo>
                <a:lnTo>
                  <a:pt x="322574" y="256300"/>
                </a:lnTo>
                <a:lnTo>
                  <a:pt x="0" y="256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 txBox="1"/>
          <p:nvPr/>
        </p:nvSpPr>
        <p:spPr>
          <a:xfrm>
            <a:off x="1173385" y="8046741"/>
            <a:ext cx="46671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rPr b="1" i="0" lang="en-US" sz="11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Why Families Choose Daybreak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Builds emotional regulation and healthy coping skills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Helps reduce stress and anxiety while boosting confidence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Convenient, confidential online sessions from home or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"/>
          <p:cNvGrpSpPr/>
          <p:nvPr/>
        </p:nvGrpSpPr>
        <p:grpSpPr>
          <a:xfrm>
            <a:off x="3589076" y="9698174"/>
            <a:ext cx="3340769" cy="113663"/>
            <a:chOff x="0" y="0"/>
            <a:chExt cx="4454358" cy="151551"/>
          </a:xfrm>
        </p:grpSpPr>
        <p:sp>
          <p:nvSpPr>
            <p:cNvPr id="102" name="Google Shape;102;p1"/>
            <p:cNvSpPr/>
            <p:nvPr/>
          </p:nvSpPr>
          <p:spPr>
            <a:xfrm>
              <a:off x="1453323" y="0"/>
              <a:ext cx="190630" cy="151551"/>
            </a:xfrm>
            <a:custGeom>
              <a:rect b="b" l="l" r="r" t="t"/>
              <a:pathLst>
                <a:path extrusionOk="0" h="151551" w="190630">
                  <a:moveTo>
                    <a:pt x="0" y="0"/>
                  </a:moveTo>
                  <a:lnTo>
                    <a:pt x="190630" y="0"/>
                  </a:lnTo>
                  <a:lnTo>
                    <a:pt x="190630" y="151551"/>
                  </a:lnTo>
                  <a:lnTo>
                    <a:pt x="0" y="1515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3" name="Google Shape;103;p1"/>
            <p:cNvSpPr txBox="1"/>
            <p:nvPr/>
          </p:nvSpPr>
          <p:spPr>
            <a:xfrm>
              <a:off x="0" y="7686"/>
              <a:ext cx="4454358" cy="143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7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For more information visit </a:t>
              </a:r>
              <a:r>
                <a:rPr b="1" i="0" lang="en-US" sz="7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daybreakhealth.com</a:t>
              </a:r>
              <a:r>
                <a:rPr b="0" i="0" lang="en-US" sz="7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" name="Google Shape;104;p1"/>
          <p:cNvGrpSpPr/>
          <p:nvPr/>
        </p:nvGrpSpPr>
        <p:grpSpPr>
          <a:xfrm>
            <a:off x="2712931" y="4119982"/>
            <a:ext cx="6995160" cy="1687297"/>
            <a:chOff x="0" y="-28575"/>
            <a:chExt cx="9326880" cy="2249730"/>
          </a:xfrm>
        </p:grpSpPr>
        <p:sp>
          <p:nvSpPr>
            <p:cNvPr id="105" name="Google Shape;105;p1"/>
            <p:cNvSpPr/>
            <p:nvPr/>
          </p:nvSpPr>
          <p:spPr>
            <a:xfrm>
              <a:off x="6399" y="1229360"/>
              <a:ext cx="237140" cy="214019"/>
            </a:xfrm>
            <a:custGeom>
              <a:rect b="b" l="l" r="r" t="t"/>
              <a:pathLst>
                <a:path extrusionOk="0" h="214019" w="237140">
                  <a:moveTo>
                    <a:pt x="0" y="0"/>
                  </a:moveTo>
                  <a:lnTo>
                    <a:pt x="237140" y="0"/>
                  </a:lnTo>
                  <a:lnTo>
                    <a:pt x="237140" y="214019"/>
                  </a:lnTo>
                  <a:lnTo>
                    <a:pt x="0" y="2140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6" name="Google Shape;106;p1"/>
            <p:cNvSpPr/>
            <p:nvPr/>
          </p:nvSpPr>
          <p:spPr>
            <a:xfrm>
              <a:off x="0" y="1701686"/>
              <a:ext cx="252344" cy="135320"/>
            </a:xfrm>
            <a:custGeom>
              <a:rect b="b" l="l" r="r" t="t"/>
              <a:pathLst>
                <a:path extrusionOk="0" h="135320" w="252344">
                  <a:moveTo>
                    <a:pt x="0" y="0"/>
                  </a:moveTo>
                  <a:lnTo>
                    <a:pt x="252344" y="0"/>
                  </a:lnTo>
                  <a:lnTo>
                    <a:pt x="252344" y="135320"/>
                  </a:lnTo>
                  <a:lnTo>
                    <a:pt x="0" y="1353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7" name="Google Shape;107;p1"/>
            <p:cNvSpPr/>
            <p:nvPr/>
          </p:nvSpPr>
          <p:spPr>
            <a:xfrm>
              <a:off x="0" y="2066031"/>
              <a:ext cx="234734" cy="151697"/>
            </a:xfrm>
            <a:custGeom>
              <a:rect b="b" l="l" r="r" t="t"/>
              <a:pathLst>
                <a:path extrusionOk="0" h="151697" w="234734">
                  <a:moveTo>
                    <a:pt x="0" y="0"/>
                  </a:moveTo>
                  <a:lnTo>
                    <a:pt x="234734" y="0"/>
                  </a:lnTo>
                  <a:lnTo>
                    <a:pt x="234734" y="151696"/>
                  </a:lnTo>
                  <a:lnTo>
                    <a:pt x="0" y="15169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8" name="Google Shape;108;p1"/>
            <p:cNvSpPr txBox="1"/>
            <p:nvPr/>
          </p:nvSpPr>
          <p:spPr>
            <a:xfrm>
              <a:off x="0" y="-28575"/>
              <a:ext cx="9326880" cy="342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9"/>
                <a:buFont typeface="Arial"/>
                <a:buNone/>
              </a:pPr>
              <a:r>
                <a:rPr b="1" i="0" lang="en-US" sz="1599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How Daybreak can Help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"/>
            <p:cNvSpPr txBox="1"/>
            <p:nvPr/>
          </p:nvSpPr>
          <p:spPr>
            <a:xfrm>
              <a:off x="0" y="485564"/>
              <a:ext cx="58086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Private online therapy for kids and teens ages 10+, designed to help them manage stress, emotions, and life’s challenges.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"/>
            <p:cNvSpPr txBox="1"/>
            <p:nvPr/>
          </p:nvSpPr>
          <p:spPr>
            <a:xfrm>
              <a:off x="331824" y="1220089"/>
              <a:ext cx="58086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Skip the waitlist: </a:t>
              </a:r>
              <a:r>
                <a:rPr b="0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Get matched with a therapist in weeks, not months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376223" y="2015955"/>
              <a:ext cx="58086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Proven results:</a:t>
              </a:r>
              <a:r>
                <a:rPr b="0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 Better focus, attendance, and confidence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340661" y="1643424"/>
              <a:ext cx="53706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Convenient &amp; confidential: </a:t>
              </a:r>
              <a:r>
                <a:rPr b="0" i="0" lang="en-US" sz="10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Sessions from home or school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"/>
          <p:cNvGrpSpPr/>
          <p:nvPr/>
        </p:nvGrpSpPr>
        <p:grpSpPr>
          <a:xfrm>
            <a:off x="733579" y="5957764"/>
            <a:ext cx="6930821" cy="1002799"/>
            <a:chOff x="0" y="-58744"/>
            <a:chExt cx="9241095" cy="1337065"/>
          </a:xfrm>
        </p:grpSpPr>
        <p:grpSp>
          <p:nvGrpSpPr>
            <p:cNvPr id="114" name="Google Shape;114;p1"/>
            <p:cNvGrpSpPr/>
            <p:nvPr/>
          </p:nvGrpSpPr>
          <p:grpSpPr>
            <a:xfrm>
              <a:off x="153043" y="-58744"/>
              <a:ext cx="9088052" cy="1337065"/>
              <a:chOff x="0" y="-28575"/>
              <a:chExt cx="2375961" cy="349560"/>
            </a:xfrm>
          </p:grpSpPr>
          <p:sp>
            <p:nvSpPr>
              <p:cNvPr id="115" name="Google Shape;115;p1"/>
              <p:cNvSpPr/>
              <p:nvPr/>
            </p:nvSpPr>
            <p:spPr>
              <a:xfrm>
                <a:off x="0" y="0"/>
                <a:ext cx="2375961" cy="320985"/>
              </a:xfrm>
              <a:custGeom>
                <a:rect b="b" l="l" r="r" t="t"/>
                <a:pathLst>
                  <a:path extrusionOk="0" h="320985" w="2375961">
                    <a:moveTo>
                      <a:pt x="43162" y="0"/>
                    </a:moveTo>
                    <a:lnTo>
                      <a:pt x="2332799" y="0"/>
                    </a:lnTo>
                    <a:cubicBezTo>
                      <a:pt x="2344247" y="0"/>
                      <a:pt x="2355225" y="4547"/>
                      <a:pt x="2363320" y="12642"/>
                    </a:cubicBezTo>
                    <a:cubicBezTo>
                      <a:pt x="2371414" y="20736"/>
                      <a:pt x="2375961" y="31715"/>
                      <a:pt x="2375961" y="43162"/>
                    </a:cubicBezTo>
                    <a:lnTo>
                      <a:pt x="2375961" y="277823"/>
                    </a:lnTo>
                    <a:cubicBezTo>
                      <a:pt x="2375961" y="301660"/>
                      <a:pt x="2356637" y="320985"/>
                      <a:pt x="2332799" y="320985"/>
                    </a:cubicBezTo>
                    <a:lnTo>
                      <a:pt x="43162" y="320985"/>
                    </a:lnTo>
                    <a:cubicBezTo>
                      <a:pt x="31715" y="320985"/>
                      <a:pt x="20736" y="316437"/>
                      <a:pt x="12642" y="308343"/>
                    </a:cubicBezTo>
                    <a:cubicBezTo>
                      <a:pt x="4547" y="300248"/>
                      <a:pt x="0" y="289270"/>
                      <a:pt x="0" y="277823"/>
                    </a:cubicBezTo>
                    <a:lnTo>
                      <a:pt x="0" y="43162"/>
                    </a:lnTo>
                    <a:cubicBezTo>
                      <a:pt x="0" y="31715"/>
                      <a:pt x="4547" y="20736"/>
                      <a:pt x="12642" y="12642"/>
                    </a:cubicBezTo>
                    <a:cubicBezTo>
                      <a:pt x="20736" y="4547"/>
                      <a:pt x="31715" y="0"/>
                      <a:pt x="43162" y="0"/>
                    </a:cubicBezTo>
                    <a:close/>
                  </a:path>
                </a:pathLst>
              </a:custGeom>
              <a:solidFill>
                <a:srgbClr val="F1FB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"/>
              <p:cNvSpPr txBox="1"/>
              <p:nvPr/>
            </p:nvSpPr>
            <p:spPr>
              <a:xfrm>
                <a:off x="0" y="-28575"/>
                <a:ext cx="2375961" cy="3495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2438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7" name="Google Shape;117;p1"/>
            <p:cNvSpPr/>
            <p:nvPr/>
          </p:nvSpPr>
          <p:spPr>
            <a:xfrm>
              <a:off x="0" y="0"/>
              <a:ext cx="517811" cy="339872"/>
            </a:xfrm>
            <a:custGeom>
              <a:rect b="b" l="l" r="r" t="t"/>
              <a:pathLst>
                <a:path extrusionOk="0" h="339872" w="517811">
                  <a:moveTo>
                    <a:pt x="0" y="0"/>
                  </a:moveTo>
                  <a:lnTo>
                    <a:pt x="517811" y="0"/>
                  </a:lnTo>
                  <a:lnTo>
                    <a:pt x="517811" y="339872"/>
                  </a:lnTo>
                  <a:lnTo>
                    <a:pt x="0" y="3398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8" name="Google Shape;118;p1"/>
            <p:cNvSpPr txBox="1"/>
            <p:nvPr/>
          </p:nvSpPr>
          <p:spPr>
            <a:xfrm>
              <a:off x="616220" y="283015"/>
              <a:ext cx="8269200" cy="7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“Daybreak really helped my teen through a time of tough transitions. I appreciated the communication with me as a parent, but also the space for my teen to have confidential conversations with someone who wasn’t her parent!” - Daybreak Parent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1"/>
          <p:cNvGrpSpPr/>
          <p:nvPr/>
        </p:nvGrpSpPr>
        <p:grpSpPr>
          <a:xfrm>
            <a:off x="5860094" y="9271596"/>
            <a:ext cx="4254419" cy="215407"/>
            <a:chOff x="0" y="0"/>
            <a:chExt cx="5672558" cy="287208"/>
          </a:xfrm>
        </p:grpSpPr>
        <p:sp>
          <p:nvSpPr>
            <p:cNvPr id="120" name="Google Shape;120;p1"/>
            <p:cNvSpPr/>
            <p:nvPr/>
          </p:nvSpPr>
          <p:spPr>
            <a:xfrm flipH="1" rot="-1653651">
              <a:off x="37304" y="30624"/>
              <a:ext cx="182923" cy="206110"/>
            </a:xfrm>
            <a:custGeom>
              <a:rect b="b" l="l" r="r" t="t"/>
              <a:pathLst>
                <a:path extrusionOk="0" h="206110" w="182923">
                  <a:moveTo>
                    <a:pt x="182922" y="0"/>
                  </a:moveTo>
                  <a:lnTo>
                    <a:pt x="0" y="0"/>
                  </a:lnTo>
                  <a:lnTo>
                    <a:pt x="0" y="206110"/>
                  </a:lnTo>
                  <a:lnTo>
                    <a:pt x="182922" y="206110"/>
                  </a:lnTo>
                  <a:lnTo>
                    <a:pt x="182922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1" name="Google Shape;121;p1"/>
            <p:cNvSpPr txBox="1"/>
            <p:nvPr/>
          </p:nvSpPr>
          <p:spPr>
            <a:xfrm>
              <a:off x="301938" y="114629"/>
              <a:ext cx="5370620" cy="1725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99"/>
                <a:buFont typeface="Arial"/>
                <a:buNone/>
              </a:pPr>
              <a:r>
                <a:rPr b="0" i="1" lang="en-US" sz="799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Scan to get started.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" name="Google Shape;122;p1"/>
          <p:cNvGrpSpPr/>
          <p:nvPr/>
        </p:nvGrpSpPr>
        <p:grpSpPr>
          <a:xfrm>
            <a:off x="1173385" y="9378224"/>
            <a:ext cx="5812386" cy="196125"/>
            <a:chOff x="0" y="-28575"/>
            <a:chExt cx="7749848" cy="261501"/>
          </a:xfrm>
        </p:grpSpPr>
        <p:sp>
          <p:nvSpPr>
            <p:cNvPr id="123" name="Google Shape;123;p1"/>
            <p:cNvSpPr/>
            <p:nvPr/>
          </p:nvSpPr>
          <p:spPr>
            <a:xfrm>
              <a:off x="0" y="25403"/>
              <a:ext cx="215049" cy="207523"/>
            </a:xfrm>
            <a:custGeom>
              <a:rect b="b" l="l" r="r" t="t"/>
              <a:pathLst>
                <a:path extrusionOk="0" h="207523" w="215049">
                  <a:moveTo>
                    <a:pt x="0" y="0"/>
                  </a:moveTo>
                  <a:lnTo>
                    <a:pt x="215049" y="0"/>
                  </a:lnTo>
                  <a:lnTo>
                    <a:pt x="215049" y="207523"/>
                  </a:lnTo>
                  <a:lnTo>
                    <a:pt x="0" y="2075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4" name="Google Shape;124;p1"/>
            <p:cNvSpPr txBox="1"/>
            <p:nvPr/>
          </p:nvSpPr>
          <p:spPr>
            <a:xfrm>
              <a:off x="314245" y="-28575"/>
              <a:ext cx="7435603" cy="223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Sessions available 8 AM – 8 PM, Monday through Saturday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804476" y="7055813"/>
            <a:ext cx="7113051" cy="272414"/>
            <a:chOff x="0" y="-38100"/>
            <a:chExt cx="9484068" cy="363219"/>
          </a:xfrm>
        </p:grpSpPr>
        <p:sp>
          <p:nvSpPr>
            <p:cNvPr id="126" name="Google Shape;126;p1"/>
            <p:cNvSpPr txBox="1"/>
            <p:nvPr/>
          </p:nvSpPr>
          <p:spPr>
            <a:xfrm>
              <a:off x="0" y="-38100"/>
              <a:ext cx="4875106" cy="3632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1FBFE"/>
                  </a:solidFill>
                  <a:latin typeface="Open Sans"/>
                  <a:ea typeface="Open Sans"/>
                  <a:cs typeface="Open Sans"/>
                  <a:sym typeface="Open Sans"/>
                </a:rPr>
                <a:t>You’re there for your child.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"/>
            <p:cNvSpPr txBox="1"/>
            <p:nvPr/>
          </p:nvSpPr>
          <p:spPr>
            <a:xfrm>
              <a:off x="3811368" y="-38081"/>
              <a:ext cx="5672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FA62B"/>
                  </a:solidFill>
                  <a:latin typeface="Open Sans"/>
                  <a:ea typeface="Open Sans"/>
                  <a:cs typeface="Open Sans"/>
                  <a:sym typeface="Open Sans"/>
                </a:rPr>
                <a:t>But you don’t have to do it alone.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1"/>
          <p:cNvSpPr txBox="1"/>
          <p:nvPr/>
        </p:nvSpPr>
        <p:spPr>
          <a:xfrm>
            <a:off x="2416483" y="1030714"/>
            <a:ext cx="4513362" cy="32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1" i="0" lang="en-US" sz="18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When kids feel better, they do better.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2423325" y="1411074"/>
            <a:ext cx="49743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Helping kids build confidence, resilience, and emotional wellbeing.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F61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1173385" y="7603509"/>
            <a:ext cx="4027965" cy="3479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9"/>
              <a:buFont typeface="Arial"/>
              <a:buNone/>
            </a:pPr>
            <a:r>
              <a:rPr b="1" i="0" lang="en-US" sz="204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Request care for your child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848361" y="2637704"/>
            <a:ext cx="6231300" cy="12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offers </a:t>
            </a: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individual teletherapy for students ages 10–19 - 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helping teens manage stress, build confidence, and strengthen emotional wellbeing at home and school.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Trusted by hundreds of school districts nationwide,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Daybreak provides </a:t>
            </a: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caring, confidential mental health support 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designed to help teens feel better, focus more, and thrive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1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Skip the waitlist - enroll your teen in online therapy with Daybreak today.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t/>
            </a:r>
            <a:endParaRPr b="1" i="1" sz="10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1"/>
          <p:cNvSpPr txBox="1"/>
          <p:nvPr/>
        </p:nvSpPr>
        <p:spPr>
          <a:xfrm>
            <a:off x="848350" y="2256225"/>
            <a:ext cx="62313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1" i="0" lang="en-US" sz="15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Trusted Free NO Cost Online Therapy for Students Ages 10–19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1173385" y="8977588"/>
            <a:ext cx="39849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-US" sz="8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Services are billed through insurance, </a:t>
            </a:r>
            <a:r>
              <a:rPr b="0" i="1" lang="en-US" sz="8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and in some districts, therapy may be fully covered through school partnerships.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652419" y="7794958"/>
            <a:ext cx="1556906" cy="1556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/>
          <p:nvPr/>
        </p:nvSpPr>
        <p:spPr>
          <a:xfrm>
            <a:off x="4813666" y="294997"/>
            <a:ext cx="2361961" cy="590490"/>
          </a:xfrm>
          <a:custGeom>
            <a:rect b="b" l="l" r="r" t="t"/>
            <a:pathLst>
              <a:path extrusionOk="0" h="590490" w="2361961">
                <a:moveTo>
                  <a:pt x="0" y="0"/>
                </a:moveTo>
                <a:lnTo>
                  <a:pt x="2361962" y="0"/>
                </a:lnTo>
                <a:lnTo>
                  <a:pt x="2361962" y="590491"/>
                </a:lnTo>
                <a:lnTo>
                  <a:pt x="0" y="590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0" name="Google Shape;140;p2"/>
          <p:cNvGrpSpPr/>
          <p:nvPr/>
        </p:nvGrpSpPr>
        <p:grpSpPr>
          <a:xfrm>
            <a:off x="394872" y="6577449"/>
            <a:ext cx="6998437" cy="1116686"/>
            <a:chOff x="0" y="-28575"/>
            <a:chExt cx="2439542" cy="389258"/>
          </a:xfrm>
        </p:grpSpPr>
        <p:sp>
          <p:nvSpPr>
            <p:cNvPr id="141" name="Google Shape;141;p2"/>
            <p:cNvSpPr/>
            <p:nvPr/>
          </p:nvSpPr>
          <p:spPr>
            <a:xfrm>
              <a:off x="0" y="0"/>
              <a:ext cx="2439542" cy="360683"/>
            </a:xfrm>
            <a:custGeom>
              <a:rect b="b" l="l" r="r" t="t"/>
              <a:pathLst>
                <a:path extrusionOk="0" h="360683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360683"/>
                  </a:lnTo>
                  <a:lnTo>
                    <a:pt x="0" y="360683"/>
                  </a:lnTo>
                  <a:close/>
                </a:path>
              </a:pathLst>
            </a:custGeom>
            <a:solidFill>
              <a:srgbClr val="2C3E50"/>
            </a:solidFill>
            <a:ln>
              <a:noFill/>
            </a:ln>
          </p:spPr>
        </p:sp>
        <p:sp>
          <p:nvSpPr>
            <p:cNvPr id="142" name="Google Shape;142;p2"/>
            <p:cNvSpPr txBox="1"/>
            <p:nvPr/>
          </p:nvSpPr>
          <p:spPr>
            <a:xfrm>
              <a:off x="0" y="-28575"/>
              <a:ext cx="2439542" cy="3892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2501602" y="4244613"/>
            <a:ext cx="4891707" cy="2377335"/>
            <a:chOff x="0" y="-19050"/>
            <a:chExt cx="1705170" cy="828701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1705170" cy="809651"/>
            </a:xfrm>
            <a:custGeom>
              <a:rect b="b" l="l" r="r" t="t"/>
              <a:pathLst>
                <a:path extrusionOk="0" h="809651" w="1705170">
                  <a:moveTo>
                    <a:pt x="0" y="0"/>
                  </a:moveTo>
                  <a:lnTo>
                    <a:pt x="1705170" y="0"/>
                  </a:lnTo>
                  <a:lnTo>
                    <a:pt x="1705170" y="809651"/>
                  </a:lnTo>
                  <a:lnTo>
                    <a:pt x="0" y="809651"/>
                  </a:lnTo>
                  <a:close/>
                </a:path>
              </a:pathLst>
            </a:custGeom>
            <a:solidFill>
              <a:srgbClr val="E5E4E6">
                <a:alpha val="43529"/>
              </a:srgbClr>
            </a:solidFill>
            <a:ln>
              <a:noFill/>
            </a:ln>
          </p:spPr>
        </p:sp>
        <p:sp>
          <p:nvSpPr>
            <p:cNvPr id="145" name="Google Shape;145;p2"/>
            <p:cNvSpPr txBox="1"/>
            <p:nvPr/>
          </p:nvSpPr>
          <p:spPr>
            <a:xfrm>
              <a:off x="0" y="-19050"/>
              <a:ext cx="1705170" cy="828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2"/>
          <p:cNvGrpSpPr/>
          <p:nvPr/>
        </p:nvGrpSpPr>
        <p:grpSpPr>
          <a:xfrm>
            <a:off x="394872" y="1776125"/>
            <a:ext cx="6998437" cy="2523137"/>
            <a:chOff x="0" y="-38100"/>
            <a:chExt cx="2439542" cy="879525"/>
          </a:xfrm>
        </p:grpSpPr>
        <p:sp>
          <p:nvSpPr>
            <p:cNvPr id="147" name="Google Shape;147;p2"/>
            <p:cNvSpPr/>
            <p:nvPr/>
          </p:nvSpPr>
          <p:spPr>
            <a:xfrm>
              <a:off x="0" y="0"/>
              <a:ext cx="2439542" cy="841425"/>
            </a:xfrm>
            <a:custGeom>
              <a:rect b="b" l="l" r="r" t="t"/>
              <a:pathLst>
                <a:path extrusionOk="0" h="841425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841425"/>
                  </a:lnTo>
                  <a:lnTo>
                    <a:pt x="0" y="841425"/>
                  </a:ln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</p:sp>
        <p:sp>
          <p:nvSpPr>
            <p:cNvPr id="148" name="Google Shape;148;p2"/>
            <p:cNvSpPr txBox="1"/>
            <p:nvPr/>
          </p:nvSpPr>
          <p:spPr>
            <a:xfrm>
              <a:off x="0" y="-38100"/>
              <a:ext cx="2439542" cy="879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2"/>
          <p:cNvSpPr/>
          <p:nvPr/>
        </p:nvSpPr>
        <p:spPr>
          <a:xfrm>
            <a:off x="394872" y="4299263"/>
            <a:ext cx="2106730" cy="2754679"/>
          </a:xfrm>
          <a:custGeom>
            <a:rect b="b" l="l" r="r" t="t"/>
            <a:pathLst>
              <a:path extrusionOk="0" h="801962" w="613326">
                <a:moveTo>
                  <a:pt x="0" y="0"/>
                </a:moveTo>
                <a:lnTo>
                  <a:pt x="613326" y="0"/>
                </a:lnTo>
                <a:lnTo>
                  <a:pt x="613326" y="801962"/>
                </a:lnTo>
                <a:lnTo>
                  <a:pt x="0" y="80196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5373" r="-15374" t="0"/>
            </a:stretch>
          </a:blipFill>
          <a:ln>
            <a:noFill/>
          </a:ln>
        </p:spPr>
      </p:sp>
      <p:grpSp>
        <p:nvGrpSpPr>
          <p:cNvPr id="150" name="Google Shape;150;p2"/>
          <p:cNvGrpSpPr/>
          <p:nvPr/>
        </p:nvGrpSpPr>
        <p:grpSpPr>
          <a:xfrm>
            <a:off x="394872" y="7612161"/>
            <a:ext cx="7002689" cy="2338239"/>
            <a:chOff x="0" y="-28575"/>
            <a:chExt cx="2441024" cy="815073"/>
          </a:xfrm>
        </p:grpSpPr>
        <p:sp>
          <p:nvSpPr>
            <p:cNvPr id="151" name="Google Shape;151;p2"/>
            <p:cNvSpPr/>
            <p:nvPr/>
          </p:nvSpPr>
          <p:spPr>
            <a:xfrm>
              <a:off x="0" y="0"/>
              <a:ext cx="2441024" cy="786498"/>
            </a:xfrm>
            <a:custGeom>
              <a:rect b="b" l="l" r="r" t="t"/>
              <a:pathLst>
                <a:path extrusionOk="0" h="786498" w="2441024">
                  <a:moveTo>
                    <a:pt x="0" y="0"/>
                  </a:moveTo>
                  <a:lnTo>
                    <a:pt x="2441024" y="0"/>
                  </a:lnTo>
                  <a:lnTo>
                    <a:pt x="2441024" y="786498"/>
                  </a:lnTo>
                  <a:lnTo>
                    <a:pt x="0" y="786498"/>
                  </a:lnTo>
                  <a:close/>
                </a:path>
              </a:pathLst>
            </a:custGeom>
            <a:solidFill>
              <a:srgbClr val="E5E4E6">
                <a:alpha val="27843"/>
              </a:srgbClr>
            </a:solidFill>
            <a:ln>
              <a:noFill/>
            </a:ln>
          </p:spPr>
        </p:sp>
        <p:sp>
          <p:nvSpPr>
            <p:cNvPr id="152" name="Google Shape;152;p2"/>
            <p:cNvSpPr txBox="1"/>
            <p:nvPr/>
          </p:nvSpPr>
          <p:spPr>
            <a:xfrm>
              <a:off x="0" y="-28575"/>
              <a:ext cx="2441024" cy="815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3" name="Google Shape;15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6954" y="7921494"/>
            <a:ext cx="1540931" cy="154093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"/>
          <p:cNvSpPr/>
          <p:nvPr/>
        </p:nvSpPr>
        <p:spPr>
          <a:xfrm>
            <a:off x="591524" y="7873326"/>
            <a:ext cx="322574" cy="256300"/>
          </a:xfrm>
          <a:custGeom>
            <a:rect b="b" l="l" r="r" t="t"/>
            <a:pathLst>
              <a:path extrusionOk="0" h="256300" w="322574">
                <a:moveTo>
                  <a:pt x="0" y="0"/>
                </a:moveTo>
                <a:lnTo>
                  <a:pt x="322574" y="0"/>
                </a:lnTo>
                <a:lnTo>
                  <a:pt x="322574" y="256299"/>
                </a:lnTo>
                <a:lnTo>
                  <a:pt x="0" y="2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2"/>
          <p:cNvSpPr/>
          <p:nvPr/>
        </p:nvSpPr>
        <p:spPr>
          <a:xfrm>
            <a:off x="2743203" y="5524359"/>
            <a:ext cx="177855" cy="160514"/>
          </a:xfrm>
          <a:custGeom>
            <a:rect b="b" l="l" r="r" t="t"/>
            <a:pathLst>
              <a:path extrusionOk="0" h="160514" w="177855">
                <a:moveTo>
                  <a:pt x="0" y="0"/>
                </a:moveTo>
                <a:lnTo>
                  <a:pt x="177856" y="0"/>
                </a:lnTo>
                <a:lnTo>
                  <a:pt x="177856" y="160514"/>
                </a:lnTo>
                <a:lnTo>
                  <a:pt x="0" y="1605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2"/>
          <p:cNvSpPr/>
          <p:nvPr/>
        </p:nvSpPr>
        <p:spPr>
          <a:xfrm>
            <a:off x="2743203" y="6019763"/>
            <a:ext cx="189258" cy="101490"/>
          </a:xfrm>
          <a:custGeom>
            <a:rect b="b" l="l" r="r" t="t"/>
            <a:pathLst>
              <a:path extrusionOk="0" h="101490" w="189258">
                <a:moveTo>
                  <a:pt x="0" y="0"/>
                </a:moveTo>
                <a:lnTo>
                  <a:pt x="189259" y="0"/>
                </a:lnTo>
                <a:lnTo>
                  <a:pt x="189259" y="101490"/>
                </a:lnTo>
                <a:lnTo>
                  <a:pt x="0" y="1014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2"/>
          <p:cNvSpPr/>
          <p:nvPr/>
        </p:nvSpPr>
        <p:spPr>
          <a:xfrm>
            <a:off x="2743203" y="6293022"/>
            <a:ext cx="176050" cy="113772"/>
          </a:xfrm>
          <a:custGeom>
            <a:rect b="b" l="l" r="r" t="t"/>
            <a:pathLst>
              <a:path extrusionOk="0" h="113772" w="176050">
                <a:moveTo>
                  <a:pt x="0" y="0"/>
                </a:moveTo>
                <a:lnTo>
                  <a:pt x="176051" y="0"/>
                </a:lnTo>
                <a:lnTo>
                  <a:pt x="176051" y="113772"/>
                </a:lnTo>
                <a:lnTo>
                  <a:pt x="0" y="113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8" name="Google Shape;158;p2"/>
          <p:cNvGrpSpPr/>
          <p:nvPr/>
        </p:nvGrpSpPr>
        <p:grpSpPr>
          <a:xfrm>
            <a:off x="848361" y="6492349"/>
            <a:ext cx="6816039" cy="752093"/>
            <a:chOff x="0" y="-28575"/>
            <a:chExt cx="2375961" cy="262168"/>
          </a:xfrm>
        </p:grpSpPr>
        <p:sp>
          <p:nvSpPr>
            <p:cNvPr id="159" name="Google Shape;159;p2"/>
            <p:cNvSpPr/>
            <p:nvPr/>
          </p:nvSpPr>
          <p:spPr>
            <a:xfrm>
              <a:off x="0" y="0"/>
              <a:ext cx="2375961" cy="233593"/>
            </a:xfrm>
            <a:custGeom>
              <a:rect b="b" l="l" r="r" t="t"/>
              <a:pathLst>
                <a:path extrusionOk="0" h="233593" w="2375961">
                  <a:moveTo>
                    <a:pt x="43162" y="0"/>
                  </a:moveTo>
                  <a:lnTo>
                    <a:pt x="2332799" y="0"/>
                  </a:lnTo>
                  <a:cubicBezTo>
                    <a:pt x="2344247" y="0"/>
                    <a:pt x="2355225" y="4547"/>
                    <a:pt x="2363320" y="12642"/>
                  </a:cubicBezTo>
                  <a:cubicBezTo>
                    <a:pt x="2371414" y="20736"/>
                    <a:pt x="2375961" y="31715"/>
                    <a:pt x="2375961" y="43162"/>
                  </a:cubicBezTo>
                  <a:lnTo>
                    <a:pt x="2375961" y="190431"/>
                  </a:lnTo>
                  <a:cubicBezTo>
                    <a:pt x="2375961" y="201878"/>
                    <a:pt x="2371414" y="212856"/>
                    <a:pt x="2363320" y="220951"/>
                  </a:cubicBezTo>
                  <a:cubicBezTo>
                    <a:pt x="2355225" y="229045"/>
                    <a:pt x="2344247" y="233593"/>
                    <a:pt x="2332799" y="233593"/>
                  </a:cubicBezTo>
                  <a:lnTo>
                    <a:pt x="43162" y="233593"/>
                  </a:lnTo>
                  <a:cubicBezTo>
                    <a:pt x="31715" y="233593"/>
                    <a:pt x="20736" y="229045"/>
                    <a:pt x="12642" y="220951"/>
                  </a:cubicBezTo>
                  <a:cubicBezTo>
                    <a:pt x="4547" y="212856"/>
                    <a:pt x="0" y="201878"/>
                    <a:pt x="0" y="190431"/>
                  </a:cubicBezTo>
                  <a:lnTo>
                    <a:pt x="0" y="43162"/>
                  </a:lnTo>
                  <a:cubicBezTo>
                    <a:pt x="0" y="31715"/>
                    <a:pt x="4547" y="20736"/>
                    <a:pt x="12642" y="12642"/>
                  </a:cubicBezTo>
                  <a:cubicBezTo>
                    <a:pt x="20736" y="4547"/>
                    <a:pt x="31715" y="0"/>
                    <a:pt x="43162" y="0"/>
                  </a:cubicBez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0" y="-28575"/>
              <a:ext cx="2375961" cy="2621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2"/>
          <p:cNvSpPr/>
          <p:nvPr/>
        </p:nvSpPr>
        <p:spPr>
          <a:xfrm>
            <a:off x="730992" y="6531972"/>
            <a:ext cx="388358" cy="254904"/>
          </a:xfrm>
          <a:custGeom>
            <a:rect b="b" l="l" r="r" t="t"/>
            <a:pathLst>
              <a:path extrusionOk="0" h="254904" w="388358">
                <a:moveTo>
                  <a:pt x="0" y="0"/>
                </a:moveTo>
                <a:lnTo>
                  <a:pt x="388358" y="0"/>
                </a:lnTo>
                <a:lnTo>
                  <a:pt x="388358" y="254904"/>
                </a:lnTo>
                <a:lnTo>
                  <a:pt x="0" y="254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2" name="Google Shape;162;p2"/>
          <p:cNvGrpSpPr/>
          <p:nvPr/>
        </p:nvGrpSpPr>
        <p:grpSpPr>
          <a:xfrm>
            <a:off x="962890" y="9596488"/>
            <a:ext cx="5821775" cy="160337"/>
            <a:chOff x="0" y="-6260"/>
            <a:chExt cx="7762366" cy="213783"/>
          </a:xfrm>
        </p:grpSpPr>
        <p:sp>
          <p:nvSpPr>
            <p:cNvPr id="163" name="Google Shape;163;p2"/>
            <p:cNvSpPr/>
            <p:nvPr/>
          </p:nvSpPr>
          <p:spPr>
            <a:xfrm>
              <a:off x="0" y="0"/>
              <a:ext cx="215049" cy="207523"/>
            </a:xfrm>
            <a:custGeom>
              <a:rect b="b" l="l" r="r" t="t"/>
              <a:pathLst>
                <a:path extrusionOk="0" h="207523" w="215049">
                  <a:moveTo>
                    <a:pt x="0" y="0"/>
                  </a:moveTo>
                  <a:lnTo>
                    <a:pt x="215049" y="0"/>
                  </a:lnTo>
                  <a:lnTo>
                    <a:pt x="215049" y="207523"/>
                  </a:lnTo>
                  <a:lnTo>
                    <a:pt x="0" y="2075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4" name="Google Shape;164;p2"/>
            <p:cNvSpPr txBox="1"/>
            <p:nvPr/>
          </p:nvSpPr>
          <p:spPr>
            <a:xfrm>
              <a:off x="326763" y="-6260"/>
              <a:ext cx="7435603" cy="1917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Sesiones disponibles de 8 a. m. a 8 p. m., de lunes a sábado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2"/>
          <p:cNvGrpSpPr/>
          <p:nvPr/>
        </p:nvGrpSpPr>
        <p:grpSpPr>
          <a:xfrm>
            <a:off x="4904249" y="9753700"/>
            <a:ext cx="2265449" cy="226433"/>
            <a:chOff x="0" y="-4167"/>
            <a:chExt cx="3020599" cy="301911"/>
          </a:xfrm>
        </p:grpSpPr>
        <p:sp>
          <p:nvSpPr>
            <p:cNvPr id="166" name="Google Shape;166;p2"/>
            <p:cNvSpPr/>
            <p:nvPr/>
          </p:nvSpPr>
          <p:spPr>
            <a:xfrm>
              <a:off x="0" y="0"/>
              <a:ext cx="190630" cy="151551"/>
            </a:xfrm>
            <a:custGeom>
              <a:rect b="b" l="l" r="r" t="t"/>
              <a:pathLst>
                <a:path extrusionOk="0" h="151551" w="190630">
                  <a:moveTo>
                    <a:pt x="0" y="0"/>
                  </a:moveTo>
                  <a:lnTo>
                    <a:pt x="190630" y="0"/>
                  </a:lnTo>
                  <a:lnTo>
                    <a:pt x="190630" y="151551"/>
                  </a:lnTo>
                  <a:lnTo>
                    <a:pt x="0" y="1515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7" name="Google Shape;167;p2"/>
            <p:cNvSpPr txBox="1"/>
            <p:nvPr/>
          </p:nvSpPr>
          <p:spPr>
            <a:xfrm>
              <a:off x="190630" y="-4167"/>
              <a:ext cx="2829969" cy="301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700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Para más información, visite daybreakhealth.com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68" name="Google Shape;168;p2"/>
          <p:cNvSpPr/>
          <p:nvPr/>
        </p:nvSpPr>
        <p:spPr>
          <a:xfrm flipH="1" rot="-1653651">
            <a:off x="6054670" y="9339698"/>
            <a:ext cx="137192" cy="154583"/>
          </a:xfrm>
          <a:custGeom>
            <a:rect b="b" l="l" r="r" t="t"/>
            <a:pathLst>
              <a:path extrusionOk="0" h="154583" w="137192">
                <a:moveTo>
                  <a:pt x="137192" y="0"/>
                </a:moveTo>
                <a:lnTo>
                  <a:pt x="0" y="0"/>
                </a:lnTo>
                <a:lnTo>
                  <a:pt x="0" y="154583"/>
                </a:lnTo>
                <a:lnTo>
                  <a:pt x="137192" y="154583"/>
                </a:lnTo>
                <a:lnTo>
                  <a:pt x="137192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2"/>
          <p:cNvSpPr/>
          <p:nvPr/>
        </p:nvSpPr>
        <p:spPr>
          <a:xfrm>
            <a:off x="480597" y="288666"/>
            <a:ext cx="1750111" cy="1750111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30476" r="-30478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31330" y="7877015"/>
            <a:ext cx="5091936" cy="288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9"/>
              <a:buFont typeface="Arial"/>
              <a:buNone/>
            </a:pPr>
            <a:r>
              <a:rPr b="1" i="0" lang="en-US" sz="174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Inscribe a su hijo(a) para recibir apoyo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2"/>
          <p:cNvGrpSpPr/>
          <p:nvPr/>
        </p:nvGrpSpPr>
        <p:grpSpPr>
          <a:xfrm>
            <a:off x="1151583" y="7349115"/>
            <a:ext cx="5713914" cy="223200"/>
            <a:chOff x="0" y="-28575"/>
            <a:chExt cx="7618552" cy="297600"/>
          </a:xfrm>
        </p:grpSpPr>
        <p:sp>
          <p:nvSpPr>
            <p:cNvPr id="172" name="Google Shape;172;p2"/>
            <p:cNvSpPr txBox="1"/>
            <p:nvPr/>
          </p:nvSpPr>
          <p:spPr>
            <a:xfrm>
              <a:off x="0" y="-28575"/>
              <a:ext cx="4875000" cy="29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  <a:buFont typeface="Arial"/>
                <a:buNone/>
              </a:pPr>
              <a:r>
                <a:rPr b="1" i="0" lang="en-US" sz="1450" u="none" cap="none" strike="noStrike">
                  <a:solidFill>
                    <a:srgbClr val="F1FBFE"/>
                  </a:solidFill>
                  <a:latin typeface="Open Sans"/>
                  <a:ea typeface="Open Sans"/>
                  <a:cs typeface="Open Sans"/>
                  <a:sym typeface="Open Sans"/>
                </a:rPr>
                <a:t>Usted está ahí para su hijo.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3004552" y="-28575"/>
              <a:ext cx="4614000" cy="29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  <a:buFont typeface="Arial"/>
                <a:buNone/>
              </a:pPr>
              <a:r>
                <a:rPr b="1" i="0" lang="en-US" sz="1450" u="none" cap="none" strike="noStrike">
                  <a:solidFill>
                    <a:srgbClr val="FFA62B"/>
                  </a:solidFill>
                  <a:latin typeface="Open Sans"/>
                  <a:ea typeface="Open Sans"/>
                  <a:cs typeface="Open Sans"/>
                  <a:sym typeface="Open Sans"/>
                </a:rPr>
                <a:t>Pero no tiene que hacerlo solo.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2"/>
          <p:cNvSpPr txBox="1"/>
          <p:nvPr/>
        </p:nvSpPr>
        <p:spPr>
          <a:xfrm>
            <a:off x="2433458" y="1064093"/>
            <a:ext cx="4760416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99"/>
              <a:buFont typeface="Arial"/>
              <a:buNone/>
            </a:pPr>
            <a:r>
              <a:rPr b="1" i="0" lang="en-US" sz="14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Cuando los jóvenes se sienten mejor, les va mejor.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2433458" y="1391712"/>
            <a:ext cx="41046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Ayudando a los jóvenes a desarrollar confianza, resiliencia y bienestar emocional.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F61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787979" y="2606442"/>
            <a:ext cx="621660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ofrece </a:t>
            </a: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terapia individual en línea para estudiantes de 10 a 19 años,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ayudando a los adolescentes a manejar el estrés, fortalecer la confianza y mejorar su bienestar emocional en el hogar y en la escuela.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Con la confianza de cientos de distritos escolares en todo el país,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Daybreak brinda </a:t>
            </a: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apoyo de salud mental cariñoso, confidencial y profesional,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diseñado para ayudar a los adolescentes a sentirse mejor, concentrarse más y prosperar cada día.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1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Sin lista de espera -inscriba a su hijo en la terapia en línea con Daybreak hoy mismo.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777250" y="2229275"/>
            <a:ext cx="6615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99"/>
              <a:buFont typeface="Arial"/>
              <a:buNone/>
            </a:pPr>
            <a:r>
              <a:rPr b="1" lang="en-US" sz="1399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Terapia en línea gratuita y confiable para estudiantes de 6 -12 grado.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281645" y="242349"/>
            <a:ext cx="2151813" cy="1865601"/>
          </a:xfrm>
          <a:custGeom>
            <a:rect b="b" l="l" r="r" t="t"/>
            <a:pathLst>
              <a:path extrusionOk="0" h="1865601" w="2151813">
                <a:moveTo>
                  <a:pt x="0" y="0"/>
                </a:moveTo>
                <a:lnTo>
                  <a:pt x="2151813" y="0"/>
                </a:lnTo>
                <a:lnTo>
                  <a:pt x="2151813" y="1865601"/>
                </a:lnTo>
                <a:lnTo>
                  <a:pt x="0" y="1865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-15337" l="0" r="0" t="0"/>
            </a:stretch>
          </a:blipFill>
          <a:ln>
            <a:noFill/>
          </a:ln>
        </p:spPr>
      </p:sp>
      <p:sp>
        <p:nvSpPr>
          <p:cNvPr id="179" name="Google Shape;179;p2"/>
          <p:cNvSpPr txBox="1"/>
          <p:nvPr/>
        </p:nvSpPr>
        <p:spPr>
          <a:xfrm>
            <a:off x="2706108" y="4430888"/>
            <a:ext cx="6995160" cy="264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1" i="0" lang="en-US" sz="15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Cómo Daybreak puede Ayudar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"/>
          <p:cNvSpPr txBox="1"/>
          <p:nvPr/>
        </p:nvSpPr>
        <p:spPr>
          <a:xfrm>
            <a:off x="2738404" y="4778495"/>
            <a:ext cx="43566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Terapia en línea privada para niños y adolescentes de 10 años en adelante, diseñada para ayudarlos a manejar el estrés, las emociones y los desafíos de la vida.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2987283" y="5510248"/>
            <a:ext cx="41076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Sin lista de espera: </a:t>
            </a: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Conéctese con un terapeuta en semanas, no en meses.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"/>
          <p:cNvSpPr txBox="1"/>
          <p:nvPr/>
        </p:nvSpPr>
        <p:spPr>
          <a:xfrm>
            <a:off x="3025380" y="6248308"/>
            <a:ext cx="3999549" cy="174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Resultados comprobados: </a:t>
            </a: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Mejor enfoque, asistencia y confianza.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2998686" y="5968908"/>
            <a:ext cx="3956301" cy="174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Cómodo y confidencial: </a:t>
            </a: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Sesiones desde casa o desde la escuela.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1236067" y="6698148"/>
            <a:ext cx="60405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“La Terapia de Daybreak me ayudó a comprender mejor los comportamientos de mi hijo y cómo apoyarlo.” </a:t>
            </a:r>
            <a:r>
              <a:rPr b="0" i="1" lang="en-US" sz="12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- Padre de familia hispanohablante de Daybreak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"/>
          <p:cNvSpPr txBox="1"/>
          <p:nvPr/>
        </p:nvSpPr>
        <p:spPr>
          <a:xfrm>
            <a:off x="1035836" y="8232616"/>
            <a:ext cx="47277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rPr b="1" i="0" lang="en-US" sz="11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Por qué las familias eligen Daybreak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1" i="0" sz="45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Fortalece la regulación emocional y las habilidades para afrontar el estrés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Reduce la ansiedad y aumenta la confianza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215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999"/>
              <a:buFont typeface="Arial"/>
              <a:buChar char="•"/>
            </a:pPr>
            <a:r>
              <a:rPr b="0" i="0" lang="en-US" sz="9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Sesiones en línea confidenciales y convenientes desde casa o escuela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6267896" y="9324490"/>
            <a:ext cx="3882530" cy="251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1"/>
              <a:buFont typeface="Arial"/>
              <a:buNone/>
            </a:pPr>
            <a:r>
              <a:rPr b="0" i="1" lang="en-US" sz="771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Escanea aquí para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1"/>
              <a:buFont typeface="Arial"/>
              <a:buNone/>
            </a:pPr>
            <a:r>
              <a:rPr b="0" i="1" lang="en-US" sz="771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comenzar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962890" y="9173052"/>
            <a:ext cx="46791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Los servicios se facturan a través del seguro médico </a:t>
            </a:r>
            <a:r>
              <a:rPr b="0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y, en algunos distritos, la terapia puede estar completamente cubierta mediante asociaciones escolares.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