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0058400" cx="7772400"/>
  <p:notesSz cx="6858000" cy="9144000"/>
  <p:embeddedFontLst>
    <p:embeddedFont>
      <p:font typeface="Open Sans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ggXb+M+FF4RuSxZpMtDZObYeZU+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-boldItalic.fntdata"/><Relationship Id="rId10" Type="http://schemas.openxmlformats.org/officeDocument/2006/relationships/font" Target="fonts/OpenSans-italic.fntdata"/><Relationship Id="rId12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Open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Open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12.png"/><Relationship Id="rId13" Type="http://schemas.openxmlformats.org/officeDocument/2006/relationships/image" Target="../media/image7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Relationship Id="rId14" Type="http://schemas.openxmlformats.org/officeDocument/2006/relationships/image" Target="../media/image13.pn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5.png"/><Relationship Id="rId10" Type="http://schemas.openxmlformats.org/officeDocument/2006/relationships/image" Target="../media/image13.png"/><Relationship Id="rId13" Type="http://schemas.openxmlformats.org/officeDocument/2006/relationships/image" Target="../media/image9.png"/><Relationship Id="rId1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14.png"/><Relationship Id="rId9" Type="http://schemas.openxmlformats.org/officeDocument/2006/relationships/image" Target="../media/image7.png"/><Relationship Id="rId15" Type="http://schemas.openxmlformats.org/officeDocument/2006/relationships/image" Target="../media/image6.png"/><Relationship Id="rId14" Type="http://schemas.openxmlformats.org/officeDocument/2006/relationships/image" Target="../media/image10.png"/><Relationship Id="rId5" Type="http://schemas.openxmlformats.org/officeDocument/2006/relationships/image" Target="../media/image15.png"/><Relationship Id="rId6" Type="http://schemas.openxmlformats.org/officeDocument/2006/relationships/image" Target="../media/image1.png"/><Relationship Id="rId7" Type="http://schemas.openxmlformats.org/officeDocument/2006/relationships/image" Target="../media/image23.png"/><Relationship Id="rId8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813666" y="294997"/>
            <a:ext cx="2361961" cy="590490"/>
          </a:xfrm>
          <a:custGeom>
            <a:rect b="b" l="l" r="r" t="t"/>
            <a:pathLst>
              <a:path extrusionOk="0" h="590490" w="2361961">
                <a:moveTo>
                  <a:pt x="0" y="0"/>
                </a:moveTo>
                <a:lnTo>
                  <a:pt x="2361962" y="0"/>
                </a:lnTo>
                <a:lnTo>
                  <a:pt x="2361962" y="590491"/>
                </a:lnTo>
                <a:lnTo>
                  <a:pt x="0" y="5904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394872" y="6043732"/>
            <a:ext cx="6998437" cy="1323791"/>
            <a:chOff x="0" y="-28575"/>
            <a:chExt cx="2439542" cy="461452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2439542" cy="432877"/>
            </a:xfrm>
            <a:custGeom>
              <a:rect b="b" l="l" r="r" t="t"/>
              <a:pathLst>
                <a:path extrusionOk="0" h="432877" w="2439542">
                  <a:moveTo>
                    <a:pt x="0" y="0"/>
                  </a:moveTo>
                  <a:lnTo>
                    <a:pt x="2439542" y="0"/>
                  </a:lnTo>
                  <a:lnTo>
                    <a:pt x="2439542" y="432877"/>
                  </a:lnTo>
                  <a:lnTo>
                    <a:pt x="0" y="432877"/>
                  </a:lnTo>
                  <a:close/>
                </a:path>
              </a:pathLst>
            </a:custGeom>
            <a:solidFill>
              <a:srgbClr val="2C3E50"/>
            </a:solidFill>
            <a:ln>
              <a:noFill/>
            </a:ln>
          </p:spPr>
        </p:sp>
        <p:sp>
          <p:nvSpPr>
            <p:cNvPr id="87" name="Google Shape;87;p1"/>
            <p:cNvSpPr txBox="1"/>
            <p:nvPr/>
          </p:nvSpPr>
          <p:spPr>
            <a:xfrm>
              <a:off x="0" y="-28575"/>
              <a:ext cx="2439542" cy="4614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88;p1"/>
          <p:cNvGrpSpPr/>
          <p:nvPr/>
        </p:nvGrpSpPr>
        <p:grpSpPr>
          <a:xfrm>
            <a:off x="386982" y="1722071"/>
            <a:ext cx="6998437" cy="2082245"/>
            <a:chOff x="0" y="-38100"/>
            <a:chExt cx="2439542" cy="725837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2439542" cy="687737"/>
            </a:xfrm>
            <a:custGeom>
              <a:rect b="b" l="l" r="r" t="t"/>
              <a:pathLst>
                <a:path extrusionOk="0" h="687737" w="2439542">
                  <a:moveTo>
                    <a:pt x="0" y="0"/>
                  </a:moveTo>
                  <a:lnTo>
                    <a:pt x="2439542" y="0"/>
                  </a:lnTo>
                  <a:lnTo>
                    <a:pt x="2439542" y="687737"/>
                  </a:lnTo>
                  <a:lnTo>
                    <a:pt x="0" y="687737"/>
                  </a:lnTo>
                  <a:close/>
                </a:path>
              </a:pathLst>
            </a:custGeom>
            <a:solidFill>
              <a:srgbClr val="F1FBFE"/>
            </a:solidFill>
            <a:ln>
              <a:noFill/>
            </a:ln>
          </p:spPr>
        </p:sp>
        <p:sp>
          <p:nvSpPr>
            <p:cNvPr id="90" name="Google Shape;90;p1"/>
            <p:cNvSpPr txBox="1"/>
            <p:nvPr/>
          </p:nvSpPr>
          <p:spPr>
            <a:xfrm>
              <a:off x="0" y="-38100"/>
              <a:ext cx="2439542" cy="7258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1"/>
          <p:cNvGrpSpPr/>
          <p:nvPr/>
        </p:nvGrpSpPr>
        <p:grpSpPr>
          <a:xfrm>
            <a:off x="394872" y="7295073"/>
            <a:ext cx="7002689" cy="2655327"/>
            <a:chOff x="0" y="-28575"/>
            <a:chExt cx="2441024" cy="925604"/>
          </a:xfrm>
        </p:grpSpPr>
        <p:sp>
          <p:nvSpPr>
            <p:cNvPr id="92" name="Google Shape;92;p1"/>
            <p:cNvSpPr/>
            <p:nvPr/>
          </p:nvSpPr>
          <p:spPr>
            <a:xfrm>
              <a:off x="0" y="0"/>
              <a:ext cx="2441024" cy="897029"/>
            </a:xfrm>
            <a:custGeom>
              <a:rect b="b" l="l" r="r" t="t"/>
              <a:pathLst>
                <a:path extrusionOk="0" h="897029" w="2441024">
                  <a:moveTo>
                    <a:pt x="0" y="0"/>
                  </a:moveTo>
                  <a:lnTo>
                    <a:pt x="2441024" y="0"/>
                  </a:lnTo>
                  <a:lnTo>
                    <a:pt x="2441024" y="897029"/>
                  </a:lnTo>
                  <a:lnTo>
                    <a:pt x="0" y="897029"/>
                  </a:lnTo>
                  <a:close/>
                </a:path>
              </a:pathLst>
            </a:custGeom>
            <a:solidFill>
              <a:srgbClr val="E5E4E6">
                <a:alpha val="27450"/>
              </a:srgbClr>
            </a:solidFill>
            <a:ln>
              <a:noFill/>
            </a:ln>
          </p:spPr>
        </p:sp>
        <p:sp>
          <p:nvSpPr>
            <p:cNvPr id="93" name="Google Shape;93;p1"/>
            <p:cNvSpPr txBox="1"/>
            <p:nvPr/>
          </p:nvSpPr>
          <p:spPr>
            <a:xfrm>
              <a:off x="0" y="-28575"/>
              <a:ext cx="2441024" cy="9256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4" name="Google Shape;94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95967" y="7869571"/>
            <a:ext cx="1465895" cy="14658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5" name="Google Shape;95;p1"/>
          <p:cNvGrpSpPr/>
          <p:nvPr/>
        </p:nvGrpSpPr>
        <p:grpSpPr>
          <a:xfrm>
            <a:off x="4260559" y="9703869"/>
            <a:ext cx="2579145" cy="129435"/>
            <a:chOff x="0" y="-19050"/>
            <a:chExt cx="3438860" cy="172581"/>
          </a:xfrm>
        </p:grpSpPr>
        <p:sp>
          <p:nvSpPr>
            <p:cNvPr id="96" name="Google Shape;96;p1"/>
            <p:cNvSpPr/>
            <p:nvPr/>
          </p:nvSpPr>
          <p:spPr>
            <a:xfrm>
              <a:off x="0" y="1980"/>
              <a:ext cx="190630" cy="151551"/>
            </a:xfrm>
            <a:custGeom>
              <a:rect b="b" l="l" r="r" t="t"/>
              <a:pathLst>
                <a:path extrusionOk="0" h="151551" w="190630">
                  <a:moveTo>
                    <a:pt x="0" y="0"/>
                  </a:moveTo>
                  <a:lnTo>
                    <a:pt x="190630" y="0"/>
                  </a:lnTo>
                  <a:lnTo>
                    <a:pt x="190630" y="151551"/>
                  </a:lnTo>
                  <a:lnTo>
                    <a:pt x="0" y="15155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7" name="Google Shape;97;p1"/>
            <p:cNvSpPr txBox="1"/>
            <p:nvPr/>
          </p:nvSpPr>
          <p:spPr>
            <a:xfrm>
              <a:off x="263106" y="-19050"/>
              <a:ext cx="3175754" cy="1725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en-US" sz="800" u="none" cap="none" strike="noStrike">
                  <a:solidFill>
                    <a:srgbClr val="1F6172"/>
                  </a:solidFill>
                  <a:latin typeface="Open Sans"/>
                  <a:ea typeface="Open Sans"/>
                  <a:cs typeface="Open Sans"/>
                  <a:sym typeface="Open Sans"/>
                </a:rPr>
                <a:t>For more information visit </a:t>
              </a:r>
              <a:r>
                <a:rPr b="1" i="0" lang="en-US" sz="800" u="none" cap="none" strike="noStrike">
                  <a:solidFill>
                    <a:srgbClr val="1F6172"/>
                  </a:solidFill>
                  <a:latin typeface="Open Sans"/>
                  <a:ea typeface="Open Sans"/>
                  <a:cs typeface="Open Sans"/>
                  <a:sym typeface="Open Sans"/>
                </a:rPr>
                <a:t>daybreakhealth.com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" name="Google Shape;98;p1"/>
          <p:cNvSpPr/>
          <p:nvPr/>
        </p:nvSpPr>
        <p:spPr>
          <a:xfrm>
            <a:off x="386982" y="312793"/>
            <a:ext cx="1739818" cy="1739818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" name="Google Shape;99;p1"/>
          <p:cNvGrpSpPr/>
          <p:nvPr/>
        </p:nvGrpSpPr>
        <p:grpSpPr>
          <a:xfrm>
            <a:off x="777240" y="7519923"/>
            <a:ext cx="4467772" cy="338457"/>
            <a:chOff x="0" y="-38100"/>
            <a:chExt cx="5957029" cy="451275"/>
          </a:xfrm>
        </p:grpSpPr>
        <p:sp>
          <p:nvSpPr>
            <p:cNvPr id="100" name="Google Shape;100;p1"/>
            <p:cNvSpPr/>
            <p:nvPr/>
          </p:nvSpPr>
          <p:spPr>
            <a:xfrm>
              <a:off x="0" y="35721"/>
              <a:ext cx="430099" cy="341733"/>
            </a:xfrm>
            <a:custGeom>
              <a:rect b="b" l="l" r="r" t="t"/>
              <a:pathLst>
                <a:path extrusionOk="0" h="341733" w="430099">
                  <a:moveTo>
                    <a:pt x="0" y="0"/>
                  </a:moveTo>
                  <a:lnTo>
                    <a:pt x="430099" y="0"/>
                  </a:lnTo>
                  <a:lnTo>
                    <a:pt x="430099" y="341733"/>
                  </a:lnTo>
                  <a:lnTo>
                    <a:pt x="0" y="34173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1" name="Google Shape;101;p1"/>
            <p:cNvSpPr txBox="1"/>
            <p:nvPr/>
          </p:nvSpPr>
          <p:spPr>
            <a:xfrm>
              <a:off x="586409" y="-38100"/>
              <a:ext cx="5370620" cy="4512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1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49"/>
                <a:buFont typeface="Arial"/>
                <a:buNone/>
              </a:pPr>
              <a:r>
                <a:rPr b="1" i="0" lang="en-US" sz="2049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Request care for your child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" name="Google Shape;102;p1"/>
          <p:cNvGrpSpPr/>
          <p:nvPr/>
        </p:nvGrpSpPr>
        <p:grpSpPr>
          <a:xfrm>
            <a:off x="1243326" y="9388681"/>
            <a:ext cx="5812386" cy="196125"/>
            <a:chOff x="0" y="-28575"/>
            <a:chExt cx="7749848" cy="261501"/>
          </a:xfrm>
        </p:grpSpPr>
        <p:sp>
          <p:nvSpPr>
            <p:cNvPr id="103" name="Google Shape;103;p1"/>
            <p:cNvSpPr/>
            <p:nvPr/>
          </p:nvSpPr>
          <p:spPr>
            <a:xfrm>
              <a:off x="0" y="25403"/>
              <a:ext cx="215049" cy="207523"/>
            </a:xfrm>
            <a:custGeom>
              <a:rect b="b" l="l" r="r" t="t"/>
              <a:pathLst>
                <a:path extrusionOk="0" h="207523" w="215049">
                  <a:moveTo>
                    <a:pt x="0" y="0"/>
                  </a:moveTo>
                  <a:lnTo>
                    <a:pt x="215049" y="0"/>
                  </a:lnTo>
                  <a:lnTo>
                    <a:pt x="215049" y="207523"/>
                  </a:lnTo>
                  <a:lnTo>
                    <a:pt x="0" y="2075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4" name="Google Shape;104;p1"/>
            <p:cNvSpPr txBox="1"/>
            <p:nvPr/>
          </p:nvSpPr>
          <p:spPr>
            <a:xfrm>
              <a:off x="314245" y="-28575"/>
              <a:ext cx="7435603" cy="223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1F6172"/>
                  </a:solidFill>
                  <a:latin typeface="Open Sans"/>
                  <a:ea typeface="Open Sans"/>
                  <a:cs typeface="Open Sans"/>
                  <a:sym typeface="Open Sans"/>
                </a:rPr>
                <a:t>Sessions available 8 AM – 8 PM, Monday through Saturday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" name="Google Shape;105;p1"/>
          <p:cNvGrpSpPr/>
          <p:nvPr/>
        </p:nvGrpSpPr>
        <p:grpSpPr>
          <a:xfrm>
            <a:off x="5785153" y="9213308"/>
            <a:ext cx="4141522" cy="209690"/>
            <a:chOff x="0" y="0"/>
            <a:chExt cx="5522030" cy="279586"/>
          </a:xfrm>
        </p:grpSpPr>
        <p:sp>
          <p:nvSpPr>
            <p:cNvPr id="106" name="Google Shape;106;p1"/>
            <p:cNvSpPr/>
            <p:nvPr/>
          </p:nvSpPr>
          <p:spPr>
            <a:xfrm flipH="1" rot="-1653651">
              <a:off x="36314" y="29811"/>
              <a:ext cx="178069" cy="200641"/>
            </a:xfrm>
            <a:custGeom>
              <a:rect b="b" l="l" r="r" t="t"/>
              <a:pathLst>
                <a:path extrusionOk="0" h="200641" w="178069">
                  <a:moveTo>
                    <a:pt x="178068" y="0"/>
                  </a:moveTo>
                  <a:lnTo>
                    <a:pt x="0" y="0"/>
                  </a:lnTo>
                  <a:lnTo>
                    <a:pt x="0" y="200641"/>
                  </a:lnTo>
                  <a:lnTo>
                    <a:pt x="178068" y="200641"/>
                  </a:lnTo>
                  <a:lnTo>
                    <a:pt x="178068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7" name="Google Shape;107;p1"/>
            <p:cNvSpPr txBox="1"/>
            <p:nvPr/>
          </p:nvSpPr>
          <p:spPr>
            <a:xfrm>
              <a:off x="293926" y="120606"/>
              <a:ext cx="5228104" cy="1589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1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78"/>
                <a:buFont typeface="Arial"/>
                <a:buNone/>
              </a:pPr>
              <a:r>
                <a:rPr b="0" i="1" lang="en-US" sz="778" u="none" cap="none" strike="noStrike">
                  <a:solidFill>
                    <a:srgbClr val="2C3E50"/>
                  </a:solidFill>
                  <a:latin typeface="Open Sans"/>
                  <a:ea typeface="Open Sans"/>
                  <a:cs typeface="Open Sans"/>
                  <a:sym typeface="Open Sans"/>
                </a:rPr>
                <a:t>Scan to get started.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" name="Google Shape;108;p1"/>
          <p:cNvGrpSpPr/>
          <p:nvPr/>
        </p:nvGrpSpPr>
        <p:grpSpPr>
          <a:xfrm>
            <a:off x="2501602" y="3749666"/>
            <a:ext cx="4891707" cy="2347466"/>
            <a:chOff x="0" y="-19050"/>
            <a:chExt cx="1705170" cy="818289"/>
          </a:xfrm>
        </p:grpSpPr>
        <p:sp>
          <p:nvSpPr>
            <p:cNvPr id="109" name="Google Shape;109;p1"/>
            <p:cNvSpPr/>
            <p:nvPr/>
          </p:nvSpPr>
          <p:spPr>
            <a:xfrm>
              <a:off x="0" y="0"/>
              <a:ext cx="1705170" cy="799239"/>
            </a:xfrm>
            <a:custGeom>
              <a:rect b="b" l="l" r="r" t="t"/>
              <a:pathLst>
                <a:path extrusionOk="0" h="799239" w="1705170">
                  <a:moveTo>
                    <a:pt x="0" y="0"/>
                  </a:moveTo>
                  <a:lnTo>
                    <a:pt x="1705170" y="0"/>
                  </a:lnTo>
                  <a:lnTo>
                    <a:pt x="1705170" y="799239"/>
                  </a:lnTo>
                  <a:lnTo>
                    <a:pt x="0" y="799239"/>
                  </a:lnTo>
                  <a:close/>
                </a:path>
              </a:pathLst>
            </a:custGeom>
            <a:solidFill>
              <a:srgbClr val="E5E4E6">
                <a:alpha val="43137"/>
              </a:srgbClr>
            </a:solidFill>
            <a:ln>
              <a:noFill/>
            </a:ln>
          </p:spPr>
        </p:sp>
        <p:sp>
          <p:nvSpPr>
            <p:cNvPr id="110" name="Google Shape;110;p1"/>
            <p:cNvSpPr txBox="1"/>
            <p:nvPr/>
          </p:nvSpPr>
          <p:spPr>
            <a:xfrm>
              <a:off x="0" y="-19050"/>
              <a:ext cx="1705170" cy="8182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"/>
          <p:cNvSpPr/>
          <p:nvPr/>
        </p:nvSpPr>
        <p:spPr>
          <a:xfrm>
            <a:off x="394872" y="3793235"/>
            <a:ext cx="2110495" cy="2624144"/>
          </a:xfrm>
          <a:custGeom>
            <a:rect b="b" l="l" r="r" t="t"/>
            <a:pathLst>
              <a:path extrusionOk="0" h="2624144" w="2110495">
                <a:moveTo>
                  <a:pt x="0" y="0"/>
                </a:moveTo>
                <a:lnTo>
                  <a:pt x="2110496" y="0"/>
                </a:lnTo>
                <a:lnTo>
                  <a:pt x="2110496" y="2624145"/>
                </a:lnTo>
                <a:lnTo>
                  <a:pt x="0" y="26241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12717" r="-11609" t="0"/>
            </a:stretch>
          </a:blipFill>
          <a:ln>
            <a:noFill/>
          </a:ln>
        </p:spPr>
      </p:sp>
      <p:grpSp>
        <p:nvGrpSpPr>
          <p:cNvPr id="112" name="Google Shape;112;p1"/>
          <p:cNvGrpSpPr/>
          <p:nvPr/>
        </p:nvGrpSpPr>
        <p:grpSpPr>
          <a:xfrm>
            <a:off x="733579" y="5973004"/>
            <a:ext cx="6930821" cy="850399"/>
            <a:chOff x="0" y="-58745"/>
            <a:chExt cx="9241095" cy="1133866"/>
          </a:xfrm>
        </p:grpSpPr>
        <p:grpSp>
          <p:nvGrpSpPr>
            <p:cNvPr id="113" name="Google Shape;113;p1"/>
            <p:cNvGrpSpPr/>
            <p:nvPr/>
          </p:nvGrpSpPr>
          <p:grpSpPr>
            <a:xfrm>
              <a:off x="153043" y="-58745"/>
              <a:ext cx="9088052" cy="1133866"/>
              <a:chOff x="0" y="-28575"/>
              <a:chExt cx="2375961" cy="296435"/>
            </a:xfrm>
          </p:grpSpPr>
          <p:sp>
            <p:nvSpPr>
              <p:cNvPr id="114" name="Google Shape;114;p1"/>
              <p:cNvSpPr/>
              <p:nvPr/>
            </p:nvSpPr>
            <p:spPr>
              <a:xfrm>
                <a:off x="0" y="0"/>
                <a:ext cx="2375961" cy="267860"/>
              </a:xfrm>
              <a:custGeom>
                <a:rect b="b" l="l" r="r" t="t"/>
                <a:pathLst>
                  <a:path extrusionOk="0" h="267860" w="2375961">
                    <a:moveTo>
                      <a:pt x="43162" y="0"/>
                    </a:moveTo>
                    <a:lnTo>
                      <a:pt x="2332799" y="0"/>
                    </a:lnTo>
                    <a:cubicBezTo>
                      <a:pt x="2344247" y="0"/>
                      <a:pt x="2355225" y="4547"/>
                      <a:pt x="2363320" y="12642"/>
                    </a:cubicBezTo>
                    <a:cubicBezTo>
                      <a:pt x="2371414" y="20736"/>
                      <a:pt x="2375961" y="31715"/>
                      <a:pt x="2375961" y="43162"/>
                    </a:cubicBezTo>
                    <a:lnTo>
                      <a:pt x="2375961" y="224698"/>
                    </a:lnTo>
                    <a:cubicBezTo>
                      <a:pt x="2375961" y="248536"/>
                      <a:pt x="2356637" y="267860"/>
                      <a:pt x="2332799" y="267860"/>
                    </a:cubicBezTo>
                    <a:lnTo>
                      <a:pt x="43162" y="267860"/>
                    </a:lnTo>
                    <a:cubicBezTo>
                      <a:pt x="31715" y="267860"/>
                      <a:pt x="20736" y="263313"/>
                      <a:pt x="12642" y="255219"/>
                    </a:cubicBezTo>
                    <a:cubicBezTo>
                      <a:pt x="4547" y="247124"/>
                      <a:pt x="0" y="236146"/>
                      <a:pt x="0" y="224698"/>
                    </a:cubicBezTo>
                    <a:lnTo>
                      <a:pt x="0" y="43162"/>
                    </a:lnTo>
                    <a:cubicBezTo>
                      <a:pt x="0" y="31715"/>
                      <a:pt x="4547" y="20736"/>
                      <a:pt x="12642" y="12642"/>
                    </a:cubicBezTo>
                    <a:cubicBezTo>
                      <a:pt x="20736" y="4547"/>
                      <a:pt x="31715" y="0"/>
                      <a:pt x="43162" y="0"/>
                    </a:cubicBezTo>
                    <a:close/>
                  </a:path>
                </a:pathLst>
              </a:custGeom>
              <a:solidFill>
                <a:srgbClr val="F1FBFE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1"/>
              <p:cNvSpPr txBox="1"/>
              <p:nvPr/>
            </p:nvSpPr>
            <p:spPr>
              <a:xfrm>
                <a:off x="0" y="-28575"/>
                <a:ext cx="2375961" cy="29643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24388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6" name="Google Shape;116;p1"/>
            <p:cNvSpPr/>
            <p:nvPr/>
          </p:nvSpPr>
          <p:spPr>
            <a:xfrm>
              <a:off x="0" y="0"/>
              <a:ext cx="517811" cy="339872"/>
            </a:xfrm>
            <a:custGeom>
              <a:rect b="b" l="l" r="r" t="t"/>
              <a:pathLst>
                <a:path extrusionOk="0" h="339872" w="517811">
                  <a:moveTo>
                    <a:pt x="0" y="0"/>
                  </a:moveTo>
                  <a:lnTo>
                    <a:pt x="517811" y="0"/>
                  </a:lnTo>
                  <a:lnTo>
                    <a:pt x="517811" y="339872"/>
                  </a:lnTo>
                  <a:lnTo>
                    <a:pt x="0" y="33987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17" name="Google Shape;117;p1"/>
            <p:cNvSpPr txBox="1"/>
            <p:nvPr/>
          </p:nvSpPr>
          <p:spPr>
            <a:xfrm>
              <a:off x="697749" y="284708"/>
              <a:ext cx="8269089" cy="5372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3991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-US" sz="1200" u="none" cap="none" strike="noStrik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“Daybreak has helped me understand my child - being able to understand each other was crucial to building a healthy relationship.” - Daybreak Elementary Parent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" name="Google Shape;118;p1"/>
          <p:cNvSpPr/>
          <p:nvPr/>
        </p:nvSpPr>
        <p:spPr>
          <a:xfrm>
            <a:off x="2751289" y="4640611"/>
            <a:ext cx="177855" cy="160514"/>
          </a:xfrm>
          <a:custGeom>
            <a:rect b="b" l="l" r="r" t="t"/>
            <a:pathLst>
              <a:path extrusionOk="0" h="160514" w="177855">
                <a:moveTo>
                  <a:pt x="0" y="0"/>
                </a:moveTo>
                <a:lnTo>
                  <a:pt x="177855" y="0"/>
                </a:lnTo>
                <a:lnTo>
                  <a:pt x="177855" y="160515"/>
                </a:lnTo>
                <a:lnTo>
                  <a:pt x="0" y="1605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1"/>
          <p:cNvSpPr/>
          <p:nvPr/>
        </p:nvSpPr>
        <p:spPr>
          <a:xfrm>
            <a:off x="2746490" y="5054563"/>
            <a:ext cx="189258" cy="101490"/>
          </a:xfrm>
          <a:custGeom>
            <a:rect b="b" l="l" r="r" t="t"/>
            <a:pathLst>
              <a:path extrusionOk="0" h="101490" w="189258">
                <a:moveTo>
                  <a:pt x="0" y="0"/>
                </a:moveTo>
                <a:lnTo>
                  <a:pt x="189258" y="0"/>
                </a:lnTo>
                <a:lnTo>
                  <a:pt x="189258" y="101489"/>
                </a:lnTo>
                <a:lnTo>
                  <a:pt x="0" y="1014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1"/>
          <p:cNvSpPr/>
          <p:nvPr/>
        </p:nvSpPr>
        <p:spPr>
          <a:xfrm>
            <a:off x="2741691" y="5556998"/>
            <a:ext cx="176050" cy="113772"/>
          </a:xfrm>
          <a:custGeom>
            <a:rect b="b" l="l" r="r" t="t"/>
            <a:pathLst>
              <a:path extrusionOk="0" h="113772" w="176050">
                <a:moveTo>
                  <a:pt x="0" y="0"/>
                </a:moveTo>
                <a:lnTo>
                  <a:pt x="176050" y="0"/>
                </a:lnTo>
                <a:lnTo>
                  <a:pt x="176050" y="113772"/>
                </a:lnTo>
                <a:lnTo>
                  <a:pt x="0" y="113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1"/>
          <p:cNvSpPr txBox="1"/>
          <p:nvPr/>
        </p:nvSpPr>
        <p:spPr>
          <a:xfrm>
            <a:off x="1259976" y="7972679"/>
            <a:ext cx="4119300" cy="8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</a:pPr>
            <a:r>
              <a:rPr b="1" i="0" lang="en-US" sz="11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Why Families Choose Daybreak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9"/>
              <a:buFont typeface="Arial"/>
              <a:buNone/>
            </a:pPr>
            <a:r>
              <a:t/>
            </a:r>
            <a:endParaRPr b="1" i="0" sz="1199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118745" lvl="1" marL="2374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99"/>
              <a:buFont typeface="Arial"/>
              <a:buChar char="•"/>
            </a:pPr>
            <a:r>
              <a:rPr b="0" i="0" lang="en-US" sz="10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Strengthens family connection and routines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8745" lvl="1" marL="2374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99"/>
              <a:buFont typeface="Arial"/>
              <a:buChar char="•"/>
            </a:pPr>
            <a:r>
              <a:rPr b="0" i="0" lang="en-US" sz="10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Builds emotional and coping skills for kids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8745" lvl="1" marL="23749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99"/>
              <a:buFont typeface="Arial"/>
              <a:buChar char="•"/>
            </a:pPr>
            <a:r>
              <a:rPr b="0" i="0" lang="en-US" sz="10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Helps reduce stress and big feelings at home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" name="Google Shape;122;p1"/>
          <p:cNvGrpSpPr/>
          <p:nvPr/>
        </p:nvGrpSpPr>
        <p:grpSpPr>
          <a:xfrm>
            <a:off x="777240" y="6947224"/>
            <a:ext cx="6692285" cy="272418"/>
            <a:chOff x="0" y="-38105"/>
            <a:chExt cx="8923046" cy="363224"/>
          </a:xfrm>
        </p:grpSpPr>
        <p:sp>
          <p:nvSpPr>
            <p:cNvPr id="123" name="Google Shape;123;p1"/>
            <p:cNvSpPr txBox="1"/>
            <p:nvPr/>
          </p:nvSpPr>
          <p:spPr>
            <a:xfrm>
              <a:off x="0" y="-38100"/>
              <a:ext cx="4875106" cy="3632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1FBFE"/>
                  </a:solidFill>
                  <a:latin typeface="Open Sans"/>
                  <a:ea typeface="Open Sans"/>
                  <a:cs typeface="Open Sans"/>
                  <a:sym typeface="Open Sans"/>
                </a:rPr>
                <a:t>You’re there for your child.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1"/>
            <p:cNvSpPr txBox="1"/>
            <p:nvPr/>
          </p:nvSpPr>
          <p:spPr>
            <a:xfrm>
              <a:off x="3811346" y="-38105"/>
              <a:ext cx="5111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FA62B"/>
                  </a:solidFill>
                  <a:latin typeface="Open Sans"/>
                  <a:ea typeface="Open Sans"/>
                  <a:cs typeface="Open Sans"/>
                  <a:sym typeface="Open Sans"/>
                </a:rPr>
                <a:t>But you don’t have to do it alone.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" name="Google Shape;125;p1"/>
          <p:cNvSpPr txBox="1"/>
          <p:nvPr/>
        </p:nvSpPr>
        <p:spPr>
          <a:xfrm>
            <a:off x="2472980" y="1021189"/>
            <a:ext cx="4513362" cy="323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99"/>
              <a:buFont typeface="Arial"/>
              <a:buNone/>
            </a:pPr>
            <a:r>
              <a:rPr b="1" i="0" lang="en-US" sz="18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When kids feel better, they do better.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"/>
          <p:cNvSpPr txBox="1"/>
          <p:nvPr/>
        </p:nvSpPr>
        <p:spPr>
          <a:xfrm>
            <a:off x="1026793" y="2461934"/>
            <a:ext cx="6193200" cy="13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7"/>
              <a:buFont typeface="Arial"/>
              <a:buNone/>
            </a:pPr>
            <a:r>
              <a:rPr b="1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Daybreak offers family teletherapy for children ages 5–12 </a:t>
            </a:r>
            <a:r>
              <a:rPr b="0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- helping families strengthen communication, confidence, and connection at home and school.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7"/>
              <a:buFont typeface="Arial"/>
              <a:buNone/>
            </a:pPr>
            <a:r>
              <a:t/>
            </a:r>
            <a:endParaRPr b="0" i="0" sz="477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7"/>
              <a:buFont typeface="Arial"/>
              <a:buNone/>
            </a:pPr>
            <a:r>
              <a:rPr b="1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Trusted by over 100 school districts nationwide, </a:t>
            </a:r>
            <a:r>
              <a:rPr b="0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Daybreak provides </a:t>
            </a:r>
            <a:r>
              <a:rPr b="1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caring, confidential mental health support designed</a:t>
            </a:r>
            <a:r>
              <a:rPr b="0" i="0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 to help kids grow emotionally and do better every day.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7"/>
              <a:buFont typeface="Arial"/>
              <a:buNone/>
            </a:pPr>
            <a:r>
              <a:t/>
            </a:r>
            <a:endParaRPr b="0" i="0" sz="477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7"/>
              <a:buFont typeface="Arial"/>
              <a:buNone/>
            </a:pPr>
            <a:r>
              <a:rPr b="1" i="1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Daybreak accepts the following insurance: Medicaid (no cost) </a:t>
            </a:r>
            <a:r>
              <a:rPr b="1" i="1" lang="en-US" sz="1077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Caresource, Amerigroup, Medicaid GA, Peach State</a:t>
            </a:r>
            <a:r>
              <a:rPr b="1" i="1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. Commercial plans with </a:t>
            </a:r>
            <a:r>
              <a:rPr b="1" i="1" lang="en-US" sz="1077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copay</a:t>
            </a:r>
            <a:r>
              <a:rPr b="1" i="1" lang="en-US" sz="10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- United, Aetna, BCBS, Cigna, Aetna, Ambetter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 txBox="1"/>
          <p:nvPr/>
        </p:nvSpPr>
        <p:spPr>
          <a:xfrm>
            <a:off x="2505368" y="1440210"/>
            <a:ext cx="4306863" cy="18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Helping kids build confidence, resilience, and emotional wellbeing.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 txBox="1"/>
          <p:nvPr/>
        </p:nvSpPr>
        <p:spPr>
          <a:xfrm>
            <a:off x="992405" y="2157386"/>
            <a:ext cx="5763220" cy="280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99"/>
              <a:buFont typeface="Arial"/>
              <a:buNone/>
            </a:pPr>
            <a:r>
              <a:rPr b="1" i="0" lang="en-US" sz="16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Trusted Online Family Therapy That Helps Kids Thrive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"/>
          <p:cNvSpPr txBox="1"/>
          <p:nvPr/>
        </p:nvSpPr>
        <p:spPr>
          <a:xfrm>
            <a:off x="3067971" y="5511602"/>
            <a:ext cx="3987741" cy="372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Families practice new skills to strengthen connection and communication together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"/>
          <p:cNvSpPr txBox="1"/>
          <p:nvPr/>
        </p:nvSpPr>
        <p:spPr>
          <a:xfrm>
            <a:off x="2741691" y="3947191"/>
            <a:ext cx="6995160" cy="264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b="1" i="0" lang="en-US" sz="15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How we Work Together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"/>
          <p:cNvSpPr txBox="1"/>
          <p:nvPr/>
        </p:nvSpPr>
        <p:spPr>
          <a:xfrm>
            <a:off x="3045130" y="4621561"/>
            <a:ext cx="4107656" cy="18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Parents and kids meet with a licensed therapist together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"/>
          <p:cNvSpPr txBox="1"/>
          <p:nvPr/>
        </p:nvSpPr>
        <p:spPr>
          <a:xfrm>
            <a:off x="3045130" y="4981789"/>
            <a:ext cx="3918370" cy="372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Parents get coaching and easy, practical tools to try at home, and students benefit from play therapy each session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"/>
          <p:cNvSpPr txBox="1"/>
          <p:nvPr/>
        </p:nvSpPr>
        <p:spPr>
          <a:xfrm>
            <a:off x="2766947" y="4287551"/>
            <a:ext cx="4293564" cy="181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1" lang="en-US" sz="11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Just like physical health, your emotional health matters too.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"/>
          <p:cNvSpPr txBox="1"/>
          <p:nvPr/>
        </p:nvSpPr>
        <p:spPr>
          <a:xfrm>
            <a:off x="1256891" y="8954624"/>
            <a:ext cx="4043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1" lang="en-US" sz="8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Services are billed through insurance, </a:t>
            </a:r>
            <a:r>
              <a:rPr b="0" i="1" lang="en-US" sz="8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and in some districts, therapy may be fully covered through school partnerships.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"/>
          <p:cNvSpPr/>
          <p:nvPr/>
        </p:nvSpPr>
        <p:spPr>
          <a:xfrm>
            <a:off x="4813666" y="294997"/>
            <a:ext cx="2361961" cy="590490"/>
          </a:xfrm>
          <a:custGeom>
            <a:rect b="b" l="l" r="r" t="t"/>
            <a:pathLst>
              <a:path extrusionOk="0" h="590490" w="2361961">
                <a:moveTo>
                  <a:pt x="0" y="0"/>
                </a:moveTo>
                <a:lnTo>
                  <a:pt x="2361962" y="0"/>
                </a:lnTo>
                <a:lnTo>
                  <a:pt x="2361962" y="590491"/>
                </a:lnTo>
                <a:lnTo>
                  <a:pt x="0" y="5904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0" name="Google Shape;140;p2"/>
          <p:cNvGrpSpPr/>
          <p:nvPr/>
        </p:nvGrpSpPr>
        <p:grpSpPr>
          <a:xfrm>
            <a:off x="374167" y="6427398"/>
            <a:ext cx="7011252" cy="1302075"/>
            <a:chOff x="0" y="-28575"/>
            <a:chExt cx="2444009" cy="453882"/>
          </a:xfrm>
        </p:grpSpPr>
        <p:sp>
          <p:nvSpPr>
            <p:cNvPr id="141" name="Google Shape;141;p2"/>
            <p:cNvSpPr/>
            <p:nvPr/>
          </p:nvSpPr>
          <p:spPr>
            <a:xfrm>
              <a:off x="0" y="0"/>
              <a:ext cx="2444009" cy="425307"/>
            </a:xfrm>
            <a:custGeom>
              <a:rect b="b" l="l" r="r" t="t"/>
              <a:pathLst>
                <a:path extrusionOk="0" h="425307" w="2444009">
                  <a:moveTo>
                    <a:pt x="0" y="0"/>
                  </a:moveTo>
                  <a:lnTo>
                    <a:pt x="2444009" y="0"/>
                  </a:lnTo>
                  <a:lnTo>
                    <a:pt x="2444009" y="425307"/>
                  </a:lnTo>
                  <a:lnTo>
                    <a:pt x="0" y="425307"/>
                  </a:lnTo>
                  <a:close/>
                </a:path>
              </a:pathLst>
            </a:custGeom>
            <a:solidFill>
              <a:srgbClr val="2C3E50"/>
            </a:solidFill>
            <a:ln>
              <a:noFill/>
            </a:ln>
          </p:spPr>
        </p:sp>
        <p:sp>
          <p:nvSpPr>
            <p:cNvPr id="142" name="Google Shape;142;p2"/>
            <p:cNvSpPr txBox="1"/>
            <p:nvPr/>
          </p:nvSpPr>
          <p:spPr>
            <a:xfrm>
              <a:off x="0" y="-28575"/>
              <a:ext cx="2444009" cy="4538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" name="Google Shape;143;p2"/>
          <p:cNvGrpSpPr/>
          <p:nvPr/>
        </p:nvGrpSpPr>
        <p:grpSpPr>
          <a:xfrm>
            <a:off x="386982" y="1722071"/>
            <a:ext cx="6998437" cy="2101930"/>
            <a:chOff x="0" y="-38100"/>
            <a:chExt cx="2439542" cy="732699"/>
          </a:xfrm>
        </p:grpSpPr>
        <p:sp>
          <p:nvSpPr>
            <p:cNvPr id="144" name="Google Shape;144;p2"/>
            <p:cNvSpPr/>
            <p:nvPr/>
          </p:nvSpPr>
          <p:spPr>
            <a:xfrm>
              <a:off x="0" y="0"/>
              <a:ext cx="2439542" cy="694599"/>
            </a:xfrm>
            <a:custGeom>
              <a:rect b="b" l="l" r="r" t="t"/>
              <a:pathLst>
                <a:path extrusionOk="0" h="694599" w="2439542">
                  <a:moveTo>
                    <a:pt x="0" y="0"/>
                  </a:moveTo>
                  <a:lnTo>
                    <a:pt x="2439542" y="0"/>
                  </a:lnTo>
                  <a:lnTo>
                    <a:pt x="2439542" y="694599"/>
                  </a:lnTo>
                  <a:lnTo>
                    <a:pt x="0" y="694599"/>
                  </a:lnTo>
                  <a:close/>
                </a:path>
              </a:pathLst>
            </a:custGeom>
            <a:solidFill>
              <a:srgbClr val="F1FBFE"/>
            </a:solidFill>
            <a:ln>
              <a:noFill/>
            </a:ln>
          </p:spPr>
        </p:sp>
        <p:sp>
          <p:nvSpPr>
            <p:cNvPr id="145" name="Google Shape;145;p2"/>
            <p:cNvSpPr txBox="1"/>
            <p:nvPr/>
          </p:nvSpPr>
          <p:spPr>
            <a:xfrm>
              <a:off x="0" y="-38100"/>
              <a:ext cx="2439542" cy="7326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2"/>
          <p:cNvSpPr/>
          <p:nvPr/>
        </p:nvSpPr>
        <p:spPr>
          <a:xfrm>
            <a:off x="374167" y="3790085"/>
            <a:ext cx="2229351" cy="3140001"/>
          </a:xfrm>
          <a:custGeom>
            <a:rect b="b" l="l" r="r" t="t"/>
            <a:pathLst>
              <a:path extrusionOk="0" h="866927" w="615505">
                <a:moveTo>
                  <a:pt x="0" y="0"/>
                </a:moveTo>
                <a:lnTo>
                  <a:pt x="615505" y="0"/>
                </a:lnTo>
                <a:lnTo>
                  <a:pt x="615505" y="866927"/>
                </a:lnTo>
                <a:lnTo>
                  <a:pt x="0" y="866927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275" l="0" r="0" t="-3277"/>
            </a:stretch>
          </a:blipFill>
          <a:ln>
            <a:noFill/>
          </a:ln>
        </p:spPr>
      </p:sp>
      <p:grpSp>
        <p:nvGrpSpPr>
          <p:cNvPr id="147" name="Google Shape;147;p2"/>
          <p:cNvGrpSpPr/>
          <p:nvPr/>
        </p:nvGrpSpPr>
        <p:grpSpPr>
          <a:xfrm>
            <a:off x="394872" y="7647498"/>
            <a:ext cx="7002689" cy="2302902"/>
            <a:chOff x="0" y="-28575"/>
            <a:chExt cx="2441024" cy="802754"/>
          </a:xfrm>
        </p:grpSpPr>
        <p:sp>
          <p:nvSpPr>
            <p:cNvPr id="148" name="Google Shape;148;p2"/>
            <p:cNvSpPr/>
            <p:nvPr/>
          </p:nvSpPr>
          <p:spPr>
            <a:xfrm>
              <a:off x="0" y="0"/>
              <a:ext cx="2441024" cy="774179"/>
            </a:xfrm>
            <a:custGeom>
              <a:rect b="b" l="l" r="r" t="t"/>
              <a:pathLst>
                <a:path extrusionOk="0" h="774179" w="2441024">
                  <a:moveTo>
                    <a:pt x="0" y="0"/>
                  </a:moveTo>
                  <a:lnTo>
                    <a:pt x="2441024" y="0"/>
                  </a:lnTo>
                  <a:lnTo>
                    <a:pt x="2441024" y="774179"/>
                  </a:lnTo>
                  <a:lnTo>
                    <a:pt x="0" y="774179"/>
                  </a:lnTo>
                  <a:close/>
                </a:path>
              </a:pathLst>
            </a:custGeom>
            <a:solidFill>
              <a:srgbClr val="E5E4E6">
                <a:alpha val="27450"/>
              </a:srgbClr>
            </a:solidFill>
            <a:ln>
              <a:noFill/>
            </a:ln>
          </p:spPr>
        </p:sp>
        <p:sp>
          <p:nvSpPr>
            <p:cNvPr id="149" name="Google Shape;149;p2"/>
            <p:cNvSpPr txBox="1"/>
            <p:nvPr/>
          </p:nvSpPr>
          <p:spPr>
            <a:xfrm>
              <a:off x="0" y="-28575"/>
              <a:ext cx="2441024" cy="8027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0" name="Google Shape;15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60836" y="7989605"/>
            <a:ext cx="1564717" cy="1564717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"/>
          <p:cNvSpPr/>
          <p:nvPr/>
        </p:nvSpPr>
        <p:spPr>
          <a:xfrm>
            <a:off x="4532216" y="9736401"/>
            <a:ext cx="142972" cy="113663"/>
          </a:xfrm>
          <a:custGeom>
            <a:rect b="b" l="l" r="r" t="t"/>
            <a:pathLst>
              <a:path extrusionOk="0" h="113663" w="142972">
                <a:moveTo>
                  <a:pt x="0" y="0"/>
                </a:moveTo>
                <a:lnTo>
                  <a:pt x="142973" y="0"/>
                </a:lnTo>
                <a:lnTo>
                  <a:pt x="142973" y="113663"/>
                </a:lnTo>
                <a:lnTo>
                  <a:pt x="0" y="1136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p2"/>
          <p:cNvSpPr/>
          <p:nvPr/>
        </p:nvSpPr>
        <p:spPr>
          <a:xfrm>
            <a:off x="386982" y="312793"/>
            <a:ext cx="1739818" cy="1739818"/>
          </a:xfrm>
          <a:custGeom>
            <a:rect b="b" l="l" r="r" t="t"/>
            <a:pathLst>
              <a:path extrusionOk="0" h="812800" w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35838" l="0" r="0" t="-14239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" name="Google Shape;153;p2"/>
          <p:cNvGrpSpPr/>
          <p:nvPr/>
        </p:nvGrpSpPr>
        <p:grpSpPr>
          <a:xfrm>
            <a:off x="1007736" y="9459800"/>
            <a:ext cx="5812386" cy="196125"/>
            <a:chOff x="0" y="-28575"/>
            <a:chExt cx="7749848" cy="261501"/>
          </a:xfrm>
        </p:grpSpPr>
        <p:sp>
          <p:nvSpPr>
            <p:cNvPr id="154" name="Google Shape;154;p2"/>
            <p:cNvSpPr/>
            <p:nvPr/>
          </p:nvSpPr>
          <p:spPr>
            <a:xfrm>
              <a:off x="0" y="25403"/>
              <a:ext cx="215049" cy="207523"/>
            </a:xfrm>
            <a:custGeom>
              <a:rect b="b" l="l" r="r" t="t"/>
              <a:pathLst>
                <a:path extrusionOk="0" h="207523" w="215049">
                  <a:moveTo>
                    <a:pt x="0" y="0"/>
                  </a:moveTo>
                  <a:lnTo>
                    <a:pt x="215049" y="0"/>
                  </a:lnTo>
                  <a:lnTo>
                    <a:pt x="215049" y="207523"/>
                  </a:lnTo>
                  <a:lnTo>
                    <a:pt x="0" y="20752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5" name="Google Shape;155;p2"/>
            <p:cNvSpPr txBox="1"/>
            <p:nvPr/>
          </p:nvSpPr>
          <p:spPr>
            <a:xfrm>
              <a:off x="314245" y="-28575"/>
              <a:ext cx="7435603" cy="223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1" i="0" lang="en-US" sz="1000" u="none" cap="none" strike="noStrike">
                  <a:solidFill>
                    <a:srgbClr val="1F6172"/>
                  </a:solidFill>
                  <a:latin typeface="Open Sans"/>
                  <a:ea typeface="Open Sans"/>
                  <a:cs typeface="Open Sans"/>
                  <a:sym typeface="Open Sans"/>
                </a:rPr>
                <a:t>Sesiones disponibles de 8 a. m. a 8 p. m., de lunes a sábado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" name="Google Shape;156;p2"/>
          <p:cNvGrpSpPr/>
          <p:nvPr/>
        </p:nvGrpSpPr>
        <p:grpSpPr>
          <a:xfrm>
            <a:off x="2603518" y="3769351"/>
            <a:ext cx="4794044" cy="2773937"/>
            <a:chOff x="0" y="-19050"/>
            <a:chExt cx="1671126" cy="966950"/>
          </a:xfrm>
        </p:grpSpPr>
        <p:sp>
          <p:nvSpPr>
            <p:cNvPr id="157" name="Google Shape;157;p2"/>
            <p:cNvSpPr/>
            <p:nvPr/>
          </p:nvSpPr>
          <p:spPr>
            <a:xfrm>
              <a:off x="0" y="0"/>
              <a:ext cx="1671126" cy="947900"/>
            </a:xfrm>
            <a:custGeom>
              <a:rect b="b" l="l" r="r" t="t"/>
              <a:pathLst>
                <a:path extrusionOk="0" h="947900" w="1671126">
                  <a:moveTo>
                    <a:pt x="0" y="0"/>
                  </a:moveTo>
                  <a:lnTo>
                    <a:pt x="1671126" y="0"/>
                  </a:lnTo>
                  <a:lnTo>
                    <a:pt x="1671126" y="947900"/>
                  </a:lnTo>
                  <a:lnTo>
                    <a:pt x="0" y="947900"/>
                  </a:lnTo>
                  <a:close/>
                </a:path>
              </a:pathLst>
            </a:custGeom>
            <a:solidFill>
              <a:srgbClr val="E5E4E6">
                <a:alpha val="43137"/>
              </a:srgbClr>
            </a:solidFill>
            <a:ln>
              <a:noFill/>
            </a:ln>
          </p:spPr>
        </p:sp>
        <p:sp>
          <p:nvSpPr>
            <p:cNvPr id="158" name="Google Shape;158;p2"/>
            <p:cNvSpPr txBox="1"/>
            <p:nvPr/>
          </p:nvSpPr>
          <p:spPr>
            <a:xfrm>
              <a:off x="0" y="-19050"/>
              <a:ext cx="1671126" cy="9669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8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2"/>
          <p:cNvSpPr/>
          <p:nvPr/>
        </p:nvSpPr>
        <p:spPr>
          <a:xfrm>
            <a:off x="2790708" y="4968761"/>
            <a:ext cx="189258" cy="101490"/>
          </a:xfrm>
          <a:custGeom>
            <a:rect b="b" l="l" r="r" t="t"/>
            <a:pathLst>
              <a:path extrusionOk="0" h="101490" w="189258">
                <a:moveTo>
                  <a:pt x="0" y="0"/>
                </a:moveTo>
                <a:lnTo>
                  <a:pt x="189259" y="0"/>
                </a:lnTo>
                <a:lnTo>
                  <a:pt x="189259" y="101490"/>
                </a:lnTo>
                <a:lnTo>
                  <a:pt x="0" y="1014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2"/>
          <p:cNvSpPr/>
          <p:nvPr/>
        </p:nvSpPr>
        <p:spPr>
          <a:xfrm>
            <a:off x="2803916" y="5670326"/>
            <a:ext cx="176050" cy="113772"/>
          </a:xfrm>
          <a:custGeom>
            <a:rect b="b" l="l" r="r" t="t"/>
            <a:pathLst>
              <a:path extrusionOk="0" h="113772" w="176050">
                <a:moveTo>
                  <a:pt x="0" y="0"/>
                </a:moveTo>
                <a:lnTo>
                  <a:pt x="176051" y="0"/>
                </a:lnTo>
                <a:lnTo>
                  <a:pt x="176051" y="113773"/>
                </a:lnTo>
                <a:lnTo>
                  <a:pt x="0" y="1137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2"/>
          <p:cNvSpPr/>
          <p:nvPr/>
        </p:nvSpPr>
        <p:spPr>
          <a:xfrm>
            <a:off x="2802112" y="4598697"/>
            <a:ext cx="177855" cy="160514"/>
          </a:xfrm>
          <a:custGeom>
            <a:rect b="b" l="l" r="r" t="t"/>
            <a:pathLst>
              <a:path extrusionOk="0" h="160514" w="177855">
                <a:moveTo>
                  <a:pt x="0" y="0"/>
                </a:moveTo>
                <a:lnTo>
                  <a:pt x="177855" y="0"/>
                </a:lnTo>
                <a:lnTo>
                  <a:pt x="177855" y="160514"/>
                </a:lnTo>
                <a:lnTo>
                  <a:pt x="0" y="1605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2"/>
          <p:cNvSpPr/>
          <p:nvPr/>
        </p:nvSpPr>
        <p:spPr>
          <a:xfrm>
            <a:off x="2806098" y="6146049"/>
            <a:ext cx="169882" cy="164361"/>
          </a:xfrm>
          <a:custGeom>
            <a:rect b="b" l="l" r="r" t="t"/>
            <a:pathLst>
              <a:path extrusionOk="0" h="164361" w="169882">
                <a:moveTo>
                  <a:pt x="0" y="0"/>
                </a:moveTo>
                <a:lnTo>
                  <a:pt x="169882" y="0"/>
                </a:lnTo>
                <a:lnTo>
                  <a:pt x="169882" y="164360"/>
                </a:lnTo>
                <a:lnTo>
                  <a:pt x="0" y="164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3" name="Google Shape;163;p2"/>
          <p:cNvGrpSpPr/>
          <p:nvPr/>
        </p:nvGrpSpPr>
        <p:grpSpPr>
          <a:xfrm>
            <a:off x="841487" y="6409965"/>
            <a:ext cx="6816039" cy="850399"/>
            <a:chOff x="0" y="-28575"/>
            <a:chExt cx="2375961" cy="296435"/>
          </a:xfrm>
        </p:grpSpPr>
        <p:sp>
          <p:nvSpPr>
            <p:cNvPr id="164" name="Google Shape;164;p2"/>
            <p:cNvSpPr/>
            <p:nvPr/>
          </p:nvSpPr>
          <p:spPr>
            <a:xfrm>
              <a:off x="0" y="0"/>
              <a:ext cx="2375961" cy="267860"/>
            </a:xfrm>
            <a:custGeom>
              <a:rect b="b" l="l" r="r" t="t"/>
              <a:pathLst>
                <a:path extrusionOk="0" h="267860" w="2375961">
                  <a:moveTo>
                    <a:pt x="43162" y="0"/>
                  </a:moveTo>
                  <a:lnTo>
                    <a:pt x="2332799" y="0"/>
                  </a:lnTo>
                  <a:cubicBezTo>
                    <a:pt x="2344247" y="0"/>
                    <a:pt x="2355225" y="4547"/>
                    <a:pt x="2363320" y="12642"/>
                  </a:cubicBezTo>
                  <a:cubicBezTo>
                    <a:pt x="2371414" y="20736"/>
                    <a:pt x="2375961" y="31715"/>
                    <a:pt x="2375961" y="43162"/>
                  </a:cubicBezTo>
                  <a:lnTo>
                    <a:pt x="2375961" y="224698"/>
                  </a:lnTo>
                  <a:cubicBezTo>
                    <a:pt x="2375961" y="248536"/>
                    <a:pt x="2356637" y="267860"/>
                    <a:pt x="2332799" y="267860"/>
                  </a:cubicBezTo>
                  <a:lnTo>
                    <a:pt x="43162" y="267860"/>
                  </a:lnTo>
                  <a:cubicBezTo>
                    <a:pt x="31715" y="267860"/>
                    <a:pt x="20736" y="263313"/>
                    <a:pt x="12642" y="255219"/>
                  </a:cubicBezTo>
                  <a:cubicBezTo>
                    <a:pt x="4547" y="247124"/>
                    <a:pt x="0" y="236146"/>
                    <a:pt x="0" y="224698"/>
                  </a:cubicBezTo>
                  <a:lnTo>
                    <a:pt x="0" y="43162"/>
                  </a:lnTo>
                  <a:cubicBezTo>
                    <a:pt x="0" y="31715"/>
                    <a:pt x="4547" y="20736"/>
                    <a:pt x="12642" y="12642"/>
                  </a:cubicBezTo>
                  <a:cubicBezTo>
                    <a:pt x="20736" y="4547"/>
                    <a:pt x="31715" y="0"/>
                    <a:pt x="43162" y="0"/>
                  </a:cubicBezTo>
                  <a:close/>
                </a:path>
              </a:pathLst>
            </a:custGeom>
            <a:solidFill>
              <a:srgbClr val="F1FBF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"/>
            <p:cNvSpPr txBox="1"/>
            <p:nvPr/>
          </p:nvSpPr>
          <p:spPr>
            <a:xfrm>
              <a:off x="0" y="-28575"/>
              <a:ext cx="2375961" cy="296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6" name="Google Shape;166;p2"/>
          <p:cNvSpPr/>
          <p:nvPr/>
        </p:nvSpPr>
        <p:spPr>
          <a:xfrm>
            <a:off x="726704" y="6454023"/>
            <a:ext cx="388358" cy="254904"/>
          </a:xfrm>
          <a:custGeom>
            <a:rect b="b" l="l" r="r" t="t"/>
            <a:pathLst>
              <a:path extrusionOk="0" h="254904" w="388358">
                <a:moveTo>
                  <a:pt x="0" y="0"/>
                </a:moveTo>
                <a:lnTo>
                  <a:pt x="388359" y="0"/>
                </a:lnTo>
                <a:lnTo>
                  <a:pt x="388359" y="254905"/>
                </a:lnTo>
                <a:lnTo>
                  <a:pt x="0" y="2549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2"/>
          <p:cNvSpPr/>
          <p:nvPr/>
        </p:nvSpPr>
        <p:spPr>
          <a:xfrm flipH="1" rot="-1653651">
            <a:off x="5819570" y="9419633"/>
            <a:ext cx="120117" cy="135343"/>
          </a:xfrm>
          <a:custGeom>
            <a:rect b="b" l="l" r="r" t="t"/>
            <a:pathLst>
              <a:path extrusionOk="0" h="135343" w="120117">
                <a:moveTo>
                  <a:pt x="120117" y="0"/>
                </a:moveTo>
                <a:lnTo>
                  <a:pt x="0" y="0"/>
                </a:lnTo>
                <a:lnTo>
                  <a:pt x="0" y="135343"/>
                </a:lnTo>
                <a:lnTo>
                  <a:pt x="120117" y="135343"/>
                </a:lnTo>
                <a:lnTo>
                  <a:pt x="120117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2"/>
          <p:cNvSpPr txBox="1"/>
          <p:nvPr/>
        </p:nvSpPr>
        <p:spPr>
          <a:xfrm>
            <a:off x="5993343" y="9389999"/>
            <a:ext cx="957949" cy="2289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1" lang="en-US" sz="7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Escanea aquí para comenzar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671216" y="7956167"/>
            <a:ext cx="322574" cy="256300"/>
          </a:xfrm>
          <a:custGeom>
            <a:rect b="b" l="l" r="r" t="t"/>
            <a:pathLst>
              <a:path extrusionOk="0" h="256300" w="322574">
                <a:moveTo>
                  <a:pt x="0" y="0"/>
                </a:moveTo>
                <a:lnTo>
                  <a:pt x="322574" y="0"/>
                </a:lnTo>
                <a:lnTo>
                  <a:pt x="322574" y="256300"/>
                </a:lnTo>
                <a:lnTo>
                  <a:pt x="0" y="256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0" name="Google Shape;170;p2"/>
          <p:cNvGrpSpPr/>
          <p:nvPr/>
        </p:nvGrpSpPr>
        <p:grpSpPr>
          <a:xfrm>
            <a:off x="1028277" y="7334183"/>
            <a:ext cx="6006896" cy="248760"/>
            <a:chOff x="0" y="-28575"/>
            <a:chExt cx="8009194" cy="331681"/>
          </a:xfrm>
        </p:grpSpPr>
        <p:sp>
          <p:nvSpPr>
            <p:cNvPr id="171" name="Google Shape;171;p2"/>
            <p:cNvSpPr txBox="1"/>
            <p:nvPr/>
          </p:nvSpPr>
          <p:spPr>
            <a:xfrm>
              <a:off x="0" y="-28575"/>
              <a:ext cx="4875106" cy="3316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just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0"/>
                <a:buFont typeface="Arial"/>
                <a:buNone/>
              </a:pPr>
              <a:r>
                <a:rPr b="1" i="0" lang="en-US" sz="1550" u="none" cap="none" strike="noStrike">
                  <a:solidFill>
                    <a:srgbClr val="F1FBFE"/>
                  </a:solidFill>
                  <a:latin typeface="Open Sans"/>
                  <a:ea typeface="Open Sans"/>
                  <a:cs typeface="Open Sans"/>
                  <a:sym typeface="Open Sans"/>
                </a:rPr>
                <a:t>Usted está ahí para su hijo.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"/>
            <p:cNvSpPr txBox="1"/>
            <p:nvPr/>
          </p:nvSpPr>
          <p:spPr>
            <a:xfrm>
              <a:off x="3395224" y="-28575"/>
              <a:ext cx="4613970" cy="3316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50"/>
                <a:buFont typeface="Arial"/>
                <a:buNone/>
              </a:pPr>
              <a:r>
                <a:rPr b="1" i="0" lang="en-US" sz="1550" u="none" cap="none" strike="noStrike">
                  <a:solidFill>
                    <a:srgbClr val="FFA62B"/>
                  </a:solidFill>
                  <a:latin typeface="Open Sans"/>
                  <a:ea typeface="Open Sans"/>
                  <a:cs typeface="Open Sans"/>
                  <a:sym typeface="Open Sans"/>
                </a:rPr>
                <a:t>Pero no tiene que hacerlo solo.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3" name="Google Shape;173;p2"/>
          <p:cNvSpPr txBox="1"/>
          <p:nvPr/>
        </p:nvSpPr>
        <p:spPr>
          <a:xfrm>
            <a:off x="3069196" y="4569013"/>
            <a:ext cx="4107656" cy="3721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Padres e hijos se reúnen con un terapeuta con licencia.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p2"/>
          <p:cNvSpPr txBox="1"/>
          <p:nvPr/>
        </p:nvSpPr>
        <p:spPr>
          <a:xfrm>
            <a:off x="4729661" y="9717351"/>
            <a:ext cx="5256348" cy="134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Para más información, visite </a:t>
            </a:r>
            <a:r>
              <a:rPr b="1" i="0" lang="en-US" sz="8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daybreakhealth.com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"/>
          <p:cNvSpPr txBox="1"/>
          <p:nvPr/>
        </p:nvSpPr>
        <p:spPr>
          <a:xfrm>
            <a:off x="2399086" y="970050"/>
            <a:ext cx="4552206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99"/>
              <a:buFont typeface="Arial"/>
              <a:buNone/>
            </a:pPr>
            <a:r>
              <a:rPr b="1" i="0" lang="en-US" sz="14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Cuando los niños se sienten mejor, les va mejor.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"/>
          <p:cNvSpPr txBox="1"/>
          <p:nvPr/>
        </p:nvSpPr>
        <p:spPr>
          <a:xfrm>
            <a:off x="697796" y="2505599"/>
            <a:ext cx="65430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7"/>
              <a:buFont typeface="Arial"/>
              <a:buNone/>
            </a:pPr>
            <a:r>
              <a:rPr b="1" i="0" lang="en-US" sz="9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Daybreak ofrece terapia familiar en línea para niños de 5 a 12 años</a:t>
            </a:r>
            <a:r>
              <a:rPr b="0" i="0" lang="en-US" sz="9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, ayudando a las familias a fortalecer la comunicación, la confianza y la conexión en el hogar y la escuela.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7"/>
              <a:buFont typeface="Arial"/>
              <a:buNone/>
            </a:pPr>
            <a:r>
              <a:t/>
            </a:r>
            <a:endParaRPr b="0" i="0" sz="377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7"/>
              <a:buFont typeface="Arial"/>
              <a:buNone/>
            </a:pPr>
            <a:r>
              <a:rPr b="0" i="0" lang="en-US" sz="9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Con la confianza </a:t>
            </a:r>
            <a:r>
              <a:rPr b="1" i="0" lang="en-US" sz="9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de más de 100 distritos escolares</a:t>
            </a:r>
            <a:r>
              <a:rPr b="0" i="0" lang="en-US" sz="9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 en todo el país, Daybreak brinda apoyo de salud mental cariñoso, confidencial y profesional, diseñado para ayudar a los niños a crecer emocionalmente y a sentirse mejor cada día.</a:t>
            </a:r>
            <a:endParaRPr b="0" i="0" sz="977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7"/>
              <a:buFont typeface="Arial"/>
              <a:buNone/>
            </a:pPr>
            <a:r>
              <a:t/>
            </a:r>
            <a:endParaRPr b="0" i="0" sz="377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77"/>
              <a:buFont typeface="Arial"/>
              <a:buNone/>
            </a:pPr>
            <a:r>
              <a:rPr b="1" i="1" lang="en-US" sz="1077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 Daybreak acepta los siguientes seguros: Medicaid (no cost) Caresource, Amerigroup, Medicaid GA, Peach State. Commercial plans with copay- United, Aetna, BCBS, Cigna, Aetna, Ambetter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7"/>
              <a:buFont typeface="Arial"/>
              <a:buNone/>
            </a:pPr>
            <a:r>
              <a:rPr b="1" i="1" lang="en-US" sz="977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7"/>
              <a:buFont typeface="Arial"/>
              <a:buNone/>
            </a:pPr>
            <a:r>
              <a:t/>
            </a:r>
            <a:endParaRPr b="1" i="1" sz="977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" name="Google Shape;177;p2"/>
          <p:cNvSpPr txBox="1"/>
          <p:nvPr/>
        </p:nvSpPr>
        <p:spPr>
          <a:xfrm>
            <a:off x="671216" y="2177820"/>
            <a:ext cx="6210970" cy="4883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9"/>
              <a:buFont typeface="Arial"/>
              <a:buNone/>
            </a:pPr>
            <a:r>
              <a:rPr b="1" i="0" lang="en-US" sz="13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Terapia familiar en línea de confianza que ayuda a tu hijo(a) a florecer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9"/>
              <a:buFont typeface="Arial"/>
              <a:buNone/>
            </a:pPr>
            <a:r>
              <a:t/>
            </a:r>
            <a:endParaRPr b="1" i="0" sz="1399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2"/>
          <p:cNvSpPr txBox="1"/>
          <p:nvPr/>
        </p:nvSpPr>
        <p:spPr>
          <a:xfrm>
            <a:off x="3081179" y="5604742"/>
            <a:ext cx="3987600" cy="5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Las familias practican nuevas habilidades para fortalecer la conexión y la comunicación.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" name="Google Shape;179;p2"/>
          <p:cNvSpPr txBox="1"/>
          <p:nvPr/>
        </p:nvSpPr>
        <p:spPr>
          <a:xfrm>
            <a:off x="2885338" y="3908613"/>
            <a:ext cx="6995160" cy="264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9"/>
              <a:buFont typeface="Arial"/>
              <a:buNone/>
            </a:pPr>
            <a:r>
              <a:rPr b="1" i="0" lang="en-US" sz="159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Cómo trabajamos juntos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"/>
          <p:cNvSpPr txBox="1"/>
          <p:nvPr/>
        </p:nvSpPr>
        <p:spPr>
          <a:xfrm>
            <a:off x="3073995" y="4906603"/>
            <a:ext cx="3918300" cy="7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Los padres reciben orientación y herramientas prácticas para aplicar en casa, mientras los niños aprenden a través del juego en cada sesión.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1" name="Google Shape;181;p2"/>
          <p:cNvSpPr txBox="1"/>
          <p:nvPr/>
        </p:nvSpPr>
        <p:spPr>
          <a:xfrm>
            <a:off x="2866965" y="4239448"/>
            <a:ext cx="4293564" cy="3638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en-US" sz="10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Así como la salud física es importante, la salud emocional también importa.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1" sz="1000" u="none" cap="none" strike="noStrike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2" name="Google Shape;182;p2"/>
          <p:cNvSpPr txBox="1"/>
          <p:nvPr/>
        </p:nvSpPr>
        <p:spPr>
          <a:xfrm>
            <a:off x="3081179" y="6117474"/>
            <a:ext cx="4891707" cy="174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Daybreak ofrece servicios con terapeutas que hablan español.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"/>
          <p:cNvSpPr txBox="1"/>
          <p:nvPr/>
        </p:nvSpPr>
        <p:spPr>
          <a:xfrm>
            <a:off x="1250016" y="6662792"/>
            <a:ext cx="6201900" cy="4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“La Terapia Familiar de Daybreak me ayudó a comprender mejor los comportamientos de mi hijo y cómo apoyarlo.” -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Padre de familia hispanohablante de Daybreak</a:t>
            </a:r>
            <a:endParaRPr b="0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"/>
          <p:cNvSpPr txBox="1"/>
          <p:nvPr/>
        </p:nvSpPr>
        <p:spPr>
          <a:xfrm>
            <a:off x="1164778" y="8267950"/>
            <a:ext cx="44856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Por qué las familias eligen Daybreak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48" lvl="1" marL="21590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00"/>
              <a:buFont typeface="Arial"/>
              <a:buChar char="•"/>
            </a:pPr>
            <a:r>
              <a:rPr b="0" i="0" lang="en-US" sz="10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Fortalece la conexión y las rutinas familiares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48" lvl="1" marL="21590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00"/>
              <a:buFont typeface="Arial"/>
              <a:buChar char="•"/>
            </a:pPr>
            <a:r>
              <a:rPr b="0" i="0" lang="en-US" sz="10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Desarrolla habilidades emocionales y de afrontamiento en los niños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48" lvl="1" marL="215901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E50"/>
              </a:buClr>
              <a:buSzPts val="1000"/>
              <a:buFont typeface="Arial"/>
              <a:buChar char="•"/>
            </a:pPr>
            <a:r>
              <a:rPr b="0" i="0" lang="en-US" sz="1000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Ayuda a reducir el estrés y las emociones intensas en casa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"/>
          <p:cNvSpPr txBox="1"/>
          <p:nvPr/>
        </p:nvSpPr>
        <p:spPr>
          <a:xfrm>
            <a:off x="1028275" y="9078221"/>
            <a:ext cx="46866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US" sz="8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Los servicios se facturan a través del seguro médico </a:t>
            </a:r>
            <a:r>
              <a:rPr b="0" i="0" lang="en-US" sz="8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y, en algunos distritos, la terapia puede estar completamente cubierta mediante asociaciones escolares.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"/>
          <p:cNvSpPr txBox="1"/>
          <p:nvPr/>
        </p:nvSpPr>
        <p:spPr>
          <a:xfrm>
            <a:off x="1099949" y="7900923"/>
            <a:ext cx="5091936" cy="2889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9"/>
              <a:buFont typeface="Arial"/>
              <a:buNone/>
            </a:pPr>
            <a:r>
              <a:rPr b="1" i="0" lang="en-US" sz="1749" u="none" cap="none" strike="noStrike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Inscríbanse para recibir apoyo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"/>
          <p:cNvSpPr txBox="1"/>
          <p:nvPr/>
        </p:nvSpPr>
        <p:spPr>
          <a:xfrm>
            <a:off x="2433450" y="1303425"/>
            <a:ext cx="4107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-US" sz="1200" u="none" cap="none" strike="noStrike">
                <a:solidFill>
                  <a:srgbClr val="1F6172"/>
                </a:solidFill>
                <a:latin typeface="Open Sans"/>
                <a:ea typeface="Open Sans"/>
                <a:cs typeface="Open Sans"/>
                <a:sym typeface="Open Sans"/>
              </a:rPr>
              <a:t>Ayudando a los jóvenes a desarrollar confianza, resiliencia y bienestar emocional.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1" sz="1200" u="none" cap="none" strike="noStrike">
              <a:solidFill>
                <a:srgbClr val="1F61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