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8" roundtripDataSignature="AMtx7mgDzRR4fWcCEwmpucQKW+f1pO9dn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ab3379bc6a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g3ab3379bc6a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ab3379bc6a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g3ab3379bc6a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ab3379bc6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g3ab3379bc6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b3379bc6a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" name="Google Shape;97;g3ab3379bc6a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ab3379bc6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ab3379bc6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ab3379bc6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" name="Google Shape;117;g3ab3379bc6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ab3379bc6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g3ab3379bc6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ab3379bc6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3ab3379bc6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ab3379bc6a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ab3379bc6a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Dr. Susan Wildes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988faf43f0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2" name="Google Shape;162;g3988faf43f0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Alan/Susan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1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3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3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5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5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 title="Screenshot 2025-12-29 at 12.20.15 PM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428475"/>
            <a:ext cx="4615199" cy="30421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/>
          <p:nvPr/>
        </p:nvSpPr>
        <p:spPr>
          <a:xfrm>
            <a:off x="0" y="2571750"/>
            <a:ext cx="9144000" cy="2930400"/>
          </a:xfrm>
          <a:prstGeom prst="rect">
            <a:avLst/>
          </a:prstGeom>
          <a:solidFill>
            <a:srgbClr val="1C8EC5"/>
          </a:solidFill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49019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1782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 txBox="1"/>
          <p:nvPr/>
        </p:nvSpPr>
        <p:spPr>
          <a:xfrm>
            <a:off x="550900" y="3430500"/>
            <a:ext cx="8110500" cy="121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3000">
                <a:solidFill>
                  <a:srgbClr val="FFFFFF"/>
                </a:solidFill>
              </a:rPr>
              <a:t>2025 Facilities Master Plan:</a:t>
            </a:r>
            <a:endParaRPr b="1" sz="3000" u="none" cap="none" strike="noStrike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400">
                <a:solidFill>
                  <a:srgbClr val="FFFFFF"/>
                </a:solidFill>
              </a:rPr>
              <a:t>Overview / Findings / Next Steps</a:t>
            </a:r>
            <a:endParaRPr b="1" i="0" sz="2400" u="none" cap="none" strike="noStrike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24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1800">
                <a:solidFill>
                  <a:srgbClr val="FFFFFF"/>
                </a:solidFill>
              </a:rPr>
              <a:t>Presentation to the Board of Trustees</a:t>
            </a:r>
            <a:endParaRPr b="1" sz="18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1800">
                <a:solidFill>
                  <a:srgbClr val="FFFFFF"/>
                </a:solidFill>
              </a:rPr>
              <a:t>January 8, 2026</a:t>
            </a:r>
            <a:endParaRPr b="1" sz="1800">
              <a:solidFill>
                <a:srgbClr val="FFFFFF"/>
              </a:solidFill>
            </a:endParaRPr>
          </a:p>
        </p:txBody>
      </p:sp>
      <p:pic>
        <p:nvPicPr>
          <p:cNvPr id="57" name="Google Shape;57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5200" y="0"/>
            <a:ext cx="45288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" title="NMCUSD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83227" y="1507375"/>
            <a:ext cx="1445850" cy="1478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64" name="Google Shape;64;p2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2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What we will cover this evening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"/>
          <p:cNvSpPr txBox="1"/>
          <p:nvPr/>
        </p:nvSpPr>
        <p:spPr>
          <a:xfrm>
            <a:off x="311700" y="1574225"/>
            <a:ext cx="5247300" cy="29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/>
              <a:t>Introductions</a:t>
            </a:r>
            <a:endParaRPr sz="20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Intent of a Facilities Master Plan (FMP)</a:t>
            </a:r>
            <a:endParaRPr sz="20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Overview of the process</a:t>
            </a:r>
            <a:endParaRPr sz="20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Major findings</a:t>
            </a:r>
            <a:endParaRPr sz="20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Recommendations for next steps</a:t>
            </a:r>
            <a:endParaRPr sz="2000"/>
          </a:p>
        </p:txBody>
      </p:sp>
      <p:pic>
        <p:nvPicPr>
          <p:cNvPr id="67" name="Google Shape;67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41900" y="1385075"/>
            <a:ext cx="2920975" cy="194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ab3379bc6a_0_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73" name="Google Shape;73;g3ab3379bc6a_0_3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g3ab3379bc6a_0_3"/>
          <p:cNvSpPr txBox="1"/>
          <p:nvPr/>
        </p:nvSpPr>
        <p:spPr>
          <a:xfrm>
            <a:off x="2169075" y="166825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Facilities Master Plan:</a:t>
            </a:r>
            <a:endParaRPr b="1" sz="2800">
              <a:solidFill>
                <a:srgbClr val="FFFFFF"/>
              </a:solidFill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000">
                <a:solidFill>
                  <a:srgbClr val="FFFFFF"/>
                </a:solidFill>
              </a:rPr>
              <a:t>It’s purpose and intent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75" name="Google Shape;75;g3ab3379bc6a_0_3"/>
          <p:cNvSpPr txBox="1"/>
          <p:nvPr/>
        </p:nvSpPr>
        <p:spPr>
          <a:xfrm>
            <a:off x="249375" y="1163375"/>
            <a:ext cx="4540800" cy="35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Provides a short and long-term strategy for facility improvement.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Offers an </a:t>
            </a:r>
            <a:r>
              <a:rPr lang="en" sz="1800"/>
              <a:t>initial</a:t>
            </a:r>
            <a:r>
              <a:rPr lang="en" sz="1800"/>
              <a:t> needs assessment of each school site.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Based on stakeholder input / feedback.</a:t>
            </a:r>
            <a:endParaRPr sz="18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Designed as a “living” document to guide long-term decision making and District priorities.</a:t>
            </a:r>
            <a:endParaRPr sz="1800"/>
          </a:p>
        </p:txBody>
      </p:sp>
      <p:pic>
        <p:nvPicPr>
          <p:cNvPr id="76" name="Google Shape;76;g3ab3379bc6a_0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6750" y="1163375"/>
            <a:ext cx="3081175" cy="35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ab3379bc6a_0_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82" name="Google Shape;82;g3ab3379bc6a_0_31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g3ab3379bc6a_0_31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Plan Development Process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3ab3379bc6a_0_31"/>
          <p:cNvSpPr/>
          <p:nvPr/>
        </p:nvSpPr>
        <p:spPr>
          <a:xfrm>
            <a:off x="4001425" y="1216025"/>
            <a:ext cx="4740900" cy="33687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g3ab3379bc6a_0_31"/>
          <p:cNvSpPr txBox="1"/>
          <p:nvPr/>
        </p:nvSpPr>
        <p:spPr>
          <a:xfrm>
            <a:off x="4095850" y="1269425"/>
            <a:ext cx="4547700" cy="32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dk2"/>
                </a:solidFill>
              </a:rPr>
              <a:t>Key Components</a:t>
            </a:r>
            <a:endParaRPr b="1" sz="1800" u="sng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Stakeholder engagement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Define goals and objectives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Review standards and guidelines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Site condition </a:t>
            </a:r>
            <a:r>
              <a:rPr b="1" lang="en" sz="1500">
                <a:solidFill>
                  <a:schemeClr val="dk2"/>
                </a:solidFill>
              </a:rPr>
              <a:t>assessment</a:t>
            </a:r>
            <a:r>
              <a:rPr b="1" lang="en" sz="1500">
                <a:solidFill>
                  <a:schemeClr val="dk2"/>
                </a:solidFill>
              </a:rPr>
              <a:t> (i.e. walk </a:t>
            </a:r>
            <a:r>
              <a:rPr b="1" lang="en" sz="1500">
                <a:solidFill>
                  <a:schemeClr val="dk2"/>
                </a:solidFill>
              </a:rPr>
              <a:t>sites)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Develop scope of work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Establish cost estimates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Review funding resources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Define Priorities</a:t>
            </a:r>
            <a:endParaRPr b="1" sz="1500">
              <a:solidFill>
                <a:schemeClr val="dk2"/>
              </a:solidFill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AutoNum type="arabicPeriod"/>
            </a:pPr>
            <a:r>
              <a:rPr b="1" lang="en" sz="1500">
                <a:solidFill>
                  <a:schemeClr val="dk2"/>
                </a:solidFill>
              </a:rPr>
              <a:t>Develop / recommend an implementation plan</a:t>
            </a:r>
            <a:endParaRPr b="1" sz="1500">
              <a:solidFill>
                <a:schemeClr val="dk2"/>
              </a:solidFill>
            </a:endParaRPr>
          </a:p>
        </p:txBody>
      </p:sp>
      <p:sp>
        <p:nvSpPr>
          <p:cNvPr id="86" name="Google Shape;86;g3ab3379bc6a_0_31"/>
          <p:cNvSpPr txBox="1"/>
          <p:nvPr/>
        </p:nvSpPr>
        <p:spPr>
          <a:xfrm>
            <a:off x="599825" y="1355725"/>
            <a:ext cx="2538900" cy="15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The FMP is developed off of nine (9) key components.</a:t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</a:rPr>
              <a:t>Stakeholder engagement and on-site assessment are critical steps</a:t>
            </a:r>
            <a:endParaRPr b="1" sz="2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ab3379bc6a_0_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92" name="Google Shape;92;g3ab3379bc6a_0_24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3ab3379bc6a_0_24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Overview of Key Findings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ab3379bc6a_0_24"/>
          <p:cNvSpPr txBox="1"/>
          <p:nvPr/>
        </p:nvSpPr>
        <p:spPr>
          <a:xfrm>
            <a:off x="451900" y="1146925"/>
            <a:ext cx="8323200" cy="38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" sz="1800" u="sng">
                <a:solidFill>
                  <a:schemeClr val="accent1"/>
                </a:solidFill>
              </a:rPr>
              <a:t>Significant facility needs:</a:t>
            </a:r>
            <a:r>
              <a:rPr lang="en" sz="1800"/>
              <a:t> </a:t>
            </a:r>
            <a:r>
              <a:rPr lang="en" sz="1600"/>
              <a:t>The vast majority of facilities are 60+ years old. Campus infrastructure and core building systems are in need of significant investment and modernization.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 u="sng">
                <a:solidFill>
                  <a:schemeClr val="accent1"/>
                </a:solidFill>
              </a:rPr>
              <a:t>Need for ongoing strategy:</a:t>
            </a:r>
            <a:r>
              <a:rPr lang="en" sz="1800"/>
              <a:t> </a:t>
            </a:r>
            <a:r>
              <a:rPr lang="en" sz="1600"/>
              <a:t>Limited funding and a lack of a focused and </a:t>
            </a:r>
            <a:r>
              <a:rPr lang="en" sz="1600"/>
              <a:t>ongoing</a:t>
            </a:r>
            <a:r>
              <a:rPr lang="en" sz="1600"/>
              <a:t> facility improvement strategy has compounded deteriorating facility conditions.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 u="sng">
                <a:solidFill>
                  <a:schemeClr val="accent1"/>
                </a:solidFill>
              </a:rPr>
              <a:t>Impacts to instruction:</a:t>
            </a:r>
            <a:r>
              <a:rPr lang="en" sz="1800"/>
              <a:t> </a:t>
            </a:r>
            <a:r>
              <a:rPr lang="en" sz="1600"/>
              <a:t>The absence of a long-term facilities investment strategy hamstrings the District’s ability to provide safe, effective, and flexible educational opportunities for its students and </a:t>
            </a:r>
            <a:r>
              <a:rPr lang="en" sz="1600"/>
              <a:t>community.</a:t>
            </a:r>
            <a:endParaRPr sz="16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800" u="sng">
                <a:solidFill>
                  <a:schemeClr val="accent1"/>
                </a:solidFill>
              </a:rPr>
              <a:t>Deferred maintenance:</a:t>
            </a:r>
            <a:r>
              <a:rPr lang="en" sz="1800"/>
              <a:t> </a:t>
            </a:r>
            <a:r>
              <a:rPr lang="en" sz="1600"/>
              <a:t>Additional focus and funding should be allocated to deferred and ongoing maintenance issues.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ab3379bc6a_0_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00" name="Google Shape;100;g3ab3379bc6a_0_17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3ab3379bc6a_0_17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Facility and Project Priorities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g3ab3379bc6a_0_17"/>
          <p:cNvSpPr/>
          <p:nvPr/>
        </p:nvSpPr>
        <p:spPr>
          <a:xfrm>
            <a:off x="3409825" y="1142075"/>
            <a:ext cx="5517600" cy="3878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ab3379bc6a_0_17"/>
          <p:cNvSpPr txBox="1"/>
          <p:nvPr/>
        </p:nvSpPr>
        <p:spPr>
          <a:xfrm>
            <a:off x="3469675" y="1142075"/>
            <a:ext cx="5397900" cy="382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rgbClr val="1C4587"/>
                </a:solidFill>
              </a:rPr>
              <a:t>District-wide Facility Priorities</a:t>
            </a:r>
            <a:endParaRPr b="1" sz="1600" u="sng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1C4587"/>
              </a:solidFill>
            </a:endParaRPr>
          </a:p>
          <a:p>
            <a:pPr indent="-190500" lvl="0" marL="228600" marR="612140" rtl="0" algn="just">
              <a:lnSpc>
                <a:spcPct val="130833"/>
              </a:lnSpc>
              <a:spcBef>
                <a:spcPts val="375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Arial"/>
              <a:buChar char="•"/>
            </a:pPr>
            <a:r>
              <a:rPr b="1" lang="en" sz="1200">
                <a:solidFill>
                  <a:srgbClr val="1C4587"/>
                </a:solidFill>
              </a:rPr>
              <a:t>Upgrade and replace aging HVAC systems across all campuses.</a:t>
            </a:r>
            <a:endParaRPr sz="1200">
              <a:solidFill>
                <a:srgbClr val="1C4587"/>
              </a:solidFill>
            </a:endParaRPr>
          </a:p>
          <a:p>
            <a:pPr indent="0" lvl="0" marL="0" rtl="0" algn="l">
              <a:spcBef>
                <a:spcPts val="3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1C4587"/>
              </a:solidFill>
            </a:endParaRPr>
          </a:p>
          <a:p>
            <a:pPr indent="-190500" lvl="0" marL="228600" marR="612140" rtl="0" algn="just">
              <a:lnSpc>
                <a:spcPct val="130833"/>
              </a:lnSpc>
              <a:spcBef>
                <a:spcPts val="5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Arial"/>
              <a:buChar char="•"/>
            </a:pPr>
            <a:r>
              <a:rPr b="1" lang="en" sz="1200">
                <a:solidFill>
                  <a:srgbClr val="1C4587"/>
                </a:solidFill>
              </a:rPr>
              <a:t>Improve core site infrastructure.</a:t>
            </a:r>
            <a:endParaRPr sz="1200">
              <a:solidFill>
                <a:srgbClr val="1C4587"/>
              </a:solidFill>
            </a:endParaRPr>
          </a:p>
          <a:p>
            <a:pPr indent="0" lvl="0" marL="228600" marR="612140" rtl="0" algn="just">
              <a:lnSpc>
                <a:spcPct val="130833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4587"/>
              </a:solidFill>
            </a:endParaRPr>
          </a:p>
          <a:p>
            <a:pPr indent="-190500" lvl="0" marL="228600" marR="611505" rtl="0" algn="just">
              <a:lnSpc>
                <a:spcPct val="130833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Arial"/>
              <a:buChar char="•"/>
            </a:pPr>
            <a:r>
              <a:rPr b="1" lang="en" sz="1200">
                <a:solidFill>
                  <a:srgbClr val="1C4587"/>
                </a:solidFill>
              </a:rPr>
              <a:t>Enhance campus safety and security.</a:t>
            </a:r>
            <a:endParaRPr b="1" sz="1200">
              <a:solidFill>
                <a:srgbClr val="1C4587"/>
              </a:solidFill>
            </a:endParaRPr>
          </a:p>
          <a:p>
            <a:pPr indent="0" lvl="0" marL="228600" marR="611505" rtl="0" algn="just">
              <a:lnSpc>
                <a:spcPct val="130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4587"/>
              </a:solidFill>
            </a:endParaRPr>
          </a:p>
          <a:p>
            <a:pPr indent="-190500" lvl="0" marL="228600" marR="612140" rtl="0" algn="just">
              <a:lnSpc>
                <a:spcPct val="130833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Arial"/>
              <a:buChar char="•"/>
            </a:pPr>
            <a:r>
              <a:rPr b="1" lang="en" sz="1200">
                <a:solidFill>
                  <a:srgbClr val="1C4587"/>
                </a:solidFill>
              </a:rPr>
              <a:t>Address maintenance and modernization needs in permanent buildings.</a:t>
            </a:r>
            <a:endParaRPr sz="1200">
              <a:solidFill>
                <a:srgbClr val="1C4587"/>
              </a:solidFill>
            </a:endParaRPr>
          </a:p>
          <a:p>
            <a:pPr indent="0" lvl="0" marL="228600" marR="612140" rtl="0" algn="just">
              <a:lnSpc>
                <a:spcPct val="1308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C4587"/>
              </a:solidFill>
            </a:endParaRPr>
          </a:p>
          <a:p>
            <a:pPr indent="-190500" lvl="0" marL="228600" marR="612140" rtl="0" algn="just">
              <a:lnSpc>
                <a:spcPct val="130833"/>
              </a:lnSpc>
              <a:spcBef>
                <a:spcPts val="5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Arial"/>
              <a:buChar char="•"/>
            </a:pPr>
            <a:r>
              <a:rPr b="1" lang="en" sz="1200">
                <a:solidFill>
                  <a:srgbClr val="1C4587"/>
                </a:solidFill>
              </a:rPr>
              <a:t>Implement a district-wide portable replacement strategy.</a:t>
            </a:r>
            <a:endParaRPr b="1" sz="1200">
              <a:solidFill>
                <a:srgbClr val="1C4587"/>
              </a:solidFill>
            </a:endParaRPr>
          </a:p>
          <a:p>
            <a:pPr indent="0" lvl="0" marL="228600" marR="612140" rtl="0" algn="just">
              <a:lnSpc>
                <a:spcPct val="130833"/>
              </a:lnSpc>
              <a:spcBef>
                <a:spcPts val="5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1C4587"/>
              </a:solidFill>
            </a:endParaRPr>
          </a:p>
          <a:p>
            <a:pPr indent="-190500" lvl="0" marL="228600" marR="611505" rtl="0" algn="just">
              <a:lnSpc>
                <a:spcPct val="130833"/>
              </a:lnSpc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1200"/>
              <a:buFont typeface="Arial"/>
              <a:buChar char="•"/>
            </a:pPr>
            <a:r>
              <a:rPr b="1" lang="en" sz="1200">
                <a:solidFill>
                  <a:srgbClr val="1C4587"/>
                </a:solidFill>
              </a:rPr>
              <a:t>Right-size multipurpose, dining, and support spaces.</a:t>
            </a:r>
            <a:endParaRPr sz="1200">
              <a:solidFill>
                <a:srgbClr val="1C4587"/>
              </a:solidFill>
            </a:endParaRPr>
          </a:p>
        </p:txBody>
      </p:sp>
      <p:pic>
        <p:nvPicPr>
          <p:cNvPr id="104" name="Google Shape;104;g3ab3379bc6a_0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8200" y="1341675"/>
            <a:ext cx="1718875" cy="151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g3ab3379bc6a_0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4675" y="3180575"/>
            <a:ext cx="1685925" cy="148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b3379bc6a_0_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11" name="Google Shape;111;g3ab3379bc6a_0_62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ab3379bc6a_0_62"/>
          <p:cNvSpPr txBox="1"/>
          <p:nvPr/>
        </p:nvSpPr>
        <p:spPr>
          <a:xfrm>
            <a:off x="21280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Site Specific Priorities: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13" name="Google Shape;113;g3ab3379bc6a_0_62"/>
          <p:cNvSpPr txBox="1"/>
          <p:nvPr/>
        </p:nvSpPr>
        <p:spPr>
          <a:xfrm>
            <a:off x="410825" y="1306425"/>
            <a:ext cx="4987500" cy="33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The FMP includes site-specific </a:t>
            </a:r>
            <a:r>
              <a:rPr lang="en" sz="1800">
                <a:solidFill>
                  <a:schemeClr val="dk2"/>
                </a:solidFill>
              </a:rPr>
              <a:t>priorities</a:t>
            </a:r>
            <a:r>
              <a:rPr lang="en" sz="1800">
                <a:solidFill>
                  <a:schemeClr val="dk2"/>
                </a:solidFill>
              </a:rPr>
              <a:t> and recommendations, along with cost estimates.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Identified and developed via a </a:t>
            </a:r>
            <a:r>
              <a:rPr lang="en" sz="1800">
                <a:solidFill>
                  <a:schemeClr val="dk2"/>
                </a:solidFill>
              </a:rPr>
              <a:t>collaborative</a:t>
            </a:r>
            <a:r>
              <a:rPr lang="en" sz="1800">
                <a:solidFill>
                  <a:schemeClr val="dk2"/>
                </a:solidFill>
              </a:rPr>
              <a:t> and informed process, including detailed on-site assessments.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Recommendations are specific to the needs identified for each school site and grade spans served.</a:t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14" name="Google Shape;114;g3ab3379bc6a_0_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4100" y="1504400"/>
            <a:ext cx="2381250" cy="287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ab3379bc6a_0_9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20" name="Google Shape;120;g3ab3379bc6a_0_90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ab3379bc6a_0_90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Cost Estimate Summary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3ab3379bc6a_0_90"/>
          <p:cNvSpPr/>
          <p:nvPr/>
        </p:nvSpPr>
        <p:spPr>
          <a:xfrm>
            <a:off x="920250" y="1511825"/>
            <a:ext cx="7435800" cy="49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ab3379bc6a_0_90"/>
          <p:cNvSpPr txBox="1"/>
          <p:nvPr/>
        </p:nvSpPr>
        <p:spPr>
          <a:xfrm>
            <a:off x="1002400" y="1585775"/>
            <a:ext cx="7246800" cy="32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 u="sng">
                <a:solidFill>
                  <a:schemeClr val="dk2"/>
                </a:solidFill>
              </a:rPr>
              <a:t>Category	</a:t>
            </a:r>
            <a:r>
              <a:rPr b="1" lang="en" sz="1600">
                <a:solidFill>
                  <a:schemeClr val="dk2"/>
                </a:solidFill>
              </a:rPr>
              <a:t>				</a:t>
            </a:r>
            <a:r>
              <a:rPr b="1" lang="en" sz="1600" u="sng">
                <a:solidFill>
                  <a:schemeClr val="dk2"/>
                </a:solidFill>
              </a:rPr>
              <a:t>Description	</a:t>
            </a:r>
            <a:r>
              <a:rPr b="1" lang="en" sz="1600">
                <a:solidFill>
                  <a:schemeClr val="dk2"/>
                </a:solidFill>
              </a:rPr>
              <a:t>				</a:t>
            </a:r>
            <a:r>
              <a:rPr b="1" lang="en" sz="1600" u="sng">
                <a:solidFill>
                  <a:schemeClr val="dk2"/>
                </a:solidFill>
              </a:rPr>
              <a:t>Est. Cost</a:t>
            </a:r>
            <a:endParaRPr b="1" sz="1600" u="sng">
              <a:solidFill>
                <a:schemeClr val="dk2"/>
              </a:solidFill>
            </a:endParaRPr>
          </a:p>
        </p:txBody>
      </p:sp>
      <p:sp>
        <p:nvSpPr>
          <p:cNvPr id="124" name="Google Shape;124;g3ab3379bc6a_0_90"/>
          <p:cNvSpPr txBox="1"/>
          <p:nvPr/>
        </p:nvSpPr>
        <p:spPr>
          <a:xfrm>
            <a:off x="977750" y="2243100"/>
            <a:ext cx="2399100" cy="22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Five-year maintenance and modernization plan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Long-Range Vision: Redesign or build for modern standards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dk2"/>
                </a:solidFill>
              </a:rPr>
              <a:t>Total Estimated </a:t>
            </a:r>
            <a:r>
              <a:rPr b="1" lang="en" sz="1200">
                <a:solidFill>
                  <a:schemeClr val="dk2"/>
                </a:solidFill>
              </a:rPr>
              <a:t>Investment</a:t>
            </a:r>
            <a:endParaRPr b="1" sz="1200">
              <a:solidFill>
                <a:schemeClr val="dk2"/>
              </a:solidFill>
            </a:endParaRPr>
          </a:p>
        </p:txBody>
      </p:sp>
      <p:sp>
        <p:nvSpPr>
          <p:cNvPr id="125" name="Google Shape;125;g3ab3379bc6a_0_90"/>
          <p:cNvSpPr txBox="1"/>
          <p:nvPr/>
        </p:nvSpPr>
        <p:spPr>
          <a:xfrm>
            <a:off x="3837075" y="2243100"/>
            <a:ext cx="2958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Repairs, system replacements, accessibility upgrades, modernization to sustain functionality of existing facilities and infrastructure.</a:t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</a:rPr>
              <a:t>Major capital projects, including new construction or repurposing of existing facilities, address outdated or undersized support spaces, aging portables or programmatic growth.</a:t>
            </a:r>
            <a:endParaRPr sz="1200">
              <a:solidFill>
                <a:schemeClr val="dk2"/>
              </a:solidFill>
            </a:endParaRPr>
          </a:p>
        </p:txBody>
      </p:sp>
      <p:sp>
        <p:nvSpPr>
          <p:cNvPr id="126" name="Google Shape;126;g3ab3379bc6a_0_90"/>
          <p:cNvSpPr txBox="1"/>
          <p:nvPr/>
        </p:nvSpPr>
        <p:spPr>
          <a:xfrm>
            <a:off x="7041375" y="2243100"/>
            <a:ext cx="1742100" cy="238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$88,414,989</a:t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$105,846,000</a:t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1"/>
                </a:solidFill>
              </a:rPr>
              <a:t>$194,260,989*</a:t>
            </a:r>
            <a:endParaRPr b="1">
              <a:solidFill>
                <a:schemeClr val="accent1"/>
              </a:solidFill>
            </a:endParaRPr>
          </a:p>
        </p:txBody>
      </p:sp>
      <p:sp>
        <p:nvSpPr>
          <p:cNvPr id="127" name="Google Shape;127;g3ab3379bc6a_0_90"/>
          <p:cNvSpPr txBox="1"/>
          <p:nvPr/>
        </p:nvSpPr>
        <p:spPr>
          <a:xfrm>
            <a:off x="1002400" y="4513375"/>
            <a:ext cx="59817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2"/>
                </a:solidFill>
              </a:rPr>
              <a:t>NOTE: </a:t>
            </a:r>
            <a:r>
              <a:rPr lang="en" sz="1000">
                <a:solidFill>
                  <a:schemeClr val="dk2"/>
                </a:solidFill>
              </a:rPr>
              <a:t>Cost estimates are based on current school </a:t>
            </a:r>
            <a:r>
              <a:rPr lang="en" sz="1000">
                <a:solidFill>
                  <a:schemeClr val="dk2"/>
                </a:solidFill>
              </a:rPr>
              <a:t>construction pricing. Annual construction cost escalation should be factored into long-term facility planning.</a:t>
            </a:r>
            <a:endParaRPr sz="10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ab3379bc6a_0_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33" name="Google Shape;133;g3ab3379bc6a_0_97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3ab3379bc6a_0_97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Summary Observations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g3ab3379bc6a_0_97"/>
          <p:cNvSpPr txBox="1"/>
          <p:nvPr/>
        </p:nvSpPr>
        <p:spPr>
          <a:xfrm>
            <a:off x="602700" y="1229100"/>
            <a:ext cx="82296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●"/>
            </a:pPr>
            <a:r>
              <a:rPr lang="en" sz="2000"/>
              <a:t>The District’s facilities are in need of significant investment via a long-term, focused facility improvement strategy.</a:t>
            </a:r>
            <a:endParaRPr sz="20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55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Char char="●"/>
            </a:pPr>
            <a:r>
              <a:rPr b="1" i="1" lang="en" sz="2000">
                <a:solidFill>
                  <a:schemeClr val="accent1"/>
                </a:solidFill>
              </a:rPr>
              <a:t>A successful strategy will require:</a:t>
            </a:r>
            <a:endParaRPr b="1" i="1" sz="2000">
              <a:solidFill>
                <a:schemeClr val="accent1"/>
              </a:solidFill>
            </a:endParaRPr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 focused and sustained 10+ year effort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Student focused priorities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Local funding measure(s)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Acquiring eligible state matching funding</a:t>
            </a:r>
            <a:endParaRPr sz="1800"/>
          </a:p>
          <a:p>
            <a: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Dedication of ongoing funding for deferred </a:t>
            </a:r>
            <a:r>
              <a:rPr lang="en" sz="1800"/>
              <a:t>maintenance</a:t>
            </a:r>
            <a:r>
              <a:rPr lang="en" sz="1800"/>
              <a:t> needs.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ab3379bc6a_0_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41" name="Google Shape;141;g3ab3379bc6a_0_39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g3ab3379bc6a_0_39"/>
          <p:cNvSpPr txBox="1"/>
          <p:nvPr/>
        </p:nvSpPr>
        <p:spPr>
          <a:xfrm>
            <a:off x="2086900" y="133950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Next Steps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ab3379bc6a_0_39"/>
          <p:cNvSpPr txBox="1"/>
          <p:nvPr/>
        </p:nvSpPr>
        <p:spPr>
          <a:xfrm>
            <a:off x="249400" y="1089450"/>
            <a:ext cx="5502000" cy="184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b="1" lang="en" sz="1800"/>
              <a:t>Acknowledge realities facing the District:</a:t>
            </a:r>
            <a:endParaRPr sz="1800"/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The challenges are significant</a:t>
            </a:r>
            <a:endParaRPr sz="15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However, there are also opportunities</a:t>
            </a:r>
            <a:endParaRPr sz="1500"/>
          </a:p>
          <a:p>
            <a:pPr indent="0" lvl="0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-3238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Addressing facility needs will require ongoing, student-focused, and long term commitment.</a:t>
            </a:r>
            <a:endParaRPr sz="1500"/>
          </a:p>
        </p:txBody>
      </p:sp>
      <p:pic>
        <p:nvPicPr>
          <p:cNvPr id="144" name="Google Shape;144;g3ab3379bc6a_0_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0975" y="1356863"/>
            <a:ext cx="2619375" cy="1743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g3ab3379bc6a_0_39"/>
          <p:cNvSpPr/>
          <p:nvPr/>
        </p:nvSpPr>
        <p:spPr>
          <a:xfrm>
            <a:off x="837600" y="3439075"/>
            <a:ext cx="7468800" cy="1396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g3ab3379bc6a_0_39"/>
          <p:cNvSpPr txBox="1"/>
          <p:nvPr/>
        </p:nvSpPr>
        <p:spPr>
          <a:xfrm>
            <a:off x="1010650" y="3439100"/>
            <a:ext cx="7016700" cy="12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 u="sng">
                <a:solidFill>
                  <a:schemeClr val="accent1"/>
                </a:solidFill>
              </a:rPr>
              <a:t>Recommendation:</a:t>
            </a:r>
            <a:endParaRPr b="1" i="1" sz="1600" u="sng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accen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600">
                <a:solidFill>
                  <a:schemeClr val="accent1"/>
                </a:solidFill>
              </a:rPr>
              <a:t>Develop and adopt a strategic plan for District-wide facility modernization, new construction, and ongoing maintenance</a:t>
            </a:r>
            <a:endParaRPr b="1" i="1" sz="16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ab3379bc6a_0_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52" name="Google Shape;152;g3ab3379bc6a_0_76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3ab3379bc6a_0_76"/>
          <p:cNvSpPr txBox="1"/>
          <p:nvPr/>
        </p:nvSpPr>
        <p:spPr>
          <a:xfrm>
            <a:off x="2144400" y="207875"/>
            <a:ext cx="6840300" cy="749700"/>
          </a:xfrm>
          <a:prstGeom prst="rect">
            <a:avLst/>
          </a:prstGeom>
          <a:noFill/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Draft Action Plan and Timeline</a:t>
            </a:r>
            <a:endParaRPr b="1" sz="2800">
              <a:solidFill>
                <a:srgbClr val="FFFFFF"/>
              </a:solidFill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000">
                <a:solidFill>
                  <a:srgbClr val="FFFFFF"/>
                </a:solidFill>
              </a:rPr>
              <a:t>January - June 2026</a:t>
            </a:r>
            <a:endParaRPr b="1" sz="2000">
              <a:solidFill>
                <a:srgbClr val="FFFFFF"/>
              </a:solidFill>
            </a:endParaRPr>
          </a:p>
        </p:txBody>
      </p:sp>
      <p:sp>
        <p:nvSpPr>
          <p:cNvPr id="154" name="Google Shape;154;g3ab3379bc6a_0_76"/>
          <p:cNvSpPr/>
          <p:nvPr/>
        </p:nvSpPr>
        <p:spPr>
          <a:xfrm>
            <a:off x="311700" y="1446900"/>
            <a:ext cx="2728500" cy="292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ab3379bc6a_0_76"/>
          <p:cNvSpPr/>
          <p:nvPr/>
        </p:nvSpPr>
        <p:spPr>
          <a:xfrm>
            <a:off x="3207750" y="1446900"/>
            <a:ext cx="2728500" cy="292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g3ab3379bc6a_0_76"/>
          <p:cNvSpPr/>
          <p:nvPr/>
        </p:nvSpPr>
        <p:spPr>
          <a:xfrm>
            <a:off x="6103800" y="1446900"/>
            <a:ext cx="2728500" cy="29250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ab3379bc6a_0_76"/>
          <p:cNvSpPr txBox="1"/>
          <p:nvPr/>
        </p:nvSpPr>
        <p:spPr>
          <a:xfrm>
            <a:off x="369750" y="1536475"/>
            <a:ext cx="2604600" cy="271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1C8EC5"/>
                </a:solidFill>
              </a:rPr>
              <a:t>Jan/Feb</a:t>
            </a:r>
            <a:endParaRPr b="1" sz="1800" u="sng">
              <a:solidFill>
                <a:srgbClr val="1C8EC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Board study session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Review and adopt FMP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Launch stakeholder and </a:t>
            </a:r>
            <a:r>
              <a:rPr lang="en" sz="1300">
                <a:solidFill>
                  <a:schemeClr val="dk2"/>
                </a:solidFill>
              </a:rPr>
              <a:t>community</a:t>
            </a:r>
            <a:r>
              <a:rPr lang="en" sz="1300">
                <a:solidFill>
                  <a:schemeClr val="dk2"/>
                </a:solidFill>
              </a:rPr>
              <a:t> engagement effort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Create Facilities Advisory Committee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Prepare and release community opinion survey</a:t>
            </a:r>
            <a:endParaRPr sz="1300">
              <a:solidFill>
                <a:schemeClr val="dk2"/>
              </a:solidFill>
            </a:endParaRPr>
          </a:p>
        </p:txBody>
      </p:sp>
      <p:sp>
        <p:nvSpPr>
          <p:cNvPr id="158" name="Google Shape;158;g3ab3379bc6a_0_76"/>
          <p:cNvSpPr txBox="1"/>
          <p:nvPr/>
        </p:nvSpPr>
        <p:spPr>
          <a:xfrm>
            <a:off x="3269700" y="1515925"/>
            <a:ext cx="2604600" cy="27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1C8EC5"/>
                </a:solidFill>
              </a:rPr>
              <a:t>March/April</a:t>
            </a:r>
            <a:endParaRPr b="1" sz="1800" u="sng">
              <a:solidFill>
                <a:srgbClr val="1C8EC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Hold FAC meetings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Community and stakeholder engagement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Provide information to community and stakeholders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Present survey and outreach feedback to board</a:t>
            </a:r>
            <a:endParaRPr sz="1300">
              <a:solidFill>
                <a:schemeClr val="dk2"/>
              </a:solidFill>
            </a:endParaRPr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Char char="●"/>
            </a:pPr>
            <a:r>
              <a:rPr lang="en" sz="1300">
                <a:solidFill>
                  <a:schemeClr val="dk2"/>
                </a:solidFill>
              </a:rPr>
              <a:t>Initiate development of bond documents</a:t>
            </a:r>
            <a:endParaRPr sz="1300">
              <a:solidFill>
                <a:schemeClr val="dk2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 u="sng">
              <a:solidFill>
                <a:schemeClr val="dk2"/>
              </a:solidFill>
            </a:endParaRPr>
          </a:p>
        </p:txBody>
      </p:sp>
      <p:sp>
        <p:nvSpPr>
          <p:cNvPr id="159" name="Google Shape;159;g3ab3379bc6a_0_76"/>
          <p:cNvSpPr txBox="1"/>
          <p:nvPr/>
        </p:nvSpPr>
        <p:spPr>
          <a:xfrm>
            <a:off x="6169650" y="1479775"/>
            <a:ext cx="2670000" cy="26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rgbClr val="1C8EC5"/>
                </a:solidFill>
              </a:rPr>
              <a:t>May/June</a:t>
            </a:r>
            <a:endParaRPr b="1" sz="1800" u="sng">
              <a:solidFill>
                <a:srgbClr val="1C8EC5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Additional</a:t>
            </a:r>
            <a:r>
              <a:rPr lang="en">
                <a:solidFill>
                  <a:schemeClr val="dk2"/>
                </a:solidFill>
              </a:rPr>
              <a:t> community engagement via townhalls / other forums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Notify appropriate local gov’t agencies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Board study session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Review final bond documents and resos</a:t>
            </a:r>
            <a:endParaRPr>
              <a:solidFill>
                <a:schemeClr val="dk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</a:pPr>
            <a:r>
              <a:rPr lang="en">
                <a:solidFill>
                  <a:schemeClr val="dk2"/>
                </a:solidFill>
              </a:rPr>
              <a:t>Update District’s eligibility in St. Facility Program</a:t>
            </a:r>
            <a:endParaRPr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988faf43f0_0_2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</p:txBody>
      </p:sp>
      <p:sp>
        <p:nvSpPr>
          <p:cNvPr id="165" name="Google Shape;165;g3988faf43f0_0_248"/>
          <p:cNvSpPr/>
          <p:nvPr/>
        </p:nvSpPr>
        <p:spPr>
          <a:xfrm>
            <a:off x="0" y="0"/>
            <a:ext cx="9144000" cy="1017600"/>
          </a:xfrm>
          <a:prstGeom prst="rect">
            <a:avLst/>
          </a:prstGeom>
          <a:solidFill>
            <a:srgbClr val="1C8EC5"/>
          </a:solidFill>
          <a:ln cap="flat" cmpd="sng" w="9525">
            <a:solidFill>
              <a:srgbClr val="1C8EC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988faf43f0_0_248"/>
          <p:cNvSpPr txBox="1"/>
          <p:nvPr/>
        </p:nvSpPr>
        <p:spPr>
          <a:xfrm>
            <a:off x="2054050" y="185325"/>
            <a:ext cx="6840300" cy="749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" sz="2800">
                <a:solidFill>
                  <a:srgbClr val="FFFFFF"/>
                </a:solidFill>
              </a:rPr>
              <a:t>Conclusion</a:t>
            </a:r>
            <a:endParaRPr b="1" i="0" sz="2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g3988faf43f0_0_248"/>
          <p:cNvSpPr txBox="1"/>
          <p:nvPr/>
        </p:nvSpPr>
        <p:spPr>
          <a:xfrm>
            <a:off x="530850" y="1366100"/>
            <a:ext cx="8229600" cy="24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4999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4999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2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Thank you for your time and partnership.</a:t>
            </a:r>
            <a:endParaRPr b="1" i="0" sz="2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4999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4999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" sz="2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 b="1" i="0" sz="28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