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4"/>
    <p:sldMasterId id="2147483648" r:id="rId5"/>
  </p:sldMasterIdLst>
  <p:notesMasterIdLst>
    <p:notesMasterId r:id="rId40"/>
  </p:notesMasterIdLst>
  <p:sldIdLst>
    <p:sldId id="256" r:id="rId6"/>
    <p:sldId id="3891" r:id="rId7"/>
    <p:sldId id="3907" r:id="rId8"/>
    <p:sldId id="3910" r:id="rId9"/>
    <p:sldId id="3930" r:id="rId10"/>
    <p:sldId id="3971" r:id="rId11"/>
    <p:sldId id="3944" r:id="rId12"/>
    <p:sldId id="3892" r:id="rId13"/>
    <p:sldId id="3853" r:id="rId14"/>
    <p:sldId id="3919" r:id="rId15"/>
    <p:sldId id="3939" r:id="rId16"/>
    <p:sldId id="3935" r:id="rId17"/>
    <p:sldId id="3847" r:id="rId18"/>
    <p:sldId id="3941" r:id="rId19"/>
    <p:sldId id="3850" r:id="rId20"/>
    <p:sldId id="3844" r:id="rId21"/>
    <p:sldId id="3964" r:id="rId22"/>
    <p:sldId id="3965" r:id="rId23"/>
    <p:sldId id="288" r:id="rId24"/>
    <p:sldId id="3927" r:id="rId25"/>
    <p:sldId id="3937" r:id="rId26"/>
    <p:sldId id="3834" r:id="rId27"/>
    <p:sldId id="3849" r:id="rId28"/>
    <p:sldId id="3961" r:id="rId29"/>
    <p:sldId id="3865" r:id="rId30"/>
    <p:sldId id="323" r:id="rId31"/>
    <p:sldId id="3942" r:id="rId32"/>
    <p:sldId id="3969" r:id="rId33"/>
    <p:sldId id="3913" r:id="rId34"/>
    <p:sldId id="3869" r:id="rId35"/>
    <p:sldId id="3870" r:id="rId36"/>
    <p:sldId id="3968" r:id="rId37"/>
    <p:sldId id="3967" r:id="rId38"/>
    <p:sldId id="385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59DF07D-7AAB-4784-BD39-8D5A4FC4EA02}">
          <p14:sldIdLst>
            <p14:sldId id="256"/>
            <p14:sldId id="3891"/>
            <p14:sldId id="3907"/>
            <p14:sldId id="3910"/>
            <p14:sldId id="3930"/>
            <p14:sldId id="3971"/>
            <p14:sldId id="3944"/>
            <p14:sldId id="3892"/>
            <p14:sldId id="3853"/>
            <p14:sldId id="3919"/>
            <p14:sldId id="3939"/>
            <p14:sldId id="3935"/>
            <p14:sldId id="3847"/>
            <p14:sldId id="3941"/>
            <p14:sldId id="3850"/>
            <p14:sldId id="3844"/>
            <p14:sldId id="3964"/>
            <p14:sldId id="3965"/>
            <p14:sldId id="288"/>
            <p14:sldId id="3927"/>
            <p14:sldId id="3937"/>
            <p14:sldId id="3834"/>
          </p14:sldIdLst>
        </p14:section>
        <p14:section name="OPTIONAL BUDGET ALLOCATION SLIDES" id="{4F8E0B2B-91C7-4DE4-A1A3-6945576DC726}">
          <p14:sldIdLst>
            <p14:sldId id="3849"/>
            <p14:sldId id="3961"/>
            <p14:sldId id="3865"/>
            <p14:sldId id="323"/>
            <p14:sldId id="3942"/>
            <p14:sldId id="3969"/>
            <p14:sldId id="3913"/>
            <p14:sldId id="3869"/>
            <p14:sldId id="3870"/>
            <p14:sldId id="3968"/>
            <p14:sldId id="3967"/>
            <p14:sldId id="38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, Reginald" userId="46b2b0f4-eec7-426c-9d2d-1dd4c3664997" providerId="ADAL" clId="{14ABE4EA-2169-470F-9261-FA8CD6B49503}"/>
    <pc:docChg chg="modSld sldOrd">
      <pc:chgData name="Lawrence, Reginald" userId="46b2b0f4-eec7-426c-9d2d-1dd4c3664997" providerId="ADAL" clId="{14ABE4EA-2169-470F-9261-FA8CD6B49503}" dt="2026-01-20T16:44:16.771" v="1"/>
      <pc:docMkLst>
        <pc:docMk/>
      </pc:docMkLst>
      <pc:sldChg chg="ord">
        <pc:chgData name="Lawrence, Reginald" userId="46b2b0f4-eec7-426c-9d2d-1dd4c3664997" providerId="ADAL" clId="{14ABE4EA-2169-470F-9261-FA8CD6B49503}" dt="2026-01-20T16:44:16.771" v="1"/>
        <pc:sldMkLst>
          <pc:docMk/>
          <pc:sldMk cId="1191194885" sldId="3844"/>
        </pc:sldMkLst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image" Target="../media/image18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image" Target="../media/image18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2. Increase student knowledge of new math standards</a:t>
          </a:r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Math assessments by 5%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2019" custLinFactNeighborY="-22605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2855" custLinFactNeighborY="-22605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2259" custLinFactNeighborY="-22605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pPr>
            <a:buClr>
              <a:srgbClr val="000000"/>
            </a:buClr>
            <a:buSzPts val="1000"/>
          </a:pPr>
          <a:r>
            <a:rPr lang="en-US" b="1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ELA assessments by 5%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Improve</a:t>
          </a:r>
          <a:r>
            <a:rPr lang="en-US" baseline="0" dirty="0"/>
            <a:t> student attendance 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average attendance rate from 95% to96%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CCRPI Attendance Rate 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5300" custLinFactNeighborY="-13011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1060" custLinFactNeighborY="-13080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4016" custLinFactNeighborY="-13080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2BB8A2-3C81-496B-B264-0ADCB773ECB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9BC234F-A165-4212-BFB0-2E9B078D8B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>
              <a:latin typeface="Calibri Light" panose="020F0302020204030204"/>
            </a:rPr>
            <a:t>Finalize</a:t>
          </a:r>
          <a:r>
            <a:rPr lang="en-US" b="0" dirty="0"/>
            <a:t> </a:t>
          </a:r>
          <a:r>
            <a:rPr lang="en-US" b="0" dirty="0">
              <a:latin typeface="Calibri Light" panose="020F0302020204030204"/>
            </a:rPr>
            <a:t>the 2025-2030 Strategic</a:t>
          </a:r>
          <a:r>
            <a:rPr lang="en-US" b="0" dirty="0"/>
            <a:t> Plan</a:t>
          </a:r>
          <a:r>
            <a:rPr lang="en-US" b="1" dirty="0">
              <a:latin typeface="Calibri Light" panose="020F0302020204030204"/>
            </a:rPr>
            <a:t> </a:t>
          </a:r>
          <a:endParaRPr lang="en-US" b="0" i="0" dirty="0"/>
        </a:p>
      </dgm:t>
    </dgm:pt>
    <dgm:pt modelId="{3846299B-604C-4389-BD8D-7985672B36A1}" type="parTrans" cxnId="{7820CBB2-E2E1-4775-B6E7-1DDF028FE003}">
      <dgm:prSet/>
      <dgm:spPr/>
      <dgm:t>
        <a:bodyPr/>
        <a:lstStyle/>
        <a:p>
          <a:endParaRPr lang="en-US"/>
        </a:p>
      </dgm:t>
    </dgm:pt>
    <dgm:pt modelId="{8FF53ABB-8097-4AD6-B386-E84811EC4232}" type="sibTrans" cxnId="{7820CBB2-E2E1-4775-B6E7-1DDF028FE003}">
      <dgm:prSet/>
      <dgm:spPr/>
      <dgm:t>
        <a:bodyPr/>
        <a:lstStyle/>
        <a:p>
          <a:endParaRPr lang="en-US"/>
        </a:p>
      </dgm:t>
    </dgm:pt>
    <dgm:pt modelId="{DBC98BE4-C599-4026-B399-C76EB1AF6C8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i="0" dirty="0">
              <a:latin typeface="Calibri"/>
              <a:ea typeface="Calibri"/>
              <a:cs typeface="Calibri"/>
            </a:rPr>
            <a:t>2026-2027 Strategic Objectives </a:t>
          </a:r>
          <a:r>
            <a:rPr lang="en-US" i="1" dirty="0">
              <a:latin typeface="Calibri Light" panose="020F0302020204030204"/>
            </a:rPr>
            <a:t>Rankings</a:t>
          </a:r>
          <a:endParaRPr lang="en-US" b="1" dirty="0"/>
        </a:p>
      </dgm:t>
    </dgm:pt>
    <dgm:pt modelId="{0E7861CD-DFFB-4586-80CB-769CF0F6C96C}" type="parTrans" cxnId="{736F8DFF-4B7F-48A5-9991-6CDEAEB28E44}">
      <dgm:prSet/>
      <dgm:spPr/>
      <dgm:t>
        <a:bodyPr/>
        <a:lstStyle/>
        <a:p>
          <a:endParaRPr lang="en-US"/>
        </a:p>
      </dgm:t>
    </dgm:pt>
    <dgm:pt modelId="{6B99C460-F45A-4E2B-BAA6-F4802A268F7E}" type="sibTrans" cxnId="{736F8DFF-4B7F-48A5-9991-6CDEAEB28E44}">
      <dgm:prSet/>
      <dgm:spPr/>
      <dgm:t>
        <a:bodyPr/>
        <a:lstStyle/>
        <a:p>
          <a:endParaRPr lang="en-US"/>
        </a:p>
      </dgm:t>
    </dgm:pt>
    <dgm:pt modelId="{930DC42E-A316-4AD1-ABC6-E2A3582F546E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C302E136-0173-4FDA-A68D-F1E2B3EAD008}" type="parTrans" cxnId="{608BD499-ECE2-4CB2-B055-A221AFDFE4B7}">
      <dgm:prSet/>
      <dgm:spPr/>
      <dgm:t>
        <a:bodyPr/>
        <a:lstStyle/>
        <a:p>
          <a:endParaRPr lang="en-US"/>
        </a:p>
      </dgm:t>
    </dgm:pt>
    <dgm:pt modelId="{C43D9F8F-BE76-42F9-BAA4-80AB79715182}" type="sibTrans" cxnId="{608BD499-ECE2-4CB2-B055-A221AFDFE4B7}">
      <dgm:prSet/>
      <dgm:spPr/>
      <dgm:t>
        <a:bodyPr/>
        <a:lstStyle/>
        <a:p>
          <a:endParaRPr lang="en-US"/>
        </a:p>
      </dgm:t>
    </dgm:pt>
    <dgm:pt modelId="{CEC7F10D-16CC-418C-A135-7FC8EA4B83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>
              <a:latin typeface="Calibri Light" panose="020F0302020204030204"/>
            </a:rPr>
            <a:t>Proposed Program Changes (If needed)</a:t>
          </a:r>
          <a:endParaRPr lang="en-US" b="0" i="0" dirty="0"/>
        </a:p>
      </dgm:t>
    </dgm:pt>
    <dgm:pt modelId="{707945FF-B514-4589-AAED-1B75E8D984DF}" type="parTrans" cxnId="{49BFD0BA-22BC-4714-A55A-568AFDE035FA}">
      <dgm:prSet/>
      <dgm:spPr/>
      <dgm:t>
        <a:bodyPr/>
        <a:lstStyle/>
        <a:p>
          <a:endParaRPr lang="en-US"/>
        </a:p>
      </dgm:t>
    </dgm:pt>
    <dgm:pt modelId="{1B574BA1-604A-4B44-B4B4-2ACAA8B12783}" type="sibTrans" cxnId="{49BFD0BA-22BC-4714-A55A-568AFDE035FA}">
      <dgm:prSet/>
      <dgm:spPr/>
      <dgm:t>
        <a:bodyPr/>
        <a:lstStyle/>
        <a:p>
          <a:endParaRPr lang="en-US"/>
        </a:p>
      </dgm:t>
    </dgm:pt>
    <dgm:pt modelId="{10E862C8-37E8-40C0-9905-22503FD6BC5B}" type="pres">
      <dgm:prSet presAssocID="{D42BB8A2-3C81-496B-B264-0ADCB773ECB5}" presName="root" presStyleCnt="0">
        <dgm:presLayoutVars>
          <dgm:dir/>
          <dgm:resizeHandles val="exact"/>
        </dgm:presLayoutVars>
      </dgm:prSet>
      <dgm:spPr/>
    </dgm:pt>
    <dgm:pt modelId="{BC34E521-FDC0-45AC-8B1A-DF9409751A96}" type="pres">
      <dgm:prSet presAssocID="{CEC7F10D-16CC-418C-A135-7FC8EA4B8329}" presName="compNode" presStyleCnt="0"/>
      <dgm:spPr/>
    </dgm:pt>
    <dgm:pt modelId="{3FA47BEA-D731-4FE1-9EFE-D58AA55B01C6}" type="pres">
      <dgm:prSet presAssocID="{CEC7F10D-16CC-418C-A135-7FC8EA4B8329}" presName="bgRect" presStyleLbl="bgShp" presStyleIdx="0" presStyleCnt="3"/>
      <dgm:spPr/>
    </dgm:pt>
    <dgm:pt modelId="{B48C2729-5A15-48A9-B225-743CC0CE8D1A}" type="pres">
      <dgm:prSet presAssocID="{CEC7F10D-16CC-418C-A135-7FC8EA4B8329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EC44F1AA-5730-45E3-97BB-7E510E242E6D}" type="pres">
      <dgm:prSet presAssocID="{CEC7F10D-16CC-418C-A135-7FC8EA4B8329}" presName="spaceRect" presStyleCnt="0"/>
      <dgm:spPr/>
    </dgm:pt>
    <dgm:pt modelId="{38AB9919-DDA9-4FFA-8906-6E841386A351}" type="pres">
      <dgm:prSet presAssocID="{CEC7F10D-16CC-418C-A135-7FC8EA4B8329}" presName="parTx" presStyleLbl="revTx" presStyleIdx="0" presStyleCnt="4">
        <dgm:presLayoutVars>
          <dgm:chMax val="0"/>
          <dgm:chPref val="0"/>
        </dgm:presLayoutVars>
      </dgm:prSet>
      <dgm:spPr/>
    </dgm:pt>
    <dgm:pt modelId="{0B18A6D8-420F-42C1-9D9E-5C461BF28C8C}" type="pres">
      <dgm:prSet presAssocID="{1B574BA1-604A-4B44-B4B4-2ACAA8B12783}" presName="sibTrans" presStyleCnt="0"/>
      <dgm:spPr/>
    </dgm:pt>
    <dgm:pt modelId="{08A852CA-33EB-4093-9DFD-E052CB37948B}" type="pres">
      <dgm:prSet presAssocID="{C9BC234F-A165-4212-BFB0-2E9B078D8B2F}" presName="compNode" presStyleCnt="0"/>
      <dgm:spPr/>
    </dgm:pt>
    <dgm:pt modelId="{8AB5BA95-6086-40BF-8E49-DE9FFB67DB8D}" type="pres">
      <dgm:prSet presAssocID="{C9BC234F-A165-4212-BFB0-2E9B078D8B2F}" presName="bgRect" presStyleLbl="bgShp" presStyleIdx="1" presStyleCnt="3"/>
      <dgm:spPr/>
    </dgm:pt>
    <dgm:pt modelId="{A7AF9393-3FA9-45F8-97B5-D86F723D730A}" type="pres">
      <dgm:prSet presAssocID="{C9BC234F-A165-4212-BFB0-2E9B078D8B2F}" presName="icon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871CE40-8004-4A6E-A763-982B9A12E26B}" type="pres">
      <dgm:prSet presAssocID="{C9BC234F-A165-4212-BFB0-2E9B078D8B2F}" presName="spaceRect" presStyleCnt="0"/>
      <dgm:spPr/>
    </dgm:pt>
    <dgm:pt modelId="{92A4CF3A-0D98-4878-BB50-9A0303B807D8}" type="pres">
      <dgm:prSet presAssocID="{C9BC234F-A165-4212-BFB0-2E9B078D8B2F}" presName="parTx" presStyleLbl="revTx" presStyleIdx="1" presStyleCnt="4">
        <dgm:presLayoutVars>
          <dgm:chMax val="0"/>
          <dgm:chPref val="0"/>
        </dgm:presLayoutVars>
      </dgm:prSet>
      <dgm:spPr/>
    </dgm:pt>
    <dgm:pt modelId="{009E70AD-3EBC-4050-A0ED-AF5018D5741B}" type="pres">
      <dgm:prSet presAssocID="{8FF53ABB-8097-4AD6-B386-E84811EC4232}" presName="sibTrans" presStyleCnt="0"/>
      <dgm:spPr/>
    </dgm:pt>
    <dgm:pt modelId="{FDD776D9-B59E-4B46-972F-2C5EADAC5EE0}" type="pres">
      <dgm:prSet presAssocID="{DBC98BE4-C599-4026-B399-C76EB1AF6C8F}" presName="compNode" presStyleCnt="0"/>
      <dgm:spPr/>
    </dgm:pt>
    <dgm:pt modelId="{0B211F87-3FF3-4812-8F6D-21E22DF8A9D1}" type="pres">
      <dgm:prSet presAssocID="{DBC98BE4-C599-4026-B399-C76EB1AF6C8F}" presName="bgRect" presStyleLbl="bgShp" presStyleIdx="2" presStyleCnt="3"/>
      <dgm:spPr/>
    </dgm:pt>
    <dgm:pt modelId="{F484CC88-807D-47D8-8570-5BBD73108790}" type="pres">
      <dgm:prSet presAssocID="{DBC98BE4-C599-4026-B399-C76EB1AF6C8F}" presName="iconRect" presStyleLbl="node1" presStyleIdx="2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24BBE4C7-11D0-4530-93A5-67057BB10005}" type="pres">
      <dgm:prSet presAssocID="{DBC98BE4-C599-4026-B399-C76EB1AF6C8F}" presName="spaceRect" presStyleCnt="0"/>
      <dgm:spPr/>
    </dgm:pt>
    <dgm:pt modelId="{012BD4EF-1BBC-4E19-98C2-2D36819B96A3}" type="pres">
      <dgm:prSet presAssocID="{DBC98BE4-C599-4026-B399-C76EB1AF6C8F}" presName="parTx" presStyleLbl="revTx" presStyleIdx="2" presStyleCnt="4">
        <dgm:presLayoutVars>
          <dgm:chMax val="0"/>
          <dgm:chPref val="0"/>
        </dgm:presLayoutVars>
      </dgm:prSet>
      <dgm:spPr/>
    </dgm:pt>
    <dgm:pt modelId="{F76F2CD8-AF1A-49A5-8BC8-E27CB6BC9451}" type="pres">
      <dgm:prSet presAssocID="{DBC98BE4-C599-4026-B399-C76EB1AF6C8F}" presName="desTx" presStyleLbl="revTx" presStyleIdx="3" presStyleCnt="4">
        <dgm:presLayoutVars/>
      </dgm:prSet>
      <dgm:spPr/>
    </dgm:pt>
  </dgm:ptLst>
  <dgm:cxnLst>
    <dgm:cxn modelId="{12A69819-CD89-40A6-944C-47D6B15DEE40}" type="presOf" srcId="{D42BB8A2-3C81-496B-B264-0ADCB773ECB5}" destId="{10E862C8-37E8-40C0-9905-22503FD6BC5B}" srcOrd="0" destOrd="0" presId="urn:microsoft.com/office/officeart/2018/2/layout/IconVerticalSolidList"/>
    <dgm:cxn modelId="{54879620-8A09-4024-BFEF-55E90D5534AD}" type="presOf" srcId="{CEC7F10D-16CC-418C-A135-7FC8EA4B8329}" destId="{38AB9919-DDA9-4FFA-8906-6E841386A351}" srcOrd="0" destOrd="0" presId="urn:microsoft.com/office/officeart/2018/2/layout/IconVerticalSolidList"/>
    <dgm:cxn modelId="{608BD499-ECE2-4CB2-B055-A221AFDFE4B7}" srcId="{DBC98BE4-C599-4026-B399-C76EB1AF6C8F}" destId="{930DC42E-A316-4AD1-ABC6-E2A3582F546E}" srcOrd="0" destOrd="0" parTransId="{C302E136-0173-4FDA-A68D-F1E2B3EAD008}" sibTransId="{C43D9F8F-BE76-42F9-BAA4-80AB79715182}"/>
    <dgm:cxn modelId="{797C289D-EFB5-4477-8C90-554F04079034}" type="presOf" srcId="{C9BC234F-A165-4212-BFB0-2E9B078D8B2F}" destId="{92A4CF3A-0D98-4878-BB50-9A0303B807D8}" srcOrd="0" destOrd="0" presId="urn:microsoft.com/office/officeart/2018/2/layout/IconVerticalSolidList"/>
    <dgm:cxn modelId="{7820CBB2-E2E1-4775-B6E7-1DDF028FE003}" srcId="{D42BB8A2-3C81-496B-B264-0ADCB773ECB5}" destId="{C9BC234F-A165-4212-BFB0-2E9B078D8B2F}" srcOrd="1" destOrd="0" parTransId="{3846299B-604C-4389-BD8D-7985672B36A1}" sibTransId="{8FF53ABB-8097-4AD6-B386-E84811EC4232}"/>
    <dgm:cxn modelId="{49BFD0BA-22BC-4714-A55A-568AFDE035FA}" srcId="{D42BB8A2-3C81-496B-B264-0ADCB773ECB5}" destId="{CEC7F10D-16CC-418C-A135-7FC8EA4B8329}" srcOrd="0" destOrd="0" parTransId="{707945FF-B514-4589-AAED-1B75E8D984DF}" sibTransId="{1B574BA1-604A-4B44-B4B4-2ACAA8B12783}"/>
    <dgm:cxn modelId="{97FFD6C1-2C7E-486E-9D7A-C388D1295CF6}" type="presOf" srcId="{DBC98BE4-C599-4026-B399-C76EB1AF6C8F}" destId="{012BD4EF-1BBC-4E19-98C2-2D36819B96A3}" srcOrd="0" destOrd="0" presId="urn:microsoft.com/office/officeart/2018/2/layout/IconVerticalSolidList"/>
    <dgm:cxn modelId="{2030E7CD-143B-4971-ADCE-FC7FFA5F02A8}" type="presOf" srcId="{930DC42E-A316-4AD1-ABC6-E2A3582F546E}" destId="{F76F2CD8-AF1A-49A5-8BC8-E27CB6BC9451}" srcOrd="0" destOrd="0" presId="urn:microsoft.com/office/officeart/2018/2/layout/IconVerticalSolidList"/>
    <dgm:cxn modelId="{736F8DFF-4B7F-48A5-9991-6CDEAEB28E44}" srcId="{D42BB8A2-3C81-496B-B264-0ADCB773ECB5}" destId="{DBC98BE4-C599-4026-B399-C76EB1AF6C8F}" srcOrd="2" destOrd="0" parTransId="{0E7861CD-DFFB-4586-80CB-769CF0F6C96C}" sibTransId="{6B99C460-F45A-4E2B-BAA6-F4802A268F7E}"/>
    <dgm:cxn modelId="{F4348549-F1BB-47E1-BCAA-003764BFA4EA}" type="presParOf" srcId="{10E862C8-37E8-40C0-9905-22503FD6BC5B}" destId="{BC34E521-FDC0-45AC-8B1A-DF9409751A96}" srcOrd="0" destOrd="0" presId="urn:microsoft.com/office/officeart/2018/2/layout/IconVerticalSolidList"/>
    <dgm:cxn modelId="{03FBCC1B-F63E-402F-B221-8FEAF6CDA6DD}" type="presParOf" srcId="{BC34E521-FDC0-45AC-8B1A-DF9409751A96}" destId="{3FA47BEA-D731-4FE1-9EFE-D58AA55B01C6}" srcOrd="0" destOrd="0" presId="urn:microsoft.com/office/officeart/2018/2/layout/IconVerticalSolidList"/>
    <dgm:cxn modelId="{2F32658B-6494-4F56-ABE7-22F822BD1A27}" type="presParOf" srcId="{BC34E521-FDC0-45AC-8B1A-DF9409751A96}" destId="{B48C2729-5A15-48A9-B225-743CC0CE8D1A}" srcOrd="1" destOrd="0" presId="urn:microsoft.com/office/officeart/2018/2/layout/IconVerticalSolidList"/>
    <dgm:cxn modelId="{FB7A7823-29DF-4A2E-A5AC-A11C493D7D8F}" type="presParOf" srcId="{BC34E521-FDC0-45AC-8B1A-DF9409751A96}" destId="{EC44F1AA-5730-45E3-97BB-7E510E242E6D}" srcOrd="2" destOrd="0" presId="urn:microsoft.com/office/officeart/2018/2/layout/IconVerticalSolidList"/>
    <dgm:cxn modelId="{1ECF03B8-B7F5-4CA7-A606-8A558FE48C90}" type="presParOf" srcId="{BC34E521-FDC0-45AC-8B1A-DF9409751A96}" destId="{38AB9919-DDA9-4FFA-8906-6E841386A351}" srcOrd="3" destOrd="0" presId="urn:microsoft.com/office/officeart/2018/2/layout/IconVerticalSolidList"/>
    <dgm:cxn modelId="{6B53F29F-98CD-404F-9A8B-DD8421530CFE}" type="presParOf" srcId="{10E862C8-37E8-40C0-9905-22503FD6BC5B}" destId="{0B18A6D8-420F-42C1-9D9E-5C461BF28C8C}" srcOrd="1" destOrd="0" presId="urn:microsoft.com/office/officeart/2018/2/layout/IconVerticalSolidList"/>
    <dgm:cxn modelId="{645C9F8F-5488-48FF-B7F4-04E384657DEF}" type="presParOf" srcId="{10E862C8-37E8-40C0-9905-22503FD6BC5B}" destId="{08A852CA-33EB-4093-9DFD-E052CB37948B}" srcOrd="2" destOrd="0" presId="urn:microsoft.com/office/officeart/2018/2/layout/IconVerticalSolidList"/>
    <dgm:cxn modelId="{7E42BF2D-6832-4440-A280-706B5AE38D68}" type="presParOf" srcId="{08A852CA-33EB-4093-9DFD-E052CB37948B}" destId="{8AB5BA95-6086-40BF-8E49-DE9FFB67DB8D}" srcOrd="0" destOrd="0" presId="urn:microsoft.com/office/officeart/2018/2/layout/IconVerticalSolidList"/>
    <dgm:cxn modelId="{B6EC02AA-5D69-48C1-A056-EF46AFA95692}" type="presParOf" srcId="{08A852CA-33EB-4093-9DFD-E052CB37948B}" destId="{A7AF9393-3FA9-45F8-97B5-D86F723D730A}" srcOrd="1" destOrd="0" presId="urn:microsoft.com/office/officeart/2018/2/layout/IconVerticalSolidList"/>
    <dgm:cxn modelId="{4AC8F65F-0C14-4780-9589-614E5C0D9BEC}" type="presParOf" srcId="{08A852CA-33EB-4093-9DFD-E052CB37948B}" destId="{0871CE40-8004-4A6E-A763-982B9A12E26B}" srcOrd="2" destOrd="0" presId="urn:microsoft.com/office/officeart/2018/2/layout/IconVerticalSolidList"/>
    <dgm:cxn modelId="{C95D9851-7063-49AE-90CA-EA0878739890}" type="presParOf" srcId="{08A852CA-33EB-4093-9DFD-E052CB37948B}" destId="{92A4CF3A-0D98-4878-BB50-9A0303B807D8}" srcOrd="3" destOrd="0" presId="urn:microsoft.com/office/officeart/2018/2/layout/IconVerticalSolidList"/>
    <dgm:cxn modelId="{A611654E-E3FC-480D-8675-D5FA9CF516CE}" type="presParOf" srcId="{10E862C8-37E8-40C0-9905-22503FD6BC5B}" destId="{009E70AD-3EBC-4050-A0ED-AF5018D5741B}" srcOrd="3" destOrd="0" presId="urn:microsoft.com/office/officeart/2018/2/layout/IconVerticalSolidList"/>
    <dgm:cxn modelId="{FF5DE832-AEDE-4AE8-8694-6505E2AC22C6}" type="presParOf" srcId="{10E862C8-37E8-40C0-9905-22503FD6BC5B}" destId="{FDD776D9-B59E-4B46-972F-2C5EADAC5EE0}" srcOrd="4" destOrd="0" presId="urn:microsoft.com/office/officeart/2018/2/layout/IconVerticalSolidList"/>
    <dgm:cxn modelId="{D332AE65-6EBE-4BE5-98FC-66ED8C5DF732}" type="presParOf" srcId="{FDD776D9-B59E-4B46-972F-2C5EADAC5EE0}" destId="{0B211F87-3FF3-4812-8F6D-21E22DF8A9D1}" srcOrd="0" destOrd="0" presId="urn:microsoft.com/office/officeart/2018/2/layout/IconVerticalSolidList"/>
    <dgm:cxn modelId="{6F1DB48D-25DD-4791-BD11-C3FF62CB580A}" type="presParOf" srcId="{FDD776D9-B59E-4B46-972F-2C5EADAC5EE0}" destId="{F484CC88-807D-47D8-8570-5BBD73108790}" srcOrd="1" destOrd="0" presId="urn:microsoft.com/office/officeart/2018/2/layout/IconVerticalSolidList"/>
    <dgm:cxn modelId="{A28814C3-D3E8-4E82-B272-408893EAD210}" type="presParOf" srcId="{FDD776D9-B59E-4B46-972F-2C5EADAC5EE0}" destId="{24BBE4C7-11D0-4530-93A5-67057BB10005}" srcOrd="2" destOrd="0" presId="urn:microsoft.com/office/officeart/2018/2/layout/IconVerticalSolidList"/>
    <dgm:cxn modelId="{253D58EB-0970-4AD9-B385-11B13149766D}" type="presParOf" srcId="{FDD776D9-B59E-4B46-972F-2C5EADAC5EE0}" destId="{012BD4EF-1BBC-4E19-98C2-2D36819B96A3}" srcOrd="3" destOrd="0" presId="urn:microsoft.com/office/officeart/2018/2/layout/IconVerticalSolidList"/>
    <dgm:cxn modelId="{174D4FDE-CF70-4A5B-B36C-2C6F28C1A2E4}" type="presParOf" srcId="{FDD776D9-B59E-4B46-972F-2C5EADAC5EE0}" destId="{F76F2CD8-AF1A-49A5-8BC8-E27CB6BC9451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22D11C-167D-442A-B670-C2D9056104A8}" type="doc">
      <dgm:prSet loTypeId="urn:microsoft.com/office/officeart/2009/3/layout/StepUpProcess" loCatId="process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9BB649CE-74CD-4483-9383-CCF688F359CC}">
      <dgm:prSet phldrT="[Text]" custT="1"/>
      <dgm:spPr/>
      <dgm:t>
        <a:bodyPr/>
        <a:lstStyle/>
        <a:p>
          <a:pPr rtl="0">
            <a:spcAft>
              <a:spcPct val="35000"/>
            </a:spcAft>
          </a:pPr>
          <a:r>
            <a:rPr lang="en-US" sz="1600" b="1"/>
            <a:t>Step</a:t>
          </a:r>
          <a:r>
            <a:rPr lang="en-US" sz="1600" b="1">
              <a:latin typeface="Tenorite"/>
            </a:rPr>
            <a:t> 3</a:t>
          </a:r>
          <a:r>
            <a:rPr lang="en-US" sz="1600" b="1"/>
            <a:t>         </a:t>
          </a:r>
          <a:r>
            <a:rPr lang="en-US" sz="1400"/>
            <a:t> </a:t>
          </a:r>
          <a:r>
            <a:rPr lang="en-US" sz="1400" u="sng">
              <a:latin typeface="Calibri Light"/>
              <a:ea typeface="Calibri Light"/>
              <a:cs typeface="Calibri Light"/>
            </a:rPr>
            <a:t>Principals</a:t>
          </a:r>
          <a:r>
            <a:rPr lang="en-US" sz="1400">
              <a:latin typeface="Calibri Light"/>
              <a:ea typeface="Calibri Light"/>
              <a:cs typeface="Calibri Light"/>
            </a:rPr>
            <a:t>  &amp;  </a:t>
          </a:r>
          <a:r>
            <a:rPr lang="en-US" sz="1400">
              <a:latin typeface="Calibri Light"/>
              <a:ea typeface="Calibri Light"/>
              <a:cs typeface="Arial"/>
            </a:rPr>
            <a:t>Assoc. </a:t>
          </a:r>
          <a:r>
            <a:rPr lang="en-US" sz="1400">
              <a:latin typeface="Calibri Light"/>
              <a:ea typeface="Calibri Light"/>
              <a:cs typeface="Calibri Light"/>
            </a:rPr>
            <a:t>Supt. Discussions</a:t>
          </a:r>
          <a:endParaRPr lang="en-US" sz="1200" b="0" kern="1200">
            <a:latin typeface="Calibri Light"/>
            <a:ea typeface="Calibri Light"/>
            <a:cs typeface="Calibri Light"/>
          </a:endParaRPr>
        </a:p>
      </dgm:t>
    </dgm:pt>
    <dgm:pt modelId="{637D4CDB-F178-4FDF-A411-3E5665E32BA7}" type="parTrans" cxnId="{CB60929E-05E0-4ABA-9631-BA5D2C827681}">
      <dgm:prSet/>
      <dgm:spPr/>
      <dgm:t>
        <a:bodyPr/>
        <a:lstStyle/>
        <a:p>
          <a:endParaRPr lang="en-US"/>
        </a:p>
      </dgm:t>
    </dgm:pt>
    <dgm:pt modelId="{FAEB3748-C727-4F1E-8F4D-E9B2C7C7BF69}" type="sibTrans" cxnId="{CB60929E-05E0-4ABA-9631-BA5D2C827681}">
      <dgm:prSet/>
      <dgm:spPr/>
      <dgm:t>
        <a:bodyPr/>
        <a:lstStyle/>
        <a:p>
          <a:endParaRPr lang="en-US"/>
        </a:p>
      </dgm:t>
    </dgm:pt>
    <dgm:pt modelId="{F8924C73-4D86-4725-8FB1-57E56105EE84}">
      <dgm:prSet phldrT="[Text]" custT="1"/>
      <dgm:spPr/>
      <dgm:t>
        <a:bodyPr/>
        <a:lstStyle/>
        <a:p>
          <a:pPr rtl="0"/>
          <a:r>
            <a:rPr lang="en-US" sz="1600" b="1">
              <a:latin typeface="Calibri Light" panose="020F0302020204030204"/>
            </a:rPr>
            <a:t>Step 1</a:t>
          </a:r>
          <a:r>
            <a:rPr lang="en-US" sz="1600" b="1"/>
            <a:t>                            </a:t>
          </a:r>
          <a:r>
            <a:rPr lang="en-US" sz="1600" b="1">
              <a:latin typeface="Calibri Light"/>
              <a:ea typeface="Calibri Light"/>
              <a:cs typeface="Calibri Light"/>
            </a:rPr>
            <a:t>Finalize</a:t>
          </a:r>
          <a:r>
            <a:rPr lang="en-US" sz="1400" b="0">
              <a:latin typeface="Calibri Light"/>
              <a:ea typeface="Calibri Light"/>
              <a:cs typeface="Calibri Light"/>
            </a:rPr>
            <a:t> </a:t>
          </a:r>
          <a:r>
            <a:rPr lang="en-US" sz="1400">
              <a:latin typeface="Calibri Light"/>
              <a:ea typeface="Calibri Light"/>
              <a:cs typeface="Calibri Light"/>
            </a:rPr>
            <a:t>Strategic Plan &amp; Rank </a:t>
          </a:r>
          <a:r>
            <a:rPr lang="en-US" sz="1400" baseline="0">
              <a:latin typeface="Calibri Light"/>
              <a:ea typeface="Calibri Light"/>
              <a:cs typeface="Calibri Light"/>
            </a:rPr>
            <a:t>Objectives </a:t>
          </a:r>
          <a:endParaRPr lang="en-US" sz="1200" baseline="30000">
            <a:latin typeface="Calibri Light"/>
            <a:ea typeface="Calibri Light"/>
            <a:cs typeface="Calibri Light"/>
          </a:endParaRPr>
        </a:p>
      </dgm:t>
    </dgm:pt>
    <dgm:pt modelId="{1B894931-2724-420C-8A61-7C1E70BABCF8}" type="parTrans" cxnId="{85C7FFCE-9954-46A8-B2FC-659A90715629}">
      <dgm:prSet/>
      <dgm:spPr/>
      <dgm:t>
        <a:bodyPr/>
        <a:lstStyle/>
        <a:p>
          <a:endParaRPr lang="en-US"/>
        </a:p>
      </dgm:t>
    </dgm:pt>
    <dgm:pt modelId="{F73DC8A2-0FB7-4E4A-BE47-3082F4A8C365}" type="sibTrans" cxnId="{85C7FFCE-9954-46A8-B2FC-659A90715629}">
      <dgm:prSet/>
      <dgm:spPr/>
      <dgm:t>
        <a:bodyPr/>
        <a:lstStyle/>
        <a:p>
          <a:endParaRPr lang="en-US"/>
        </a:p>
      </dgm:t>
    </dgm:pt>
    <dgm:pt modelId="{6C3A5691-9935-4850-A7F8-C5616876CEF5}">
      <dgm:prSet phldrT="[Text]" custT="1"/>
      <dgm:spPr/>
      <dgm:t>
        <a:bodyPr/>
        <a:lstStyle/>
        <a:p>
          <a:pPr rtl="0"/>
          <a:r>
            <a:rPr lang="en-US" sz="1600" b="1" kern="1200"/>
            <a:t>Step</a:t>
          </a:r>
          <a:r>
            <a:rPr lang="en-US" sz="1600" b="1" kern="1200">
              <a:latin typeface="Tenorite"/>
            </a:rPr>
            <a:t> 6</a:t>
          </a:r>
          <a:r>
            <a:rPr lang="en-US" sz="1600" b="1" kern="1200"/>
            <a:t>               </a:t>
          </a:r>
          <a:r>
            <a:rPr lang="en-US" sz="1400" b="0" u="sng" kern="1200">
              <a:latin typeface="Calibri Light"/>
              <a:ea typeface="Calibri Light"/>
              <a:cs typeface="Calibri Light"/>
            </a:rPr>
            <a:t>Principals</a:t>
          </a:r>
          <a:r>
            <a:rPr lang="en-US" sz="1400" b="1" kern="1200">
              <a:latin typeface="Calibri Light"/>
              <a:ea typeface="Calibri Light"/>
              <a:cs typeface="Calibri Light"/>
            </a:rPr>
            <a:t> </a:t>
          </a:r>
          <a:r>
            <a:rPr lang="en-US" sz="1400" b="0" kern="1200">
              <a:latin typeface="Calibri Light"/>
              <a:ea typeface="Calibri Light"/>
              <a:cs typeface="Calibri Light"/>
            </a:rPr>
            <a:t>HR Staffing Conferences Begin</a:t>
          </a:r>
          <a:endParaRPr lang="en-US" sz="1200" kern="1200">
            <a:latin typeface="Calibri Light"/>
            <a:ea typeface="Calibri Light"/>
            <a:cs typeface="Calibri Light"/>
          </a:endParaRPr>
        </a:p>
        <a:p>
          <a:r>
            <a:rPr lang="en-US" sz="1200" kern="1200">
              <a:solidFill>
                <a:srgbClr val="FF0000"/>
              </a:solidFill>
              <a:latin typeface="Calibri"/>
              <a:ea typeface="Calibri"/>
              <a:cs typeface="Times New Roman"/>
            </a:rPr>
            <a:t>February 23-27</a:t>
          </a:r>
        </a:p>
      </dgm:t>
    </dgm:pt>
    <dgm:pt modelId="{514B3F9E-6E52-4BB9-8D2A-A86237788CB3}" type="parTrans" cxnId="{5807ED4F-AD2F-4A0C-923E-4718945AB630}">
      <dgm:prSet/>
      <dgm:spPr/>
      <dgm:t>
        <a:bodyPr/>
        <a:lstStyle/>
        <a:p>
          <a:endParaRPr lang="en-US"/>
        </a:p>
      </dgm:t>
    </dgm:pt>
    <dgm:pt modelId="{546C7B9D-8902-484B-93BB-F909DF1C9C2A}" type="sibTrans" cxnId="{5807ED4F-AD2F-4A0C-923E-4718945AB630}">
      <dgm:prSet/>
      <dgm:spPr/>
      <dgm:t>
        <a:bodyPr/>
        <a:lstStyle/>
        <a:p>
          <a:endParaRPr lang="en-US"/>
        </a:p>
      </dgm:t>
    </dgm:pt>
    <dgm:pt modelId="{CC1B2A00-68A2-416B-8F3C-D16E0AA80116}">
      <dgm:prSet phldrT="[Text]" custT="1"/>
      <dgm:spPr/>
      <dgm:t>
        <a:bodyPr/>
        <a:lstStyle/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1600" b="1" kern="1200" dirty="0"/>
            <a:t>Step</a:t>
          </a:r>
          <a:r>
            <a:rPr lang="en-US" sz="1600" b="1" kern="1200" dirty="0">
              <a:latin typeface="Tenorite"/>
            </a:rPr>
            <a:t> 2</a:t>
          </a:r>
          <a:r>
            <a:rPr lang="en-US" sz="1600" b="1" kern="1200" dirty="0"/>
            <a:t>             </a:t>
          </a:r>
          <a:r>
            <a:rPr lang="en-US" sz="1400" b="0" kern="1200" dirty="0">
              <a:latin typeface="Calibri Light"/>
              <a:ea typeface="Calibri Light"/>
              <a:cs typeface="Calibri Light"/>
            </a:rPr>
            <a:t>District-wide Budget Allocation Meeting</a:t>
          </a:r>
          <a:endParaRPr lang="en-US" sz="1200" kern="1200" dirty="0">
            <a:solidFill>
              <a:srgbClr val="FF0000"/>
            </a:solidFill>
            <a:latin typeface="Calibri"/>
            <a:ea typeface="Calibri"/>
            <a:cs typeface="Times New Roman"/>
          </a:endParaRPr>
        </a:p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1200" kern="1200" dirty="0">
              <a:solidFill>
                <a:srgbClr val="FF0000"/>
              </a:solidFill>
              <a:latin typeface="Calibri"/>
              <a:ea typeface="Calibri"/>
              <a:cs typeface="Times New Roman"/>
            </a:rPr>
            <a:t>January 2026</a:t>
          </a:r>
        </a:p>
      </dgm:t>
    </dgm:pt>
    <dgm:pt modelId="{E0AF48FA-BB2A-4769-9C7A-86CFCDC01851}" type="sibTrans" cxnId="{30D3722B-C493-4CAF-A512-A778465F5D27}">
      <dgm:prSet/>
      <dgm:spPr/>
      <dgm:t>
        <a:bodyPr/>
        <a:lstStyle/>
        <a:p>
          <a:endParaRPr lang="en-US"/>
        </a:p>
      </dgm:t>
    </dgm:pt>
    <dgm:pt modelId="{E1AC98EC-CA43-46FF-BBD5-6CA3998B2768}" type="parTrans" cxnId="{30D3722B-C493-4CAF-A512-A778465F5D27}">
      <dgm:prSet/>
      <dgm:spPr/>
      <dgm:t>
        <a:bodyPr/>
        <a:lstStyle/>
        <a:p>
          <a:endParaRPr lang="en-US"/>
        </a:p>
      </dgm:t>
    </dgm:pt>
    <dgm:pt modelId="{21558AD2-F25A-4064-8C41-8BABC31C233B}">
      <dgm:prSet phldrT="[Text]" custT="1"/>
      <dgm:spPr/>
      <dgm:t>
        <a:bodyPr/>
        <a:lstStyle/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1600" b="1" kern="1200"/>
            <a:t>Step </a:t>
          </a:r>
          <a:r>
            <a:rPr lang="en-US" sz="1600" b="1" kern="1200">
              <a:latin typeface="Tenorite"/>
            </a:rPr>
            <a:t>7</a:t>
          </a:r>
          <a:r>
            <a:rPr lang="en-US" sz="1600" b="1" kern="1200">
              <a:solidFill>
                <a:srgbClr val="FF0000"/>
              </a:solidFill>
              <a:latin typeface="Arial"/>
            </a:rPr>
            <a:t>*</a:t>
          </a:r>
          <a:r>
            <a:rPr lang="en-US" sz="1600" b="1" kern="1200"/>
            <a:t>      </a:t>
          </a:r>
          <a:r>
            <a:rPr lang="en-US" sz="1600" b="1" u="none" kern="1200">
              <a:latin typeface="Tenorite"/>
            </a:rPr>
            <a:t> </a:t>
          </a:r>
          <a:r>
            <a:rPr lang="en-US" sz="1400" u="sng" kern="1200">
              <a:latin typeface="Calibri Light"/>
              <a:ea typeface="Calibri Light"/>
              <a:cs typeface="Calibri Light"/>
            </a:rPr>
            <a:t>GO Team</a:t>
          </a:r>
          <a:r>
            <a:rPr lang="en-US" sz="1400" kern="1200">
              <a:latin typeface="Calibri Light"/>
              <a:ea typeface="Calibri Light"/>
              <a:cs typeface="Calibri Light"/>
            </a:rPr>
            <a:t> Budget Finalization Meeting</a:t>
          </a:r>
        </a:p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1200" kern="1200">
              <a:solidFill>
                <a:srgbClr val="FF0000"/>
              </a:solidFill>
              <a:latin typeface="Calibri"/>
              <a:ea typeface="Calibri"/>
              <a:cs typeface="Times New Roman"/>
            </a:rPr>
            <a:t>Budgets finalized by March 13th</a:t>
          </a:r>
        </a:p>
        <a:p>
          <a:pPr>
            <a:lnSpc>
              <a:spcPct val="90000"/>
            </a:lnSpc>
            <a:spcAft>
              <a:spcPct val="35000"/>
            </a:spcAft>
          </a:pPr>
          <a:endParaRPr lang="en-US" sz="1200" kern="1200">
            <a:solidFill>
              <a:srgbClr val="FF0000"/>
            </a:solidFill>
            <a:latin typeface="Calibri"/>
            <a:ea typeface="Calibri"/>
            <a:cs typeface="Times New Roman"/>
          </a:endParaRPr>
        </a:p>
      </dgm:t>
    </dgm:pt>
    <dgm:pt modelId="{E80B1696-2BA6-4E24-B4E5-695AF1A5F70E}" type="parTrans" cxnId="{18570773-4CDF-4C71-8E3E-1C3008BB213E}">
      <dgm:prSet/>
      <dgm:spPr/>
      <dgm:t>
        <a:bodyPr/>
        <a:lstStyle/>
        <a:p>
          <a:endParaRPr lang="en-US"/>
        </a:p>
      </dgm:t>
    </dgm:pt>
    <dgm:pt modelId="{81C21B7B-EDC2-410D-955E-9B1B40652905}" type="sibTrans" cxnId="{18570773-4CDF-4C71-8E3E-1C3008BB213E}">
      <dgm:prSet/>
      <dgm:spPr/>
      <dgm:t>
        <a:bodyPr/>
        <a:lstStyle/>
        <a:p>
          <a:endParaRPr lang="en-US"/>
        </a:p>
      </dgm:t>
    </dgm:pt>
    <dgm:pt modelId="{C8D17AA3-A208-483B-8C96-381C095C31D7}">
      <dgm:prSet custT="1"/>
      <dgm:spPr/>
      <dgm:t>
        <a:bodyPr/>
        <a:lstStyle/>
        <a:p>
          <a:pPr rtl="0"/>
          <a:r>
            <a:rPr lang="en-US" sz="1600" b="1" kern="1200" dirty="0">
              <a:latin typeface="Arial"/>
              <a:ea typeface="+mn-ea"/>
              <a:cs typeface="+mn-cs"/>
            </a:rPr>
            <a:t>Step 5  </a:t>
          </a:r>
          <a:r>
            <a:rPr lang="en-US" sz="1200" b="1" kern="1200" dirty="0"/>
            <a:t>          </a:t>
          </a:r>
          <a:r>
            <a:rPr lang="en-US" sz="1200" b="0" kern="1200" dirty="0"/>
            <a:t> </a:t>
          </a:r>
          <a:r>
            <a:rPr lang="en-US" sz="1400" b="0" u="sng" kern="1200" dirty="0">
              <a:latin typeface="Calibri Light"/>
              <a:ea typeface="+mn-ea"/>
              <a:cs typeface="+mn-cs"/>
            </a:rPr>
            <a:t>Associate Supt</a:t>
          </a:r>
          <a:r>
            <a:rPr lang="en-US" sz="1400" b="0" kern="1200" dirty="0">
              <a:latin typeface="Calibri Light"/>
              <a:ea typeface="+mn-ea"/>
              <a:cs typeface="+mn-cs"/>
            </a:rPr>
            <a:t>. Review</a:t>
          </a:r>
          <a:endParaRPr lang="en-US" sz="1200" kern="1200" dirty="0">
            <a:solidFill>
              <a:srgbClr val="FF0000"/>
            </a:solidFill>
            <a:latin typeface="Calibri"/>
            <a:ea typeface="Calibri"/>
            <a:cs typeface="Times New Roman"/>
          </a:endParaRPr>
        </a:p>
      </dgm:t>
    </dgm:pt>
    <dgm:pt modelId="{3B997098-82AB-4C74-8419-5363C0AB47F2}" type="parTrans" cxnId="{6A345170-34F9-4D71-8B6E-678F979FD037}">
      <dgm:prSet/>
      <dgm:spPr/>
      <dgm:t>
        <a:bodyPr/>
        <a:lstStyle/>
        <a:p>
          <a:endParaRPr lang="en-US"/>
        </a:p>
      </dgm:t>
    </dgm:pt>
    <dgm:pt modelId="{A93F8B36-2852-4C1B-84AF-7AD526917B0A}" type="sibTrans" cxnId="{6A345170-34F9-4D71-8B6E-678F979FD037}">
      <dgm:prSet/>
      <dgm:spPr/>
      <dgm:t>
        <a:bodyPr/>
        <a:lstStyle/>
        <a:p>
          <a:endParaRPr lang="en-US"/>
        </a:p>
      </dgm:t>
    </dgm:pt>
    <dgm:pt modelId="{DDB3409E-C9B9-4C33-9DCF-75C92C698A39}">
      <dgm:prSet phldr="0" custT="1"/>
      <dgm:spPr/>
      <dgm:t>
        <a:bodyPr/>
        <a:lstStyle/>
        <a:p>
          <a:pPr rtl="0"/>
          <a:r>
            <a:rPr lang="en-US" sz="1600" b="1" dirty="0">
              <a:latin typeface="Arial"/>
              <a:ea typeface="+mn-ea"/>
              <a:cs typeface="+mn-cs"/>
            </a:rPr>
            <a:t>Step </a:t>
          </a:r>
          <a:r>
            <a:rPr lang="en-US" sz="1600" b="1" kern="1200" dirty="0">
              <a:latin typeface="Arial"/>
              <a:ea typeface="+mn-ea"/>
              <a:cs typeface="+mn-cs"/>
            </a:rPr>
            <a:t>4</a:t>
          </a:r>
          <a:r>
            <a:rPr lang="en-US" sz="1600" b="1" kern="1200" dirty="0">
              <a:solidFill>
                <a:srgbClr val="FF0000"/>
              </a:solidFill>
              <a:latin typeface="Arial"/>
              <a:ea typeface="+mn-ea"/>
              <a:cs typeface="+mn-cs"/>
            </a:rPr>
            <a:t>*</a:t>
          </a:r>
          <a:r>
            <a:rPr lang="en-US" sz="1600" b="1" kern="1200" dirty="0">
              <a:latin typeface="Arial"/>
              <a:ea typeface="+mn-ea"/>
              <a:cs typeface="+mn-cs"/>
            </a:rPr>
            <a:t> </a:t>
          </a:r>
          <a:r>
            <a:rPr lang="en-US" sz="1200" b="1" kern="1200" dirty="0">
              <a:latin typeface="Arial"/>
              <a:ea typeface="+mn-ea"/>
              <a:cs typeface="+mn-cs"/>
            </a:rPr>
            <a:t> </a:t>
          </a:r>
          <a:r>
            <a:rPr lang="en-US" sz="1200" b="1" kern="1200" dirty="0"/>
            <a:t>          </a:t>
          </a:r>
          <a:r>
            <a:rPr lang="en-US" sz="1200" b="0" kern="1200" dirty="0"/>
            <a:t> </a:t>
          </a:r>
          <a:r>
            <a:rPr lang="en-US" sz="1400" b="0" u="sng" kern="1200" dirty="0">
              <a:latin typeface="Calibri Light"/>
              <a:ea typeface="+mn-ea"/>
              <a:cs typeface="+mn-cs"/>
            </a:rPr>
            <a:t>GO Team</a:t>
          </a:r>
          <a:r>
            <a:rPr lang="en-US" sz="1400" b="0" kern="1200" dirty="0">
              <a:latin typeface="Calibri Light"/>
              <a:ea typeface="+mn-ea"/>
              <a:cs typeface="+mn-cs"/>
            </a:rPr>
            <a:t> Feedback Mtg.</a:t>
          </a:r>
          <a:r>
            <a:rPr lang="en-US" sz="1400" kern="1200" dirty="0">
              <a:solidFill>
                <a:srgbClr val="000000"/>
              </a:solidFill>
              <a:latin typeface="Calibri Light"/>
              <a:ea typeface="+mn-ea"/>
              <a:cs typeface="+mn-cs"/>
            </a:rPr>
            <a:t> </a:t>
          </a:r>
          <a:r>
            <a:rPr lang="en-US" sz="1200" kern="1200" dirty="0">
              <a:solidFill>
                <a:srgbClr val="FF0000"/>
              </a:solidFill>
              <a:latin typeface="Calibri"/>
              <a:ea typeface="Calibri"/>
              <a:cs typeface="Times New Roman"/>
            </a:rPr>
            <a:t>Completed February 2026 (BEFORE STAFFING CONFERENCE) </a:t>
          </a:r>
        </a:p>
      </dgm:t>
    </dgm:pt>
    <dgm:pt modelId="{57385685-8A19-4049-A93B-01392BFF8768}" type="parTrans" cxnId="{D7FB324A-7CCF-4AEF-96BE-D02344BB2453}">
      <dgm:prSet/>
      <dgm:spPr/>
      <dgm:t>
        <a:bodyPr/>
        <a:lstStyle/>
        <a:p>
          <a:endParaRPr lang="en-US"/>
        </a:p>
      </dgm:t>
    </dgm:pt>
    <dgm:pt modelId="{3A9F161C-01CF-4F0C-9D91-AF582F7C52B3}" type="sibTrans" cxnId="{D7FB324A-7CCF-4AEF-96BE-D02344BB2453}">
      <dgm:prSet/>
      <dgm:spPr/>
      <dgm:t>
        <a:bodyPr/>
        <a:lstStyle/>
        <a:p>
          <a:endParaRPr lang="en-US"/>
        </a:p>
      </dgm:t>
    </dgm:pt>
    <dgm:pt modelId="{2498E3BA-2372-4800-9DA6-6D733FF7EFA6}" type="pres">
      <dgm:prSet presAssocID="{7622D11C-167D-442A-B670-C2D9056104A8}" presName="rootnode" presStyleCnt="0">
        <dgm:presLayoutVars>
          <dgm:chMax/>
          <dgm:chPref/>
          <dgm:dir/>
          <dgm:animLvl val="lvl"/>
        </dgm:presLayoutVars>
      </dgm:prSet>
      <dgm:spPr/>
    </dgm:pt>
    <dgm:pt modelId="{975F245F-340E-4A6D-82DA-0CFCA58DA61C}" type="pres">
      <dgm:prSet presAssocID="{F8924C73-4D86-4725-8FB1-57E56105EE84}" presName="composite" presStyleCnt="0"/>
      <dgm:spPr/>
    </dgm:pt>
    <dgm:pt modelId="{689F55C4-EF77-4B54-A769-DDA99148F578}" type="pres">
      <dgm:prSet presAssocID="{F8924C73-4D86-4725-8FB1-57E56105EE84}" presName="LShape" presStyleLbl="alignNode1" presStyleIdx="0" presStyleCnt="13"/>
      <dgm:spPr/>
    </dgm:pt>
    <dgm:pt modelId="{B91B35EE-E2D6-4A65-85DB-E65F9D4FF12C}" type="pres">
      <dgm:prSet presAssocID="{F8924C73-4D86-4725-8FB1-57E56105EE84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BF36F651-9306-4FAE-98A3-35BD65F0CE8C}" type="pres">
      <dgm:prSet presAssocID="{F8924C73-4D86-4725-8FB1-57E56105EE84}" presName="Triangle" presStyleLbl="alignNode1" presStyleIdx="1" presStyleCnt="13"/>
      <dgm:spPr/>
    </dgm:pt>
    <dgm:pt modelId="{0BD5DA95-5DDD-4417-9472-191C6BDB4726}" type="pres">
      <dgm:prSet presAssocID="{F73DC8A2-0FB7-4E4A-BE47-3082F4A8C365}" presName="sibTrans" presStyleCnt="0"/>
      <dgm:spPr/>
    </dgm:pt>
    <dgm:pt modelId="{4810943E-2270-4D09-B267-F09C31449646}" type="pres">
      <dgm:prSet presAssocID="{F73DC8A2-0FB7-4E4A-BE47-3082F4A8C365}" presName="space" presStyleCnt="0"/>
      <dgm:spPr/>
    </dgm:pt>
    <dgm:pt modelId="{908C47AB-8F98-47BA-898E-DC7D65637736}" type="pres">
      <dgm:prSet presAssocID="{CC1B2A00-68A2-416B-8F3C-D16E0AA80116}" presName="composite" presStyleCnt="0"/>
      <dgm:spPr/>
    </dgm:pt>
    <dgm:pt modelId="{AFF28D42-0F29-47D9-9B3E-DF943D18FA80}" type="pres">
      <dgm:prSet presAssocID="{CC1B2A00-68A2-416B-8F3C-D16E0AA80116}" presName="LShape" presStyleLbl="alignNode1" presStyleIdx="2" presStyleCnt="13"/>
      <dgm:spPr/>
    </dgm:pt>
    <dgm:pt modelId="{A01F39AB-3E94-413F-B395-2CF4CF9063BE}" type="pres">
      <dgm:prSet presAssocID="{CC1B2A00-68A2-416B-8F3C-D16E0AA80116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B6A4153-48F2-495A-8F36-EF367C3A1F65}" type="pres">
      <dgm:prSet presAssocID="{CC1B2A00-68A2-416B-8F3C-D16E0AA80116}" presName="Triangle" presStyleLbl="alignNode1" presStyleIdx="3" presStyleCnt="13"/>
      <dgm:spPr/>
    </dgm:pt>
    <dgm:pt modelId="{DD2648EF-4568-48AE-B393-56A88C3F0DAC}" type="pres">
      <dgm:prSet presAssocID="{E0AF48FA-BB2A-4769-9C7A-86CFCDC01851}" presName="sibTrans" presStyleCnt="0"/>
      <dgm:spPr/>
    </dgm:pt>
    <dgm:pt modelId="{5FAE9D50-B64E-4DAD-BF8D-97A561EB2379}" type="pres">
      <dgm:prSet presAssocID="{E0AF48FA-BB2A-4769-9C7A-86CFCDC01851}" presName="space" presStyleCnt="0"/>
      <dgm:spPr/>
    </dgm:pt>
    <dgm:pt modelId="{0A2D04DC-47C6-40F6-A8BE-6502636A5C77}" type="pres">
      <dgm:prSet presAssocID="{9BB649CE-74CD-4483-9383-CCF688F359CC}" presName="composite" presStyleCnt="0"/>
      <dgm:spPr/>
    </dgm:pt>
    <dgm:pt modelId="{9FBF0191-82AE-4B85-AB7D-420573696E44}" type="pres">
      <dgm:prSet presAssocID="{9BB649CE-74CD-4483-9383-CCF688F359CC}" presName="LShape" presStyleLbl="alignNode1" presStyleIdx="4" presStyleCnt="13"/>
      <dgm:spPr/>
    </dgm:pt>
    <dgm:pt modelId="{7607999D-1219-4E19-B4D8-80FBD9B53FC0}" type="pres">
      <dgm:prSet presAssocID="{9BB649CE-74CD-4483-9383-CCF688F359CC}" presName="ParentText" presStyleLbl="revTx" presStyleIdx="2" presStyleCnt="7" custScaleX="111499" custScaleY="112816" custLinFactNeighborX="5129" custLinFactNeighborY="7614">
        <dgm:presLayoutVars>
          <dgm:chMax val="0"/>
          <dgm:chPref val="0"/>
          <dgm:bulletEnabled val="1"/>
        </dgm:presLayoutVars>
      </dgm:prSet>
      <dgm:spPr/>
    </dgm:pt>
    <dgm:pt modelId="{14D6D005-BE49-4BAB-95C3-4B8C975E012F}" type="pres">
      <dgm:prSet presAssocID="{9BB649CE-74CD-4483-9383-CCF688F359CC}" presName="Triangle" presStyleLbl="alignNode1" presStyleIdx="5" presStyleCnt="13"/>
      <dgm:spPr/>
    </dgm:pt>
    <dgm:pt modelId="{87884C7A-A768-4540-837E-C4BAD8EA01B8}" type="pres">
      <dgm:prSet presAssocID="{FAEB3748-C727-4F1E-8F4D-E9B2C7C7BF69}" presName="sibTrans" presStyleCnt="0"/>
      <dgm:spPr/>
    </dgm:pt>
    <dgm:pt modelId="{43F8EE71-C638-4E74-A8ED-9738EC1365CE}" type="pres">
      <dgm:prSet presAssocID="{FAEB3748-C727-4F1E-8F4D-E9B2C7C7BF69}" presName="space" presStyleCnt="0"/>
      <dgm:spPr/>
    </dgm:pt>
    <dgm:pt modelId="{EAF5273B-4AD8-4EF5-8409-08B19AE6740C}" type="pres">
      <dgm:prSet presAssocID="{DDB3409E-C9B9-4C33-9DCF-75C92C698A39}" presName="composite" presStyleCnt="0"/>
      <dgm:spPr/>
    </dgm:pt>
    <dgm:pt modelId="{A08E5ACA-F717-4C9F-BC94-56E16D0405F4}" type="pres">
      <dgm:prSet presAssocID="{DDB3409E-C9B9-4C33-9DCF-75C92C698A39}" presName="LShape" presStyleLbl="alignNode1" presStyleIdx="6" presStyleCnt="13"/>
      <dgm:spPr/>
    </dgm:pt>
    <dgm:pt modelId="{5FAB49E4-628D-4BBD-AF15-0FA58B034DA0}" type="pres">
      <dgm:prSet presAssocID="{DDB3409E-C9B9-4C33-9DCF-75C92C698A39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9F816FAC-05A2-4196-86AD-90E94FCBF244}" type="pres">
      <dgm:prSet presAssocID="{DDB3409E-C9B9-4C33-9DCF-75C92C698A39}" presName="Triangle" presStyleLbl="alignNode1" presStyleIdx="7" presStyleCnt="13"/>
      <dgm:spPr/>
    </dgm:pt>
    <dgm:pt modelId="{97C8488C-64A3-4ADC-BF6F-25D6473B43EF}" type="pres">
      <dgm:prSet presAssocID="{3A9F161C-01CF-4F0C-9D91-AF582F7C52B3}" presName="sibTrans" presStyleCnt="0"/>
      <dgm:spPr/>
    </dgm:pt>
    <dgm:pt modelId="{51D5C7B6-B3B1-4C66-94B9-8EA1D91335CF}" type="pres">
      <dgm:prSet presAssocID="{3A9F161C-01CF-4F0C-9D91-AF582F7C52B3}" presName="space" presStyleCnt="0"/>
      <dgm:spPr/>
    </dgm:pt>
    <dgm:pt modelId="{2AB66FAE-F84B-4A23-BA2A-28334E8E5FC2}" type="pres">
      <dgm:prSet presAssocID="{C8D17AA3-A208-483B-8C96-381C095C31D7}" presName="composite" presStyleCnt="0"/>
      <dgm:spPr/>
    </dgm:pt>
    <dgm:pt modelId="{60FDA0B3-F01D-4F1B-9F9A-6225954E5703}" type="pres">
      <dgm:prSet presAssocID="{C8D17AA3-A208-483B-8C96-381C095C31D7}" presName="LShape" presStyleLbl="alignNode1" presStyleIdx="8" presStyleCnt="13"/>
      <dgm:spPr/>
    </dgm:pt>
    <dgm:pt modelId="{206A2E6F-C869-44E6-99A4-DF2204F37ADC}" type="pres">
      <dgm:prSet presAssocID="{C8D17AA3-A208-483B-8C96-381C095C31D7}" presName="ParentText" presStyleLbl="revTx" presStyleIdx="4" presStyleCnt="7" custScaleX="101559" custLinFactNeighborX="3056" custLinFactNeighborY="3598">
        <dgm:presLayoutVars>
          <dgm:chMax val="0"/>
          <dgm:chPref val="0"/>
          <dgm:bulletEnabled val="1"/>
        </dgm:presLayoutVars>
      </dgm:prSet>
      <dgm:spPr/>
    </dgm:pt>
    <dgm:pt modelId="{83CE1626-AB3F-41DF-AF17-CD304E816755}" type="pres">
      <dgm:prSet presAssocID="{C8D17AA3-A208-483B-8C96-381C095C31D7}" presName="Triangle" presStyleLbl="alignNode1" presStyleIdx="9" presStyleCnt="13"/>
      <dgm:spPr/>
    </dgm:pt>
    <dgm:pt modelId="{811AB4EA-2F99-4FD8-8AB8-C213AA828537}" type="pres">
      <dgm:prSet presAssocID="{A93F8B36-2852-4C1B-84AF-7AD526917B0A}" presName="sibTrans" presStyleCnt="0"/>
      <dgm:spPr/>
    </dgm:pt>
    <dgm:pt modelId="{399A808E-D84B-45C0-ADD9-F26DC821D206}" type="pres">
      <dgm:prSet presAssocID="{A93F8B36-2852-4C1B-84AF-7AD526917B0A}" presName="space" presStyleCnt="0"/>
      <dgm:spPr/>
    </dgm:pt>
    <dgm:pt modelId="{08AF6A84-50E5-448C-B0BB-DFDE07103B81}" type="pres">
      <dgm:prSet presAssocID="{6C3A5691-9935-4850-A7F8-C5616876CEF5}" presName="composite" presStyleCnt="0"/>
      <dgm:spPr/>
    </dgm:pt>
    <dgm:pt modelId="{D4CD74FB-0076-48E4-A550-69AC7C4860B0}" type="pres">
      <dgm:prSet presAssocID="{6C3A5691-9935-4850-A7F8-C5616876CEF5}" presName="LShape" presStyleLbl="alignNode1" presStyleIdx="10" presStyleCnt="13"/>
      <dgm:spPr/>
    </dgm:pt>
    <dgm:pt modelId="{4815C9C2-7172-49B5-AAA4-580ECA3DFE29}" type="pres">
      <dgm:prSet presAssocID="{6C3A5691-9935-4850-A7F8-C5616876CEF5}" presName="ParentText" presStyleLbl="revTx" presStyleIdx="5" presStyleCnt="7" custScaleX="113967" custLinFactNeighborX="7821" custLinFactNeighborY="-4179">
        <dgm:presLayoutVars>
          <dgm:chMax val="0"/>
          <dgm:chPref val="0"/>
          <dgm:bulletEnabled val="1"/>
        </dgm:presLayoutVars>
      </dgm:prSet>
      <dgm:spPr/>
    </dgm:pt>
    <dgm:pt modelId="{8A8BDF46-5CD7-4385-AD19-1595B30DFB05}" type="pres">
      <dgm:prSet presAssocID="{6C3A5691-9935-4850-A7F8-C5616876CEF5}" presName="Triangle" presStyleLbl="alignNode1" presStyleIdx="11" presStyleCnt="13"/>
      <dgm:spPr/>
    </dgm:pt>
    <dgm:pt modelId="{17A7E199-E325-4F07-95D1-192F577ADC15}" type="pres">
      <dgm:prSet presAssocID="{546C7B9D-8902-484B-93BB-F909DF1C9C2A}" presName="sibTrans" presStyleCnt="0"/>
      <dgm:spPr/>
    </dgm:pt>
    <dgm:pt modelId="{83B42AB0-A56E-435B-9696-1CCA367C3CE1}" type="pres">
      <dgm:prSet presAssocID="{546C7B9D-8902-484B-93BB-F909DF1C9C2A}" presName="space" presStyleCnt="0"/>
      <dgm:spPr/>
    </dgm:pt>
    <dgm:pt modelId="{AE4B6FA8-1C38-4452-8C5D-543169048279}" type="pres">
      <dgm:prSet presAssocID="{21558AD2-F25A-4064-8C41-8BABC31C233B}" presName="composite" presStyleCnt="0"/>
      <dgm:spPr/>
    </dgm:pt>
    <dgm:pt modelId="{8A1A3D19-1A7E-45DE-8891-BC02139E754B}" type="pres">
      <dgm:prSet presAssocID="{21558AD2-F25A-4064-8C41-8BABC31C233B}" presName="LShape" presStyleLbl="alignNode1" presStyleIdx="12" presStyleCnt="13"/>
      <dgm:spPr/>
    </dgm:pt>
    <dgm:pt modelId="{EBFC99F0-AC0E-4E80-8864-5ADBF875329D}" type="pres">
      <dgm:prSet presAssocID="{21558AD2-F25A-4064-8C41-8BABC31C233B}" presName="ParentText" presStyleLbl="revTx" presStyleIdx="6" presStyleCnt="7" custLinFactNeighborX="28" custLinFactNeighborY="-5710">
        <dgm:presLayoutVars>
          <dgm:chMax val="0"/>
          <dgm:chPref val="0"/>
          <dgm:bulletEnabled val="1"/>
        </dgm:presLayoutVars>
      </dgm:prSet>
      <dgm:spPr/>
    </dgm:pt>
  </dgm:ptLst>
  <dgm:cxnLst>
    <dgm:cxn modelId="{E5435007-8FBE-4E2B-96E0-694F824FCA6B}" type="presOf" srcId="{C8D17AA3-A208-483B-8C96-381C095C31D7}" destId="{206A2E6F-C869-44E6-99A4-DF2204F37ADC}" srcOrd="0" destOrd="0" presId="urn:microsoft.com/office/officeart/2009/3/layout/StepUpProcess"/>
    <dgm:cxn modelId="{891A760D-E54B-4199-8B29-46FE161C2ECF}" type="presOf" srcId="{DDB3409E-C9B9-4C33-9DCF-75C92C698A39}" destId="{5FAB49E4-628D-4BBD-AF15-0FA58B034DA0}" srcOrd="0" destOrd="0" presId="urn:microsoft.com/office/officeart/2009/3/layout/StepUpProcess"/>
    <dgm:cxn modelId="{9766EC10-3D5F-4903-B2CB-FEE3ED343185}" type="presOf" srcId="{6C3A5691-9935-4850-A7F8-C5616876CEF5}" destId="{4815C9C2-7172-49B5-AAA4-580ECA3DFE29}" srcOrd="0" destOrd="0" presId="urn:microsoft.com/office/officeart/2009/3/layout/StepUpProcess"/>
    <dgm:cxn modelId="{30D3722B-C493-4CAF-A512-A778465F5D27}" srcId="{7622D11C-167D-442A-B670-C2D9056104A8}" destId="{CC1B2A00-68A2-416B-8F3C-D16E0AA80116}" srcOrd="1" destOrd="0" parTransId="{E1AC98EC-CA43-46FF-BBD5-6CA3998B2768}" sibTransId="{E0AF48FA-BB2A-4769-9C7A-86CFCDC01851}"/>
    <dgm:cxn modelId="{76A99E3F-DC3E-4301-A907-B19E73D208DF}" type="presOf" srcId="{9BB649CE-74CD-4483-9383-CCF688F359CC}" destId="{7607999D-1219-4E19-B4D8-80FBD9B53FC0}" srcOrd="0" destOrd="0" presId="urn:microsoft.com/office/officeart/2009/3/layout/StepUpProcess"/>
    <dgm:cxn modelId="{51029E40-1693-4E9A-AD10-D7D530979C07}" type="presOf" srcId="{21558AD2-F25A-4064-8C41-8BABC31C233B}" destId="{EBFC99F0-AC0E-4E80-8864-5ADBF875329D}" srcOrd="0" destOrd="0" presId="urn:microsoft.com/office/officeart/2009/3/layout/StepUpProcess"/>
    <dgm:cxn modelId="{D948FB64-D270-49AA-A53E-E3A130C5FED9}" type="presOf" srcId="{CC1B2A00-68A2-416B-8F3C-D16E0AA80116}" destId="{A01F39AB-3E94-413F-B395-2CF4CF9063BE}" srcOrd="0" destOrd="0" presId="urn:microsoft.com/office/officeart/2009/3/layout/StepUpProcess"/>
    <dgm:cxn modelId="{D7FB324A-7CCF-4AEF-96BE-D02344BB2453}" srcId="{7622D11C-167D-442A-B670-C2D9056104A8}" destId="{DDB3409E-C9B9-4C33-9DCF-75C92C698A39}" srcOrd="3" destOrd="0" parTransId="{57385685-8A19-4049-A93B-01392BFF8768}" sibTransId="{3A9F161C-01CF-4F0C-9D91-AF582F7C52B3}"/>
    <dgm:cxn modelId="{ECF8CD4C-0AA6-4D27-A324-93A1688AB263}" type="presOf" srcId="{7622D11C-167D-442A-B670-C2D9056104A8}" destId="{2498E3BA-2372-4800-9DA6-6D733FF7EFA6}" srcOrd="0" destOrd="0" presId="urn:microsoft.com/office/officeart/2009/3/layout/StepUpProcess"/>
    <dgm:cxn modelId="{5807ED4F-AD2F-4A0C-923E-4718945AB630}" srcId="{7622D11C-167D-442A-B670-C2D9056104A8}" destId="{6C3A5691-9935-4850-A7F8-C5616876CEF5}" srcOrd="5" destOrd="0" parTransId="{514B3F9E-6E52-4BB9-8D2A-A86237788CB3}" sibTransId="{546C7B9D-8902-484B-93BB-F909DF1C9C2A}"/>
    <dgm:cxn modelId="{6A345170-34F9-4D71-8B6E-678F979FD037}" srcId="{7622D11C-167D-442A-B670-C2D9056104A8}" destId="{C8D17AA3-A208-483B-8C96-381C095C31D7}" srcOrd="4" destOrd="0" parTransId="{3B997098-82AB-4C74-8419-5363C0AB47F2}" sibTransId="{A93F8B36-2852-4C1B-84AF-7AD526917B0A}"/>
    <dgm:cxn modelId="{18570773-4CDF-4C71-8E3E-1C3008BB213E}" srcId="{7622D11C-167D-442A-B670-C2D9056104A8}" destId="{21558AD2-F25A-4064-8C41-8BABC31C233B}" srcOrd="6" destOrd="0" parTransId="{E80B1696-2BA6-4E24-B4E5-695AF1A5F70E}" sibTransId="{81C21B7B-EDC2-410D-955E-9B1B40652905}"/>
    <dgm:cxn modelId="{CB60929E-05E0-4ABA-9631-BA5D2C827681}" srcId="{7622D11C-167D-442A-B670-C2D9056104A8}" destId="{9BB649CE-74CD-4483-9383-CCF688F359CC}" srcOrd="2" destOrd="0" parTransId="{637D4CDB-F178-4FDF-A411-3E5665E32BA7}" sibTransId="{FAEB3748-C727-4F1E-8F4D-E9B2C7C7BF69}"/>
    <dgm:cxn modelId="{577D3BA7-69C2-4E04-BFF4-3B349423AFA4}" type="presOf" srcId="{F8924C73-4D86-4725-8FB1-57E56105EE84}" destId="{B91B35EE-E2D6-4A65-85DB-E65F9D4FF12C}" srcOrd="0" destOrd="0" presId="urn:microsoft.com/office/officeart/2009/3/layout/StepUpProcess"/>
    <dgm:cxn modelId="{85C7FFCE-9954-46A8-B2FC-659A90715629}" srcId="{7622D11C-167D-442A-B670-C2D9056104A8}" destId="{F8924C73-4D86-4725-8FB1-57E56105EE84}" srcOrd="0" destOrd="0" parTransId="{1B894931-2724-420C-8A61-7C1E70BABCF8}" sibTransId="{F73DC8A2-0FB7-4E4A-BE47-3082F4A8C365}"/>
    <dgm:cxn modelId="{51BBF1C3-C5B6-4D7D-A620-89B65286EF39}" type="presParOf" srcId="{2498E3BA-2372-4800-9DA6-6D733FF7EFA6}" destId="{975F245F-340E-4A6D-82DA-0CFCA58DA61C}" srcOrd="0" destOrd="0" presId="urn:microsoft.com/office/officeart/2009/3/layout/StepUpProcess"/>
    <dgm:cxn modelId="{0A79AEA1-CA82-40E0-B7E0-C31B45CFBA67}" type="presParOf" srcId="{975F245F-340E-4A6D-82DA-0CFCA58DA61C}" destId="{689F55C4-EF77-4B54-A769-DDA99148F578}" srcOrd="0" destOrd="0" presId="urn:microsoft.com/office/officeart/2009/3/layout/StepUpProcess"/>
    <dgm:cxn modelId="{8137CD65-D8C5-4B3E-8CF7-C4B70BFBDEB9}" type="presParOf" srcId="{975F245F-340E-4A6D-82DA-0CFCA58DA61C}" destId="{B91B35EE-E2D6-4A65-85DB-E65F9D4FF12C}" srcOrd="1" destOrd="0" presId="urn:microsoft.com/office/officeart/2009/3/layout/StepUpProcess"/>
    <dgm:cxn modelId="{5354DB8A-DD3A-4D9A-BF59-16A82E06E4D5}" type="presParOf" srcId="{975F245F-340E-4A6D-82DA-0CFCA58DA61C}" destId="{BF36F651-9306-4FAE-98A3-35BD65F0CE8C}" srcOrd="2" destOrd="0" presId="urn:microsoft.com/office/officeart/2009/3/layout/StepUpProcess"/>
    <dgm:cxn modelId="{3E870694-F903-4469-B9CF-353ECD266E22}" type="presParOf" srcId="{2498E3BA-2372-4800-9DA6-6D733FF7EFA6}" destId="{0BD5DA95-5DDD-4417-9472-191C6BDB4726}" srcOrd="1" destOrd="0" presId="urn:microsoft.com/office/officeart/2009/3/layout/StepUpProcess"/>
    <dgm:cxn modelId="{74C803C4-6C75-4895-9739-D0BC7B9504E2}" type="presParOf" srcId="{0BD5DA95-5DDD-4417-9472-191C6BDB4726}" destId="{4810943E-2270-4D09-B267-F09C31449646}" srcOrd="0" destOrd="0" presId="urn:microsoft.com/office/officeart/2009/3/layout/StepUpProcess"/>
    <dgm:cxn modelId="{5E7E7BF6-34DB-4941-9302-216702CD3FEB}" type="presParOf" srcId="{2498E3BA-2372-4800-9DA6-6D733FF7EFA6}" destId="{908C47AB-8F98-47BA-898E-DC7D65637736}" srcOrd="2" destOrd="0" presId="urn:microsoft.com/office/officeart/2009/3/layout/StepUpProcess"/>
    <dgm:cxn modelId="{BFD577B0-5DCA-4610-80B6-AB339B56CCC6}" type="presParOf" srcId="{908C47AB-8F98-47BA-898E-DC7D65637736}" destId="{AFF28D42-0F29-47D9-9B3E-DF943D18FA80}" srcOrd="0" destOrd="0" presId="urn:microsoft.com/office/officeart/2009/3/layout/StepUpProcess"/>
    <dgm:cxn modelId="{1F083292-8D5F-4EF3-AE83-9037878E0AE0}" type="presParOf" srcId="{908C47AB-8F98-47BA-898E-DC7D65637736}" destId="{A01F39AB-3E94-413F-B395-2CF4CF9063BE}" srcOrd="1" destOrd="0" presId="urn:microsoft.com/office/officeart/2009/3/layout/StepUpProcess"/>
    <dgm:cxn modelId="{027804D9-6B7A-401C-A1EB-4EA78B60BAEC}" type="presParOf" srcId="{908C47AB-8F98-47BA-898E-DC7D65637736}" destId="{0B6A4153-48F2-495A-8F36-EF367C3A1F65}" srcOrd="2" destOrd="0" presId="urn:microsoft.com/office/officeart/2009/3/layout/StepUpProcess"/>
    <dgm:cxn modelId="{2F3C2374-5588-4755-BB95-0F9311078606}" type="presParOf" srcId="{2498E3BA-2372-4800-9DA6-6D733FF7EFA6}" destId="{DD2648EF-4568-48AE-B393-56A88C3F0DAC}" srcOrd="3" destOrd="0" presId="urn:microsoft.com/office/officeart/2009/3/layout/StepUpProcess"/>
    <dgm:cxn modelId="{91F8F830-5C45-4A71-A756-5FFDA7C7E767}" type="presParOf" srcId="{DD2648EF-4568-48AE-B393-56A88C3F0DAC}" destId="{5FAE9D50-B64E-4DAD-BF8D-97A561EB2379}" srcOrd="0" destOrd="0" presId="urn:microsoft.com/office/officeart/2009/3/layout/StepUpProcess"/>
    <dgm:cxn modelId="{16EFCED8-6B29-4993-AA7D-646B8667FCC8}" type="presParOf" srcId="{2498E3BA-2372-4800-9DA6-6D733FF7EFA6}" destId="{0A2D04DC-47C6-40F6-A8BE-6502636A5C77}" srcOrd="4" destOrd="0" presId="urn:microsoft.com/office/officeart/2009/3/layout/StepUpProcess"/>
    <dgm:cxn modelId="{574C9A18-E8D0-4D3F-8FA8-EC76CE2D42C1}" type="presParOf" srcId="{0A2D04DC-47C6-40F6-A8BE-6502636A5C77}" destId="{9FBF0191-82AE-4B85-AB7D-420573696E44}" srcOrd="0" destOrd="0" presId="urn:microsoft.com/office/officeart/2009/3/layout/StepUpProcess"/>
    <dgm:cxn modelId="{93610881-05B0-4030-892E-2D9300A2ADAF}" type="presParOf" srcId="{0A2D04DC-47C6-40F6-A8BE-6502636A5C77}" destId="{7607999D-1219-4E19-B4D8-80FBD9B53FC0}" srcOrd="1" destOrd="0" presId="urn:microsoft.com/office/officeart/2009/3/layout/StepUpProcess"/>
    <dgm:cxn modelId="{D84FA17D-2349-4EFD-A30E-F3D17147FAC6}" type="presParOf" srcId="{0A2D04DC-47C6-40F6-A8BE-6502636A5C77}" destId="{14D6D005-BE49-4BAB-95C3-4B8C975E012F}" srcOrd="2" destOrd="0" presId="urn:microsoft.com/office/officeart/2009/3/layout/StepUpProcess"/>
    <dgm:cxn modelId="{5D9FFDF2-02D8-430B-88EB-E0234EC84BF2}" type="presParOf" srcId="{2498E3BA-2372-4800-9DA6-6D733FF7EFA6}" destId="{87884C7A-A768-4540-837E-C4BAD8EA01B8}" srcOrd="5" destOrd="0" presId="urn:microsoft.com/office/officeart/2009/3/layout/StepUpProcess"/>
    <dgm:cxn modelId="{FDECF248-C8E1-455E-9CEB-1ED7ADEF06A9}" type="presParOf" srcId="{87884C7A-A768-4540-837E-C4BAD8EA01B8}" destId="{43F8EE71-C638-4E74-A8ED-9738EC1365CE}" srcOrd="0" destOrd="0" presId="urn:microsoft.com/office/officeart/2009/3/layout/StepUpProcess"/>
    <dgm:cxn modelId="{70C8A620-B41D-4B7D-8C09-8189EAAB235E}" type="presParOf" srcId="{2498E3BA-2372-4800-9DA6-6D733FF7EFA6}" destId="{EAF5273B-4AD8-4EF5-8409-08B19AE6740C}" srcOrd="6" destOrd="0" presId="urn:microsoft.com/office/officeart/2009/3/layout/StepUpProcess"/>
    <dgm:cxn modelId="{9B5E2F9D-CD4C-4F0B-AA7E-1745FAC8E9E4}" type="presParOf" srcId="{EAF5273B-4AD8-4EF5-8409-08B19AE6740C}" destId="{A08E5ACA-F717-4C9F-BC94-56E16D0405F4}" srcOrd="0" destOrd="0" presId="urn:microsoft.com/office/officeart/2009/3/layout/StepUpProcess"/>
    <dgm:cxn modelId="{1B60907F-DE74-4D9B-97B1-ABAE6E312114}" type="presParOf" srcId="{EAF5273B-4AD8-4EF5-8409-08B19AE6740C}" destId="{5FAB49E4-628D-4BBD-AF15-0FA58B034DA0}" srcOrd="1" destOrd="0" presId="urn:microsoft.com/office/officeart/2009/3/layout/StepUpProcess"/>
    <dgm:cxn modelId="{D0A1CC5B-CA1D-4A69-BE32-57D93DF7B5FA}" type="presParOf" srcId="{EAF5273B-4AD8-4EF5-8409-08B19AE6740C}" destId="{9F816FAC-05A2-4196-86AD-90E94FCBF244}" srcOrd="2" destOrd="0" presId="urn:microsoft.com/office/officeart/2009/3/layout/StepUpProcess"/>
    <dgm:cxn modelId="{3251E146-6292-434A-AC8C-6878630464DB}" type="presParOf" srcId="{2498E3BA-2372-4800-9DA6-6D733FF7EFA6}" destId="{97C8488C-64A3-4ADC-BF6F-25D6473B43EF}" srcOrd="7" destOrd="0" presId="urn:microsoft.com/office/officeart/2009/3/layout/StepUpProcess"/>
    <dgm:cxn modelId="{3DC55F4B-7AD5-4E8D-9F91-E8226F58D772}" type="presParOf" srcId="{97C8488C-64A3-4ADC-BF6F-25D6473B43EF}" destId="{51D5C7B6-B3B1-4C66-94B9-8EA1D91335CF}" srcOrd="0" destOrd="0" presId="urn:microsoft.com/office/officeart/2009/3/layout/StepUpProcess"/>
    <dgm:cxn modelId="{AFED2D23-5EE9-497C-B9A1-48A6B5A5D189}" type="presParOf" srcId="{2498E3BA-2372-4800-9DA6-6D733FF7EFA6}" destId="{2AB66FAE-F84B-4A23-BA2A-28334E8E5FC2}" srcOrd="8" destOrd="0" presId="urn:microsoft.com/office/officeart/2009/3/layout/StepUpProcess"/>
    <dgm:cxn modelId="{5976E60C-A3E4-4294-B670-63333FF0D690}" type="presParOf" srcId="{2AB66FAE-F84B-4A23-BA2A-28334E8E5FC2}" destId="{60FDA0B3-F01D-4F1B-9F9A-6225954E5703}" srcOrd="0" destOrd="0" presId="urn:microsoft.com/office/officeart/2009/3/layout/StepUpProcess"/>
    <dgm:cxn modelId="{2C5FFD01-6188-4898-A779-705D6A52FD3B}" type="presParOf" srcId="{2AB66FAE-F84B-4A23-BA2A-28334E8E5FC2}" destId="{206A2E6F-C869-44E6-99A4-DF2204F37ADC}" srcOrd="1" destOrd="0" presId="urn:microsoft.com/office/officeart/2009/3/layout/StepUpProcess"/>
    <dgm:cxn modelId="{E4A029B2-CA25-480A-8257-5C970B977915}" type="presParOf" srcId="{2AB66FAE-F84B-4A23-BA2A-28334E8E5FC2}" destId="{83CE1626-AB3F-41DF-AF17-CD304E816755}" srcOrd="2" destOrd="0" presId="urn:microsoft.com/office/officeart/2009/3/layout/StepUpProcess"/>
    <dgm:cxn modelId="{C76D64A3-49B3-41F6-A99F-A01594E08B0A}" type="presParOf" srcId="{2498E3BA-2372-4800-9DA6-6D733FF7EFA6}" destId="{811AB4EA-2F99-4FD8-8AB8-C213AA828537}" srcOrd="9" destOrd="0" presId="urn:microsoft.com/office/officeart/2009/3/layout/StepUpProcess"/>
    <dgm:cxn modelId="{3D6C4667-70FB-4DF0-A6E0-3FAEA5327EF0}" type="presParOf" srcId="{811AB4EA-2F99-4FD8-8AB8-C213AA828537}" destId="{399A808E-D84B-45C0-ADD9-F26DC821D206}" srcOrd="0" destOrd="0" presId="urn:microsoft.com/office/officeart/2009/3/layout/StepUpProcess"/>
    <dgm:cxn modelId="{5E977F1C-2C85-4FB3-8C89-09BF10ACCA8F}" type="presParOf" srcId="{2498E3BA-2372-4800-9DA6-6D733FF7EFA6}" destId="{08AF6A84-50E5-448C-B0BB-DFDE07103B81}" srcOrd="10" destOrd="0" presId="urn:microsoft.com/office/officeart/2009/3/layout/StepUpProcess"/>
    <dgm:cxn modelId="{9C0FE127-0DF0-42DB-9771-4D465051EF79}" type="presParOf" srcId="{08AF6A84-50E5-448C-B0BB-DFDE07103B81}" destId="{D4CD74FB-0076-48E4-A550-69AC7C4860B0}" srcOrd="0" destOrd="0" presId="urn:microsoft.com/office/officeart/2009/3/layout/StepUpProcess"/>
    <dgm:cxn modelId="{B0EAB17D-06D4-4FC9-808F-4571AAB27671}" type="presParOf" srcId="{08AF6A84-50E5-448C-B0BB-DFDE07103B81}" destId="{4815C9C2-7172-49B5-AAA4-580ECA3DFE29}" srcOrd="1" destOrd="0" presId="urn:microsoft.com/office/officeart/2009/3/layout/StepUpProcess"/>
    <dgm:cxn modelId="{1DCC657A-398D-44E7-98A2-820DC10D3329}" type="presParOf" srcId="{08AF6A84-50E5-448C-B0BB-DFDE07103B81}" destId="{8A8BDF46-5CD7-4385-AD19-1595B30DFB05}" srcOrd="2" destOrd="0" presId="urn:microsoft.com/office/officeart/2009/3/layout/StepUpProcess"/>
    <dgm:cxn modelId="{9AE059EC-E15D-41B8-B8E6-309DF05A7619}" type="presParOf" srcId="{2498E3BA-2372-4800-9DA6-6D733FF7EFA6}" destId="{17A7E199-E325-4F07-95D1-192F577ADC15}" srcOrd="11" destOrd="0" presId="urn:microsoft.com/office/officeart/2009/3/layout/StepUpProcess"/>
    <dgm:cxn modelId="{1C9A980A-4EA8-475B-8395-83AECA422D29}" type="presParOf" srcId="{17A7E199-E325-4F07-95D1-192F577ADC15}" destId="{83B42AB0-A56E-435B-9696-1CCA367C3CE1}" srcOrd="0" destOrd="0" presId="urn:microsoft.com/office/officeart/2009/3/layout/StepUpProcess"/>
    <dgm:cxn modelId="{033BC930-1A93-4168-8F7E-083044011345}" type="presParOf" srcId="{2498E3BA-2372-4800-9DA6-6D733FF7EFA6}" destId="{AE4B6FA8-1C38-4452-8C5D-543169048279}" srcOrd="12" destOrd="0" presId="urn:microsoft.com/office/officeart/2009/3/layout/StepUpProcess"/>
    <dgm:cxn modelId="{818CA3D4-C4C7-4F36-A3C5-C5297AD78693}" type="presParOf" srcId="{AE4B6FA8-1C38-4452-8C5D-543169048279}" destId="{8A1A3D19-1A7E-45DE-8891-BC02139E754B}" srcOrd="0" destOrd="0" presId="urn:microsoft.com/office/officeart/2009/3/layout/StepUpProcess"/>
    <dgm:cxn modelId="{268C7FD8-E073-4AE7-8578-C2C338E5958D}" type="presParOf" srcId="{AE4B6FA8-1C38-4452-8C5D-543169048279}" destId="{EBFC99F0-AC0E-4E80-8864-5ADBF875329D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B93A99-69D9-436A-9036-F51BD25449E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5E91B16-ED2B-4A5B-B8F8-F82CD0D222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This budget represents an investment plan for our school’s students, employees and the community as a whole.</a:t>
          </a:r>
        </a:p>
      </dgm:t>
    </dgm:pt>
    <dgm:pt modelId="{60284D49-384C-4BC2-92A6-779405BCB9F3}" type="parTrans" cxnId="{B8C4E1B1-73A1-48E4-9EA8-BD6F33B7996D}">
      <dgm:prSet/>
      <dgm:spPr/>
      <dgm:t>
        <a:bodyPr/>
        <a:lstStyle/>
        <a:p>
          <a:endParaRPr lang="en-US"/>
        </a:p>
      </dgm:t>
    </dgm:pt>
    <dgm:pt modelId="{595EFE52-8308-412F-AD5A-447F4029FD61}" type="sibTrans" cxnId="{B8C4E1B1-73A1-48E4-9EA8-BD6F33B7996D}">
      <dgm:prSet/>
      <dgm:spPr/>
      <dgm:t>
        <a:bodyPr/>
        <a:lstStyle/>
        <a:p>
          <a:endParaRPr lang="en-US"/>
        </a:p>
      </dgm:t>
    </dgm:pt>
    <dgm:pt modelId="{1933A844-D453-44E0-A49D-7D297CFCA2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The budget recommendations are tied directly to the school’s strategic vision and direction.</a:t>
          </a:r>
        </a:p>
      </dgm:t>
    </dgm:pt>
    <dgm:pt modelId="{A0E4C775-150E-48CA-8E9F-34928982F093}" type="parTrans" cxnId="{57910935-A255-454A-AA9A-BE1AD70FC1C7}">
      <dgm:prSet/>
      <dgm:spPr/>
      <dgm:t>
        <a:bodyPr/>
        <a:lstStyle/>
        <a:p>
          <a:endParaRPr lang="en-US"/>
        </a:p>
      </dgm:t>
    </dgm:pt>
    <dgm:pt modelId="{3047AAFC-BE78-4046-AFF8-247D85E87BF7}" type="sibTrans" cxnId="{57910935-A255-454A-AA9A-BE1AD70FC1C7}">
      <dgm:prSet/>
      <dgm:spPr/>
      <dgm:t>
        <a:bodyPr/>
        <a:lstStyle/>
        <a:p>
          <a:endParaRPr lang="en-US"/>
        </a:p>
      </dgm:t>
    </dgm:pt>
    <dgm:pt modelId="{027D3DE2-F2D3-4AEC-955E-D0C13CD6F0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The proposed budget for the general operations of the school are reflected at $5331904</a:t>
          </a:r>
        </a:p>
      </dgm:t>
    </dgm:pt>
    <dgm:pt modelId="{6946E1CF-11BA-4CE0-9B04-DA55CA945D12}" type="parTrans" cxnId="{4FDEB260-8767-4D8F-AFDD-3C04DF6D7970}">
      <dgm:prSet/>
      <dgm:spPr/>
      <dgm:t>
        <a:bodyPr/>
        <a:lstStyle/>
        <a:p>
          <a:endParaRPr lang="en-US"/>
        </a:p>
      </dgm:t>
    </dgm:pt>
    <dgm:pt modelId="{2B033F52-397E-490A-AC9C-574FE8580A64}" type="sibTrans" cxnId="{4FDEB260-8767-4D8F-AFDD-3C04DF6D7970}">
      <dgm:prSet/>
      <dgm:spPr/>
      <dgm:t>
        <a:bodyPr/>
        <a:lstStyle/>
        <a:p>
          <a:endParaRPr lang="en-US"/>
        </a:p>
      </dgm:t>
    </dgm:pt>
    <dgm:pt modelId="{EAB82611-B800-467B-B26D-70F2EC76313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This investment plan for </a:t>
          </a:r>
          <a:r>
            <a:rPr lang="en-US" sz="1800" b="1" dirty="0"/>
            <a:t>FY27</a:t>
          </a:r>
          <a:r>
            <a:rPr lang="en-US" sz="1800" dirty="0"/>
            <a:t> accommodates a student population that is projected to be 259 students, which is a increase of _7_ students from </a:t>
          </a:r>
          <a:r>
            <a:rPr lang="en-US" sz="1800" dirty="0">
              <a:latin typeface="Arial Black"/>
            </a:rPr>
            <a:t>FY26</a:t>
          </a:r>
          <a:r>
            <a:rPr lang="en-US" sz="1800" dirty="0"/>
            <a:t>.</a:t>
          </a:r>
        </a:p>
      </dgm:t>
    </dgm:pt>
    <dgm:pt modelId="{FD15812B-03D3-46E2-B5A7-8BEBCCA76139}" type="sibTrans" cxnId="{98EB66CB-CF8D-43B4-BE48-B2E3D92C0DCB}">
      <dgm:prSet/>
      <dgm:spPr/>
      <dgm:t>
        <a:bodyPr/>
        <a:lstStyle/>
        <a:p>
          <a:endParaRPr lang="en-US"/>
        </a:p>
      </dgm:t>
    </dgm:pt>
    <dgm:pt modelId="{5AD016B5-3D3B-4B48-930D-D3410FD3A6BE}" type="parTrans" cxnId="{98EB66CB-CF8D-43B4-BE48-B2E3D92C0DCB}">
      <dgm:prSet/>
      <dgm:spPr/>
      <dgm:t>
        <a:bodyPr/>
        <a:lstStyle/>
        <a:p>
          <a:endParaRPr lang="en-US"/>
        </a:p>
      </dgm:t>
    </dgm:pt>
    <dgm:pt modelId="{06155CF6-0B61-4A49-8ED9-2282E530FBBC}" type="pres">
      <dgm:prSet presAssocID="{D3B93A99-69D9-436A-9036-F51BD25449E7}" presName="root" presStyleCnt="0">
        <dgm:presLayoutVars>
          <dgm:dir/>
          <dgm:resizeHandles val="exact"/>
        </dgm:presLayoutVars>
      </dgm:prSet>
      <dgm:spPr/>
    </dgm:pt>
    <dgm:pt modelId="{AE7047E4-C0B4-42D1-A0D2-71D593B4D4D1}" type="pres">
      <dgm:prSet presAssocID="{15E91B16-ED2B-4A5B-B8F8-F82CD0D222E2}" presName="compNode" presStyleCnt="0"/>
      <dgm:spPr/>
    </dgm:pt>
    <dgm:pt modelId="{0CDEB3A0-4736-4CF8-BA9C-D22820D222B9}" type="pres">
      <dgm:prSet presAssocID="{15E91B16-ED2B-4A5B-B8F8-F82CD0D222E2}" presName="bgRect" presStyleLbl="bgShp" presStyleIdx="0" presStyleCnt="4" custScaleY="166399"/>
      <dgm:spPr/>
    </dgm:pt>
    <dgm:pt modelId="{2E7165D1-CF0C-40A8-93E4-3D78C66F5F20}" type="pres">
      <dgm:prSet presAssocID="{15E91B16-ED2B-4A5B-B8F8-F82CD0D222E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90C274A-088B-42AE-A9DD-FA9E0516A85A}" type="pres">
      <dgm:prSet presAssocID="{15E91B16-ED2B-4A5B-B8F8-F82CD0D222E2}" presName="spaceRect" presStyleCnt="0"/>
      <dgm:spPr/>
    </dgm:pt>
    <dgm:pt modelId="{2E65AD20-1A20-46D0-904F-B0199D7F0F33}" type="pres">
      <dgm:prSet presAssocID="{15E91B16-ED2B-4A5B-B8F8-F82CD0D222E2}" presName="parTx" presStyleLbl="revTx" presStyleIdx="0" presStyleCnt="4" custAng="0" custLinFactNeighborX="0" custLinFactNeighborY="-197">
        <dgm:presLayoutVars>
          <dgm:chMax val="0"/>
          <dgm:chPref val="0"/>
        </dgm:presLayoutVars>
      </dgm:prSet>
      <dgm:spPr/>
    </dgm:pt>
    <dgm:pt modelId="{4DE8A5A5-5369-4101-AFCD-064CE2293EF7}" type="pres">
      <dgm:prSet presAssocID="{595EFE52-8308-412F-AD5A-447F4029FD61}" presName="sibTrans" presStyleCnt="0"/>
      <dgm:spPr/>
    </dgm:pt>
    <dgm:pt modelId="{99F6B105-A99B-4EAA-9B61-BAA4D301630D}" type="pres">
      <dgm:prSet presAssocID="{1933A844-D453-44E0-A49D-7D297CFCA24A}" presName="compNode" presStyleCnt="0"/>
      <dgm:spPr/>
    </dgm:pt>
    <dgm:pt modelId="{805B4116-8872-409C-9BBD-1612E432A217}" type="pres">
      <dgm:prSet presAssocID="{1933A844-D453-44E0-A49D-7D297CFCA24A}" presName="bgRect" presStyleLbl="bgShp" presStyleIdx="1" presStyleCnt="4" custScaleY="155493"/>
      <dgm:spPr/>
    </dgm:pt>
    <dgm:pt modelId="{8B9DC135-1D47-4E72-B55A-66A8F00D5928}" type="pres">
      <dgm:prSet presAssocID="{1933A844-D453-44E0-A49D-7D297CFCA24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C64A9A89-87EF-494E-AC5C-04EE2B5A7119}" type="pres">
      <dgm:prSet presAssocID="{1933A844-D453-44E0-A49D-7D297CFCA24A}" presName="spaceRect" presStyleCnt="0"/>
      <dgm:spPr/>
    </dgm:pt>
    <dgm:pt modelId="{B2BAD217-017C-474F-AA81-C9C89BF6F0E2}" type="pres">
      <dgm:prSet presAssocID="{1933A844-D453-44E0-A49D-7D297CFCA24A}" presName="parTx" presStyleLbl="revTx" presStyleIdx="1" presStyleCnt="4">
        <dgm:presLayoutVars>
          <dgm:chMax val="0"/>
          <dgm:chPref val="0"/>
        </dgm:presLayoutVars>
      </dgm:prSet>
      <dgm:spPr/>
    </dgm:pt>
    <dgm:pt modelId="{E980CCF9-235F-4FDA-BD47-01D14F87863F}" type="pres">
      <dgm:prSet presAssocID="{3047AAFC-BE78-4046-AFF8-247D85E87BF7}" presName="sibTrans" presStyleCnt="0"/>
      <dgm:spPr/>
    </dgm:pt>
    <dgm:pt modelId="{AC6971AA-EB9B-43FC-AA4A-3667D8840C15}" type="pres">
      <dgm:prSet presAssocID="{027D3DE2-F2D3-4AEC-955E-D0C13CD6F0DD}" presName="compNode" presStyleCnt="0"/>
      <dgm:spPr/>
    </dgm:pt>
    <dgm:pt modelId="{30F25B1F-5247-4B01-A07E-C05895440AEF}" type="pres">
      <dgm:prSet presAssocID="{027D3DE2-F2D3-4AEC-955E-D0C13CD6F0DD}" presName="bgRect" presStyleLbl="bgShp" presStyleIdx="2" presStyleCnt="4" custScaleY="152628"/>
      <dgm:spPr/>
    </dgm:pt>
    <dgm:pt modelId="{D7A377D4-0913-47A8-8629-0DCD3C2E3805}" type="pres">
      <dgm:prSet presAssocID="{027D3DE2-F2D3-4AEC-955E-D0C13CD6F0D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BDC5980-96D4-48D8-8454-F111120934E0}" type="pres">
      <dgm:prSet presAssocID="{027D3DE2-F2D3-4AEC-955E-D0C13CD6F0DD}" presName="spaceRect" presStyleCnt="0"/>
      <dgm:spPr/>
    </dgm:pt>
    <dgm:pt modelId="{BBE4DFAB-966A-47F3-BD5F-75688D5ECCE9}" type="pres">
      <dgm:prSet presAssocID="{027D3DE2-F2D3-4AEC-955E-D0C13CD6F0DD}" presName="parTx" presStyleLbl="revTx" presStyleIdx="2" presStyleCnt="4">
        <dgm:presLayoutVars>
          <dgm:chMax val="0"/>
          <dgm:chPref val="0"/>
        </dgm:presLayoutVars>
      </dgm:prSet>
      <dgm:spPr/>
    </dgm:pt>
    <dgm:pt modelId="{72403CA0-BEF4-4D6F-BE6F-A4CB3D82F80B}" type="pres">
      <dgm:prSet presAssocID="{2B033F52-397E-490A-AC9C-574FE8580A64}" presName="sibTrans" presStyleCnt="0"/>
      <dgm:spPr/>
    </dgm:pt>
    <dgm:pt modelId="{6976FE0E-2CD5-4665-8D81-FE756CA28FCC}" type="pres">
      <dgm:prSet presAssocID="{EAB82611-B800-467B-B26D-70F2EC763135}" presName="compNode" presStyleCnt="0"/>
      <dgm:spPr/>
    </dgm:pt>
    <dgm:pt modelId="{5287CAD5-57D7-4C4C-B5E6-B72116E119BF}" type="pres">
      <dgm:prSet presAssocID="{EAB82611-B800-467B-B26D-70F2EC763135}" presName="bgRect" presStyleLbl="bgShp" presStyleIdx="3" presStyleCnt="4" custScaleY="247038"/>
      <dgm:spPr/>
    </dgm:pt>
    <dgm:pt modelId="{65624F1B-DDED-4559-AC6B-006DAA556F94}" type="pres">
      <dgm:prSet presAssocID="{EAB82611-B800-467B-B26D-70F2EC76313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441D4AB1-2C41-4D5B-87F2-056CEE52DDDB}" type="pres">
      <dgm:prSet presAssocID="{EAB82611-B800-467B-B26D-70F2EC763135}" presName="spaceRect" presStyleCnt="0"/>
      <dgm:spPr/>
    </dgm:pt>
    <dgm:pt modelId="{2A8464A3-EF27-4728-9233-CA8FC47AC5C0}" type="pres">
      <dgm:prSet presAssocID="{EAB82611-B800-467B-B26D-70F2EC763135}" presName="parTx" presStyleLbl="revTx" presStyleIdx="3" presStyleCnt="4" custScaleX="102648">
        <dgm:presLayoutVars>
          <dgm:chMax val="0"/>
          <dgm:chPref val="0"/>
        </dgm:presLayoutVars>
      </dgm:prSet>
      <dgm:spPr/>
    </dgm:pt>
  </dgm:ptLst>
  <dgm:cxnLst>
    <dgm:cxn modelId="{87CA912C-152E-4F2D-AAB9-D4566A491FE5}" type="presOf" srcId="{1933A844-D453-44E0-A49D-7D297CFCA24A}" destId="{B2BAD217-017C-474F-AA81-C9C89BF6F0E2}" srcOrd="0" destOrd="0" presId="urn:microsoft.com/office/officeart/2018/2/layout/IconVerticalSolidList"/>
    <dgm:cxn modelId="{57910935-A255-454A-AA9A-BE1AD70FC1C7}" srcId="{D3B93A99-69D9-436A-9036-F51BD25449E7}" destId="{1933A844-D453-44E0-A49D-7D297CFCA24A}" srcOrd="1" destOrd="0" parTransId="{A0E4C775-150E-48CA-8E9F-34928982F093}" sibTransId="{3047AAFC-BE78-4046-AFF8-247D85E87BF7}"/>
    <dgm:cxn modelId="{4FDEB260-8767-4D8F-AFDD-3C04DF6D7970}" srcId="{D3B93A99-69D9-436A-9036-F51BD25449E7}" destId="{027D3DE2-F2D3-4AEC-955E-D0C13CD6F0DD}" srcOrd="2" destOrd="0" parTransId="{6946E1CF-11BA-4CE0-9B04-DA55CA945D12}" sibTransId="{2B033F52-397E-490A-AC9C-574FE8580A64}"/>
    <dgm:cxn modelId="{09922D69-670C-4940-B72F-1663149947A1}" type="presOf" srcId="{15E91B16-ED2B-4A5B-B8F8-F82CD0D222E2}" destId="{2E65AD20-1A20-46D0-904F-B0199D7F0F33}" srcOrd="0" destOrd="0" presId="urn:microsoft.com/office/officeart/2018/2/layout/IconVerticalSolidList"/>
    <dgm:cxn modelId="{E43BAD6A-F4D3-47A8-ABF6-F8BAA40FD4B3}" type="presOf" srcId="{EAB82611-B800-467B-B26D-70F2EC763135}" destId="{2A8464A3-EF27-4728-9233-CA8FC47AC5C0}" srcOrd="0" destOrd="0" presId="urn:microsoft.com/office/officeart/2018/2/layout/IconVerticalSolidList"/>
    <dgm:cxn modelId="{B2BDCA58-ACF9-4F7E-ABDF-67E926DDE324}" type="presOf" srcId="{D3B93A99-69D9-436A-9036-F51BD25449E7}" destId="{06155CF6-0B61-4A49-8ED9-2282E530FBBC}" srcOrd="0" destOrd="0" presId="urn:microsoft.com/office/officeart/2018/2/layout/IconVerticalSolidList"/>
    <dgm:cxn modelId="{F48492A7-18FD-43C5-B586-467CF70B946A}" type="presOf" srcId="{027D3DE2-F2D3-4AEC-955E-D0C13CD6F0DD}" destId="{BBE4DFAB-966A-47F3-BD5F-75688D5ECCE9}" srcOrd="0" destOrd="0" presId="urn:microsoft.com/office/officeart/2018/2/layout/IconVerticalSolidList"/>
    <dgm:cxn modelId="{B8C4E1B1-73A1-48E4-9EA8-BD6F33B7996D}" srcId="{D3B93A99-69D9-436A-9036-F51BD25449E7}" destId="{15E91B16-ED2B-4A5B-B8F8-F82CD0D222E2}" srcOrd="0" destOrd="0" parTransId="{60284D49-384C-4BC2-92A6-779405BCB9F3}" sibTransId="{595EFE52-8308-412F-AD5A-447F4029FD61}"/>
    <dgm:cxn modelId="{98EB66CB-CF8D-43B4-BE48-B2E3D92C0DCB}" srcId="{D3B93A99-69D9-436A-9036-F51BD25449E7}" destId="{EAB82611-B800-467B-B26D-70F2EC763135}" srcOrd="3" destOrd="0" parTransId="{5AD016B5-3D3B-4B48-930D-D3410FD3A6BE}" sibTransId="{FD15812B-03D3-46E2-B5A7-8BEBCCA76139}"/>
    <dgm:cxn modelId="{1DE6FC22-E8EF-438B-BD72-F49B3CDC0D30}" type="presParOf" srcId="{06155CF6-0B61-4A49-8ED9-2282E530FBBC}" destId="{AE7047E4-C0B4-42D1-A0D2-71D593B4D4D1}" srcOrd="0" destOrd="0" presId="urn:microsoft.com/office/officeart/2018/2/layout/IconVerticalSolidList"/>
    <dgm:cxn modelId="{9380BA8A-4AAF-4BDA-B76A-0AE0F7A79F73}" type="presParOf" srcId="{AE7047E4-C0B4-42D1-A0D2-71D593B4D4D1}" destId="{0CDEB3A0-4736-4CF8-BA9C-D22820D222B9}" srcOrd="0" destOrd="0" presId="urn:microsoft.com/office/officeart/2018/2/layout/IconVerticalSolidList"/>
    <dgm:cxn modelId="{E58205DF-B64C-44B6-89A0-7760FC94098B}" type="presParOf" srcId="{AE7047E4-C0B4-42D1-A0D2-71D593B4D4D1}" destId="{2E7165D1-CF0C-40A8-93E4-3D78C66F5F20}" srcOrd="1" destOrd="0" presId="urn:microsoft.com/office/officeart/2018/2/layout/IconVerticalSolidList"/>
    <dgm:cxn modelId="{D89C67BB-C5B1-4228-A864-C0FBB5AEA18D}" type="presParOf" srcId="{AE7047E4-C0B4-42D1-A0D2-71D593B4D4D1}" destId="{C90C274A-088B-42AE-A9DD-FA9E0516A85A}" srcOrd="2" destOrd="0" presId="urn:microsoft.com/office/officeart/2018/2/layout/IconVerticalSolidList"/>
    <dgm:cxn modelId="{39B8C490-648C-47A6-AADD-F61532D66E4A}" type="presParOf" srcId="{AE7047E4-C0B4-42D1-A0D2-71D593B4D4D1}" destId="{2E65AD20-1A20-46D0-904F-B0199D7F0F33}" srcOrd="3" destOrd="0" presId="urn:microsoft.com/office/officeart/2018/2/layout/IconVerticalSolidList"/>
    <dgm:cxn modelId="{9B5C2BDD-0B0B-459D-B307-6B92822E0B1B}" type="presParOf" srcId="{06155CF6-0B61-4A49-8ED9-2282E530FBBC}" destId="{4DE8A5A5-5369-4101-AFCD-064CE2293EF7}" srcOrd="1" destOrd="0" presId="urn:microsoft.com/office/officeart/2018/2/layout/IconVerticalSolidList"/>
    <dgm:cxn modelId="{6815F6F7-4BBF-43CA-8D33-4C786F02ED53}" type="presParOf" srcId="{06155CF6-0B61-4A49-8ED9-2282E530FBBC}" destId="{99F6B105-A99B-4EAA-9B61-BAA4D301630D}" srcOrd="2" destOrd="0" presId="urn:microsoft.com/office/officeart/2018/2/layout/IconVerticalSolidList"/>
    <dgm:cxn modelId="{50923A35-0183-4FDF-94DD-73D09B957847}" type="presParOf" srcId="{99F6B105-A99B-4EAA-9B61-BAA4D301630D}" destId="{805B4116-8872-409C-9BBD-1612E432A217}" srcOrd="0" destOrd="0" presId="urn:microsoft.com/office/officeart/2018/2/layout/IconVerticalSolidList"/>
    <dgm:cxn modelId="{7AB54255-EC1B-4C41-87EF-F3B629C2269A}" type="presParOf" srcId="{99F6B105-A99B-4EAA-9B61-BAA4D301630D}" destId="{8B9DC135-1D47-4E72-B55A-66A8F00D5928}" srcOrd="1" destOrd="0" presId="urn:microsoft.com/office/officeart/2018/2/layout/IconVerticalSolidList"/>
    <dgm:cxn modelId="{6BE8FFFC-147A-4820-821D-F64CD2A277E8}" type="presParOf" srcId="{99F6B105-A99B-4EAA-9B61-BAA4D301630D}" destId="{C64A9A89-87EF-494E-AC5C-04EE2B5A7119}" srcOrd="2" destOrd="0" presId="urn:microsoft.com/office/officeart/2018/2/layout/IconVerticalSolidList"/>
    <dgm:cxn modelId="{C658F28C-3E38-4A13-8A6A-4E3A1E3268A8}" type="presParOf" srcId="{99F6B105-A99B-4EAA-9B61-BAA4D301630D}" destId="{B2BAD217-017C-474F-AA81-C9C89BF6F0E2}" srcOrd="3" destOrd="0" presId="urn:microsoft.com/office/officeart/2018/2/layout/IconVerticalSolidList"/>
    <dgm:cxn modelId="{5E40C30C-169C-4EF3-82D6-EBE18BA1BD53}" type="presParOf" srcId="{06155CF6-0B61-4A49-8ED9-2282E530FBBC}" destId="{E980CCF9-235F-4FDA-BD47-01D14F87863F}" srcOrd="3" destOrd="0" presId="urn:microsoft.com/office/officeart/2018/2/layout/IconVerticalSolidList"/>
    <dgm:cxn modelId="{2DA245F8-1134-4C0C-9259-FE44801A6E9E}" type="presParOf" srcId="{06155CF6-0B61-4A49-8ED9-2282E530FBBC}" destId="{AC6971AA-EB9B-43FC-AA4A-3667D8840C15}" srcOrd="4" destOrd="0" presId="urn:microsoft.com/office/officeart/2018/2/layout/IconVerticalSolidList"/>
    <dgm:cxn modelId="{036BF251-7DCF-4C48-8F52-38C60C144EBD}" type="presParOf" srcId="{AC6971AA-EB9B-43FC-AA4A-3667D8840C15}" destId="{30F25B1F-5247-4B01-A07E-C05895440AEF}" srcOrd="0" destOrd="0" presId="urn:microsoft.com/office/officeart/2018/2/layout/IconVerticalSolidList"/>
    <dgm:cxn modelId="{8333B056-D0ED-43E5-9E14-85935EA549CC}" type="presParOf" srcId="{AC6971AA-EB9B-43FC-AA4A-3667D8840C15}" destId="{D7A377D4-0913-47A8-8629-0DCD3C2E3805}" srcOrd="1" destOrd="0" presId="urn:microsoft.com/office/officeart/2018/2/layout/IconVerticalSolidList"/>
    <dgm:cxn modelId="{C2608E9B-E44A-4A5A-830E-9D8A93FE0FD7}" type="presParOf" srcId="{AC6971AA-EB9B-43FC-AA4A-3667D8840C15}" destId="{2BDC5980-96D4-48D8-8454-F111120934E0}" srcOrd="2" destOrd="0" presId="urn:microsoft.com/office/officeart/2018/2/layout/IconVerticalSolidList"/>
    <dgm:cxn modelId="{0B11867D-8680-4DB6-84F1-0C5CF15A9585}" type="presParOf" srcId="{AC6971AA-EB9B-43FC-AA4A-3667D8840C15}" destId="{BBE4DFAB-966A-47F3-BD5F-75688D5ECCE9}" srcOrd="3" destOrd="0" presId="urn:microsoft.com/office/officeart/2018/2/layout/IconVerticalSolidList"/>
    <dgm:cxn modelId="{5FD12E91-D178-4783-BE19-C9F5B62147A7}" type="presParOf" srcId="{06155CF6-0B61-4A49-8ED9-2282E530FBBC}" destId="{72403CA0-BEF4-4D6F-BE6F-A4CB3D82F80B}" srcOrd="5" destOrd="0" presId="urn:microsoft.com/office/officeart/2018/2/layout/IconVerticalSolidList"/>
    <dgm:cxn modelId="{867C584C-4529-4A87-BE9E-D587E309B5A5}" type="presParOf" srcId="{06155CF6-0B61-4A49-8ED9-2282E530FBBC}" destId="{6976FE0E-2CD5-4665-8D81-FE756CA28FCC}" srcOrd="6" destOrd="0" presId="urn:microsoft.com/office/officeart/2018/2/layout/IconVerticalSolidList"/>
    <dgm:cxn modelId="{17699E12-4FA2-4D36-AAE5-39A38E18555C}" type="presParOf" srcId="{6976FE0E-2CD5-4665-8D81-FE756CA28FCC}" destId="{5287CAD5-57D7-4C4C-B5E6-B72116E119BF}" srcOrd="0" destOrd="0" presId="urn:microsoft.com/office/officeart/2018/2/layout/IconVerticalSolidList"/>
    <dgm:cxn modelId="{5C40DA36-A29A-4CB9-AAAA-B8CCAFC8647A}" type="presParOf" srcId="{6976FE0E-2CD5-4665-8D81-FE756CA28FCC}" destId="{65624F1B-DDED-4559-AC6B-006DAA556F94}" srcOrd="1" destOrd="0" presId="urn:microsoft.com/office/officeart/2018/2/layout/IconVerticalSolidList"/>
    <dgm:cxn modelId="{9B0601DF-42C7-46E8-9E47-1517BD9CD205}" type="presParOf" srcId="{6976FE0E-2CD5-4665-8D81-FE756CA28FCC}" destId="{441D4AB1-2C41-4D5B-87F2-056CEE52DDDB}" srcOrd="2" destOrd="0" presId="urn:microsoft.com/office/officeart/2018/2/layout/IconVerticalSolidList"/>
    <dgm:cxn modelId="{9AAA59A5-89CC-4014-8333-8F7F2B846B4A}" type="presParOf" srcId="{6976FE0E-2CD5-4665-8D81-FE756CA28FCC}" destId="{2A8464A3-EF27-4728-9233-CA8FC47AC5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24387" y="74455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Increase student knowledge of new math standards</a:t>
          </a:r>
        </a:p>
      </dsp:txBody>
      <dsp:txXfrm>
        <a:off x="61909" y="78207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74878" y="1120348"/>
          <a:ext cx="456443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74878" y="1226253"/>
        <a:ext cx="319510" cy="317716"/>
      </dsp:txXfrm>
    </dsp:sp>
    <dsp:sp modelId="{810413E1-B41A-4A73-99A1-F0B366F6CDE2}">
      <dsp:nvSpPr>
        <dsp:cNvPr id="0" name=""/>
        <dsp:cNvSpPr/>
      </dsp:nvSpPr>
      <dsp:spPr>
        <a:xfrm>
          <a:off x="3020790" y="74455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Math assessments by 5%</a:t>
          </a:r>
        </a:p>
      </dsp:txBody>
      <dsp:txXfrm>
        <a:off x="3058312" y="78207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65186" y="1120348"/>
          <a:ext cx="443522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65186" y="1226253"/>
        <a:ext cx="310465" cy="317716"/>
      </dsp:txXfrm>
    </dsp:sp>
    <dsp:sp modelId="{E9CF8C3A-61B4-4C28-BC4D-7FA17CF858A9}">
      <dsp:nvSpPr>
        <dsp:cNvPr id="0" name=""/>
        <dsp:cNvSpPr/>
      </dsp:nvSpPr>
      <dsp:spPr>
        <a:xfrm>
          <a:off x="5992812" y="74455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30334" y="782077"/>
        <a:ext cx="2060143" cy="1206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7143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000"/>
            <a:buNone/>
          </a:pPr>
          <a:r>
            <a:rPr lang="en-US" sz="1900" b="1" kern="1200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sz="1900" kern="1200" dirty="0"/>
        </a:p>
      </dsp:txBody>
      <dsp:txXfrm>
        <a:off x="44665" y="58589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55850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355850" y="1030073"/>
        <a:ext cx="316861" cy="317716"/>
      </dsp:txXfrm>
    </dsp:sp>
    <dsp:sp modelId="{810413E1-B41A-4A73-99A1-F0B366F6CDE2}">
      <dsp:nvSpPr>
        <dsp:cNvPr id="0" name=""/>
        <dsp:cNvSpPr/>
      </dsp:nvSpPr>
      <dsp:spPr>
        <a:xfrm>
          <a:off x="2996406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Increase student proficiency on ELA assessments by 5%</a:t>
          </a:r>
        </a:p>
      </dsp:txBody>
      <dsp:txXfrm>
        <a:off x="3033928" y="58589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45112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345112" y="1030073"/>
        <a:ext cx="316861" cy="317716"/>
      </dsp:txXfrm>
    </dsp:sp>
    <dsp:sp modelId="{E9CF8C3A-61B4-4C28-BC4D-7FA17CF858A9}">
      <dsp:nvSpPr>
        <dsp:cNvPr id="0" name=""/>
        <dsp:cNvSpPr/>
      </dsp:nvSpPr>
      <dsp:spPr>
        <a:xfrm>
          <a:off x="5985668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Milestones and MAP Scores</a:t>
          </a:r>
        </a:p>
      </dsp:txBody>
      <dsp:txXfrm>
        <a:off x="6023190" y="585897"/>
        <a:ext cx="2060143" cy="1206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52409" y="559998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Improve</a:t>
          </a:r>
          <a:r>
            <a:rPr lang="en-US" sz="1900" kern="1200" baseline="0" dirty="0"/>
            <a:t> student attendance </a:t>
          </a:r>
          <a:endParaRPr lang="en-US" sz="1900" kern="1200" dirty="0"/>
        </a:p>
      </dsp:txBody>
      <dsp:txXfrm>
        <a:off x="89931" y="597520"/>
        <a:ext cx="2060143" cy="1206068"/>
      </dsp:txXfrm>
    </dsp:sp>
    <dsp:sp modelId="{D61C3C11-0882-4EAF-ABF8-532F091DF920}">
      <dsp:nvSpPr>
        <dsp:cNvPr id="0" name=""/>
        <dsp:cNvSpPr/>
      </dsp:nvSpPr>
      <dsp:spPr>
        <a:xfrm rot="21598971">
          <a:off x="2392062" y="935345"/>
          <a:ext cx="433466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392062" y="1041269"/>
        <a:ext cx="303426" cy="317716"/>
      </dsp:txXfrm>
    </dsp:sp>
    <dsp:sp modelId="{810413E1-B41A-4A73-99A1-F0B366F6CDE2}">
      <dsp:nvSpPr>
        <dsp:cNvPr id="0" name=""/>
        <dsp:cNvSpPr/>
      </dsp:nvSpPr>
      <dsp:spPr>
        <a:xfrm>
          <a:off x="3005459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Increase average attendance rate from 95% to96%</a:t>
          </a:r>
        </a:p>
      </dsp:txBody>
      <dsp:txXfrm>
        <a:off x="3042981" y="596636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53688" y="934907"/>
          <a:ext cx="451647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5353688" y="1040812"/>
        <a:ext cx="316153" cy="317716"/>
      </dsp:txXfrm>
    </dsp:sp>
    <dsp:sp modelId="{E9CF8C3A-61B4-4C28-BC4D-7FA17CF858A9}">
      <dsp:nvSpPr>
        <dsp:cNvPr id="0" name=""/>
        <dsp:cNvSpPr/>
      </dsp:nvSpPr>
      <dsp:spPr>
        <a:xfrm>
          <a:off x="5992812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CCRPI Attendance Rate </a:t>
          </a:r>
        </a:p>
      </dsp:txBody>
      <dsp:txXfrm>
        <a:off x="6030334" y="596636"/>
        <a:ext cx="2060143" cy="12060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47BEA-D731-4FE1-9EFE-D58AA55B01C6}">
      <dsp:nvSpPr>
        <dsp:cNvPr id="0" name=""/>
        <dsp:cNvSpPr/>
      </dsp:nvSpPr>
      <dsp:spPr>
        <a:xfrm>
          <a:off x="0" y="671"/>
          <a:ext cx="6978900" cy="15721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8C2729-5A15-48A9-B225-743CC0CE8D1A}">
      <dsp:nvSpPr>
        <dsp:cNvPr id="0" name=""/>
        <dsp:cNvSpPr/>
      </dsp:nvSpPr>
      <dsp:spPr>
        <a:xfrm>
          <a:off x="475569" y="354401"/>
          <a:ext cx="864672" cy="86467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B9919-DDA9-4FFA-8906-6E841386A351}">
      <dsp:nvSpPr>
        <dsp:cNvPr id="0" name=""/>
        <dsp:cNvSpPr/>
      </dsp:nvSpPr>
      <dsp:spPr>
        <a:xfrm>
          <a:off x="1815811" y="671"/>
          <a:ext cx="5163088" cy="1572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84" tIns="166384" rIns="166384" bIns="1663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>
              <a:latin typeface="Calibri Light" panose="020F0302020204030204"/>
            </a:rPr>
            <a:t>Proposed Program Changes (If needed)</a:t>
          </a:r>
          <a:endParaRPr lang="en-US" sz="2500" b="0" i="0" kern="1200" dirty="0"/>
        </a:p>
      </dsp:txBody>
      <dsp:txXfrm>
        <a:off x="1815811" y="671"/>
        <a:ext cx="5163088" cy="1572131"/>
      </dsp:txXfrm>
    </dsp:sp>
    <dsp:sp modelId="{8AB5BA95-6086-40BF-8E49-DE9FFB67DB8D}">
      <dsp:nvSpPr>
        <dsp:cNvPr id="0" name=""/>
        <dsp:cNvSpPr/>
      </dsp:nvSpPr>
      <dsp:spPr>
        <a:xfrm>
          <a:off x="0" y="1965836"/>
          <a:ext cx="6978900" cy="15721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F9393-3FA9-45F8-97B5-D86F723D730A}">
      <dsp:nvSpPr>
        <dsp:cNvPr id="0" name=""/>
        <dsp:cNvSpPr/>
      </dsp:nvSpPr>
      <dsp:spPr>
        <a:xfrm>
          <a:off x="475569" y="2319565"/>
          <a:ext cx="864672" cy="86467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4CF3A-0D98-4878-BB50-9A0303B807D8}">
      <dsp:nvSpPr>
        <dsp:cNvPr id="0" name=""/>
        <dsp:cNvSpPr/>
      </dsp:nvSpPr>
      <dsp:spPr>
        <a:xfrm>
          <a:off x="1815811" y="1965836"/>
          <a:ext cx="5163088" cy="1572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84" tIns="166384" rIns="166384" bIns="1663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>
              <a:latin typeface="Calibri Light" panose="020F0302020204030204"/>
            </a:rPr>
            <a:t>Finalize</a:t>
          </a:r>
          <a:r>
            <a:rPr lang="en-US" sz="2500" b="0" kern="1200" dirty="0"/>
            <a:t> </a:t>
          </a:r>
          <a:r>
            <a:rPr lang="en-US" sz="2500" b="0" kern="1200" dirty="0">
              <a:latin typeface="Calibri Light" panose="020F0302020204030204"/>
            </a:rPr>
            <a:t>the 2025-2030 Strategic</a:t>
          </a:r>
          <a:r>
            <a:rPr lang="en-US" sz="2500" b="0" kern="1200" dirty="0"/>
            <a:t> Plan</a:t>
          </a:r>
          <a:r>
            <a:rPr lang="en-US" sz="2500" b="1" kern="1200" dirty="0">
              <a:latin typeface="Calibri Light" panose="020F0302020204030204"/>
            </a:rPr>
            <a:t> </a:t>
          </a:r>
          <a:endParaRPr lang="en-US" sz="2500" b="0" i="0" kern="1200" dirty="0"/>
        </a:p>
      </dsp:txBody>
      <dsp:txXfrm>
        <a:off x="1815811" y="1965836"/>
        <a:ext cx="5163088" cy="1572131"/>
      </dsp:txXfrm>
    </dsp:sp>
    <dsp:sp modelId="{0B211F87-3FF3-4812-8F6D-21E22DF8A9D1}">
      <dsp:nvSpPr>
        <dsp:cNvPr id="0" name=""/>
        <dsp:cNvSpPr/>
      </dsp:nvSpPr>
      <dsp:spPr>
        <a:xfrm>
          <a:off x="0" y="3931000"/>
          <a:ext cx="6978900" cy="15721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84CC88-807D-47D8-8570-5BBD73108790}">
      <dsp:nvSpPr>
        <dsp:cNvPr id="0" name=""/>
        <dsp:cNvSpPr/>
      </dsp:nvSpPr>
      <dsp:spPr>
        <a:xfrm>
          <a:off x="475569" y="4284730"/>
          <a:ext cx="864672" cy="864672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2BD4EF-1BBC-4E19-98C2-2D36819B96A3}">
      <dsp:nvSpPr>
        <dsp:cNvPr id="0" name=""/>
        <dsp:cNvSpPr/>
      </dsp:nvSpPr>
      <dsp:spPr>
        <a:xfrm>
          <a:off x="1815811" y="3931000"/>
          <a:ext cx="3140505" cy="1572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84" tIns="166384" rIns="166384" bIns="1663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i="0" kern="1200" dirty="0">
              <a:latin typeface="Calibri"/>
              <a:ea typeface="Calibri"/>
              <a:cs typeface="Calibri"/>
            </a:rPr>
            <a:t>2026-2027 Strategic Objectives </a:t>
          </a:r>
          <a:r>
            <a:rPr lang="en-US" sz="2500" i="1" kern="1200" dirty="0">
              <a:latin typeface="Calibri Light" panose="020F0302020204030204"/>
            </a:rPr>
            <a:t>Rankings</a:t>
          </a:r>
          <a:endParaRPr lang="en-US" sz="2500" b="1" kern="1200" dirty="0"/>
        </a:p>
      </dsp:txBody>
      <dsp:txXfrm>
        <a:off x="1815811" y="3931000"/>
        <a:ext cx="3140505" cy="1572131"/>
      </dsp:txXfrm>
    </dsp:sp>
    <dsp:sp modelId="{F76F2CD8-AF1A-49A5-8BC8-E27CB6BC9451}">
      <dsp:nvSpPr>
        <dsp:cNvPr id="0" name=""/>
        <dsp:cNvSpPr/>
      </dsp:nvSpPr>
      <dsp:spPr>
        <a:xfrm>
          <a:off x="4956316" y="3931000"/>
          <a:ext cx="2022583" cy="1572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84" tIns="166384" rIns="166384" bIns="16638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956316" y="3931000"/>
        <a:ext cx="2022583" cy="15721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F55C4-EF77-4B54-A769-DDA99148F578}">
      <dsp:nvSpPr>
        <dsp:cNvPr id="0" name=""/>
        <dsp:cNvSpPr/>
      </dsp:nvSpPr>
      <dsp:spPr>
        <a:xfrm rot="5400000">
          <a:off x="229490" y="2011372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91B35EE-E2D6-4A65-85DB-E65F9D4FF12C}">
      <dsp:nvSpPr>
        <dsp:cNvPr id="0" name=""/>
        <dsp:cNvSpPr/>
      </dsp:nvSpPr>
      <dsp:spPr>
        <a:xfrm>
          <a:off x="116628" y="2347522"/>
          <a:ext cx="1015708" cy="890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 Light" panose="020F0302020204030204"/>
            </a:rPr>
            <a:t>Step 1</a:t>
          </a:r>
          <a:r>
            <a:rPr lang="en-US" sz="1600" b="1" kern="1200"/>
            <a:t>                            </a:t>
          </a:r>
          <a:r>
            <a:rPr lang="en-US" sz="1600" b="1" kern="1200">
              <a:latin typeface="Calibri Light"/>
              <a:ea typeface="Calibri Light"/>
              <a:cs typeface="Calibri Light"/>
            </a:rPr>
            <a:t>Finalize</a:t>
          </a:r>
          <a:r>
            <a:rPr lang="en-US" sz="1400" b="0" kern="1200">
              <a:latin typeface="Calibri Light"/>
              <a:ea typeface="Calibri Light"/>
              <a:cs typeface="Calibri Light"/>
            </a:rPr>
            <a:t> </a:t>
          </a:r>
          <a:r>
            <a:rPr lang="en-US" sz="1400" kern="1200">
              <a:latin typeface="Calibri Light"/>
              <a:ea typeface="Calibri Light"/>
              <a:cs typeface="Calibri Light"/>
            </a:rPr>
            <a:t>Strategic Plan &amp; Rank </a:t>
          </a:r>
          <a:r>
            <a:rPr lang="en-US" sz="1400" kern="1200" baseline="0">
              <a:latin typeface="Calibri Light"/>
              <a:ea typeface="Calibri Light"/>
              <a:cs typeface="Calibri Light"/>
            </a:rPr>
            <a:t>Objectives </a:t>
          </a:r>
          <a:endParaRPr lang="en-US" sz="1200" kern="1200" baseline="30000">
            <a:latin typeface="Calibri Light"/>
            <a:ea typeface="Calibri Light"/>
            <a:cs typeface="Calibri Light"/>
          </a:endParaRPr>
        </a:p>
      </dsp:txBody>
      <dsp:txXfrm>
        <a:off x="116628" y="2347522"/>
        <a:ext cx="1015708" cy="890327"/>
      </dsp:txXfrm>
    </dsp:sp>
    <dsp:sp modelId="{BF36F651-9306-4FAE-98A3-35BD65F0CE8C}">
      <dsp:nvSpPr>
        <dsp:cNvPr id="0" name=""/>
        <dsp:cNvSpPr/>
      </dsp:nvSpPr>
      <dsp:spPr>
        <a:xfrm>
          <a:off x="940693" y="1928544"/>
          <a:ext cx="191643" cy="191643"/>
        </a:xfrm>
        <a:prstGeom prst="triangle">
          <a:avLst>
            <a:gd name="adj" fmla="val 100000"/>
          </a:avLst>
        </a:prstGeom>
        <a:solidFill>
          <a:schemeClr val="accent2">
            <a:shade val="80000"/>
            <a:hueOff val="591"/>
            <a:satOff val="-27"/>
            <a:lumOff val="2051"/>
            <a:alphaOff val="0"/>
          </a:schemeClr>
        </a:solidFill>
        <a:ln w="15875" cap="flat" cmpd="sng" algn="ctr">
          <a:solidFill>
            <a:schemeClr val="accent2">
              <a:shade val="80000"/>
              <a:hueOff val="591"/>
              <a:satOff val="-27"/>
              <a:lumOff val="20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F28D42-0F29-47D9-9B3E-DF943D18FA80}">
      <dsp:nvSpPr>
        <dsp:cNvPr id="0" name=""/>
        <dsp:cNvSpPr/>
      </dsp:nvSpPr>
      <dsp:spPr>
        <a:xfrm rot="5400000">
          <a:off x="1472915" y="1703685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1183"/>
            <a:satOff val="-54"/>
            <a:lumOff val="4102"/>
            <a:alphaOff val="0"/>
          </a:schemeClr>
        </a:solidFill>
        <a:ln w="15875" cap="flat" cmpd="sng" algn="ctr">
          <a:solidFill>
            <a:schemeClr val="accent2">
              <a:shade val="80000"/>
              <a:hueOff val="1183"/>
              <a:satOff val="-54"/>
              <a:lumOff val="41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1F39AB-3E94-413F-B395-2CF4CF9063BE}">
      <dsp:nvSpPr>
        <dsp:cNvPr id="0" name=""/>
        <dsp:cNvSpPr/>
      </dsp:nvSpPr>
      <dsp:spPr>
        <a:xfrm>
          <a:off x="1360053" y="2039835"/>
          <a:ext cx="1015708" cy="890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Step</a:t>
          </a:r>
          <a:r>
            <a:rPr lang="en-US" sz="1600" b="1" kern="1200" dirty="0">
              <a:latin typeface="Tenorite"/>
            </a:rPr>
            <a:t> 2</a:t>
          </a:r>
          <a:r>
            <a:rPr lang="en-US" sz="1600" b="1" kern="1200" dirty="0"/>
            <a:t>             </a:t>
          </a:r>
          <a:r>
            <a:rPr lang="en-US" sz="1400" b="0" kern="1200" dirty="0">
              <a:latin typeface="Calibri Light"/>
              <a:ea typeface="Calibri Light"/>
              <a:cs typeface="Calibri Light"/>
            </a:rPr>
            <a:t>District-wide Budget Allocation Meeting</a:t>
          </a:r>
          <a:endParaRPr lang="en-US" sz="1200" kern="1200" dirty="0">
            <a:solidFill>
              <a:srgbClr val="FF0000"/>
            </a:solidFill>
            <a:latin typeface="Calibri"/>
            <a:ea typeface="Calibri"/>
            <a:cs typeface="Times New Roman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FF0000"/>
              </a:solidFill>
              <a:latin typeface="Calibri"/>
              <a:ea typeface="Calibri"/>
              <a:cs typeface="Times New Roman"/>
            </a:rPr>
            <a:t>January 2026</a:t>
          </a:r>
        </a:p>
      </dsp:txBody>
      <dsp:txXfrm>
        <a:off x="1360053" y="2039835"/>
        <a:ext cx="1015708" cy="890327"/>
      </dsp:txXfrm>
    </dsp:sp>
    <dsp:sp modelId="{0B6A4153-48F2-495A-8F36-EF367C3A1F65}">
      <dsp:nvSpPr>
        <dsp:cNvPr id="0" name=""/>
        <dsp:cNvSpPr/>
      </dsp:nvSpPr>
      <dsp:spPr>
        <a:xfrm>
          <a:off x="2184118" y="1620857"/>
          <a:ext cx="191643" cy="191643"/>
        </a:xfrm>
        <a:prstGeom prst="triangle">
          <a:avLst>
            <a:gd name="adj" fmla="val 100000"/>
          </a:avLst>
        </a:prstGeom>
        <a:solidFill>
          <a:schemeClr val="accent2">
            <a:shade val="80000"/>
            <a:hueOff val="1774"/>
            <a:satOff val="-81"/>
            <a:lumOff val="6154"/>
            <a:alphaOff val="0"/>
          </a:schemeClr>
        </a:solidFill>
        <a:ln w="15875" cap="flat" cmpd="sng" algn="ctr">
          <a:solidFill>
            <a:schemeClr val="accent2">
              <a:shade val="80000"/>
              <a:hueOff val="1774"/>
              <a:satOff val="-81"/>
              <a:lumOff val="61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FBF0191-82AE-4B85-AB7D-420573696E44}">
      <dsp:nvSpPr>
        <dsp:cNvPr id="0" name=""/>
        <dsp:cNvSpPr/>
      </dsp:nvSpPr>
      <dsp:spPr>
        <a:xfrm rot="5400000">
          <a:off x="2716340" y="1338946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2365"/>
            <a:satOff val="-108"/>
            <a:lumOff val="8205"/>
            <a:alphaOff val="0"/>
          </a:schemeClr>
        </a:solidFill>
        <a:ln w="15875" cap="flat" cmpd="sng" algn="ctr">
          <a:solidFill>
            <a:schemeClr val="accent2">
              <a:shade val="80000"/>
              <a:hueOff val="2365"/>
              <a:satOff val="-108"/>
              <a:lumOff val="82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607999D-1219-4E19-B4D8-80FBD9B53FC0}">
      <dsp:nvSpPr>
        <dsp:cNvPr id="0" name=""/>
        <dsp:cNvSpPr/>
      </dsp:nvSpPr>
      <dsp:spPr>
        <a:xfrm>
          <a:off x="2597176" y="1685834"/>
          <a:ext cx="1132504" cy="1004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/>
            <a:t>Step</a:t>
          </a:r>
          <a:r>
            <a:rPr lang="en-US" sz="1600" b="1">
              <a:latin typeface="Tenorite"/>
            </a:rPr>
            <a:t> 3</a:t>
          </a:r>
          <a:r>
            <a:rPr lang="en-US" sz="1600" b="1"/>
            <a:t>         </a:t>
          </a:r>
          <a:r>
            <a:rPr lang="en-US" sz="1400"/>
            <a:t> </a:t>
          </a:r>
          <a:r>
            <a:rPr lang="en-US" sz="1400" u="sng">
              <a:latin typeface="Calibri Light"/>
              <a:ea typeface="Calibri Light"/>
              <a:cs typeface="Calibri Light"/>
            </a:rPr>
            <a:t>Principals</a:t>
          </a:r>
          <a:r>
            <a:rPr lang="en-US" sz="1400">
              <a:latin typeface="Calibri Light"/>
              <a:ea typeface="Calibri Light"/>
              <a:cs typeface="Calibri Light"/>
            </a:rPr>
            <a:t>  &amp;  </a:t>
          </a:r>
          <a:r>
            <a:rPr lang="en-US" sz="1400">
              <a:latin typeface="Calibri Light"/>
              <a:ea typeface="Calibri Light"/>
              <a:cs typeface="Arial"/>
            </a:rPr>
            <a:t>Assoc. </a:t>
          </a:r>
          <a:r>
            <a:rPr lang="en-US" sz="1400">
              <a:latin typeface="Calibri Light"/>
              <a:ea typeface="Calibri Light"/>
              <a:cs typeface="Calibri Light"/>
            </a:rPr>
            <a:t>Supt. Discussions</a:t>
          </a:r>
          <a:endParaRPr lang="en-US" sz="1200" b="0" kern="1200">
            <a:latin typeface="Calibri Light"/>
            <a:ea typeface="Calibri Light"/>
            <a:cs typeface="Calibri Light"/>
          </a:endParaRPr>
        </a:p>
      </dsp:txBody>
      <dsp:txXfrm>
        <a:off x="2597176" y="1685834"/>
        <a:ext cx="1132504" cy="1004432"/>
      </dsp:txXfrm>
    </dsp:sp>
    <dsp:sp modelId="{14D6D005-BE49-4BAB-95C3-4B8C975E012F}">
      <dsp:nvSpPr>
        <dsp:cNvPr id="0" name=""/>
        <dsp:cNvSpPr/>
      </dsp:nvSpPr>
      <dsp:spPr>
        <a:xfrm>
          <a:off x="3427543" y="1256118"/>
          <a:ext cx="191643" cy="191643"/>
        </a:xfrm>
        <a:prstGeom prst="triangle">
          <a:avLst>
            <a:gd name="adj" fmla="val 100000"/>
          </a:avLst>
        </a:prstGeom>
        <a:solidFill>
          <a:schemeClr val="accent2">
            <a:shade val="80000"/>
            <a:hueOff val="2957"/>
            <a:satOff val="-135"/>
            <a:lumOff val="10256"/>
            <a:alphaOff val="0"/>
          </a:schemeClr>
        </a:solidFill>
        <a:ln w="15875" cap="flat" cmpd="sng" algn="ctr">
          <a:solidFill>
            <a:schemeClr val="accent2">
              <a:shade val="80000"/>
              <a:hueOff val="2957"/>
              <a:satOff val="-135"/>
              <a:lumOff val="102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8E5ACA-F717-4C9F-BC94-56E16D0405F4}">
      <dsp:nvSpPr>
        <dsp:cNvPr id="0" name=""/>
        <dsp:cNvSpPr/>
      </dsp:nvSpPr>
      <dsp:spPr>
        <a:xfrm rot="5400000">
          <a:off x="3959766" y="1031260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3548"/>
            <a:satOff val="-162"/>
            <a:lumOff val="12307"/>
            <a:alphaOff val="0"/>
          </a:schemeClr>
        </a:solidFill>
        <a:ln w="15875" cap="flat" cmpd="sng" algn="ctr">
          <a:solidFill>
            <a:schemeClr val="accent2">
              <a:shade val="80000"/>
              <a:hueOff val="3548"/>
              <a:satOff val="-162"/>
              <a:lumOff val="12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AB49E4-628D-4BBD-AF15-0FA58B034DA0}">
      <dsp:nvSpPr>
        <dsp:cNvPr id="0" name=""/>
        <dsp:cNvSpPr/>
      </dsp:nvSpPr>
      <dsp:spPr>
        <a:xfrm>
          <a:off x="3846903" y="1367409"/>
          <a:ext cx="1015708" cy="890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dirty="0">
              <a:latin typeface="Arial"/>
              <a:ea typeface="+mn-ea"/>
              <a:cs typeface="+mn-cs"/>
            </a:rPr>
            <a:t>Step </a:t>
          </a:r>
          <a:r>
            <a:rPr lang="en-US" sz="1600" b="1" kern="1200" dirty="0">
              <a:latin typeface="Arial"/>
              <a:ea typeface="+mn-ea"/>
              <a:cs typeface="+mn-cs"/>
            </a:rPr>
            <a:t>4</a:t>
          </a:r>
          <a:r>
            <a:rPr lang="en-US" sz="1600" b="1" kern="1200" dirty="0">
              <a:solidFill>
                <a:srgbClr val="FF0000"/>
              </a:solidFill>
              <a:latin typeface="Arial"/>
              <a:ea typeface="+mn-ea"/>
              <a:cs typeface="+mn-cs"/>
            </a:rPr>
            <a:t>*</a:t>
          </a:r>
          <a:r>
            <a:rPr lang="en-US" sz="1600" b="1" kern="1200" dirty="0">
              <a:latin typeface="Arial"/>
              <a:ea typeface="+mn-ea"/>
              <a:cs typeface="+mn-cs"/>
            </a:rPr>
            <a:t> </a:t>
          </a:r>
          <a:r>
            <a:rPr lang="en-US" sz="1200" b="1" kern="1200" dirty="0">
              <a:latin typeface="Arial"/>
              <a:ea typeface="+mn-ea"/>
              <a:cs typeface="+mn-cs"/>
            </a:rPr>
            <a:t> </a:t>
          </a:r>
          <a:r>
            <a:rPr lang="en-US" sz="1200" b="1" kern="1200" dirty="0"/>
            <a:t>          </a:t>
          </a:r>
          <a:r>
            <a:rPr lang="en-US" sz="1200" b="0" kern="1200" dirty="0"/>
            <a:t> </a:t>
          </a:r>
          <a:r>
            <a:rPr lang="en-US" sz="1400" b="0" u="sng" kern="1200" dirty="0">
              <a:latin typeface="Calibri Light"/>
              <a:ea typeface="+mn-ea"/>
              <a:cs typeface="+mn-cs"/>
            </a:rPr>
            <a:t>GO Team</a:t>
          </a:r>
          <a:r>
            <a:rPr lang="en-US" sz="1400" b="0" kern="1200" dirty="0">
              <a:latin typeface="Calibri Light"/>
              <a:ea typeface="+mn-ea"/>
              <a:cs typeface="+mn-cs"/>
            </a:rPr>
            <a:t> Feedback Mtg.</a:t>
          </a:r>
          <a:r>
            <a:rPr lang="en-US" sz="1400" kern="1200" dirty="0">
              <a:solidFill>
                <a:srgbClr val="000000"/>
              </a:solidFill>
              <a:latin typeface="Calibri Light"/>
              <a:ea typeface="+mn-ea"/>
              <a:cs typeface="+mn-cs"/>
            </a:rPr>
            <a:t> </a:t>
          </a:r>
          <a:r>
            <a:rPr lang="en-US" sz="1200" kern="1200" dirty="0">
              <a:solidFill>
                <a:srgbClr val="FF0000"/>
              </a:solidFill>
              <a:latin typeface="Calibri"/>
              <a:ea typeface="Calibri"/>
              <a:cs typeface="Times New Roman"/>
            </a:rPr>
            <a:t>Completed February 2026 (BEFORE STAFFING CONFERENCE) </a:t>
          </a:r>
        </a:p>
      </dsp:txBody>
      <dsp:txXfrm>
        <a:off x="3846903" y="1367409"/>
        <a:ext cx="1015708" cy="890327"/>
      </dsp:txXfrm>
    </dsp:sp>
    <dsp:sp modelId="{9F816FAC-05A2-4196-86AD-90E94FCBF244}">
      <dsp:nvSpPr>
        <dsp:cNvPr id="0" name=""/>
        <dsp:cNvSpPr/>
      </dsp:nvSpPr>
      <dsp:spPr>
        <a:xfrm>
          <a:off x="4670968" y="948432"/>
          <a:ext cx="191643" cy="191643"/>
        </a:xfrm>
        <a:prstGeom prst="triangle">
          <a:avLst>
            <a:gd name="adj" fmla="val 100000"/>
          </a:avLst>
        </a:prstGeom>
        <a:solidFill>
          <a:schemeClr val="accent2">
            <a:shade val="80000"/>
            <a:hueOff val="4139"/>
            <a:satOff val="-189"/>
            <a:lumOff val="14358"/>
            <a:alphaOff val="0"/>
          </a:schemeClr>
        </a:solidFill>
        <a:ln w="15875" cap="flat" cmpd="sng" algn="ctr">
          <a:solidFill>
            <a:schemeClr val="accent2">
              <a:shade val="80000"/>
              <a:hueOff val="4139"/>
              <a:satOff val="-189"/>
              <a:lumOff val="143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FDA0B3-F01D-4F1B-9F9A-6225954E5703}">
      <dsp:nvSpPr>
        <dsp:cNvPr id="0" name=""/>
        <dsp:cNvSpPr/>
      </dsp:nvSpPr>
      <dsp:spPr>
        <a:xfrm rot="5400000">
          <a:off x="5203191" y="723573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4731"/>
            <a:satOff val="-216"/>
            <a:lumOff val="16409"/>
            <a:alphaOff val="0"/>
          </a:schemeClr>
        </a:solidFill>
        <a:ln w="15875" cap="flat" cmpd="sng" algn="ctr">
          <a:solidFill>
            <a:schemeClr val="accent2">
              <a:shade val="80000"/>
              <a:hueOff val="4731"/>
              <a:satOff val="-216"/>
              <a:lumOff val="164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6A2E6F-C869-44E6-99A4-DF2204F37ADC}">
      <dsp:nvSpPr>
        <dsp:cNvPr id="0" name=""/>
        <dsp:cNvSpPr/>
      </dsp:nvSpPr>
      <dsp:spPr>
        <a:xfrm>
          <a:off x="5113451" y="1091757"/>
          <a:ext cx="1031542" cy="890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/>
              <a:ea typeface="+mn-ea"/>
              <a:cs typeface="+mn-cs"/>
            </a:rPr>
            <a:t>Step 5  </a:t>
          </a:r>
          <a:r>
            <a:rPr lang="en-US" sz="1200" b="1" kern="1200" dirty="0"/>
            <a:t>          </a:t>
          </a:r>
          <a:r>
            <a:rPr lang="en-US" sz="1200" b="0" kern="1200" dirty="0"/>
            <a:t> </a:t>
          </a:r>
          <a:r>
            <a:rPr lang="en-US" sz="1400" b="0" u="sng" kern="1200" dirty="0">
              <a:latin typeface="Calibri Light"/>
              <a:ea typeface="+mn-ea"/>
              <a:cs typeface="+mn-cs"/>
            </a:rPr>
            <a:t>Associate Supt</a:t>
          </a:r>
          <a:r>
            <a:rPr lang="en-US" sz="1400" b="0" kern="1200" dirty="0">
              <a:latin typeface="Calibri Light"/>
              <a:ea typeface="+mn-ea"/>
              <a:cs typeface="+mn-cs"/>
            </a:rPr>
            <a:t>. Review</a:t>
          </a:r>
          <a:endParaRPr lang="en-US" sz="1200" kern="1200" dirty="0">
            <a:solidFill>
              <a:srgbClr val="FF0000"/>
            </a:solidFill>
            <a:latin typeface="Calibri"/>
            <a:ea typeface="Calibri"/>
            <a:cs typeface="Times New Roman"/>
          </a:endParaRPr>
        </a:p>
      </dsp:txBody>
      <dsp:txXfrm>
        <a:off x="5113451" y="1091757"/>
        <a:ext cx="1031542" cy="890327"/>
      </dsp:txXfrm>
    </dsp:sp>
    <dsp:sp modelId="{83CE1626-AB3F-41DF-AF17-CD304E816755}">
      <dsp:nvSpPr>
        <dsp:cNvPr id="0" name=""/>
        <dsp:cNvSpPr/>
      </dsp:nvSpPr>
      <dsp:spPr>
        <a:xfrm>
          <a:off x="5914394" y="640745"/>
          <a:ext cx="191643" cy="191643"/>
        </a:xfrm>
        <a:prstGeom prst="triangle">
          <a:avLst>
            <a:gd name="adj" fmla="val 100000"/>
          </a:avLst>
        </a:prstGeom>
        <a:solidFill>
          <a:schemeClr val="accent2">
            <a:shade val="80000"/>
            <a:hueOff val="5322"/>
            <a:satOff val="-243"/>
            <a:lumOff val="18461"/>
            <a:alphaOff val="0"/>
          </a:schemeClr>
        </a:solidFill>
        <a:ln w="15875" cap="flat" cmpd="sng" algn="ctr">
          <a:solidFill>
            <a:schemeClr val="accent2">
              <a:shade val="80000"/>
              <a:hueOff val="5322"/>
              <a:satOff val="-243"/>
              <a:lumOff val="184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4CD74FB-0076-48E4-A550-69AC7C4860B0}">
      <dsp:nvSpPr>
        <dsp:cNvPr id="0" name=""/>
        <dsp:cNvSpPr/>
      </dsp:nvSpPr>
      <dsp:spPr>
        <a:xfrm rot="5400000">
          <a:off x="6446616" y="415886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5914"/>
            <a:satOff val="-270"/>
            <a:lumOff val="20512"/>
            <a:alphaOff val="0"/>
          </a:schemeClr>
        </a:solidFill>
        <a:ln w="15875" cap="flat" cmpd="sng" algn="ctr">
          <a:solidFill>
            <a:schemeClr val="accent2">
              <a:shade val="80000"/>
              <a:hueOff val="5914"/>
              <a:satOff val="-270"/>
              <a:lumOff val="205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15C9C2-7172-49B5-AAA4-580ECA3DFE29}">
      <dsp:nvSpPr>
        <dsp:cNvPr id="0" name=""/>
        <dsp:cNvSpPr/>
      </dsp:nvSpPr>
      <dsp:spPr>
        <a:xfrm>
          <a:off x="6342260" y="714829"/>
          <a:ext cx="1157572" cy="890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Step</a:t>
          </a:r>
          <a:r>
            <a:rPr lang="en-US" sz="1600" b="1" kern="1200">
              <a:latin typeface="Tenorite"/>
            </a:rPr>
            <a:t> 6</a:t>
          </a:r>
          <a:r>
            <a:rPr lang="en-US" sz="1600" b="1" kern="1200"/>
            <a:t>               </a:t>
          </a:r>
          <a:r>
            <a:rPr lang="en-US" sz="1400" b="0" u="sng" kern="1200">
              <a:latin typeface="Calibri Light"/>
              <a:ea typeface="Calibri Light"/>
              <a:cs typeface="Calibri Light"/>
            </a:rPr>
            <a:t>Principals</a:t>
          </a:r>
          <a:r>
            <a:rPr lang="en-US" sz="1400" b="1" kern="1200">
              <a:latin typeface="Calibri Light"/>
              <a:ea typeface="Calibri Light"/>
              <a:cs typeface="Calibri Light"/>
            </a:rPr>
            <a:t> </a:t>
          </a:r>
          <a:r>
            <a:rPr lang="en-US" sz="1400" b="0" kern="1200">
              <a:latin typeface="Calibri Light"/>
              <a:ea typeface="Calibri Light"/>
              <a:cs typeface="Calibri Light"/>
            </a:rPr>
            <a:t>HR Staffing Conferences Begin</a:t>
          </a:r>
          <a:endParaRPr lang="en-US" sz="1200" kern="1200">
            <a:latin typeface="Calibri Light"/>
            <a:ea typeface="Calibri Light"/>
            <a:cs typeface="Calibri Ligh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  <a:latin typeface="Calibri"/>
              <a:ea typeface="Calibri"/>
              <a:cs typeface="Times New Roman"/>
            </a:rPr>
            <a:t>February 23-27</a:t>
          </a:r>
        </a:p>
      </dsp:txBody>
      <dsp:txXfrm>
        <a:off x="6342260" y="714829"/>
        <a:ext cx="1157572" cy="890327"/>
      </dsp:txXfrm>
    </dsp:sp>
    <dsp:sp modelId="{8A8BDF46-5CD7-4385-AD19-1595B30DFB05}">
      <dsp:nvSpPr>
        <dsp:cNvPr id="0" name=""/>
        <dsp:cNvSpPr/>
      </dsp:nvSpPr>
      <dsp:spPr>
        <a:xfrm>
          <a:off x="7157819" y="333058"/>
          <a:ext cx="191643" cy="191643"/>
        </a:xfrm>
        <a:prstGeom prst="triangle">
          <a:avLst>
            <a:gd name="adj" fmla="val 100000"/>
          </a:avLst>
        </a:prstGeom>
        <a:solidFill>
          <a:schemeClr val="accent2">
            <a:shade val="80000"/>
            <a:hueOff val="6505"/>
            <a:satOff val="-297"/>
            <a:lumOff val="22563"/>
            <a:alphaOff val="0"/>
          </a:schemeClr>
        </a:solidFill>
        <a:ln w="15875" cap="flat" cmpd="sng" algn="ctr">
          <a:solidFill>
            <a:schemeClr val="accent2">
              <a:shade val="80000"/>
              <a:hueOff val="6505"/>
              <a:satOff val="-297"/>
              <a:lumOff val="225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A1A3D19-1A7E-45DE-8891-BC02139E754B}">
      <dsp:nvSpPr>
        <dsp:cNvPr id="0" name=""/>
        <dsp:cNvSpPr/>
      </dsp:nvSpPr>
      <dsp:spPr>
        <a:xfrm rot="5400000">
          <a:off x="7690041" y="108199"/>
          <a:ext cx="676125" cy="1125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shade val="80000"/>
            <a:hueOff val="7096"/>
            <a:satOff val="-324"/>
            <a:lumOff val="24614"/>
            <a:alphaOff val="0"/>
          </a:schemeClr>
        </a:solidFill>
        <a:ln w="15875" cap="flat" cmpd="sng" algn="ctr">
          <a:solidFill>
            <a:schemeClr val="accent2">
              <a:shade val="80000"/>
              <a:hueOff val="7096"/>
              <a:satOff val="-324"/>
              <a:lumOff val="246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FC99F0-AC0E-4E80-8864-5ADBF875329D}">
      <dsp:nvSpPr>
        <dsp:cNvPr id="0" name=""/>
        <dsp:cNvSpPr/>
      </dsp:nvSpPr>
      <dsp:spPr>
        <a:xfrm>
          <a:off x="7577463" y="393511"/>
          <a:ext cx="1015708" cy="890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Step </a:t>
          </a:r>
          <a:r>
            <a:rPr lang="en-US" sz="1600" b="1" kern="1200">
              <a:latin typeface="Tenorite"/>
            </a:rPr>
            <a:t>7</a:t>
          </a:r>
          <a:r>
            <a:rPr lang="en-US" sz="1600" b="1" kern="1200">
              <a:solidFill>
                <a:srgbClr val="FF0000"/>
              </a:solidFill>
              <a:latin typeface="Arial"/>
            </a:rPr>
            <a:t>*</a:t>
          </a:r>
          <a:r>
            <a:rPr lang="en-US" sz="1600" b="1" kern="1200"/>
            <a:t>      </a:t>
          </a:r>
          <a:r>
            <a:rPr lang="en-US" sz="1600" b="1" u="none" kern="1200">
              <a:latin typeface="Tenorite"/>
            </a:rPr>
            <a:t> </a:t>
          </a:r>
          <a:r>
            <a:rPr lang="en-US" sz="1400" u="sng" kern="1200">
              <a:latin typeface="Calibri Light"/>
              <a:ea typeface="Calibri Light"/>
              <a:cs typeface="Calibri Light"/>
            </a:rPr>
            <a:t>GO Team</a:t>
          </a:r>
          <a:r>
            <a:rPr lang="en-US" sz="1400" kern="1200">
              <a:latin typeface="Calibri Light"/>
              <a:ea typeface="Calibri Light"/>
              <a:cs typeface="Calibri Light"/>
            </a:rPr>
            <a:t> Budget Finalization Meeting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  <a:latin typeface="Calibri"/>
              <a:ea typeface="Calibri"/>
              <a:cs typeface="Times New Roman"/>
            </a:rPr>
            <a:t>Budgets finalized by March 13th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solidFill>
              <a:srgbClr val="FF0000"/>
            </a:solidFill>
            <a:latin typeface="Calibri"/>
            <a:ea typeface="Calibri"/>
            <a:cs typeface="Times New Roman"/>
          </a:endParaRPr>
        </a:p>
      </dsp:txBody>
      <dsp:txXfrm>
        <a:off x="7577463" y="393511"/>
        <a:ext cx="1015708" cy="8903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EB3A0-4736-4CF8-BA9C-D22820D222B9}">
      <dsp:nvSpPr>
        <dsp:cNvPr id="0" name=""/>
        <dsp:cNvSpPr/>
      </dsp:nvSpPr>
      <dsp:spPr>
        <a:xfrm>
          <a:off x="-24421" y="252948"/>
          <a:ext cx="7266019" cy="90666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7165D1-CF0C-40A8-93E4-3D78C66F5F20}">
      <dsp:nvSpPr>
        <dsp:cNvPr id="0" name=""/>
        <dsp:cNvSpPr/>
      </dsp:nvSpPr>
      <dsp:spPr>
        <a:xfrm>
          <a:off x="140402" y="556440"/>
          <a:ext cx="300266" cy="2996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5AD20-1A20-46D0-904F-B0199D7F0F33}">
      <dsp:nvSpPr>
        <dsp:cNvPr id="0" name=""/>
        <dsp:cNvSpPr/>
      </dsp:nvSpPr>
      <dsp:spPr>
        <a:xfrm>
          <a:off x="605492" y="432636"/>
          <a:ext cx="6597596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This budget represents an investment plan for our school’s students, employees and the community as a whole.</a:t>
          </a:r>
        </a:p>
      </dsp:txBody>
      <dsp:txXfrm>
        <a:off x="605492" y="432636"/>
        <a:ext cx="6597596" cy="612981"/>
      </dsp:txXfrm>
    </dsp:sp>
    <dsp:sp modelId="{805B4116-8872-409C-9BBD-1612E432A217}">
      <dsp:nvSpPr>
        <dsp:cNvPr id="0" name=""/>
        <dsp:cNvSpPr/>
      </dsp:nvSpPr>
      <dsp:spPr>
        <a:xfrm>
          <a:off x="-24421" y="1312857"/>
          <a:ext cx="7266019" cy="84723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DC135-1D47-4E72-B55A-66A8F00D5928}">
      <dsp:nvSpPr>
        <dsp:cNvPr id="0" name=""/>
        <dsp:cNvSpPr/>
      </dsp:nvSpPr>
      <dsp:spPr>
        <a:xfrm>
          <a:off x="140402" y="1586636"/>
          <a:ext cx="300266" cy="2996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AD217-017C-474F-AA81-C9C89BF6F0E2}">
      <dsp:nvSpPr>
        <dsp:cNvPr id="0" name=""/>
        <dsp:cNvSpPr/>
      </dsp:nvSpPr>
      <dsp:spPr>
        <a:xfrm>
          <a:off x="605492" y="1464040"/>
          <a:ext cx="6597596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budget recommendations are tied directly to the school’s strategic vision and direction.</a:t>
          </a:r>
        </a:p>
      </dsp:txBody>
      <dsp:txXfrm>
        <a:off x="605492" y="1464040"/>
        <a:ext cx="6597596" cy="612981"/>
      </dsp:txXfrm>
    </dsp:sp>
    <dsp:sp modelId="{30F25B1F-5247-4B01-A07E-C05895440AEF}">
      <dsp:nvSpPr>
        <dsp:cNvPr id="0" name=""/>
        <dsp:cNvSpPr/>
      </dsp:nvSpPr>
      <dsp:spPr>
        <a:xfrm>
          <a:off x="-24421" y="2313342"/>
          <a:ext cx="7266019" cy="8316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377D4-0913-47A8-8629-0DCD3C2E3805}">
      <dsp:nvSpPr>
        <dsp:cNvPr id="0" name=""/>
        <dsp:cNvSpPr/>
      </dsp:nvSpPr>
      <dsp:spPr>
        <a:xfrm>
          <a:off x="140402" y="2579316"/>
          <a:ext cx="300266" cy="2996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4DFAB-966A-47F3-BD5F-75688D5ECCE9}">
      <dsp:nvSpPr>
        <dsp:cNvPr id="0" name=""/>
        <dsp:cNvSpPr/>
      </dsp:nvSpPr>
      <dsp:spPr>
        <a:xfrm>
          <a:off x="605492" y="2456719"/>
          <a:ext cx="6597596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proposed budget for the general operations of the school are reflected at $5331904</a:t>
          </a:r>
        </a:p>
      </dsp:txBody>
      <dsp:txXfrm>
        <a:off x="605492" y="2456719"/>
        <a:ext cx="6597596" cy="612981"/>
      </dsp:txXfrm>
    </dsp:sp>
    <dsp:sp modelId="{5287CAD5-57D7-4C4C-B5E6-B72116E119BF}">
      <dsp:nvSpPr>
        <dsp:cNvPr id="0" name=""/>
        <dsp:cNvSpPr/>
      </dsp:nvSpPr>
      <dsp:spPr>
        <a:xfrm>
          <a:off x="-24421" y="3298216"/>
          <a:ext cx="7266019" cy="13460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24F1B-DDED-4559-AC6B-006DAA556F94}">
      <dsp:nvSpPr>
        <dsp:cNvPr id="0" name=""/>
        <dsp:cNvSpPr/>
      </dsp:nvSpPr>
      <dsp:spPr>
        <a:xfrm>
          <a:off x="140402" y="3821397"/>
          <a:ext cx="300266" cy="29968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464A3-EF27-4728-9233-CA8FC47AC5C0}">
      <dsp:nvSpPr>
        <dsp:cNvPr id="0" name=""/>
        <dsp:cNvSpPr/>
      </dsp:nvSpPr>
      <dsp:spPr>
        <a:xfrm>
          <a:off x="518140" y="3698801"/>
          <a:ext cx="6772300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This investment plan for </a:t>
          </a:r>
          <a:r>
            <a:rPr lang="en-US" sz="1800" b="1" kern="1200" dirty="0"/>
            <a:t>FY27</a:t>
          </a:r>
          <a:r>
            <a:rPr lang="en-US" sz="1800" kern="1200" dirty="0"/>
            <a:t> accommodates a student population that is projected to be 259 students, which is a increase of _7_ students from </a:t>
          </a:r>
          <a:r>
            <a:rPr lang="en-US" sz="1800" kern="1200" dirty="0">
              <a:latin typeface="Arial Black"/>
            </a:rPr>
            <a:t>FY26</a:t>
          </a:r>
          <a:r>
            <a:rPr lang="en-US" sz="1800" kern="1200" dirty="0"/>
            <a:t>.</a:t>
          </a:r>
        </a:p>
      </dsp:txBody>
      <dsp:txXfrm>
        <a:off x="518140" y="3698801"/>
        <a:ext cx="6772300" cy="612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968FE-AD3D-444F-B6A8-796D946DC3A6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12EAA-B504-4DE4-86AF-9234CC18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EECF6FD4-5ADA-B8FA-43BC-9ACF8857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>
            <a:extLst>
              <a:ext uri="{FF2B5EF4-FFF2-40B4-BE49-F238E27FC236}">
                <a16:creationId xmlns:a16="http://schemas.microsoft.com/office/drawing/2014/main" id="{969C001D-C9A8-D2C1-95FC-34B71AE63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>
            <a:extLst>
              <a:ext uri="{FF2B5EF4-FFF2-40B4-BE49-F238E27FC236}">
                <a16:creationId xmlns:a16="http://schemas.microsoft.com/office/drawing/2014/main" id="{84B5A353-961E-BAFE-3D41-731C04659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34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0E6698B2-D561-64FB-641D-79621B89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>
            <a:extLst>
              <a:ext uri="{FF2B5EF4-FFF2-40B4-BE49-F238E27FC236}">
                <a16:creationId xmlns:a16="http://schemas.microsoft.com/office/drawing/2014/main" id="{3FA7C2E9-0F4D-0C2B-F6D1-134865222C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>
            <a:extLst>
              <a:ext uri="{FF2B5EF4-FFF2-40B4-BE49-F238E27FC236}">
                <a16:creationId xmlns:a16="http://schemas.microsoft.com/office/drawing/2014/main" id="{25131D7A-E3DA-0214-0151-155C8FD78B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>
            <a:extLst>
              <a:ext uri="{FF2B5EF4-FFF2-40B4-BE49-F238E27FC236}">
                <a16:creationId xmlns:a16="http://schemas.microsoft.com/office/drawing/2014/main" id="{A9947B16-791D-0C93-7555-162ECF6BB0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578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Use the APS 2025-2030 Strategic Plan (slide 7)  and your school's KPI sheet to help guide your team's discussion of how your objectives align to the district's new focus areas.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94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87a0e0debc_5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g387a0e0debc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21541-6AF9-8770-D90E-9AB3002FE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BDDC31-5F69-49AB-07B3-18BD17CED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5C4BA7-AE82-BD81-AF82-684CB6888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As a reminder this is the district's 2025-2030 Strategic Plan. We will use this as a guide as we continue our work today to develop our school's 2025-2030 Strategic Plan that is aligned to the district's new plan.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E3ED7-BB9A-C679-1647-830405B10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0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57C04-D0C9-9B1D-A926-0B309F2A9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51AFF7-43F1-7806-3D6B-821765460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B60D1-4294-B610-66F8-7FA47407E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F0446-F2ED-DC4D-70CC-D84C49A39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85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10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BBB01-EB6C-F888-5048-D7D210AA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F0F8C1-CCBC-3D57-0BA3-1CB270076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202E7-ACA9-0837-4DB3-8522806A7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0F4AB-5AEC-C4DE-2CE6-FF043B08A6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2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BA2F-9336-6522-AA3F-9F762C9B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5955D8-0E9D-E61A-B9FD-472191598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90834D-8C3F-9118-14E3-B1A3A2250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7D340-429A-D8DA-0D01-E74CE8E79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5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98E66DD-51B1-4BF7-9539-DEA51BFAEFD8}" type="datetime1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04F4-028A-4A36-B306-1FBAFF258B24}" type="datetime1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7569E6D-812C-4C70-BB51-98F32992DB43}" type="datetime1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10287DF-640A-4181-8B82-4913718EF244}" type="datetime1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74BE3E1-3173-4AB6-90EF-CE84B9FBD77E}" type="datetime1">
              <a:rPr lang="en-US" smtClean="0"/>
              <a:t>1/20/2026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D357-68ED-48AA-AC18-9CC27DEA9490}" type="datetime1">
              <a:rPr lang="en-US" smtClean="0"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CC8BAEE-D0AF-4323-A024-1416F995B386}" type="datetime1">
              <a:rPr lang="en-US" smtClean="0"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0D4-CA65-4DD1-8546-2CC4E75B8B9D}" type="datetime1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19DEFE7-E1FA-4CA7-8A5A-F9AB210CE638}" type="datetime1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6260-7573-4697-9E59-AA19A1D5C255}" type="datetime1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B049DE4-AD7B-432F-9E35-775F5F8CC6AD}" type="datetime1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54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85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righ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7BF4D0-D641-9859-157D-B9094EF3D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385" y="446313"/>
            <a:ext cx="5179615" cy="144874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add section header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115AE488-757F-4C5A-7733-85C1D1EA98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5181600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320" y="6475279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DD264F-42B5-DBB0-9839-DB4C6827ED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50" y="0"/>
            <a:ext cx="6115050" cy="686888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logo with a red and blue design&#10;&#10;AI-generated content may be incorrect.">
            <a:extLst>
              <a:ext uri="{FF2B5EF4-FFF2-40B4-BE49-F238E27FC236}">
                <a16:creationId xmlns:a16="http://schemas.microsoft.com/office/drawing/2014/main" id="{1FC1D56E-BE51-3A61-B267-01B826D76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7" y="5925310"/>
            <a:ext cx="1600200" cy="6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091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78285"/>
          <a:stretch/>
        </p:blipFill>
        <p:spPr>
          <a:xfrm>
            <a:off x="0" y="5368807"/>
            <a:ext cx="3769950" cy="1489194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FE945C7-CAAC-C9B4-0B56-EC62E53C8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82467" y="5439854"/>
            <a:ext cx="1096391" cy="10963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E58C5299-758C-70DA-D929-E0BC719E9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16629" y="3758740"/>
            <a:ext cx="2130921" cy="2130921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F2BDEE9-F378-DBA8-E14E-0826A6E6E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09054" y="459137"/>
            <a:ext cx="4126800" cy="4126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78858" y="6398863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8AA9126D-F659-67B2-097D-EC3CF5B91851}"/>
              </a:ext>
            </a:extLst>
          </p:cNvPr>
          <p:cNvSpPr txBox="1">
            <a:spLocks/>
          </p:cNvSpPr>
          <p:nvPr userDrawn="1"/>
        </p:nvSpPr>
        <p:spPr>
          <a:xfrm>
            <a:off x="9890193" y="6383714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956025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63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30908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E0C7AAD-1535-12DC-133E-2253BF501721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811183" y="2757488"/>
            <a:ext cx="10548967" cy="3399964"/>
          </a:xfrm>
        </p:spPr>
        <p:txBody>
          <a:bodyPr/>
          <a:lstStyle/>
          <a:p>
            <a:r>
              <a:rPr lang="en-US"/>
              <a:t>Click icon to insert table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56655" y="646657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BAE50362-448D-9D9F-C6C6-7920EDE4A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36480" y="6479725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456951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63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77844" y="6448879"/>
            <a:ext cx="2743200" cy="365125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BDFA87CC-09C0-1816-E05E-D25BA66C5EEE}"/>
              </a:ext>
            </a:extLst>
          </p:cNvPr>
          <p:cNvSpPr txBox="1">
            <a:spLocks/>
          </p:cNvSpPr>
          <p:nvPr userDrawn="1"/>
        </p:nvSpPr>
        <p:spPr>
          <a:xfrm>
            <a:off x="8763000" y="6448878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190031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796007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>
            <a:extLst>
              <a:ext uri="{FF2B5EF4-FFF2-40B4-BE49-F238E27FC236}">
                <a16:creationId xmlns:a16="http://schemas.microsoft.com/office/drawing/2014/main" id="{269C21E5-B8EE-7438-A771-34BC8006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F333FA-6DDE-DB6C-73BB-FE838797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87953E-96F2-8BCC-B295-E1033E7D2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7599718" cy="3051394"/>
          </a:xfrm>
        </p:spPr>
        <p:txBody>
          <a:bodyPr lIns="0" tIns="0" rIns="0" bIns="0"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A627B70-91C8-40B9-6189-B29749FF6E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185" y="3965028"/>
            <a:ext cx="7599718" cy="149378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r>
              <a:rPr lang="en-US"/>
              <a:t>Click to add subtitle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A52505F-C6BB-9D25-857B-9E8479363C3C}"/>
              </a:ext>
            </a:extLst>
          </p:cNvPr>
          <p:cNvSpPr txBox="1">
            <a:spLocks/>
          </p:cNvSpPr>
          <p:nvPr userDrawn="1"/>
        </p:nvSpPr>
        <p:spPr>
          <a:xfrm>
            <a:off x="9901646" y="644661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575230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7344">
          <p15:clr>
            <a:srgbClr val="FBAE40"/>
          </p15:clr>
        </p15:guide>
        <p15:guide id="7" orient="horz" pos="1416">
          <p15:clr>
            <a:srgbClr val="FBAE40"/>
          </p15:clr>
        </p15:guide>
        <p15:guide id="9" orient="horz" pos="384">
          <p15:clr>
            <a:srgbClr val="FBAE40"/>
          </p15:clr>
        </p15:guide>
        <p15:guide id="10" orient="horz" pos="374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F0B2CA14-03DC-FC05-7713-E0261B4B2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42" b="69630"/>
          <a:stretch>
            <a:fillRect/>
          </a:stretch>
        </p:blipFill>
        <p:spPr>
          <a:xfrm>
            <a:off x="1" y="4775200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5EC223C2-E475-8E7A-48D4-A9BC2EB69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49382" y="1747860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D9D7CE-BCD9-0B12-1945-C5FFE31A7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93014" y="361075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827307"/>
            <a:ext cx="6400800" cy="5203387"/>
          </a:xfrm>
        </p:spPr>
        <p:txBody>
          <a:bodyPr lIns="0" tIns="0" rIns="0" bIns="0" anchor="ctr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08D414-D520-0B48-BEB9-FF3C07715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19418" y="3046905"/>
            <a:ext cx="3439087" cy="3456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77844" y="6492875"/>
            <a:ext cx="2743200" cy="365125"/>
          </a:xfrm>
        </p:spPr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CCA366D7-38CD-8F7D-5E6C-9FEE0D1E191C}"/>
              </a:ext>
            </a:extLst>
          </p:cNvPr>
          <p:cNvSpPr txBox="1">
            <a:spLocks/>
          </p:cNvSpPr>
          <p:nvPr userDrawn="1"/>
        </p:nvSpPr>
        <p:spPr>
          <a:xfrm>
            <a:off x="9885674" y="650344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4115593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">
            <a:extLst>
              <a:ext uri="{FF2B5EF4-FFF2-40B4-BE49-F238E27FC236}">
                <a16:creationId xmlns:a16="http://schemas.microsoft.com/office/drawing/2014/main" id="{83F8143D-16B1-4CE2-1910-9E5074922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0800000">
            <a:off x="1084203" y="4586286"/>
            <a:ext cx="1574573" cy="227171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6BE63D1-6CC6-AD50-D587-0514090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05155"/>
            <a:ext cx="10571734" cy="1160145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DE6614-889D-2DB5-4C2F-DCBD22BA3B2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35400" y="2185127"/>
            <a:ext cx="2736849" cy="4067717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051560" indent="-228600">
              <a:buFont typeface="+mj-lt"/>
              <a:buAutoNum type="alphaLcParenR"/>
              <a:defRPr sz="1800"/>
            </a:lvl4pPr>
            <a:lvl5pPr marL="1417320" indent="-2286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B2B871-B646-8E1E-CD57-2224B2D4E59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221564" y="2184400"/>
            <a:ext cx="4156619" cy="4046290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C76CE9C3-45F2-C100-8B71-2FBD3139A851}"/>
              </a:ext>
            </a:extLst>
          </p:cNvPr>
          <p:cNvSpPr txBox="1">
            <a:spLocks/>
          </p:cNvSpPr>
          <p:nvPr userDrawn="1"/>
        </p:nvSpPr>
        <p:spPr>
          <a:xfrm>
            <a:off x="9875520" y="644661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356929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185" y="4724033"/>
            <a:ext cx="7000972" cy="170942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CAF5C0-1B51-02B5-924D-230575353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57609" y="4724033"/>
            <a:ext cx="2133966" cy="2133966"/>
            <a:chOff x="9654699" y="2229295"/>
            <a:chExt cx="2133966" cy="2133966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1AAE8D5-8E6A-7CBE-9018-DD8F3493D049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C694532E-B147-38A2-55EE-24483385016A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114B3BE5-2D39-542C-00BB-A940C568E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E83CF558-464C-5D87-488E-BD2DB554C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6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4140966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10569634" cy="1801793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06BDC3-2B84-117A-BF71-A331C1DD6B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3" y="2796209"/>
            <a:ext cx="3657598" cy="3147392"/>
          </a:xfr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11480">
              <a:defRPr sz="1600"/>
            </a:lvl2pPr>
            <a:lvl3pPr marL="685800">
              <a:defRPr sz="1400"/>
            </a:lvl3pPr>
            <a:lvl4pPr marL="1051560">
              <a:defRPr sz="1200"/>
            </a:lvl4pPr>
            <a:lvl5pPr marL="1417320">
              <a:defRPr sz="10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D2A92BD-8372-F61F-9551-6FA12079139B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902200" y="2795588"/>
            <a:ext cx="6478617" cy="314801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insert table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3F2FA0BD-7E4F-E734-C1B2-98ED9C705B1A}"/>
              </a:ext>
            </a:extLst>
          </p:cNvPr>
          <p:cNvSpPr txBox="1">
            <a:spLocks/>
          </p:cNvSpPr>
          <p:nvPr userDrawn="1"/>
        </p:nvSpPr>
        <p:spPr>
          <a:xfrm>
            <a:off x="9936480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620760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22F8239-92F5-595B-5DD3-ACBA1C19E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2969"/>
          <a:stretch/>
        </p:blipFill>
        <p:spPr>
          <a:xfrm>
            <a:off x="3459002" y="5609995"/>
            <a:ext cx="7328137" cy="1248005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9E987C-6F3E-FB11-D796-2D5F9075A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29617" y="0"/>
            <a:ext cx="2133966" cy="2133966"/>
            <a:chOff x="9654699" y="2229295"/>
            <a:chExt cx="2133966" cy="2133966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3342B09-3192-492F-3F5F-19163C83F9EE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62E2B15-36A9-C2C7-6306-EEA512B646D0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21792"/>
            <a:ext cx="8180412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612ED1-3CD3-8532-2C92-777F6D005F1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38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BCE7-3651-7CA3-1353-9B2526D267A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4217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15539" y="6461216"/>
            <a:ext cx="2743200" cy="365125"/>
          </a:xfrm>
        </p:spPr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83836B3B-649D-F34F-C1CB-7EFAC3A3BF29}"/>
              </a:ext>
            </a:extLst>
          </p:cNvPr>
          <p:cNvSpPr txBox="1">
            <a:spLocks/>
          </p:cNvSpPr>
          <p:nvPr userDrawn="1"/>
        </p:nvSpPr>
        <p:spPr>
          <a:xfrm>
            <a:off x="9923768" y="644661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520406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9EF52E1-6F3C-5D9B-32DC-A156BDDE2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647" b="86709"/>
          <a:stretch/>
        </p:blipFill>
        <p:spPr>
          <a:xfrm>
            <a:off x="-1" y="5946505"/>
            <a:ext cx="5304866" cy="911495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4510996E-0672-63AB-DCBF-25B251B2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E2B4D4-87FA-ACC4-A0FD-E98B07CE985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5" y="3067050"/>
            <a:ext cx="6400800" cy="3048000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800"/>
            </a:lvl2pPr>
            <a:lvl3pPr marL="685800">
              <a:defRPr sz="1800"/>
            </a:lvl3pPr>
            <a:lvl4pPr marL="1051560">
              <a:defRPr sz="1800"/>
            </a:lvl4pPr>
            <a:lvl5pPr marL="1417320"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F85D-7A7F-3D36-8C6A-6589D66D2AF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861300" y="3067050"/>
            <a:ext cx="3519515" cy="3048000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165860" indent="-342900">
              <a:buFont typeface="+mj-lt"/>
              <a:buAutoNum type="alphaLcPeriod"/>
              <a:defRPr sz="1800"/>
            </a:lvl4pPr>
            <a:lvl5pPr marL="1531620" indent="-3429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1A92B54-BBD9-09A3-8474-D94AA6CDE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460760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8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13119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D4B52239-6E7C-7704-54B1-146D9284B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87C0F86-AE71-BDCA-7DEE-3556B40CE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7436EE3B-4D91-73EF-0B37-862CD30FF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46FC63FE-F738-97E8-47D1-6BDDA94D2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B192EB86-26F4-4E35-4516-04F972DBAE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08CD392B-9092-7118-D6A2-F13AA62ED0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3397" y="6356349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C17EF39-DC8C-67E9-77A7-C36B83647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15593" y="6398103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E6CC2E8C-0CCC-5568-C902-C1B672970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51F58-5227-F1A2-65E1-100014E5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8F3CF802-A0B2-4A5F-AAD0-02B2E6DAE08D}" type="datetime1">
              <a:rPr lang="en-US" smtClean="0"/>
              <a:pPr/>
              <a:t>1/20/2026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F107F-E193-DCEB-4765-E0F6FD9E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758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6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60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22081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38358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A3E8B6-2BD8-19E0-7F51-7A25EF836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753" y="1310262"/>
            <a:ext cx="10803179" cy="189159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here to Thank Your Audience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65E86D-5BA6-FC16-9B8D-2C8476AB9DF5}"/>
              </a:ext>
            </a:extLst>
          </p:cNvPr>
          <p:cNvCxnSpPr>
            <a:cxnSpLocks/>
          </p:cNvCxnSpPr>
          <p:nvPr userDrawn="1"/>
        </p:nvCxnSpPr>
        <p:spPr>
          <a:xfrm>
            <a:off x="1905000" y="3429000"/>
            <a:ext cx="9078685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200B972-8B0A-443C-0F28-7F066D618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34" y="3794757"/>
            <a:ext cx="464921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12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7D1-6026-2C2C-EF25-9AC5D581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35E99-513F-3081-8CF1-D6E79F1AE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E3C2-87A2-38C3-ACD1-B85C0677C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4E648-5FCE-0943-F1C8-D63A16F8E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C98C4-1E06-BFEA-C1DB-B703029EF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5F045-E317-68C1-9039-3660767A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D766868-FF28-409D-8D55-B9C875EB9A9A}" type="datetime1">
              <a:rPr lang="en-US" smtClean="0"/>
              <a:pPr/>
              <a:t>1/20/2026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1DB05-42E9-187D-5B98-CA7BA818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5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righ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7BF4D0-D641-9859-157D-B9094EF3D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385" y="446313"/>
            <a:ext cx="5179615" cy="144874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add section header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115AE488-757F-4C5A-7733-85C1D1EA98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5181600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320" y="6475279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DD264F-42B5-DBB0-9839-DB4C6827ED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50" y="0"/>
            <a:ext cx="6115050" cy="686888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logo with a red and blue design&#10;&#10;AI-generated content may be incorrect.">
            <a:extLst>
              <a:ext uri="{FF2B5EF4-FFF2-40B4-BE49-F238E27FC236}">
                <a16:creationId xmlns:a16="http://schemas.microsoft.com/office/drawing/2014/main" id="{1FC1D56E-BE51-3A61-B267-01B826D76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7" y="5925310"/>
            <a:ext cx="1600200" cy="6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14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image" Target="../media/image8.png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E3FCC-785C-4EC4-B782-9133218B75DD}" type="datetime1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652" r:id="rId4"/>
    <p:sldLayoutId id="2147483653" r:id="rId5"/>
    <p:sldLayoutId id="2147483707" r:id="rId6"/>
    <p:sldLayoutId id="2147483655" r:id="rId7"/>
    <p:sldLayoutId id="2147483656" r:id="rId8"/>
    <p:sldLayoutId id="2147483657" r:id="rId9"/>
    <p:sldLayoutId id="2147483708" r:id="rId10"/>
    <p:sldLayoutId id="2147483704" r:id="rId11"/>
    <p:sldLayoutId id="2147483705" r:id="rId12"/>
    <p:sldLayoutId id="2147483706" r:id="rId13"/>
    <p:sldLayoutId id="2147483711" r:id="rId14"/>
    <p:sldLayoutId id="2147483718" r:id="rId15"/>
    <p:sldLayoutId id="2147483719" r:id="rId16"/>
    <p:sldLayoutId id="2147483720" r:id="rId17"/>
    <p:sldLayoutId id="2147483721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17979B4-0901-2F3F-4483-D31E6B812F7C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70" r:id="rId14"/>
    <p:sldLayoutId id="2147483671" r:id="rId15"/>
    <p:sldLayoutId id="2147483672" r:id="rId16"/>
    <p:sldLayoutId id="2147483674" r:id="rId17"/>
    <p:sldLayoutId id="2147483676" r:id="rId18"/>
    <p:sldLayoutId id="2147483677" r:id="rId19"/>
    <p:sldLayoutId id="2147483716" r:id="rId20"/>
    <p:sldLayoutId id="2147483715" r:id="rId21"/>
    <p:sldLayoutId id="2147483714" r:id="rId22"/>
    <p:sldLayoutId id="2147483713" r:id="rId23"/>
    <p:sldLayoutId id="2147483709" r:id="rId24"/>
    <p:sldLayoutId id="2147483678" r:id="rId25"/>
    <p:sldLayoutId id="2147483699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029B82E-722D-45BB-B34F-D4423CBF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7980BB-894F-43B4-B764-9CE95DEF8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D6D9E82D-9E8F-4365-8DD3-F87F575AF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1CD7CE6C-6D35-4CDB-8C9B-3749731FB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1D897CC5-D9DC-4B84-8FEE-769DDB3ED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A7F9F68E-05A6-4B4F-A9C4-99F56BA4D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FE459AB8-6C83-4017-AD7E-34DDCC29B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7E35D375-D544-4AA6-B2C0-AECF72D6D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330D17F1-A1B0-40BD-8617-EE4D6750C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B66F0F2E-CF96-4F3A-B20B-7A67FED93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6A12D58E-271D-4783-99B0-2C1098B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F9B86422-0052-4CDC-906A-A0991A290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C6847113-CFAE-4362-A26F-0B1D18996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2AD566C5-BF8B-4C51-82C6-4633CAE5B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F156CA36-0366-443D-9A53-7806BDE20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E854E694-6F0F-4143-B88B-DE4C9E02E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65CBB851-7142-4AAB-8038-999CAB8CE9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5560487F-527D-416F-A6A5-16BC6F626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1F3D29D7-04A7-4C39-ABC0-CCFFE39BD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AB11EF01-3B4E-41D2-9E08-0106F319A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9E2C3217-DC0B-4F91-9F62-A04CDEB2F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5" name="Picture 34" descr="White calculator">
            <a:extLst>
              <a:ext uri="{FF2B5EF4-FFF2-40B4-BE49-F238E27FC236}">
                <a16:creationId xmlns:a16="http://schemas.microsoft.com/office/drawing/2014/main" id="{E81E3C2C-F11A-B531-3405-6053F9CFC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6" r="46148" b="-2"/>
          <a:stretch>
            <a:fillRect/>
          </a:stretch>
        </p:blipFill>
        <p:spPr>
          <a:xfrm>
            <a:off x="20" y="227"/>
            <a:ext cx="4637303" cy="6858000"/>
          </a:xfrm>
          <a:prstGeom prst="rect">
            <a:avLst/>
          </a:prstGeom>
          <a:ln w="9525">
            <a:noFill/>
          </a:ln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F2B7CF55-CC81-4559-9768-354C7462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55064" y="1186483"/>
            <a:ext cx="5941686" cy="4477933"/>
            <a:chOff x="807084" y="1186483"/>
            <a:chExt cx="5941686" cy="4477933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FDAF335-846C-48F5-A261-6D242B1ED9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780" y="1186483"/>
              <a:ext cx="5940295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Isosceles Triangle 39">
              <a:extLst>
                <a:ext uri="{FF2B5EF4-FFF2-40B4-BE49-F238E27FC236}">
                  <a16:creationId xmlns:a16="http://schemas.microsoft.com/office/drawing/2014/main" id="{598CCBBA-616E-4339-A7DE-6168CEEE5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574311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FDCDAE4-2A39-4204-B094-CA4F1493D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5941686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5124" y="1935413"/>
            <a:ext cx="5769989" cy="1204121"/>
          </a:xfrm>
        </p:spPr>
        <p:txBody>
          <a:bodyPr>
            <a:normAutofit/>
          </a:bodyPr>
          <a:lstStyle/>
          <a:p>
            <a:r>
              <a:rPr lang="en-US" sz="3600" b="1" dirty="0"/>
              <a:t>Preparing for </a:t>
            </a:r>
            <a:br>
              <a:rPr lang="en-US" sz="3600" b="1" dirty="0"/>
            </a:br>
            <a:r>
              <a:rPr lang="en-US" sz="3600" b="1" dirty="0"/>
              <a:t>FY27 Budget Development</a:t>
            </a:r>
            <a:endParaRPr lang="en-US" sz="3600" b="1" dirty="0">
              <a:ea typeface="Calibri Light"/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3396" y="3488712"/>
            <a:ext cx="5769988" cy="1740141"/>
          </a:xfrm>
        </p:spPr>
        <p:txBody>
          <a:bodyPr vert="horz" lIns="91440" tIns="0" rIns="91440" bIns="45720" rtlCol="0">
            <a:normAutofit/>
          </a:bodyPr>
          <a:lstStyle/>
          <a:p>
            <a:r>
              <a:rPr lang="en-US" sz="2800" dirty="0"/>
              <a:t>West Manor Elementary</a:t>
            </a:r>
          </a:p>
          <a:p>
            <a:r>
              <a:rPr lang="en-US" sz="2800" dirty="0"/>
              <a:t>GO Team Business Meeting</a:t>
            </a:r>
          </a:p>
          <a:p>
            <a:r>
              <a:rPr lang="en-US" sz="2800" dirty="0"/>
              <a:t>January 2026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B86D6-629E-F42A-C3B5-528080602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124998"/>
            <a:ext cx="3456122" cy="4589717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ea typeface="Calibri Light"/>
                <a:cs typeface="Calibri Light"/>
              </a:rPr>
              <a:t>Agenda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28FB0-E090-E810-C78E-113A72913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136" y="312190"/>
            <a:ext cx="6232560" cy="6278161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Action Items </a:t>
            </a:r>
            <a:r>
              <a:rPr lang="en-US" dirty="0">
                <a:latin typeface="Calibri"/>
                <a:ea typeface="Calibri"/>
                <a:cs typeface="Calibri"/>
              </a:rPr>
              <a:t>Approval of Agenda 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Approval of Previous Minutes</a:t>
            </a: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Discussion Items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Finalize 2025-2030 Strategic Plan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2026-2027 Strategic Objectives Ranking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dirty="0"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FY27 Budget Development Preparation: School Allocation (Optional)</a:t>
            </a: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Information Items </a:t>
            </a:r>
            <a:r>
              <a:rPr lang="en-US" sz="1600" i="1" dirty="0">
                <a:latin typeface="Calibri"/>
                <a:ea typeface="Calibri"/>
                <a:cs typeface="Calibri"/>
              </a:rPr>
              <a:t>(add items as needed)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Principal’s Report</a:t>
            </a: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Announcements </a:t>
            </a: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Public Comment </a:t>
            </a:r>
            <a:endParaRPr lang="en-US" sz="1600" i="1" dirty="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Adjournment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70900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AA1F116E-52A2-7A74-2947-34A843474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>
            <a:extLst>
              <a:ext uri="{FF2B5EF4-FFF2-40B4-BE49-F238E27FC236}">
                <a16:creationId xmlns:a16="http://schemas.microsoft.com/office/drawing/2014/main" id="{524298F5-FFB9-625A-D950-34C6E0F2E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>
            <a:extLst>
              <a:ext uri="{FF2B5EF4-FFF2-40B4-BE49-F238E27FC236}">
                <a16:creationId xmlns:a16="http://schemas.microsoft.com/office/drawing/2014/main" id="{30318820-2202-F39A-366B-80093C30C99E}"/>
              </a:ext>
            </a:extLst>
          </p:cNvPr>
          <p:cNvSpPr txBox="1"/>
          <p:nvPr/>
        </p:nvSpPr>
        <p:spPr>
          <a:xfrm>
            <a:off x="324338" y="114779"/>
            <a:ext cx="1154332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defTabSz="914400">
              <a:buClr>
                <a:srgbClr val="000000"/>
              </a:buClr>
              <a:defRPr/>
            </a:pPr>
            <a:r>
              <a:rPr lang="en-US" sz="2700" b="1" u="sng" kern="0" dirty="0">
                <a:solidFill>
                  <a:schemeClr val="accent1"/>
                </a:solidFill>
                <a:latin typeface="Montserrat ExtraBold"/>
                <a:cs typeface="Arial"/>
                <a:sym typeface="Arial"/>
              </a:rPr>
              <a:t>Today We Will…</a:t>
            </a:r>
            <a:r>
              <a:rPr kumimoji="0" lang="en-US" sz="2700" b="1" i="0" u="sng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/>
                <a:cs typeface="Arial"/>
                <a:sym typeface="Arial"/>
              </a:rPr>
              <a:t>: </a:t>
            </a:r>
          </a:p>
          <a:p>
            <a:pPr defTabSz="914400">
              <a:buClr>
                <a:srgbClr val="000000"/>
              </a:buClr>
              <a:defRPr/>
            </a:pP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/>
                <a:cs typeface="Arial"/>
                <a:sym typeface="Arial"/>
              </a:rPr>
              <a:t>School Strategic Planning Process: Step </a:t>
            </a:r>
            <a:r>
              <a:rPr lang="en-US" sz="2700" b="1" kern="0" dirty="0">
                <a:solidFill>
                  <a:srgbClr val="000000"/>
                </a:solidFill>
                <a:latin typeface="Montserrat ExtraBold"/>
                <a:cs typeface="Arial"/>
                <a:sym typeface="Arial"/>
              </a:rPr>
              <a:t>5 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>
            <a:extLst>
              <a:ext uri="{FF2B5EF4-FFF2-40B4-BE49-F238E27FC236}">
                <a16:creationId xmlns:a16="http://schemas.microsoft.com/office/drawing/2014/main" id="{9EB0B90C-2D91-4136-ABED-E4EF363FB3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>
            <a:extLst>
              <a:ext uri="{FF2B5EF4-FFF2-40B4-BE49-F238E27FC236}">
                <a16:creationId xmlns:a16="http://schemas.microsoft.com/office/drawing/2014/main" id="{59BA5B23-75F1-8CB5-418E-1612F4A87E45}"/>
              </a:ext>
            </a:extLst>
          </p:cNvPr>
          <p:cNvSpPr txBox="1"/>
          <p:nvPr/>
        </p:nvSpPr>
        <p:spPr>
          <a:xfrm>
            <a:off x="1102298" y="1419896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>
            <a:extLst>
              <a:ext uri="{FF2B5EF4-FFF2-40B4-BE49-F238E27FC236}">
                <a16:creationId xmlns:a16="http://schemas.microsoft.com/office/drawing/2014/main" id="{0608E7DB-FD29-698E-65A9-D2B8EB9AB1DB}"/>
              </a:ext>
            </a:extLst>
          </p:cNvPr>
          <p:cNvSpPr/>
          <p:nvPr/>
        </p:nvSpPr>
        <p:spPr>
          <a:xfrm>
            <a:off x="300275" y="133854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>
            <a:extLst>
              <a:ext uri="{FF2B5EF4-FFF2-40B4-BE49-F238E27FC236}">
                <a16:creationId xmlns:a16="http://schemas.microsoft.com/office/drawing/2014/main" id="{A4FD6A96-1153-7DAE-DF16-BF92AB0EA00F}"/>
              </a:ext>
            </a:extLst>
          </p:cNvPr>
          <p:cNvSpPr txBox="1"/>
          <p:nvPr/>
        </p:nvSpPr>
        <p:spPr>
          <a:xfrm>
            <a:off x="414922" y="132150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>
            <a:extLst>
              <a:ext uri="{FF2B5EF4-FFF2-40B4-BE49-F238E27FC236}">
                <a16:creationId xmlns:a16="http://schemas.microsoft.com/office/drawing/2014/main" id="{A9F98241-EF23-7A63-B02A-3F942806C261}"/>
              </a:ext>
            </a:extLst>
          </p:cNvPr>
          <p:cNvSpPr txBox="1"/>
          <p:nvPr/>
        </p:nvSpPr>
        <p:spPr>
          <a:xfrm>
            <a:off x="1087798" y="4094332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>
            <a:extLst>
              <a:ext uri="{FF2B5EF4-FFF2-40B4-BE49-F238E27FC236}">
                <a16:creationId xmlns:a16="http://schemas.microsoft.com/office/drawing/2014/main" id="{56D172CB-1AC1-039F-733B-CBCB4FD99BE8}"/>
              </a:ext>
            </a:extLst>
          </p:cNvPr>
          <p:cNvSpPr/>
          <p:nvPr/>
        </p:nvSpPr>
        <p:spPr>
          <a:xfrm>
            <a:off x="317281" y="2165448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>
            <a:extLst>
              <a:ext uri="{FF2B5EF4-FFF2-40B4-BE49-F238E27FC236}">
                <a16:creationId xmlns:a16="http://schemas.microsoft.com/office/drawing/2014/main" id="{107FDF4C-5137-2C2F-AC43-24F1E2DF073B}"/>
              </a:ext>
            </a:extLst>
          </p:cNvPr>
          <p:cNvSpPr txBox="1"/>
          <p:nvPr/>
        </p:nvSpPr>
        <p:spPr>
          <a:xfrm>
            <a:off x="431928" y="2148407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>
            <a:extLst>
              <a:ext uri="{FF2B5EF4-FFF2-40B4-BE49-F238E27FC236}">
                <a16:creationId xmlns:a16="http://schemas.microsoft.com/office/drawing/2014/main" id="{EA2A7500-5AF6-056E-020B-369D7CF5C2AC}"/>
              </a:ext>
            </a:extLst>
          </p:cNvPr>
          <p:cNvSpPr/>
          <p:nvPr/>
        </p:nvSpPr>
        <p:spPr>
          <a:xfrm>
            <a:off x="317276" y="300950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>
            <a:extLst>
              <a:ext uri="{FF2B5EF4-FFF2-40B4-BE49-F238E27FC236}">
                <a16:creationId xmlns:a16="http://schemas.microsoft.com/office/drawing/2014/main" id="{FDB6FF3B-EAFF-F490-0AC5-98F83D83FB48}"/>
              </a:ext>
            </a:extLst>
          </p:cNvPr>
          <p:cNvSpPr txBox="1"/>
          <p:nvPr/>
        </p:nvSpPr>
        <p:spPr>
          <a:xfrm>
            <a:off x="431923" y="299246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>
            <a:extLst>
              <a:ext uri="{FF2B5EF4-FFF2-40B4-BE49-F238E27FC236}">
                <a16:creationId xmlns:a16="http://schemas.microsoft.com/office/drawing/2014/main" id="{DB40A0B5-968E-B875-DBF6-84F1764B1315}"/>
              </a:ext>
            </a:extLst>
          </p:cNvPr>
          <p:cNvSpPr txBox="1"/>
          <p:nvPr/>
        </p:nvSpPr>
        <p:spPr>
          <a:xfrm>
            <a:off x="1091664" y="5057024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>
            <a:extLst>
              <a:ext uri="{FF2B5EF4-FFF2-40B4-BE49-F238E27FC236}">
                <a16:creationId xmlns:a16="http://schemas.microsoft.com/office/drawing/2014/main" id="{082873F4-DBFD-3E0A-9368-2FE34FB95365}"/>
              </a:ext>
            </a:extLst>
          </p:cNvPr>
          <p:cNvSpPr/>
          <p:nvPr/>
        </p:nvSpPr>
        <p:spPr>
          <a:xfrm>
            <a:off x="300269" y="4087420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>
            <a:extLst>
              <a:ext uri="{FF2B5EF4-FFF2-40B4-BE49-F238E27FC236}">
                <a16:creationId xmlns:a16="http://schemas.microsoft.com/office/drawing/2014/main" id="{EF275173-1F9C-856D-28F9-6F3AD5B66797}"/>
              </a:ext>
            </a:extLst>
          </p:cNvPr>
          <p:cNvSpPr txBox="1"/>
          <p:nvPr/>
        </p:nvSpPr>
        <p:spPr>
          <a:xfrm>
            <a:off x="414916" y="4070379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>
            <a:extLst>
              <a:ext uri="{FF2B5EF4-FFF2-40B4-BE49-F238E27FC236}">
                <a16:creationId xmlns:a16="http://schemas.microsoft.com/office/drawing/2014/main" id="{F462AE91-5649-65EE-E4A2-2360A9CDE513}"/>
              </a:ext>
            </a:extLst>
          </p:cNvPr>
          <p:cNvSpPr txBox="1"/>
          <p:nvPr/>
        </p:nvSpPr>
        <p:spPr>
          <a:xfrm>
            <a:off x="1044510" y="542975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>
            <a:extLst>
              <a:ext uri="{FF2B5EF4-FFF2-40B4-BE49-F238E27FC236}">
                <a16:creationId xmlns:a16="http://schemas.microsoft.com/office/drawing/2014/main" id="{DDA30C4D-FE86-43B9-FD25-48A283570007}"/>
              </a:ext>
            </a:extLst>
          </p:cNvPr>
          <p:cNvSpPr/>
          <p:nvPr/>
        </p:nvSpPr>
        <p:spPr>
          <a:xfrm>
            <a:off x="317263" y="535651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>
            <a:extLst>
              <a:ext uri="{FF2B5EF4-FFF2-40B4-BE49-F238E27FC236}">
                <a16:creationId xmlns:a16="http://schemas.microsoft.com/office/drawing/2014/main" id="{257346ED-477A-042F-9F38-F364FCBDEAAD}"/>
              </a:ext>
            </a:extLst>
          </p:cNvPr>
          <p:cNvSpPr txBox="1"/>
          <p:nvPr/>
        </p:nvSpPr>
        <p:spPr>
          <a:xfrm>
            <a:off x="431910" y="533947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>
            <a:extLst>
              <a:ext uri="{FF2B5EF4-FFF2-40B4-BE49-F238E27FC236}">
                <a16:creationId xmlns:a16="http://schemas.microsoft.com/office/drawing/2014/main" id="{92F42C3D-D720-058D-17F1-BDF56318C001}"/>
              </a:ext>
            </a:extLst>
          </p:cNvPr>
          <p:cNvSpPr txBox="1"/>
          <p:nvPr/>
        </p:nvSpPr>
        <p:spPr>
          <a:xfrm>
            <a:off x="1087798" y="2946694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>
            <a:extLst>
              <a:ext uri="{FF2B5EF4-FFF2-40B4-BE49-F238E27FC236}">
                <a16:creationId xmlns:a16="http://schemas.microsoft.com/office/drawing/2014/main" id="{DB77053E-067F-A584-0022-E5D251DAEDAC}"/>
              </a:ext>
            </a:extLst>
          </p:cNvPr>
          <p:cNvSpPr txBox="1"/>
          <p:nvPr/>
        </p:nvSpPr>
        <p:spPr>
          <a:xfrm>
            <a:off x="6194513" y="1268533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</a:t>
            </a:r>
            <a:r>
              <a:rPr lang="en-US" b="1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>
            <a:extLst>
              <a:ext uri="{FF2B5EF4-FFF2-40B4-BE49-F238E27FC236}">
                <a16:creationId xmlns:a16="http://schemas.microsoft.com/office/drawing/2014/main" id="{B5EAC75B-610B-4DE2-7827-3FA8CBC21A07}"/>
              </a:ext>
            </a:extLst>
          </p:cNvPr>
          <p:cNvSpPr txBox="1"/>
          <p:nvPr/>
        </p:nvSpPr>
        <p:spPr>
          <a:xfrm>
            <a:off x="1102298" y="2271628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9DE4C-5C03-36A4-3A61-9C5C65E4E818}"/>
              </a:ext>
            </a:extLst>
          </p:cNvPr>
          <p:cNvSpPr/>
          <p:nvPr/>
        </p:nvSpPr>
        <p:spPr>
          <a:xfrm>
            <a:off x="6043321" y="1268533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DD238-0362-755E-D6C6-C0C893D3505F}"/>
              </a:ext>
            </a:extLst>
          </p:cNvPr>
          <p:cNvSpPr/>
          <p:nvPr/>
        </p:nvSpPr>
        <p:spPr>
          <a:xfrm>
            <a:off x="147299" y="5352949"/>
            <a:ext cx="5715400" cy="101770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10F9E7E-A3CD-B79B-4550-F46E917A0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4513" y="1934903"/>
            <a:ext cx="563016" cy="563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72D0AF-9AD8-A24F-BDF4-4A48A8C2F0F0}"/>
              </a:ext>
            </a:extLst>
          </p:cNvPr>
          <p:cNvSpPr/>
          <p:nvPr/>
        </p:nvSpPr>
        <p:spPr>
          <a:xfrm>
            <a:off x="6093717" y="4769270"/>
            <a:ext cx="5078179" cy="104029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3B8A212-76F4-353D-8678-09B162AFB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2715352"/>
            <a:ext cx="563016" cy="563016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C64ED478-BE16-2E37-1D94-03E12DE81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4060757"/>
            <a:ext cx="563016" cy="56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163882" y="277699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West Manor Mission and Vision: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1167493" y="2087561"/>
            <a:ext cx="6712077" cy="336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87E845-4598-5BE8-87D3-A56688A44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4" name="Graphic 3" descr="Repeat with solid fill">
            <a:extLst>
              <a:ext uri="{FF2B5EF4-FFF2-40B4-BE49-F238E27FC236}">
                <a16:creationId xmlns:a16="http://schemas.microsoft.com/office/drawing/2014/main" id="{4906F643-60C0-6799-84DC-FA0285042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8070070" y="2332666"/>
            <a:ext cx="2876604" cy="28766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95108A-DBEB-90EA-A44A-7FB7AB1AEF5D}"/>
              </a:ext>
            </a:extLst>
          </p:cNvPr>
          <p:cNvSpPr txBox="1"/>
          <p:nvPr/>
        </p:nvSpPr>
        <p:spPr>
          <a:xfrm>
            <a:off x="843148" y="1555001"/>
            <a:ext cx="6853220" cy="38993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The MISSION</a:t>
            </a:r>
          </a:p>
          <a:p>
            <a:endParaRPr lang="en-US" sz="2000" dirty="0"/>
          </a:p>
          <a:p>
            <a:r>
              <a:rPr lang="en-US" sz="2000" dirty="0">
                <a:highlight>
                  <a:srgbClr val="FFFF00"/>
                </a:highlight>
              </a:rPr>
              <a:t>West Manor Elementary School commits to cultivating inquiring, knowledgeable and caring scholars who strive to think, act, and reflect with a value and understanding of multiple cultures, languages, and perceptions. 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r>
              <a:rPr lang="en-US" sz="2000" dirty="0">
                <a:highlight>
                  <a:srgbClr val="FFFF00"/>
                </a:highlight>
              </a:rPr>
              <a:t>To this end, the school will work collaboratively with all stakeholders to meet the needs of all learners while providing a safe and supportive learning environment. The school implements a rigorous, inquiry-driven international curriculum which supports the development of socially, emotionally, and academically balanced lifelong learners who are committed to creating a more peaceful world through intercultural understanding and respect. 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r>
              <a:rPr lang="en-US" sz="2000" dirty="0">
                <a:highlight>
                  <a:srgbClr val="FFFF00"/>
                </a:highlight>
              </a:rPr>
              <a:t> The VISION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r>
              <a:rPr lang="en-US" sz="2000" dirty="0">
                <a:highlight>
                  <a:srgbClr val="FFFF00"/>
                </a:highlight>
              </a:rPr>
              <a:t>The vision of West manor is to be a nurturing, comprehensive, and high performing school where faculty, staff, parents, and all stakeholders will concertedly prepare our students to become globally productive citizens and leaders.</a:t>
            </a: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276048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0BA9-8466-1EE0-8E80-88748880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EB7C2A-99CF-3ED8-4AA5-4CEDA5FC8279}"/>
              </a:ext>
            </a:extLst>
          </p:cNvPr>
          <p:cNvSpPr txBox="1">
            <a:spLocks/>
          </p:cNvSpPr>
          <p:nvPr/>
        </p:nvSpPr>
        <p:spPr>
          <a:xfrm>
            <a:off x="78920" y="163286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Aft>
                <a:spcPts val="600"/>
              </a:spcAft>
              <a:defRPr/>
            </a:pPr>
            <a:r>
              <a:rPr lang="en-US" sz="4100" dirty="0">
                <a:solidFill>
                  <a:srgbClr val="C00000"/>
                </a:solidFill>
              </a:rPr>
              <a:t>West Manor 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Goals for the 2025-2030 Strategic Plan: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7F8766D-A500-FAC2-0C2D-B8DDCED98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1BB249-557B-A990-2480-6C8066045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6" r="21714" b="2"/>
          <a:stretch>
            <a:fillRect/>
          </a:stretch>
        </p:blipFill>
        <p:spPr>
          <a:xfrm>
            <a:off x="1167493" y="2087561"/>
            <a:ext cx="2876604" cy="33668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1469F2-9BE1-F023-54EE-C4807512E456}"/>
              </a:ext>
            </a:extLst>
          </p:cNvPr>
          <p:cNvSpPr txBox="1"/>
          <p:nvPr/>
        </p:nvSpPr>
        <p:spPr>
          <a:xfrm>
            <a:off x="4755767" y="1706563"/>
            <a:ext cx="5538977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40%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on ELA Milestones</a:t>
            </a:r>
            <a:endParaRPr lang="en-US"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37%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on Math Milestones</a:t>
            </a: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During the 2025 School year we will increase the number of students with 10 or less days absent from 74% to 80%</a:t>
            </a: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spcAft>
                <a:spcPts val="600"/>
              </a:spcAft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142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>
          <a:extLst>
            <a:ext uri="{FF2B5EF4-FFF2-40B4-BE49-F238E27FC236}">
              <a16:creationId xmlns:a16="http://schemas.microsoft.com/office/drawing/2014/main" id="{B51A2010-0FF7-EC07-40E2-D89469D9D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>
            <a:extLst>
              <a:ext uri="{FF2B5EF4-FFF2-40B4-BE49-F238E27FC236}">
                <a16:creationId xmlns:a16="http://schemas.microsoft.com/office/drawing/2014/main" id="{13FA2B4D-A871-911F-A11C-37B6B296DD3B}"/>
              </a:ext>
            </a:extLst>
          </p:cNvPr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>
            <a:extLst>
              <a:ext uri="{FF2B5EF4-FFF2-40B4-BE49-F238E27FC236}">
                <a16:creationId xmlns:a16="http://schemas.microsoft.com/office/drawing/2014/main" id="{E1C9BEC3-F36D-C3AA-A963-7E8B49FE0A11}"/>
              </a:ext>
            </a:extLst>
          </p:cNvPr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>
            <a:extLst>
              <a:ext uri="{FF2B5EF4-FFF2-40B4-BE49-F238E27FC236}">
                <a16:creationId xmlns:a16="http://schemas.microsoft.com/office/drawing/2014/main" id="{FDC4C8AC-F988-4D14-22A7-B3E5F7D3D404}"/>
              </a:ext>
            </a:extLst>
          </p:cNvPr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>
            <a:extLst>
              <a:ext uri="{FF2B5EF4-FFF2-40B4-BE49-F238E27FC236}">
                <a16:creationId xmlns:a16="http://schemas.microsoft.com/office/drawing/2014/main" id="{714F39FB-D765-1A15-28A5-3DB26E69B29B}"/>
              </a:ext>
            </a:extLst>
          </p:cNvPr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>
            <a:extLst>
              <a:ext uri="{FF2B5EF4-FFF2-40B4-BE49-F238E27FC236}">
                <a16:creationId xmlns:a16="http://schemas.microsoft.com/office/drawing/2014/main" id="{64933D7A-3DF2-2157-AE29-33CB7A6070F9}"/>
              </a:ext>
            </a:extLst>
          </p:cNvPr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>
            <a:extLst>
              <a:ext uri="{FF2B5EF4-FFF2-40B4-BE49-F238E27FC236}">
                <a16:creationId xmlns:a16="http://schemas.microsoft.com/office/drawing/2014/main" id="{0A81076F-31F6-2669-7BA7-C742CD1414F3}"/>
              </a:ext>
            </a:extLst>
          </p:cNvPr>
          <p:cNvSpPr txBox="1"/>
          <p:nvPr/>
        </p:nvSpPr>
        <p:spPr>
          <a:xfrm>
            <a:off x="4450620" y="135804"/>
            <a:ext cx="3596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>
            <a:extLst>
              <a:ext uri="{FF2B5EF4-FFF2-40B4-BE49-F238E27FC236}">
                <a16:creationId xmlns:a16="http://schemas.microsoft.com/office/drawing/2014/main" id="{B9DA8DC2-2515-6E99-DC59-62CB54F51E26}"/>
              </a:ext>
            </a:extLst>
          </p:cNvPr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>
            <a:extLst>
              <a:ext uri="{FF2B5EF4-FFF2-40B4-BE49-F238E27FC236}">
                <a16:creationId xmlns:a16="http://schemas.microsoft.com/office/drawing/2014/main" id="{BF077F51-26CA-463A-A0AB-D86432F81BE4}"/>
              </a:ext>
            </a:extLst>
          </p:cNvPr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974ACF37-C643-B0B9-03BF-91D736A3E64B}"/>
              </a:ext>
            </a:extLst>
          </p:cNvPr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40%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ELA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1">
            <a:extLst>
              <a:ext uri="{FF2B5EF4-FFF2-40B4-BE49-F238E27FC236}">
                <a16:creationId xmlns:a16="http://schemas.microsoft.com/office/drawing/2014/main" id="{2CB38A32-BF1C-25C9-3BEF-12EEA20C8893}"/>
              </a:ext>
            </a:extLst>
          </p:cNvPr>
          <p:cNvSpPr/>
          <p:nvPr/>
        </p:nvSpPr>
        <p:spPr>
          <a:xfrm>
            <a:off x="4313259" y="902527"/>
            <a:ext cx="2287097" cy="9189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37%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Math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>
            <a:extLst>
              <a:ext uri="{FF2B5EF4-FFF2-40B4-BE49-F238E27FC236}">
                <a16:creationId xmlns:a16="http://schemas.microsoft.com/office/drawing/2014/main" id="{938146D1-EB76-3136-7608-0E298FF18800}"/>
              </a:ext>
            </a:extLst>
          </p:cNvPr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During the 2025 School year we will increase the number of students with 10 or less days absent from 74% to 80%</a:t>
            </a:r>
          </a:p>
        </p:txBody>
      </p:sp>
      <p:sp>
        <p:nvSpPr>
          <p:cNvPr id="339" name="Google Shape;339;p11">
            <a:extLst>
              <a:ext uri="{FF2B5EF4-FFF2-40B4-BE49-F238E27FC236}">
                <a16:creationId xmlns:a16="http://schemas.microsoft.com/office/drawing/2014/main" id="{BF5D7B89-2E15-F77D-9CF0-23E4CE636D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marR="0" lvl="0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48F63A3B-78C7-47BE-AE5E-E10140E04643}" type="slidenum">
              <a:rPr lang="en-US" smtClean="0"/>
              <a:pPr algn="r">
                <a:buClr>
                  <a:srgbClr val="000000"/>
                </a:buClr>
                <a:buSzPts val="1200"/>
              </a:pPr>
              <a:t>6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>
            <a:extLst>
              <a:ext uri="{FF2B5EF4-FFF2-40B4-BE49-F238E27FC236}">
                <a16:creationId xmlns:a16="http://schemas.microsoft.com/office/drawing/2014/main" id="{8524B229-4E45-214E-937B-1BC4ADB1565B}"/>
              </a:ext>
            </a:extLst>
          </p:cNvPr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>
            <a:extLst>
              <a:ext uri="{FF2B5EF4-FFF2-40B4-BE49-F238E27FC236}">
                <a16:creationId xmlns:a16="http://schemas.microsoft.com/office/drawing/2014/main" id="{1BCF9E93-58E1-1047-F3AC-C5A7EF6C13A2}"/>
              </a:ext>
            </a:extLst>
          </p:cNvPr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>
            <a:extLst>
              <a:ext uri="{FF2B5EF4-FFF2-40B4-BE49-F238E27FC236}">
                <a16:creationId xmlns:a16="http://schemas.microsoft.com/office/drawing/2014/main" id="{E34CA3FB-2E0C-D2DF-6BB9-D0E73DA59C22}"/>
              </a:ext>
            </a:extLst>
          </p:cNvPr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>
            <a:extLst>
              <a:ext uri="{FF2B5EF4-FFF2-40B4-BE49-F238E27FC236}">
                <a16:creationId xmlns:a16="http://schemas.microsoft.com/office/drawing/2014/main" id="{58DAF961-B657-1586-F715-4B82AFEBA34C}"/>
              </a:ext>
            </a:extLst>
          </p:cNvPr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>
            <a:extLst>
              <a:ext uri="{FF2B5EF4-FFF2-40B4-BE49-F238E27FC236}">
                <a16:creationId xmlns:a16="http://schemas.microsoft.com/office/drawing/2014/main" id="{CA12671F-2F20-C51E-E10F-807BEA3FAD81}"/>
              </a:ext>
            </a:extLst>
          </p:cNvPr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>
            <a:extLst>
              <a:ext uri="{FF2B5EF4-FFF2-40B4-BE49-F238E27FC236}">
                <a16:creationId xmlns:a16="http://schemas.microsoft.com/office/drawing/2014/main" id="{C2C43823-F75D-EEFD-1E31-712C458F1CD5}"/>
              </a:ext>
            </a:extLst>
          </p:cNvPr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>
            <a:extLst>
              <a:ext uri="{FF2B5EF4-FFF2-40B4-BE49-F238E27FC236}">
                <a16:creationId xmlns:a16="http://schemas.microsoft.com/office/drawing/2014/main" id="{8A1CA871-A16E-2C56-4CCC-576476CCCDF2}"/>
              </a:ext>
            </a:extLst>
          </p:cNvPr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>
            <a:extLst>
              <a:ext uri="{FF2B5EF4-FFF2-40B4-BE49-F238E27FC236}">
                <a16:creationId xmlns:a16="http://schemas.microsoft.com/office/drawing/2014/main" id="{ADE5C5B6-CFBA-2E38-8474-B0012B65BF15}"/>
              </a:ext>
            </a:extLst>
          </p:cNvPr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>
            <a:extLst>
              <a:ext uri="{FF2B5EF4-FFF2-40B4-BE49-F238E27FC236}">
                <a16:creationId xmlns:a16="http://schemas.microsoft.com/office/drawing/2014/main" id="{2B7C2AD0-7E6C-E04A-3C06-088E56554A2B}"/>
              </a:ext>
            </a:extLst>
          </p:cNvPr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23427F85-343A-4531-7B61-FD17B609BFA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713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83867-F15A-AA5F-622A-597EDBC8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06AFE69-1EFF-278A-9400-9B6DC48BB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566155"/>
              </p:ext>
            </p:extLst>
          </p:nvPr>
        </p:nvGraphicFramePr>
        <p:xfrm>
          <a:off x="3175000" y="2730415"/>
          <a:ext cx="8128000" cy="334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9ACC072-28EB-25D0-E463-0B72AF804B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0407639"/>
              </p:ext>
            </p:extLst>
          </p:nvPr>
        </p:nvGraphicFramePr>
        <p:xfrm>
          <a:off x="3199384" y="1211156"/>
          <a:ext cx="8128000" cy="237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C1D5CAD-890C-BEB2-1393-CC79E29778A5}"/>
              </a:ext>
            </a:extLst>
          </p:cNvPr>
          <p:cNvGraphicFramePr/>
          <p:nvPr/>
        </p:nvGraphicFramePr>
        <p:xfrm>
          <a:off x="3012038" y="4560570"/>
          <a:ext cx="8128000" cy="273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2845BB8F-484F-467E-BFA3-70D94F9187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8975" y="2855108"/>
            <a:ext cx="2364121" cy="278913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8FF314C4-6ECF-58E7-4003-4DC39957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14" y="102870"/>
            <a:ext cx="9373378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>
                <a:solidFill>
                  <a:schemeClr val="tx2"/>
                </a:solidFill>
              </a:rPr>
              <a:t>Connecting the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Strategic plan &amp; 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551699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C5B206-4104-D8F5-B47E-5D3051865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D73AE-54FB-792F-4854-7979B2BD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/>
              <a:t>Discussion Items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F8020-2AC4-7919-9B49-37747D14FF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69880" y="320040"/>
            <a:ext cx="9144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8E03BA10-0FF3-4793-199C-A61357B4D3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919032"/>
              </p:ext>
            </p:extLst>
          </p:nvPr>
        </p:nvGraphicFramePr>
        <p:xfrm>
          <a:off x="4723243" y="657510"/>
          <a:ext cx="6978900" cy="5503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7794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B94C19D-E7A2-4CDE-A897-35F2BC959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E99E3F-7A89-4769-AAB0-DC0E42BE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9129042-28FB-49B3-BF09-C0FC7041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857079D-69FB-4AAE-939D-50320676C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4E06FFE-2B6E-451F-8584-36CB56B92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A9C3EAA-1C7F-4CBB-80F3-40FAD9629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289920A-A485-4023-84F5-973CB3AF1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B258C87-5B91-45CB-BEAD-B9CD515B3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E8F853B-7045-4974-ADFB-592F01B4C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307ABD8-4121-4188-A6A8-BF0841F5B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E660CAF-84FD-4236-8BD1-570BEBF0D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67DCC6D-C589-411A-83EF-249E925FA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EF00B7C0-9045-4017-A91E-6129702F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5806466-98F7-4333-9BC7-BB44F5E9C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E23BC68-3437-491F-BBEA-2DC61316A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6B9FD89-406D-41F1-ADEF-F74A9B1DF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C0948A3-F3F2-4AA7-B558-4F1E0EBED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277408B3-EE29-4600-9011-F83CA3FEA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2E4DE87A-3195-410F-A185-3E41350B5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372AC40-5D77-44AE-A395-853703161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74BF19D7-D76B-41DB-8E7B-644E15863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 descr="Rubberized numbers on the wall">
            <a:extLst>
              <a:ext uri="{FF2B5EF4-FFF2-40B4-BE49-F238E27FC236}">
                <a16:creationId xmlns:a16="http://schemas.microsoft.com/office/drawing/2014/main" id="{A29E2972-78E7-EAFE-89DA-FA78A10F89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12" r="16833"/>
          <a:stretch>
            <a:fillRect/>
          </a:stretch>
        </p:blipFill>
        <p:spPr>
          <a:xfrm>
            <a:off x="20" y="10"/>
            <a:ext cx="6745008" cy="6857763"/>
          </a:xfrm>
          <a:prstGeom prst="rect">
            <a:avLst/>
          </a:prstGeom>
          <a:ln w="9525">
            <a:noFill/>
          </a:ln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1B67326-1D79-49D3-9B25-28080FDF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62312" y="1186483"/>
            <a:ext cx="3822597" cy="4477933"/>
            <a:chOff x="807084" y="1186483"/>
            <a:chExt cx="3822597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9FBAF07-4DBD-469A-AA51-A4A5E73F9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9">
              <a:extLst>
                <a:ext uri="{FF2B5EF4-FFF2-40B4-BE49-F238E27FC236}">
                  <a16:creationId xmlns:a16="http://schemas.microsoft.com/office/drawing/2014/main" id="{B5B72DC2-A0AE-4085-87CB-F3401BB3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406CCDB-6E4B-4E06-9660-473F64643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41678" y="2030681"/>
            <a:ext cx="3654569" cy="3019878"/>
          </a:xfrm>
        </p:spPr>
        <p:txBody>
          <a:bodyPr vert="horz" lIns="228600" tIns="228600" rIns="228600" bIns="0" rtlCol="0" anchor="b">
            <a:noAutofit/>
          </a:bodyPr>
          <a:lstStyle/>
          <a:p>
            <a:r>
              <a:rPr lang="en-US" sz="3600" dirty="0"/>
              <a:t>Finalizing the 2025-2030 </a:t>
            </a:r>
            <a:br>
              <a:rPr lang="en-US" sz="3600" dirty="0"/>
            </a:br>
            <a:r>
              <a:rPr lang="en-US" sz="3600" dirty="0"/>
              <a:t>School Strategic Plan</a:t>
            </a:r>
            <a:br>
              <a:rPr lang="en-US" sz="3600" dirty="0">
                <a:ea typeface="Calibri Light"/>
                <a:cs typeface="Calibri Light"/>
              </a:rPr>
            </a:br>
            <a:br>
              <a:rPr lang="en-US" sz="3600" dirty="0">
                <a:ea typeface="Calibri Light"/>
                <a:cs typeface="Calibri Light"/>
              </a:rPr>
            </a:br>
            <a:endParaRPr lang="en-US" sz="3600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14115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694F3-FAB3-C156-2074-A5CB927F1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27" name="Google Shape;819;p104">
            <a:extLst>
              <a:ext uri="{FF2B5EF4-FFF2-40B4-BE49-F238E27FC236}">
                <a16:creationId xmlns:a16="http://schemas.microsoft.com/office/drawing/2014/main" id="{FC050104-08AA-3E6B-809F-675F3288F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641" y="518750"/>
            <a:ext cx="9780587" cy="7078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318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tabLst/>
              <a:defRPr/>
            </a:pPr>
            <a:r>
              <a:rPr lang="en-US" sz="40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In</a:t>
            </a:r>
            <a:r>
              <a:rPr kumimoji="0" lang="en-US" sz="4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Our Last Meeting We…</a:t>
            </a:r>
            <a:endParaRPr kumimoji="0" sz="400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F603BF-A9DF-F314-8ED9-95F0C5E183A6}"/>
              </a:ext>
            </a:extLst>
          </p:cNvPr>
          <p:cNvGrpSpPr/>
          <p:nvPr/>
        </p:nvGrpSpPr>
        <p:grpSpPr>
          <a:xfrm>
            <a:off x="7655220" y="2051957"/>
            <a:ext cx="612600" cy="642818"/>
            <a:chOff x="97973" y="2168498"/>
            <a:chExt cx="612600" cy="642818"/>
          </a:xfrm>
        </p:grpSpPr>
        <p:sp>
          <p:nvSpPr>
            <p:cNvPr id="28" name="Google Shape;768;p101">
              <a:extLst>
                <a:ext uri="{FF2B5EF4-FFF2-40B4-BE49-F238E27FC236}">
                  <a16:creationId xmlns:a16="http://schemas.microsoft.com/office/drawing/2014/main" id="{869F3850-0541-6FCB-FE25-DB20775CD187}"/>
                </a:ext>
              </a:extLst>
            </p:cNvPr>
            <p:cNvSpPr/>
            <p:nvPr/>
          </p:nvSpPr>
          <p:spPr>
            <a:xfrm>
              <a:off x="97973" y="2168498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769;p101">
              <a:extLst>
                <a:ext uri="{FF2B5EF4-FFF2-40B4-BE49-F238E27FC236}">
                  <a16:creationId xmlns:a16="http://schemas.microsoft.com/office/drawing/2014/main" id="{46A5D19B-4E7D-8607-4426-389D4FE981D7}"/>
                </a:ext>
              </a:extLst>
            </p:cNvPr>
            <p:cNvSpPr txBox="1"/>
            <p:nvPr/>
          </p:nvSpPr>
          <p:spPr>
            <a:xfrm>
              <a:off x="203655" y="2187316"/>
              <a:ext cx="4173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00" b="1" kern="0">
                  <a:solidFill>
                    <a:srgbClr val="000000"/>
                  </a:solidFill>
                  <a:latin typeface="Arial"/>
                  <a:cs typeface="Arial"/>
                </a:rPr>
                <a:t>4</a:t>
              </a:r>
              <a:endParaRPr lang="en-US" sz="3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257FB0-8CEB-A6EB-5DED-10A351FFDE57}"/>
              </a:ext>
            </a:extLst>
          </p:cNvPr>
          <p:cNvGrpSpPr/>
          <p:nvPr/>
        </p:nvGrpSpPr>
        <p:grpSpPr>
          <a:xfrm>
            <a:off x="4076401" y="2055916"/>
            <a:ext cx="612600" cy="663120"/>
            <a:chOff x="7468261" y="2020057"/>
            <a:chExt cx="612600" cy="663120"/>
          </a:xfrm>
        </p:grpSpPr>
        <p:sp>
          <p:nvSpPr>
            <p:cNvPr id="32" name="Google Shape;768;p101">
              <a:extLst>
                <a:ext uri="{FF2B5EF4-FFF2-40B4-BE49-F238E27FC236}">
                  <a16:creationId xmlns:a16="http://schemas.microsoft.com/office/drawing/2014/main" id="{3ECEA9E6-BE38-752B-7F68-E95B04E74075}"/>
                </a:ext>
              </a:extLst>
            </p:cNvPr>
            <p:cNvSpPr/>
            <p:nvPr/>
          </p:nvSpPr>
          <p:spPr>
            <a:xfrm>
              <a:off x="7468261" y="20200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3" name="Google Shape;769;p101">
              <a:extLst>
                <a:ext uri="{FF2B5EF4-FFF2-40B4-BE49-F238E27FC236}">
                  <a16:creationId xmlns:a16="http://schemas.microsoft.com/office/drawing/2014/main" id="{74530FAB-934D-837D-E4DA-49DE5724A9E6}"/>
                </a:ext>
              </a:extLst>
            </p:cNvPr>
            <p:cNvSpPr txBox="1"/>
            <p:nvPr/>
          </p:nvSpPr>
          <p:spPr>
            <a:xfrm>
              <a:off x="7599314" y="2059181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3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46741C-55D3-621F-B5B4-7C2743179C47}"/>
              </a:ext>
            </a:extLst>
          </p:cNvPr>
          <p:cNvGrpSpPr/>
          <p:nvPr/>
        </p:nvGrpSpPr>
        <p:grpSpPr>
          <a:xfrm>
            <a:off x="83575" y="2127782"/>
            <a:ext cx="612600" cy="642814"/>
            <a:chOff x="97973" y="2204357"/>
            <a:chExt cx="612600" cy="642814"/>
          </a:xfrm>
        </p:grpSpPr>
        <p:sp>
          <p:nvSpPr>
            <p:cNvPr id="35" name="Google Shape;768;p101">
              <a:extLst>
                <a:ext uri="{FF2B5EF4-FFF2-40B4-BE49-F238E27FC236}">
                  <a16:creationId xmlns:a16="http://schemas.microsoft.com/office/drawing/2014/main" id="{D4FD39EB-4E6A-D853-F8C4-45BEDB5D8111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" name="Google Shape;769;p101">
              <a:extLst>
                <a:ext uri="{FF2B5EF4-FFF2-40B4-BE49-F238E27FC236}">
                  <a16:creationId xmlns:a16="http://schemas.microsoft.com/office/drawing/2014/main" id="{3E98C6B7-2097-4EE9-B0A1-3088B3C18F06}"/>
                </a:ext>
              </a:extLst>
            </p:cNvPr>
            <p:cNvSpPr txBox="1"/>
            <p:nvPr/>
          </p:nvSpPr>
          <p:spPr>
            <a:xfrm>
              <a:off x="230549" y="2223175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2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3" name="Content Placeholder 12">
            <a:extLst>
              <a:ext uri="{FF2B5EF4-FFF2-40B4-BE49-F238E27FC236}">
                <a16:creationId xmlns:a16="http://schemas.microsoft.com/office/drawing/2014/main" id="{971C5F9B-461A-EE95-8257-242466E09CD1}"/>
              </a:ext>
            </a:extLst>
          </p:cNvPr>
          <p:cNvSpPr txBox="1">
            <a:spLocks/>
          </p:cNvSpPr>
          <p:nvPr/>
        </p:nvSpPr>
        <p:spPr>
          <a:xfrm>
            <a:off x="764718" y="1976270"/>
            <a:ext cx="3307748" cy="13114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Reviewed</a:t>
            </a:r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Our Proposed Mission and Vision for 2025-2030</a:t>
            </a:r>
            <a:endParaRPr lang="en-US"/>
          </a:p>
          <a:p>
            <a:endParaRPr lang="en-US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0200865F-EF75-BC89-833F-54426DDEF4CF}"/>
              </a:ext>
            </a:extLst>
          </p:cNvPr>
          <p:cNvSpPr>
            <a:spLocks noGrp="1"/>
          </p:cNvSpPr>
          <p:nvPr/>
        </p:nvSpPr>
        <p:spPr>
          <a:xfrm>
            <a:off x="4683261" y="1976269"/>
            <a:ext cx="3173278" cy="9079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Reviewed Our Proposed Goals for 2025-2030</a:t>
            </a:r>
            <a:endParaRPr lang="en-US"/>
          </a:p>
          <a:p>
            <a:endParaRPr lang="en-US" kern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endParaRPr lang="en-US" kern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98883DBC-1EB5-1F00-8C36-02D7A2BD5AAC}"/>
              </a:ext>
            </a:extLst>
          </p:cNvPr>
          <p:cNvSpPr>
            <a:spLocks noGrp="1"/>
          </p:cNvSpPr>
          <p:nvPr/>
        </p:nvSpPr>
        <p:spPr>
          <a:xfrm>
            <a:off x="8269143" y="1976269"/>
            <a:ext cx="3173278" cy="9079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Identified Our 2025-2030 Strategic Objectives</a:t>
            </a:r>
            <a:endParaRPr lang="en-US"/>
          </a:p>
          <a:p>
            <a:endParaRPr lang="en-US" kern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endParaRPr lang="en-US" kern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5" name="Picture 14" descr="A red and white card with text&#10;&#10;AI-generated content may be incorrect.">
            <a:extLst>
              <a:ext uri="{FF2B5EF4-FFF2-40B4-BE49-F238E27FC236}">
                <a16:creationId xmlns:a16="http://schemas.microsoft.com/office/drawing/2014/main" id="{E456B058-DDC0-C6D3-3487-BD6BE5362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303" y="3020826"/>
            <a:ext cx="3650877" cy="2026584"/>
          </a:xfrm>
          <a:prstGeom prst="rect">
            <a:avLst/>
          </a:prstGeom>
        </p:spPr>
      </p:pic>
      <p:pic>
        <p:nvPicPr>
          <p:cNvPr id="19" name="Picture 18" descr="A white background with black text and a grey arrow">
            <a:extLst>
              <a:ext uri="{FF2B5EF4-FFF2-40B4-BE49-F238E27FC236}">
                <a16:creationId xmlns:a16="http://schemas.microsoft.com/office/drawing/2014/main" id="{4A523011-1A96-9FB9-09C2-1DCCEF156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33" y="3130083"/>
            <a:ext cx="3474385" cy="1915647"/>
          </a:xfrm>
          <a:prstGeom prst="rect">
            <a:avLst/>
          </a:prstGeom>
        </p:spPr>
      </p:pic>
      <p:pic>
        <p:nvPicPr>
          <p:cNvPr id="23" name="Picture 22" descr="A diagram with a target and arrow">
            <a:extLst>
              <a:ext uri="{FF2B5EF4-FFF2-40B4-BE49-F238E27FC236}">
                <a16:creationId xmlns:a16="http://schemas.microsoft.com/office/drawing/2014/main" id="{78999EB4-CCC6-02CF-608A-914E0C0E1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711" y="3023067"/>
            <a:ext cx="3485591" cy="191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11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19;p103">
            <a:extLst>
              <a:ext uri="{FF2B5EF4-FFF2-40B4-BE49-F238E27FC236}">
                <a16:creationId xmlns:a16="http://schemas.microsoft.com/office/drawing/2014/main" id="{409C1A33-2AD9-B4F3-E939-354C810F03BE}"/>
              </a:ext>
            </a:extLst>
          </p:cNvPr>
          <p:cNvSpPr txBox="1"/>
          <p:nvPr/>
        </p:nvSpPr>
        <p:spPr>
          <a:xfrm>
            <a:off x="527090" y="1559786"/>
            <a:ext cx="5365551" cy="331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Increasing Teacher knowledge of Standards </a:t>
            </a:r>
            <a:endParaRPr lang="en-US" sz="1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Increase student knowledge in numbers and operations domain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Provide support to students and stakeholders in need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attendance and decrease suspension rate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Continue to provide clubs and extra curricular activities 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5A6A1E12-F05A-8E1C-C585-3469EF49A573}"/>
              </a:ext>
            </a:extLst>
          </p:cNvPr>
          <p:cNvSpPr txBox="1"/>
          <p:nvPr/>
        </p:nvSpPr>
        <p:spPr>
          <a:xfrm>
            <a:off x="5892641" y="1336576"/>
            <a:ext cx="5573486" cy="1986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Implement high quality, relevant, and engaging materials and professional learning in all core content areas</a:t>
            </a: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3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Retain effective staff while training and promoting from within 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stakeholder knowledge of school data and how to assist</a:t>
            </a: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communication and partnerships with stakeholders </a:t>
            </a:r>
            <a:endParaRPr lang="en-US" sz="12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Maximize facility usage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E5B3A-3E1B-456C-25A1-8DD2B2A6B93E}"/>
              </a:ext>
            </a:extLst>
          </p:cNvPr>
          <p:cNvSpPr txBox="1"/>
          <p:nvPr/>
        </p:nvSpPr>
        <p:spPr>
          <a:xfrm>
            <a:off x="60267" y="879676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AE49-684C-D8F1-3A03-A26F73A10ADB}"/>
              </a:ext>
            </a:extLst>
          </p:cNvPr>
          <p:cNvSpPr txBox="1"/>
          <p:nvPr/>
        </p:nvSpPr>
        <p:spPr>
          <a:xfrm>
            <a:off x="5892641" y="880843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746C2B2-A781-B111-DBBB-B05627593D11}"/>
              </a:ext>
            </a:extLst>
          </p:cNvPr>
          <p:cNvSpPr txBox="1">
            <a:spLocks/>
          </p:cNvSpPr>
          <p:nvPr/>
        </p:nvSpPr>
        <p:spPr>
          <a:xfrm>
            <a:off x="57916" y="115998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en-US" sz="3200"/>
              <a:t>Aligning Your Objectives to the District's New Focus Areas</a:t>
            </a:r>
            <a:endParaRPr lang="en-US" sz="3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8397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0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8" name="Google Shape;898;p110"/>
          <p:cNvGrpSpPr/>
          <p:nvPr/>
        </p:nvGrpSpPr>
        <p:grpSpPr>
          <a:xfrm>
            <a:off x="253386" y="1713911"/>
            <a:ext cx="11547699" cy="2194061"/>
            <a:chOff x="1858407" y="3048358"/>
            <a:chExt cx="10475053" cy="2696473"/>
          </a:xfrm>
        </p:grpSpPr>
        <p:sp>
          <p:nvSpPr>
            <p:cNvPr id="899" name="Google Shape;899;p110"/>
            <p:cNvSpPr txBox="1"/>
            <p:nvPr/>
          </p:nvSpPr>
          <p:spPr>
            <a:xfrm>
              <a:off x="1983160" y="3048358"/>
              <a:ext cx="10350300" cy="147513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/>
              <a:r>
                <a:rPr lang="en-US" sz="3600" dirty="0">
                  <a:solidFill>
                    <a:schemeClr val="lt1"/>
                  </a:solidFill>
                  <a:latin typeface="Georgia" panose="02040502050405020303" pitchFamily="18" charset="0"/>
                  <a:ea typeface="Georgia"/>
                  <a:cs typeface="Georgia"/>
                  <a:sym typeface="Georgia"/>
                </a:rPr>
                <a:t>5. </a:t>
              </a:r>
              <a:r>
                <a:rPr lang="en-US" sz="3600" dirty="0">
                  <a:solidFill>
                    <a:schemeClr val="bg2"/>
                  </a:solidFill>
                  <a:latin typeface="Georgia" panose="02040502050405020303" pitchFamily="18" charset="0"/>
                  <a:ea typeface="Roboto" panose="02000000000000000000" pitchFamily="2" charset="0"/>
                  <a:cs typeface="Roboto" panose="02000000000000000000" pitchFamily="2" charset="0"/>
                </a:rPr>
                <a:t>Approve Strategic Plan &amp; Rank Strategic Objectives for FY27 Budget Development</a:t>
              </a:r>
              <a:endParaRPr lang="en-US" sz="3600" kern="0" dirty="0">
                <a:solidFill>
                  <a:schemeClr val="bg2"/>
                </a:solidFill>
                <a:latin typeface="Georgia" panose="02040502050405020303" pitchFamily="18" charset="0"/>
                <a:ea typeface="Roboto" panose="02000000000000000000" pitchFamily="2" charset="0"/>
                <a:cs typeface="Roboto" panose="02000000000000000000" pitchFamily="2" charset="0"/>
                <a:sym typeface="Roboto"/>
              </a:endParaRPr>
            </a:p>
          </p:txBody>
        </p:sp>
        <p:sp>
          <p:nvSpPr>
            <p:cNvPr id="900" name="Google Shape;900;p110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1" name="Google Shape;901;p110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sz="16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02" name="Google Shape;902;p110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110"/>
          <p:cNvSpPr txBox="1"/>
          <p:nvPr/>
        </p:nvSpPr>
        <p:spPr>
          <a:xfrm>
            <a:off x="772195" y="2723995"/>
            <a:ext cx="10965655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87350">
              <a:buClr>
                <a:schemeClr val="lt1"/>
              </a:buClr>
              <a:buSzPts val="2500"/>
              <a:buFont typeface="Georgia"/>
              <a:buChar char="●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indent="-387350"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 your school's 2025-2030 Strategic Plan</a:t>
            </a:r>
            <a:endParaRPr lang="en-US" dirty="0">
              <a:solidFill>
                <a:schemeClr val="lt1"/>
              </a:solidFill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Action on your 2025-2030 Strategic Plan</a:t>
            </a: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527050" lvl="1">
              <a:buClr>
                <a:schemeClr val="lt1"/>
              </a:buClr>
              <a:buSzPts val="2500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457200" indent="-387350"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 your 2026-2027 </a:t>
            </a:r>
            <a:r>
              <a:rPr lang="en-US" sz="2500" dirty="0">
                <a:solidFill>
                  <a:schemeClr val="bg1"/>
                </a:solidFill>
                <a:latin typeface="Georgia"/>
                <a:ea typeface="Georgia"/>
                <a:cs typeface="Georgia"/>
                <a:sym typeface="Georgia"/>
              </a:rPr>
              <a:t>Strategic Plan Objective Rankings</a:t>
            </a: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 </a:t>
            </a: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</a:rPr>
              <a:t>Action on the 2026-2027 </a:t>
            </a:r>
            <a:r>
              <a:rPr lang="en-US" sz="250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Strategic Plan Objective Ranking</a:t>
            </a: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</a:rPr>
              <a:t> </a:t>
            </a: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CCF58-9B83-4A4F-8CA9-3D9C9BB7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A97C8F-6255-CEE2-7FC8-74823B4FD90E}"/>
              </a:ext>
            </a:extLst>
          </p:cNvPr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7172DC-CB6E-9DB3-7722-07605C16EB74}"/>
              </a:ext>
            </a:extLst>
          </p:cNvPr>
          <p:cNvSpPr txBox="1"/>
          <p:nvPr/>
        </p:nvSpPr>
        <p:spPr>
          <a:xfrm>
            <a:off x="242944" y="1060001"/>
            <a:ext cx="9401107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Strategic Plan Objectives Ranking</a:t>
            </a:r>
          </a:p>
          <a:p>
            <a:endParaRPr lang="en-US" sz="4400" b="1">
              <a:solidFill>
                <a:schemeClr val="bg1"/>
              </a:solidFill>
            </a:endParaRPr>
          </a:p>
          <a:p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ranked its Strategic Plan Objectives in preparation for the 2026-2027 Budget Development Process (January–March 2026). </a:t>
            </a:r>
          </a:p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The ranked objectives will serve as budget parameters during FY27 budget discussions.   </a:t>
            </a:r>
          </a:p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767214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62AC708-4C0B-BA8A-DC5C-B7ED224B4708}"/>
              </a:ext>
            </a:extLst>
          </p:cNvPr>
          <p:cNvSpPr txBox="1">
            <a:spLocks/>
          </p:cNvSpPr>
          <p:nvPr/>
        </p:nvSpPr>
        <p:spPr>
          <a:xfrm>
            <a:off x="488005" y="158733"/>
            <a:ext cx="11146972" cy="13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fontAlgn="auto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tabLst/>
              <a:defRPr/>
            </a:pPr>
            <a:r>
              <a:rPr kumimoji="0" lang="en-US" sz="27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Identifying 2025-2030 Strategic </a:t>
            </a:r>
            <a:r>
              <a:rPr lang="en-US" sz="2700" i="0" u="none" strike="noStrike" cap="none" dirty="0">
                <a:solidFill>
                  <a:schemeClr val="dk1"/>
                </a:solidFill>
              </a:rPr>
              <a:t>Objectives</a:t>
            </a:r>
            <a:r>
              <a:rPr kumimoji="0" lang="en-US" sz="270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92AF6-3F66-F2F5-5D09-89B7B4B902AA}"/>
              </a:ext>
            </a:extLst>
          </p:cNvPr>
          <p:cNvSpPr txBox="1"/>
          <p:nvPr/>
        </p:nvSpPr>
        <p:spPr>
          <a:xfrm>
            <a:off x="557023" y="1159328"/>
            <a:ext cx="5941748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5.Increasing Teacher knowledge of Standards </a:t>
            </a:r>
            <a:endParaRPr lang="en-US" sz="2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6.Increase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2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8. Provide support to students and stakeholders in need</a:t>
            </a:r>
          </a:p>
          <a:p>
            <a:pPr lvl="0" defTabSz="457200">
              <a:spcAft>
                <a:spcPts val="600"/>
              </a:spcAft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818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029B82E-722D-45BB-B34F-D4423CBF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7980BB-894F-43B4-B764-9CE95DEF8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D6D9E82D-9E8F-4365-8DD3-F87F575AF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1CD7CE6C-6D35-4CDB-8C9B-3749731FB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1D897CC5-D9DC-4B84-8FEE-769DDB3ED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A7F9F68E-05A6-4B4F-A9C4-99F56BA4D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FE459AB8-6C83-4017-AD7E-34DDCC29B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7E35D375-D544-4AA6-B2C0-AECF72D6D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330D17F1-A1B0-40BD-8617-EE4D6750C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B66F0F2E-CF96-4F3A-B20B-7A67FED93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6A12D58E-271D-4783-99B0-2C1098B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F9B86422-0052-4CDC-906A-A0991A290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C6847113-CFAE-4362-A26F-0B1D18996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2AD566C5-BF8B-4C51-82C6-4633CAE5B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156CA36-0366-443D-9A53-7806BDE20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854E694-6F0F-4143-B88B-DE4C9E02E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65CBB851-7142-4AAB-8038-999CAB8CE9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560487F-527D-416F-A6A5-16BC6F626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1F3D29D7-04A7-4C39-ABC0-CCFFE39BD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AB11EF01-3B4E-41D2-9E08-0106F319A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3">
              <a:extLst>
                <a:ext uri="{FF2B5EF4-FFF2-40B4-BE49-F238E27FC236}">
                  <a16:creationId xmlns:a16="http://schemas.microsoft.com/office/drawing/2014/main" id="{9E2C3217-DC0B-4F91-9F62-A04CDEB2F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Picture 9" descr="A wall painted with an arrow and a dartboard">
            <a:extLst>
              <a:ext uri="{FF2B5EF4-FFF2-40B4-BE49-F238E27FC236}">
                <a16:creationId xmlns:a16="http://schemas.microsoft.com/office/drawing/2014/main" id="{89217BE3-412E-B729-BF1D-95D0F43869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692" r="8" b="8"/>
          <a:stretch>
            <a:fillRect/>
          </a:stretch>
        </p:blipFill>
        <p:spPr>
          <a:xfrm>
            <a:off x="20" y="227"/>
            <a:ext cx="4637303" cy="6858000"/>
          </a:xfrm>
          <a:prstGeom prst="rect">
            <a:avLst/>
          </a:prstGeom>
          <a:ln w="9525">
            <a:noFill/>
          </a:ln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F2B7CF55-CC81-4559-9768-354C7462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55064" y="1186483"/>
            <a:ext cx="5941686" cy="4477933"/>
            <a:chOff x="807084" y="1186483"/>
            <a:chExt cx="5941686" cy="447793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FDAF335-846C-48F5-A261-6D242B1ED9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780" y="1186483"/>
              <a:ext cx="5940295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Isosceles Triangle 39">
              <a:extLst>
                <a:ext uri="{FF2B5EF4-FFF2-40B4-BE49-F238E27FC236}">
                  <a16:creationId xmlns:a16="http://schemas.microsoft.com/office/drawing/2014/main" id="{598CCBBA-616E-4339-A7DE-6168CEEE5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574311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FDCDAE4-2A39-4204-B094-CA4F1493D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5941686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987" y="1094705"/>
            <a:ext cx="5886226" cy="1981203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/>
              <a:t>Action on the </a:t>
            </a:r>
            <a:br>
              <a:rPr lang="en-US" sz="4600"/>
            </a:br>
            <a:r>
              <a:rPr lang="en-US" sz="4600"/>
              <a:t>Strategic Plan Objectives Ranking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1736" y="3415486"/>
            <a:ext cx="5886224" cy="1645468"/>
          </a:xfrm>
        </p:spPr>
        <p:txBody>
          <a:bodyPr vert="horz" lIns="91440" tIns="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200"/>
              <a:t>The GO Team needs to TAKE ACTION (vote) on its ranked Strategic Plan Objectives. After the motion and a second, the GO Team may have additional discussion. Once discussion is concluded, the GO Team will vote.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8376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00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2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E90C9789-8898-4FEC-BED9-27A7D6375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9153D07-52E5-4D47-B7D3-59D3AEBCE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027BE9E0-BC0A-4047-A9F3-FEE382941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28516BE5-9FF5-4AEB-A961-87CAA86D7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CD9AC01B-ED21-4897-8502-6C9F3C837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802488C1-A326-4736-9090-A782CE184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">
              <a:extLst>
                <a:ext uri="{FF2B5EF4-FFF2-40B4-BE49-F238E27FC236}">
                  <a16:creationId xmlns:a16="http://schemas.microsoft.com/office/drawing/2014/main" id="{A19BF381-8A69-4838-985C-B6A75AB9E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">
              <a:extLst>
                <a:ext uri="{FF2B5EF4-FFF2-40B4-BE49-F238E27FC236}">
                  <a16:creationId xmlns:a16="http://schemas.microsoft.com/office/drawing/2014/main" id="{6174A2B7-42B9-4604-ADB8-C0390ABD5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1">
              <a:extLst>
                <a:ext uri="{FF2B5EF4-FFF2-40B4-BE49-F238E27FC236}">
                  <a16:creationId xmlns:a16="http://schemas.microsoft.com/office/drawing/2014/main" id="{85597E73-3E99-4AA6-95B7-CCC340643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2">
              <a:extLst>
                <a:ext uri="{FF2B5EF4-FFF2-40B4-BE49-F238E27FC236}">
                  <a16:creationId xmlns:a16="http://schemas.microsoft.com/office/drawing/2014/main" id="{3EC32C20-5ED7-4B71-84A2-33F1928D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id="{CEB02A33-615B-47C2-A3A1-79CEFCE3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id="{A817D172-34FE-44A0-8FE7-2DE53F951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id="{015DF00F-1666-4048-817A-9598EB324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id="{2CC138E0-9CAE-42D1-AEC0-4905ABBAF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id="{84BD67A0-AD60-4697-9B64-60CD44B22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id="{F80EDFB0-2145-435B-90B7-DA5F2B635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A4E59382-4DEE-4AC7-8446-2416D176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0">
              <a:extLst>
                <a:ext uri="{FF2B5EF4-FFF2-40B4-BE49-F238E27FC236}">
                  <a16:creationId xmlns:a16="http://schemas.microsoft.com/office/drawing/2014/main" id="{55D26D19-6E95-4DBB-9C93-34AF9AD16E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id="{EE5A8A25-AF2F-45A2-8C83-777501F6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5165BC0D-45A1-45A5-AAC9-6EEC27CF7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3">
              <a:extLst>
                <a:ext uri="{FF2B5EF4-FFF2-40B4-BE49-F238E27FC236}">
                  <a16:creationId xmlns:a16="http://schemas.microsoft.com/office/drawing/2014/main" id="{4F1DD539-EB18-4BEC-BF0D-106B762AE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85BE2FE-2ED0-381B-DCDF-D3C8DEAB6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"/>
          <a:stretch>
            <a:fillRect/>
          </a:stretch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11F8D4F-0F0F-4E68-80C6-05F8FC8B1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2C88A4A2-49A3-4B71-89F7-FBB6CDFE32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Isosceles Triangle 39">
              <a:extLst>
                <a:ext uri="{FF2B5EF4-FFF2-40B4-BE49-F238E27FC236}">
                  <a16:creationId xmlns:a16="http://schemas.microsoft.com/office/drawing/2014/main" id="{D9655F80-B020-45DF-8854-E66FE5CE8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BF147E35-2CC4-4188-845B-72F2A29C8A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677" y="1657848"/>
            <a:ext cx="8679915" cy="1748729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/>
              <a:t>Action on the </a:t>
            </a:r>
            <a:br>
              <a:rPr lang="en-US" sz="5400"/>
            </a:br>
            <a:r>
              <a:rPr lang="en-US" sz="5400"/>
              <a:t>2025-2030 Strategic Plan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0337" y="3666954"/>
            <a:ext cx="8629362" cy="1516315"/>
          </a:xfrm>
        </p:spPr>
        <p:txBody>
          <a:bodyPr vert="horz" lIns="91440" tIns="0" rIns="91440" bIns="45720" rtlCol="0" anchor="t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400"/>
              <a:t>The GO Team needs to TAKE ACTION (vote) on its new 2025-2030 Strategic Plan. 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sz="2400"/>
              <a:t>After the motion and a second, the GO Team may have additional discussion. Once discussion is concluded, the GO Team will vote.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>
                <a:solidFill>
                  <a:srgbClr val="FFFFFE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94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0321F-6F37-348D-8DB7-19DD1EC3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0C4D3-6B95-8CC5-FC3D-A65C394C8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1/20/2026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B93739-2DA8-94AA-A7D3-77898FF5D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20AD28-A3B6-09CE-02FF-2E275B1958AE}"/>
              </a:ext>
            </a:extLst>
          </p:cNvPr>
          <p:cNvSpPr txBox="1">
            <a:spLocks/>
          </p:cNvSpPr>
          <p:nvPr/>
        </p:nvSpPr>
        <p:spPr>
          <a:xfrm>
            <a:off x="402336" y="651869"/>
            <a:ext cx="5693664" cy="472844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FY2027 Budget Allocation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BF7B52-592D-19E8-9017-781B7702C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628872"/>
              </p:ext>
            </p:extLst>
          </p:nvPr>
        </p:nvGraphicFramePr>
        <p:xfrm>
          <a:off x="310896" y="1198324"/>
          <a:ext cx="4008755" cy="2752725"/>
        </p:xfrm>
        <a:graphic>
          <a:graphicData uri="http://schemas.openxmlformats.org/drawingml/2006/table">
            <a:tbl>
              <a:tblPr/>
              <a:tblGrid>
                <a:gridCol w="1420825">
                  <a:extLst>
                    <a:ext uri="{9D8B030D-6E8A-4147-A177-3AD203B41FA5}">
                      <a16:colId xmlns:a16="http://schemas.microsoft.com/office/drawing/2014/main" val="672965781"/>
                    </a:ext>
                  </a:extLst>
                </a:gridCol>
                <a:gridCol w="413199">
                  <a:extLst>
                    <a:ext uri="{9D8B030D-6E8A-4147-A177-3AD203B41FA5}">
                      <a16:colId xmlns:a16="http://schemas.microsoft.com/office/drawing/2014/main" val="2571672700"/>
                    </a:ext>
                  </a:extLst>
                </a:gridCol>
                <a:gridCol w="666917">
                  <a:extLst>
                    <a:ext uri="{9D8B030D-6E8A-4147-A177-3AD203B41FA5}">
                      <a16:colId xmlns:a16="http://schemas.microsoft.com/office/drawing/2014/main" val="1581802527"/>
                    </a:ext>
                  </a:extLst>
                </a:gridCol>
                <a:gridCol w="1051120">
                  <a:extLst>
                    <a:ext uri="{9D8B030D-6E8A-4147-A177-3AD203B41FA5}">
                      <a16:colId xmlns:a16="http://schemas.microsoft.com/office/drawing/2014/main" val="2962315928"/>
                    </a:ext>
                  </a:extLst>
                </a:gridCol>
                <a:gridCol w="456694">
                  <a:extLst>
                    <a:ext uri="{9D8B030D-6E8A-4147-A177-3AD203B41FA5}">
                      <a16:colId xmlns:a16="http://schemas.microsoft.com/office/drawing/2014/main" val="1737682366"/>
                    </a:ext>
                  </a:extLst>
                </a:gridCol>
              </a:tblGrid>
              <a:tr h="161925">
                <a:tc rowSpan="2"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FY2027 TOTAL SCHOOL ALLOCATIONS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2A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815680"/>
                  </a:ext>
                </a:extLst>
              </a:tr>
              <a:tr h="161925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96571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11989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70097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70415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FY2027 Projected Enrollment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81306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$5,331,904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15057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$20,587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82458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550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1754D3-5C65-4AE0-4A42-B92CA7E81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268913"/>
              </p:ext>
            </p:extLst>
          </p:nvPr>
        </p:nvGraphicFramePr>
        <p:xfrm>
          <a:off x="4592318" y="1198325"/>
          <a:ext cx="4597401" cy="2539365"/>
        </p:xfrm>
        <a:graphic>
          <a:graphicData uri="http://schemas.openxmlformats.org/drawingml/2006/table">
            <a:tbl>
              <a:tblPr/>
              <a:tblGrid>
                <a:gridCol w="1646665">
                  <a:extLst>
                    <a:ext uri="{9D8B030D-6E8A-4147-A177-3AD203B41FA5}">
                      <a16:colId xmlns:a16="http://schemas.microsoft.com/office/drawing/2014/main" val="1510999324"/>
                    </a:ext>
                  </a:extLst>
                </a:gridCol>
                <a:gridCol w="696241">
                  <a:extLst>
                    <a:ext uri="{9D8B030D-6E8A-4147-A177-3AD203B41FA5}">
                      <a16:colId xmlns:a16="http://schemas.microsoft.com/office/drawing/2014/main" val="2320004284"/>
                    </a:ext>
                  </a:extLst>
                </a:gridCol>
                <a:gridCol w="762550">
                  <a:extLst>
                    <a:ext uri="{9D8B030D-6E8A-4147-A177-3AD203B41FA5}">
                      <a16:colId xmlns:a16="http://schemas.microsoft.com/office/drawing/2014/main" val="4219781170"/>
                    </a:ext>
                  </a:extLst>
                </a:gridCol>
                <a:gridCol w="961476">
                  <a:extLst>
                    <a:ext uri="{9D8B030D-6E8A-4147-A177-3AD203B41FA5}">
                      <a16:colId xmlns:a16="http://schemas.microsoft.com/office/drawing/2014/main" val="2828821970"/>
                    </a:ext>
                  </a:extLst>
                </a:gridCol>
                <a:gridCol w="530469">
                  <a:extLst>
                    <a:ext uri="{9D8B030D-6E8A-4147-A177-3AD203B41FA5}">
                      <a16:colId xmlns:a16="http://schemas.microsoft.com/office/drawing/2014/main" val="2175160953"/>
                    </a:ext>
                  </a:extLst>
                </a:gridCol>
              </a:tblGrid>
              <a:tr h="161925">
                <a:tc rowSpan="2"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FY2026 TOTAL SCHOOL ALLOCATIONS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2A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5177184"/>
                  </a:ext>
                </a:extLst>
              </a:tr>
              <a:tr h="161925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11782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6607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21919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99201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FY2026 Projected Enrollment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73395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$5,325,297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24525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$21,132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56088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85810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898EE21-06C0-8EFD-7DE2-9004391B4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019620"/>
              </p:ext>
            </p:extLst>
          </p:nvPr>
        </p:nvGraphicFramePr>
        <p:xfrm>
          <a:off x="4462272" y="3843142"/>
          <a:ext cx="4597401" cy="2539363"/>
        </p:xfrm>
        <a:graphic>
          <a:graphicData uri="http://schemas.openxmlformats.org/drawingml/2006/table">
            <a:tbl>
              <a:tblPr/>
              <a:tblGrid>
                <a:gridCol w="1888388">
                  <a:extLst>
                    <a:ext uri="{9D8B030D-6E8A-4147-A177-3AD203B41FA5}">
                      <a16:colId xmlns:a16="http://schemas.microsoft.com/office/drawing/2014/main" val="4136270319"/>
                    </a:ext>
                  </a:extLst>
                </a:gridCol>
                <a:gridCol w="598834">
                  <a:extLst>
                    <a:ext uri="{9D8B030D-6E8A-4147-A177-3AD203B41FA5}">
                      <a16:colId xmlns:a16="http://schemas.microsoft.com/office/drawing/2014/main" val="2039867737"/>
                    </a:ext>
                  </a:extLst>
                </a:gridCol>
                <a:gridCol w="636856">
                  <a:extLst>
                    <a:ext uri="{9D8B030D-6E8A-4147-A177-3AD203B41FA5}">
                      <a16:colId xmlns:a16="http://schemas.microsoft.com/office/drawing/2014/main" val="1223073137"/>
                    </a:ext>
                  </a:extLst>
                </a:gridCol>
                <a:gridCol w="1473323">
                  <a:extLst>
                    <a:ext uri="{9D8B030D-6E8A-4147-A177-3AD203B41FA5}">
                      <a16:colId xmlns:a16="http://schemas.microsoft.com/office/drawing/2014/main" val="1839928659"/>
                    </a:ext>
                  </a:extLst>
                </a:gridCol>
              </a:tblGrid>
              <a:tr h="3219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66706"/>
                  </a:ext>
                </a:extLst>
              </a:tr>
              <a:tr h="3219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748213"/>
                  </a:ext>
                </a:extLst>
              </a:tr>
              <a:tr h="3219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596217"/>
                  </a:ext>
                </a:extLst>
              </a:tr>
              <a:tr h="57090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078716"/>
                  </a:ext>
                </a:extLst>
              </a:tr>
              <a:tr h="3219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$6,607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2914"/>
                  </a:ext>
                </a:extLst>
              </a:tr>
              <a:tr h="3219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-$546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58760"/>
                  </a:ext>
                </a:extLst>
              </a:tr>
              <a:tr h="35852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619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973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E855-84DA-F23B-CE8E-22338502B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8" y="308112"/>
            <a:ext cx="7599718" cy="870531"/>
          </a:xfrm>
        </p:spPr>
        <p:txBody>
          <a:bodyPr/>
          <a:lstStyle/>
          <a:p>
            <a:r>
              <a:rPr lang="en-US"/>
              <a:t>What’s Next?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AB4C6B2-5BC4-C22C-D43F-3A8CB6ACF0A8}"/>
              </a:ext>
            </a:extLst>
          </p:cNvPr>
          <p:cNvSpPr txBox="1">
            <a:spLocks/>
          </p:cNvSpPr>
          <p:nvPr/>
        </p:nvSpPr>
        <p:spPr>
          <a:xfrm>
            <a:off x="408749" y="1178643"/>
            <a:ext cx="9043366" cy="49438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February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83A9">
                  <a:lumMod val="75000"/>
                </a:srgbClr>
              </a:solidFill>
              <a:effectLst/>
              <a:highlight>
                <a:srgbClr val="FF00FF"/>
              </a:highlight>
              <a:uLnTx/>
              <a:uFillTx/>
              <a:latin typeface="Tenorite"/>
              <a:ea typeface="+mn-ea"/>
              <a:cs typeface="+mn-cs"/>
            </a:endParaRP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GO Team Feedback Meeting(s) February </a:t>
            </a:r>
          </a:p>
          <a:p>
            <a:pPr marL="1143000" lvl="2" indent="-342900">
              <a:buFont typeface="Arial" panose="020B0604020202020204" pitchFamily="34" charset="0"/>
              <a:buChar char="•"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GO Team Takes Action (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votes</a:t>
            </a: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) on draft budget 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before</a:t>
            </a:r>
            <a:r>
              <a:rPr lang="en-US" sz="2250" dirty="0">
                <a:solidFill>
                  <a:srgbClr val="E7E6E6">
                    <a:lumMod val="25000"/>
                  </a:srgbClr>
                </a:solidFill>
                <a:latin typeface="Tenorite"/>
              </a:rPr>
              <a:t> the principal’s staffing conference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Cluster Superintendent Review</a:t>
            </a: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HR Staffing Conferences (February 23– February 27)</a:t>
            </a:r>
          </a:p>
          <a:p>
            <a:pPr marL="342900" marR="0" lvl="0" indent="-342900" algn="l" defTabSz="685800" rtl="0" eaLnBrk="1" fontAlgn="auto" latinLnBrk="0" hangingPunct="1">
              <a:lnSpc>
                <a:spcPct val="16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March</a:t>
            </a: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Final GO Team Approval Meeting- AFTER your school’s Staffing Conference and BEFORE Friday, March 13</a:t>
            </a:r>
          </a:p>
          <a:p>
            <a:pPr marL="11430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enorite"/>
              </a:rPr>
              <a:t>GO Team Takes Action (</a:t>
            </a:r>
            <a:r>
              <a:rPr lang="en-US" sz="2400" b="1" dirty="0">
                <a:solidFill>
                  <a:srgbClr val="FF0000"/>
                </a:solidFill>
                <a:latin typeface="Tenorite"/>
              </a:rPr>
              <a:t>votes</a:t>
            </a:r>
            <a:r>
              <a:rPr lang="en-US" sz="2400" dirty="0">
                <a:solidFill>
                  <a:srgbClr val="E7E6E6">
                    <a:lumMod val="25000"/>
                  </a:srgbClr>
                </a:solidFill>
                <a:latin typeface="Tenorite"/>
              </a:rPr>
              <a:t>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on final budget recommendation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before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March 13</a:t>
            </a:r>
          </a:p>
          <a:p>
            <a:pPr marL="1143000" lvl="2" indent="-342900">
              <a:buFont typeface="Arial" panose="020B0604020202020204" pitchFamily="34" charset="0"/>
              <a:buChar char="•"/>
            </a:pP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FF3FEE-9623-6A7F-E3D7-DEACE9EA6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18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512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99523B-1D1A-9B76-1F34-7EDEA01B61FA}"/>
              </a:ext>
            </a:extLst>
          </p:cNvPr>
          <p:cNvSpPr txBox="1"/>
          <p:nvPr/>
        </p:nvSpPr>
        <p:spPr>
          <a:xfrm>
            <a:off x="653361" y="299519"/>
            <a:ext cx="5181600" cy="3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FE0B11A2-1671-8A8F-FF5D-D24FB4EA5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84" r="23283" b="-1"/>
          <a:stretch>
            <a:fillRect/>
          </a:stretch>
        </p:blipFill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9" name="Date Placeholder 3" hidden="1">
            <a:extLst>
              <a:ext uri="{FF2B5EF4-FFF2-40B4-BE49-F238E27FC236}">
                <a16:creationId xmlns:a16="http://schemas.microsoft.com/office/drawing/2014/main" id="{9E11B927-831A-A344-9F05-B02B5EF2620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D766868-FF28-409D-8D55-B9C875EB9A9A}" type="datetime1">
              <a:rPr lang="en-US" smtClean="0"/>
              <a:pPr>
                <a:spcAft>
                  <a:spcPts val="600"/>
                </a:spcAft>
              </a:pPr>
              <a:t>1/20/2026</a:t>
            </a:fld>
            <a:endParaRPr lang="en-US"/>
          </a:p>
        </p:txBody>
      </p:sp>
      <p:sp>
        <p:nvSpPr>
          <p:cNvPr id="11" name="Slide Number Placeholder 4" hidden="1">
            <a:extLst>
              <a:ext uri="{FF2B5EF4-FFF2-40B4-BE49-F238E27FC236}">
                <a16:creationId xmlns:a16="http://schemas.microsoft.com/office/drawing/2014/main" id="{67E3ACD8-5840-5A06-3C86-E0BF98AF80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38298" y="6356350"/>
            <a:ext cx="1215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4FF268F-77EF-474B-8EE9-9DC3EFC3DF77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06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D563FF-BF66-C36C-0357-55A264EC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B94C19D-E7A2-4CDE-A897-35F2BC959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E99E3F-7A89-4769-AAB0-DC0E42BE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E9129042-28FB-49B3-BF09-C0FC7041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C857079D-69FB-4AAE-939D-50320676C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44E06FFE-2B6E-451F-8584-36CB56B92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4A9C3EAA-1C7F-4CBB-80F3-40FAD9629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3289920A-A485-4023-84F5-973CB3AF1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6B258C87-5B91-45CB-BEAD-B9CD515B3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5E8F853B-7045-4974-ADFB-592F01B4C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4307ABD8-4121-4188-A6A8-BF0841F5B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2E660CAF-84FD-4236-8BD1-570BEBF0D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C67DCC6D-C589-411A-83EF-249E925FA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EF00B7C0-9045-4017-A91E-6129702F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25806466-98F7-4333-9BC7-BB44F5E9C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9E23BC68-3437-491F-BBEA-2DC61316A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36B9FD89-406D-41F1-ADEF-F74A9B1DF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CC0948A3-F3F2-4AA7-B558-4F1E0EBED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277408B3-EE29-4600-9011-F83CA3FEA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2E4DE87A-3195-410F-A185-3E41350B5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4372AC40-5D77-44AE-A395-853703161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74BF19D7-D76B-41DB-8E7B-644E15863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Picture 10" descr="Complex math formulas on a blackboard">
            <a:extLst>
              <a:ext uri="{FF2B5EF4-FFF2-40B4-BE49-F238E27FC236}">
                <a16:creationId xmlns:a16="http://schemas.microsoft.com/office/drawing/2014/main" id="{E4233050-75A2-E218-189B-199ECB03C3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13" r="20281" b="-6"/>
          <a:stretch>
            <a:fillRect/>
          </a:stretch>
        </p:blipFill>
        <p:spPr>
          <a:xfrm>
            <a:off x="20" y="10"/>
            <a:ext cx="6745008" cy="6857763"/>
          </a:xfrm>
          <a:prstGeom prst="rect">
            <a:avLst/>
          </a:prstGeom>
          <a:ln w="9525">
            <a:noFill/>
          </a:ln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21B67326-1D79-49D3-9B25-28080FDF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62312" y="1186483"/>
            <a:ext cx="3822597" cy="4477933"/>
            <a:chOff x="807084" y="1186483"/>
            <a:chExt cx="3822597" cy="447793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9FBAF07-4DBD-469A-AA51-A4A5E73F9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39">
              <a:extLst>
                <a:ext uri="{FF2B5EF4-FFF2-40B4-BE49-F238E27FC236}">
                  <a16:creationId xmlns:a16="http://schemas.microsoft.com/office/drawing/2014/main" id="{B5B72DC2-A0AE-4085-87CB-F3401BB3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406CCDB-6E4B-4E06-9660-473F64643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6845F0-5571-7B65-3568-9D33DF49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643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/>
              <a:t>Principal’s Report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7FD47F9-74B6-BDE9-FFFC-B69B4B60A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4662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294A09A9-5501-47C1-A89A-A340965A2BE2}" type="slidenum">
              <a:rPr lang="en-US" sz="1000" smtClean="0">
                <a:solidFill>
                  <a:schemeClr val="tx1">
                    <a:tint val="75000"/>
                  </a:schemeClr>
                </a:solidFill>
              </a:rPr>
              <a:pPr algn="r">
                <a:spcAft>
                  <a:spcPts val="600"/>
                </a:spcAft>
              </a:pPr>
              <a:t>20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13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70379-AF0D-4119-73A3-46AE93A9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9499C9FE-4B17-4937-9EB8-3E1A97E32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1AA859-8E3B-49BF-83F6-ADF050A2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EA5E9A71-2A94-4FAA-859F-1930C2E9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15C43A1A-EE63-4F18-BA50-6BCC0C5FB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D20E631E-2C68-4E27-B833-094ECE509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2446723A-FC6F-4012-8557-06069FA13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7F3D87D4-252C-4471-A220-28B58BF43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054B916A-0FD0-4006-BD6C-9D29CA03A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2133C3B4-D163-43CB-B3FC-A1B9A1DC3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44DECBCA-815C-4296-B4DA-F12AD81F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B6C3CA6F-2113-4095-B77D-19519074C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6A23EEC5-4C2F-4460-B6F6-A6852C46F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9CAEC751-845A-4873-BCB3-29B7EF60F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6">
              <a:extLst>
                <a:ext uri="{FF2B5EF4-FFF2-40B4-BE49-F238E27FC236}">
                  <a16:creationId xmlns:a16="http://schemas.microsoft.com/office/drawing/2014/main" id="{FA38FC93-11A4-4EB5-BC13-85FB353CD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B5B6AC4D-E640-47F2-AA5A-9F9A1DB88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8">
              <a:extLst>
                <a:ext uri="{FF2B5EF4-FFF2-40B4-BE49-F238E27FC236}">
                  <a16:creationId xmlns:a16="http://schemas.microsoft.com/office/drawing/2014/main" id="{962630FB-473F-4D83-8B9F-EC52E31CA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035721E2-E73B-4E57-92E2-DE71F0D17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0">
              <a:extLst>
                <a:ext uri="{FF2B5EF4-FFF2-40B4-BE49-F238E27FC236}">
                  <a16:creationId xmlns:a16="http://schemas.microsoft.com/office/drawing/2014/main" id="{3071D074-66CD-4273-AF66-207364BA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1">
              <a:extLst>
                <a:ext uri="{FF2B5EF4-FFF2-40B4-BE49-F238E27FC236}">
                  <a16:creationId xmlns:a16="http://schemas.microsoft.com/office/drawing/2014/main" id="{4197CB22-95EA-4E41-94A6-6BCE8C027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622F5B4E-EBC2-4021-A986-B40B49442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3">
              <a:extLst>
                <a:ext uri="{FF2B5EF4-FFF2-40B4-BE49-F238E27FC236}">
                  <a16:creationId xmlns:a16="http://schemas.microsoft.com/office/drawing/2014/main" id="{A1450C78-508B-412D-8354-C6AE7E9F9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2C6055-EB42-4E7C-B358-308A54C71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A0384A8-C4E8-407C-BD44-2B989327E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Isosceles Triangle 39">
              <a:extLst>
                <a:ext uri="{FF2B5EF4-FFF2-40B4-BE49-F238E27FC236}">
                  <a16:creationId xmlns:a16="http://schemas.microsoft.com/office/drawing/2014/main" id="{B7F9FA9E-2650-4B17-BA91-C12C0C5F9D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96B943E-BAEE-4DC2-87CB-78F6E433D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CC0E96-5690-501E-1511-70CA49956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800"/>
              <a:t>Announcements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0D877-13C9-0292-FC06-9F31034316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719434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pic>
        <p:nvPicPr>
          <p:cNvPr id="48" name="Picture 47" descr="Empty speech bubbles">
            <a:extLst>
              <a:ext uri="{FF2B5EF4-FFF2-40B4-BE49-F238E27FC236}">
                <a16:creationId xmlns:a16="http://schemas.microsoft.com/office/drawing/2014/main" id="{582AAF5A-08C2-D260-78EC-E7117D5471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56" r="11390" b="-3"/>
          <a:stretch>
            <a:fillRect/>
          </a:stretch>
        </p:blipFill>
        <p:spPr>
          <a:xfrm>
            <a:off x="5446972" y="227"/>
            <a:ext cx="6745028" cy="6858000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64251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22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1" y="2235199"/>
            <a:ext cx="8719456" cy="2848429"/>
          </a:xfrm>
        </p:spPr>
        <p:txBody>
          <a:bodyPr anchor="ctr">
            <a:normAutofit/>
          </a:bodyPr>
          <a:lstStyle/>
          <a:p>
            <a:r>
              <a:rPr lang="en-US" dirty="0"/>
              <a:t>FY27 Budget Development Process:</a:t>
            </a:r>
            <a:br>
              <a:rPr lang="en-US" dirty="0"/>
            </a:br>
            <a:r>
              <a:rPr lang="en-US" dirty="0"/>
              <a:t>FY27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274226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03D9C-822A-0222-820E-59438899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ABFCD75-E51C-0CE6-2CD2-A4323F3C5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6" name="Google Shape;727;p98">
            <a:extLst>
              <a:ext uri="{FF2B5EF4-FFF2-40B4-BE49-F238E27FC236}">
                <a16:creationId xmlns:a16="http://schemas.microsoft.com/office/drawing/2014/main" id="{72F050D1-A05A-A181-59AF-AAFA4D02F177}"/>
              </a:ext>
            </a:extLst>
          </p:cNvPr>
          <p:cNvSpPr txBox="1"/>
          <p:nvPr/>
        </p:nvSpPr>
        <p:spPr>
          <a:xfrm>
            <a:off x="0" y="0"/>
            <a:ext cx="10591800" cy="5847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defRPr/>
            </a:pPr>
            <a:r>
              <a:rPr lang="en-US" sz="3200" kern="0" dirty="0">
                <a:solidFill>
                  <a:srgbClr val="FFFFFF"/>
                </a:solidFill>
                <a:ea typeface="+mn-lt"/>
                <a:cs typeface="+mn-lt"/>
                <a:sym typeface="Georgia"/>
              </a:rPr>
              <a:t>FY 27 GO Team Budget Development Process Timeline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B1330D-4FF1-5E25-3AE5-F3FC5A6C636D}"/>
              </a:ext>
            </a:extLst>
          </p:cNvPr>
          <p:cNvSpPr/>
          <p:nvPr/>
        </p:nvSpPr>
        <p:spPr>
          <a:xfrm>
            <a:off x="0" y="5769428"/>
            <a:ext cx="762000" cy="1077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E0EF4F3-4656-9963-A62A-7B44A56A91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2266474"/>
              </p:ext>
            </p:extLst>
          </p:nvPr>
        </p:nvGraphicFramePr>
        <p:xfrm>
          <a:off x="1797044" y="2152726"/>
          <a:ext cx="8597912" cy="3570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D919D76B-EBC7-4E93-9722-B38F050B764E}"/>
              </a:ext>
            </a:extLst>
          </p:cNvPr>
          <p:cNvSpPr/>
          <p:nvPr/>
        </p:nvSpPr>
        <p:spPr>
          <a:xfrm>
            <a:off x="2849645" y="5864757"/>
            <a:ext cx="6122594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Teams are encouraged to have ongoing conversations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*</a:t>
            </a:r>
            <a:r>
              <a:rPr lang="en-US" sz="1400" dirty="0">
                <a:solidFill>
                  <a:prstClr val="black"/>
                </a:solidFill>
                <a:latin typeface="Calibri"/>
              </a:rPr>
              <a:t> GO Teams will need to take</a:t>
            </a:r>
            <a:r>
              <a:rPr lang="en-US" sz="14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Calibri"/>
              </a:rPr>
              <a:t>ACTION</a:t>
            </a:r>
            <a:r>
              <a:rPr lang="en-US" sz="1400" dirty="0">
                <a:solidFill>
                  <a:prstClr val="black"/>
                </a:solidFill>
                <a:latin typeface="Calibri"/>
              </a:rPr>
              <a:t> on the budget at these meetings.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4" descr="Image result for you are here">
            <a:extLst>
              <a:ext uri="{FF2B5EF4-FFF2-40B4-BE49-F238E27FC236}">
                <a16:creationId xmlns:a16="http://schemas.microsoft.com/office/drawing/2014/main" id="{7E479154-B0F1-D85D-52B7-3F000DB18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515" y="2884797"/>
            <a:ext cx="745775" cy="106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702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C6709-5247-F8E8-55AE-0FB908196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24C0EB-195E-0F13-555F-EA1D6AB98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045" y="89451"/>
            <a:ext cx="10002589" cy="894522"/>
          </a:xfrm>
        </p:spPr>
        <p:txBody>
          <a:bodyPr anchor="ctr"/>
          <a:lstStyle/>
          <a:p>
            <a:r>
              <a:rPr lang="en-US" sz="4000"/>
              <a:t>Budget Allocation Meeting</a:t>
            </a:r>
          </a:p>
        </p:txBody>
      </p:sp>
      <p:sp>
        <p:nvSpPr>
          <p:cNvPr id="2" name="Shape 100">
            <a:extLst>
              <a:ext uri="{FF2B5EF4-FFF2-40B4-BE49-F238E27FC236}">
                <a16:creationId xmlns:a16="http://schemas.microsoft.com/office/drawing/2014/main" id="{78F3D560-D2AF-8F62-4A2C-7515E6596DDD}"/>
              </a:ext>
            </a:extLst>
          </p:cNvPr>
          <p:cNvSpPr txBox="1">
            <a:spLocks/>
          </p:cNvSpPr>
          <p:nvPr/>
        </p:nvSpPr>
        <p:spPr>
          <a:xfrm>
            <a:off x="999639" y="983973"/>
            <a:ext cx="8747807" cy="5441438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3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ea typeface="+mn-ea"/>
                <a:cs typeface="+mn-cs"/>
              </a:rPr>
              <a:t>What</a:t>
            </a:r>
          </a:p>
          <a:p>
            <a:pPr marL="57150" indent="6350">
              <a:spcBef>
                <a:spcPts val="0"/>
              </a:spcBef>
              <a:spcAft>
                <a:spcPts val="1200"/>
              </a:spcAft>
              <a:buSzPct val="100000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During the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this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GO Tea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m meeting the principal will provide an overview of 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school's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budget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 </a:t>
            </a:r>
            <a:endParaRPr lang="en-US" sz="2200" b="0" i="0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  <a:p>
            <a:pPr marL="6350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ea typeface="+mn-ea"/>
                <a:cs typeface="+mn-cs"/>
              </a:rPr>
              <a:t>Why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83A9"/>
              </a:solidFill>
              <a:effectLst/>
              <a:uLnTx/>
              <a:uFillTx/>
              <a:ea typeface="+mn-ea"/>
              <a:cs typeface="Sabon Next LT"/>
            </a:endParaRPr>
          </a:p>
          <a:p>
            <a:pPr marL="57150" marR="0" lvl="0" indent="6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</a:rPr>
              <a:t>This meeting provides an opportunity for the principal and GO Team to ensure alignment on the school’s key strategic priorities, gain a deeper understanding of the budget and position allocations, and </a:t>
            </a:r>
            <a:r>
              <a:rPr lang="en-US" sz="2200" dirty="0">
                <a:solidFill>
                  <a:srgbClr val="595B5D"/>
                </a:solidFill>
              </a:rPr>
              <a:t>gather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</a:rPr>
              <a:t> input to drive the development of the draft budget. </a:t>
            </a:r>
            <a:endParaRPr lang="en-US" sz="2200" b="0" i="0" u="none" strike="noStrike" kern="1200" cap="none" spc="0" normalizeH="0" baseline="0" noProof="0">
              <a:ln>
                <a:noFill/>
              </a:ln>
              <a:solidFill>
                <a:srgbClr val="595B5D"/>
              </a:solidFill>
              <a:effectLst/>
              <a:uLnTx/>
              <a:uFillTx/>
              <a:cs typeface="Sabon Next LT"/>
            </a:endParaRPr>
          </a:p>
          <a:p>
            <a:pPr marL="6350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ea typeface="+mn-ea"/>
                <a:cs typeface="+mn-cs"/>
              </a:rPr>
              <a:t>When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83A9"/>
              </a:solidFill>
              <a:effectLst/>
              <a:uLnTx/>
              <a:uFillTx/>
              <a:ea typeface="+mn-ea"/>
              <a:cs typeface="Sabon Next LT"/>
            </a:endParaRPr>
          </a:p>
          <a:p>
            <a:pPr marL="520700" indent="-457200">
              <a:spcBef>
                <a:spcPts val="600"/>
              </a:spcBef>
              <a:buSzPct val="100000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  <a:sym typeface="Calibri"/>
              </a:rPr>
              <a:t>January</a:t>
            </a:r>
            <a:r>
              <a:rPr lang="en-US" sz="2200" dirty="0">
                <a:solidFill>
                  <a:srgbClr val="595B5D"/>
                </a:solidFill>
                <a:sym typeface="Calibri"/>
              </a:rPr>
              <a:t> 2026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595B5D"/>
              </a:solidFill>
              <a:effectLst/>
              <a:uLnTx/>
              <a:uFillTx/>
              <a:ea typeface="+mn-ea"/>
              <a:cs typeface="Sabon Next LT"/>
            </a:endParaRPr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BB292DD7-54F1-5FA7-1ABE-4597F2662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4185614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C90817E-5D17-45A5-8335-4C95D1C2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54" y="224407"/>
            <a:ext cx="10569634" cy="689992"/>
          </a:xfrm>
        </p:spPr>
        <p:txBody>
          <a:bodyPr/>
          <a:lstStyle/>
          <a:p>
            <a:r>
              <a:rPr lang="en-US" dirty="0"/>
              <a:t>FY27 Budget Development Process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D9E7A-8553-B290-614C-3CB04E263DDA}"/>
              </a:ext>
            </a:extLst>
          </p:cNvPr>
          <p:cNvSpPr txBox="1">
            <a:spLocks/>
          </p:cNvSpPr>
          <p:nvPr/>
        </p:nvSpPr>
        <p:spPr>
          <a:xfrm>
            <a:off x="694446" y="914399"/>
            <a:ext cx="6035650" cy="5624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0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7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7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ea typeface="Calibri"/>
                <a:cs typeface="Calibri"/>
              </a:rPr>
              <a:t>Principal’s Role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Design the budget and propose operational changes that can raise student achievement</a:t>
            </a:r>
            <a:endParaRPr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Formulate strategies, implement and manage them at the school level </a:t>
            </a:r>
            <a:endParaRPr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Focus on the day-to-day operations</a:t>
            </a:r>
            <a:endParaRPr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Serve as the expert on the school</a:t>
            </a:r>
            <a:endParaRPr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Hire quality instructional and support personnel</a:t>
            </a:r>
            <a:endParaRPr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</a:rPr>
              <a:t>Collaborate with the GO Team on the use of school-level flexibility for position allocations</a:t>
            </a:r>
            <a:endParaRPr lang="en-US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ea typeface="Calibri"/>
                <a:cs typeface="Calibri"/>
              </a:rPr>
              <a:t>The GO Team’s Role</a:t>
            </a:r>
            <a:endParaRPr lang="en-US" sz="2000" b="1" i="0" u="sng" strike="noStrike" kern="1200" cap="none" spc="0" normalizeH="0" baseline="0" noProof="0" dirty="0">
              <a:ln>
                <a:noFill/>
              </a:ln>
              <a:solidFill>
                <a:srgbClr val="0083A9">
                  <a:lumMod val="75000"/>
                </a:srgbClr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Focus on the big picture (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positions and resources, not people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)</a:t>
            </a:r>
            <a:endParaRPr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Ensure that the budget is 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aligned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 to the school’s mission and vision and that </a:t>
            </a:r>
            <a:r>
              <a:rPr kumimoji="0" lang="en-US" sz="1500" b="0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resources are allocated to support key strategic priorities</a:t>
            </a:r>
            <a:endParaRPr lang="en-US" sz="1500" b="0" i="0" u="sng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</a:rPr>
              <a:t>Collaborate with the Principal on the use of school-level flexibility for position allocations</a:t>
            </a:r>
            <a:endParaRPr lang="en-US" sz="1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/>
              <a:ea typeface="Calibri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Sabon Next LT"/>
              <a:ea typeface="+mn-ea"/>
              <a:cs typeface="Sabon Next LT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7B774C7-D9D9-B235-CD07-4AFE6D3708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3534" r="49174"/>
          <a:stretch/>
        </p:blipFill>
        <p:spPr>
          <a:xfrm>
            <a:off x="7258215" y="914399"/>
            <a:ext cx="4063798" cy="5624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A6B4F56B-6392-8EE6-FDF7-A62329D68002}"/>
              </a:ext>
            </a:extLst>
          </p:cNvPr>
          <p:cNvSpPr/>
          <p:nvPr/>
        </p:nvSpPr>
        <p:spPr>
          <a:xfrm rot="19351245">
            <a:off x="8260734" y="793598"/>
            <a:ext cx="786776" cy="161222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897828F-B357-8F8E-34F3-85DFD4ABB6C8}"/>
              </a:ext>
            </a:extLst>
          </p:cNvPr>
          <p:cNvSpPr/>
          <p:nvPr/>
        </p:nvSpPr>
        <p:spPr>
          <a:xfrm rot="2126405">
            <a:off x="10369037" y="845045"/>
            <a:ext cx="744346" cy="15627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EADC88-84EB-384B-E4AC-F5D2117842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21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6E15-E5D5-D4B6-11DD-EAC1C873B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EBF5-6E30-E413-3F3D-3522EE11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295870"/>
            <a:ext cx="11146972" cy="1115332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latin typeface="Roboto"/>
                <a:ea typeface="Roboto"/>
                <a:cs typeface="Roboto"/>
                <a:sym typeface="Roboto"/>
              </a:rPr>
            </a:br>
            <a:r>
              <a:rPr lang="en-US" sz="3100" b="1" dirty="0">
                <a:latin typeface="Roboto"/>
                <a:ea typeface="Roboto"/>
                <a:cs typeface="Roboto"/>
                <a:sym typeface="Roboto"/>
              </a:rPr>
              <a:t>Guiding Questions: </a:t>
            </a:r>
            <a:r>
              <a:rPr lang="en-US" sz="3100" dirty="0">
                <a:latin typeface="Roboto"/>
                <a:ea typeface="Roboto"/>
                <a:cs typeface="Roboto"/>
                <a:sym typeface="Roboto"/>
              </a:rPr>
              <a:t>Are there any new “objectives” we must </a:t>
            </a:r>
            <a:r>
              <a:rPr lang="en-US" sz="31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START</a:t>
            </a:r>
            <a:r>
              <a:rPr lang="en-US" sz="3100" dirty="0">
                <a:latin typeface="Roboto"/>
                <a:ea typeface="Roboto"/>
                <a:cs typeface="Roboto"/>
                <a:sym typeface="Roboto"/>
              </a:rPr>
              <a:t> to completely address our 2025-2030 Strategic Goals? Do we have 1-2 Objectives to support each Focus Area? </a:t>
            </a:r>
            <a:br>
              <a:rPr lang="en-US" b="1" dirty="0">
                <a:latin typeface="Roboto"/>
                <a:ea typeface="Roboto"/>
                <a:cs typeface="Roboto"/>
                <a:sym typeface="Roboto"/>
              </a:rPr>
            </a:br>
            <a:endParaRPr lang="en-US" dirty="0"/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78579995-AF1A-F190-986F-61268FA1EA38}"/>
              </a:ext>
            </a:extLst>
          </p:cNvPr>
          <p:cNvSpPr txBox="1"/>
          <p:nvPr/>
        </p:nvSpPr>
        <p:spPr>
          <a:xfrm>
            <a:off x="6001341" y="2569946"/>
            <a:ext cx="5573486" cy="2393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80000"/>
              </a:lnSpc>
              <a:buClr>
                <a:srgbClr val="000000"/>
              </a:buClr>
              <a:defRPr/>
            </a:pPr>
            <a:r>
              <a:rPr lang="en-US" b="1" kern="0" dirty="0">
                <a:solidFill>
                  <a:schemeClr val="bg2"/>
                </a:solidFill>
                <a:cs typeface="Arial"/>
                <a:sym typeface="Arial"/>
              </a:rPr>
              <a:t>Our Strength is Our Team</a:t>
            </a: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FF0000"/>
                </a:solidFill>
                <a:cs typeface="Arial"/>
                <a:sym typeface="Arial"/>
              </a:rPr>
              <a:t>Implement high quality, relevant, and engaging materials and professional learning in all core content areas</a:t>
            </a: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FF0000"/>
                </a:solidFill>
                <a:cs typeface="Arial"/>
                <a:sym typeface="Arial"/>
              </a:rPr>
              <a:t>Retain effective staff while training and promoting from within </a:t>
            </a:r>
          </a:p>
          <a:p>
            <a:pPr lvl="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defRPr/>
            </a:pPr>
            <a:r>
              <a:rPr lang="en-US" b="1" kern="0" dirty="0">
                <a:solidFill>
                  <a:schemeClr val="bg2"/>
                </a:solidFill>
                <a:cs typeface="Arial"/>
                <a:sym typeface="Arial"/>
              </a:rPr>
              <a:t>Our Responsibility Is Shared</a:t>
            </a: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stakeholder knowledge of school data and how to assist</a:t>
            </a: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communication and partnerships with stakeholders </a:t>
            </a:r>
            <a:endParaRPr lang="en-US" sz="1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defRPr/>
            </a:pPr>
            <a:endParaRPr lang="en-US" sz="1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defRPr/>
            </a:pPr>
            <a:r>
              <a:rPr lang="en-US" b="1" kern="0" dirty="0">
                <a:solidFill>
                  <a:schemeClr val="bg2"/>
                </a:solidFill>
                <a:cs typeface="Arial"/>
                <a:sym typeface="Arial"/>
              </a:rPr>
              <a:t>Our School Is Efficient &amp; Effective</a:t>
            </a:r>
          </a:p>
          <a:p>
            <a:pPr marL="285750" lvl="0" indent="-2857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FF0000"/>
                </a:solidFill>
                <a:cs typeface="Arial"/>
                <a:sym typeface="Arial"/>
              </a:rPr>
              <a:t>Maximize facility usage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38710-FA7E-C908-6CC0-88F5391A9E99}"/>
              </a:ext>
            </a:extLst>
          </p:cNvPr>
          <p:cNvSpPr txBox="1"/>
          <p:nvPr/>
        </p:nvSpPr>
        <p:spPr>
          <a:xfrm>
            <a:off x="138832" y="1944714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77D539-2B7B-0504-5D49-B36ADE540190}"/>
              </a:ext>
            </a:extLst>
          </p:cNvPr>
          <p:cNvSpPr txBox="1"/>
          <p:nvPr/>
        </p:nvSpPr>
        <p:spPr>
          <a:xfrm>
            <a:off x="5652998" y="1958285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  <p:sp>
        <p:nvSpPr>
          <p:cNvPr id="4" name="Google Shape;819;p103">
            <a:extLst>
              <a:ext uri="{FF2B5EF4-FFF2-40B4-BE49-F238E27FC236}">
                <a16:creationId xmlns:a16="http://schemas.microsoft.com/office/drawing/2014/main" id="{2359A690-6008-DAFB-43C9-D8543523E57A}"/>
              </a:ext>
            </a:extLst>
          </p:cNvPr>
          <p:cNvSpPr txBox="1"/>
          <p:nvPr/>
        </p:nvSpPr>
        <p:spPr>
          <a:xfrm>
            <a:off x="272143" y="2569946"/>
            <a:ext cx="5365551" cy="331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Increasing Teacher knowledge of Standards </a:t>
            </a:r>
            <a:endParaRPr lang="en-US" sz="1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Increase student knowledge in numbers and operations domain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Provide support to students and stakeholders in need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attendance and decrease suspension rate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Continue to provide clubs and extra curricular activities 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9079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564E14-D51A-215B-7E41-51A251DD4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09ACD86-122A-1419-71D6-F2C088D09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C537AA7-22E9-248C-BBE5-E1CB1FB41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63E0CC0-8D58-D184-EBD0-FAC46C792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3172000-268A-86B9-2738-2D8341631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8C337D7B-2578-70CC-2A14-C12C7C291F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47F109FA-0A64-22D0-CAF5-CCFC17008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42ED1027-D236-087A-4FDF-D2A19BE416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AED26AC6-A3BF-9056-D47A-5449B34A3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112D4DC4-E4C3-9E06-8293-73BFE238F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66B5854-2FA7-50B6-4860-A01CAC75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0AC77453-243F-AD20-C504-F7BFCB5C1D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6E7B30E0-A736-182C-31E5-E17E042F4D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9B04A1A1-3ADE-FDA4-FCC2-D87ADF147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FA7D7C2F-2BE2-CEBA-8057-3BEC12E86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979AA6E7-BC39-C716-1C44-3B63BCB590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F561963A-7E2B-FF33-3250-69CD4367F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123B87C9-D462-A543-F126-A69DEFC4C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431A5E32-18CC-C422-024B-62DA7AD72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C62314F8-CAD1-CE77-D8ED-CF76A828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528B648-1998-780E-FE79-3B9970D9F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3BA543FC-2897-D967-68A7-BC1227F7AA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0CF63895-D3C5-3A42-AB8D-55AC5E5B0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5534AD4-5B91-1B02-37BD-6431F44D9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2850229-D515-4502-192A-5D3907E9E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E536C7E0-8FE3-5B8A-4305-DFD82709F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8ECFEA9-DB57-DA11-5996-BCD1B7404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812A5836-0268-3D1B-59A1-C2B6D8BCD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69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FA4C91B-B98F-8EB1-A66D-04EB7CAC4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6DB05254-7C50-A163-52C0-2C7C7D2D5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C74026D-FC37-D3EE-25DB-D34754A87A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59A40884-7610-F8B7-3254-E706A93CD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A94A9261-FEBB-A504-6DFB-569CBED5E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AB63E00E-DD2C-C371-8EC3-ED78DD072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002F11EB-7A90-07EE-1DB0-99203C5DBE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10C36B88-B0FF-5D74-0088-3AF3B1BA2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32B5555F-93A0-B374-C522-336FB7C1C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8D78EC8E-D62F-C4DE-99E0-2B7A2254B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615A624E-210B-65CA-E836-4BECD0DD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6E68174F-C72F-61C0-F08F-52396411E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2A8A8626-CF66-F955-4990-DC3C57446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B487A7B0-ABB4-1A72-CAC1-5009BA7B3F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34ED36AE-F50D-CB84-8D8E-8C0FFAA53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EA1CE275-0DB1-4ADC-3B46-AD1AFC600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B2E7678A-6E3B-4B8D-1DF4-818AF7817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CDF40A35-CDA6-83E3-0534-2E509F199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5B98E596-79CA-E953-BDBC-FCA0B0E88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821D605C-3155-B41E-E96B-D293C265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E9639998-6565-34BC-62B8-DF6A79C00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DC0F7204-983C-69A8-60AE-813BF4993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E3F30317-FC7D-2082-C857-01EDCEEAF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5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19091-64C0-1580-7E71-1677EF26BA5D}"/>
              </a:ext>
            </a:extLst>
          </p:cNvPr>
          <p:cNvSpPr txBox="1">
            <a:spLocks/>
          </p:cNvSpPr>
          <p:nvPr/>
        </p:nvSpPr>
        <p:spPr>
          <a:xfrm>
            <a:off x="2395831" y="171823"/>
            <a:ext cx="8483239" cy="782335"/>
          </a:xfrm>
          <a:prstGeom prst="rect">
            <a:avLst/>
          </a:prstGeom>
        </p:spPr>
        <p:txBody>
          <a:bodyPr vert="horz" lIns="228600" tIns="228600" rIns="228600" bIns="2286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spcAft>
                <a:spcPts val="600"/>
              </a:spcAft>
            </a:pPr>
            <a:r>
              <a:rPr lang="en-US" sz="3200" spc="-150">
                <a:solidFill>
                  <a:schemeClr val="accent1"/>
                </a:solidFill>
              </a:rPr>
              <a:t>2026-2027  Strategic Plan Objectives Ranking</a:t>
            </a:r>
            <a:endParaRPr lang="en-US" sz="3200" spc="-150">
              <a:solidFill>
                <a:schemeClr val="accent1"/>
              </a:solidFill>
              <a:ea typeface="Calibri Light"/>
              <a:cs typeface="Calibri Light"/>
            </a:endParaRPr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19750F31-96DE-DF9A-F1B9-D0D433186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F49D24-0DF4-1003-E914-15BC5B8B30A1}"/>
              </a:ext>
            </a:extLst>
          </p:cNvPr>
          <p:cNvSpPr txBox="1"/>
          <p:nvPr/>
        </p:nvSpPr>
        <p:spPr>
          <a:xfrm>
            <a:off x="3362340" y="960370"/>
            <a:ext cx="7390047" cy="340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sz="2000"/>
              <a:t>Insert the school’s objectives from Higher to Lower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10000"/>
            </a:pPr>
            <a:endParaRPr lang="en-US" sz="1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B4CED7-CCAB-531A-A037-E25BC619AD52}"/>
              </a:ext>
            </a:extLst>
          </p:cNvPr>
          <p:cNvSpPr txBox="1"/>
          <p:nvPr/>
        </p:nvSpPr>
        <p:spPr>
          <a:xfrm>
            <a:off x="3360544" y="1596165"/>
            <a:ext cx="7711703" cy="29700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5.Increasing Teacher knowledge of Standards </a:t>
            </a:r>
            <a:endParaRPr lang="en-US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6.Increase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8. Provide support to students and stakeholders in need</a:t>
            </a:r>
          </a:p>
          <a:p>
            <a:endParaRPr lang="en-US" dirty="0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4260D62B-2F2E-9B69-82C1-592BD524A24E}"/>
              </a:ext>
            </a:extLst>
          </p:cNvPr>
          <p:cNvSpPr txBox="1"/>
          <p:nvPr/>
        </p:nvSpPr>
        <p:spPr>
          <a:xfrm>
            <a:off x="2131411" y="1344759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chemeClr val="accent3"/>
                </a:solidFill>
              </a:rPr>
              <a:t>Higher</a:t>
            </a: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51E61148-9733-CC4E-CB84-D58605C775B7}"/>
              </a:ext>
            </a:extLst>
          </p:cNvPr>
          <p:cNvSpPr txBox="1"/>
          <p:nvPr/>
        </p:nvSpPr>
        <p:spPr>
          <a:xfrm>
            <a:off x="2156385" y="5207598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chemeClr val="accent3"/>
                </a:solidFill>
              </a:rPr>
              <a:t>Lower</a:t>
            </a: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5B73FD78-9023-3802-AE6E-5C5E756BB62A}"/>
              </a:ext>
            </a:extLst>
          </p:cNvPr>
          <p:cNvSpPr/>
          <p:nvPr/>
        </p:nvSpPr>
        <p:spPr>
          <a:xfrm>
            <a:off x="2264031" y="1668870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78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615EE-134F-CEEE-5B4A-837A55AB6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56" y="214468"/>
            <a:ext cx="7766285" cy="689993"/>
          </a:xfrm>
        </p:spPr>
        <p:txBody>
          <a:bodyPr/>
          <a:lstStyle/>
          <a:p>
            <a:r>
              <a:rPr lang="en-US" dirty="0"/>
              <a:t>FY 27 Budget Parameters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6508E58-2531-A5A5-8144-93FAF20D5ECF}"/>
              </a:ext>
            </a:extLst>
          </p:cNvPr>
          <p:cNvGraphicFramePr>
            <a:graphicFrameLocks noGrp="1"/>
          </p:cNvGraphicFramePr>
          <p:nvPr/>
        </p:nvGraphicFramePr>
        <p:xfrm>
          <a:off x="1964016" y="983679"/>
          <a:ext cx="8046720" cy="5900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008">
                <a:tc>
                  <a:txBody>
                    <a:bodyPr/>
                    <a:lstStyle/>
                    <a:p>
                      <a:pPr algn="ctr"/>
                      <a:endParaRPr lang="en-US" sz="17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FY26 Ranked School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7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46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student phonic awareness and create early readers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Increasing Teacher knowledge of Standards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ctr"/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Increase student knowledge of phonics and phonemic awareness to support early readers. Improve student writing in all genres</a:t>
                      </a:r>
                    </a:p>
                    <a:p>
                      <a:pPr marL="0" marR="0"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combination of phonological awareness, phonics, and high frequency words can increase  students success as early reader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8745" marR="1187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087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student knowledge in numbers and operations domain</a:t>
                      </a:r>
                    </a:p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Increase student multiplication skills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Increasing Teacher knowledge of Standards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endParaRPr lang="en-US"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ctr"/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 need to internalize new Math standards in efforts to increase student achievement</a:t>
                      </a:r>
                    </a:p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 for more support of implementation of new Math standards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524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student attendance and decrease suspension rate </a:t>
                      </a:r>
                    </a:p>
                    <a:p>
                      <a:pPr marL="0" indent="0"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Teacher knowledge of IB Program</a:t>
                      </a:r>
                    </a:p>
                    <a:p>
                      <a:pPr>
                        <a:buClr>
                          <a:srgbClr val="000000"/>
                        </a:buClr>
                        <a:buSzPts val="1000"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 stakeholder knowledge of school data and how to assist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Provide support to students and stakeholders in need</a:t>
                      </a:r>
                    </a:p>
                    <a:p>
                      <a:pPr algn="ctr"/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Parents need to partner with the school to assist the scholars with assignments and to attend school regularly</a:t>
                      </a:r>
                    </a:p>
                    <a:p>
                      <a:pPr algn="ctr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 participation has dropped over time due to unknown causes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22536-0713-83F3-8A46-71D87B30F3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7A90A95A-0918-14FB-D22D-DE25A8D30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82188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82472-5C2A-46EF-49C6-9C8681221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E87B3-EB0B-E4C3-9996-B5E49D6A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168" y="695739"/>
            <a:ext cx="6400800" cy="3615485"/>
          </a:xfrm>
        </p:spPr>
        <p:txBody>
          <a:bodyPr anchor="ctr"/>
          <a:lstStyle/>
          <a:p>
            <a:r>
              <a:rPr lang="en-US"/>
              <a:t>Discussion of Budget Allocation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74DB730-CC9F-9271-C681-EEF0ACED735D}"/>
              </a:ext>
            </a:extLst>
          </p:cNvPr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D6A3C-1D29-F30F-E7A3-B56EC092AE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89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8ABAF-6A1E-0B66-D38D-BE16BBC5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42" y="318739"/>
            <a:ext cx="6275416" cy="680053"/>
          </a:xfrm>
        </p:spPr>
        <p:txBody>
          <a:bodyPr/>
          <a:lstStyle/>
          <a:p>
            <a:r>
              <a:rPr lang="en-US" dirty="0"/>
              <a:t>Executive Summary</a:t>
            </a:r>
          </a:p>
        </p:txBody>
      </p:sp>
      <p:graphicFrame>
        <p:nvGraphicFramePr>
          <p:cNvPr id="8" name="Subtitle 2">
            <a:extLst>
              <a:ext uri="{FF2B5EF4-FFF2-40B4-BE49-F238E27FC236}">
                <a16:creationId xmlns:a16="http://schemas.microsoft.com/office/drawing/2014/main" id="{6E0716C0-46D4-FC71-7FA6-98517E3D26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5787954"/>
              </p:ext>
            </p:extLst>
          </p:nvPr>
        </p:nvGraphicFramePr>
        <p:xfrm>
          <a:off x="301920" y="1181354"/>
          <a:ext cx="7266019" cy="4897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4731E-5E9A-34DC-ECAB-6910AF1395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69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A2CB9-15A7-DA9B-BD8D-D84EB0EAF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8A2AA15-2DF5-BB1D-98C2-DE8828FA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6" y="121620"/>
            <a:ext cx="10718207" cy="600540"/>
          </a:xfrm>
        </p:spPr>
        <p:txBody>
          <a:bodyPr/>
          <a:lstStyle/>
          <a:p>
            <a:pPr algn="ctr"/>
            <a:r>
              <a:rPr lang="en-US"/>
              <a:t>School Allocation Tab 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B5E6A-7B41-693B-4462-3A3FDF4A7B33}"/>
              </a:ext>
            </a:extLst>
          </p:cNvPr>
          <p:cNvSpPr txBox="1"/>
          <p:nvPr/>
        </p:nvSpPr>
        <p:spPr>
          <a:xfrm>
            <a:off x="736897" y="776181"/>
            <a:ext cx="10331898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/>
            <a:r>
              <a:rPr lang="en-US" sz="18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The </a:t>
            </a:r>
            <a:r>
              <a:rPr lang="en-US" sz="1800" b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Allocation Tab</a:t>
            </a:r>
            <a:r>
              <a:rPr lang="en-US" sz="18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 has 3 tables that show the allocations for </a:t>
            </a:r>
            <a:r>
              <a:rPr lang="en-US" sz="1800" b="1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FY27</a:t>
            </a:r>
            <a:r>
              <a:rPr lang="en-US" sz="1800" b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en-US" sz="1800" b="1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FY26</a:t>
            </a:r>
            <a:r>
              <a:rPr lang="en-US" sz="1800" b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en-US" sz="18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and the</a:t>
            </a:r>
            <a:r>
              <a:rPr lang="en-US" sz="1800" b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Change</a:t>
            </a:r>
            <a:r>
              <a:rPr lang="en-US" sz="18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in each area.  This helps you understand how our school earned funds and positions for FY27 in comparison to FY26, and how changes in each line impact </a:t>
            </a:r>
            <a:r>
              <a:rPr lang="en-US" dirty="0">
                <a:ea typeface="Times New Roman" panose="02020603050405020304" pitchFamily="18" charset="0"/>
                <a:cs typeface="Aptos" panose="020B0004020202020204" pitchFamily="34" charset="0"/>
              </a:rPr>
              <a:t>our</a:t>
            </a:r>
            <a:r>
              <a:rPr lang="en-US" sz="18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overall school budget. 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1621E2-1D3B-17F0-6CD7-C8AF509013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149C368A-800C-4C58-0EEE-613EB9667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67294" y="645196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18C8A6-74E9-2B1A-231D-BDC17B8B5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271791"/>
              </p:ext>
            </p:extLst>
          </p:nvPr>
        </p:nvGraphicFramePr>
        <p:xfrm>
          <a:off x="1700784" y="1865909"/>
          <a:ext cx="7655869" cy="4586048"/>
        </p:xfrm>
        <a:graphic>
          <a:graphicData uri="http://schemas.openxmlformats.org/drawingml/2006/table">
            <a:tbl>
              <a:tblPr/>
              <a:tblGrid>
                <a:gridCol w="942951">
                  <a:extLst>
                    <a:ext uri="{9D8B030D-6E8A-4147-A177-3AD203B41FA5}">
                      <a16:colId xmlns:a16="http://schemas.microsoft.com/office/drawing/2014/main" val="1097370664"/>
                    </a:ext>
                  </a:extLst>
                </a:gridCol>
                <a:gridCol w="274227">
                  <a:extLst>
                    <a:ext uri="{9D8B030D-6E8A-4147-A177-3AD203B41FA5}">
                      <a16:colId xmlns:a16="http://schemas.microsoft.com/office/drawing/2014/main" val="1365985042"/>
                    </a:ext>
                  </a:extLst>
                </a:gridCol>
                <a:gridCol w="442609">
                  <a:extLst>
                    <a:ext uri="{9D8B030D-6E8A-4147-A177-3AD203B41FA5}">
                      <a16:colId xmlns:a16="http://schemas.microsoft.com/office/drawing/2014/main" val="2613576545"/>
                    </a:ext>
                  </a:extLst>
                </a:gridCol>
                <a:gridCol w="697592">
                  <a:extLst>
                    <a:ext uri="{9D8B030D-6E8A-4147-A177-3AD203B41FA5}">
                      <a16:colId xmlns:a16="http://schemas.microsoft.com/office/drawing/2014/main" val="2127138992"/>
                    </a:ext>
                  </a:extLst>
                </a:gridCol>
                <a:gridCol w="303091">
                  <a:extLst>
                    <a:ext uri="{9D8B030D-6E8A-4147-A177-3AD203B41FA5}">
                      <a16:colId xmlns:a16="http://schemas.microsoft.com/office/drawing/2014/main" val="2495897324"/>
                    </a:ext>
                  </a:extLst>
                </a:gridCol>
                <a:gridCol w="955782">
                  <a:extLst>
                    <a:ext uri="{9D8B030D-6E8A-4147-A177-3AD203B41FA5}">
                      <a16:colId xmlns:a16="http://schemas.microsoft.com/office/drawing/2014/main" val="681261756"/>
                    </a:ext>
                  </a:extLst>
                </a:gridCol>
                <a:gridCol w="404123">
                  <a:extLst>
                    <a:ext uri="{9D8B030D-6E8A-4147-A177-3AD203B41FA5}">
                      <a16:colId xmlns:a16="http://schemas.microsoft.com/office/drawing/2014/main" val="2673669095"/>
                    </a:ext>
                  </a:extLst>
                </a:gridCol>
                <a:gridCol w="442609">
                  <a:extLst>
                    <a:ext uri="{9D8B030D-6E8A-4147-A177-3AD203B41FA5}">
                      <a16:colId xmlns:a16="http://schemas.microsoft.com/office/drawing/2014/main" val="1145247826"/>
                    </a:ext>
                  </a:extLst>
                </a:gridCol>
                <a:gridCol w="558074">
                  <a:extLst>
                    <a:ext uri="{9D8B030D-6E8A-4147-A177-3AD203B41FA5}">
                      <a16:colId xmlns:a16="http://schemas.microsoft.com/office/drawing/2014/main" val="1911097332"/>
                    </a:ext>
                  </a:extLst>
                </a:gridCol>
                <a:gridCol w="307902">
                  <a:extLst>
                    <a:ext uri="{9D8B030D-6E8A-4147-A177-3AD203B41FA5}">
                      <a16:colId xmlns:a16="http://schemas.microsoft.com/office/drawing/2014/main" val="1683976608"/>
                    </a:ext>
                  </a:extLst>
                </a:gridCol>
                <a:gridCol w="955782">
                  <a:extLst>
                    <a:ext uri="{9D8B030D-6E8A-4147-A177-3AD203B41FA5}">
                      <a16:colId xmlns:a16="http://schemas.microsoft.com/office/drawing/2014/main" val="2101294589"/>
                    </a:ext>
                  </a:extLst>
                </a:gridCol>
                <a:gridCol w="303091">
                  <a:extLst>
                    <a:ext uri="{9D8B030D-6E8A-4147-A177-3AD203B41FA5}">
                      <a16:colId xmlns:a16="http://schemas.microsoft.com/office/drawing/2014/main" val="3741015137"/>
                    </a:ext>
                  </a:extLst>
                </a:gridCol>
                <a:gridCol w="322335">
                  <a:extLst>
                    <a:ext uri="{9D8B030D-6E8A-4147-A177-3AD203B41FA5}">
                      <a16:colId xmlns:a16="http://schemas.microsoft.com/office/drawing/2014/main" val="3920277450"/>
                    </a:ext>
                  </a:extLst>
                </a:gridCol>
                <a:gridCol w="745701">
                  <a:extLst>
                    <a:ext uri="{9D8B030D-6E8A-4147-A177-3AD203B41FA5}">
                      <a16:colId xmlns:a16="http://schemas.microsoft.com/office/drawing/2014/main" val="3689769598"/>
                    </a:ext>
                  </a:extLst>
                </a:gridCol>
              </a:tblGrid>
              <a:tr h="91568">
                <a:tc rowSpan="2"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FY2027 TOTAL SCHOOL ALLOCATIONS</a:t>
                      </a: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2A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FY2026 TOTAL SCHOOL ALLOCATIONS</a:t>
                      </a: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2A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691232"/>
                  </a:ext>
                </a:extLst>
              </a:tr>
              <a:tr h="91568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6638"/>
                  </a:ext>
                </a:extLst>
              </a:tr>
              <a:tr h="1168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83018"/>
                  </a:ext>
                </a:extLst>
              </a:tr>
              <a:tr h="1168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801267"/>
                  </a:ext>
                </a:extLst>
              </a:tr>
              <a:tr h="1168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50556"/>
                  </a:ext>
                </a:extLst>
              </a:tr>
              <a:tr h="2096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FY2027 Projected Enrollment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FY2026 Projected Enrollment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12887"/>
                  </a:ext>
                </a:extLst>
              </a:tr>
              <a:tr h="1168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$5,331,904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$5,325,297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$6,607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634499"/>
                  </a:ext>
                </a:extLst>
              </a:tr>
              <a:tr h="1168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$20,587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$21,132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-$546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69719"/>
                  </a:ext>
                </a:extLst>
              </a:tr>
              <a:tr h="1301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715114"/>
                  </a:ext>
                </a:extLst>
              </a:tr>
              <a:tr h="1168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SSF Category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Count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SSF Category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Count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SSF Category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Count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179871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Base Per Pupil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$5,964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$1,544,655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Base Per Pupil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$5,962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$1,502,312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Base Per Pupil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$42,343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491871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Grade Level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Grade Level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Grade Level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374030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Kindergarten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0.60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$118,086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Kindergarten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0.60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$146,654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Kindergarten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-$28,569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67519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1st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0.50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$134,188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1st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0.50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$131,154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1st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$3,034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05651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2nd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0.50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$149,098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2nd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$126,087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2nd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$23,011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716409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3rd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0.50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$125,242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3rd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$107,308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3rd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$17,934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986985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4th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$120,769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4th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$90,616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4th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$30,154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545736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5th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$118,086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5th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$100,154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5th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$17,931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621111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6th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6th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6th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194830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7th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7th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7th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953346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8th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8th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8th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26012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9th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9th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9th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668960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10th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10th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10th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732172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11th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11th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11th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750344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12th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12th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       12th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840646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Poverty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0.35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$432,086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Poverty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0.35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$446,521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Poverty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-$14,435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81146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638219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EIP/REP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1.00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$184,881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EIP/REP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1.00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$214,616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EIP/REP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-$29,735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99107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$12,822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$11,327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$1,495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009325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0.75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$165,499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0.75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$147,549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$17,950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694663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Gifted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0.75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Gifted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0.75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Gifted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098669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ELL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$20,277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ELL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$28,615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ELL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-$8,338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851080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Small School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0.10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$113,911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Small School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$236,078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Small School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(0.10)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-$122,167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267953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8326953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Baseline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$81,645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Baseline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Baseline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$81,645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790276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Transition Policy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Transition Policy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Transition Policy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0540507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New 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New 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New School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460581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727770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0.15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118537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SSF 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$3,321,246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SSF 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$3,288,990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SSF 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$32,256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709707"/>
                  </a:ext>
                </a:extLst>
              </a:tr>
              <a:tr h="108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993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515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113A5-AC47-C91D-B32A-025409BF0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3CDE-28CA-A026-C048-82347EC29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46" y="0"/>
            <a:ext cx="10569630" cy="675861"/>
          </a:xfrm>
        </p:spPr>
        <p:txBody>
          <a:bodyPr/>
          <a:lstStyle/>
          <a:p>
            <a:r>
              <a:rPr lang="en-US" dirty="0"/>
              <a:t>West Manor Additional Earnings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7C699-79E2-6D18-AABE-BC306D5C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33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8E22061-6A25-7672-3898-D4C436912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46977"/>
              </p:ext>
            </p:extLst>
          </p:nvPr>
        </p:nvGraphicFramePr>
        <p:xfrm>
          <a:off x="1234440" y="1014984"/>
          <a:ext cx="9450634" cy="5001766"/>
        </p:xfrm>
        <a:graphic>
          <a:graphicData uri="http://schemas.openxmlformats.org/drawingml/2006/table">
            <a:tbl>
              <a:tblPr/>
              <a:tblGrid>
                <a:gridCol w="1163520">
                  <a:extLst>
                    <a:ext uri="{9D8B030D-6E8A-4147-A177-3AD203B41FA5}">
                      <a16:colId xmlns:a16="http://schemas.microsoft.com/office/drawing/2014/main" val="1888097552"/>
                    </a:ext>
                  </a:extLst>
                </a:gridCol>
                <a:gridCol w="340349">
                  <a:extLst>
                    <a:ext uri="{9D8B030D-6E8A-4147-A177-3AD203B41FA5}">
                      <a16:colId xmlns:a16="http://schemas.microsoft.com/office/drawing/2014/main" val="2730238069"/>
                    </a:ext>
                  </a:extLst>
                </a:gridCol>
                <a:gridCol w="546141">
                  <a:extLst>
                    <a:ext uri="{9D8B030D-6E8A-4147-A177-3AD203B41FA5}">
                      <a16:colId xmlns:a16="http://schemas.microsoft.com/office/drawing/2014/main" val="1531559382"/>
                    </a:ext>
                  </a:extLst>
                </a:gridCol>
                <a:gridCol w="862748">
                  <a:extLst>
                    <a:ext uri="{9D8B030D-6E8A-4147-A177-3AD203B41FA5}">
                      <a16:colId xmlns:a16="http://schemas.microsoft.com/office/drawing/2014/main" val="2224523722"/>
                    </a:ext>
                  </a:extLst>
                </a:gridCol>
                <a:gridCol w="373988">
                  <a:extLst>
                    <a:ext uri="{9D8B030D-6E8A-4147-A177-3AD203B41FA5}">
                      <a16:colId xmlns:a16="http://schemas.microsoft.com/office/drawing/2014/main" val="479160002"/>
                    </a:ext>
                  </a:extLst>
                </a:gridCol>
                <a:gridCol w="1179351">
                  <a:extLst>
                    <a:ext uri="{9D8B030D-6E8A-4147-A177-3AD203B41FA5}">
                      <a16:colId xmlns:a16="http://schemas.microsoft.com/office/drawing/2014/main" val="3912905673"/>
                    </a:ext>
                  </a:extLst>
                </a:gridCol>
                <a:gridCol w="498652">
                  <a:extLst>
                    <a:ext uri="{9D8B030D-6E8A-4147-A177-3AD203B41FA5}">
                      <a16:colId xmlns:a16="http://schemas.microsoft.com/office/drawing/2014/main" val="624422714"/>
                    </a:ext>
                  </a:extLst>
                </a:gridCol>
                <a:gridCol w="546141">
                  <a:extLst>
                    <a:ext uri="{9D8B030D-6E8A-4147-A177-3AD203B41FA5}">
                      <a16:colId xmlns:a16="http://schemas.microsoft.com/office/drawing/2014/main" val="3916220274"/>
                    </a:ext>
                  </a:extLst>
                </a:gridCol>
                <a:gridCol w="688615">
                  <a:extLst>
                    <a:ext uri="{9D8B030D-6E8A-4147-A177-3AD203B41FA5}">
                      <a16:colId xmlns:a16="http://schemas.microsoft.com/office/drawing/2014/main" val="317977225"/>
                    </a:ext>
                  </a:extLst>
                </a:gridCol>
                <a:gridCol w="379925">
                  <a:extLst>
                    <a:ext uri="{9D8B030D-6E8A-4147-A177-3AD203B41FA5}">
                      <a16:colId xmlns:a16="http://schemas.microsoft.com/office/drawing/2014/main" val="2455620632"/>
                    </a:ext>
                  </a:extLst>
                </a:gridCol>
                <a:gridCol w="1179351">
                  <a:extLst>
                    <a:ext uri="{9D8B030D-6E8A-4147-A177-3AD203B41FA5}">
                      <a16:colId xmlns:a16="http://schemas.microsoft.com/office/drawing/2014/main" val="320375507"/>
                    </a:ext>
                  </a:extLst>
                </a:gridCol>
                <a:gridCol w="373988">
                  <a:extLst>
                    <a:ext uri="{9D8B030D-6E8A-4147-A177-3AD203B41FA5}">
                      <a16:colId xmlns:a16="http://schemas.microsoft.com/office/drawing/2014/main" val="868819720"/>
                    </a:ext>
                  </a:extLst>
                </a:gridCol>
                <a:gridCol w="397734">
                  <a:extLst>
                    <a:ext uri="{9D8B030D-6E8A-4147-A177-3AD203B41FA5}">
                      <a16:colId xmlns:a16="http://schemas.microsoft.com/office/drawing/2014/main" val="1266707344"/>
                    </a:ext>
                  </a:extLst>
                </a:gridCol>
                <a:gridCol w="920131">
                  <a:extLst>
                    <a:ext uri="{9D8B030D-6E8A-4147-A177-3AD203B41FA5}">
                      <a16:colId xmlns:a16="http://schemas.microsoft.com/office/drawing/2014/main" val="2380252215"/>
                    </a:ext>
                  </a:extLst>
                </a:gridCol>
              </a:tblGrid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Additional Earnings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Additional Earnings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Additional Earnings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740473"/>
                  </a:ext>
                </a:extLst>
              </a:tr>
              <a:tr h="6260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Innovative Programming Allotment                     (Previously called Signature)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$199,724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Innovative Programming Allotment                     (Previously called Signature)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$205,932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Innovative Programming Allotment                     (Previously called Signature)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-$6,208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711988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Turnaround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Turnaround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Turnaround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724128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306587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$186,750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$185,250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$1,500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832076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-$18,525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$18,525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346211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 Family Engagement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$6,225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 Family Engagement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$6,175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Title I Family Engagement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$50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038527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82380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Security Grant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Security Grant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$45,000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Security Grant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-$45,000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58672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Field Trip Transportation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Field Trip Transportation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$9,359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Field Trip Transportation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-$9,359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453826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Dual Campus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Dual Campus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Dual Campus Supplement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363019"/>
                  </a:ext>
                </a:extLst>
              </a:tr>
              <a:tr h="3338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District Funded Stipends (Academics and Fine Arts)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$20,500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District Funded Stipends (Including Athletics)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$19,500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District Funded Stipends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$1,000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896353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AVA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AVA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AVA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695128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Phoenix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Phoenix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Phoenix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024151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SSF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SSF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SSF Holdback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105163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Flex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Flex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Flex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299463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322180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Total FTE Allotments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14.15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$1,597,460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Total FTE Allotments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14.85 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$1,583,616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Total FTE Allotments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(0.70)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0" i="0" u="none" strike="noStrike">
                          <a:effectLst/>
                          <a:latin typeface="Calibri" panose="020F0502020204030204" pitchFamily="34" charset="0"/>
                        </a:rPr>
                        <a:t>$13,844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603792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193660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Additional Earnings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$2,010,659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Additional Earnings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$2,036,307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Additional Earnings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-$25,648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0716"/>
                  </a:ext>
                </a:extLst>
              </a:tr>
              <a:tr h="1584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574691"/>
                  </a:ext>
                </a:extLst>
              </a:tr>
              <a:tr h="1584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1252"/>
                  </a:ext>
                </a:extLst>
              </a:tr>
              <a:tr h="187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$5,331,904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$5,325,297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Total Allocation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5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500" b="1" i="0" u="none" strike="noStrike">
                          <a:effectLst/>
                          <a:latin typeface="Calibri" panose="020F0502020204030204" pitchFamily="34" charset="0"/>
                        </a:rPr>
                        <a:t>$6,607</a:t>
                      </a:r>
                    </a:p>
                  </a:txBody>
                  <a:tcPr marL="3741" marR="3741" marT="3741" marB="1795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753513"/>
                  </a:ext>
                </a:extLst>
              </a:tr>
              <a:tr h="1584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1" marR="3741" marT="3741" marB="1795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591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4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2558" y="1006464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</a:rPr>
              <a:t>Where </a:t>
            </a:r>
            <a:r>
              <a:rPr lang="en-US" b="1" dirty="0">
                <a:solidFill>
                  <a:schemeClr val="tx1"/>
                </a:solidFill>
              </a:rPr>
              <a:t>We’re</a:t>
            </a:r>
            <a:r>
              <a:rPr lang="en-US" b="1" kern="1200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Going</a:t>
            </a:r>
            <a:endParaRPr lang="en-US" b="1" kern="1200" dirty="0">
              <a:solidFill>
                <a:schemeClr val="tx1"/>
              </a:solidFill>
              <a:ea typeface="Calibri Light"/>
              <a:cs typeface="Calibri Light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3858" y="2309910"/>
            <a:ext cx="8001600" cy="225418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/>
              <a:t>During our next meeting the principal will present the proposed FY27 Budget for feedback and discussion.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/>
              <a:t>Let the principal or the Chair know of any additional information you need for our next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65180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PS Black&amp;Red 3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808184"/>
      </a:accent2>
      <a:accent3>
        <a:srgbClr val="F5CE3E"/>
      </a:accent3>
      <a:accent4>
        <a:srgbClr val="6497BF"/>
      </a:accent4>
      <a:accent5>
        <a:srgbClr val="C0C0C0"/>
      </a:accent5>
      <a:accent6>
        <a:srgbClr val="D8031C"/>
      </a:accent6>
      <a:hlink>
        <a:srgbClr val="6497BF"/>
      </a:hlink>
      <a:folHlink>
        <a:srgbClr val="F5CE3E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APS Red and Gray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C0C0C0"/>
      </a:accent2>
      <a:accent3>
        <a:srgbClr val="F5CE3E"/>
      </a:accent3>
      <a:accent4>
        <a:srgbClr val="6497BF"/>
      </a:accent4>
      <a:accent5>
        <a:srgbClr val="808184"/>
      </a:accent5>
      <a:accent6>
        <a:srgbClr val="D8031C"/>
      </a:accent6>
      <a:hlink>
        <a:srgbClr val="6497BF"/>
      </a:hlink>
      <a:folHlink>
        <a:srgbClr val="F5CE3E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GO Team Meeting 3 of 3 Presentation Template.potx" id="{D2BE79FC-EB9D-40A4-893E-4F8DD9B6DA25}" vid="{F58CB7D0-6F89-43CE-B97A-383AA62644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cae609-94e2-4108-915c-852935aa21ad">
      <Terms xmlns="http://schemas.microsoft.com/office/infopath/2007/PartnerControls"/>
    </lcf76f155ced4ddcb4097134ff3c332f>
    <TaxCatchAll xmlns="e136758a-e7f7-4029-9cdc-709c7a6ff021" xsi:nil="true"/>
    <_Flow_SignoffStatus xmlns="8dcae609-94e2-4108-915c-852935aa21ad" xsi:nil="true"/>
    <MeetingFocus xmlns="8dcae609-94e2-4108-915c-852935aa21ad" xsi:nil="true"/>
    <SharedWithUsers xmlns="e136758a-e7f7-4029-9cdc-709c7a6ff021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977F1402712049B4BB4CDB1A03C7C8" ma:contentTypeVersion="17" ma:contentTypeDescription="Create a new document." ma:contentTypeScope="" ma:versionID="b48125cd9cc82ddb144895a4665d364c">
  <xsd:schema xmlns:xsd="http://www.w3.org/2001/XMLSchema" xmlns:xs="http://www.w3.org/2001/XMLSchema" xmlns:p="http://schemas.microsoft.com/office/2006/metadata/properties" xmlns:ns2="8dcae609-94e2-4108-915c-852935aa21ad" xmlns:ns3="e136758a-e7f7-4029-9cdc-709c7a6ff021" targetNamespace="http://schemas.microsoft.com/office/2006/metadata/properties" ma:root="true" ma:fieldsID="2d9768bfb68b508591baf6a1732a3443" ns2:_="" ns3:_="">
    <xsd:import namespace="8dcae609-94e2-4108-915c-852935aa21ad"/>
    <xsd:import namespace="e136758a-e7f7-4029-9cdc-709c7a6ff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etingFocu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e609-94e2-4108-915c-852935aa2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etingFocus" ma:index="22" nillable="true" ma:displayName="Brief Description" ma:description="If there was a specific topic covered in the meeting it will be listed here. " ma:format="Dropdown" ma:internalName="MeetingFocus">
      <xsd:simpleType>
        <xsd:restriction base="dms:Text">
          <xsd:maxLength value="255"/>
        </xsd:restriction>
      </xsd:simpleType>
    </xsd:element>
    <xsd:element name="_Flow_SignoffStatus" ma:index="24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36758a-e7f7-4029-9cdc-709c7a6ff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3e07957-30af-4dd9-8e9a-b62ef1071eb2}" ma:internalName="TaxCatchAll" ma:showField="CatchAllData" ma:web="e136758a-e7f7-4029-9cdc-709c7a6ff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24716F-C831-4AC2-BB0A-5EC60E4671B3}">
  <ds:schemaRefs>
    <ds:schemaRef ds:uri="71af3243-3dd4-4a8d-8c0d-dd76da1f02a5"/>
    <ds:schemaRef ds:uri="8dcae609-94e2-4108-915c-852935aa21ad"/>
    <ds:schemaRef ds:uri="d37e30bb-5f32-4411-a640-0b4044b692bf"/>
    <ds:schemaRef ds:uri="e136758a-e7f7-4029-9cdc-709c7a6ff021"/>
    <ds:schemaRef ds:uri="ffb952a0-74d9-4848-89d6-000c4b1b707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7E81F40-7478-4703-AE38-301326832E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ae609-94e2-4108-915c-852935aa21ad"/>
    <ds:schemaRef ds:uri="e136758a-e7f7-4029-9cdc-709c7a6ff0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8F3D8C7-1E6F-4D15-8163-ADBC81A00A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Atlas design</Template>
  <TotalTime>4359</TotalTime>
  <Words>3284</Words>
  <Application>Microsoft Office PowerPoint</Application>
  <PresentationFormat>Widescreen</PresentationFormat>
  <Paragraphs>823</Paragraphs>
  <Slides>34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52" baseType="lpstr">
      <vt:lpstr>Arial</vt:lpstr>
      <vt:lpstr>Arial Black</vt:lpstr>
      <vt:lpstr>Calibri</vt:lpstr>
      <vt:lpstr>Calibri Light</vt:lpstr>
      <vt:lpstr>Courier New</vt:lpstr>
      <vt:lpstr>Georgia</vt:lpstr>
      <vt:lpstr>Montserrat ExtraBold</vt:lpstr>
      <vt:lpstr>Poppins</vt:lpstr>
      <vt:lpstr>Quattrocento Sans</vt:lpstr>
      <vt:lpstr>Roboto</vt:lpstr>
      <vt:lpstr>Rockwell</vt:lpstr>
      <vt:lpstr>Sabon Next LT</vt:lpstr>
      <vt:lpstr>Tenorite</vt:lpstr>
      <vt:lpstr>Times New Roman</vt:lpstr>
      <vt:lpstr>Verdana</vt:lpstr>
      <vt:lpstr>Wingdings</vt:lpstr>
      <vt:lpstr>Atlas</vt:lpstr>
      <vt:lpstr>Office Theme</vt:lpstr>
      <vt:lpstr>Preparing for  FY27 Budget Development</vt:lpstr>
      <vt:lpstr>Agenda</vt:lpstr>
      <vt:lpstr>PowerPoint Presentation</vt:lpstr>
      <vt:lpstr>PowerPoint Presentation</vt:lpstr>
      <vt:lpstr>PowerPoint Presentation</vt:lpstr>
      <vt:lpstr>PowerPoint Presentation</vt:lpstr>
      <vt:lpstr>Connecting the Strategic plan &amp;  Continuous Improvement Plan</vt:lpstr>
      <vt:lpstr>Discussion Items</vt:lpstr>
      <vt:lpstr>Finalizing the 2025-2030  School Strategic Plan  </vt:lpstr>
      <vt:lpstr>In Our Last Meeting We…</vt:lpstr>
      <vt:lpstr>PowerPoint Presentation</vt:lpstr>
      <vt:lpstr>PowerPoint Presentation</vt:lpstr>
      <vt:lpstr>PowerPoint Presentation</vt:lpstr>
      <vt:lpstr>PowerPoint Presentation</vt:lpstr>
      <vt:lpstr>Action on the  Strategic Plan Objectives Ranking</vt:lpstr>
      <vt:lpstr>Action on the  2025-2030 Strategic Plan</vt:lpstr>
      <vt:lpstr>PowerPoint Presentation</vt:lpstr>
      <vt:lpstr>What’s Next?</vt:lpstr>
      <vt:lpstr>PowerPoint Presentation</vt:lpstr>
      <vt:lpstr>Principal’s Report</vt:lpstr>
      <vt:lpstr>Announcements</vt:lpstr>
      <vt:lpstr>Thank you</vt:lpstr>
      <vt:lpstr>FY27 Budget Development Process: FY27 Budget Allocation</vt:lpstr>
      <vt:lpstr>PowerPoint Presentation</vt:lpstr>
      <vt:lpstr>Budget Allocation Meeting</vt:lpstr>
      <vt:lpstr>FY27 Budget Development Process</vt:lpstr>
      <vt:lpstr> Guiding Questions: Are there any new “objectives” we must START to completely address our 2025-2030 Strategic Goals? Do we have 1-2 Objectives to support each Focus Area?  </vt:lpstr>
      <vt:lpstr>PowerPoint Presentation</vt:lpstr>
      <vt:lpstr>FY 27 Budget Parameters</vt:lpstr>
      <vt:lpstr>Discussion of Budget Allocation</vt:lpstr>
      <vt:lpstr>Executive Summary</vt:lpstr>
      <vt:lpstr>School Allocation Tab Overview</vt:lpstr>
      <vt:lpstr>West Manor Additional Earnings</vt:lpstr>
      <vt:lpstr>Where We’re Going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Diane Jacobi</dc:creator>
  <cp:lastModifiedBy>Lawrence, Reginald</cp:lastModifiedBy>
  <cp:revision>128</cp:revision>
  <dcterms:created xsi:type="dcterms:W3CDTF">2025-11-18T15:37:16Z</dcterms:created>
  <dcterms:modified xsi:type="dcterms:W3CDTF">2026-01-20T16:44:25Z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0x0101007A977F1402712049B4BB4CDB1A03C7C8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