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  <p:sldMasterId id="2147483708" r:id="rId5"/>
    <p:sldMasterId id="2147483672" r:id="rId6"/>
    <p:sldMasterId id="2147483713" r:id="rId7"/>
  </p:sldMasterIdLst>
  <p:notesMasterIdLst>
    <p:notesMasterId r:id="rId25"/>
  </p:notesMasterIdLst>
  <p:sldIdLst>
    <p:sldId id="299" r:id="rId8"/>
    <p:sldId id="287" r:id="rId9"/>
    <p:sldId id="265" r:id="rId10"/>
    <p:sldId id="298" r:id="rId11"/>
    <p:sldId id="280" r:id="rId12"/>
    <p:sldId id="267" r:id="rId13"/>
    <p:sldId id="269" r:id="rId14"/>
    <p:sldId id="300" r:id="rId15"/>
    <p:sldId id="276" r:id="rId16"/>
    <p:sldId id="357" r:id="rId17"/>
    <p:sldId id="266" r:id="rId18"/>
    <p:sldId id="261" r:id="rId19"/>
    <p:sldId id="262" r:id="rId20"/>
    <p:sldId id="263" r:id="rId21"/>
    <p:sldId id="264" r:id="rId22"/>
    <p:sldId id="272" r:id="rId23"/>
    <p:sldId id="28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4C31B6-B7E5-E2B8-4AD4-473588E1AC25}" v="46" dt="2026-01-15T20:20:56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2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10F50-9A10-465E-8A51-64665F7FF26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BE30F0A-DD77-4DE8-87C1-984AFDA69909}">
      <dgm:prSet/>
      <dgm:spPr/>
      <dgm:t>
        <a:bodyPr/>
        <a:lstStyle/>
        <a:p>
          <a:r>
            <a:rPr lang="en-US" dirty="0"/>
            <a:t>What would your electives be if:  </a:t>
          </a:r>
        </a:p>
      </dgm:t>
    </dgm:pt>
    <dgm:pt modelId="{74AE26BC-7692-4197-A868-6F54EBDCCE26}" type="parTrans" cxnId="{A17961DD-E426-48D1-9D5E-AE876841792D}">
      <dgm:prSet/>
      <dgm:spPr/>
      <dgm:t>
        <a:bodyPr/>
        <a:lstStyle/>
        <a:p>
          <a:endParaRPr lang="en-US"/>
        </a:p>
      </dgm:t>
    </dgm:pt>
    <dgm:pt modelId="{44600B5A-0A4C-41E4-A680-EEAF3D9C5CD5}" type="sibTrans" cxnId="{A17961DD-E426-48D1-9D5E-AE876841792D}">
      <dgm:prSet/>
      <dgm:spPr/>
      <dgm:t>
        <a:bodyPr/>
        <a:lstStyle/>
        <a:p>
          <a:endParaRPr lang="en-US"/>
        </a:p>
      </dgm:t>
    </dgm:pt>
    <dgm:pt modelId="{C40FC8EC-EA11-4759-83D1-AB853A29B4A6}">
      <dgm:prSet custT="1"/>
      <dgm:spPr/>
      <dgm:t>
        <a:bodyPr/>
        <a:lstStyle/>
        <a:p>
          <a:r>
            <a:rPr lang="en-US" sz="1800" dirty="0"/>
            <a:t>You want to do something in Construction?</a:t>
          </a:r>
        </a:p>
      </dgm:t>
    </dgm:pt>
    <dgm:pt modelId="{63446E99-9087-4AEA-ACAD-D40813901F61}" type="parTrans" cxnId="{15EDB47B-7EF2-4FEA-A2F1-9D866E932E43}">
      <dgm:prSet/>
      <dgm:spPr/>
      <dgm:t>
        <a:bodyPr/>
        <a:lstStyle/>
        <a:p>
          <a:endParaRPr lang="en-US"/>
        </a:p>
      </dgm:t>
    </dgm:pt>
    <dgm:pt modelId="{23AB0EBD-A215-47D5-ADB0-491E36EAB5A0}" type="sibTrans" cxnId="{15EDB47B-7EF2-4FEA-A2F1-9D866E932E43}">
      <dgm:prSet/>
      <dgm:spPr/>
      <dgm:t>
        <a:bodyPr/>
        <a:lstStyle/>
        <a:p>
          <a:endParaRPr lang="en-US"/>
        </a:p>
      </dgm:t>
    </dgm:pt>
    <dgm:pt modelId="{4E8ABAA8-952B-4B4C-8C5F-A23F702E3850}">
      <dgm:prSet custT="1"/>
      <dgm:spPr/>
      <dgm:t>
        <a:bodyPr/>
        <a:lstStyle/>
        <a:p>
          <a:r>
            <a:rPr lang="en-US" sz="1800" dirty="0"/>
            <a:t>You want to join the Marines?</a:t>
          </a:r>
        </a:p>
      </dgm:t>
    </dgm:pt>
    <dgm:pt modelId="{1201F832-00D6-4A78-921F-40DBE3FE0A43}" type="parTrans" cxnId="{C2AB9E6D-438A-4D10-9F3F-B3B1983AC003}">
      <dgm:prSet/>
      <dgm:spPr/>
      <dgm:t>
        <a:bodyPr/>
        <a:lstStyle/>
        <a:p>
          <a:endParaRPr lang="en-US"/>
        </a:p>
      </dgm:t>
    </dgm:pt>
    <dgm:pt modelId="{0AEC1BC5-365F-485F-9517-06285B4C89C1}" type="sibTrans" cxnId="{C2AB9E6D-438A-4D10-9F3F-B3B1983AC003}">
      <dgm:prSet/>
      <dgm:spPr/>
      <dgm:t>
        <a:bodyPr/>
        <a:lstStyle/>
        <a:p>
          <a:endParaRPr lang="en-US"/>
        </a:p>
      </dgm:t>
    </dgm:pt>
    <dgm:pt modelId="{5950330A-3D23-4211-AC78-07B16E30B2FD}">
      <dgm:prSet custT="1"/>
      <dgm:spPr/>
      <dgm:t>
        <a:bodyPr/>
        <a:lstStyle/>
        <a:p>
          <a:r>
            <a:rPr lang="en-US" sz="1800" dirty="0"/>
            <a:t>You want to start your own business?</a:t>
          </a:r>
        </a:p>
      </dgm:t>
    </dgm:pt>
    <dgm:pt modelId="{FA95B2D0-2403-4D63-9196-CED28C943D8B}" type="parTrans" cxnId="{93251CBC-07A0-49CB-A024-B6D4D761B525}">
      <dgm:prSet/>
      <dgm:spPr/>
      <dgm:t>
        <a:bodyPr/>
        <a:lstStyle/>
        <a:p>
          <a:endParaRPr lang="en-US"/>
        </a:p>
      </dgm:t>
    </dgm:pt>
    <dgm:pt modelId="{84EC54FF-B289-4A88-A582-18F57F24C88C}" type="sibTrans" cxnId="{93251CBC-07A0-49CB-A024-B6D4D761B525}">
      <dgm:prSet/>
      <dgm:spPr/>
      <dgm:t>
        <a:bodyPr/>
        <a:lstStyle/>
        <a:p>
          <a:endParaRPr lang="en-US"/>
        </a:p>
      </dgm:t>
    </dgm:pt>
    <dgm:pt modelId="{5E085D87-01B8-4FB8-B933-4DF228BF5F0D}">
      <dgm:prSet custT="1"/>
      <dgm:spPr/>
      <dgm:t>
        <a:bodyPr/>
        <a:lstStyle/>
        <a:p>
          <a:r>
            <a:rPr lang="en-US" sz="1800" dirty="0"/>
            <a:t>You want to work at Boeing?</a:t>
          </a:r>
        </a:p>
      </dgm:t>
    </dgm:pt>
    <dgm:pt modelId="{52F576B2-9FC0-4B13-A91F-9A6EA7D6CBF0}" type="parTrans" cxnId="{AF291CF2-CD91-4A06-9BB1-EEAA32FFD134}">
      <dgm:prSet/>
      <dgm:spPr/>
      <dgm:t>
        <a:bodyPr/>
        <a:lstStyle/>
        <a:p>
          <a:endParaRPr lang="en-US"/>
        </a:p>
      </dgm:t>
    </dgm:pt>
    <dgm:pt modelId="{A1CCC636-FD09-4995-9A00-4B2BD015E71B}" type="sibTrans" cxnId="{AF291CF2-CD91-4A06-9BB1-EEAA32FFD134}">
      <dgm:prSet/>
      <dgm:spPr/>
      <dgm:t>
        <a:bodyPr/>
        <a:lstStyle/>
        <a:p>
          <a:endParaRPr lang="en-US"/>
        </a:p>
      </dgm:t>
    </dgm:pt>
    <dgm:pt modelId="{44DDB812-44AC-464E-AC0D-1133829E0812}">
      <dgm:prSet custT="1"/>
      <dgm:spPr/>
      <dgm:t>
        <a:bodyPr/>
        <a:lstStyle/>
        <a:p>
          <a:r>
            <a:rPr lang="en-US" sz="1800" dirty="0"/>
            <a:t>You want to be a Nursing Assistant?</a:t>
          </a:r>
        </a:p>
      </dgm:t>
    </dgm:pt>
    <dgm:pt modelId="{75C6C8EC-9950-4FD9-B15A-209A8F1055AC}" type="parTrans" cxnId="{953A1054-EB2B-4AB1-83A2-B4ABFC5E5FD7}">
      <dgm:prSet/>
      <dgm:spPr/>
      <dgm:t>
        <a:bodyPr/>
        <a:lstStyle/>
        <a:p>
          <a:endParaRPr lang="en-US"/>
        </a:p>
      </dgm:t>
    </dgm:pt>
    <dgm:pt modelId="{D8658114-43D8-4FFA-8F21-8CE74DED9991}" type="sibTrans" cxnId="{953A1054-EB2B-4AB1-83A2-B4ABFC5E5FD7}">
      <dgm:prSet/>
      <dgm:spPr/>
      <dgm:t>
        <a:bodyPr/>
        <a:lstStyle/>
        <a:p>
          <a:endParaRPr lang="en-US"/>
        </a:p>
      </dgm:t>
    </dgm:pt>
    <dgm:pt modelId="{C743227F-3CB8-4CB0-AE90-9CB1A1FEF15A}">
      <dgm:prSet/>
      <dgm:spPr/>
      <dgm:t>
        <a:bodyPr/>
        <a:lstStyle/>
        <a:p>
          <a:r>
            <a:rPr lang="en-US" dirty="0"/>
            <a:t>Thus- anything can be an “Elective”.</a:t>
          </a:r>
        </a:p>
      </dgm:t>
    </dgm:pt>
    <dgm:pt modelId="{28A69767-F4E5-4376-8C8B-D0914BBB79E9}" type="parTrans" cxnId="{4F84BF99-2A7B-4F08-B4FA-B7D71FADDA0A}">
      <dgm:prSet/>
      <dgm:spPr/>
      <dgm:t>
        <a:bodyPr/>
        <a:lstStyle/>
        <a:p>
          <a:endParaRPr lang="en-US"/>
        </a:p>
      </dgm:t>
    </dgm:pt>
    <dgm:pt modelId="{482B9A14-0458-4E52-A598-778A9341F40A}" type="sibTrans" cxnId="{4F84BF99-2A7B-4F08-B4FA-B7D71FADDA0A}">
      <dgm:prSet/>
      <dgm:spPr/>
      <dgm:t>
        <a:bodyPr/>
        <a:lstStyle/>
        <a:p>
          <a:endParaRPr lang="en-US"/>
        </a:p>
      </dgm:t>
    </dgm:pt>
    <dgm:pt modelId="{81B4A7ED-8674-42C1-8994-0C7FA34FC913}">
      <dgm:prSet custT="1"/>
      <dgm:spPr/>
      <dgm:t>
        <a:bodyPr/>
        <a:lstStyle/>
        <a:p>
          <a:r>
            <a:rPr lang="en-US" sz="1800" dirty="0"/>
            <a:t>For some of you it may be more sciences and more  math classes. </a:t>
          </a:r>
        </a:p>
      </dgm:t>
    </dgm:pt>
    <dgm:pt modelId="{BB55DAF9-DD90-4AB3-8C25-725CC784BABF}" type="parTrans" cxnId="{7155BB44-7DA1-4634-AFF5-C204E9312607}">
      <dgm:prSet/>
      <dgm:spPr/>
      <dgm:t>
        <a:bodyPr/>
        <a:lstStyle/>
        <a:p>
          <a:endParaRPr lang="en-US"/>
        </a:p>
      </dgm:t>
    </dgm:pt>
    <dgm:pt modelId="{8F2710FD-A067-45AB-A239-5D294B115702}" type="sibTrans" cxnId="{7155BB44-7DA1-4634-AFF5-C204E9312607}">
      <dgm:prSet/>
      <dgm:spPr/>
      <dgm:t>
        <a:bodyPr/>
        <a:lstStyle/>
        <a:p>
          <a:endParaRPr lang="en-US"/>
        </a:p>
      </dgm:t>
    </dgm:pt>
    <dgm:pt modelId="{733F4EA9-BC62-434A-9998-E266C907DB7A}">
      <dgm:prSet custT="1"/>
      <dgm:spPr/>
      <dgm:t>
        <a:bodyPr/>
        <a:lstStyle/>
        <a:p>
          <a:r>
            <a:rPr lang="en-US" sz="1800" dirty="0"/>
            <a:t>For others it may be construction, strength training, business classes </a:t>
          </a:r>
          <a:r>
            <a:rPr lang="en-US" sz="1800" dirty="0" err="1"/>
            <a:t>etc</a:t>
          </a:r>
          <a:r>
            <a:rPr lang="en-US" sz="1800" dirty="0"/>
            <a:t>  </a:t>
          </a:r>
        </a:p>
      </dgm:t>
    </dgm:pt>
    <dgm:pt modelId="{4E12F3CD-90D8-4540-B2A3-FE14D22B5BC6}" type="parTrans" cxnId="{905BF5EB-0DB9-4BCC-940D-EA7D4E81270C}">
      <dgm:prSet/>
      <dgm:spPr/>
      <dgm:t>
        <a:bodyPr/>
        <a:lstStyle/>
        <a:p>
          <a:endParaRPr lang="en-US"/>
        </a:p>
      </dgm:t>
    </dgm:pt>
    <dgm:pt modelId="{E6C79B7C-03E7-4F65-A6D5-D1EE0B1326E6}" type="sibTrans" cxnId="{905BF5EB-0DB9-4BCC-940D-EA7D4E81270C}">
      <dgm:prSet/>
      <dgm:spPr/>
      <dgm:t>
        <a:bodyPr/>
        <a:lstStyle/>
        <a:p>
          <a:endParaRPr lang="en-US"/>
        </a:p>
      </dgm:t>
    </dgm:pt>
    <dgm:pt modelId="{9DF40A8B-EBD0-4186-9EFB-4B6F7E8097E4}">
      <dgm:prSet custT="1"/>
      <dgm:spPr/>
      <dgm:t>
        <a:bodyPr/>
        <a:lstStyle/>
        <a:p>
          <a:r>
            <a:rPr lang="en-US" sz="1800" dirty="0"/>
            <a:t>It is up to you and your future plans as to what       courses you choose to fulfill your elective boxes</a:t>
          </a:r>
          <a:r>
            <a:rPr lang="en-US" sz="2200" dirty="0"/>
            <a:t>.</a:t>
          </a:r>
          <a:endParaRPr lang="en-US" sz="1800" dirty="0"/>
        </a:p>
      </dgm:t>
    </dgm:pt>
    <dgm:pt modelId="{D98B83E3-0CA8-4B02-A7E5-484085DD18B1}" type="parTrans" cxnId="{AEF8BF64-B5B6-4A26-BFC3-854FA262A0B9}">
      <dgm:prSet/>
      <dgm:spPr/>
      <dgm:t>
        <a:bodyPr/>
        <a:lstStyle/>
        <a:p>
          <a:endParaRPr lang="en-US"/>
        </a:p>
      </dgm:t>
    </dgm:pt>
    <dgm:pt modelId="{E3854921-3C3D-497D-BDF9-33DDAB8E58D6}" type="sibTrans" cxnId="{AEF8BF64-B5B6-4A26-BFC3-854FA262A0B9}">
      <dgm:prSet/>
      <dgm:spPr/>
      <dgm:t>
        <a:bodyPr/>
        <a:lstStyle/>
        <a:p>
          <a:endParaRPr lang="en-US"/>
        </a:p>
      </dgm:t>
    </dgm:pt>
    <dgm:pt modelId="{DA194EF2-B93F-45DD-8228-721068D0FEC2}">
      <dgm:prSet/>
      <dgm:spPr/>
      <dgm:t>
        <a:bodyPr/>
        <a:lstStyle/>
        <a:p>
          <a:endParaRPr lang="en-US" sz="2200" dirty="0"/>
        </a:p>
      </dgm:t>
    </dgm:pt>
    <dgm:pt modelId="{C6BD5D3C-2799-46D5-BB78-ED81B40C98B0}" type="parTrans" cxnId="{24B95746-3DB2-4C65-A5AE-A7EA5C38D406}">
      <dgm:prSet/>
      <dgm:spPr/>
      <dgm:t>
        <a:bodyPr/>
        <a:lstStyle/>
        <a:p>
          <a:endParaRPr lang="en-US"/>
        </a:p>
      </dgm:t>
    </dgm:pt>
    <dgm:pt modelId="{BF247D9B-E165-453C-8E64-260B1706C685}" type="sibTrans" cxnId="{24B95746-3DB2-4C65-A5AE-A7EA5C38D406}">
      <dgm:prSet/>
      <dgm:spPr/>
      <dgm:t>
        <a:bodyPr/>
        <a:lstStyle/>
        <a:p>
          <a:endParaRPr lang="en-US"/>
        </a:p>
      </dgm:t>
    </dgm:pt>
    <dgm:pt modelId="{0DF2E75B-74CF-4006-9906-E7EB5B26AE33}">
      <dgm:prSet custT="1"/>
      <dgm:spPr/>
      <dgm:t>
        <a:bodyPr/>
        <a:lstStyle/>
        <a:p>
          <a:endParaRPr lang="en-US" sz="1800" dirty="0"/>
        </a:p>
      </dgm:t>
    </dgm:pt>
    <dgm:pt modelId="{08966983-C217-4F50-AE80-1F097ADD2469}" type="parTrans" cxnId="{5C6B6BE3-85D5-4B68-AB4D-245108CEEC6E}">
      <dgm:prSet/>
      <dgm:spPr/>
      <dgm:t>
        <a:bodyPr/>
        <a:lstStyle/>
        <a:p>
          <a:endParaRPr lang="en-US"/>
        </a:p>
      </dgm:t>
    </dgm:pt>
    <dgm:pt modelId="{BC3B6A95-0CEF-4389-99CA-C7E40FDA437A}" type="sibTrans" cxnId="{5C6B6BE3-85D5-4B68-AB4D-245108CEEC6E}">
      <dgm:prSet/>
      <dgm:spPr/>
      <dgm:t>
        <a:bodyPr/>
        <a:lstStyle/>
        <a:p>
          <a:endParaRPr lang="en-US"/>
        </a:p>
      </dgm:t>
    </dgm:pt>
    <dgm:pt modelId="{95D58BF7-F177-4203-8FEF-73ECC3B013C1}">
      <dgm:prSet custT="1"/>
      <dgm:spPr/>
      <dgm:t>
        <a:bodyPr/>
        <a:lstStyle/>
        <a:p>
          <a:r>
            <a:rPr lang="en-US" sz="1800" dirty="0"/>
            <a:t>You want to pursue a career in the Performing Arts?</a:t>
          </a:r>
        </a:p>
      </dgm:t>
    </dgm:pt>
    <dgm:pt modelId="{BDFA9A7A-0168-48EC-AAC7-C7CFB204AC14}" type="parTrans" cxnId="{5C9E446B-6FF1-416C-9F96-AD4A1F8B59F6}">
      <dgm:prSet/>
      <dgm:spPr/>
      <dgm:t>
        <a:bodyPr/>
        <a:lstStyle/>
        <a:p>
          <a:endParaRPr lang="en-US"/>
        </a:p>
      </dgm:t>
    </dgm:pt>
    <dgm:pt modelId="{15A3077E-FCAD-434C-9CC3-03129E7408C0}" type="sibTrans" cxnId="{5C9E446B-6FF1-416C-9F96-AD4A1F8B59F6}">
      <dgm:prSet/>
      <dgm:spPr/>
      <dgm:t>
        <a:bodyPr/>
        <a:lstStyle/>
        <a:p>
          <a:endParaRPr lang="en-US"/>
        </a:p>
      </dgm:t>
    </dgm:pt>
    <dgm:pt modelId="{DC8291FE-7FBC-44F0-BC31-05A9D343C06E}" type="pres">
      <dgm:prSet presAssocID="{93310F50-9A10-465E-8A51-64665F7FF265}" presName="linear" presStyleCnt="0">
        <dgm:presLayoutVars>
          <dgm:animLvl val="lvl"/>
          <dgm:resizeHandles val="exact"/>
        </dgm:presLayoutVars>
      </dgm:prSet>
      <dgm:spPr/>
    </dgm:pt>
    <dgm:pt modelId="{C024948A-9621-4CF9-B656-E1E47C124337}" type="pres">
      <dgm:prSet presAssocID="{CBE30F0A-DD77-4DE8-87C1-984AFDA69909}" presName="parentText" presStyleLbl="node1" presStyleIdx="0" presStyleCnt="2" custScaleY="18958" custLinFactNeighborX="293" custLinFactNeighborY="-15623">
        <dgm:presLayoutVars>
          <dgm:chMax val="0"/>
          <dgm:bulletEnabled val="1"/>
        </dgm:presLayoutVars>
      </dgm:prSet>
      <dgm:spPr/>
    </dgm:pt>
    <dgm:pt modelId="{12720E01-0576-4D86-AFE3-0C441561EF08}" type="pres">
      <dgm:prSet presAssocID="{CBE30F0A-DD77-4DE8-87C1-984AFDA69909}" presName="childText" presStyleLbl="revTx" presStyleIdx="0" presStyleCnt="2">
        <dgm:presLayoutVars>
          <dgm:bulletEnabled val="1"/>
        </dgm:presLayoutVars>
      </dgm:prSet>
      <dgm:spPr/>
    </dgm:pt>
    <dgm:pt modelId="{2D5335CB-2D34-4648-866D-309FBF591E1E}" type="pres">
      <dgm:prSet presAssocID="{C743227F-3CB8-4CB0-AE90-9CB1A1FEF15A}" presName="parentText" presStyleLbl="node1" presStyleIdx="1" presStyleCnt="2" custScaleY="16234" custLinFactNeighborX="-359" custLinFactNeighborY="-10736">
        <dgm:presLayoutVars>
          <dgm:chMax val="0"/>
          <dgm:bulletEnabled val="1"/>
        </dgm:presLayoutVars>
      </dgm:prSet>
      <dgm:spPr/>
    </dgm:pt>
    <dgm:pt modelId="{FEC3E4D9-B96A-465B-8763-5814E93966F7}" type="pres">
      <dgm:prSet presAssocID="{C743227F-3CB8-4CB0-AE90-9CB1A1FEF15A}" presName="childText" presStyleLbl="revTx" presStyleIdx="1" presStyleCnt="2" custScaleY="128826">
        <dgm:presLayoutVars>
          <dgm:bulletEnabled val="1"/>
        </dgm:presLayoutVars>
      </dgm:prSet>
      <dgm:spPr/>
    </dgm:pt>
  </dgm:ptLst>
  <dgm:cxnLst>
    <dgm:cxn modelId="{6A0E0815-AC27-4AD3-904C-E4149423D8A5}" type="presOf" srcId="{93310F50-9A10-465E-8A51-64665F7FF265}" destId="{DC8291FE-7FBC-44F0-BC31-05A9D343C06E}" srcOrd="0" destOrd="0" presId="urn:microsoft.com/office/officeart/2005/8/layout/vList2"/>
    <dgm:cxn modelId="{9C8BE81C-A3CE-4AB6-B249-C26979960C98}" type="presOf" srcId="{DA194EF2-B93F-45DD-8228-721068D0FEC2}" destId="{12720E01-0576-4D86-AFE3-0C441561EF08}" srcOrd="0" destOrd="7" presId="urn:microsoft.com/office/officeart/2005/8/layout/vList2"/>
    <dgm:cxn modelId="{F0133235-9689-4D81-B056-C8EE12AF3380}" type="presOf" srcId="{95D58BF7-F177-4203-8FEF-73ECC3B013C1}" destId="{12720E01-0576-4D86-AFE3-0C441561EF08}" srcOrd="0" destOrd="5" presId="urn:microsoft.com/office/officeart/2005/8/layout/vList2"/>
    <dgm:cxn modelId="{7155BB44-7DA1-4634-AFF5-C204E9312607}" srcId="{C743227F-3CB8-4CB0-AE90-9CB1A1FEF15A}" destId="{81B4A7ED-8674-42C1-8994-0C7FA34FC913}" srcOrd="0" destOrd="0" parTransId="{BB55DAF9-DD90-4AB3-8C25-725CC784BABF}" sibTransId="{8F2710FD-A067-45AB-A239-5D294B115702}"/>
    <dgm:cxn modelId="{AEF8BF64-B5B6-4A26-BFC3-854FA262A0B9}" srcId="{C743227F-3CB8-4CB0-AE90-9CB1A1FEF15A}" destId="{9DF40A8B-EBD0-4186-9EFB-4B6F7E8097E4}" srcOrd="2" destOrd="0" parTransId="{D98B83E3-0CA8-4B02-A7E5-484085DD18B1}" sibTransId="{E3854921-3C3D-497D-BDF9-33DDAB8E58D6}"/>
    <dgm:cxn modelId="{24B95746-3DB2-4C65-A5AE-A7EA5C38D406}" srcId="{CBE30F0A-DD77-4DE8-87C1-984AFDA69909}" destId="{DA194EF2-B93F-45DD-8228-721068D0FEC2}" srcOrd="7" destOrd="0" parTransId="{C6BD5D3C-2799-46D5-BB78-ED81B40C98B0}" sibTransId="{BF247D9B-E165-453C-8E64-260B1706C685}"/>
    <dgm:cxn modelId="{5C9E446B-6FF1-416C-9F96-AD4A1F8B59F6}" srcId="{CBE30F0A-DD77-4DE8-87C1-984AFDA69909}" destId="{95D58BF7-F177-4203-8FEF-73ECC3B013C1}" srcOrd="5" destOrd="0" parTransId="{BDFA9A7A-0168-48EC-AAC7-C7CFB204AC14}" sibTransId="{15A3077E-FCAD-434C-9CC3-03129E7408C0}"/>
    <dgm:cxn modelId="{C2AB9E6D-438A-4D10-9F3F-B3B1983AC003}" srcId="{CBE30F0A-DD77-4DE8-87C1-984AFDA69909}" destId="{4E8ABAA8-952B-4B4C-8C5F-A23F702E3850}" srcOrd="1" destOrd="0" parTransId="{1201F832-00D6-4A78-921F-40DBE3FE0A43}" sibTransId="{0AEC1BC5-365F-485F-9517-06285B4C89C1}"/>
    <dgm:cxn modelId="{953A1054-EB2B-4AB1-83A2-B4ABFC5E5FD7}" srcId="{CBE30F0A-DD77-4DE8-87C1-984AFDA69909}" destId="{44DDB812-44AC-464E-AC0D-1133829E0812}" srcOrd="4" destOrd="0" parTransId="{75C6C8EC-9950-4FD9-B15A-209A8F1055AC}" sibTransId="{D8658114-43D8-4FFA-8F21-8CE74DED9991}"/>
    <dgm:cxn modelId="{36459C56-DD0E-458D-AD8E-D9587251BA44}" type="presOf" srcId="{81B4A7ED-8674-42C1-8994-0C7FA34FC913}" destId="{FEC3E4D9-B96A-465B-8763-5814E93966F7}" srcOrd="0" destOrd="0" presId="urn:microsoft.com/office/officeart/2005/8/layout/vList2"/>
    <dgm:cxn modelId="{0A8D9E79-DB93-497C-ABB1-6D17B26206F1}" type="presOf" srcId="{9DF40A8B-EBD0-4186-9EFB-4B6F7E8097E4}" destId="{FEC3E4D9-B96A-465B-8763-5814E93966F7}" srcOrd="0" destOrd="2" presId="urn:microsoft.com/office/officeart/2005/8/layout/vList2"/>
    <dgm:cxn modelId="{15EDB47B-7EF2-4FEA-A2F1-9D866E932E43}" srcId="{CBE30F0A-DD77-4DE8-87C1-984AFDA69909}" destId="{C40FC8EC-EA11-4759-83D1-AB853A29B4A6}" srcOrd="0" destOrd="0" parTransId="{63446E99-9087-4AEA-ACAD-D40813901F61}" sibTransId="{23AB0EBD-A215-47D5-ADB0-491E36EAB5A0}"/>
    <dgm:cxn modelId="{4E0C4583-2CA9-4986-AB0B-5D2EB369D0E1}" type="presOf" srcId="{0DF2E75B-74CF-4006-9906-E7EB5B26AE33}" destId="{12720E01-0576-4D86-AFE3-0C441561EF08}" srcOrd="0" destOrd="6" presId="urn:microsoft.com/office/officeart/2005/8/layout/vList2"/>
    <dgm:cxn modelId="{FEE1DB85-6342-4B34-A83B-170A9F85668C}" type="presOf" srcId="{4E8ABAA8-952B-4B4C-8C5F-A23F702E3850}" destId="{12720E01-0576-4D86-AFE3-0C441561EF08}" srcOrd="0" destOrd="1" presId="urn:microsoft.com/office/officeart/2005/8/layout/vList2"/>
    <dgm:cxn modelId="{FE202592-0C09-438A-87C4-9388D2EAB400}" type="presOf" srcId="{C743227F-3CB8-4CB0-AE90-9CB1A1FEF15A}" destId="{2D5335CB-2D34-4648-866D-309FBF591E1E}" srcOrd="0" destOrd="0" presId="urn:microsoft.com/office/officeart/2005/8/layout/vList2"/>
    <dgm:cxn modelId="{4F84BF99-2A7B-4F08-B4FA-B7D71FADDA0A}" srcId="{93310F50-9A10-465E-8A51-64665F7FF265}" destId="{C743227F-3CB8-4CB0-AE90-9CB1A1FEF15A}" srcOrd="1" destOrd="0" parTransId="{28A69767-F4E5-4376-8C8B-D0914BBB79E9}" sibTransId="{482B9A14-0458-4E52-A598-778A9341F40A}"/>
    <dgm:cxn modelId="{00E425A1-CB77-41F8-A96F-CCA36D061F0A}" type="presOf" srcId="{733F4EA9-BC62-434A-9998-E266C907DB7A}" destId="{FEC3E4D9-B96A-465B-8763-5814E93966F7}" srcOrd="0" destOrd="1" presId="urn:microsoft.com/office/officeart/2005/8/layout/vList2"/>
    <dgm:cxn modelId="{34BFAFB6-4943-415D-BA49-2821F05B13A2}" type="presOf" srcId="{5950330A-3D23-4211-AC78-07B16E30B2FD}" destId="{12720E01-0576-4D86-AFE3-0C441561EF08}" srcOrd="0" destOrd="2" presId="urn:microsoft.com/office/officeart/2005/8/layout/vList2"/>
    <dgm:cxn modelId="{79D45EBB-C28E-4861-86EE-7439B8C4BE9B}" type="presOf" srcId="{C40FC8EC-EA11-4759-83D1-AB853A29B4A6}" destId="{12720E01-0576-4D86-AFE3-0C441561EF08}" srcOrd="0" destOrd="0" presId="urn:microsoft.com/office/officeart/2005/8/layout/vList2"/>
    <dgm:cxn modelId="{93251CBC-07A0-49CB-A024-B6D4D761B525}" srcId="{CBE30F0A-DD77-4DE8-87C1-984AFDA69909}" destId="{5950330A-3D23-4211-AC78-07B16E30B2FD}" srcOrd="2" destOrd="0" parTransId="{FA95B2D0-2403-4D63-9196-CED28C943D8B}" sibTransId="{84EC54FF-B289-4A88-A582-18F57F24C88C}"/>
    <dgm:cxn modelId="{422F4ECF-1DAB-4E4C-9D55-AE35CFEDEA22}" type="presOf" srcId="{5E085D87-01B8-4FB8-B933-4DF228BF5F0D}" destId="{12720E01-0576-4D86-AFE3-0C441561EF08}" srcOrd="0" destOrd="3" presId="urn:microsoft.com/office/officeart/2005/8/layout/vList2"/>
    <dgm:cxn modelId="{A17961DD-E426-48D1-9D5E-AE876841792D}" srcId="{93310F50-9A10-465E-8A51-64665F7FF265}" destId="{CBE30F0A-DD77-4DE8-87C1-984AFDA69909}" srcOrd="0" destOrd="0" parTransId="{74AE26BC-7692-4197-A868-6F54EBDCCE26}" sibTransId="{44600B5A-0A4C-41E4-A680-EEAF3D9C5CD5}"/>
    <dgm:cxn modelId="{5C6B6BE3-85D5-4B68-AB4D-245108CEEC6E}" srcId="{CBE30F0A-DD77-4DE8-87C1-984AFDA69909}" destId="{0DF2E75B-74CF-4006-9906-E7EB5B26AE33}" srcOrd="6" destOrd="0" parTransId="{08966983-C217-4F50-AE80-1F097ADD2469}" sibTransId="{BC3B6A95-0CEF-4389-99CA-C7E40FDA437A}"/>
    <dgm:cxn modelId="{E52DBCE3-EC27-45FA-93A9-FD234AB55E30}" type="presOf" srcId="{44DDB812-44AC-464E-AC0D-1133829E0812}" destId="{12720E01-0576-4D86-AFE3-0C441561EF08}" srcOrd="0" destOrd="4" presId="urn:microsoft.com/office/officeart/2005/8/layout/vList2"/>
    <dgm:cxn modelId="{905BF5EB-0DB9-4BCC-940D-EA7D4E81270C}" srcId="{C743227F-3CB8-4CB0-AE90-9CB1A1FEF15A}" destId="{733F4EA9-BC62-434A-9998-E266C907DB7A}" srcOrd="1" destOrd="0" parTransId="{4E12F3CD-90D8-4540-B2A3-FE14D22B5BC6}" sibTransId="{E6C79B7C-03E7-4F65-A6D5-D1EE0B1326E6}"/>
    <dgm:cxn modelId="{AF291CF2-CD91-4A06-9BB1-EEAA32FFD134}" srcId="{CBE30F0A-DD77-4DE8-87C1-984AFDA69909}" destId="{5E085D87-01B8-4FB8-B933-4DF228BF5F0D}" srcOrd="3" destOrd="0" parTransId="{52F576B2-9FC0-4B13-A91F-9A6EA7D6CBF0}" sibTransId="{A1CCC636-FD09-4995-9A00-4B2BD015E71B}"/>
    <dgm:cxn modelId="{3D2F17FC-6FAF-4A47-9DD7-81675AFC2593}" type="presOf" srcId="{CBE30F0A-DD77-4DE8-87C1-984AFDA69909}" destId="{C024948A-9621-4CF9-B656-E1E47C124337}" srcOrd="0" destOrd="0" presId="urn:microsoft.com/office/officeart/2005/8/layout/vList2"/>
    <dgm:cxn modelId="{AB78A2F7-7CEE-4AB4-9EE5-5E86B25D82D3}" type="presParOf" srcId="{DC8291FE-7FBC-44F0-BC31-05A9D343C06E}" destId="{C024948A-9621-4CF9-B656-E1E47C124337}" srcOrd="0" destOrd="0" presId="urn:microsoft.com/office/officeart/2005/8/layout/vList2"/>
    <dgm:cxn modelId="{C88AD18E-BB54-4C37-B9D8-9BC3A5983262}" type="presParOf" srcId="{DC8291FE-7FBC-44F0-BC31-05A9D343C06E}" destId="{12720E01-0576-4D86-AFE3-0C441561EF08}" srcOrd="1" destOrd="0" presId="urn:microsoft.com/office/officeart/2005/8/layout/vList2"/>
    <dgm:cxn modelId="{55B9BAED-F97B-4FB9-8E34-8FDFFCA3C2E7}" type="presParOf" srcId="{DC8291FE-7FBC-44F0-BC31-05A9D343C06E}" destId="{2D5335CB-2D34-4648-866D-309FBF591E1E}" srcOrd="2" destOrd="0" presId="urn:microsoft.com/office/officeart/2005/8/layout/vList2"/>
    <dgm:cxn modelId="{720D5C3D-66E9-4202-814A-11D085812981}" type="presParOf" srcId="{DC8291FE-7FBC-44F0-BC31-05A9D343C06E}" destId="{FEC3E4D9-B96A-465B-8763-5814E93966F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4948A-9621-4CF9-B656-E1E47C124337}">
      <dsp:nvSpPr>
        <dsp:cNvPr id="0" name=""/>
        <dsp:cNvSpPr/>
      </dsp:nvSpPr>
      <dsp:spPr>
        <a:xfrm>
          <a:off x="0" y="0"/>
          <a:ext cx="5762609" cy="667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would your electives be if:  </a:t>
          </a:r>
        </a:p>
      </dsp:txBody>
      <dsp:txXfrm>
        <a:off x="32570" y="32570"/>
        <a:ext cx="5697469" cy="602060"/>
      </dsp:txXfrm>
    </dsp:sp>
    <dsp:sp modelId="{12720E01-0576-4D86-AFE3-0C441561EF08}">
      <dsp:nvSpPr>
        <dsp:cNvPr id="0" name=""/>
        <dsp:cNvSpPr/>
      </dsp:nvSpPr>
      <dsp:spPr>
        <a:xfrm>
          <a:off x="0" y="921332"/>
          <a:ext cx="5762609" cy="251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96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do something in Construction?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join the Marines?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start your own business?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work at Boeing?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be a Nursing Assistant?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You want to pursue a career in the Performing Arts?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200" kern="1200" dirty="0"/>
        </a:p>
      </dsp:txBody>
      <dsp:txXfrm>
        <a:off x="0" y="921332"/>
        <a:ext cx="5762609" cy="2517120"/>
      </dsp:txXfrm>
    </dsp:sp>
    <dsp:sp modelId="{2D5335CB-2D34-4648-866D-309FBF591E1E}">
      <dsp:nvSpPr>
        <dsp:cNvPr id="0" name=""/>
        <dsp:cNvSpPr/>
      </dsp:nvSpPr>
      <dsp:spPr>
        <a:xfrm>
          <a:off x="0" y="3253552"/>
          <a:ext cx="5762609" cy="571332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Thus- anything can be an “Elective”.</a:t>
          </a:r>
        </a:p>
      </dsp:txBody>
      <dsp:txXfrm>
        <a:off x="27890" y="3281442"/>
        <a:ext cx="5706829" cy="515552"/>
      </dsp:txXfrm>
    </dsp:sp>
    <dsp:sp modelId="{FEC3E4D9-B96A-465B-8763-5814E93966F7}">
      <dsp:nvSpPr>
        <dsp:cNvPr id="0" name=""/>
        <dsp:cNvSpPr/>
      </dsp:nvSpPr>
      <dsp:spPr>
        <a:xfrm>
          <a:off x="0" y="4009785"/>
          <a:ext cx="5762609" cy="221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96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For some of you it may be more sciences and more  math classes.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For others it may be construction, strength training, business classes </a:t>
          </a:r>
          <a:r>
            <a:rPr lang="en-US" sz="1800" kern="1200" dirty="0" err="1"/>
            <a:t>etc</a:t>
          </a:r>
          <a:r>
            <a:rPr lang="en-US" sz="1800" kern="1200" dirty="0"/>
            <a:t>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It is up to you and your future plans as to what       courses you choose to fulfill your elective boxes</a:t>
          </a:r>
          <a:r>
            <a:rPr lang="en-US" sz="2200" kern="1200" dirty="0"/>
            <a:t>.</a:t>
          </a:r>
          <a:endParaRPr lang="en-US" sz="1800" kern="1200" dirty="0"/>
        </a:p>
      </dsp:txBody>
      <dsp:txXfrm>
        <a:off x="0" y="4009785"/>
        <a:ext cx="5762609" cy="2218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CD522-15DD-4962-B3F1-B6A15DD0B200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6E1A0-824D-49C7-9498-D8107E804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1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225" y="695325"/>
            <a:ext cx="6178550" cy="3476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40069-FD4B-4C76-A62A-B7864583EF4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9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8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9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8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4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97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8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5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1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21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0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78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1594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3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77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30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79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5017-267B-49BB-ABC5-A56E5D1A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69076-94E1-40C0-967E-64E09A8AC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495C7-870D-4991-8767-D3A7B7AE4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4277A-D252-4F8A-A8C1-459EC3332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D886E-29D2-406A-87A0-0D053A65A972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A4F82-151E-4D03-995F-7E8CD395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CF140-DE13-4878-9960-1A3E88E5D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5914E-F8F7-4F1B-B964-385F7F4EC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9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5064-C3CE-46C4-8AF7-F6CF1225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5251E-BFC1-4EF1-9A04-0EF71F14B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7A292-1676-47F5-98BD-997EC448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F060-56AC-44C1-BB22-92338295BC2B}" type="datetimeFigureOut">
              <a:rPr lang="en-US" smtClean="0"/>
              <a:pPr/>
              <a:t>1/15/2026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F99F-B9D3-443E-9F57-F81C977AA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14CE4-BF09-4EE4-8348-C966BB90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C951-AD78-46A7-BC03-AC57028BD5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6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3208F060-56AC-44C1-BB22-92338295BC2B}" type="datetimeFigureOut">
              <a:rPr lang="en-US" smtClean="0"/>
              <a:pPr/>
              <a:t>1/15/2026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8773C951-AD78-46A7-BC03-AC57028BD5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5064-C3CE-46C4-8AF7-F6CF1225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5251E-BFC1-4EF1-9A04-0EF71F14B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7A292-1676-47F5-98BD-997EC448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F060-56AC-44C1-BB22-92338295BC2B}" type="datetimeFigureOut">
              <a:rPr lang="en-US" smtClean="0"/>
              <a:pPr/>
              <a:t>1/15/2026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F99F-B9D3-443E-9F57-F81C977AA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14CE4-BF09-4EE4-8348-C966BB90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3C951-AD78-46A7-BC03-AC57028BD5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4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51C45D-A6FA-4F75-9704-86CD4BC6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E77E-A6D2-49C7-BC08-7AE0DB4E7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41746-43EB-4C55-B2FF-D7075274B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B9982-BDA1-48EF-802B-B86EA9A44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5AE96-9E63-42DB-AE5C-15472E09A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6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208F060-56AC-44C1-BB22-92338295BC2B}" type="datetimeFigureOut">
              <a:rPr lang="en-US" smtClean="0"/>
              <a:pPr/>
              <a:t>1/15/2026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773C951-AD78-46A7-BC03-AC57028BD5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51C45D-A6FA-4F75-9704-86CD4BC69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E77E-A6D2-49C7-BC08-7AE0DB4E7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41746-43EB-4C55-B2FF-D7075274B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CE969-2533-4E24-B985-A25BF81ECD57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B9982-BDA1-48EF-802B-B86EA9A44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5AE96-9E63-42DB-AE5C-15472E09A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B0261-8A23-4C2C-AAB2-CA5159D20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6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AD7A6-DE3F-4E5B-B8D3-A62435D4D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501" y="262595"/>
            <a:ext cx="9404723" cy="1400530"/>
          </a:xfrm>
        </p:spPr>
        <p:txBody>
          <a:bodyPr/>
          <a:lstStyle/>
          <a:p>
            <a:pPr algn="ctr"/>
            <a:r>
              <a:rPr lang="en-US" sz="4800" dirty="0"/>
              <a:t>Registration for the 2026-2027school year is about to begin!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BD1D-F4CA-4DC8-9C40-2044EDF44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518" y="2713496"/>
            <a:ext cx="10290475" cy="4195481"/>
          </a:xfrm>
        </p:spPr>
        <p:txBody>
          <a:bodyPr>
            <a:normAutofit/>
          </a:bodyPr>
          <a:lstStyle/>
          <a:p>
            <a:r>
              <a:rPr lang="en-US" sz="3200" dirty="0"/>
              <a:t>Counselors will be in your classrooms next week.  They will be distributing registration materials and teaching you how to request your classes for next year.</a:t>
            </a:r>
          </a:p>
          <a:p>
            <a:r>
              <a:rPr lang="en-US" sz="3200" dirty="0"/>
              <a:t>It is time to get excited and begin exploring all the wonderful courses that Lindbergh offers.</a:t>
            </a:r>
          </a:p>
        </p:txBody>
      </p:sp>
    </p:spTree>
    <p:extLst>
      <p:ext uri="{BB962C8B-B14F-4D97-AF65-F5344CB8AC3E}">
        <p14:creationId xmlns:p14="http://schemas.microsoft.com/office/powerpoint/2010/main" val="2963768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2D844C-AB64-4A03-80BE-33212E61D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AD0E9B-89C2-4268-98B4-BA7BFFF2C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653AB08-C531-42A8-AA8D-C2ABAE87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E47EEC-33C8-4EC3-8BFC-BB02B4171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BC9CC6-50D5-4C61-9EDE-315A1B5F1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ED2641B-4430-4CF4-89AB-3FADDD630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28D0172-F2E0-4763-9C35-F02266495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F6FB2B2-CE21-407F-B22E-302DADC2C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6">
            <a:extLst>
              <a:ext uri="{FF2B5EF4-FFF2-40B4-BE49-F238E27FC236}">
                <a16:creationId xmlns:a16="http://schemas.microsoft.com/office/drawing/2014/main" id="{9F2851FB-E841-4509-8A6D-A416376EA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9D314-C7EB-49FC-9990-596A51B0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505" y="623571"/>
            <a:ext cx="10260990" cy="35238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8000" dirty="0"/>
              <a:t>Things to Think About When Choosing Classes</a:t>
            </a:r>
          </a:p>
        </p:txBody>
      </p:sp>
    </p:spTree>
    <p:extLst>
      <p:ext uri="{BB962C8B-B14F-4D97-AF65-F5344CB8AC3E}">
        <p14:creationId xmlns:p14="http://schemas.microsoft.com/office/powerpoint/2010/main" val="3716642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8AE92-0947-4C60-AB15-173F8A062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279" y="639906"/>
            <a:ext cx="3344020" cy="603602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b="1"/>
              <a:t>The Basics: </a:t>
            </a:r>
            <a:br>
              <a:rPr lang="en-US" sz="2800"/>
            </a:br>
            <a:br>
              <a:rPr lang="en-US" sz="2800"/>
            </a:br>
            <a:r>
              <a:rPr lang="en-US" sz="2200"/>
              <a:t>What classes do I need so I can graduate high school?</a:t>
            </a:r>
            <a:br>
              <a:rPr lang="en-US" sz="2200"/>
            </a:br>
            <a:br>
              <a:rPr lang="en-US" sz="2200"/>
            </a:br>
            <a:r>
              <a:rPr lang="en-US" sz="2200"/>
              <a:t>*Personalized pathway is for students who are passionate about a field that does not require a 4-year education, they can take 3 credits that will prepare them for a field to replace the 2 credits of World Language and 2nd credit of Fine Art.</a:t>
            </a:r>
            <a:br>
              <a:rPr lang="en-US" sz="3800"/>
            </a:br>
            <a:endParaRPr lang="en-US" sz="38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CC86F1E-8E2D-4B0B-BB05-41E8E936C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ED1A9F8-11ED-4FD0-ABE1-FE3A814A5A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392" y="1752877"/>
            <a:ext cx="6275584" cy="335743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250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BB00-E19D-411D-B5F9-8934813A9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67" y="-372533"/>
            <a:ext cx="11116733" cy="1748572"/>
          </a:xfrm>
        </p:spPr>
        <p:txBody>
          <a:bodyPr/>
          <a:lstStyle/>
          <a:p>
            <a:r>
              <a:rPr lang="en-US" b="1" dirty="0"/>
              <a:t>Look at all the Courses to Choose From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4FB93-A5EB-40DA-93C0-2E76C135E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6" y="886409"/>
            <a:ext cx="5653914" cy="597159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2400" dirty="0"/>
              <a:t>Go to the Lindbergh Counseling Website.</a:t>
            </a:r>
          </a:p>
          <a:p>
            <a:endParaRPr lang="en-US" sz="2400" dirty="0"/>
          </a:p>
          <a:p>
            <a:r>
              <a:rPr lang="en-US" sz="2400" dirty="0"/>
              <a:t>Click on the Registration Tab and go to the </a:t>
            </a:r>
          </a:p>
          <a:p>
            <a:pPr marL="457200" lvl="1" indent="0">
              <a:buNone/>
            </a:pPr>
            <a:r>
              <a:rPr lang="en-US" dirty="0"/>
              <a:t>“Class of 2027 – Current Junior” page</a:t>
            </a:r>
            <a:endParaRPr lang="en-US" dirty="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Find the “Course Offering Sheet for Seniors”</a:t>
            </a:r>
            <a:endParaRPr lang="en-US" sz="24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For descriptions of these courses click on the "Elective Fair Link".  When you click on the blue heading it is a hyperlink to course descriptions.</a:t>
            </a:r>
            <a:endParaRPr lang="en-US" sz="2400" dirty="0">
              <a:ea typeface="Calibri"/>
              <a:cs typeface="Calibri"/>
            </a:endParaRPr>
          </a:p>
        </p:txBody>
      </p:sp>
      <p:pic>
        <p:nvPicPr>
          <p:cNvPr id="4" name="Picture 3" descr="A white sheet with black text&#10;&#10;Description automatically generated">
            <a:extLst>
              <a:ext uri="{FF2B5EF4-FFF2-40B4-BE49-F238E27FC236}">
                <a16:creationId xmlns:a16="http://schemas.microsoft.com/office/drawing/2014/main" id="{A646BAB8-BCD9-1CC6-7248-28514FCBD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167" y="3639381"/>
            <a:ext cx="3384451" cy="2588609"/>
          </a:xfrm>
          <a:prstGeom prst="rect">
            <a:avLst/>
          </a:prstGeom>
        </p:spPr>
      </p:pic>
      <p:pic>
        <p:nvPicPr>
          <p:cNvPr id="5" name="Picture 4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94CD5A97-C99E-5FC2-B460-3ABACC8A9F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90" t="7843" r="5564" b="8170"/>
          <a:stretch>
            <a:fillRect/>
          </a:stretch>
        </p:blipFill>
        <p:spPr>
          <a:xfrm>
            <a:off x="5970676" y="1831899"/>
            <a:ext cx="6131583" cy="438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1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2A5621-D3D3-4C0B-AA77-A9543A8CB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834458"/>
            <a:ext cx="9404723" cy="1400530"/>
          </a:xfrm>
        </p:spPr>
        <p:txBody>
          <a:bodyPr/>
          <a:lstStyle/>
          <a:p>
            <a:r>
              <a:rPr lang="en-US" sz="2800" dirty="0"/>
              <a:t>Lots of different ways to fulfill the Core requirements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7317BF-39ED-49B6-9804-4743EF0C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308173" cy="41954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Language Arts – Do you want Regular, Honors, AP or College in the </a:t>
            </a:r>
          </a:p>
          <a:p>
            <a:pPr marL="0" indent="0">
              <a:buNone/>
            </a:pPr>
            <a:r>
              <a:rPr lang="en-US" dirty="0"/>
              <a:t>            High School?</a:t>
            </a:r>
          </a:p>
          <a:p>
            <a:r>
              <a:rPr lang="en-US" dirty="0"/>
              <a:t>Social Studies – Do you want Regular, College in the High School or AP?</a:t>
            </a:r>
          </a:p>
          <a:p>
            <a:r>
              <a:rPr lang="en-US" dirty="0"/>
              <a:t>Math –Algebra, Geometry and more?</a:t>
            </a:r>
          </a:p>
          <a:p>
            <a:r>
              <a:rPr lang="en-US" dirty="0"/>
              <a:t>Science – 3 years but there are so many to choose from</a:t>
            </a:r>
          </a:p>
          <a:p>
            <a:r>
              <a:rPr lang="en-US" dirty="0"/>
              <a:t>PE Choices – I see over nine to choose from</a:t>
            </a:r>
          </a:p>
          <a:p>
            <a:r>
              <a:rPr lang="en-US" dirty="0"/>
              <a:t>Fine Art Choices – There is an entire column of Fine arts to choose from</a:t>
            </a:r>
          </a:p>
          <a:p>
            <a:r>
              <a:rPr lang="en-US" dirty="0"/>
              <a:t>World Language Choices – Japanese or Spanish?  You can take these for several years and reach college level.</a:t>
            </a:r>
          </a:p>
        </p:txBody>
      </p:sp>
    </p:spTree>
    <p:extLst>
      <p:ext uri="{BB962C8B-B14F-4D97-AF65-F5344CB8AC3E}">
        <p14:creationId xmlns:p14="http://schemas.microsoft.com/office/powerpoint/2010/main" val="416714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FFC4-0F8D-4E55-A78D-23394A6F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Electives – What is an “Elective”?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D4E9-9EA3-4252-8188-5A318B55B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356" y="1632859"/>
            <a:ext cx="11566318" cy="507478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1200" dirty="0"/>
              <a:t>These are classes that you take in addition to the </a:t>
            </a:r>
          </a:p>
          <a:p>
            <a:pPr marL="0" indent="0" algn="ctr">
              <a:buNone/>
            </a:pPr>
            <a:r>
              <a:rPr lang="en-US" sz="11200" dirty="0"/>
              <a:t>basic requirements. </a:t>
            </a:r>
          </a:p>
          <a:p>
            <a:pPr marL="0" indent="0" algn="ctr">
              <a:buNone/>
            </a:pPr>
            <a:r>
              <a:rPr lang="en-US" sz="11200" dirty="0"/>
              <a:t>Prepare for:  What are you graduating to?</a:t>
            </a:r>
          </a:p>
          <a:p>
            <a:pPr marL="0" indent="0" algn="ctr">
              <a:buNone/>
            </a:pPr>
            <a:endParaRPr lang="en-US" sz="7200" dirty="0"/>
          </a:p>
          <a:p>
            <a:pPr lvl="3"/>
            <a:r>
              <a:rPr lang="en-US" sz="9600" dirty="0"/>
              <a:t>Four-year Colleges and Universities</a:t>
            </a:r>
          </a:p>
          <a:p>
            <a:pPr lvl="3"/>
            <a:r>
              <a:rPr lang="en-US" sz="9600" dirty="0"/>
              <a:t>Two-year Community Colleges</a:t>
            </a:r>
          </a:p>
          <a:p>
            <a:pPr lvl="3"/>
            <a:r>
              <a:rPr lang="en-US" sz="9600" dirty="0"/>
              <a:t>Career/Technical Trade Schools</a:t>
            </a:r>
          </a:p>
          <a:p>
            <a:pPr lvl="3"/>
            <a:r>
              <a:rPr lang="en-US" sz="9600" dirty="0"/>
              <a:t>Apprenticeship </a:t>
            </a:r>
          </a:p>
          <a:p>
            <a:pPr lvl="3"/>
            <a:r>
              <a:rPr lang="en-US" sz="9600" dirty="0"/>
              <a:t>Military</a:t>
            </a:r>
          </a:p>
          <a:p>
            <a:pPr lvl="3"/>
            <a:r>
              <a:rPr lang="en-US" sz="9600" dirty="0"/>
              <a:t>Employment</a:t>
            </a:r>
          </a:p>
          <a:p>
            <a:pPr marL="342900" lvl="1" indent="0">
              <a:buNone/>
            </a:pPr>
            <a:endParaRPr lang="en-US" sz="9600" dirty="0"/>
          </a:p>
          <a:p>
            <a:pPr marL="0" lvl="0" indent="0">
              <a:lnSpc>
                <a:spcPct val="90000"/>
              </a:lnSpc>
              <a:buNone/>
            </a:pPr>
            <a:r>
              <a:rPr lang="en-US" sz="9600" dirty="0"/>
              <a:t>	 Courses that don’t necessarily apply to any of the above, but look like 	 	something you’d like to try (you never know where it might lead!)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9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3C2D2-1443-4649-B411-AC9507D2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/>
              <a:t>If you are planning to apply directly to a four-year university then your electives are going to be</a:t>
            </a:r>
            <a:r>
              <a:rPr lang="en-US" sz="2700" b="1" dirty="0"/>
              <a:t>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262D35-7151-48B3-8F68-74F843DAAC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234" y="3300311"/>
            <a:ext cx="2650454" cy="32337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59E9E8-2ED1-4233-8725-B861B3793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562"/>
          <a:stretch/>
        </p:blipFill>
        <p:spPr>
          <a:xfrm>
            <a:off x="2472925" y="1894568"/>
            <a:ext cx="7538126" cy="1201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07BA4-F78A-4A74-97B7-1EFE14F08741}"/>
              </a:ext>
            </a:extLst>
          </p:cNvPr>
          <p:cNvSpPr txBox="1"/>
          <p:nvPr/>
        </p:nvSpPr>
        <p:spPr>
          <a:xfrm>
            <a:off x="4287915" y="3540480"/>
            <a:ext cx="7838982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b="1" dirty="0"/>
          </a:p>
          <a:p>
            <a:r>
              <a:rPr lang="en-US" b="1" dirty="0"/>
              <a:t>Meeting the minimum entrance requirements does not guarantee admittance.</a:t>
            </a:r>
          </a:p>
          <a:p>
            <a:endParaRPr lang="en-US" b="1" dirty="0"/>
          </a:p>
          <a:p>
            <a:r>
              <a:rPr lang="en-US" b="1" dirty="0"/>
              <a:t>Some colleges have additional requirements, so visit their websites to see what else they require.</a:t>
            </a:r>
          </a:p>
          <a:p>
            <a:endParaRPr lang="en-US" b="1" dirty="0"/>
          </a:p>
          <a:p>
            <a:r>
              <a:rPr lang="en-US" b="1" dirty="0"/>
              <a:t>More Math, more Science, more World Language- Make yourself academically competitive while still maintaining a strong </a:t>
            </a:r>
            <a:r>
              <a:rPr lang="en-US" b="1" dirty="0" err="1"/>
              <a:t>gpa</a:t>
            </a:r>
            <a:r>
              <a:rPr lang="en-US" b="1" dirty="0"/>
              <a:t> and a healthy balance.</a:t>
            </a:r>
          </a:p>
          <a:p>
            <a:endParaRPr lang="en-US" b="1" dirty="0"/>
          </a:p>
          <a:p>
            <a:r>
              <a:rPr lang="en-US" b="1" dirty="0"/>
              <a:t>Balance is key!</a:t>
            </a:r>
          </a:p>
          <a:p>
            <a:endParaRPr lang="en-US" sz="1350" b="1" dirty="0"/>
          </a:p>
          <a:p>
            <a:endParaRPr lang="en-US" sz="1350" b="1" dirty="0"/>
          </a:p>
        </p:txBody>
      </p:sp>
    </p:spTree>
    <p:extLst>
      <p:ext uri="{BB962C8B-B14F-4D97-AF65-F5344CB8AC3E}">
        <p14:creationId xmlns:p14="http://schemas.microsoft.com/office/powerpoint/2010/main" val="1412084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2744" y="709375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39757" y="1789006"/>
            <a:ext cx="5413238" cy="324475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AC617-9B1C-45C5-BA45-151DF6C53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465" y="381001"/>
            <a:ext cx="2707375" cy="5204085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you trying to graduate to?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0048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6118001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1D438D-5ACB-42F5-961A-59596EF6F6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29189" y="381000"/>
          <a:ext cx="5762609" cy="6482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064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235AA-944B-4B93-A261-B8F8F58CF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level of rigor that you choose </a:t>
            </a:r>
            <a:br>
              <a:rPr lang="en-US" b="1" dirty="0"/>
            </a:br>
            <a:r>
              <a:rPr lang="en-US" b="1" dirty="0"/>
              <a:t>needs to be individual to you.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1214-4B8E-4769-BB8A-70C75B368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469" y="20542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Think about other responsibilities such as sports, clubs, outside activities, family obligations, etc.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Balance is key.  </a:t>
            </a:r>
          </a:p>
          <a:p>
            <a:r>
              <a:rPr lang="en-US" dirty="0"/>
              <a:t>Ask for teacher recommendations when choosing core classes</a:t>
            </a:r>
          </a:p>
          <a:p>
            <a:r>
              <a:rPr lang="en-US" dirty="0"/>
              <a:t>Choose AP or College in the  High School courses in subjects you enjoy</a:t>
            </a:r>
          </a:p>
          <a:p>
            <a:r>
              <a:rPr lang="en-US" dirty="0"/>
              <a:t>Choose courses needed to complete graduation requirements</a:t>
            </a:r>
          </a:p>
          <a:p>
            <a:r>
              <a:rPr lang="en-US" dirty="0"/>
              <a:t>Read the online High School Course Catalog for information about each course and any additional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66559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9797D-EF6B-E224-F59B-98845AEC8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screenshot of a college application&#10;&#10;AI-generated content may be incorrect.">
            <a:extLst>
              <a:ext uri="{FF2B5EF4-FFF2-40B4-BE49-F238E27FC236}">
                <a16:creationId xmlns:a16="http://schemas.microsoft.com/office/drawing/2014/main" id="{DE537CB4-405D-BC23-A084-3ED022EB2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614" r="7788" b="117"/>
          <a:stretch>
            <a:fillRect/>
          </a:stretch>
        </p:blipFill>
        <p:spPr>
          <a:xfrm>
            <a:off x="1436" y="156799"/>
            <a:ext cx="6203305" cy="6542688"/>
          </a:xfrm>
          <a:prstGeom prst="rect">
            <a:avLst/>
          </a:prstGeom>
        </p:spPr>
      </p:pic>
      <p:pic>
        <p:nvPicPr>
          <p:cNvPr id="5" name="Picture 4" descr="A white sheet with blue text&#10;&#10;AI-generated content may be incorrect.">
            <a:extLst>
              <a:ext uri="{FF2B5EF4-FFF2-40B4-BE49-F238E27FC236}">
                <a16:creationId xmlns:a16="http://schemas.microsoft.com/office/drawing/2014/main" id="{DE850AB6-8627-C074-3C6D-BC3F7F92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293" y="155440"/>
            <a:ext cx="5922992" cy="654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5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758C6A-5D36-47BF-B21D-0ABE11945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20482"/>
          </a:xfrm>
        </p:spPr>
        <p:txBody>
          <a:bodyPr/>
          <a:lstStyle/>
          <a:p>
            <a:r>
              <a:rPr lang="en-US" sz="3600" b="1"/>
              <a:t>What about my grades?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A899E-FE39-4267-8583-EC592AF33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473201"/>
            <a:ext cx="8946541" cy="45301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Grades are important! Here are the typical GPAs of students admitted to some well-known public and private in-state universities: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WSU – Pullman: </a:t>
            </a:r>
            <a:r>
              <a:rPr lang="en-US" dirty="0"/>
              <a:t>3.19 - 3.76</a:t>
            </a:r>
          </a:p>
          <a:p>
            <a:r>
              <a:rPr lang="en-US" b="1" dirty="0"/>
              <a:t>UW – Seattle: </a:t>
            </a:r>
            <a:r>
              <a:rPr lang="en-US" dirty="0"/>
              <a:t>3.7 - 3.95</a:t>
            </a:r>
          </a:p>
          <a:p>
            <a:r>
              <a:rPr lang="en-US" b="1" dirty="0"/>
              <a:t>UW – Bothell: </a:t>
            </a:r>
            <a:r>
              <a:rPr lang="en-US" dirty="0"/>
              <a:t>3.37</a:t>
            </a:r>
          </a:p>
          <a:p>
            <a:r>
              <a:rPr lang="en-US" b="1" dirty="0"/>
              <a:t>Central WA: </a:t>
            </a:r>
            <a:r>
              <a:rPr lang="en-US" dirty="0"/>
              <a:t>2.8 - 3.5</a:t>
            </a:r>
          </a:p>
          <a:p>
            <a:r>
              <a:rPr lang="en-US" b="1" dirty="0"/>
              <a:t>Eastern WA: </a:t>
            </a:r>
            <a:r>
              <a:rPr lang="en-US" dirty="0"/>
              <a:t>3.22</a:t>
            </a:r>
          </a:p>
          <a:p>
            <a:r>
              <a:rPr lang="en-US" b="1" dirty="0"/>
              <a:t>Gonzaga: </a:t>
            </a:r>
            <a:r>
              <a:rPr lang="en-US" dirty="0"/>
              <a:t>3.5 - 3.88</a:t>
            </a:r>
          </a:p>
          <a:p>
            <a:r>
              <a:rPr lang="en-US" b="1" dirty="0"/>
              <a:t>PLU: </a:t>
            </a:r>
            <a:r>
              <a:rPr lang="en-US" dirty="0"/>
              <a:t>3.48 - 4.0</a:t>
            </a:r>
          </a:p>
        </p:txBody>
      </p:sp>
    </p:spTree>
    <p:extLst>
      <p:ext uri="{BB962C8B-B14F-4D97-AF65-F5344CB8AC3E}">
        <p14:creationId xmlns:p14="http://schemas.microsoft.com/office/powerpoint/2010/main" val="2589487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CA6B-8AD3-41CC-8194-BD769A7A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87546"/>
          </a:xfrm>
        </p:spPr>
        <p:txBody>
          <a:bodyPr/>
          <a:lstStyle/>
          <a:p>
            <a:r>
              <a:rPr lang="en-US" sz="3600" b="1"/>
              <a:t>Okay, the grades slide scared me. Do I have other options?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E530-FE20-4312-A3FA-D20EF4F79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2434241"/>
          </a:xfrm>
        </p:spPr>
        <p:txBody>
          <a:bodyPr>
            <a:normAutofit/>
          </a:bodyPr>
          <a:lstStyle/>
          <a:p>
            <a:r>
              <a:rPr lang="en-US" sz="2400"/>
              <a:t>Yes! Another common pathway is to start at a community college and transfer to a 4-year college from there. </a:t>
            </a:r>
          </a:p>
          <a:p>
            <a:r>
              <a:rPr lang="en-US" sz="2400"/>
              <a:t>Community Colleges are also a place where you can prepare for careers that don’t require a 4-year degree</a:t>
            </a:r>
          </a:p>
        </p:txBody>
      </p:sp>
    </p:spTree>
    <p:extLst>
      <p:ext uri="{BB962C8B-B14F-4D97-AF65-F5344CB8AC3E}">
        <p14:creationId xmlns:p14="http://schemas.microsoft.com/office/powerpoint/2010/main" val="3634487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BDA7-10E4-4335-AAB2-E84E073A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518322"/>
          </a:xfrm>
        </p:spPr>
        <p:txBody>
          <a:bodyPr/>
          <a:lstStyle/>
          <a:p>
            <a:r>
              <a:rPr lang="en-US" sz="2800" b="1" dirty="0"/>
              <a:t>So, you’re saying my high school grades don’t really matter if I’m going to a community college or trade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A81EA-0B20-4EB8-A881-280DAD658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889808" cy="4195481"/>
          </a:xfrm>
        </p:spPr>
        <p:txBody>
          <a:bodyPr/>
          <a:lstStyle/>
          <a:p>
            <a:r>
              <a:rPr lang="en-US" sz="2800" dirty="0"/>
              <a:t>Umm…</a:t>
            </a:r>
            <a:r>
              <a:rPr lang="en-US" sz="2800" b="1" dirty="0"/>
              <a:t>NO, that’s NOT what I’m saying.</a:t>
            </a:r>
          </a:p>
          <a:p>
            <a:r>
              <a:rPr lang="en-US" dirty="0"/>
              <a:t>For core classes like English and Math, you still need to go through a placement process to see what classes you are eligible to take.</a:t>
            </a:r>
          </a:p>
          <a:p>
            <a:pPr lvl="1"/>
            <a:r>
              <a:rPr lang="en-US" dirty="0"/>
              <a:t>Most high school graduates are eligible to take English 101 right away. If you have AP credit, you may even get to test out of it.</a:t>
            </a:r>
          </a:p>
          <a:p>
            <a:pPr lvl="1"/>
            <a:r>
              <a:rPr lang="en-US" dirty="0"/>
              <a:t>For math, it’s common to take a placement test or have your placement based on your grade in the most recent class you took. </a:t>
            </a:r>
          </a:p>
          <a:p>
            <a:pPr lvl="2"/>
            <a:r>
              <a:rPr lang="en-US" b="1" dirty="0"/>
              <a:t>Only 100-level classes or higher earn college credit</a:t>
            </a:r>
          </a:p>
          <a:p>
            <a:pPr lvl="2"/>
            <a:r>
              <a:rPr lang="en-US" dirty="0"/>
              <a:t>Many students who don’t do well in math in high school are placed in remedial (less than 100-level) math classes…which means they have to pay to take classes that don’t even get them any college credit. So keep studying for math!!!</a:t>
            </a:r>
          </a:p>
        </p:txBody>
      </p:sp>
    </p:spTree>
    <p:extLst>
      <p:ext uri="{BB962C8B-B14F-4D97-AF65-F5344CB8AC3E}">
        <p14:creationId xmlns:p14="http://schemas.microsoft.com/office/powerpoint/2010/main" val="3040037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18822-3DE3-49A1-8E78-D45E797BA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028" y="810558"/>
            <a:ext cx="4515212" cy="554960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300"/>
              <a:t>This is an example of how some technical and community colleges determine math placement based on high school math classes. This is from Highline Community College.</a:t>
            </a:r>
            <a:br>
              <a:rPr lang="en-US" sz="2300"/>
            </a:br>
            <a:br>
              <a:rPr lang="en-US" sz="2300"/>
            </a:br>
            <a:r>
              <a:rPr lang="en-US" sz="2300"/>
              <a:t>Remember, only 100-level classes count toward college credit, so do your best in your high school classes!</a:t>
            </a:r>
            <a:br>
              <a:rPr lang="en-US" sz="2300"/>
            </a:br>
            <a:br>
              <a:rPr lang="en-US" sz="2300"/>
            </a:br>
            <a:r>
              <a:rPr lang="en-US" sz="2300"/>
              <a:t>They may also place you based on your math SBA scores; if you score Level 3 or higher on the SBA, you automatically get placed in a 100-level class at most in-state colleges!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CE19B044-213B-4670-997D-10A1AF25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4D0C6EAC-4CF1-4405-BB7A-D6E48E7DE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EF858D7-84ED-4C7D-B0EB-77866DA2D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1" y="0"/>
            <a:ext cx="609800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88D366-AA6E-40A4-A229-24A7DC2CC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F5B28F-2AF2-49A5-864E-81DB5923C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56" y="5537200"/>
            <a:ext cx="5805717" cy="711199"/>
          </a:xfrm>
          <a:prstGeom prst="rect">
            <a:avLst/>
          </a:prstGeom>
          <a:effectLst/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01BB42B1-73E4-458F-B731-F7481FB1E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043" y="609601"/>
            <a:ext cx="6119630" cy="46050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26440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36D7A-3E7D-488C-9BCB-BDB362F1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other classes should I take next year?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47362-041C-45D4-936D-83480A37D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161" y="2052918"/>
            <a:ext cx="11155700" cy="419548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/>
              <a:t>Aside from the required classes, that’s up to you!</a:t>
            </a:r>
          </a:p>
          <a:p>
            <a:pPr lvl="1"/>
            <a:r>
              <a:rPr lang="en-US" sz="2800" dirty="0"/>
              <a:t>Look for classes that relate to what you plan to do in your career</a:t>
            </a:r>
          </a:p>
          <a:p>
            <a:pPr lvl="1"/>
            <a:r>
              <a:rPr lang="en-US" sz="2800" dirty="0"/>
              <a:t>Try something you’re interested in</a:t>
            </a:r>
          </a:p>
          <a:p>
            <a:pPr lvl="1"/>
            <a:r>
              <a:rPr lang="en-US" sz="2800" dirty="0"/>
              <a:t>Talk to your teachers.  They have great ideas!</a:t>
            </a:r>
          </a:p>
          <a:p>
            <a:pPr lvl="1"/>
            <a:r>
              <a:rPr lang="en-US" sz="2800" dirty="0"/>
              <a:t>Talk to your parents.  They may also have great ideas!</a:t>
            </a:r>
          </a:p>
          <a:p>
            <a:pPr lvl="1"/>
            <a:r>
              <a:rPr lang="en-US" sz="2800" dirty="0"/>
              <a:t>Try something entirely new; you never know where it might lead!</a:t>
            </a:r>
          </a:p>
        </p:txBody>
      </p:sp>
    </p:spTree>
    <p:extLst>
      <p:ext uri="{BB962C8B-B14F-4D97-AF65-F5344CB8AC3E}">
        <p14:creationId xmlns:p14="http://schemas.microsoft.com/office/powerpoint/2010/main" val="3351049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D62BC-4D5E-4FDF-B1E0-EFF43EE1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Alternates! </a:t>
            </a:r>
            <a:br>
              <a:rPr lang="en-US" b="1" dirty="0"/>
            </a:br>
            <a:r>
              <a:rPr lang="en-US" b="1" dirty="0"/>
              <a:t>You are going to need 6 of them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5297E-5292-44C7-ABA7-BE797D4E4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765" y="2325067"/>
            <a:ext cx="9674365" cy="436498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The Master Schedule is a complicated puzzle.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/>
              <a:t>Not all of your first choices are going to fit.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order to have a full schedule you MUST pick six alternates.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/>
              <a:t>Look over all of the courses to choose from. Find six of these that you would be willing to take when some of your top choices will not fit.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6" descr="Puzzle">
            <a:extLst>
              <a:ext uri="{FF2B5EF4-FFF2-40B4-BE49-F238E27FC236}">
                <a16:creationId xmlns:a16="http://schemas.microsoft.com/office/drawing/2014/main" id="{45408897-8BF8-43F9-8593-AC84BFE9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22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3124200"/>
            <a:ext cx="6172200" cy="2133600"/>
          </a:xfrm>
        </p:spPr>
        <p:txBody>
          <a:bodyPr>
            <a:noAutofit/>
          </a:bodyPr>
          <a:lstStyle/>
          <a:p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3098" y="1447800"/>
            <a:ext cx="7114904" cy="54864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Counseling Team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000" dirty="0" err="1"/>
              <a:t>Wiam</a:t>
            </a:r>
            <a:r>
              <a:rPr lang="en-US" sz="2000" dirty="0"/>
              <a:t> </a:t>
            </a:r>
            <a:r>
              <a:rPr lang="en-US" sz="2000" dirty="0" err="1"/>
              <a:t>Humadi</a:t>
            </a:r>
            <a:r>
              <a:rPr lang="en-US" sz="2000" dirty="0"/>
              <a:t> (</a:t>
            </a:r>
            <a:r>
              <a:rPr lang="en-US" sz="2000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A-E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	Beth Lumsden (</a:t>
            </a:r>
            <a:r>
              <a:rPr lang="en-US" sz="2000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F-L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	Corbin </a:t>
            </a:r>
            <a:r>
              <a:rPr lang="en-US" sz="2000" dirty="0" err="1"/>
              <a:t>Sheffels</a:t>
            </a:r>
            <a:r>
              <a:rPr lang="en-US" sz="2000" dirty="0"/>
              <a:t> (</a:t>
            </a:r>
            <a:r>
              <a:rPr lang="en-US" sz="2000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M-R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	</a:t>
            </a:r>
            <a:r>
              <a:rPr lang="en-US" sz="2000" dirty="0" err="1"/>
              <a:t>Koy</a:t>
            </a:r>
            <a:r>
              <a:rPr lang="en-US" sz="2000" dirty="0"/>
              <a:t> Saechao (</a:t>
            </a:r>
            <a:r>
              <a:rPr lang="en-US" sz="2000" dirty="0">
                <a:solidFill>
                  <a:schemeClr val="accent4">
                    <a:lumMod val="90000"/>
                    <a:lumOff val="10000"/>
                  </a:schemeClr>
                </a:solidFill>
              </a:rPr>
              <a:t>S-Z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endParaRPr lang="en-US" sz="2400" dirty="0"/>
          </a:p>
          <a:p>
            <a:r>
              <a:rPr lang="en-US" sz="2200" dirty="0">
                <a:solidFill>
                  <a:schemeClr val="tx1"/>
                </a:solidFill>
                <a:sym typeface="Wingdings" panose="05000000000000000000" pitchFamily="2" charset="2"/>
              </a:rPr>
              <a:t>College and Career Specialist:  Christina Park</a:t>
            </a:r>
          </a:p>
          <a:p>
            <a:endParaRPr lang="en-US" sz="23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en-US" sz="2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Counseling Office Manager:</a:t>
            </a:r>
            <a:r>
              <a:rPr lang="en-US" sz="2000" dirty="0">
                <a:solidFill>
                  <a:schemeClr val="bg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 Nelly Moreno </a:t>
            </a:r>
          </a:p>
          <a:p>
            <a:endParaRPr lang="en-US" sz="23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endParaRPr lang="en-US" sz="23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76200"/>
            <a:ext cx="3810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304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I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iel">
  <a:themeElements>
    <a:clrScheme name="LHS">
      <a:dk1>
        <a:sysClr val="windowText" lastClr="000000"/>
      </a:dk1>
      <a:lt1>
        <a:sysClr val="window" lastClr="FFFFFF"/>
      </a:lt1>
      <a:dk2>
        <a:srgbClr val="CC0000"/>
      </a:dk2>
      <a:lt2>
        <a:srgbClr val="002060"/>
      </a:lt2>
      <a:accent1>
        <a:srgbClr val="3667C4"/>
      </a:accent1>
      <a:accent2>
        <a:srgbClr val="FFFFFF"/>
      </a:accent2>
      <a:accent3>
        <a:srgbClr val="B32C16"/>
      </a:accent3>
      <a:accent4>
        <a:srgbClr val="002060"/>
      </a:accent4>
      <a:accent5>
        <a:srgbClr val="AEBAD5"/>
      </a:accent5>
      <a:accent6>
        <a:srgbClr val="FF0000"/>
      </a:accent6>
      <a:hlink>
        <a:srgbClr val="3667C4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d763e616-eea5-4782-b9fc-350f27ce81c0" xsi:nil="true"/>
    <FolderType xmlns="d763e616-eea5-4782-b9fc-350f27ce81c0" xsi:nil="true"/>
    <CultureName xmlns="d763e616-eea5-4782-b9fc-350f27ce81c0" xsi:nil="true"/>
    <Student_Groups xmlns="d763e616-eea5-4782-b9fc-350f27ce81c0">
      <UserInfo>
        <DisplayName/>
        <AccountId xsi:nil="true"/>
        <AccountType/>
      </UserInfo>
    </Student_Groups>
    <Is_Collaboration_Space_Locked xmlns="d763e616-eea5-4782-b9fc-350f27ce81c0" xsi:nil="true"/>
    <NotebookType xmlns="d763e616-eea5-4782-b9fc-350f27ce81c0" xsi:nil="true"/>
    <Teachers xmlns="d763e616-eea5-4782-b9fc-350f27ce81c0">
      <UserInfo>
        <DisplayName/>
        <AccountId xsi:nil="true"/>
        <AccountType/>
      </UserInfo>
    </Teachers>
    <Students xmlns="d763e616-eea5-4782-b9fc-350f27ce81c0">
      <UserInfo>
        <DisplayName/>
        <AccountId xsi:nil="true"/>
        <AccountType/>
      </UserInfo>
    </Students>
    <Templates xmlns="d763e616-eea5-4782-b9fc-350f27ce81c0" xsi:nil="true"/>
    <AppVersion xmlns="d763e616-eea5-4782-b9fc-350f27ce81c0" xsi:nil="true"/>
    <Owner xmlns="d763e616-eea5-4782-b9fc-350f27ce81c0">
      <UserInfo>
        <DisplayName/>
        <AccountId xsi:nil="true"/>
        <AccountType/>
      </UserInfo>
    </Owner>
    <Has_Teacher_Only_SectionGroup xmlns="d763e616-eea5-4782-b9fc-350f27ce81c0" xsi:nil="true"/>
    <Invited_Students xmlns="d763e616-eea5-4782-b9fc-350f27ce81c0" xsi:nil="true"/>
    <DefaultSectionNames xmlns="d763e616-eea5-4782-b9fc-350f27ce81c0" xsi:nil="true"/>
    <Self_Registration_Enabled xmlns="d763e616-eea5-4782-b9fc-350f27ce81c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66ECC4B7550B46ADA8E8B3C74B9599" ma:contentTypeVersion="27" ma:contentTypeDescription="Create a new document." ma:contentTypeScope="" ma:versionID="457e3924347f45822f5ade8faeeeba1c">
  <xsd:schema xmlns:xsd="http://www.w3.org/2001/XMLSchema" xmlns:xs="http://www.w3.org/2001/XMLSchema" xmlns:p="http://schemas.microsoft.com/office/2006/metadata/properties" xmlns:ns3="d763e616-eea5-4782-b9fc-350f27ce81c0" xmlns:ns4="861db641-b7dc-409c-b364-6cf345ef1716" targetNamespace="http://schemas.microsoft.com/office/2006/metadata/properties" ma:root="true" ma:fieldsID="336bb6f808ca9bba4728a4595a35d9dd" ns3:_="" ns4:_="">
    <xsd:import namespace="d763e616-eea5-4782-b9fc-350f27ce81c0"/>
    <xsd:import namespace="861db641-b7dc-409c-b364-6cf345ef17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63e616-eea5-4782-b9fc-350f27ce81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5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6" nillable="true" ma:displayName="Culture Name" ma:internalName="CultureName">
      <xsd:simpleType>
        <xsd:restriction base="dms:Text"/>
      </xsd:simpleType>
    </xsd:element>
    <xsd:element name="AppVersion" ma:index="17" nillable="true" ma:displayName="App Version" ma:internalName="AppVersion">
      <xsd:simpleType>
        <xsd:restriction base="dms:Text"/>
      </xsd:simpleType>
    </xsd:element>
    <xsd:element name="Teachers" ma:index="1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5" nillable="true" ma:displayName="Is Collaboration Space Locked" ma:internalName="Is_Collaboration_Space_Locked">
      <xsd:simpleType>
        <xsd:restriction base="dms:Boolean"/>
      </xsd:simpleType>
    </xsd:element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1" nillable="true" ma:displayName="Tags" ma:internalName="MediaServiceAutoTags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1db641-b7dc-409c-b364-6cf345ef1716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8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AD1AA9-DE09-4E48-866B-B969CFB1B1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FD5A05-D3D1-43F0-9762-425A6C987FF6}">
  <ds:schemaRefs>
    <ds:schemaRef ds:uri="d763e616-eea5-4782-b9fc-350f27ce81c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0619F9-E41A-40E9-8C68-07B2D1D5EE21}">
  <ds:schemaRefs>
    <ds:schemaRef ds:uri="861db641-b7dc-409c-b364-6cf345ef1716"/>
    <ds:schemaRef ds:uri="d763e616-eea5-4782-b9fc-350f27ce81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1229</Words>
  <Application>Microsoft Office PowerPoint</Application>
  <PresentationFormat>Widescreen</PresentationFormat>
  <Paragraphs>116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Ion</vt:lpstr>
      <vt:lpstr>Office Theme</vt:lpstr>
      <vt:lpstr>Oriel</vt:lpstr>
      <vt:lpstr>Office Theme</vt:lpstr>
      <vt:lpstr>Registration for the 2026-2027school year is about to begin!</vt:lpstr>
      <vt:lpstr>Things to Think About When Choosing Classes</vt:lpstr>
      <vt:lpstr>The Basics:   What classes do I need so I can graduate high school?  *Personalized pathway is for students who are passionate about a field that does not require a 4-year education, they can take 3 credits that will prepare them for a field to replace the 2 credits of World Language and 2nd credit of Fine Art. </vt:lpstr>
      <vt:lpstr>Look at all the Courses to Choose From</vt:lpstr>
      <vt:lpstr>Lots of different ways to fulfill the Core requirements</vt:lpstr>
      <vt:lpstr>Electives – What is an “Elective”?</vt:lpstr>
      <vt:lpstr>If you are planning to apply directly to a four-year university then your electives are going to be:</vt:lpstr>
      <vt:lpstr> What are you trying to graduate to? </vt:lpstr>
      <vt:lpstr>The level of rigor that you choose  needs to be individual to you.</vt:lpstr>
      <vt:lpstr>PowerPoint Presentation</vt:lpstr>
      <vt:lpstr>What about my grades?</vt:lpstr>
      <vt:lpstr>Okay, the grades slide scared me. Do I have other options?</vt:lpstr>
      <vt:lpstr>So, you’re saying my high school grades don’t really matter if I’m going to a community college or trade school?</vt:lpstr>
      <vt:lpstr>This is an example of how some technical and community colleges determine math placement based on high school math classes. This is from Highline Community College.  Remember, only 100-level classes count toward college credit, so do your best in your high school classes!  They may also place you based on your math SBA scores; if you score Level 3 or higher on the SBA, you automatically get placed in a 100-level class at most in-state colleges!</vt:lpstr>
      <vt:lpstr>What other classes should I take next year?</vt:lpstr>
      <vt:lpstr>Alternates!  You are going to need 6 of them</vt:lpstr>
      <vt:lpstr>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to Think About When Choosing Classes</dc:title>
  <dc:creator>Beth Lumsden</dc:creator>
  <cp:lastModifiedBy>Bethany (Beth) Lumsden</cp:lastModifiedBy>
  <cp:revision>65</cp:revision>
  <dcterms:created xsi:type="dcterms:W3CDTF">2020-12-27T15:41:19Z</dcterms:created>
  <dcterms:modified xsi:type="dcterms:W3CDTF">2026-01-15T20:21:43Z</dcterms:modified>
</cp:coreProperties>
</file>