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78EFD-1BB4-5B76-697C-A8D26F2AF158}" v="35" dt="2025-11-04T13:56:07.731"/>
    <p1510:client id="{306DDA0D-3BA2-C31F-0970-83EF58997B65}" v="739" dt="2025-11-04T14:18:41.629"/>
    <p1510:client id="{8B3B90D5-122F-4B70-BD03-EA7C9867F1D4}" v="770" dt="2025-11-04T14:26:53.092"/>
    <p1510:client id="{D586880D-A149-1BEC-898E-876EF55BDF9F}" v="874" dt="2025-11-04T14:21:44.7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6FB59-A434-02AF-6D56-7504753DF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11CE1-996F-6AC7-9CE1-30CEE60C2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96685-A2FE-132C-B4A7-609917608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F21BC-53C9-230D-7E6A-14FD1C16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308A1-745C-1869-6120-DC982269F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0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C509-DC69-FB37-B126-100402DA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30193-8D6C-E872-F9F5-6CB2B4DFF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66902-1E27-A500-08E3-5C942424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36EF5-B81F-AA9A-BA19-6DE4C4FBD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D2FB9-3E51-6C51-3735-F9CA2D26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4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02ADE-6D43-3D8C-D481-ADEA0C4F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C6646-3317-0D85-E507-B030C63E0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D2184-D90F-07E5-25DB-72DAAC05B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874F4-C60B-EE19-FEE5-23CD78898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04400-B06F-6D03-A135-BF0AE4664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22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1CC6-4DD8-EEE2-1DA9-1CEDA190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BB1CD-E8AB-C45A-19C3-977AB98B9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7000E-F946-9747-800D-ABE5B0E6E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7D7E5-7D1B-64EF-3BFC-2481D115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4F41C-F768-B8A6-EA8E-787C360CB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805FE-BF33-5D25-63FF-8E8424CB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6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0BBA-FB83-D85F-43A3-8FC295F36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95F87-89F4-A7A9-EFE3-BE5D6DD44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9604B-E4B8-04F6-5607-E607958D2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EF3C0-9819-A92D-2DBA-307FF7960E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A1554-DEF9-2728-215B-60C1202BFC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572733-5E8E-6059-EF74-78280B80D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E9DAA8-01CB-5DB4-8BAE-8DDB0BBEE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1E560E-254B-478D-56FB-87A076B9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9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644BD-C9E8-C595-921B-37F4385E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90FD21-D233-22C1-B141-BCA85B151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AE6E6E-8252-C4FA-DD18-C7090AE68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D6660-CBAD-138F-2199-3FFB70C2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5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B88C05-09D2-3DED-773F-A68154126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FED3A-6C85-8C27-05A8-66736233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962FA-7D73-CBD9-2660-E566512A2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55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2A82-EE97-06F1-9C7A-A390607AD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64C9-8B6A-9CA6-B44D-79A91B0E9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F285F-C69E-FF82-85B3-3C2C7716A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107B17-C03C-2E6B-3B80-5F6AAC8B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63A407-D068-3E62-F02F-8DE7876E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88F98-3E25-28CF-EA6D-A488AE0C0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5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1D60A-71FD-39B7-7B4B-A0B536136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CB0634-19A8-9489-FA1D-AC2141110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5C39E-BCEB-CA23-C486-5C76888CE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E5F7F-CC72-8A28-9BF3-57E134846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9B4E9-991A-1F56-48A4-0B9F9400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83DEC-5026-E64A-31DF-4ED5EBC3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3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D1374-CFDC-79F7-E319-FB0B4709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D55CAC-3AD3-9016-21EC-14C55F526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E2450-13BE-76D6-4F17-507BA4C76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16C4F-8A46-9F46-AD5F-BAC5A1FB6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96124-7F13-4892-456B-F18E79B59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98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217EB-7DFC-41C6-A7D7-88886205A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BDD7C8-6560-B39A-2D7D-94F62448F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F5C4-AED7-938A-FC8A-11267760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637B3-ACCB-CBD8-B2B9-A0D32EB2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4A4D9-4879-E9B8-84AC-25CA3DE2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7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9A248C-869D-FDDB-7DE2-897A44B50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5B3C6-DD49-3DFB-A64D-76E2DAADE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D5C14-F9C0-4E2C-086C-B0156E889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52B882-6DCE-41B3-B1AF-E8B9FC16A9DE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EAE0A-DA8D-A600-DE2B-0E6E32362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88F86-D8D0-01CD-D2DE-FFC701A96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76152-A918-4412-B567-B885C25A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7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elgaen@paulding.k12.ga.us" TargetMode="External"/><Relationship Id="rId2" Type="http://schemas.openxmlformats.org/officeDocument/2006/relationships/hyperlink" Target="mailto:ccompton@paulding.k12.ga.u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ity.club/lists/k/kindergarten-clip-art/" TargetMode="External"/><Relationship Id="rId5" Type="http://schemas.openxmlformats.org/officeDocument/2006/relationships/image" Target="../media/image1.jpeg"/><Relationship Id="rId4" Type="http://schemas.openxmlformats.org/officeDocument/2006/relationships/hyperlink" Target="mailto:dmorgan@paulding.k12.ga.u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dwi.ufl.edu/op.n/file/pd7py49630t41lba/" TargetMode="External"/><Relationship Id="rId2" Type="http://schemas.openxmlformats.org/officeDocument/2006/relationships/hyperlink" Target="https://ufli.education.ufl.edu/foundations/app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tockphoto.com/illustrations/reading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s://ufli.education.ufl.edu/wp-content/uploads/2024/02/Foundations-Decodables-K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study-math-clip-art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imsyclips.com/products/writing-school-kids-clip-ar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.inspiredpencil.com/pictures-2023/mark-your-calendar-clip-art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dgkcuzadbqflne/board-game-day-clip-art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87B00-AADF-E0D9-4A41-3DEF8B7F2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US">
                <a:latin typeface="Comic Sans MS" panose="030F0702030302020204" pitchFamily="66" charset="0"/>
              </a:rPr>
              <a:t>Kindergarten 2025-26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F9BA1-40B8-8BEF-F7E4-FB1B73155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111846"/>
            <a:ext cx="5365445" cy="3004145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>
                <a:latin typeface="Comic Sans MS" panose="030F0702030302020204" pitchFamily="66" charset="0"/>
              </a:rPr>
              <a:t>Carrie Compton – </a:t>
            </a:r>
            <a:r>
              <a:rPr lang="en-US" sz="2000"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ccompton@paulding.k12.ga.us</a:t>
            </a:r>
            <a:endParaRPr lang="en-US" sz="2000">
              <a:latin typeface="Comic Sans MS" panose="030F0702030302020204" pitchFamily="66" charset="0"/>
            </a:endParaRPr>
          </a:p>
          <a:p>
            <a:r>
              <a:rPr lang="en-US" sz="2000">
                <a:latin typeface="Comic Sans MS" panose="030F0702030302020204" pitchFamily="66" charset="0"/>
              </a:rPr>
              <a:t>Christine Elgaen – </a:t>
            </a:r>
            <a:r>
              <a:rPr lang="en-US" sz="2000"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celgaen@paulding.k12.ga.us</a:t>
            </a:r>
            <a:endParaRPr lang="en-US" sz="2000">
              <a:latin typeface="Comic Sans MS" panose="030F0702030302020204" pitchFamily="66" charset="0"/>
            </a:endParaRPr>
          </a:p>
          <a:p>
            <a:r>
              <a:rPr lang="en-US" sz="2000">
                <a:latin typeface="Comic Sans MS" panose="030F0702030302020204" pitchFamily="66" charset="0"/>
              </a:rPr>
              <a:t>Denise Morgan – </a:t>
            </a:r>
            <a:r>
              <a:rPr lang="en-US" sz="2000">
                <a:latin typeface="Comic Sans MS" panose="030F0702030302020204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dmorgan@paulding.k12.ga.us</a:t>
            </a:r>
            <a:endParaRPr lang="en-US" sz="2000">
              <a:latin typeface="Comic Sans MS" panose="030F0702030302020204" pitchFamily="66" charset="0"/>
            </a:endParaRPr>
          </a:p>
          <a:p>
            <a:r>
              <a:rPr lang="en-US" sz="2000">
                <a:latin typeface="Comic Sans MS" panose="030F0702030302020204" pitchFamily="66" charset="0"/>
              </a:rPr>
              <a:t>Allison Thomas – </a:t>
            </a:r>
            <a:r>
              <a:rPr lang="en-US" sz="2000" u="sng">
                <a:latin typeface="Comic Sans MS" panose="030F0702030302020204" pitchFamily="66" charset="0"/>
              </a:rPr>
              <a:t>athomas2@paulding.k12.ga.us  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 descr="A logo with school supplies&#10;&#10;AI-generated content may be incorrect.">
            <a:extLst>
              <a:ext uri="{FF2B5EF4-FFF2-40B4-BE49-F238E27FC236}">
                <a16:creationId xmlns:a16="http://schemas.microsoft.com/office/drawing/2014/main" id="{E6E68E47-EBC4-DE53-F431-F5797E933A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94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D7CD05-F44C-F7AE-B405-8A680C7CA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>
                <a:latin typeface="Comic Sans MS"/>
              </a:rPr>
              <a:t>Priority concepts in Reading </a:t>
            </a:r>
            <a:endParaRPr lang="en-US" sz="4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247E4-2661-D2EA-0828-CB8E0388B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/>
            <a:r>
              <a:rPr lang="en-US" sz="1300">
                <a:latin typeface="Comic Sans MS"/>
                <a:ea typeface="Roboto"/>
                <a:cs typeface="Roboto"/>
              </a:rPr>
              <a:t>Skills: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300">
                <a:latin typeface="Century Gothic"/>
                <a:ea typeface="Roboto"/>
                <a:cs typeface="Roboto"/>
              </a:rPr>
              <a:t>Identify and produce sounds for all letters, including long and short vowel sounds.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300">
                <a:latin typeface="Century Gothic"/>
                <a:ea typeface="Roboto"/>
                <a:cs typeface="Roboto"/>
              </a:rPr>
              <a:t>Segment spoken words into individual sounds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300">
                <a:latin typeface="Century Gothic"/>
                <a:ea typeface="Roboto"/>
                <a:cs typeface="Roboto"/>
              </a:rPr>
              <a:t>Read 3 letter words by making each sound and blending sounds together </a:t>
            </a:r>
          </a:p>
          <a:p>
            <a:r>
              <a:rPr lang="en-US" sz="1300">
                <a:latin typeface="Comic Sans MS"/>
                <a:ea typeface="Roboto"/>
                <a:cs typeface="Roboto"/>
              </a:rPr>
              <a:t>Resources:</a:t>
            </a:r>
            <a:endParaRPr lang="en-US" sz="1300">
              <a:latin typeface="Aptos" panose="02110004020202020204"/>
              <a:ea typeface="Roboto"/>
              <a:cs typeface="Roboto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300">
                <a:latin typeface="Century Gothic"/>
                <a:ea typeface="Roboto"/>
                <a:cs typeface="Roboto"/>
              </a:rPr>
              <a:t>UFLI- Free resources available at </a:t>
            </a:r>
            <a:r>
              <a:rPr lang="en-US" sz="1300">
                <a:latin typeface="Century Gothic"/>
                <a:ea typeface="+mn-lt"/>
                <a:cs typeface="+mn-lt"/>
                <a:hlinkClick r:id="rId2"/>
              </a:rPr>
              <a:t>UFLI Apps | U F Literacy Institute</a:t>
            </a:r>
            <a:endParaRPr lang="en-US" sz="1300">
              <a:latin typeface="Century Gothic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300">
                <a:latin typeface="Century Gothic"/>
                <a:ea typeface="Roboto"/>
                <a:cs typeface="Roboto"/>
              </a:rPr>
              <a:t>Suggested Activities: </a:t>
            </a:r>
          </a:p>
          <a:p>
            <a:pPr lvl="2"/>
            <a:r>
              <a:rPr lang="en-US" sz="1300">
                <a:latin typeface="Century Gothic"/>
                <a:ea typeface="Roboto"/>
                <a:cs typeface="Roboto"/>
              </a:rPr>
              <a:t>UFLI online/printable games: </a:t>
            </a:r>
            <a:r>
              <a:rPr lang="en-US" sz="1300">
                <a:latin typeface="Century Gothic"/>
                <a:ea typeface="+mn-lt"/>
                <a:cs typeface="+mn-lt"/>
                <a:hlinkClick r:id="rId3"/>
              </a:rPr>
              <a:t>Games for UFLI Foundations</a:t>
            </a:r>
            <a:endParaRPr lang="en-US" sz="1300">
              <a:latin typeface="Century Gothic"/>
              <a:ea typeface="+mn-lt"/>
              <a:cs typeface="+mn-lt"/>
            </a:endParaRPr>
          </a:p>
          <a:p>
            <a:pPr lvl="2"/>
            <a:r>
              <a:rPr lang="en-US" sz="1300">
                <a:latin typeface="Century Gothic"/>
                <a:ea typeface="Roboto"/>
                <a:cs typeface="Roboto"/>
              </a:rPr>
              <a:t>Decodable games: </a:t>
            </a:r>
            <a:r>
              <a:rPr lang="en-US" sz="1300">
                <a:latin typeface="Century Gothic"/>
                <a:ea typeface="+mn-lt"/>
                <a:cs typeface="+mn-lt"/>
                <a:hlinkClick r:id="rId4"/>
              </a:rPr>
              <a:t>Foundations-Decodables-K.pdf</a:t>
            </a:r>
            <a:endParaRPr lang="en-US" sz="1300">
              <a:latin typeface="Century Gothic"/>
              <a:ea typeface="Roboto"/>
              <a:cs typeface="Roboto"/>
            </a:endParaRPr>
          </a:p>
          <a:p>
            <a:pPr lvl="2"/>
            <a:r>
              <a:rPr lang="en-US" sz="1300">
                <a:latin typeface="Century Gothic"/>
                <a:ea typeface="Roboto"/>
                <a:cs typeface="Roboto"/>
              </a:rPr>
              <a:t>Dallas Parent Resource Center</a:t>
            </a:r>
          </a:p>
        </p:txBody>
      </p:sp>
      <p:pic>
        <p:nvPicPr>
          <p:cNvPr id="5" name="Picture 4" descr="A group of kids reading books&#10;&#10;AI-generated content may be incorrect.">
            <a:extLst>
              <a:ext uri="{FF2B5EF4-FFF2-40B4-BE49-F238E27FC236}">
                <a16:creationId xmlns:a16="http://schemas.microsoft.com/office/drawing/2014/main" id="{C7E051F7-094B-C0AD-A2E3-FAAC607F45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911532" y="3523771"/>
            <a:ext cx="5150277" cy="16352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2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AE1D8-F369-107D-3571-FF0B88516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Priority concepts in Math  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68CFA-12A2-D9B3-2009-9B0DAFF4D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ea typeface="+mn-lt"/>
                <a:cs typeface="+mn-lt"/>
              </a:rPr>
              <a:t>Counts up to 20 objects; knows the last number named is the total quantity; one more or one less within 10; identify pennies, nickels and dimes.</a:t>
            </a:r>
          </a:p>
          <a:p>
            <a:r>
              <a:rPr lang="en-US" sz="2200">
                <a:ea typeface="+mn-lt"/>
                <a:cs typeface="+mn-lt"/>
              </a:rPr>
              <a:t>Count forward from any given number within 100 by ones and 10s and backward within 20</a:t>
            </a:r>
          </a:p>
          <a:p>
            <a:r>
              <a:rPr lang="en-US" sz="2200">
                <a:ea typeface="+mn-lt"/>
                <a:cs typeface="+mn-lt"/>
              </a:rPr>
              <a:t>Identify, write, represent numbers to 20 and compare number of objects up to 10</a:t>
            </a:r>
          </a:p>
          <a:p>
            <a:r>
              <a:rPr lang="en-US" sz="2200">
                <a:ea typeface="+mn-lt"/>
                <a:cs typeface="+mn-lt"/>
              </a:rPr>
              <a:t>Use a variety of strategies and representations to add and subtract within 10</a:t>
            </a:r>
          </a:p>
          <a:p>
            <a:r>
              <a:rPr lang="en-US" sz="2200">
                <a:ea typeface="+mn-lt"/>
                <a:cs typeface="+mn-lt"/>
              </a:rPr>
              <a:t>Compose and decompose numbers 11-19 </a:t>
            </a:r>
            <a:endParaRPr lang="en-US" sz="2200"/>
          </a:p>
        </p:txBody>
      </p:sp>
      <p:pic>
        <p:nvPicPr>
          <p:cNvPr id="5" name="Picture 4" descr="A group of kids with math symbols&#10;&#10;AI-generated content may be incorrect.">
            <a:extLst>
              <a:ext uri="{FF2B5EF4-FFF2-40B4-BE49-F238E27FC236}">
                <a16:creationId xmlns:a16="http://schemas.microsoft.com/office/drawing/2014/main" id="{B89969BF-439C-03B0-05DA-80EFD631F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9807"/>
          <a:stretch>
            <a:fillRect/>
          </a:stretch>
        </p:blipFill>
        <p:spPr>
          <a:xfrm>
            <a:off x="7675658" y="2093976"/>
            <a:ext cx="3612828" cy="375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69F564-FAAF-A22A-FAB1-48898B47A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000">
                <a:latin typeface="Comic Sans MS" panose="030F0702030302020204" pitchFamily="66" charset="0"/>
              </a:rPr>
              <a:t>Priority concepts in writing 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64311-2284-DD11-0656-1CDD45103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10000"/>
          </a:bodyPr>
          <a:lstStyle/>
          <a:p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Correct letter formation using primary paper</a:t>
            </a:r>
          </a:p>
          <a:p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Uppercase letter for beginning of a sentence</a:t>
            </a:r>
          </a:p>
          <a:p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Write the pronoun “I” </a:t>
            </a:r>
          </a:p>
          <a:p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Be able to identify subject and predicate in a sentence.</a:t>
            </a:r>
          </a:p>
          <a:p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Draw, label and write to create a text for expository, opinion, narrative and poems.</a:t>
            </a:r>
          </a:p>
        </p:txBody>
      </p:sp>
      <p:pic>
        <p:nvPicPr>
          <p:cNvPr id="5" name="Picture 4" descr="A group of children holding pencils and writing&#10;&#10;AI-generated content may be incorrect.">
            <a:extLst>
              <a:ext uri="{FF2B5EF4-FFF2-40B4-BE49-F238E27FC236}">
                <a16:creationId xmlns:a16="http://schemas.microsoft.com/office/drawing/2014/main" id="{0310E6D4-4241-E881-4B0A-64DC59DD4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AutoShape 2" descr="Handwriting Paper Wipe-Off Chart, 22&quot; x 28&quot; Trend Enterprises Inc. T-1094 - Picture 1 of 1">
            <a:extLst>
              <a:ext uri="{FF2B5EF4-FFF2-40B4-BE49-F238E27FC236}">
                <a16:creationId xmlns:a16="http://schemas.microsoft.com/office/drawing/2014/main" id="{A5296B4D-F6AF-93E4-55C2-1A83EE4B74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Handwriting Paper Wipe-Off Chart, 22&quot; x 28&quot; Trend Enterprises Inc. T-1094 - Picture 1 of 1">
            <a:extLst>
              <a:ext uri="{FF2B5EF4-FFF2-40B4-BE49-F238E27FC236}">
                <a16:creationId xmlns:a16="http://schemas.microsoft.com/office/drawing/2014/main" id="{C9C6B283-0C08-9601-2E22-E6A6F85B5B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331A3B39-4279-959B-3838-58AD5BA29B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26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AFFF32-E220-C94B-492A-F45F24A6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100"/>
              <a:t>Upcoming events/projects in classroom</a:t>
            </a:r>
            <a:br>
              <a:rPr lang="en-US" sz="4100"/>
            </a:br>
            <a:r>
              <a:rPr lang="en-US" sz="4100"/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E8618-77B5-3CF6-9F78-10428816F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/>
              <a:t>Turkey in disguise Assignment due November 17</a:t>
            </a:r>
          </a:p>
          <a:p>
            <a:r>
              <a:rPr lang="en-US" sz="1700"/>
              <a:t>Veterans day assembly on November 11- Please wear red white a blue. </a:t>
            </a:r>
          </a:p>
          <a:p>
            <a:r>
              <a:rPr lang="en-US" sz="1700"/>
              <a:t>Jingle jam takes place on  December 18 – Students will sing. </a:t>
            </a:r>
          </a:p>
          <a:p>
            <a:pPr marL="0" indent="0">
              <a:buNone/>
            </a:pPr>
            <a:endParaRPr lang="en-US" sz="1700"/>
          </a:p>
          <a:p>
            <a:r>
              <a:rPr lang="en-US" sz="1700"/>
              <a:t>The 100th day of school in January. We'd love your help to create  a and wear a shirt decorated at home with 100 items. We will celebrate the learning and growing your child has done so far this year. (items can be stickers, buttons, beads, shapes, ect.)</a:t>
            </a:r>
          </a:p>
          <a:p>
            <a:endParaRPr lang="en-US" sz="1700"/>
          </a:p>
        </p:txBody>
      </p:sp>
      <p:pic>
        <p:nvPicPr>
          <p:cNvPr id="7" name="Picture 6" descr="A colorful text on a blue background&#10;&#10;AI-generated content may be incorrect.">
            <a:extLst>
              <a:ext uri="{FF2B5EF4-FFF2-40B4-BE49-F238E27FC236}">
                <a16:creationId xmlns:a16="http://schemas.microsoft.com/office/drawing/2014/main" id="{F04E7601-FC2E-5004-0D1D-0E6D36BB8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49" r="8948" b="1"/>
          <a:stretch>
            <a:fillRect/>
          </a:stretch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5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3930947" y="651615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D7DDAC-3147-C880-17E1-2B4FA1D5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en-US"/>
              <a:t>Games/ resources to reinforce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58DCE-E624-E17B-8B29-B7966497A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000"/>
          </a:p>
          <a:p>
            <a:r>
              <a:rPr lang="en-US" sz="2000"/>
              <a:t>Dallas public library – get a library card to check out books and use computers for free.</a:t>
            </a:r>
          </a:p>
          <a:p>
            <a:r>
              <a:rPr lang="en-US" sz="2000"/>
              <a:t>Visit the Dallas elementary Parent Resource Center.</a:t>
            </a:r>
          </a:p>
          <a:p>
            <a:r>
              <a:rPr lang="en-US" sz="2000"/>
              <a:t>Splash learn-online game look for invite sent from your teacher. </a:t>
            </a:r>
          </a:p>
          <a:p>
            <a:r>
              <a:rPr lang="en-US" sz="2000"/>
              <a:t>Starfall- online game. Free access to practice -reading phonics and math. </a:t>
            </a:r>
          </a:p>
          <a:p>
            <a:r>
              <a:rPr lang="en-US" sz="2000"/>
              <a:t>Ufli- stands for </a:t>
            </a:r>
            <a:r>
              <a:rPr lang="en-US" sz="2000" b="1">
                <a:ea typeface="+mn-lt"/>
                <a:cs typeface="+mn-lt"/>
              </a:rPr>
              <a:t>University of Florida Literacy Institute known for its evidence- based reading  problem, used to teach foundational reading skills. </a:t>
            </a:r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endParaRPr lang="en-US" sz="2000"/>
          </a:p>
          <a:p>
            <a:endParaRPr lang="en-US" sz="20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77008" y="5228027"/>
            <a:ext cx="1107241" cy="10772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children playing with toys&#10;&#10;AI-generated content may be incorrect.">
            <a:extLst>
              <a:ext uri="{FF2B5EF4-FFF2-40B4-BE49-F238E27FC236}">
                <a16:creationId xmlns:a16="http://schemas.microsoft.com/office/drawing/2014/main" id="{CDA7727B-C21B-C9EE-595F-60A146EC1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9962" y="1929820"/>
            <a:ext cx="4221597" cy="4221597"/>
          </a:xfrm>
          <a:custGeom>
            <a:avLst/>
            <a:gdLst/>
            <a:ahLst/>
            <a:cxnLst/>
            <a:rect l="l" t="t" r="r" b="b"/>
            <a:pathLst>
              <a:path w="4221597" h="4303912">
                <a:moveTo>
                  <a:pt x="126986" y="0"/>
                </a:moveTo>
                <a:lnTo>
                  <a:pt x="4094611" y="0"/>
                </a:lnTo>
                <a:cubicBezTo>
                  <a:pt x="4164743" y="0"/>
                  <a:pt x="4221597" y="56854"/>
                  <a:pt x="4221597" y="126986"/>
                </a:cubicBezTo>
                <a:lnTo>
                  <a:pt x="4221597" y="4176926"/>
                </a:lnTo>
                <a:cubicBezTo>
                  <a:pt x="4221597" y="4247058"/>
                  <a:pt x="4164743" y="4303912"/>
                  <a:pt x="4094611" y="4303912"/>
                </a:cubicBezTo>
                <a:lnTo>
                  <a:pt x="126986" y="4303912"/>
                </a:lnTo>
                <a:cubicBezTo>
                  <a:pt x="56854" y="4303912"/>
                  <a:pt x="0" y="4247058"/>
                  <a:pt x="0" y="4176926"/>
                </a:cubicBezTo>
                <a:lnTo>
                  <a:pt x="0" y="126986"/>
                </a:lnTo>
                <a:cubicBezTo>
                  <a:pt x="0" y="56854"/>
                  <a:pt x="56854" y="0"/>
                  <a:pt x="12698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545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Kindergarten 2025-26 </vt:lpstr>
      <vt:lpstr>Priority concepts in Reading </vt:lpstr>
      <vt:lpstr>Priority concepts in Math  </vt:lpstr>
      <vt:lpstr>Priority concepts in writing </vt:lpstr>
      <vt:lpstr>Upcoming events/projects in classroom  </vt:lpstr>
      <vt:lpstr>Games/ resources to reinforce learning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A. Elgaen</dc:creator>
  <cp:revision>2</cp:revision>
  <dcterms:created xsi:type="dcterms:W3CDTF">2025-11-04T13:32:05Z</dcterms:created>
  <dcterms:modified xsi:type="dcterms:W3CDTF">2025-12-04T12:54:55Z</dcterms:modified>
</cp:coreProperties>
</file>