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7" r:id="rId4"/>
  </p:sldMasterIdLst>
  <p:notesMasterIdLst>
    <p:notesMasterId r:id="rId17"/>
  </p:notesMasterIdLst>
  <p:sldIdLst>
    <p:sldId id="256" r:id="rId5"/>
    <p:sldId id="258" r:id="rId6"/>
    <p:sldId id="257" r:id="rId7"/>
    <p:sldId id="275" r:id="rId8"/>
    <p:sldId id="287" r:id="rId9"/>
    <p:sldId id="259" r:id="rId10"/>
    <p:sldId id="272" r:id="rId11"/>
    <p:sldId id="261" r:id="rId12"/>
    <p:sldId id="285" r:id="rId13"/>
    <p:sldId id="277" r:id="rId14"/>
    <p:sldId id="290" r:id="rId15"/>
    <p:sldId id="288" r:id="rId16"/>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6666"/>
    <a:srgbClr val="00CC99"/>
    <a:srgbClr val="294171"/>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FA9A01-4650-4F78-B4BD-EEE49F6135C7}" v="46" dt="2025-11-04T16:44:37.9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lvl1pPr>
              <a:lnSpc>
                <a:spcPct val="100000"/>
              </a:lnSpc>
              <a:spcBef>
                <a:spcPct val="0"/>
              </a:spcBef>
              <a:defRPr sz="1200"/>
            </a:lvl1pPr>
          </a:lstStyle>
          <a:p>
            <a:endParaRPr lang="en-US"/>
          </a:p>
        </p:txBody>
      </p:sp>
      <p:sp>
        <p:nvSpPr>
          <p:cNvPr id="61443" name="Rectangle 3"/>
          <p:cNvSpPr>
            <a:spLocks noGrp="1" noChangeArrowheads="1"/>
          </p:cNvSpPr>
          <p:nvPr>
            <p:ph type="dt" idx="1"/>
          </p:nvPr>
        </p:nvSpPr>
        <p:spPr bwMode="auto">
          <a:xfrm>
            <a:off x="3976333" y="0"/>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lvl1pPr algn="r">
              <a:lnSpc>
                <a:spcPct val="100000"/>
              </a:lnSpc>
              <a:spcBef>
                <a:spcPct val="0"/>
              </a:spcBef>
              <a:defRPr sz="1200"/>
            </a:lvl1pPr>
          </a:lstStyle>
          <a:p>
            <a:endParaRPr lang="en-US"/>
          </a:p>
        </p:txBody>
      </p:sp>
      <p:sp>
        <p:nvSpPr>
          <p:cNvPr id="61444" name="Rectangle 4"/>
          <p:cNvSpPr>
            <a:spLocks noGrp="1" noRot="1" noChangeAspect="1" noChangeArrowheads="1" noTextEdit="1"/>
          </p:cNvSpPr>
          <p:nvPr>
            <p:ph type="sldImg" idx="2"/>
          </p:nvPr>
        </p:nvSpPr>
        <p:spPr bwMode="auto">
          <a:xfrm>
            <a:off x="1184275" y="698500"/>
            <a:ext cx="4651375" cy="34893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701993" y="4420315"/>
            <a:ext cx="5615940" cy="418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39014"/>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b" anchorCtr="0" compatLnSpc="1">
            <a:prstTxWarp prst="textNoShape">
              <a:avLst/>
            </a:prstTxWarp>
          </a:bodyPr>
          <a:lstStyle>
            <a:lvl1pPr>
              <a:lnSpc>
                <a:spcPct val="100000"/>
              </a:lnSpc>
              <a:spcBef>
                <a:spcPct val="0"/>
              </a:spcBef>
              <a:defRPr sz="1200"/>
            </a:lvl1pPr>
          </a:lstStyle>
          <a:p>
            <a:endParaRPr lang="en-US"/>
          </a:p>
        </p:txBody>
      </p:sp>
      <p:sp>
        <p:nvSpPr>
          <p:cNvPr id="61447" name="Rectangle 7"/>
          <p:cNvSpPr>
            <a:spLocks noGrp="1" noChangeArrowheads="1"/>
          </p:cNvSpPr>
          <p:nvPr>
            <p:ph type="sldNum" sz="quarter" idx="5"/>
          </p:nvPr>
        </p:nvSpPr>
        <p:spPr bwMode="auto">
          <a:xfrm>
            <a:off x="3976333" y="8839014"/>
            <a:ext cx="3041968" cy="465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7" tIns="46644" rIns="93287" bIns="46644" numCol="1" anchor="b" anchorCtr="0" compatLnSpc="1">
            <a:prstTxWarp prst="textNoShape">
              <a:avLst/>
            </a:prstTxWarp>
          </a:bodyPr>
          <a:lstStyle>
            <a:lvl1pPr algn="r">
              <a:lnSpc>
                <a:spcPct val="100000"/>
              </a:lnSpc>
              <a:spcBef>
                <a:spcPct val="0"/>
              </a:spcBef>
              <a:defRPr sz="1200"/>
            </a:lvl1pPr>
          </a:lstStyle>
          <a:p>
            <a:fld id="{541191D7-EAA8-4D00-8B90-2FC6F2F34491}" type="slidenum">
              <a:rPr lang="en-US"/>
              <a:pPr/>
              <a:t>‹#›</a:t>
            </a:fld>
            <a:endParaRPr lang="en-US"/>
          </a:p>
        </p:txBody>
      </p:sp>
    </p:spTree>
    <p:extLst>
      <p:ext uri="{BB962C8B-B14F-4D97-AF65-F5344CB8AC3E}">
        <p14:creationId xmlns:p14="http://schemas.microsoft.com/office/powerpoint/2010/main" val="35474725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50F11A-810D-459E-AB6B-3D5469F043E0}" type="slidenum">
              <a:rPr lang="en-US"/>
              <a:pPr/>
              <a:t>1</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2590024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9A5F8-BD6F-459E-AC87-87D850E74C35}" type="slidenum">
              <a:rPr lang="en-US"/>
              <a:pPr/>
              <a:t>2</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2467133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2317C3-CFB6-4C4C-AAA2-62CF3E19D61A}" type="slidenum">
              <a:rPr lang="en-US"/>
              <a:pPr/>
              <a:t>3</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2239563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2317C3-CFB6-4C4C-AAA2-62CF3E19D61A}" type="slidenum">
              <a:rPr lang="en-US"/>
              <a:pPr/>
              <a:t>4</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1355927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2317C3-CFB6-4C4C-AAA2-62CF3E19D61A}" type="slidenum">
              <a:rPr lang="en-US"/>
              <a:pPr/>
              <a:t>5</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3775047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19074D-E8FC-444D-B78B-59016E275218}" type="slidenum">
              <a:rPr lang="en-US"/>
              <a:pPr/>
              <a:t>6</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354905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0B29D4-ACEC-42B5-B48B-E0618C0C7367}" type="slidenum">
              <a:rPr lang="en-US"/>
              <a:pPr/>
              <a:t>8</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pPr>
              <a:buFontTx/>
              <a:buChar char="•"/>
            </a:pPr>
            <a:endParaRPr lang="en-US"/>
          </a:p>
        </p:txBody>
      </p:sp>
    </p:spTree>
    <p:extLst>
      <p:ext uri="{BB962C8B-B14F-4D97-AF65-F5344CB8AC3E}">
        <p14:creationId xmlns:p14="http://schemas.microsoft.com/office/powerpoint/2010/main" val="10991835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97750" cy="6858000"/>
          </a:xfrm>
          <a:prstGeom prst="rect">
            <a:avLst/>
          </a:prstGeom>
        </p:spPr>
      </p:pic>
      <p:sp>
        <p:nvSpPr>
          <p:cNvPr id="2" name="Title 1"/>
          <p:cNvSpPr>
            <a:spLocks noGrp="1"/>
          </p:cNvSpPr>
          <p:nvPr>
            <p:ph type="ctrTitle"/>
          </p:nvPr>
        </p:nvSpPr>
        <p:spPr>
          <a:xfrm>
            <a:off x="2743973" y="1964267"/>
            <a:ext cx="5714228" cy="2421464"/>
          </a:xfrm>
        </p:spPr>
        <p:txBody>
          <a:bodyPr anchor="b">
            <a:normAutofit/>
          </a:bodyPr>
          <a:lstStyle>
            <a:lvl1pPr algn="r">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52311" y="5870576"/>
            <a:ext cx="1212173" cy="377825"/>
          </a:xfrm>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a:xfrm>
            <a:off x="2743973" y="5870576"/>
            <a:ext cx="3932137" cy="377825"/>
          </a:xfrm>
        </p:spPr>
        <p:txBody>
          <a:bodyPr/>
          <a:lstStyle/>
          <a:p>
            <a:endParaRPr lang="en-US"/>
          </a:p>
        </p:txBody>
      </p:sp>
      <p:sp>
        <p:nvSpPr>
          <p:cNvPr id="6" name="Slide Number Placeholder 5"/>
          <p:cNvSpPr>
            <a:spLocks noGrp="1"/>
          </p:cNvSpPr>
          <p:nvPr>
            <p:ph type="sldNum" sz="quarter" idx="12"/>
          </p:nvPr>
        </p:nvSpPr>
        <p:spPr>
          <a:xfrm>
            <a:off x="8040685" y="5870576"/>
            <a:ext cx="417516" cy="377825"/>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369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46541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2" y="3308581"/>
            <a:ext cx="77724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32940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598902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2261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609601"/>
            <a:ext cx="7772400" cy="1456267"/>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199383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11/5/2025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57464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1718" y="1557868"/>
            <a:ext cx="2862910" cy="1439332"/>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26648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2128" y="1735672"/>
            <a:ext cx="4097204"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dirty="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7077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4732865"/>
            <a:ext cx="7772400" cy="566738"/>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1600"/>
            </a:lvl1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43471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3" y="609602"/>
            <a:ext cx="7772399"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78339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2" name="TextBox 11"/>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6" name="Text Placeholder 9"/>
          <p:cNvSpPr>
            <a:spLocks noGrp="1"/>
          </p:cNvSpPr>
          <p:nvPr>
            <p:ph type="body" sz="quarter" idx="13"/>
          </p:nvPr>
        </p:nvSpPr>
        <p:spPr>
          <a:xfrm>
            <a:off x="988671" y="3352800"/>
            <a:ext cx="6876133" cy="381000"/>
          </a:xfrm>
        </p:spPr>
        <p:txBody>
          <a:bodyPr anchor="ct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462266" y="4343400"/>
            <a:ext cx="77724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89926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57201" y="3291648"/>
            <a:ext cx="7772401" cy="1468800"/>
          </a:xfrm>
        </p:spPr>
        <p:txBody>
          <a:bodyPr anchor="b">
            <a:normAutofit/>
          </a:bodyPr>
          <a:lstStyle>
            <a:lvl1pPr algn="l">
              <a:defRPr sz="28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34981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11" name="TextBox 10"/>
          <p:cNvSpPr txBox="1"/>
          <p:nvPr/>
        </p:nvSpPr>
        <p:spPr>
          <a:xfrm>
            <a:off x="421796" y="718114"/>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2" name="TextBox 11"/>
          <p:cNvSpPr txBox="1"/>
          <p:nvPr/>
        </p:nvSpPr>
        <p:spPr>
          <a:xfrm>
            <a:off x="7735800" y="275167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879115" y="609602"/>
            <a:ext cx="7091297"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26665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Title 1"/>
          <p:cNvSpPr>
            <a:spLocks noGrp="1"/>
          </p:cNvSpPr>
          <p:nvPr>
            <p:ph type="title"/>
          </p:nvPr>
        </p:nvSpPr>
        <p:spPr>
          <a:xfrm>
            <a:off x="464440" y="609602"/>
            <a:ext cx="7772401" cy="2743199"/>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vert="horz" lIns="91440" tIns="45720" rIns="91440" bIns="45720" rtlCol="0" anchor="b">
            <a:normAutofit/>
          </a:bodyPr>
          <a:lstStyle>
            <a:lvl1pPr>
              <a:buNone/>
              <a:defRPr lang="en-US" sz="20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24748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8" name="Title 1"/>
          <p:cNvSpPr>
            <a:spLocks noGrp="1"/>
          </p:cNvSpPr>
          <p:nvPr>
            <p:ph type="title"/>
          </p:nvPr>
        </p:nvSpPr>
        <p:spPr>
          <a:xfrm>
            <a:off x="457200" y="609601"/>
            <a:ext cx="7772400" cy="1456267"/>
          </a:xfrm>
        </p:spPr>
        <p:txBody>
          <a:bodyPr>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103619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6" y="0"/>
            <a:ext cx="9118600" cy="6858000"/>
          </a:xfrm>
          <a:prstGeom prst="rect">
            <a:avLst/>
          </a:prstGeom>
        </p:spPr>
      </p:pic>
      <p:sp>
        <p:nvSpPr>
          <p:cNvPr id="2" name="Vertical Title 1"/>
          <p:cNvSpPr>
            <a:spLocks noGrp="1"/>
          </p:cNvSpPr>
          <p:nvPr>
            <p:ph type="title" orient="vert"/>
          </p:nvPr>
        </p:nvSpPr>
        <p:spPr>
          <a:xfrm>
            <a:off x="6552978" y="609600"/>
            <a:ext cx="1676621" cy="5181601"/>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514144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1"/>
            <a:ext cx="7772400"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142068"/>
            <a:ext cx="7772400"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23712" y="5870576"/>
            <a:ext cx="1212173"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11/5/2025</a:t>
            </a:fld>
            <a:endParaRPr lang="en-US"/>
          </a:p>
        </p:txBody>
      </p:sp>
      <p:sp>
        <p:nvSpPr>
          <p:cNvPr id="5" name="Footer Placeholder 4"/>
          <p:cNvSpPr>
            <a:spLocks noGrp="1"/>
          </p:cNvSpPr>
          <p:nvPr>
            <p:ph type="ftr" sz="quarter" idx="3"/>
          </p:nvPr>
        </p:nvSpPr>
        <p:spPr>
          <a:xfrm>
            <a:off x="457200" y="5870576"/>
            <a:ext cx="5990311"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812085" y="5870576"/>
            <a:ext cx="417516"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719208726"/>
      </p:ext>
    </p:extLst>
  </p:cSld>
  <p:clrMap bg1="dk1" tx1="lt1" bg2="dk2" tx2="lt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Lst>
  <p:transition>
    <p:fade thruBlk="1"/>
  </p:transition>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gadoe.org/paren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s://case.georgiastandards.org/" TargetMode="External"/><Relationship Id="rId4" Type="http://schemas.openxmlformats.org/officeDocument/2006/relationships/hyperlink" Target="https://lor2.gadoe.org/gadoe/file/c2491133-017f-420a-9bb1-48effff62f7c/1/3rd-Grade-Mathematics-Parent-Letter.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georgiastandards.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paulding.k12.ga.us/site/handlers/filedownload.ashx?moduleinstanceid=89626&amp;dataid=61817&amp;FileName=3rd%20Grade%20Writing%20Progressions%20Rubrics.pdf" TargetMode="External"/><Relationship Id="rId4" Type="http://schemas.openxmlformats.org/officeDocument/2006/relationships/hyperlink" Target="https://www.paulding.k12.ga.us/cms/lib/GA01903603/Centricity/Domain/387/Bookworms%20Brochure%2019%2020%20%20Hutchens.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im.kendallhunt.com/k5/families/grade-3/units.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https://www.gadoe.org/Curriculum-Instruction-and-Assessment/Assessment/Pages/Georgia-Milestones-Assessment-System.asp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miralearning.com/hubfs/Customer_Resources/Family_Letter_2526.pdf?hsCtaAttrib=193817009966"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aulding.k12.ga.us/Page/25613" TargetMode="External"/><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hyperlink" Target="https://www.paulding.k12.ga.us/Page/42513" TargetMode="External"/><Relationship Id="rId2" Type="http://schemas.openxmlformats.org/officeDocument/2006/relationships/hyperlink" Target="https://community.canvaslms.com/t5/Observer-Guide/tkb-p/observer"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paulding.k12.ga.us/domain/414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67043" y="-244708"/>
            <a:ext cx="8009913" cy="3004686"/>
          </a:xfrm>
        </p:spPr>
        <p:txBody>
          <a:bodyPr>
            <a:normAutofit/>
          </a:bodyPr>
          <a:lstStyle/>
          <a:p>
            <a:pPr algn="ctr"/>
            <a:r>
              <a:rPr lang="en-US" sz="8000" dirty="0">
                <a:latin typeface="Eras Bold ITC" panose="020B0907030504020204" pitchFamily="34" charset="0"/>
              </a:rPr>
              <a:t>Welcome to </a:t>
            </a:r>
            <a:br>
              <a:rPr lang="en-US" sz="8000" dirty="0">
                <a:latin typeface="Eras Bold ITC" panose="020B0907030504020204" pitchFamily="34" charset="0"/>
              </a:rPr>
            </a:br>
            <a:r>
              <a:rPr lang="en-US" sz="8000" dirty="0">
                <a:latin typeface="Eras Bold ITC" panose="020B0907030504020204" pitchFamily="34" charset="0"/>
              </a:rPr>
              <a:t>3</a:t>
            </a:r>
            <a:r>
              <a:rPr lang="en-US" sz="8000" baseline="30000" dirty="0">
                <a:latin typeface="Eras Bold ITC" panose="020B0907030504020204" pitchFamily="34" charset="0"/>
              </a:rPr>
              <a:t>rd</a:t>
            </a:r>
            <a:r>
              <a:rPr lang="en-US" sz="8000" dirty="0">
                <a:latin typeface="Eras Bold ITC" panose="020B0907030504020204" pitchFamily="34" charset="0"/>
              </a:rPr>
              <a:t>  Grade!</a:t>
            </a:r>
          </a:p>
        </p:txBody>
      </p:sp>
      <p:sp>
        <p:nvSpPr>
          <p:cNvPr id="2051" name="Rectangle 3"/>
          <p:cNvSpPr>
            <a:spLocks noGrp="1" noChangeArrowheads="1"/>
          </p:cNvSpPr>
          <p:nvPr>
            <p:ph type="subTitle" idx="1"/>
          </p:nvPr>
        </p:nvSpPr>
        <p:spPr>
          <a:xfrm>
            <a:off x="5116342" y="5257800"/>
            <a:ext cx="3818108" cy="1227677"/>
          </a:xfrm>
        </p:spPr>
        <p:txBody>
          <a:bodyPr>
            <a:noAutofit/>
          </a:bodyPr>
          <a:lstStyle/>
          <a:p>
            <a:pPr>
              <a:spcBef>
                <a:spcPct val="0"/>
              </a:spcBef>
            </a:pPr>
            <a:r>
              <a:rPr lang="en-US" sz="6500" b="1" i="1" dirty="0">
                <a:latin typeface="DJ Basic"/>
              </a:rPr>
              <a:t>2025-2026</a:t>
            </a:r>
            <a:endParaRPr lang="en-US" sz="6500" b="1" i="1" dirty="0">
              <a:latin typeface="DJ Basic" pitchFamily="2" charset="0"/>
            </a:endParaRPr>
          </a:p>
        </p:txBody>
      </p:sp>
      <p:pic>
        <p:nvPicPr>
          <p:cNvPr id="3" name="Picture 2">
            <a:extLst>
              <a:ext uri="{FF2B5EF4-FFF2-40B4-BE49-F238E27FC236}">
                <a16:creationId xmlns:a16="http://schemas.microsoft.com/office/drawing/2014/main" id="{7F7D65CF-A4DE-8DA9-71A0-367BCE6D7CDC}"/>
              </a:ext>
            </a:extLst>
          </p:cNvPr>
          <p:cNvPicPr>
            <a:picLocks noChangeAspect="1"/>
          </p:cNvPicPr>
          <p:nvPr/>
        </p:nvPicPr>
        <p:blipFill>
          <a:blip r:embed="rId4"/>
          <a:stretch>
            <a:fillRect/>
          </a:stretch>
        </p:blipFill>
        <p:spPr>
          <a:xfrm>
            <a:off x="599957" y="3429000"/>
            <a:ext cx="3080624" cy="3166197"/>
          </a:xfrm>
          <a:prstGeom prst="rect">
            <a:avLst/>
          </a:prstGeom>
        </p:spPr>
      </p:pic>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8"/>
          <p:cNvSpPr>
            <a:spLocks noGrp="1" noChangeArrowheads="1"/>
          </p:cNvSpPr>
          <p:nvPr>
            <p:ph type="title"/>
          </p:nvPr>
        </p:nvSpPr>
        <p:spPr>
          <a:xfrm>
            <a:off x="394361" y="374121"/>
            <a:ext cx="7772400" cy="1456267"/>
          </a:xfrm>
        </p:spPr>
        <p:txBody>
          <a:bodyPr>
            <a:noAutofit/>
          </a:bodyPr>
          <a:lstStyle/>
          <a:p>
            <a:r>
              <a:rPr lang="en-US" sz="4800" dirty="0">
                <a:latin typeface="Eras Bold ITC" panose="020B0907030504020204" pitchFamily="34" charset="0"/>
              </a:rPr>
              <a:t>Contact Information</a:t>
            </a:r>
          </a:p>
        </p:txBody>
      </p:sp>
      <p:sp>
        <p:nvSpPr>
          <p:cNvPr id="4105" name="Rectangle 9"/>
          <p:cNvSpPr>
            <a:spLocks noGrp="1" noChangeArrowheads="1"/>
          </p:cNvSpPr>
          <p:nvPr>
            <p:ph idx="1"/>
          </p:nvPr>
        </p:nvSpPr>
        <p:spPr>
          <a:xfrm>
            <a:off x="245532" y="2731600"/>
            <a:ext cx="8449735" cy="3752279"/>
          </a:xfrm>
        </p:spPr>
        <p:txBody>
          <a:bodyPr vert="horz" lIns="91440" tIns="45720" rIns="91440" bIns="45720" rtlCol="0" anchor="ctr">
            <a:noAutofit/>
          </a:bodyPr>
          <a:lstStyle/>
          <a:p>
            <a:pPr>
              <a:buNone/>
            </a:pPr>
            <a:r>
              <a:rPr lang="en-US" sz="2000" dirty="0">
                <a:ea typeface="+mn-lt"/>
                <a:cs typeface="+mn-lt"/>
              </a:rPr>
              <a:t>Feel free to reach out to your child’s</a:t>
            </a:r>
            <a:r>
              <a:rPr lang="en-US" sz="2000" dirty="0">
                <a:cs typeface="Arial"/>
              </a:rPr>
              <a:t> teacher with questions. </a:t>
            </a:r>
            <a:endParaRPr lang="en-US" sz="2000" dirty="0">
              <a:ea typeface="Calibri"/>
              <a:cs typeface="Arial"/>
            </a:endParaRPr>
          </a:p>
          <a:p>
            <a:pPr>
              <a:buNone/>
            </a:pPr>
            <a:endParaRPr lang="en-US" sz="2000" dirty="0">
              <a:ea typeface="Calibri"/>
              <a:cs typeface="Arial"/>
            </a:endParaRPr>
          </a:p>
          <a:p>
            <a:pPr>
              <a:buNone/>
            </a:pPr>
            <a:r>
              <a:rPr lang="en-US" sz="2000" dirty="0">
                <a:cs typeface="Arial"/>
              </a:rPr>
              <a:t>Mrs. Baker: lbaker@paulding.k12.ga.us</a:t>
            </a:r>
          </a:p>
          <a:p>
            <a:pPr>
              <a:buNone/>
            </a:pPr>
            <a:r>
              <a:rPr lang="en-US" sz="2000" dirty="0">
                <a:ea typeface="Calibri"/>
                <a:cs typeface="Arial"/>
              </a:rPr>
              <a:t>Mrs. Hannans: dhannans@paulding.k12.ga.us</a:t>
            </a:r>
          </a:p>
          <a:p>
            <a:pPr>
              <a:buNone/>
            </a:pPr>
            <a:r>
              <a:rPr lang="en-US" sz="2000" dirty="0">
                <a:ea typeface="Calibri"/>
                <a:cs typeface="Arial"/>
              </a:rPr>
              <a:t>Ms. Price: </a:t>
            </a:r>
            <a:r>
              <a:rPr lang="en-US" sz="2000" dirty="0">
                <a:cs typeface="Arial"/>
              </a:rPr>
              <a:t>lprice@paulding.k12.ga.us</a:t>
            </a:r>
            <a:endParaRPr lang="en-US" sz="2000" dirty="0">
              <a:ea typeface="Calibri"/>
              <a:cs typeface="Arial"/>
            </a:endParaRPr>
          </a:p>
          <a:p>
            <a:pPr>
              <a:buNone/>
            </a:pPr>
            <a:r>
              <a:rPr lang="en-US" sz="2000" dirty="0">
                <a:ea typeface="Calibri"/>
                <a:cs typeface="Arial"/>
              </a:rPr>
              <a:t>Mrs. Spiva: </a:t>
            </a:r>
            <a:r>
              <a:rPr lang="en-US" sz="2000" dirty="0">
                <a:cs typeface="Arial"/>
              </a:rPr>
              <a:t>jspiva@paulding.k12.ga.us</a:t>
            </a:r>
            <a:endParaRPr lang="en-US" sz="2000" dirty="0">
              <a:ea typeface="Calibri"/>
              <a:cs typeface="Arial"/>
            </a:endParaRPr>
          </a:p>
          <a:p>
            <a:pPr>
              <a:buNone/>
            </a:pPr>
            <a:endParaRPr lang="en-US" sz="2000" dirty="0">
              <a:solidFill>
                <a:srgbClr val="0099FF"/>
              </a:solidFill>
              <a:ea typeface="Calibri"/>
              <a:cs typeface="Arial"/>
            </a:endParaRPr>
          </a:p>
          <a:p>
            <a:pPr>
              <a:buNone/>
            </a:pPr>
            <a:endParaRPr lang="en-US" sz="2000" dirty="0">
              <a:ea typeface="Calibri"/>
              <a:cs typeface="Arial"/>
            </a:endParaRPr>
          </a:p>
          <a:p>
            <a:pPr>
              <a:buNone/>
            </a:pPr>
            <a:r>
              <a:rPr lang="en-US" sz="2000" dirty="0">
                <a:ea typeface="Calibri"/>
                <a:cs typeface="Calibri"/>
              </a:rPr>
              <a:t>Dallas Elementary Phone Number: </a:t>
            </a:r>
            <a:r>
              <a:rPr lang="en-US" sz="2000" dirty="0">
                <a:latin typeface="Noto Serif"/>
                <a:ea typeface="Noto Serif"/>
                <a:cs typeface="Noto Serif"/>
              </a:rPr>
              <a:t>770-443-8018</a:t>
            </a:r>
          </a:p>
          <a:p>
            <a:pPr>
              <a:buNone/>
            </a:pPr>
            <a:endParaRPr lang="en-US" sz="1800" dirty="0">
              <a:solidFill>
                <a:schemeClr val="tx1"/>
              </a:solidFill>
              <a:ea typeface="Calibri"/>
              <a:cs typeface="Calibri"/>
            </a:endParaRPr>
          </a:p>
          <a:p>
            <a:pPr>
              <a:buFont typeface="Arial"/>
              <a:buNone/>
            </a:pPr>
            <a:endParaRPr lang="en-US" dirty="0">
              <a:latin typeface="Calibri" panose="020F0502020204030204"/>
              <a:ea typeface="Calibri" panose="020F0502020204030204"/>
              <a:cs typeface="Arial"/>
            </a:endParaRPr>
          </a:p>
          <a:p>
            <a:pPr>
              <a:buNone/>
            </a:pPr>
            <a:endParaRPr lang="en-US" dirty="0">
              <a:highlight>
                <a:srgbClr val="FFFF00"/>
              </a:highlight>
              <a:latin typeface="DJ Basic" pitchFamily="2" charset="0"/>
            </a:endParaRPr>
          </a:p>
        </p:txBody>
      </p:sp>
      <p:pic>
        <p:nvPicPr>
          <p:cNvPr id="2" name="Picture 1" descr="Adobe Stock">
            <a:extLst>
              <a:ext uri="{FF2B5EF4-FFF2-40B4-BE49-F238E27FC236}">
                <a16:creationId xmlns:a16="http://schemas.microsoft.com/office/drawing/2014/main" id="{A2B17C59-EC49-AA52-F6CD-D73BB9A9255B}"/>
              </a:ext>
            </a:extLst>
          </p:cNvPr>
          <p:cNvPicPr>
            <a:picLocks noChangeAspect="1"/>
          </p:cNvPicPr>
          <p:nvPr/>
        </p:nvPicPr>
        <p:blipFill>
          <a:blip r:embed="rId3"/>
          <a:stretch>
            <a:fillRect/>
          </a:stretch>
        </p:blipFill>
        <p:spPr>
          <a:xfrm>
            <a:off x="5502853" y="3794215"/>
            <a:ext cx="3286125" cy="1390650"/>
          </a:xfrm>
          <a:prstGeom prst="rect">
            <a:avLst/>
          </a:prstGeom>
        </p:spPr>
      </p:pic>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10"/>
          <p:cNvSpPr>
            <a:spLocks noGrp="1" noChangeArrowheads="1"/>
          </p:cNvSpPr>
          <p:nvPr>
            <p:ph type="title"/>
          </p:nvPr>
        </p:nvSpPr>
        <p:spPr>
          <a:xfrm>
            <a:off x="123737" y="119184"/>
            <a:ext cx="8896526" cy="1456267"/>
          </a:xfrm>
        </p:spPr>
        <p:txBody>
          <a:bodyPr>
            <a:noAutofit/>
          </a:bodyPr>
          <a:lstStyle/>
          <a:p>
            <a:r>
              <a:rPr lang="en-US" sz="4800" dirty="0">
                <a:latin typeface="Eras Bold ITC" panose="020B0907030504020204" pitchFamily="34" charset="0"/>
              </a:rPr>
              <a:t>Grade Level Standards</a:t>
            </a:r>
          </a:p>
        </p:txBody>
      </p:sp>
      <p:sp>
        <p:nvSpPr>
          <p:cNvPr id="3083" name="Rectangle 11"/>
          <p:cNvSpPr>
            <a:spLocks noGrp="1" noChangeArrowheads="1"/>
          </p:cNvSpPr>
          <p:nvPr>
            <p:ph idx="1"/>
          </p:nvPr>
        </p:nvSpPr>
        <p:spPr>
          <a:xfrm>
            <a:off x="1002331" y="2256685"/>
            <a:ext cx="7634796" cy="4343399"/>
          </a:xfrm>
        </p:spPr>
        <p:txBody>
          <a:bodyPr>
            <a:normAutofit/>
          </a:bodyPr>
          <a:lstStyle/>
          <a:p>
            <a:r>
              <a:rPr lang="en-US" sz="3200" dirty="0">
                <a:latin typeface="DJ Basic"/>
              </a:rPr>
              <a:t>All lessons adhere to GA Standards of Excellence for all subjects</a:t>
            </a:r>
          </a:p>
          <a:p>
            <a:pPr>
              <a:buClr>
                <a:srgbClr val="FFFFFF"/>
              </a:buClr>
            </a:pPr>
            <a:r>
              <a:rPr lang="en-US" sz="2400" dirty="0">
                <a:latin typeface="DJ Basic"/>
              </a:rPr>
              <a:t>Parent Resource link to GADOE:</a:t>
            </a:r>
            <a:r>
              <a:rPr lang="en-US" sz="2400" dirty="0">
                <a:solidFill>
                  <a:schemeClr val="tx2">
                    <a:lumMod val="75000"/>
                  </a:schemeClr>
                </a:solidFill>
                <a:latin typeface="DJ Basic"/>
              </a:rPr>
              <a:t> </a:t>
            </a:r>
            <a:r>
              <a:rPr lang="en-US" sz="2400" dirty="0">
                <a:solidFill>
                  <a:srgbClr val="0099FF"/>
                </a:solidFill>
                <a:ea typeface="+mn-lt"/>
                <a:cs typeface="+mn-lt"/>
                <a:hlinkClick r:id="rId3">
                  <a:extLst>
                    <a:ext uri="{A12FA001-AC4F-418D-AE19-62706E023703}">
                      <ahyp:hlinkClr xmlns:ahyp="http://schemas.microsoft.com/office/drawing/2018/hyperlinkcolor" val="tx"/>
                    </a:ext>
                  </a:extLst>
                </a:hlinkClick>
              </a:rPr>
              <a:t>https://gadoe.org/parents/</a:t>
            </a:r>
            <a:r>
              <a:rPr lang="en-US" sz="2400" dirty="0">
                <a:solidFill>
                  <a:srgbClr val="0099FF"/>
                </a:solidFill>
                <a:ea typeface="+mn-lt"/>
                <a:cs typeface="+mn-lt"/>
              </a:rPr>
              <a:t> </a:t>
            </a:r>
            <a:endParaRPr lang="en-US" sz="2400" dirty="0">
              <a:solidFill>
                <a:srgbClr val="0099FF"/>
              </a:solidFill>
              <a:latin typeface="DJ Basic"/>
            </a:endParaRPr>
          </a:p>
          <a:p>
            <a:r>
              <a:rPr lang="en-US" sz="2400" dirty="0"/>
              <a:t>Parent Math Info</a:t>
            </a:r>
            <a:r>
              <a:rPr lang="en-US" sz="2400" dirty="0">
                <a:solidFill>
                  <a:schemeClr val="bg2">
                    <a:lumMod val="40000"/>
                    <a:lumOff val="60000"/>
                  </a:schemeClr>
                </a:solidFill>
              </a:rPr>
              <a:t>: </a:t>
            </a:r>
            <a:r>
              <a:rPr lang="en-US" sz="2400" dirty="0">
                <a:solidFill>
                  <a:srgbClr val="0099FF"/>
                </a:solidFill>
                <a:hlinkClick r:id="rId4">
                  <a:extLst>
                    <a:ext uri="{A12FA001-AC4F-418D-AE19-62706E023703}">
                      <ahyp:hlinkClr xmlns:ahyp="http://schemas.microsoft.com/office/drawing/2018/hyperlinkcolor" val="tx"/>
                    </a:ext>
                  </a:extLst>
                </a:hlinkClick>
              </a:rPr>
              <a:t>3rd-Grade-Mathematics-Parent-Letter (gadoe.org)</a:t>
            </a:r>
            <a:endParaRPr lang="en-US" sz="2400" dirty="0">
              <a:solidFill>
                <a:srgbClr val="0099FF"/>
              </a:solidFill>
              <a:ea typeface="Calibri"/>
              <a:cs typeface="Calibri"/>
            </a:endParaRPr>
          </a:p>
          <a:p>
            <a:r>
              <a:rPr lang="en-US" sz="2400" dirty="0"/>
              <a:t>GADOE Suitcase for ELA, Math, SS, and Science Standards: </a:t>
            </a:r>
            <a:r>
              <a:rPr lang="en-US" sz="2400" dirty="0">
                <a:solidFill>
                  <a:srgbClr val="0099FF"/>
                </a:solidFill>
                <a:ea typeface="+mn-lt"/>
                <a:cs typeface="+mn-lt"/>
                <a:hlinkClick r:id="rId5">
                  <a:extLst>
                    <a:ext uri="{A12FA001-AC4F-418D-AE19-62706E023703}">
                      <ahyp:hlinkClr xmlns:ahyp="http://schemas.microsoft.com/office/drawing/2018/hyperlinkcolor" val="tx"/>
                    </a:ext>
                  </a:extLst>
                </a:hlinkClick>
              </a:rPr>
              <a:t>https://case.georgiastandards.org/</a:t>
            </a:r>
            <a:r>
              <a:rPr lang="en-US" sz="2400" dirty="0">
                <a:solidFill>
                  <a:srgbClr val="0099FF"/>
                </a:solidFill>
                <a:ea typeface="+mn-lt"/>
                <a:cs typeface="+mn-lt"/>
              </a:rPr>
              <a:t> </a:t>
            </a:r>
          </a:p>
        </p:txBody>
      </p:sp>
      <p:pic>
        <p:nvPicPr>
          <p:cNvPr id="2" name="Picture 1" descr="Inspire">
            <a:extLst>
              <a:ext uri="{FF2B5EF4-FFF2-40B4-BE49-F238E27FC236}">
                <a16:creationId xmlns:a16="http://schemas.microsoft.com/office/drawing/2014/main" id="{95D6343A-76DB-59C8-9284-FC7C8A20E429}"/>
              </a:ext>
            </a:extLst>
          </p:cNvPr>
          <p:cNvPicPr>
            <a:picLocks noChangeAspect="1"/>
          </p:cNvPicPr>
          <p:nvPr/>
        </p:nvPicPr>
        <p:blipFill>
          <a:blip r:embed="rId6"/>
          <a:stretch>
            <a:fillRect/>
          </a:stretch>
        </p:blipFill>
        <p:spPr>
          <a:xfrm>
            <a:off x="5673032" y="1709675"/>
            <a:ext cx="2548606" cy="712239"/>
          </a:xfrm>
          <a:prstGeom prst="rect">
            <a:avLst/>
          </a:prstGeom>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10"/>
          <p:cNvSpPr>
            <a:spLocks noGrp="1" noChangeArrowheads="1"/>
          </p:cNvSpPr>
          <p:nvPr>
            <p:ph type="title"/>
          </p:nvPr>
        </p:nvSpPr>
        <p:spPr>
          <a:xfrm>
            <a:off x="75501" y="145287"/>
            <a:ext cx="9068499" cy="1373120"/>
          </a:xfrm>
        </p:spPr>
        <p:txBody>
          <a:bodyPr>
            <a:noAutofit/>
          </a:bodyPr>
          <a:lstStyle/>
          <a:p>
            <a:r>
              <a:rPr lang="en-US" sz="4400" dirty="0">
                <a:latin typeface="Eras Bold ITC" panose="020B0907030504020204" pitchFamily="34" charset="0"/>
              </a:rPr>
              <a:t>Curriculum: ELA/Reading </a:t>
            </a:r>
          </a:p>
        </p:txBody>
      </p:sp>
      <p:sp>
        <p:nvSpPr>
          <p:cNvPr id="3083" name="Rectangle 11"/>
          <p:cNvSpPr>
            <a:spLocks noGrp="1" noChangeArrowheads="1"/>
          </p:cNvSpPr>
          <p:nvPr>
            <p:ph idx="1"/>
          </p:nvPr>
        </p:nvSpPr>
        <p:spPr>
          <a:xfrm>
            <a:off x="258608" y="1897202"/>
            <a:ext cx="8626783" cy="4676774"/>
          </a:xfrm>
        </p:spPr>
        <p:txBody>
          <a:bodyPr>
            <a:normAutofit/>
          </a:bodyPr>
          <a:lstStyle/>
          <a:p>
            <a:r>
              <a:rPr lang="en-US" sz="1400" dirty="0"/>
              <a:t>All teachers follow the Paulding County School District assessment guide. This guide provides teachers a timeline of when to teach and assess standards. For more information, visit</a:t>
            </a:r>
            <a:r>
              <a:rPr lang="en-US" sz="1400" dirty="0">
                <a:solidFill>
                  <a:srgbClr val="0099FF"/>
                </a:solidFill>
              </a:rPr>
              <a:t> </a:t>
            </a:r>
            <a:r>
              <a:rPr lang="en-US" dirty="0">
                <a:solidFill>
                  <a:srgbClr val="0099FF"/>
                </a:solidFill>
                <a:hlinkClick r:id="rId3">
                  <a:extLst>
                    <a:ext uri="{A12FA001-AC4F-418D-AE19-62706E023703}">
                      <ahyp:hlinkClr xmlns:ahyp="http://schemas.microsoft.com/office/drawing/2018/hyperlinkcolor" val="tx"/>
                    </a:ext>
                  </a:extLst>
                </a:hlinkClick>
              </a:rPr>
              <a:t>www.georgiastandards.org</a:t>
            </a:r>
            <a:r>
              <a:rPr lang="en-US" dirty="0">
                <a:solidFill>
                  <a:srgbClr val="0099FF"/>
                </a:solidFill>
              </a:rPr>
              <a:t>.</a:t>
            </a:r>
          </a:p>
          <a:p>
            <a:r>
              <a:rPr lang="en-US" sz="1400" b="1" dirty="0">
                <a:solidFill>
                  <a:srgbClr val="0099FF"/>
                </a:solidFill>
                <a:hlinkClick r:id="rId4">
                  <a:extLst>
                    <a:ext uri="{A12FA001-AC4F-418D-AE19-62706E023703}">
                      <ahyp:hlinkClr xmlns:ahyp="http://schemas.microsoft.com/office/drawing/2018/hyperlinkcolor" val="tx"/>
                    </a:ext>
                  </a:extLst>
                </a:hlinkClick>
              </a:rPr>
              <a:t>Reading (Bookworms Program)</a:t>
            </a:r>
            <a:endParaRPr lang="en-US" sz="1400" b="1" dirty="0">
              <a:solidFill>
                <a:srgbClr val="0099FF"/>
              </a:solidFill>
            </a:endParaRPr>
          </a:p>
          <a:p>
            <a:r>
              <a:rPr lang="en-US" sz="1400" dirty="0"/>
              <a:t>Shared Reading</a:t>
            </a:r>
            <a:endParaRPr lang="en-US" sz="1400" dirty="0">
              <a:ea typeface="Calibri"/>
              <a:cs typeface="Calibri"/>
            </a:endParaRPr>
          </a:p>
          <a:p>
            <a:r>
              <a:rPr lang="en-US" sz="1400" dirty="0"/>
              <a:t>Interactive Read Aloud </a:t>
            </a:r>
            <a:endParaRPr lang="en-US" sz="1400" dirty="0">
              <a:ea typeface="Calibri"/>
              <a:cs typeface="Calibri"/>
            </a:endParaRPr>
          </a:p>
          <a:p>
            <a:r>
              <a:rPr lang="en-US" sz="1400" b="1" dirty="0"/>
              <a:t>Interventions: UFLI</a:t>
            </a:r>
          </a:p>
          <a:p>
            <a:endParaRPr lang="en-US" sz="1400" b="1" dirty="0"/>
          </a:p>
          <a:p>
            <a:r>
              <a:rPr lang="en-US" sz="1400" b="1" dirty="0"/>
              <a:t>Science</a:t>
            </a:r>
            <a:endParaRPr lang="en-US" sz="1400" b="1" dirty="0">
              <a:ea typeface="Calibri"/>
              <a:cs typeface="Calibri"/>
            </a:endParaRPr>
          </a:p>
          <a:p>
            <a:pPr marL="285750" indent="-285750">
              <a:buFont typeface="Arial"/>
              <a:buChar char="•"/>
            </a:pPr>
            <a:r>
              <a:rPr lang="en-US" sz="1400" dirty="0"/>
              <a:t>Heat Energy</a:t>
            </a:r>
            <a:endParaRPr lang="en-US" sz="1400" dirty="0">
              <a:ea typeface="Calibri"/>
              <a:cs typeface="Calibri"/>
            </a:endParaRPr>
          </a:p>
          <a:p>
            <a:pPr marL="285750" indent="-285750">
              <a:buFont typeface="Arial"/>
              <a:buChar char="•"/>
            </a:pPr>
            <a:r>
              <a:rPr lang="en-US" sz="1400" dirty="0"/>
              <a:t>Habitats of Georgia</a:t>
            </a:r>
            <a:endParaRPr lang="en-US" sz="1400" dirty="0">
              <a:ea typeface="Calibri"/>
              <a:cs typeface="Calibri"/>
            </a:endParaRPr>
          </a:p>
          <a:p>
            <a:pPr marL="285750" indent="-285750">
              <a:buFont typeface="Arial"/>
              <a:buChar char="•"/>
            </a:pPr>
            <a:r>
              <a:rPr lang="en-US" sz="1400" dirty="0"/>
              <a:t>Pollution</a:t>
            </a:r>
            <a:endParaRPr lang="en-US" sz="1400" dirty="0">
              <a:ea typeface="Calibri"/>
              <a:cs typeface="Calibri"/>
            </a:endParaRPr>
          </a:p>
          <a:p>
            <a:pPr marL="285750" indent="-285750">
              <a:buFont typeface="Arial"/>
              <a:buChar char="•"/>
            </a:pPr>
            <a:r>
              <a:rPr lang="en-US" sz="1400" dirty="0"/>
              <a:t>Rocks and Soil</a:t>
            </a:r>
            <a:endParaRPr lang="en-US" sz="1400" dirty="0">
              <a:ea typeface="Calibri"/>
              <a:cs typeface="Calibri"/>
            </a:endParaRPr>
          </a:p>
          <a:p>
            <a:pPr marL="285750" indent="-285750">
              <a:buFont typeface="Arial"/>
              <a:buChar char="•"/>
            </a:pPr>
            <a:r>
              <a:rPr lang="en-US" sz="1400" dirty="0"/>
              <a:t>Fossils</a:t>
            </a:r>
            <a:endParaRPr lang="en-US" sz="1400" dirty="0">
              <a:ea typeface="Calibri"/>
              <a:cs typeface="Calibri"/>
            </a:endParaRPr>
          </a:p>
          <a:p>
            <a:pPr marL="914400" lvl="2" indent="0">
              <a:buNone/>
            </a:pPr>
            <a:endParaRPr lang="en-US" dirty="0">
              <a:highlight>
                <a:srgbClr val="FFFF00"/>
              </a:highlight>
              <a:latin typeface="DJ Basic" pitchFamily="2" charset="0"/>
            </a:endParaRPr>
          </a:p>
        </p:txBody>
      </p:sp>
      <p:sp>
        <p:nvSpPr>
          <p:cNvPr id="2" name="TextBox 1">
            <a:extLst>
              <a:ext uri="{FF2B5EF4-FFF2-40B4-BE49-F238E27FC236}">
                <a16:creationId xmlns:a16="http://schemas.microsoft.com/office/drawing/2014/main" id="{041A79CF-AB95-4071-8FDE-5B4F88CA11D9}"/>
              </a:ext>
            </a:extLst>
          </p:cNvPr>
          <p:cNvSpPr txBox="1"/>
          <p:nvPr/>
        </p:nvSpPr>
        <p:spPr>
          <a:xfrm>
            <a:off x="5250306" y="2612209"/>
            <a:ext cx="3355597" cy="3693319"/>
          </a:xfrm>
          <a:prstGeom prst="rect">
            <a:avLst/>
          </a:prstGeom>
          <a:noFill/>
        </p:spPr>
        <p:txBody>
          <a:bodyPr wrap="square" rtlCol="0">
            <a:spAutoFit/>
          </a:bodyPr>
          <a:lstStyle/>
          <a:p>
            <a:pPr algn="l" rtl="0"/>
            <a:r>
              <a:rPr lang="en-US" b="1" u="none" strike="noStrike" dirty="0">
                <a:solidFill>
                  <a:schemeClr val="accent1"/>
                </a:solidFill>
                <a:latin typeface="Tw Cen MT"/>
                <a:ea typeface="&amp;quot"/>
                <a:cs typeface="&amp;quot"/>
                <a:hlinkClick r:id="rId5">
                  <a:extLst>
                    <a:ext uri="{A12FA001-AC4F-418D-AE19-62706E023703}">
                      <ahyp:hlinkClr xmlns:ahyp="http://schemas.microsoft.com/office/drawing/2018/hyperlinkcolor" val="tx"/>
                    </a:ext>
                  </a:extLst>
                </a:hlinkClick>
              </a:rPr>
              <a:t>Writing</a:t>
            </a:r>
            <a:r>
              <a:rPr lang="en-US" b="1" u="none" strike="noStrike" dirty="0">
                <a:solidFill>
                  <a:schemeClr val="accent1"/>
                </a:solidFill>
                <a:latin typeface="Tw Cen MT"/>
                <a:ea typeface="&amp;quot"/>
                <a:cs typeface="&amp;quot"/>
              </a:rPr>
              <a:t>​</a:t>
            </a:r>
          </a:p>
          <a:p>
            <a:pPr lvl="0" algn="l" rtl="0">
              <a:buChar char="•"/>
            </a:pPr>
            <a:r>
              <a:rPr lang="en-US" sz="1800" b="0" i="0" u="none" strike="noStrike" dirty="0">
                <a:latin typeface="Tw Cen MT"/>
                <a:ea typeface="Arial"/>
                <a:cs typeface="Arial"/>
              </a:rPr>
              <a:t>Narrative Writing​</a:t>
            </a:r>
          </a:p>
          <a:p>
            <a:pPr lvl="0" algn="l" rtl="0">
              <a:buChar char="•"/>
            </a:pPr>
            <a:r>
              <a:rPr lang="en-US" sz="1800" b="0" i="0" u="none" strike="noStrike" dirty="0">
                <a:latin typeface="Tw Cen MT"/>
                <a:ea typeface="Arial"/>
                <a:cs typeface="Arial"/>
              </a:rPr>
              <a:t>Informational Writing​</a:t>
            </a:r>
          </a:p>
          <a:p>
            <a:pPr lvl="0" algn="l" rtl="0">
              <a:buChar char="•"/>
            </a:pPr>
            <a:r>
              <a:rPr lang="en-US" sz="1800" b="0" i="0" u="none" strike="noStrike" dirty="0">
                <a:latin typeface="Tw Cen MT"/>
                <a:ea typeface="Arial"/>
                <a:cs typeface="Arial"/>
              </a:rPr>
              <a:t>Opinion Writing​</a:t>
            </a:r>
          </a:p>
          <a:p>
            <a:pPr lvl="0" algn="l" rtl="0"/>
            <a:endParaRPr lang="en-US" sz="1800" b="0" i="0" u="none" strike="noStrike" dirty="0">
              <a:latin typeface="Tw Cen MT"/>
              <a:ea typeface="Arial"/>
              <a:cs typeface="Arial"/>
            </a:endParaRPr>
          </a:p>
          <a:p>
            <a:pPr algn="l" rtl="0"/>
            <a:r>
              <a:rPr lang="en-US" sz="1800" b="1" i="0" u="none" strike="noStrike" dirty="0">
                <a:latin typeface="Tw Cen MT"/>
                <a:ea typeface="&amp;quot"/>
                <a:cs typeface="&amp;quot"/>
              </a:rPr>
              <a:t>Social Studies (integrated during Reading and Writing)</a:t>
            </a:r>
            <a:r>
              <a:rPr lang="en-US" sz="1800" b="0" i="0" u="none" strike="noStrike" dirty="0">
                <a:latin typeface="Tw Cen MT"/>
                <a:ea typeface="&amp;quot"/>
                <a:cs typeface="&amp;quot"/>
              </a:rPr>
              <a:t>​</a:t>
            </a:r>
          </a:p>
          <a:p>
            <a:pPr lvl="0" algn="l" rtl="0">
              <a:buChar char="•"/>
            </a:pPr>
            <a:r>
              <a:rPr lang="en-US" sz="1800" b="0" i="0" u="none" strike="noStrike" dirty="0">
                <a:latin typeface="Tw Cen MT"/>
                <a:ea typeface="Arial"/>
                <a:cs typeface="Arial"/>
              </a:rPr>
              <a:t>European Explorers​</a:t>
            </a:r>
          </a:p>
          <a:p>
            <a:pPr lvl="0" algn="l" rtl="0">
              <a:buChar char="•"/>
            </a:pPr>
            <a:r>
              <a:rPr lang="en-US" sz="1800" b="0" i="0" u="none" strike="noStrike" dirty="0">
                <a:latin typeface="Tw Cen MT"/>
                <a:ea typeface="Arial"/>
                <a:cs typeface="Arial"/>
              </a:rPr>
              <a:t>Government​</a:t>
            </a:r>
          </a:p>
          <a:p>
            <a:pPr lvl="0" algn="l" rtl="0">
              <a:buChar char="•"/>
            </a:pPr>
            <a:r>
              <a:rPr lang="en-US" sz="1800" b="0" i="0" u="none" strike="noStrike" dirty="0">
                <a:latin typeface="Tw Cen MT"/>
                <a:ea typeface="Arial"/>
                <a:cs typeface="Arial"/>
              </a:rPr>
              <a:t>Economics​</a:t>
            </a:r>
          </a:p>
          <a:p>
            <a:pPr lvl="0" algn="l" rtl="0">
              <a:buChar char="•"/>
            </a:pPr>
            <a:r>
              <a:rPr lang="en-US" sz="1800" b="0" i="0" u="none" strike="noStrike" dirty="0">
                <a:latin typeface="Tw Cen MT"/>
                <a:ea typeface="Arial"/>
                <a:cs typeface="Arial"/>
              </a:rPr>
              <a:t>Map Skills​</a:t>
            </a:r>
          </a:p>
          <a:p>
            <a:pPr lvl="0" algn="l" rtl="0">
              <a:buChar char="•"/>
            </a:pPr>
            <a:r>
              <a:rPr lang="en-US" sz="1800" b="0" i="0" u="none" strike="noStrike" dirty="0">
                <a:latin typeface="Tw Cen MT"/>
                <a:ea typeface="Arial"/>
                <a:cs typeface="Arial"/>
              </a:rPr>
              <a:t>Native Americans​</a:t>
            </a:r>
          </a:p>
          <a:p>
            <a:pPr lvl="0" algn="l" rtl="0">
              <a:buChar char="•"/>
            </a:pPr>
            <a:r>
              <a:rPr lang="en-US" sz="1800" b="0" i="0" u="none" strike="noStrike" dirty="0">
                <a:latin typeface="Tw Cen MT"/>
                <a:ea typeface="Arial"/>
                <a:cs typeface="Arial"/>
              </a:rPr>
              <a:t>Colonial Life</a:t>
            </a:r>
            <a:endParaRPr lang="en-US" dirty="0"/>
          </a:p>
        </p:txBody>
      </p:sp>
      <p:pic>
        <p:nvPicPr>
          <p:cNvPr id="3" name="Picture 2" descr="A green w with glasses&#10;&#10;AI-generated content may be incorrect.">
            <a:extLst>
              <a:ext uri="{FF2B5EF4-FFF2-40B4-BE49-F238E27FC236}">
                <a16:creationId xmlns:a16="http://schemas.microsoft.com/office/drawing/2014/main" id="{9A90B91A-BDCA-E03B-B86D-BA81842A49FF}"/>
              </a:ext>
            </a:extLst>
          </p:cNvPr>
          <p:cNvPicPr>
            <a:picLocks noChangeAspect="1"/>
          </p:cNvPicPr>
          <p:nvPr/>
        </p:nvPicPr>
        <p:blipFill>
          <a:blip r:embed="rId6"/>
          <a:stretch>
            <a:fillRect/>
          </a:stretch>
        </p:blipFill>
        <p:spPr>
          <a:xfrm>
            <a:off x="2432995" y="2927758"/>
            <a:ext cx="845931" cy="743578"/>
          </a:xfrm>
          <a:prstGeom prst="rect">
            <a:avLst/>
          </a:prstGeom>
        </p:spPr>
      </p:pic>
    </p:spTree>
    <p:extLst>
      <p:ext uri="{BB962C8B-B14F-4D97-AF65-F5344CB8AC3E}">
        <p14:creationId xmlns:p14="http://schemas.microsoft.com/office/powerpoint/2010/main" val="2990584608"/>
      </p:ext>
    </p:extLst>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10"/>
          <p:cNvSpPr>
            <a:spLocks noGrp="1" noChangeArrowheads="1"/>
          </p:cNvSpPr>
          <p:nvPr>
            <p:ph type="title"/>
          </p:nvPr>
        </p:nvSpPr>
        <p:spPr>
          <a:xfrm>
            <a:off x="153996" y="180772"/>
            <a:ext cx="7524003" cy="970450"/>
          </a:xfrm>
        </p:spPr>
        <p:txBody>
          <a:bodyPr/>
          <a:lstStyle/>
          <a:p>
            <a:r>
              <a:rPr lang="en-US" sz="4400" dirty="0">
                <a:latin typeface="Eras Bold ITC" panose="020B0907030504020204" pitchFamily="34" charset="0"/>
              </a:rPr>
              <a:t>Curriculum: Math</a:t>
            </a:r>
          </a:p>
        </p:txBody>
      </p:sp>
      <p:sp>
        <p:nvSpPr>
          <p:cNvPr id="4" name="TextBox 3">
            <a:extLst>
              <a:ext uri="{FF2B5EF4-FFF2-40B4-BE49-F238E27FC236}">
                <a16:creationId xmlns:a16="http://schemas.microsoft.com/office/drawing/2014/main" id="{FE3771F1-CDB9-9497-06BE-5F4C7F1B224E}"/>
              </a:ext>
            </a:extLst>
          </p:cNvPr>
          <p:cNvSpPr txBox="1"/>
          <p:nvPr/>
        </p:nvSpPr>
        <p:spPr>
          <a:xfrm>
            <a:off x="0" y="1329067"/>
            <a:ext cx="9151952" cy="4801314"/>
          </a:xfrm>
          <a:prstGeom prst="rect">
            <a:avLst/>
          </a:prstGeom>
          <a:noFill/>
        </p:spPr>
        <p:txBody>
          <a:bodyPr wrap="square" lIns="91440" tIns="45720" rIns="91440" bIns="45720" anchor="t">
            <a:spAutoFit/>
          </a:bodyPr>
          <a:lstStyle/>
          <a:p>
            <a:pPr marL="285750" indent="-285750">
              <a:buFont typeface="Arial"/>
              <a:buChar char="•"/>
            </a:pPr>
            <a:r>
              <a:rPr lang="en-US" sz="1800" dirty="0"/>
              <a:t>Operations and Algebraic Thinking</a:t>
            </a:r>
          </a:p>
          <a:p>
            <a:pPr marL="285750" indent="-285750">
              <a:buFont typeface="Arial"/>
              <a:buChar char="•"/>
            </a:pPr>
            <a:r>
              <a:rPr lang="en-US" sz="1800" dirty="0"/>
              <a:t>Numbers and Operations-Fractions</a:t>
            </a:r>
            <a:endParaRPr lang="en-US" sz="1800" dirty="0">
              <a:ea typeface="Calibri"/>
              <a:cs typeface="Calibri"/>
            </a:endParaRPr>
          </a:p>
          <a:p>
            <a:pPr marL="285750" indent="-285750">
              <a:buFont typeface="Arial"/>
              <a:buChar char="•"/>
            </a:pPr>
            <a:r>
              <a:rPr lang="en-US" sz="1800" dirty="0"/>
              <a:t>Measurement and data</a:t>
            </a:r>
            <a:endParaRPr lang="en-US" sz="1800" dirty="0">
              <a:ea typeface="Calibri"/>
              <a:cs typeface="Calibri"/>
            </a:endParaRPr>
          </a:p>
          <a:p>
            <a:pPr marL="285750" indent="-285750">
              <a:buFont typeface="Arial"/>
              <a:buChar char="•"/>
            </a:pPr>
            <a:r>
              <a:rPr lang="en-US" sz="1800" dirty="0"/>
              <a:t>Geometry</a:t>
            </a:r>
            <a:endParaRPr lang="en-US" sz="1800" dirty="0">
              <a:ea typeface="Calibri"/>
              <a:cs typeface="Calibri"/>
            </a:endParaRPr>
          </a:p>
          <a:p>
            <a:pPr marL="914400" lvl="2" indent="0">
              <a:buNone/>
            </a:pPr>
            <a:endParaRPr lang="en-US" dirty="0"/>
          </a:p>
          <a:p>
            <a:pPr marL="914400" lvl="2" indent="0">
              <a:buNone/>
            </a:pPr>
            <a:r>
              <a:rPr lang="en-US" sz="1800" dirty="0"/>
              <a:t>What is Illustrative Math? </a:t>
            </a:r>
            <a:endParaRPr lang="en-US" sz="1800" dirty="0">
              <a:ea typeface="Calibri"/>
              <a:cs typeface="Calibri"/>
            </a:endParaRPr>
          </a:p>
          <a:p>
            <a:pPr marL="914400" lvl="2" indent="0">
              <a:buNone/>
            </a:pPr>
            <a:endParaRPr lang="en-US" dirty="0"/>
          </a:p>
          <a:p>
            <a:pPr marL="914400" lvl="2" indent="0">
              <a:buNone/>
            </a:pPr>
            <a:r>
              <a:rPr lang="en-US" sz="1800" dirty="0"/>
              <a:t>IM is a problem-based curriculum where students spend most of their time working on sequenced problems. Students gain a rich and lasting understanding of mathematical concepts and procedures and experience applying this knowledge to new situations. Students frequently collaborate with their classmates-they talk about math, listen to each other’s ideas, justify their thinking, and critique the reasoning of others. </a:t>
            </a:r>
            <a:endParaRPr lang="en-US" sz="1800" dirty="0">
              <a:ea typeface="Calibri"/>
              <a:cs typeface="Calibri"/>
            </a:endParaRPr>
          </a:p>
          <a:p>
            <a:pPr marL="914400" lvl="2" indent="0">
              <a:buNone/>
            </a:pPr>
            <a:r>
              <a:rPr lang="en-US" dirty="0">
                <a:solidFill>
                  <a:srgbClr val="0099FF"/>
                </a:solidFill>
                <a:hlinkClick r:id="rId3">
                  <a:extLst>
                    <a:ext uri="{A12FA001-AC4F-418D-AE19-62706E023703}">
                      <ahyp:hlinkClr xmlns:ahyp="http://schemas.microsoft.com/office/drawing/2018/hyperlinkcolor" val="tx"/>
                    </a:ext>
                  </a:extLst>
                </a:hlinkClick>
              </a:rPr>
              <a:t>Illustrative Mathematics Grade 3 – Family Support |</a:t>
            </a:r>
          </a:p>
          <a:p>
            <a:pPr marL="914400" lvl="2" indent="0">
              <a:buNone/>
            </a:pPr>
            <a:endParaRPr lang="en-US" dirty="0"/>
          </a:p>
          <a:p>
            <a:pPr marL="914400" lvl="2" indent="0">
              <a:buNone/>
            </a:pPr>
            <a:endParaRPr lang="en-US" dirty="0"/>
          </a:p>
          <a:p>
            <a:pPr marL="914400" lvl="2" indent="0">
              <a:buNone/>
            </a:pPr>
            <a:r>
              <a:rPr lang="en-US" dirty="0"/>
              <a:t>Do the Math- Intervention Support</a:t>
            </a:r>
            <a:endParaRPr lang="en-US" dirty="0">
              <a:ea typeface="Calibri"/>
              <a:cs typeface="Calibri"/>
            </a:endParaRPr>
          </a:p>
        </p:txBody>
      </p:sp>
      <p:pic>
        <p:nvPicPr>
          <p:cNvPr id="2" name="Picture 1" descr="Application gallery | Clever">
            <a:extLst>
              <a:ext uri="{FF2B5EF4-FFF2-40B4-BE49-F238E27FC236}">
                <a16:creationId xmlns:a16="http://schemas.microsoft.com/office/drawing/2014/main" id="{3EE465CE-B2BD-E18A-FD45-28F830C41F5B}"/>
              </a:ext>
            </a:extLst>
          </p:cNvPr>
          <p:cNvPicPr>
            <a:picLocks noChangeAspect="1"/>
          </p:cNvPicPr>
          <p:nvPr/>
        </p:nvPicPr>
        <p:blipFill>
          <a:blip r:embed="rId4"/>
          <a:stretch>
            <a:fillRect/>
          </a:stretch>
        </p:blipFill>
        <p:spPr>
          <a:xfrm>
            <a:off x="6396103" y="973377"/>
            <a:ext cx="1905000" cy="1905000"/>
          </a:xfrm>
          <a:prstGeom prst="rect">
            <a:avLst/>
          </a:prstGeom>
        </p:spPr>
      </p:pic>
    </p:spTree>
    <p:extLst>
      <p:ext uri="{BB962C8B-B14F-4D97-AF65-F5344CB8AC3E}">
        <p14:creationId xmlns:p14="http://schemas.microsoft.com/office/powerpoint/2010/main" val="2256737969"/>
      </p:ext>
    </p:extLst>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a:xfrm>
            <a:off x="180363" y="294275"/>
            <a:ext cx="7772400" cy="1456267"/>
          </a:xfrm>
        </p:spPr>
        <p:txBody>
          <a:bodyPr>
            <a:normAutofit fontScale="90000"/>
          </a:bodyPr>
          <a:lstStyle/>
          <a:p>
            <a:r>
              <a:rPr lang="en-US" sz="4800" dirty="0">
                <a:latin typeface="Eras Bold ITC" panose="020B0907030504020204" pitchFamily="34" charset="0"/>
              </a:rPr>
              <a:t>State Assessment: </a:t>
            </a:r>
            <a:br>
              <a:rPr lang="en-US" sz="4800" dirty="0">
                <a:latin typeface="Eras Bold ITC" panose="020B0907030504020204" pitchFamily="34" charset="0"/>
              </a:rPr>
            </a:br>
            <a:r>
              <a:rPr lang="en-US" sz="4800" dirty="0">
                <a:latin typeface="Eras Bold ITC" panose="020B0907030504020204" pitchFamily="34" charset="0"/>
              </a:rPr>
              <a:t>Georgia Milestones</a:t>
            </a:r>
          </a:p>
        </p:txBody>
      </p:sp>
      <p:sp>
        <p:nvSpPr>
          <p:cNvPr id="5126" name="Rectangle 6"/>
          <p:cNvSpPr>
            <a:spLocks noGrp="1" noChangeArrowheads="1"/>
          </p:cNvSpPr>
          <p:nvPr>
            <p:ph idx="1"/>
          </p:nvPr>
        </p:nvSpPr>
        <p:spPr>
          <a:xfrm>
            <a:off x="923925" y="2292350"/>
            <a:ext cx="6735763" cy="4270375"/>
          </a:xfrm>
        </p:spPr>
        <p:txBody>
          <a:bodyPr/>
          <a:lstStyle/>
          <a:p>
            <a:r>
              <a:rPr lang="en-US" sz="2000" dirty="0">
                <a:latin typeface="DJ Basic" pitchFamily="2" charset="0"/>
              </a:rPr>
              <a:t>Overview of GMA –</a:t>
            </a:r>
          </a:p>
          <a:p>
            <a:pPr marL="457200" lvl="1" indent="0">
              <a:buNone/>
            </a:pPr>
            <a:r>
              <a:rPr lang="en-US" dirty="0">
                <a:hlinkClick r:id="rId3">
                  <a:extLst>
                    <a:ext uri="{A12FA001-AC4F-418D-AE19-62706E023703}">
                      <ahyp:hlinkClr xmlns:ahyp="http://schemas.microsoft.com/office/drawing/2018/hyperlinkcolor" val="tx"/>
                    </a:ext>
                  </a:extLst>
                </a:hlinkClick>
              </a:rPr>
              <a:t>https://www.gadoe.org/Curriculum-Instruction-and-Assessment/Assessment/Pages/Georgia-Milestones-Assessment-System.aspx</a:t>
            </a:r>
            <a:endParaRPr lang="en-US" sz="1800" dirty="0">
              <a:latin typeface="DJ Basic" pitchFamily="2" charset="0"/>
            </a:endParaRPr>
          </a:p>
          <a:p>
            <a:pPr marL="457200" lvl="1" indent="0">
              <a:buNone/>
            </a:pPr>
            <a:endParaRPr lang="en-US" sz="1800" dirty="0">
              <a:latin typeface="DJ Basic" pitchFamily="2" charset="0"/>
            </a:endParaRPr>
          </a:p>
          <a:p>
            <a:pPr>
              <a:buFont typeface="Wingdings" panose="05000000000000000000" pitchFamily="2" charset="2"/>
              <a:buChar char="Ø"/>
            </a:pPr>
            <a:r>
              <a:rPr lang="en-US" sz="2000" dirty="0">
                <a:latin typeface="DJ Basic" pitchFamily="2" charset="0"/>
              </a:rPr>
              <a:t>We will share additional GMA information with parents in the spring. </a:t>
            </a:r>
          </a:p>
        </p:txBody>
      </p:sp>
      <p:pic>
        <p:nvPicPr>
          <p:cNvPr id="2" name="Picture 1">
            <a:extLst>
              <a:ext uri="{FF2B5EF4-FFF2-40B4-BE49-F238E27FC236}">
                <a16:creationId xmlns:a16="http://schemas.microsoft.com/office/drawing/2014/main" id="{0FFA7E99-0883-4013-B859-0D0B1D636D65}"/>
              </a:ext>
            </a:extLst>
          </p:cNvPr>
          <p:cNvPicPr>
            <a:picLocks noChangeAspect="1"/>
          </p:cNvPicPr>
          <p:nvPr/>
        </p:nvPicPr>
        <p:blipFill>
          <a:blip r:embed="rId4"/>
          <a:stretch>
            <a:fillRect/>
          </a:stretch>
        </p:blipFill>
        <p:spPr>
          <a:xfrm>
            <a:off x="6255858" y="2062692"/>
            <a:ext cx="2823055" cy="1414462"/>
          </a:xfrm>
          <a:prstGeom prst="rect">
            <a:avLst/>
          </a:prstGeom>
        </p:spPr>
      </p:pic>
    </p:spTree>
  </p:cSld>
  <p:clrMapOvr>
    <a:masterClrMapping/>
  </p:clrMapOvr>
  <p:transition>
    <p:pull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41" y="-168422"/>
            <a:ext cx="7772400" cy="1456267"/>
          </a:xfrm>
        </p:spPr>
        <p:txBody>
          <a:bodyPr>
            <a:normAutofit/>
          </a:bodyPr>
          <a:lstStyle/>
          <a:p>
            <a:r>
              <a:rPr lang="en-US" sz="4400" dirty="0">
                <a:latin typeface="Eras Bold ITC" panose="020B0907030504020204" pitchFamily="34" charset="0"/>
              </a:rPr>
              <a:t>District Assessments </a:t>
            </a:r>
          </a:p>
        </p:txBody>
      </p:sp>
      <p:sp>
        <p:nvSpPr>
          <p:cNvPr id="3" name="Content Placeholder 2">
            <a:extLst>
              <a:ext uri="{FF2B5EF4-FFF2-40B4-BE49-F238E27FC236}">
                <a16:creationId xmlns:a16="http://schemas.microsoft.com/office/drawing/2014/main" id="{84BCAA92-856D-4B5A-82DB-5DFC506F6D28}"/>
              </a:ext>
            </a:extLst>
          </p:cNvPr>
          <p:cNvSpPr>
            <a:spLocks noGrp="1"/>
          </p:cNvSpPr>
          <p:nvPr>
            <p:ph idx="1"/>
          </p:nvPr>
        </p:nvSpPr>
        <p:spPr>
          <a:xfrm>
            <a:off x="58722" y="2546911"/>
            <a:ext cx="9085277" cy="3636510"/>
          </a:xfrm>
        </p:spPr>
        <p:txBody>
          <a:bodyPr vert="horz" lIns="91440" tIns="45720" rIns="91440" bIns="45720" rtlCol="0" anchor="ctr">
            <a:noAutofit/>
          </a:bodyPr>
          <a:lstStyle/>
          <a:p>
            <a:r>
              <a:rPr lang="en-US" sz="2000" dirty="0"/>
              <a:t>Beacon Assessment</a:t>
            </a:r>
            <a:endParaRPr lang="en-US" sz="2000" dirty="0">
              <a:ea typeface="Calibri" panose="020F0502020204030204"/>
              <a:cs typeface="Calibri" panose="020F0502020204030204"/>
            </a:endParaRPr>
          </a:p>
          <a:p>
            <a:pPr lvl="1"/>
            <a:r>
              <a:rPr lang="en-US" sz="2000" dirty="0"/>
              <a:t>Assesses Reading and Math for GMAS Readiness</a:t>
            </a:r>
            <a:endParaRPr lang="en-US" sz="2000" dirty="0">
              <a:ea typeface="Calibri"/>
              <a:cs typeface="Calibri"/>
            </a:endParaRPr>
          </a:p>
          <a:p>
            <a:pPr lvl="1"/>
            <a:r>
              <a:rPr lang="en-US" sz="2000" dirty="0"/>
              <a:t>Given 3 times per year 1</a:t>
            </a:r>
            <a:r>
              <a:rPr lang="en-US" sz="2000" baseline="30000" dirty="0"/>
              <a:t>st</a:t>
            </a:r>
            <a:r>
              <a:rPr lang="en-US" sz="2000" dirty="0"/>
              <a:t>-5</a:t>
            </a:r>
            <a:r>
              <a:rPr lang="en-US" sz="2000" baseline="30000" dirty="0"/>
              <a:t>th</a:t>
            </a:r>
            <a:r>
              <a:rPr lang="en-US" sz="2000" dirty="0"/>
              <a:t> (Fall, Winter, Spring) </a:t>
            </a:r>
          </a:p>
          <a:p>
            <a:pPr lvl="1"/>
            <a:endParaRPr lang="en-US" sz="2000" dirty="0">
              <a:ea typeface="Calibri"/>
              <a:cs typeface="Calibri"/>
            </a:endParaRPr>
          </a:p>
          <a:p>
            <a:r>
              <a:rPr lang="en-US" sz="2000" dirty="0"/>
              <a:t>Amira Assessment</a:t>
            </a:r>
            <a:endParaRPr lang="en-US" sz="2000" dirty="0">
              <a:ea typeface="Calibri"/>
              <a:cs typeface="Calibri"/>
            </a:endParaRPr>
          </a:p>
          <a:p>
            <a:pPr lvl="1">
              <a:buClr>
                <a:srgbClr val="FFFFFF"/>
              </a:buClr>
            </a:pPr>
            <a:r>
              <a:rPr lang="en-US" sz="2000" dirty="0">
                <a:ea typeface="Calibri"/>
                <a:cs typeface="Calibri"/>
              </a:rPr>
              <a:t>Assesses Reading fluency, comprehension, vocabulary, etc.</a:t>
            </a:r>
          </a:p>
          <a:p>
            <a:pPr lvl="1">
              <a:buClr>
                <a:srgbClr val="FFFFFF"/>
              </a:buClr>
            </a:pPr>
            <a:r>
              <a:rPr lang="en-US" sz="2000" dirty="0">
                <a:ea typeface="Calibri"/>
                <a:cs typeface="Calibri"/>
              </a:rPr>
              <a:t>Benchmarks 3 times a year with regular practice weekly</a:t>
            </a:r>
          </a:p>
          <a:p>
            <a:pPr lvl="1">
              <a:buClr>
                <a:srgbClr val="FFFFFF"/>
              </a:buClr>
            </a:pPr>
            <a:r>
              <a:rPr lang="en-US" sz="2000" dirty="0">
                <a:ea typeface="Calibri"/>
                <a:cs typeface="Calibri"/>
              </a:rPr>
              <a:t>Parent letter: </a:t>
            </a:r>
            <a:r>
              <a:rPr lang="en-US" sz="1800" dirty="0">
                <a:solidFill>
                  <a:srgbClr val="0099FF"/>
                </a:solidFill>
                <a:ea typeface="+mn-lt"/>
                <a:cs typeface="+mn-lt"/>
                <a:hlinkClick r:id="rId2">
                  <a:extLst>
                    <a:ext uri="{A12FA001-AC4F-418D-AE19-62706E023703}">
                      <ahyp:hlinkClr xmlns:ahyp="http://schemas.microsoft.com/office/drawing/2018/hyperlinkcolor" val="tx"/>
                    </a:ext>
                  </a:extLst>
                </a:hlinkClick>
              </a:rPr>
              <a:t>https://amiralearning.com/hubfs/Customer_Resources/Family_Letter_2526.pdf?hsCtaAttrib=193817009966</a:t>
            </a:r>
            <a:r>
              <a:rPr lang="en-US" sz="1800" dirty="0">
                <a:solidFill>
                  <a:srgbClr val="0099FF"/>
                </a:solidFill>
                <a:ea typeface="+mn-lt"/>
                <a:cs typeface="+mn-lt"/>
              </a:rPr>
              <a:t> </a:t>
            </a:r>
          </a:p>
          <a:p>
            <a:endParaRPr lang="en-US" dirty="0">
              <a:ea typeface="Calibri" panose="020F0502020204030204"/>
              <a:cs typeface="Calibri" panose="020F0502020204030204"/>
            </a:endParaRPr>
          </a:p>
        </p:txBody>
      </p:sp>
      <p:pic>
        <p:nvPicPr>
          <p:cNvPr id="4" name="Picture 3" descr="A cartoon of a person with glasses and a scarf&#10;&#10;AI-generated content may be incorrect.">
            <a:extLst>
              <a:ext uri="{FF2B5EF4-FFF2-40B4-BE49-F238E27FC236}">
                <a16:creationId xmlns:a16="http://schemas.microsoft.com/office/drawing/2014/main" id="{AA7E2C27-51F3-0788-2B6F-69059B26E1F5}"/>
              </a:ext>
            </a:extLst>
          </p:cNvPr>
          <p:cNvPicPr>
            <a:picLocks noChangeAspect="1"/>
          </p:cNvPicPr>
          <p:nvPr/>
        </p:nvPicPr>
        <p:blipFill>
          <a:blip r:embed="rId3"/>
          <a:stretch>
            <a:fillRect/>
          </a:stretch>
        </p:blipFill>
        <p:spPr>
          <a:xfrm>
            <a:off x="7252635" y="3625306"/>
            <a:ext cx="1663745" cy="1653306"/>
          </a:xfrm>
          <a:prstGeom prst="rect">
            <a:avLst/>
          </a:prstGeom>
        </p:spPr>
      </p:pic>
      <p:pic>
        <p:nvPicPr>
          <p:cNvPr id="5" name="Picture 4" descr="DRC BEACON Training">
            <a:extLst>
              <a:ext uri="{FF2B5EF4-FFF2-40B4-BE49-F238E27FC236}">
                <a16:creationId xmlns:a16="http://schemas.microsoft.com/office/drawing/2014/main" id="{7622E774-7456-3CF0-CB47-86661B40C26E}"/>
              </a:ext>
            </a:extLst>
          </p:cNvPr>
          <p:cNvPicPr>
            <a:picLocks noChangeAspect="1"/>
          </p:cNvPicPr>
          <p:nvPr/>
        </p:nvPicPr>
        <p:blipFill>
          <a:blip r:embed="rId4"/>
          <a:stretch>
            <a:fillRect/>
          </a:stretch>
        </p:blipFill>
        <p:spPr>
          <a:xfrm>
            <a:off x="5220680" y="1228734"/>
            <a:ext cx="3695700" cy="1238250"/>
          </a:xfrm>
          <a:prstGeom prst="rect">
            <a:avLst/>
          </a:prstGeom>
        </p:spPr>
      </p:pic>
    </p:spTree>
    <p:extLst>
      <p:ext uri="{BB962C8B-B14F-4D97-AF65-F5344CB8AC3E}">
        <p14:creationId xmlns:p14="http://schemas.microsoft.com/office/powerpoint/2010/main" val="474104003"/>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p:cNvSpPr>
            <a:spLocks noGrp="1" noChangeArrowheads="1"/>
          </p:cNvSpPr>
          <p:nvPr>
            <p:ph type="title"/>
          </p:nvPr>
        </p:nvSpPr>
        <p:spPr>
          <a:xfrm>
            <a:off x="457200" y="433433"/>
            <a:ext cx="7772400" cy="1456267"/>
          </a:xfrm>
        </p:spPr>
        <p:txBody>
          <a:bodyPr>
            <a:normAutofit/>
          </a:bodyPr>
          <a:lstStyle/>
          <a:p>
            <a:r>
              <a:rPr lang="en-US" sz="5400" dirty="0">
                <a:latin typeface="Eras Bold ITC" panose="020B0907030504020204" pitchFamily="34" charset="0"/>
              </a:rPr>
              <a:t>Grading Scale</a:t>
            </a:r>
          </a:p>
        </p:txBody>
      </p:sp>
      <p:sp>
        <p:nvSpPr>
          <p:cNvPr id="7176" name="Rectangle 8"/>
          <p:cNvSpPr>
            <a:spLocks noGrp="1" noChangeArrowheads="1"/>
          </p:cNvSpPr>
          <p:nvPr>
            <p:ph idx="1"/>
          </p:nvPr>
        </p:nvSpPr>
        <p:spPr>
          <a:xfrm>
            <a:off x="5210175" y="923924"/>
            <a:ext cx="3123825" cy="742463"/>
          </a:xfrm>
        </p:spPr>
        <p:txBody>
          <a:bodyPr/>
          <a:lstStyle/>
          <a:p>
            <a:pPr>
              <a:lnSpc>
                <a:spcPct val="90000"/>
              </a:lnSpc>
            </a:pPr>
            <a:r>
              <a:rPr lang="en-US">
                <a:latin typeface="DJ Basic" pitchFamily="2" charset="0"/>
              </a:rPr>
              <a:t>Grades are on a 1-4 scale. </a:t>
            </a:r>
          </a:p>
          <a:p>
            <a:pPr>
              <a:lnSpc>
                <a:spcPct val="90000"/>
              </a:lnSpc>
            </a:pPr>
            <a:endParaRPr lang="en-US">
              <a:latin typeface="DJ Basic" pitchFamily="2" charset="0"/>
            </a:endParaRPr>
          </a:p>
          <a:p>
            <a:pPr>
              <a:lnSpc>
                <a:spcPct val="90000"/>
              </a:lnSpc>
            </a:pPr>
            <a:endParaRPr lang="en-US">
              <a:latin typeface="DJ Basic" pitchFamily="2" charset="0"/>
            </a:endParaRPr>
          </a:p>
          <a:p>
            <a:pPr>
              <a:lnSpc>
                <a:spcPct val="90000"/>
              </a:lnSpc>
            </a:pPr>
            <a:endParaRPr lang="en-US">
              <a:latin typeface="DJ Basic" pitchFamily="2"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544365988"/>
              </p:ext>
            </p:extLst>
          </p:nvPr>
        </p:nvGraphicFramePr>
        <p:xfrm>
          <a:off x="604007" y="1980710"/>
          <a:ext cx="8229767" cy="3325284"/>
        </p:xfrm>
        <a:graphic>
          <a:graphicData uri="http://schemas.openxmlformats.org/drawingml/2006/table">
            <a:tbl>
              <a:tblPr firstRow="1" firstCol="1" bandRow="1">
                <a:tableStyleId>{5C22544A-7EE6-4342-B048-85BDC9FD1C3A}</a:tableStyleId>
              </a:tblPr>
              <a:tblGrid>
                <a:gridCol w="2235833">
                  <a:extLst>
                    <a:ext uri="{9D8B030D-6E8A-4147-A177-3AD203B41FA5}">
                      <a16:colId xmlns:a16="http://schemas.microsoft.com/office/drawing/2014/main" val="20000"/>
                    </a:ext>
                  </a:extLst>
                </a:gridCol>
                <a:gridCol w="2041890">
                  <a:extLst>
                    <a:ext uri="{9D8B030D-6E8A-4147-A177-3AD203B41FA5}">
                      <a16:colId xmlns:a16="http://schemas.microsoft.com/office/drawing/2014/main" val="20001"/>
                    </a:ext>
                  </a:extLst>
                </a:gridCol>
                <a:gridCol w="2173624">
                  <a:extLst>
                    <a:ext uri="{9D8B030D-6E8A-4147-A177-3AD203B41FA5}">
                      <a16:colId xmlns:a16="http://schemas.microsoft.com/office/drawing/2014/main" val="20002"/>
                    </a:ext>
                  </a:extLst>
                </a:gridCol>
                <a:gridCol w="1778420">
                  <a:extLst>
                    <a:ext uri="{9D8B030D-6E8A-4147-A177-3AD203B41FA5}">
                      <a16:colId xmlns:a16="http://schemas.microsoft.com/office/drawing/2014/main" val="20003"/>
                    </a:ext>
                  </a:extLst>
                </a:gridCol>
              </a:tblGrid>
              <a:tr h="244425">
                <a:tc>
                  <a:txBody>
                    <a:bodyPr/>
                    <a:lstStyle/>
                    <a:p>
                      <a:pPr marL="0" marR="0" algn="ctr">
                        <a:lnSpc>
                          <a:spcPct val="107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080859">
                <a:tc>
                  <a:txBody>
                    <a:bodyPr/>
                    <a:lstStyle/>
                    <a:p>
                      <a:pPr marL="0" marR="0">
                        <a:lnSpc>
                          <a:spcPct val="107000"/>
                        </a:lnSpc>
                        <a:spcBef>
                          <a:spcPts val="0"/>
                        </a:spcBef>
                        <a:spcAft>
                          <a:spcPts val="0"/>
                        </a:spcAft>
                      </a:pPr>
                      <a:r>
                        <a:rPr lang="en-US" sz="1100" dirty="0">
                          <a:effectLst/>
                        </a:rPr>
                        <a:t>Exceeds Mastery: Student applies the skill or concept independently and correctly; communicates higher level thinking or skill level significantly above grading term expectation. This score is a Satisfactory score.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Demonstrates Mastery: Student applies the skill or concept independently and correctly; communicates clear understanding at grading term expectation. This is a Satisfactory Score.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Progressing Towards Mastery: Student applies the skill or concept with support/not independently; communicates some understanding but is not currently meeting grading term expectation. This is an Unsatisfactory score.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Limited or Minimum Progress: Student has limited ability to apply the skill or concept, even with support; communicates limited understanding and is not currently meeting grade term expectations.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5AA72-45D1-4EF6-AE93-B53459A1BD70}"/>
              </a:ext>
            </a:extLst>
          </p:cNvPr>
          <p:cNvSpPr>
            <a:spLocks noGrp="1"/>
          </p:cNvSpPr>
          <p:nvPr>
            <p:ph type="title"/>
          </p:nvPr>
        </p:nvSpPr>
        <p:spPr>
          <a:xfrm>
            <a:off x="3716593" y="639097"/>
            <a:ext cx="4944806" cy="1612490"/>
          </a:xfrm>
        </p:spPr>
        <p:txBody>
          <a:bodyPr vert="horz" lIns="91440" tIns="45720" rIns="91440" bIns="45720" rtlCol="0" anchor="ctr">
            <a:normAutofit/>
          </a:bodyPr>
          <a:lstStyle/>
          <a:p>
            <a:r>
              <a:rPr lang="en-US" sz="3600" b="1" i="1" dirty="0"/>
              <a:t>WAYS TO ASSIST AT HOME</a:t>
            </a:r>
            <a:endParaRPr lang="en-US" sz="3600" dirty="0"/>
          </a:p>
        </p:txBody>
      </p:sp>
      <p:sp>
        <p:nvSpPr>
          <p:cNvPr id="3" name="Content Placeholder 2">
            <a:extLst>
              <a:ext uri="{FF2B5EF4-FFF2-40B4-BE49-F238E27FC236}">
                <a16:creationId xmlns:a16="http://schemas.microsoft.com/office/drawing/2014/main" id="{85516A2B-1091-4006-8054-5C73824850D1}"/>
              </a:ext>
            </a:extLst>
          </p:cNvPr>
          <p:cNvSpPr>
            <a:spLocks noGrp="1"/>
          </p:cNvSpPr>
          <p:nvPr>
            <p:ph sz="half" idx="1"/>
          </p:nvPr>
        </p:nvSpPr>
        <p:spPr>
          <a:xfrm>
            <a:off x="3716593" y="2067029"/>
            <a:ext cx="4944806" cy="3972232"/>
          </a:xfrm>
        </p:spPr>
        <p:txBody>
          <a:bodyPr vert="horz" lIns="91440" tIns="45720" rIns="91440" bIns="45720" rtlCol="0" anchor="ctr">
            <a:normAutofit/>
          </a:bodyPr>
          <a:lstStyle/>
          <a:p>
            <a:pPr marL="0" indent="0">
              <a:lnSpc>
                <a:spcPct val="90000"/>
              </a:lnSpc>
            </a:pPr>
            <a:r>
              <a:rPr lang="en-US" sz="1500" b="1" i="1" dirty="0"/>
              <a:t>WAYS TO ASSIST AT HOME</a:t>
            </a:r>
            <a:endParaRPr lang="en-US" sz="1500" b="1" i="1" dirty="0">
              <a:ea typeface="Calibri"/>
              <a:cs typeface="Calibri"/>
            </a:endParaRPr>
          </a:p>
          <a:p>
            <a:pPr>
              <a:lnSpc>
                <a:spcPct val="90000"/>
              </a:lnSpc>
            </a:pPr>
            <a:r>
              <a:rPr lang="en-US" sz="1500" dirty="0"/>
              <a:t>Encourage your child to read for 15-20 minutes every night. </a:t>
            </a:r>
            <a:endParaRPr lang="en-US" sz="1500" dirty="0">
              <a:ea typeface="Calibri"/>
              <a:cs typeface="Calibri"/>
            </a:endParaRPr>
          </a:p>
          <a:p>
            <a:pPr>
              <a:lnSpc>
                <a:spcPct val="90000"/>
              </a:lnSpc>
            </a:pPr>
            <a:r>
              <a:rPr lang="en-US" sz="1500" dirty="0"/>
              <a:t>Let your child log on to Progress Learning.</a:t>
            </a:r>
            <a:endParaRPr lang="en-US" sz="1500" dirty="0">
              <a:ea typeface="Calibri"/>
              <a:cs typeface="Calibri"/>
            </a:endParaRPr>
          </a:p>
          <a:p>
            <a:pPr>
              <a:lnSpc>
                <a:spcPct val="90000"/>
              </a:lnSpc>
            </a:pPr>
            <a:r>
              <a:rPr lang="en-US" sz="1500" dirty="0"/>
              <a:t>Encourage your child to read aloud to practice fluency and expression. </a:t>
            </a:r>
            <a:endParaRPr lang="en-US" sz="1500" dirty="0">
              <a:ea typeface="Calibri"/>
              <a:cs typeface="Calibri"/>
            </a:endParaRPr>
          </a:p>
          <a:p>
            <a:pPr>
              <a:lnSpc>
                <a:spcPct val="90000"/>
              </a:lnSpc>
            </a:pPr>
            <a:r>
              <a:rPr lang="en-US" sz="1500" dirty="0"/>
              <a:t>Ask your student (who, what, where, when, how/why) to develop comprehension. </a:t>
            </a:r>
          </a:p>
          <a:p>
            <a:pPr>
              <a:lnSpc>
                <a:spcPct val="90000"/>
              </a:lnSpc>
            </a:pPr>
            <a:r>
              <a:rPr lang="en-US" sz="1500" dirty="0"/>
              <a:t>Practice math facts.</a:t>
            </a:r>
            <a:endParaRPr lang="en-US" sz="1500" dirty="0">
              <a:ea typeface="Calibri"/>
              <a:cs typeface="Calibri"/>
            </a:endParaRPr>
          </a:p>
          <a:p>
            <a:pPr>
              <a:lnSpc>
                <a:spcPct val="90000"/>
              </a:lnSpc>
            </a:pPr>
            <a:r>
              <a:rPr lang="en-US" sz="1500" dirty="0"/>
              <a:t>Utilize our Parent Resource Center for games, cards, etc.</a:t>
            </a:r>
            <a:endParaRPr lang="en-US" sz="1500" dirty="0">
              <a:ea typeface="Calibri"/>
              <a:cs typeface="Calibri"/>
            </a:endParaRPr>
          </a:p>
          <a:p>
            <a:pPr lvl="1">
              <a:lnSpc>
                <a:spcPct val="90000"/>
              </a:lnSpc>
            </a:pPr>
            <a:r>
              <a:rPr lang="en-US" sz="1500" dirty="0"/>
              <a:t>Info for checking out items here: </a:t>
            </a:r>
            <a:r>
              <a:rPr lang="en-US" sz="1500" dirty="0">
                <a:hlinkClick r:id="rId3"/>
              </a:rPr>
              <a:t>https://www.paulding.k12.ga.us/Page/25613</a:t>
            </a:r>
            <a:endParaRPr lang="en-US" sz="1500" dirty="0"/>
          </a:p>
        </p:txBody>
      </p:sp>
      <p:pic>
        <p:nvPicPr>
          <p:cNvPr id="5" name="Picture 4" descr="Numbers and symbols">
            <a:extLst>
              <a:ext uri="{FF2B5EF4-FFF2-40B4-BE49-F238E27FC236}">
                <a16:creationId xmlns:a16="http://schemas.microsoft.com/office/drawing/2014/main" id="{5BF3C3EA-49B4-D1DA-3FEA-141A4A0D8633}"/>
              </a:ext>
            </a:extLst>
          </p:cNvPr>
          <p:cNvPicPr>
            <a:picLocks noChangeAspect="1"/>
          </p:cNvPicPr>
          <p:nvPr/>
        </p:nvPicPr>
        <p:blipFill>
          <a:blip r:embed="rId4"/>
          <a:srcRect l="35624" r="30584" b="-3"/>
          <a:stretch>
            <a:fillRect/>
          </a:stretch>
        </p:blipFill>
        <p:spPr>
          <a:xfrm>
            <a:off x="0" y="0"/>
            <a:ext cx="3476986" cy="6858000"/>
          </a:xfrm>
          <a:prstGeom prst="rect">
            <a:avLst/>
          </a:prstGeom>
        </p:spPr>
      </p:pic>
    </p:spTree>
    <p:extLst>
      <p:ext uri="{BB962C8B-B14F-4D97-AF65-F5344CB8AC3E}">
        <p14:creationId xmlns:p14="http://schemas.microsoft.com/office/powerpoint/2010/main" val="2289189765"/>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F1794-133F-4320-954A-6067790C83C5}"/>
              </a:ext>
            </a:extLst>
          </p:cNvPr>
          <p:cNvSpPr>
            <a:spLocks noGrp="1"/>
          </p:cNvSpPr>
          <p:nvPr>
            <p:ph type="title"/>
          </p:nvPr>
        </p:nvSpPr>
        <p:spPr>
          <a:xfrm>
            <a:off x="264254" y="282430"/>
            <a:ext cx="7772400" cy="1456267"/>
          </a:xfrm>
        </p:spPr>
        <p:txBody>
          <a:bodyPr>
            <a:normAutofit/>
          </a:bodyPr>
          <a:lstStyle/>
          <a:p>
            <a:r>
              <a:rPr lang="en-US" sz="8000" dirty="0">
                <a:latin typeface="Eras Bold ITC" panose="020B0907030504020204" pitchFamily="34" charset="0"/>
              </a:rPr>
              <a:t>Tech Tips </a:t>
            </a:r>
          </a:p>
        </p:txBody>
      </p:sp>
      <p:sp>
        <p:nvSpPr>
          <p:cNvPr id="3" name="Content Placeholder 2">
            <a:extLst>
              <a:ext uri="{FF2B5EF4-FFF2-40B4-BE49-F238E27FC236}">
                <a16:creationId xmlns:a16="http://schemas.microsoft.com/office/drawing/2014/main" id="{3CBCEAA8-75AE-4ADD-877F-74A667076610}"/>
              </a:ext>
            </a:extLst>
          </p:cNvPr>
          <p:cNvSpPr>
            <a:spLocks noGrp="1"/>
          </p:cNvSpPr>
          <p:nvPr>
            <p:ph idx="1"/>
          </p:nvPr>
        </p:nvSpPr>
        <p:spPr>
          <a:xfrm>
            <a:off x="342900" y="1889364"/>
            <a:ext cx="8458200" cy="4280651"/>
          </a:xfrm>
        </p:spPr>
        <p:txBody>
          <a:bodyPr>
            <a:normAutofit/>
          </a:bodyPr>
          <a:lstStyle/>
          <a:p>
            <a:r>
              <a:rPr lang="en-US" sz="2000" u="none" strike="noStrike" dirty="0">
                <a:effectLst/>
                <a:latin typeface="inherit"/>
              </a:rPr>
              <a:t>Canvas Student Login –</a:t>
            </a:r>
          </a:p>
          <a:p>
            <a:pPr lvl="1"/>
            <a:r>
              <a:rPr lang="en-US" sz="1600" dirty="0">
                <a:latin typeface="inherit"/>
              </a:rPr>
              <a:t>Student login - Student ID # @paulding.k12.ga.us  </a:t>
            </a:r>
          </a:p>
          <a:p>
            <a:pPr lvl="2"/>
            <a:r>
              <a:rPr lang="en-US" sz="1600" dirty="0">
                <a:latin typeface="inherit"/>
              </a:rPr>
              <a:t>(i.e. 12345@paulding.k12.ga.us)</a:t>
            </a:r>
          </a:p>
          <a:p>
            <a:pPr lvl="1"/>
            <a:r>
              <a:rPr lang="en-US" sz="1600" u="none" strike="noStrike" dirty="0">
                <a:effectLst/>
                <a:latin typeface="inherit"/>
              </a:rPr>
              <a:t>Student Password – first initial + middle initial + last initial and 4 digit birthday (month and day)</a:t>
            </a:r>
          </a:p>
          <a:p>
            <a:pPr lvl="2"/>
            <a:r>
              <a:rPr lang="en-US" sz="1600" dirty="0">
                <a:latin typeface="inherit"/>
              </a:rPr>
              <a:t>(i.e. abc0102)</a:t>
            </a:r>
          </a:p>
          <a:p>
            <a:pPr marL="914400" lvl="2" indent="0">
              <a:buNone/>
            </a:pPr>
            <a:endParaRPr lang="en-US" sz="1600" u="none" strike="noStrike" dirty="0">
              <a:effectLst/>
              <a:latin typeface="inherit"/>
            </a:endParaRPr>
          </a:p>
          <a:p>
            <a:r>
              <a:rPr lang="en-US" sz="2000" u="none" strike="noStrike" dirty="0">
                <a:effectLst/>
                <a:latin typeface="inherit"/>
              </a:rPr>
              <a:t>Canvas Parent Help Guides - </a:t>
            </a:r>
            <a:br>
              <a:rPr lang="en-US" sz="2000" dirty="0"/>
            </a:br>
            <a:r>
              <a:rPr lang="en-US" sz="2000" u="none" strike="noStrike" dirty="0">
                <a:solidFill>
                  <a:srgbClr val="FF4081"/>
                </a:solidFill>
                <a:effectLst/>
                <a:latin typeface="inherit"/>
                <a:hlinkClick r:id="rId2"/>
              </a:rPr>
              <a:t>https://community.canvaslms.com/t5/Observer-Guide/tkb-p/observer</a:t>
            </a:r>
            <a:br>
              <a:rPr lang="en-US" sz="2000" dirty="0"/>
            </a:br>
            <a:endParaRPr lang="en-US" sz="2000" dirty="0"/>
          </a:p>
          <a:p>
            <a:r>
              <a:rPr lang="en-US" sz="2000" u="none" strike="noStrike" dirty="0">
                <a:effectLst/>
                <a:latin typeface="inherit"/>
              </a:rPr>
              <a:t>Information for Digital Learning Days – short term and/or long term (pivot) - </a:t>
            </a:r>
            <a:r>
              <a:rPr lang="en-US" sz="2000" u="none" strike="noStrike" dirty="0">
                <a:solidFill>
                  <a:srgbClr val="FF4081"/>
                </a:solidFill>
                <a:effectLst/>
                <a:latin typeface="inherit"/>
                <a:hlinkClick r:id="rId3"/>
              </a:rPr>
              <a:t>https://www.paulding.k12.ga.us/Page/42513</a:t>
            </a:r>
            <a:endParaRPr lang="en-US" sz="2000" dirty="0"/>
          </a:p>
        </p:txBody>
      </p:sp>
      <p:pic>
        <p:nvPicPr>
          <p:cNvPr id="5" name="Picture 4">
            <a:extLst>
              <a:ext uri="{FF2B5EF4-FFF2-40B4-BE49-F238E27FC236}">
                <a16:creationId xmlns:a16="http://schemas.microsoft.com/office/drawing/2014/main" id="{1A4A0A8F-BBA8-46FE-80A2-E5E7783C6F0C}"/>
              </a:ext>
            </a:extLst>
          </p:cNvPr>
          <p:cNvPicPr>
            <a:picLocks noChangeAspect="1"/>
          </p:cNvPicPr>
          <p:nvPr/>
        </p:nvPicPr>
        <p:blipFill>
          <a:blip r:embed="rId4"/>
          <a:stretch>
            <a:fillRect/>
          </a:stretch>
        </p:blipFill>
        <p:spPr>
          <a:xfrm>
            <a:off x="6191250" y="352425"/>
            <a:ext cx="2400300" cy="742950"/>
          </a:xfrm>
          <a:prstGeom prst="rect">
            <a:avLst/>
          </a:prstGeom>
        </p:spPr>
      </p:pic>
    </p:spTree>
    <p:extLst>
      <p:ext uri="{BB962C8B-B14F-4D97-AF65-F5344CB8AC3E}">
        <p14:creationId xmlns:p14="http://schemas.microsoft.com/office/powerpoint/2010/main" val="4269928899"/>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B3F0C-3168-1964-1DAC-6FDF1BA01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855653-CBE0-DBDE-2082-8EAA3B0D49F0}"/>
              </a:ext>
            </a:extLst>
          </p:cNvPr>
          <p:cNvSpPr>
            <a:spLocks noGrp="1"/>
          </p:cNvSpPr>
          <p:nvPr>
            <p:ph type="title"/>
          </p:nvPr>
        </p:nvSpPr>
        <p:spPr>
          <a:xfrm>
            <a:off x="171975" y="274042"/>
            <a:ext cx="7772400" cy="1456267"/>
          </a:xfrm>
        </p:spPr>
        <p:txBody>
          <a:bodyPr>
            <a:normAutofit/>
          </a:bodyPr>
          <a:lstStyle/>
          <a:p>
            <a:r>
              <a:rPr lang="en-US" sz="3600" dirty="0">
                <a:latin typeface="Eras Bold ITC" panose="020B0907030504020204" pitchFamily="34" charset="0"/>
              </a:rPr>
              <a:t>Attendance Policy</a:t>
            </a:r>
          </a:p>
        </p:txBody>
      </p:sp>
      <p:sp>
        <p:nvSpPr>
          <p:cNvPr id="3" name="Content Placeholder 2">
            <a:extLst>
              <a:ext uri="{FF2B5EF4-FFF2-40B4-BE49-F238E27FC236}">
                <a16:creationId xmlns:a16="http://schemas.microsoft.com/office/drawing/2014/main" id="{45D6944D-7B0D-3860-C9AD-A5A96E053F1F}"/>
              </a:ext>
            </a:extLst>
          </p:cNvPr>
          <p:cNvSpPr>
            <a:spLocks noGrp="1"/>
          </p:cNvSpPr>
          <p:nvPr>
            <p:ph idx="1"/>
          </p:nvPr>
        </p:nvSpPr>
        <p:spPr>
          <a:xfrm>
            <a:off x="296333" y="2224924"/>
            <a:ext cx="8458200" cy="4280651"/>
          </a:xfrm>
        </p:spPr>
        <p:txBody>
          <a:bodyPr>
            <a:normAutofit/>
          </a:bodyPr>
          <a:lstStyle/>
          <a:p>
            <a:r>
              <a:rPr lang="en-US" sz="2000">
                <a:latin typeface="inherit"/>
              </a:rPr>
              <a:t>Students are allowed 3 parent notes per semester and unlimited medical notes to excuse an absence. You can view your student's attendance records in Infinite Campus Parent Portal under the "Calendar" tab, then select "Attendance".</a:t>
            </a:r>
          </a:p>
          <a:p>
            <a:pPr>
              <a:buClr>
                <a:srgbClr val="FFFFFF"/>
              </a:buClr>
            </a:pPr>
            <a:r>
              <a:rPr lang="en-US" sz="2000">
                <a:latin typeface="inherit"/>
              </a:rPr>
              <a:t>Phone calls from the parent/guardian to the school do not result in the absence being excused. If your child is absent from school, please submit a written excuse to your child's homeroom teacher or by email to the school secretary.</a:t>
            </a:r>
          </a:p>
          <a:p>
            <a:pPr>
              <a:buClr>
                <a:srgbClr val="FFFFFF"/>
              </a:buClr>
            </a:pPr>
            <a:r>
              <a:rPr lang="en-US" sz="2000">
                <a:latin typeface="inherit"/>
              </a:rPr>
              <a:t>Need help accessing Infinite Campus Parent Portal? Help is here: </a:t>
            </a:r>
            <a:r>
              <a:rPr lang="en-US" sz="2000">
                <a:solidFill>
                  <a:srgbClr val="0099FF"/>
                </a:solidFill>
                <a:ea typeface="+mn-lt"/>
                <a:cs typeface="+mn-lt"/>
                <a:hlinkClick r:id="rId2">
                  <a:extLst>
                    <a:ext uri="{A12FA001-AC4F-418D-AE19-62706E023703}">
                      <ahyp:hlinkClr xmlns:ahyp="http://schemas.microsoft.com/office/drawing/2018/hyperlinkcolor" val="tx"/>
                    </a:ext>
                  </a:extLst>
                </a:hlinkClick>
              </a:rPr>
              <a:t>https://www.paulding.k12.ga.us/domain/4142</a:t>
            </a:r>
            <a:r>
              <a:rPr lang="en-US" sz="2000">
                <a:solidFill>
                  <a:srgbClr val="0099FF"/>
                </a:solidFill>
                <a:ea typeface="+mn-lt"/>
                <a:cs typeface="+mn-lt"/>
              </a:rPr>
              <a:t> </a:t>
            </a:r>
            <a:endParaRPr lang="en-US" sz="2000">
              <a:solidFill>
                <a:srgbClr val="0099FF"/>
              </a:solidFill>
              <a:latin typeface="inherit"/>
            </a:endParaRPr>
          </a:p>
        </p:txBody>
      </p:sp>
      <p:pic>
        <p:nvPicPr>
          <p:cNvPr id="4" name="Picture 3" descr="A logo with blue and yellow text&#10;&#10;AI-generated content may be incorrect.">
            <a:extLst>
              <a:ext uri="{FF2B5EF4-FFF2-40B4-BE49-F238E27FC236}">
                <a16:creationId xmlns:a16="http://schemas.microsoft.com/office/drawing/2014/main" id="{8276DD12-B313-F420-5BAB-D78578233523}"/>
              </a:ext>
            </a:extLst>
          </p:cNvPr>
          <p:cNvPicPr>
            <a:picLocks noChangeAspect="1"/>
          </p:cNvPicPr>
          <p:nvPr/>
        </p:nvPicPr>
        <p:blipFill>
          <a:blip r:embed="rId3"/>
          <a:stretch>
            <a:fillRect/>
          </a:stretch>
        </p:blipFill>
        <p:spPr>
          <a:xfrm>
            <a:off x="5746837" y="609144"/>
            <a:ext cx="2514600" cy="1819275"/>
          </a:xfrm>
          <a:prstGeom prst="rect">
            <a:avLst/>
          </a:prstGeom>
        </p:spPr>
      </p:pic>
    </p:spTree>
    <p:extLst>
      <p:ext uri="{BB962C8B-B14F-4D97-AF65-F5344CB8AC3E}">
        <p14:creationId xmlns:p14="http://schemas.microsoft.com/office/powerpoint/2010/main" val="3045732990"/>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F1794-133F-4320-954A-6067790C83C5}"/>
              </a:ext>
            </a:extLst>
          </p:cNvPr>
          <p:cNvSpPr>
            <a:spLocks noGrp="1"/>
          </p:cNvSpPr>
          <p:nvPr>
            <p:ph type="title"/>
          </p:nvPr>
        </p:nvSpPr>
        <p:spPr/>
        <p:txBody>
          <a:bodyPr>
            <a:normAutofit/>
          </a:bodyPr>
          <a:lstStyle/>
          <a:p>
            <a:r>
              <a:rPr lang="en-US" sz="6000" dirty="0">
                <a:latin typeface="Eras Bold ITC" panose="020B0907030504020204" pitchFamily="34" charset="0"/>
              </a:rPr>
              <a:t>Homework</a:t>
            </a:r>
          </a:p>
        </p:txBody>
      </p:sp>
      <p:sp>
        <p:nvSpPr>
          <p:cNvPr id="3" name="Content Placeholder 2">
            <a:extLst>
              <a:ext uri="{FF2B5EF4-FFF2-40B4-BE49-F238E27FC236}">
                <a16:creationId xmlns:a16="http://schemas.microsoft.com/office/drawing/2014/main" id="{3CBCEAA8-75AE-4ADD-877F-74A667076610}"/>
              </a:ext>
            </a:extLst>
          </p:cNvPr>
          <p:cNvSpPr>
            <a:spLocks noGrp="1"/>
          </p:cNvSpPr>
          <p:nvPr>
            <p:ph idx="1"/>
          </p:nvPr>
        </p:nvSpPr>
        <p:spPr>
          <a:xfrm>
            <a:off x="342900" y="1449007"/>
            <a:ext cx="8458200" cy="4280651"/>
          </a:xfrm>
        </p:spPr>
        <p:txBody>
          <a:bodyPr>
            <a:normAutofit/>
          </a:bodyPr>
          <a:lstStyle/>
          <a:p>
            <a:r>
              <a:rPr lang="en-US" sz="2000" dirty="0">
                <a:latin typeface="inherit"/>
              </a:rPr>
              <a:t>While we do not assign nightly homework, we do ask students to read 15-20 minutes a night. </a:t>
            </a:r>
            <a:endParaRPr lang="en-US" dirty="0"/>
          </a:p>
          <a:p>
            <a:r>
              <a:rPr lang="en-US" sz="2000" dirty="0">
                <a:latin typeface="inherit"/>
              </a:rPr>
              <a:t>Students may be assigned incomplete class assignments on an individual, as needed basis.</a:t>
            </a:r>
          </a:p>
          <a:p>
            <a:r>
              <a:rPr lang="en-US" sz="2000" dirty="0">
                <a:latin typeface="inherit"/>
              </a:rPr>
              <a:t>Students have the option to practice grade-level skills through programs accessed through the PCSD portal using Clever.</a:t>
            </a:r>
          </a:p>
        </p:txBody>
      </p:sp>
      <p:pic>
        <p:nvPicPr>
          <p:cNvPr id="1026" name="Picture 2" descr="Clever | San Francisco CA">
            <a:extLst>
              <a:ext uri="{FF2B5EF4-FFF2-40B4-BE49-F238E27FC236}">
                <a16:creationId xmlns:a16="http://schemas.microsoft.com/office/drawing/2014/main" id="{D146A38F-E24F-49A3-9A3F-495491BCAE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862" y="4538444"/>
            <a:ext cx="1967087" cy="1967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133865"/>
      </p:ext>
    </p:extLst>
  </p:cSld>
  <p:clrMapOvr>
    <a:masterClrMapping/>
  </p:clrMapOvr>
  <p:transition>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21bc7cd-85f2-4f7a-9482-5a433b247909" xsi:nil="true"/>
    <lcf76f155ced4ddcb4097134ff3c332f xmlns="59710849-33b5-4682-b3aa-81a91b42f44e">
      <Terms xmlns="http://schemas.microsoft.com/office/infopath/2007/PartnerControls"/>
    </lcf76f155ced4ddcb4097134ff3c332f>
    <SharedWithUsers xmlns="621bc7cd-85f2-4f7a-9482-5a433b247909">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8F436F01DCBC4DB900867AF8EEB7F8" ma:contentTypeVersion="18" ma:contentTypeDescription="Create a new document." ma:contentTypeScope="" ma:versionID="977bd3c238906f124f90a61a4fe2e8c9">
  <xsd:schema xmlns:xsd="http://www.w3.org/2001/XMLSchema" xmlns:xs="http://www.w3.org/2001/XMLSchema" xmlns:p="http://schemas.microsoft.com/office/2006/metadata/properties" xmlns:ns2="59710849-33b5-4682-b3aa-81a91b42f44e" xmlns:ns3="621bc7cd-85f2-4f7a-9482-5a433b247909" targetNamespace="http://schemas.microsoft.com/office/2006/metadata/properties" ma:root="true" ma:fieldsID="e0405fba60f659a381016ce6baf1b548" ns2:_="" ns3:_="">
    <xsd:import namespace="59710849-33b5-4682-b3aa-81a91b42f44e"/>
    <xsd:import namespace="621bc7cd-85f2-4f7a-9482-5a433b24790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710849-33b5-4682-b3aa-81a91b42f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79b9d58-1c66-46c5-bdaf-13c47b757540"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1bc7cd-85f2-4f7a-9482-5a433b24790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435aa36-b234-4848-ba24-73e0f9e83649}" ma:internalName="TaxCatchAll" ma:showField="CatchAllData" ma:web="621bc7cd-85f2-4f7a-9482-5a433b2479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F40DE3-4E0C-44C6-9871-B1D5C5890B54}">
  <ds:schemaRefs>
    <ds:schemaRef ds:uri="http://schemas.microsoft.com/sharepoint/v3/contenttype/forms"/>
  </ds:schemaRefs>
</ds:datastoreItem>
</file>

<file path=customXml/itemProps2.xml><?xml version="1.0" encoding="utf-8"?>
<ds:datastoreItem xmlns:ds="http://schemas.openxmlformats.org/officeDocument/2006/customXml" ds:itemID="{704C60B0-10BB-4FBB-8D51-617C005E44D0}">
  <ds:schemaRefs>
    <ds:schemaRef ds:uri="92c6f392-2428-416b-b00f-db52592e9945"/>
    <ds:schemaRef ds:uri="http://schemas.microsoft.com/office/2006/metadata/properties"/>
    <ds:schemaRef ds:uri="http://schemas.microsoft.com/office/infopath/2007/PartnerControls"/>
    <ds:schemaRef ds:uri="http://www.w3.org/2000/xmlns/"/>
    <ds:schemaRef ds:uri="http://www.w3.org/2001/XMLSchema-instance"/>
    <ds:schemaRef ds:uri="621bc7cd-85f2-4f7a-9482-5a433b247909"/>
    <ds:schemaRef ds:uri="59710849-33b5-4682-b3aa-81a91b42f44e"/>
  </ds:schemaRefs>
</ds:datastoreItem>
</file>

<file path=customXml/itemProps3.xml><?xml version="1.0" encoding="utf-8"?>
<ds:datastoreItem xmlns:ds="http://schemas.openxmlformats.org/officeDocument/2006/customXml" ds:itemID="{B594461B-8D13-439B-B683-40911D821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710849-33b5-4682-b3aa-81a91b42f44e"/>
    <ds:schemaRef ds:uri="621bc7cd-85f2-4f7a-9482-5a433b2479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TM03457452[[fn=Celestial]]</Template>
  <TotalTime>69</TotalTime>
  <Words>976</Words>
  <Application>Microsoft Office PowerPoint</Application>
  <PresentationFormat>On-screen Show (4:3)</PresentationFormat>
  <Paragraphs>114</Paragraphs>
  <Slides>12</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Calibri Light</vt:lpstr>
      <vt:lpstr>DJ Basic</vt:lpstr>
      <vt:lpstr>Eras Bold ITC</vt:lpstr>
      <vt:lpstr>inherit</vt:lpstr>
      <vt:lpstr>Noto Serif</vt:lpstr>
      <vt:lpstr>Tw Cen MT</vt:lpstr>
      <vt:lpstr>Wingdings</vt:lpstr>
      <vt:lpstr>Celestial</vt:lpstr>
      <vt:lpstr>Welcome to  3rd  Grade!</vt:lpstr>
      <vt:lpstr>Contact Information</vt:lpstr>
      <vt:lpstr>Grade Level Standards</vt:lpstr>
      <vt:lpstr>Curriculum: ELA/Reading </vt:lpstr>
      <vt:lpstr>Curriculum: Math</vt:lpstr>
      <vt:lpstr>State Assessment:  Georgia Milestones</vt:lpstr>
      <vt:lpstr>District Assessments </vt:lpstr>
      <vt:lpstr>Grading Scale</vt:lpstr>
      <vt:lpstr>WAYS TO ASSIST AT HOME</vt:lpstr>
      <vt:lpstr>Tech Tips </vt:lpstr>
      <vt:lpstr>Attendance Policy</vt:lpstr>
      <vt:lpstr>Homework</vt:lpstr>
    </vt:vector>
  </TitlesOfParts>
  <Company>CNUSD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kleveno</dc:creator>
  <cp:keywords/>
  <cp:lastModifiedBy>Julie D. Holmes</cp:lastModifiedBy>
  <cp:revision>11</cp:revision>
  <cp:lastPrinted>2019-08-23T12:23:45Z</cp:lastPrinted>
  <dcterms:created xsi:type="dcterms:W3CDTF">2012-08-11T22:09:05Z</dcterms:created>
  <dcterms:modified xsi:type="dcterms:W3CDTF">2025-11-05T13:09:36Z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TC011589511033</vt:lpwstr>
  </property>
  <property fmtid="{D5CDD505-2E9C-101B-9397-08002B2CF9AE}" pid="3" name="ContentTypeId">
    <vt:lpwstr>0x010100EB8F436F01DCBC4DB900867AF8EEB7F8</vt:lpwstr>
  </property>
  <property fmtid="{D5CDD505-2E9C-101B-9397-08002B2CF9AE}" pid="4" name="Order">
    <vt:r8>139800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activity">
    <vt:lpwstr>{"FileActivityType":"9","FileActivityTimeStamp":"2025-08-23T00:13:33.610Z","FileActivityUsersOnPage":[{"DisplayName":"Chelsi L. Cole","Id":"ccole@paulding.k12.ga.us"},{"DisplayName":"Adam C. Greeson","Id":"adamc.greeson59@paulding.k12.ga.us"}],"FileActivityNavigationId":null}</vt:lpwstr>
  </property>
  <property fmtid="{D5CDD505-2E9C-101B-9397-08002B2CF9AE}" pid="9" name="_ExtendedDescription">
    <vt:lpwstr/>
  </property>
  <property fmtid="{D5CDD505-2E9C-101B-9397-08002B2CF9AE}" pid="10" name="TriggerFlowInfo">
    <vt:lpwstr/>
  </property>
</Properties>
</file>