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</p:sldMasterIdLst>
  <p:notesMasterIdLst>
    <p:notesMasterId r:id="rId20"/>
  </p:notesMasterIdLst>
  <p:sldIdLst>
    <p:sldId id="256" r:id="rId2"/>
    <p:sldId id="258" r:id="rId3"/>
    <p:sldId id="261" r:id="rId4"/>
    <p:sldId id="275" r:id="rId5"/>
    <p:sldId id="279" r:id="rId6"/>
    <p:sldId id="257" r:id="rId7"/>
    <p:sldId id="281" r:id="rId8"/>
    <p:sldId id="276" r:id="rId9"/>
    <p:sldId id="283" r:id="rId10"/>
    <p:sldId id="262" r:id="rId11"/>
    <p:sldId id="280" r:id="rId12"/>
    <p:sldId id="278" r:id="rId13"/>
    <p:sldId id="282" r:id="rId14"/>
    <p:sldId id="284" r:id="rId15"/>
    <p:sldId id="285" r:id="rId16"/>
    <p:sldId id="286" r:id="rId17"/>
    <p:sldId id="287" r:id="rId18"/>
    <p:sldId id="288" r:id="rId1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A7A5"/>
    <a:srgbClr val="6A8790"/>
    <a:srgbClr val="659595"/>
    <a:srgbClr val="0066CC"/>
    <a:srgbClr val="FFFF00"/>
    <a:srgbClr val="FF0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8" autoAdjust="0"/>
    <p:restoredTop sz="94709" autoAdjust="0"/>
  </p:normalViewPr>
  <p:slideViewPr>
    <p:cSldViewPr>
      <p:cViewPr varScale="1">
        <p:scale>
          <a:sx n="90" d="100"/>
          <a:sy n="90" d="100"/>
        </p:scale>
        <p:origin x="123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76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18:42:17.78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10 14655,'0'0'1592,"27"-10"-1592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1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FC26593-2DB1-4DB2-B53E-2644B5EEE4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62B99F-E6FD-4DCC-9EC5-F58B51FC39B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47CC6F9-37B2-467B-A7D9-A2D56C68B4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90698-B4B5-4FBF-9D1E-B408D40475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2BE87A-835B-4E64-9AD3-4B54BA7684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FA5F18-9C35-4B37-852D-D1BB575B31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D863DC7-E4E3-4C20-A2E4-159E9D2F93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A0DF0F1-3A94-45EE-B683-A6F9A0E4DB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C56C8-C0DB-48AD-AF2D-5604FEF99F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2C443D8-98ED-497C-914D-8AD1E845AC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2643623-AC86-4B38-9904-B30B2A4BDA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E6B59-1FFD-4D96-AC54-DED697E10D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518E4-9563-4735-9AAD-077906940F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9E8C426-1CE7-41DF-A349-172A0DA75D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4" r:id="rId2"/>
    <p:sldLayoutId id="2147483779" r:id="rId3"/>
    <p:sldLayoutId id="2147483780" r:id="rId4"/>
    <p:sldLayoutId id="2147483781" r:id="rId5"/>
    <p:sldLayoutId id="2147483782" r:id="rId6"/>
    <p:sldLayoutId id="2147483775" r:id="rId7"/>
    <p:sldLayoutId id="2147483783" r:id="rId8"/>
    <p:sldLayoutId id="2147483784" r:id="rId9"/>
    <p:sldLayoutId id="2147483776" r:id="rId10"/>
    <p:sldLayoutId id="2147483777" r:id="rId11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mfol.tumblr.com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mages.clipartof.com/small/1045886-Royalty-Free-RF-Clip-Art-Illustration-Of-A-Cartoon-Black-And-White-Outline-Design-Of-A-Walking-Businessman-Talking-On-A-Cell-Phone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iclipart.com/search.php?x=97&amp;y=9&amp;keys=266411&amp;andor=AND&amp;cat=All&amp;tl=clipart&amp;id=111_10_3_17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81000"/>
            <a:ext cx="8534400" cy="1447799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sz="6100" dirty="0">
                <a:latin typeface="Monotype Corsiva" pitchFamily="66" charset="0"/>
              </a:rPr>
            </a:br>
            <a:br>
              <a:rPr lang="en-US" sz="6100" dirty="0">
                <a:latin typeface="Monotype Corsiva" pitchFamily="66" charset="0"/>
              </a:rPr>
            </a:br>
            <a:br>
              <a:rPr lang="en-US" sz="6100" dirty="0">
                <a:latin typeface="Monotype Corsiva" pitchFamily="66" charset="0"/>
              </a:rPr>
            </a:br>
            <a:br>
              <a:rPr lang="en-US" sz="6100" dirty="0">
                <a:latin typeface="Monotype Corsiva" pitchFamily="66" charset="0"/>
              </a:rPr>
            </a:br>
            <a:br>
              <a:rPr lang="en-US" sz="6100" dirty="0">
                <a:latin typeface="Monotype Corsiva" pitchFamily="66" charset="0"/>
              </a:rPr>
            </a:b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</a:rPr>
              <a:t>Slips, Trips, </a:t>
            </a:r>
            <a:br>
              <a:rPr lang="en-US" sz="400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</a:rPr>
            </a:b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</a:rPr>
              <a:t>and Fall Prevention</a:t>
            </a:r>
          </a:p>
        </p:txBody>
      </p:sp>
      <p:sp>
        <p:nvSpPr>
          <p:cNvPr id="9219" name="TextBox 7"/>
          <p:cNvSpPr txBox="1">
            <a:spLocks noChangeArrowheads="1"/>
          </p:cNvSpPr>
          <p:nvPr/>
        </p:nvSpPr>
        <p:spPr bwMode="auto">
          <a:xfrm>
            <a:off x="2057400" y="2286000"/>
            <a:ext cx="5486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/>
              <a:t>Hattiesburg Public Schools</a:t>
            </a:r>
          </a:p>
        </p:txBody>
      </p:sp>
    </p:spTree>
  </p:cSld>
  <p:clrMapOvr>
    <a:masterClrMapping/>
  </p:clrMapOvr>
  <p:transition spd="med"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381000"/>
            <a:ext cx="7620000" cy="5486400"/>
          </a:xfrm>
        </p:spPr>
        <p:txBody>
          <a:bodyPr>
            <a:no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Slips, Trips, and Falls…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1200" b="1" dirty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/>
              <a:t>represent a large number of preventable accidents within the district</a:t>
            </a:r>
            <a:endParaRPr lang="en-US" sz="800" dirty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/>
              <a:t>can be costly to both the district and the employee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800" dirty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/>
              <a:t>can occur inside or outside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800" dirty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/>
              <a:t>may result in serious outcomes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800" dirty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/>
              <a:t>can happen to anyone at anytime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800" dirty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/>
              <a:t>can result in lost wages, pain, possible disability, reduced quality of life, possible depression, modified work duty, etc.</a:t>
            </a:r>
          </a:p>
        </p:txBody>
      </p:sp>
      <p:pic>
        <p:nvPicPr>
          <p:cNvPr id="10243" name="Picture 7" descr="HM00035_[1]"/>
          <p:cNvPicPr>
            <a:picLocks noChangeAspect="1" noChangeArrowheads="1"/>
          </p:cNvPicPr>
          <p:nvPr/>
        </p:nvPicPr>
        <p:blipFill>
          <a:blip r:embed="rId2" cstate="print"/>
          <a:srcRect r="15599"/>
          <a:stretch>
            <a:fillRect/>
          </a:stretch>
        </p:blipFill>
        <p:spPr bwMode="auto">
          <a:xfrm rot="280037">
            <a:off x="7236897" y="3739469"/>
            <a:ext cx="1847607" cy="3049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3886200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Definitions</a:t>
            </a:r>
          </a:p>
        </p:txBody>
      </p:sp>
      <p:sp>
        <p:nvSpPr>
          <p:cNvPr id="72723" name="Rectangle 19"/>
          <p:cNvSpPr>
            <a:spLocks noChangeArrowheads="1"/>
          </p:cNvSpPr>
          <p:nvPr/>
        </p:nvSpPr>
        <p:spPr bwMode="auto">
          <a:xfrm>
            <a:off x="762000" y="990600"/>
            <a:ext cx="79248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latin typeface="+mn-lt"/>
              </a:rPr>
              <a:t>Slips</a:t>
            </a:r>
            <a:r>
              <a:rPr lang="en-US" sz="2400" dirty="0">
                <a:latin typeface="+mn-lt"/>
              </a:rPr>
              <a:t>:  The loss of balance caused by too little friction or traction between your feet (footwear) and the walking or working surface.</a:t>
            </a:r>
          </a:p>
          <a:p>
            <a:pPr>
              <a:defRPr/>
            </a:pPr>
            <a:endParaRPr lang="en-US" sz="2400" dirty="0">
              <a:latin typeface="+mn-lt"/>
            </a:endParaRPr>
          </a:p>
          <a:p>
            <a:pPr>
              <a:defRPr/>
            </a:pPr>
            <a:r>
              <a:rPr lang="en-US" sz="2400" b="1" dirty="0">
                <a:latin typeface="+mn-lt"/>
              </a:rPr>
              <a:t>Trips:  </a:t>
            </a:r>
            <a:r>
              <a:rPr lang="en-US" sz="2400" dirty="0">
                <a:latin typeface="+mn-lt"/>
              </a:rPr>
              <a:t>A loss of balance caused from a person’s foot contacting an object or dropping to a lower level while moving forward or backwards.  </a:t>
            </a:r>
          </a:p>
          <a:p>
            <a:pPr>
              <a:defRPr/>
            </a:pPr>
            <a:endParaRPr lang="en-US" sz="2400" dirty="0">
              <a:latin typeface="+mn-lt"/>
            </a:endParaRPr>
          </a:p>
          <a:p>
            <a:pPr>
              <a:defRPr/>
            </a:pPr>
            <a:r>
              <a:rPr lang="en-US" sz="2400" b="1" dirty="0">
                <a:latin typeface="+mn-lt"/>
              </a:rPr>
              <a:t>Falls:  </a:t>
            </a:r>
            <a:r>
              <a:rPr lang="en-US" sz="2400" dirty="0">
                <a:latin typeface="+mn-lt"/>
              </a:rPr>
              <a:t>The result of a trip or slip that causes the body to loose balance and strike a surface or object.</a:t>
            </a:r>
          </a:p>
          <a:p>
            <a:pPr>
              <a:defRPr/>
            </a:pPr>
            <a:endParaRPr lang="en-US" sz="2400" dirty="0">
              <a:latin typeface="+mn-lt"/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457200"/>
            <a:ext cx="7848600" cy="4572000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sz="2800" b="1" cap="all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lips are categorized as:</a:t>
            </a:r>
            <a:endParaRPr lang="en-US" sz="2800" b="1" cap="all" dirty="0">
              <a:solidFill>
                <a:schemeClr val="accent1">
                  <a:lumMod val="75000"/>
                </a:schemeClr>
              </a:solidFill>
            </a:endParaRPr>
          </a:p>
          <a:p>
            <a:pPr marL="621348" lvl="1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/>
              <a:t>Forward motion slips</a:t>
            </a:r>
          </a:p>
          <a:p>
            <a:pPr marL="621348" lvl="1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/>
              <a:t>Backward motion slips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Slips may be caused by:</a:t>
            </a:r>
          </a:p>
          <a:p>
            <a:pPr marL="621348" lvl="1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/>
              <a:t>Wet, oily or slippery surfaces</a:t>
            </a:r>
          </a:p>
          <a:p>
            <a:pPr marL="621348" lvl="1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/>
              <a:t>Occasional spills</a:t>
            </a:r>
          </a:p>
          <a:p>
            <a:pPr marL="621348" lvl="1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/>
              <a:t>Weather hazards</a:t>
            </a:r>
          </a:p>
          <a:p>
            <a:pPr marL="621348" lvl="1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/>
              <a:t>Loose, unanchored rugs or mats</a:t>
            </a:r>
          </a:p>
          <a:p>
            <a:pPr marL="621348" lvl="1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dirty="0"/>
              <a:t>Flooring or other worn walking surfaces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2400" dirty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sz="2800" dirty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sz="4200" b="1" dirty="0">
              <a:solidFill>
                <a:schemeClr val="bg1">
                  <a:lumMod val="50000"/>
                </a:schemeClr>
              </a:solidFill>
            </a:endParaRP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sz="2400" b="1" dirty="0"/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endParaRPr lang="en-US" sz="2400" b="1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sz="2400" b="1" dirty="0"/>
          </a:p>
        </p:txBody>
      </p:sp>
      <p:pic>
        <p:nvPicPr>
          <p:cNvPr id="12293" name="Picture 5" descr="http://www.hrsafety.com/sitebuildercontent/sitebuilderpictures/sli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8020" y="3962400"/>
            <a:ext cx="2885980" cy="2895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33400"/>
            <a:ext cx="5943600" cy="5410200"/>
          </a:xfrm>
        </p:spPr>
        <p:txBody>
          <a:bodyPr>
            <a:normAutofit/>
          </a:bodyPr>
          <a:lstStyle/>
          <a:p>
            <a:pPr marL="117475" indent="-7938" eaLnBrk="1" fontAlgn="auto" hangingPunct="1">
              <a:spcAft>
                <a:spcPct val="50000"/>
              </a:spcAft>
              <a:buFont typeface="Wingdings 3"/>
              <a:buNone/>
              <a:defRPr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Trips are categorized as: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b="1" dirty="0"/>
              <a:t>Toe Stub </a:t>
            </a:r>
            <a:r>
              <a:rPr lang="en-US" sz="2400" dirty="0"/>
              <a:t>(front foot strikes an object and is stopped)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800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b="1" dirty="0"/>
              <a:t>Differing Step Height </a:t>
            </a:r>
            <a:r>
              <a:rPr lang="en-US" sz="2400" dirty="0"/>
              <a:t>(step height is higher than expected)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800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b="1" dirty="0"/>
              <a:t>Drop Step </a:t>
            </a:r>
            <a:r>
              <a:rPr lang="en-US" sz="2400" dirty="0"/>
              <a:t>(step height is lower than anticipated)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800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sz="2400" b="1" dirty="0"/>
              <a:t>Obstructed Path </a:t>
            </a:r>
            <a:r>
              <a:rPr lang="en-US" sz="2400" dirty="0"/>
              <a:t>(foot path travel is interrupted)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2400" dirty="0"/>
          </a:p>
        </p:txBody>
      </p:sp>
      <p:pic>
        <p:nvPicPr>
          <p:cNvPr id="14339" name="Picture 2" descr="Black and White Cartoon of a Woman Falling Down Stai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1775" y="3167062"/>
            <a:ext cx="2562225" cy="369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371600"/>
            <a:ext cx="7620000" cy="41910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sz="2400" dirty="0"/>
              <a:t>Obstructed view     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/>
              <a:t>Poor lighting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/>
              <a:t>Cluttered areas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/>
              <a:t>Uncovered cables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/>
              <a:t>Unclosed drawers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/>
              <a:t>Wrinkled carpeting or lifted floor mats</a:t>
            </a:r>
          </a:p>
          <a:p>
            <a:pPr eaLnBrk="1" hangingPunct="1">
              <a:lnSpc>
                <a:spcPct val="120000"/>
              </a:lnSpc>
            </a:pPr>
            <a:r>
              <a:rPr lang="en-US" sz="2400" dirty="0"/>
              <a:t>Uneven walking surfaces (steps, thresholds)</a:t>
            </a:r>
          </a:p>
          <a:p>
            <a:pPr eaLnBrk="1" hangingPunct="1">
              <a:spcAft>
                <a:spcPct val="50000"/>
              </a:spcAft>
            </a:pPr>
            <a:endParaRPr lang="en-US" sz="2600" dirty="0"/>
          </a:p>
          <a:p>
            <a:pPr eaLnBrk="1" hangingPunct="1">
              <a:spcAft>
                <a:spcPct val="50000"/>
              </a:spcAft>
            </a:pPr>
            <a:endParaRPr lang="en-US" sz="2600" dirty="0"/>
          </a:p>
          <a:p>
            <a:pPr eaLnBrk="1" hangingPunct="1">
              <a:spcAft>
                <a:spcPct val="50000"/>
              </a:spcAft>
            </a:pPr>
            <a:endParaRPr lang="en-US" sz="2400" b="1" dirty="0"/>
          </a:p>
          <a:p>
            <a:pPr eaLnBrk="1" hangingPunct="1">
              <a:spcAft>
                <a:spcPct val="50000"/>
              </a:spcAft>
            </a:pPr>
            <a:endParaRPr lang="en-US" sz="2400" b="1" dirty="0"/>
          </a:p>
          <a:p>
            <a:pPr eaLnBrk="1" hangingPunct="1">
              <a:spcAft>
                <a:spcPct val="50000"/>
              </a:spcAft>
            </a:pPr>
            <a:endParaRPr lang="en-US" sz="2400" b="1" dirty="0"/>
          </a:p>
          <a:p>
            <a:pPr eaLnBrk="1" hangingPunct="1"/>
            <a:endParaRPr lang="en-US" sz="2400" b="1" dirty="0">
              <a:latin typeface="Monotype Corsiva" pitchFamily="66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85800"/>
            <a:ext cx="5410200" cy="685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Trips May Be Caused by</a:t>
            </a:r>
            <a:r>
              <a:rPr lang="en-US" sz="2800" cap="all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:</a:t>
            </a:r>
          </a:p>
        </p:txBody>
      </p:sp>
      <p:pic>
        <p:nvPicPr>
          <p:cNvPr id="13316" name="Picture 12" descr="BS00530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828800"/>
            <a:ext cx="3581400" cy="189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 bwMode="auto">
          <a:xfrm>
            <a:off x="762000" y="1219200"/>
            <a:ext cx="7924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  <a:defRPr/>
            </a:pPr>
            <a:r>
              <a:rPr lang="en-US" sz="2400" b="1" dirty="0">
                <a:latin typeface="+mn-lt"/>
              </a:rPr>
              <a:t>Type 1: Same level falls</a:t>
            </a:r>
          </a:p>
          <a:p>
            <a:pPr marL="620713" lvl="1" indent="-228600" eaLnBrk="1" hangingPunct="1">
              <a:spcBef>
                <a:spcPts val="325"/>
              </a:spcBef>
              <a:buClr>
                <a:schemeClr val="accent1"/>
              </a:buClr>
              <a:buFont typeface="Arial" charset="0"/>
              <a:buChar char="•"/>
              <a:defRPr/>
            </a:pPr>
            <a:r>
              <a:rPr lang="en-US" sz="2400" dirty="0">
                <a:latin typeface="+mn-lt"/>
              </a:rPr>
              <a:t> Slip or trip immediately precedes fall </a:t>
            </a:r>
          </a:p>
          <a:p>
            <a:pPr marL="620713" lvl="1" indent="-228600" eaLnBrk="1" hangingPunct="1">
              <a:spcBef>
                <a:spcPts val="325"/>
              </a:spcBef>
              <a:buClr>
                <a:schemeClr val="accent1"/>
              </a:buClr>
              <a:buFont typeface="Verdana" pitchFamily="34" charset="0"/>
              <a:buNone/>
              <a:defRPr/>
            </a:pPr>
            <a:r>
              <a:rPr lang="en-US" sz="2400" dirty="0">
                <a:latin typeface="+mn-lt"/>
              </a:rPr>
              <a:t>    to the floor or walkway</a:t>
            </a:r>
          </a:p>
          <a:p>
            <a:pPr marL="365125" indent="-255588"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en-US" sz="2400" dirty="0">
              <a:latin typeface="+mn-lt"/>
            </a:endParaRPr>
          </a:p>
          <a:p>
            <a:pPr marL="365125" indent="-255588"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  <a:defRPr/>
            </a:pPr>
            <a:r>
              <a:rPr lang="en-US" sz="2400" b="1" dirty="0">
                <a:latin typeface="+mn-lt"/>
              </a:rPr>
              <a:t>Type 2: Elevated falls to a lower level.</a:t>
            </a:r>
          </a:p>
          <a:p>
            <a:pPr marL="620713" lvl="1" indent="-228600" eaLnBrk="1" hangingPunct="1">
              <a:spcBef>
                <a:spcPts val="325"/>
              </a:spcBef>
              <a:buClr>
                <a:schemeClr val="accent1"/>
              </a:buClr>
              <a:buFont typeface="Arial" charset="0"/>
              <a:buChar char="•"/>
              <a:defRPr/>
            </a:pPr>
            <a:r>
              <a:rPr lang="en-US" sz="2400" dirty="0">
                <a:latin typeface="+mn-lt"/>
              </a:rPr>
              <a:t> Falls are from a platform, dock, ladder, step or stair</a:t>
            </a:r>
          </a:p>
          <a:p>
            <a:pPr marL="365125" indent="-255588" eaLnBrk="1" hangingPunct="1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304800"/>
            <a:ext cx="6172200" cy="914400"/>
          </a:xfrm>
          <a:prstGeom prst="rect">
            <a:avLst/>
          </a:prstGeom>
        </p:spPr>
        <p:txBody>
          <a:bodyPr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Falls are categorized as:</a:t>
            </a:r>
          </a:p>
        </p:txBody>
      </p:sp>
      <p:pic>
        <p:nvPicPr>
          <p:cNvPr id="15364" name="Picture 2" descr="Men Falling Off Ladder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038600"/>
            <a:ext cx="2505075" cy="2624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609600"/>
            <a:ext cx="6248400" cy="685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Common Causes of Falls:</a:t>
            </a:r>
            <a:br>
              <a:rPr lang="en-US" sz="2800" dirty="0">
                <a:solidFill>
                  <a:schemeClr val="accent1">
                    <a:lumMod val="75000"/>
                  </a:schemeClr>
                </a:solidFill>
                <a:effectLst/>
              </a:rPr>
            </a:br>
            <a:endParaRPr lang="en-US" sz="280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16387" name="Picture 13" descr="j01401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4061023"/>
            <a:ext cx="2898748" cy="261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533400" y="685800"/>
            <a:ext cx="80772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/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en-US" sz="2400" dirty="0">
                <a:latin typeface="+mn-lt"/>
              </a:rPr>
              <a:t> Oily or wet surfaces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en-US" sz="2400" dirty="0">
                <a:latin typeface="+mn-lt"/>
              </a:rPr>
              <a:t> Elevated walking surfaces (parking lots,</a:t>
            </a:r>
          </a:p>
          <a:p>
            <a:pPr>
              <a:buClr>
                <a:srgbClr val="0070C0"/>
              </a:buClr>
            </a:pPr>
            <a:r>
              <a:rPr lang="en-US" sz="2400" dirty="0">
                <a:latin typeface="+mn-lt"/>
              </a:rPr>
              <a:t>   sidewalk cracks, tree roots)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en-US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en-US" sz="2400" dirty="0">
                <a:latin typeface="+mn-lt"/>
              </a:rPr>
              <a:t> Slippery surfaces due to sand, dust, </a:t>
            </a:r>
          </a:p>
          <a:p>
            <a:pPr>
              <a:buClr>
                <a:srgbClr val="0070C0"/>
              </a:buClr>
            </a:pPr>
            <a:r>
              <a:rPr lang="en-US" sz="2400" dirty="0">
                <a:latin typeface="+mn-lt"/>
              </a:rPr>
              <a:t>   gravel, mud or ice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en-US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en-US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en-US" sz="2400" dirty="0">
                <a:latin typeface="+mn-lt"/>
              </a:rPr>
              <a:t> Bus step platforms, door threshold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en-US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en-US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en-US" sz="2400" dirty="0">
                <a:latin typeface="+mn-lt"/>
              </a:rPr>
              <a:t> Waxed or wet floors in a classroom or  </a:t>
            </a:r>
          </a:p>
          <a:p>
            <a:pPr>
              <a:buClr>
                <a:srgbClr val="0070C0"/>
              </a:buClr>
            </a:pPr>
            <a:r>
              <a:rPr lang="en-US" sz="2400" dirty="0">
                <a:latin typeface="+mn-lt"/>
              </a:rPr>
              <a:t>   cafeteria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                        </a:t>
            </a:r>
          </a:p>
          <a:p>
            <a:endParaRPr lang="en-US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                                        continued…</a:t>
            </a:r>
          </a:p>
          <a:p>
            <a:r>
              <a:rPr lang="en-US" sz="2800" dirty="0"/>
              <a:t> 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A Colorful Cartoon of a Man Tripping Over an Electrical Cord - Royalty Free Clipart Pic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4290061"/>
            <a:ext cx="3470189" cy="256794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33400" y="1143000"/>
            <a:ext cx="838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en-US" sz="2800" dirty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Cables or cords not properly stored away </a:t>
            </a:r>
          </a:p>
          <a:p>
            <a:pPr>
              <a:buClr>
                <a:srgbClr val="0070C0"/>
              </a:buClr>
            </a:pPr>
            <a:r>
              <a:rPr lang="en-US" sz="2400" dirty="0">
                <a:latin typeface="+mn-lt"/>
              </a:rPr>
              <a:t>   from the pathway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en-US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en-US" sz="2400" dirty="0">
                <a:latin typeface="+mn-lt"/>
              </a:rPr>
              <a:t> Food or liquid spillage in the cafeteria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en-US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en-US" sz="2400" dirty="0">
                <a:latin typeface="+mn-lt"/>
              </a:rPr>
              <a:t> Boxes, books, or carts blocking the footpath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en-US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en-US" sz="2400" dirty="0">
                <a:latin typeface="+mn-lt"/>
              </a:rPr>
              <a:t> Chairs or tables blocking an entry way or  </a:t>
            </a:r>
          </a:p>
          <a:p>
            <a:pPr>
              <a:buClr>
                <a:srgbClr val="0070C0"/>
              </a:buClr>
            </a:pPr>
            <a:r>
              <a:rPr lang="en-US" sz="2400" dirty="0">
                <a:latin typeface="+mn-lt"/>
              </a:rPr>
              <a:t>   normal pathway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en-US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en-US" sz="2400" dirty="0">
                <a:latin typeface="+mn-lt"/>
              </a:rPr>
              <a:t> Improper use of a ladder or step stool</a:t>
            </a:r>
          </a:p>
          <a:p>
            <a:pPr>
              <a:buFont typeface="Arial" charset="0"/>
              <a:buChar char="•"/>
            </a:pPr>
            <a:endParaRPr lang="en-US" sz="2400" dirty="0">
              <a:latin typeface="+mn-lt"/>
            </a:endParaRPr>
          </a:p>
          <a:p>
            <a:r>
              <a:rPr lang="en-US" sz="2800" b="1" i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b="1" i="1" dirty="0">
                <a:solidFill>
                  <a:srgbClr val="C00000"/>
                </a:solidFill>
              </a:rPr>
              <a:t>  </a:t>
            </a:r>
          </a:p>
        </p:txBody>
      </p:sp>
      <p:sp>
        <p:nvSpPr>
          <p:cNvPr id="3" name="Rectangle 2"/>
          <p:cNvSpPr/>
          <p:nvPr/>
        </p:nvSpPr>
        <p:spPr>
          <a:xfrm>
            <a:off x="533400" y="381000"/>
            <a:ext cx="69958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Common Causes of Falls  (continued…)</a:t>
            </a:r>
            <a:endParaRPr lang="en-US" sz="2800" b="1" dirty="0">
              <a:latin typeface="+mn-lt"/>
            </a:endParaRP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ct val="0"/>
              </a:spcBef>
              <a:spcAft>
                <a:spcPct val="50000"/>
              </a:spcAft>
              <a:buClrTx/>
              <a:buSzTx/>
              <a:buFontTx/>
              <a:buNone/>
            </a:pPr>
            <a:endParaRPr lang="en-US" dirty="0">
              <a:solidFill>
                <a:srgbClr val="000099"/>
              </a:solidFill>
            </a:endParaRP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391400" cy="762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2800" dirty="0">
                <a:solidFill>
                  <a:schemeClr val="accent1">
                    <a:lumMod val="75000"/>
                  </a:schemeClr>
                </a:solidFill>
                <a:effectLst/>
                <a:latin typeface="Verdana" pitchFamily="34" charset="0"/>
              </a:rPr>
              <a:t>Other Contributing Factors</a:t>
            </a:r>
            <a:endParaRPr lang="en-US" sz="2800" dirty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</a:endParaRPr>
          </a:p>
        </p:txBody>
      </p:sp>
      <p:sp>
        <p:nvSpPr>
          <p:cNvPr id="20484" name="Rectangle 7"/>
          <p:cNvSpPr>
            <a:spLocks noChangeArrowheads="1"/>
          </p:cNvSpPr>
          <p:nvPr/>
        </p:nvSpPr>
        <p:spPr bwMode="auto">
          <a:xfrm>
            <a:off x="381000" y="990600"/>
            <a:ext cx="83058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Impaired senses (sight, hearing or feeling)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endParaRPr lang="en-GB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Fatigue or illness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endParaRPr lang="en-GB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Being in a hurry and/or rushing around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endParaRPr lang="en-GB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Medications, alcohol or drugs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endParaRPr lang="en-GB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Behaviors/Emotions (angry, sleepy, excited, stressed)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endParaRPr lang="en-GB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Poor housekeeping (clutter)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endParaRPr lang="en-GB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Improper or no signage 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endParaRPr lang="en-GB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Not holding onto handrails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endParaRPr lang="en-GB" sz="800" dirty="0">
              <a:latin typeface="+mn-lt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  <a:defRPr/>
            </a:pPr>
            <a:r>
              <a:rPr lang="en-GB" sz="2400" dirty="0">
                <a:latin typeface="+mn-lt"/>
              </a:rPr>
              <a:t> Lifting/carrying too much</a:t>
            </a:r>
          </a:p>
          <a:p>
            <a:pPr>
              <a:buFont typeface="Arial" charset="0"/>
              <a:buChar char="•"/>
              <a:defRPr/>
            </a:pPr>
            <a:endParaRPr lang="en-GB" sz="2400" dirty="0">
              <a:latin typeface="+mn-lt"/>
            </a:endParaRPr>
          </a:p>
          <a:p>
            <a:pPr lvl="8">
              <a:defRPr/>
            </a:pPr>
            <a:endParaRPr lang="en-GB" sz="2400" dirty="0">
              <a:latin typeface="+mn-lt"/>
            </a:endParaRPr>
          </a:p>
          <a:p>
            <a:pPr lvl="8">
              <a:defRPr/>
            </a:pPr>
            <a:r>
              <a:rPr lang="en-GB" sz="2400" dirty="0">
                <a:latin typeface="+mn-lt"/>
              </a:rPr>
              <a:t>continued...</a:t>
            </a:r>
          </a:p>
          <a:p>
            <a:pPr>
              <a:buFont typeface="Arial" charset="0"/>
              <a:buChar char="•"/>
              <a:defRPr/>
            </a:pPr>
            <a:endParaRPr lang="en-GB" sz="2400" dirty="0"/>
          </a:p>
          <a:p>
            <a:pPr>
              <a:defRPr/>
            </a:pPr>
            <a:r>
              <a:rPr lang="en-GB" sz="2400" dirty="0"/>
              <a:t>  </a:t>
            </a:r>
            <a:endParaRPr lang="en-US" sz="2400" dirty="0"/>
          </a:p>
        </p:txBody>
      </p:sp>
      <p:pic>
        <p:nvPicPr>
          <p:cNvPr id="18437" name="Picture 28" descr="j01270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1" y="3686108"/>
            <a:ext cx="3087688" cy="2943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1"/>
          <p:cNvSpPr>
            <a:spLocks noGrp="1"/>
          </p:cNvSpPr>
          <p:nvPr>
            <p:ph idx="1"/>
          </p:nvPr>
        </p:nvSpPr>
        <p:spPr>
          <a:xfrm>
            <a:off x="381000" y="838200"/>
            <a:ext cx="8229600" cy="5257800"/>
          </a:xfrm>
        </p:spPr>
        <p:txBody>
          <a:bodyPr/>
          <a:lstStyle/>
          <a:p>
            <a:pPr eaLnBrk="1" hangingPunct="1">
              <a:buSzPct val="100000"/>
              <a:buFont typeface="Wingdings" pitchFamily="2" charset="2"/>
              <a:buChar char="§"/>
            </a:pPr>
            <a:r>
              <a:rPr lang="en-GB" sz="2400" dirty="0"/>
              <a:t>Lack of sleep</a:t>
            </a:r>
          </a:p>
          <a:p>
            <a:pPr eaLnBrk="1" hangingPunct="1">
              <a:buSzPct val="100000"/>
              <a:buFont typeface="Wingdings" pitchFamily="2" charset="2"/>
              <a:buChar char="§"/>
            </a:pPr>
            <a:endParaRPr lang="en-GB" sz="800" b="1" dirty="0"/>
          </a:p>
          <a:p>
            <a:pPr eaLnBrk="1" hangingPunct="1">
              <a:buSzPct val="100000"/>
              <a:buFont typeface="Wingdings" pitchFamily="2" charset="2"/>
              <a:buChar char="§"/>
            </a:pPr>
            <a:r>
              <a:rPr lang="en-GB" sz="2400" dirty="0"/>
              <a:t>Inattentive behavior (cell phones, iPod, talking)</a:t>
            </a:r>
          </a:p>
          <a:p>
            <a:pPr eaLnBrk="1" hangingPunct="1">
              <a:buSzPct val="100000"/>
              <a:buFont typeface="Wingdings" pitchFamily="2" charset="2"/>
              <a:buChar char="§"/>
            </a:pPr>
            <a:endParaRPr lang="en-GB" sz="800" dirty="0"/>
          </a:p>
          <a:p>
            <a:pPr eaLnBrk="1" hangingPunct="1">
              <a:buSzPct val="100000"/>
              <a:buFont typeface="Wingdings" pitchFamily="2" charset="2"/>
              <a:buChar char="§"/>
            </a:pPr>
            <a:r>
              <a:rPr lang="en-GB" sz="2400" dirty="0"/>
              <a:t>Clumsy or physically deconditioned</a:t>
            </a:r>
          </a:p>
          <a:p>
            <a:pPr eaLnBrk="1" hangingPunct="1">
              <a:buSzPct val="100000"/>
              <a:buFont typeface="Wingdings" pitchFamily="2" charset="2"/>
              <a:buChar char="§"/>
            </a:pPr>
            <a:endParaRPr lang="en-GB" sz="800" dirty="0"/>
          </a:p>
          <a:p>
            <a:pPr eaLnBrk="1" hangingPunct="1">
              <a:buSzPct val="100000"/>
              <a:buFont typeface="Wingdings" pitchFamily="2" charset="2"/>
              <a:buChar char="§"/>
            </a:pPr>
            <a:r>
              <a:rPr lang="en-GB" sz="2400" dirty="0"/>
              <a:t>Distractions (noises, music, people)</a:t>
            </a:r>
          </a:p>
          <a:p>
            <a:pPr eaLnBrk="1" hangingPunct="1">
              <a:buSzPct val="100000"/>
              <a:buFont typeface="Wingdings" pitchFamily="2" charset="2"/>
              <a:buChar char="§"/>
            </a:pPr>
            <a:endParaRPr lang="en-GB" sz="800" dirty="0"/>
          </a:p>
          <a:p>
            <a:pPr eaLnBrk="1" hangingPunct="1">
              <a:buSzPct val="100000"/>
              <a:buFont typeface="Wingdings" pitchFamily="2" charset="2"/>
              <a:buChar char="§"/>
            </a:pPr>
            <a:r>
              <a:rPr lang="en-GB" sz="2400" dirty="0"/>
              <a:t>Obstructed views when carrying/moving something</a:t>
            </a:r>
          </a:p>
          <a:p>
            <a:pPr eaLnBrk="1" hangingPunct="1">
              <a:buSzPct val="100000"/>
              <a:buFont typeface="Wingdings" pitchFamily="2" charset="2"/>
              <a:buChar char="§"/>
            </a:pPr>
            <a:endParaRPr lang="en-GB" sz="800" dirty="0"/>
          </a:p>
          <a:p>
            <a:pPr eaLnBrk="1" hangingPunct="1">
              <a:buSzPct val="100000"/>
              <a:buFont typeface="Wingdings" pitchFamily="2" charset="2"/>
              <a:buChar char="§"/>
            </a:pPr>
            <a:r>
              <a:rPr lang="en-GB" sz="2400" dirty="0"/>
              <a:t>Taking shortcuts or using undesignated walkways</a:t>
            </a:r>
          </a:p>
          <a:p>
            <a:pPr eaLnBrk="1" hangingPunct="1">
              <a:buSzPct val="100000"/>
              <a:buFont typeface="Wingdings" pitchFamily="2" charset="2"/>
              <a:buChar char="§"/>
            </a:pPr>
            <a:endParaRPr lang="en-GB" sz="800" dirty="0"/>
          </a:p>
          <a:p>
            <a:pPr eaLnBrk="1" hangingPunct="1">
              <a:buSzPct val="100000"/>
              <a:buFont typeface="Wingdings" pitchFamily="2" charset="2"/>
              <a:buChar char="§"/>
            </a:pPr>
            <a:r>
              <a:rPr lang="en-GB" sz="2400" dirty="0"/>
              <a:t>Language barriers </a:t>
            </a:r>
          </a:p>
          <a:p>
            <a:pPr eaLnBrk="1" hangingPunct="1">
              <a:buSzPct val="100000"/>
              <a:buFont typeface="Wingdings" pitchFamily="2" charset="2"/>
              <a:buChar char="§"/>
            </a:pPr>
            <a:endParaRPr lang="en-GB" sz="800" dirty="0"/>
          </a:p>
          <a:p>
            <a:pPr eaLnBrk="1" hangingPunct="1">
              <a:buSzPct val="100000"/>
              <a:buFont typeface="Wingdings" pitchFamily="2" charset="2"/>
              <a:buChar char="§"/>
            </a:pPr>
            <a:r>
              <a:rPr lang="en-GB" sz="2400" dirty="0"/>
              <a:t>Unable to read</a:t>
            </a:r>
          </a:p>
          <a:p>
            <a:pPr eaLnBrk="1" hangingPunct="1">
              <a:buSzPct val="100000"/>
              <a:buFont typeface="Wingdings" pitchFamily="2" charset="2"/>
              <a:buChar char="§"/>
            </a:pPr>
            <a:endParaRPr lang="en-GB" sz="800" dirty="0"/>
          </a:p>
          <a:p>
            <a:pPr eaLnBrk="1" hangingPunct="1">
              <a:buSzPct val="100000"/>
              <a:buFont typeface="Wingdings" pitchFamily="2" charset="2"/>
              <a:buChar char="§"/>
            </a:pPr>
            <a:r>
              <a:rPr lang="en-GB" sz="2400" dirty="0"/>
              <a:t>Poor lighting</a:t>
            </a:r>
          </a:p>
          <a:p>
            <a:pPr eaLnBrk="1" hangingPunct="1">
              <a:buFont typeface="Wingdings" pitchFamily="2" charset="2"/>
              <a:buChar char="§"/>
            </a:pPr>
            <a:endParaRPr lang="en-GB" sz="2400" dirty="0"/>
          </a:p>
          <a:p>
            <a:pPr eaLnBrk="1" hangingPunct="1">
              <a:buFont typeface="Arial" charset="0"/>
              <a:buChar char="•"/>
            </a:pPr>
            <a:endParaRPr lang="en-GB" sz="2800" dirty="0"/>
          </a:p>
          <a:p>
            <a:pPr eaLnBrk="1" hangingPunct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</a:rPr>
              <a:t>Other Contributing Factors</a:t>
            </a:r>
          </a:p>
        </p:txBody>
      </p:sp>
      <p:pic>
        <p:nvPicPr>
          <p:cNvPr id="19461" name="Picture 5" descr="Royalty-Free (RF) Clip Art Illustration of a Cartoon Black And White Outline Design Of A Walking Businessman Talking On A Cell Phone by Ron Leishman">
            <a:hlinkClick r:id="rId2" tooltip="Royalty-Free (RF) Clip Art Illustration of a Cartoon Black And White Outline Design Of A Walking Businessman Talking On A Cell Phone by Ron Leishman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2272" y="4301559"/>
            <a:ext cx="2141728" cy="255644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33400" y="533400"/>
            <a:ext cx="8305800" cy="5715000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Some Common Injuries Associated with</a:t>
            </a:r>
          </a:p>
          <a:p>
            <a:pPr marL="0" indent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Slips, Trips,  and Falls: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sz="1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800" dirty="0"/>
              <a:t> </a:t>
            </a:r>
            <a:r>
              <a:rPr lang="en-US" sz="2400" dirty="0"/>
              <a:t>Sprain and strains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/>
              <a:t> Bruises and contusions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/>
              <a:t> Abrasions and lacerations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2400" dirty="0"/>
              <a:t> Fractures 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2800" b="1" dirty="0"/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sz="3200" b="1" dirty="0">
              <a:solidFill>
                <a:srgbClr val="FF0000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sz="2800" b="1" dirty="0">
              <a:solidFill>
                <a:srgbClr val="53A7A5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sz="2800" b="1" dirty="0">
                <a:solidFill>
                  <a:srgbClr val="53A7A5"/>
                </a:solidFill>
              </a:rPr>
              <a:t>Remember, the primary cause of any accident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sz="2800" b="1" dirty="0">
                <a:solidFill>
                  <a:srgbClr val="53A7A5"/>
                </a:solidFill>
              </a:rPr>
              <a:t>can be attributed to a lack of attention!</a:t>
            </a:r>
            <a:endParaRPr lang="en-US" sz="2800" dirty="0">
              <a:solidFill>
                <a:srgbClr val="53A7A5"/>
              </a:solidFill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pic>
        <p:nvPicPr>
          <p:cNvPr id="17411" name="Picture 4" descr="j0136785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41061">
            <a:off x="6085907" y="1108945"/>
            <a:ext cx="1891106" cy="36740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724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Although there is never any way to completely prevent accidents or injuries, there are ways to reduce the likelihood of them happening.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Promote injury awareness (in-service, presentations,  checklists, posters, signage, safety meetings etc.)</a:t>
            </a:r>
          </a:p>
          <a:p>
            <a:r>
              <a:rPr lang="en-US" sz="2400" dirty="0"/>
              <a:t>Education of supervisors, risk managers, employees</a:t>
            </a:r>
          </a:p>
          <a:p>
            <a:r>
              <a:rPr lang="en-US" sz="2400" dirty="0"/>
              <a:t>Gather information about injuries</a:t>
            </a:r>
          </a:p>
          <a:p>
            <a:r>
              <a:rPr lang="en-US" sz="2400" dirty="0"/>
              <a:t>Determine how to reduce injuries</a:t>
            </a:r>
          </a:p>
          <a:p>
            <a:r>
              <a:rPr lang="en-US" sz="2400" dirty="0"/>
              <a:t>Implement &amp; train prevention strategies</a:t>
            </a:r>
          </a:p>
          <a:p>
            <a:r>
              <a:rPr lang="en-US" sz="2400" dirty="0"/>
              <a:t>Follow up to determine effectiveness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>
                <a:solidFill>
                  <a:srgbClr val="0070C0"/>
                </a:solidFill>
                <a:effectLst/>
              </a:rPr>
              <a:t>Prevention Strategies</a:t>
            </a:r>
          </a:p>
        </p:txBody>
      </p:sp>
      <p:pic>
        <p:nvPicPr>
          <p:cNvPr id="20485" name="Picture 5" descr="safety carto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3771899"/>
            <a:ext cx="1948296" cy="30861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762000"/>
            <a:ext cx="8229600" cy="4940300"/>
          </a:xfrm>
        </p:spPr>
        <p:txBody>
          <a:bodyPr/>
          <a:lstStyle/>
          <a:p>
            <a:pPr>
              <a:buNone/>
            </a:pPr>
            <a:r>
              <a:rPr lang="en-US" sz="2400" b="1" dirty="0"/>
              <a:t>Selection of proper footwear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Consider time outdoors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Discuss proper fit, comfort, fatigue, and safety</a:t>
            </a:r>
          </a:p>
          <a:p>
            <a:pPr>
              <a:buNone/>
            </a:pPr>
            <a:r>
              <a:rPr lang="en-US" sz="2400" b="1" dirty="0"/>
              <a:t>Good housekeeping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Keep floors clean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Use proper signage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Remove obstacles from walkways (cover cables, close cabinets drawers, replace burnt out bulbs)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Use portable lighting when needed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Be extra alert when carrying or pushing objects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Secure rugs and carpets</a:t>
            </a:r>
          </a:p>
          <a:p>
            <a:pPr lvl="1"/>
            <a:endParaRPr lang="en-US" sz="2400" dirty="0"/>
          </a:p>
          <a:p>
            <a:pPr lvl="1">
              <a:buNone/>
            </a:pPr>
            <a:r>
              <a:rPr lang="en-US" sz="2400" dirty="0"/>
              <a:t> </a:t>
            </a:r>
          </a:p>
          <a:p>
            <a:pPr lvl="1">
              <a:buNone/>
            </a:pPr>
            <a:r>
              <a:rPr lang="en-US" sz="2400" dirty="0"/>
              <a:t>                                               continued…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  <a:effectLst/>
                <a:latin typeface="+mn-lt"/>
              </a:rPr>
              <a:t>Things to Consider</a:t>
            </a:r>
          </a:p>
        </p:txBody>
      </p:sp>
      <p:pic>
        <p:nvPicPr>
          <p:cNvPr id="50178" name="Picture 2" descr="Cartoon Clipar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5101110"/>
            <a:ext cx="1671556" cy="175689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2"/>
          </a:xfrm>
        </p:spPr>
        <p:txBody>
          <a:bodyPr/>
          <a:lstStyle/>
          <a:p>
            <a:pPr>
              <a:buNone/>
            </a:pPr>
            <a:r>
              <a:rPr lang="en-US" sz="2400" b="1" dirty="0"/>
              <a:t>Walking surfaces/flooring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Replace or recoat floors (if applicable)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Install mats with pressure sensitive abrasive strips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Identify and mark hazard zones</a:t>
            </a:r>
          </a:p>
          <a:p>
            <a:pPr lvl="1"/>
            <a:endParaRPr lang="en-US" sz="2400" dirty="0"/>
          </a:p>
          <a:p>
            <a:pPr>
              <a:buNone/>
            </a:pPr>
            <a:r>
              <a:rPr lang="en-US" sz="2400" b="1" dirty="0"/>
              <a:t>Appropriate pace of work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Take your time at work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Pay attention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Adjust your walking stride to the task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/>
              <a:t>Make wide turns at corners</a:t>
            </a:r>
          </a:p>
          <a:p>
            <a:pPr lvl="1">
              <a:buNone/>
            </a:pPr>
            <a:endParaRPr lang="en-US" sz="2000" dirty="0"/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  <a:effectLst/>
                <a:latin typeface="+mn-lt"/>
              </a:rPr>
              <a:t>More Things to Consider</a:t>
            </a:r>
            <a:endParaRPr lang="en-US" sz="2800" dirty="0">
              <a:latin typeface="+mn-lt"/>
            </a:endParaRPr>
          </a:p>
        </p:txBody>
      </p:sp>
      <p:pic>
        <p:nvPicPr>
          <p:cNvPr id="49158" name="Picture 6" descr="Slow Road Sign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483647" y="-1416050"/>
            <a:ext cx="2857500" cy="2857500"/>
          </a:xfrm>
          <a:prstGeom prst="rect">
            <a:avLst/>
          </a:prstGeom>
          <a:noFill/>
        </p:spPr>
      </p:pic>
      <p:pic>
        <p:nvPicPr>
          <p:cNvPr id="49160" name="Picture 8" descr="Slow Road Sign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483647" y="-1416050"/>
            <a:ext cx="2857500" cy="2857500"/>
          </a:xfrm>
          <a:prstGeom prst="rect">
            <a:avLst/>
          </a:prstGeom>
          <a:noFill/>
        </p:spPr>
      </p:pic>
      <p:pic>
        <p:nvPicPr>
          <p:cNvPr id="49162" name="Picture 10" descr="Slow Road Sign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483647" y="-1416050"/>
            <a:ext cx="2857500" cy="2857500"/>
          </a:xfrm>
          <a:prstGeom prst="rect">
            <a:avLst/>
          </a:prstGeom>
          <a:noFill/>
        </p:spPr>
      </p:pic>
      <p:pic>
        <p:nvPicPr>
          <p:cNvPr id="49164" name="Picture 12" descr="http://www.clker.com/cliparts/6/8/d/e/12247863261934249126schoolfreeware_Slow_Road_Sign.svg.h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3895725"/>
            <a:ext cx="2962275" cy="29622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724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Preparing for inclement weather is often the best prevention to reduce the risk of weather related injuries.  </a:t>
            </a:r>
          </a:p>
          <a:p>
            <a:pPr marL="0" indent="0">
              <a:buNone/>
            </a:pPr>
            <a:endParaRPr lang="en-US" sz="800" dirty="0"/>
          </a:p>
          <a:p>
            <a:pPr marL="0" indent="0"/>
            <a:r>
              <a:rPr lang="en-US" sz="2400" dirty="0"/>
              <a:t> Slow down to react to traction changes (walking or</a:t>
            </a:r>
          </a:p>
          <a:p>
            <a:pPr marL="0" indent="0">
              <a:buNone/>
            </a:pPr>
            <a:r>
              <a:rPr lang="en-US" sz="2400" dirty="0"/>
              <a:t>  driving)</a:t>
            </a:r>
          </a:p>
          <a:p>
            <a:pPr marL="0" indent="0">
              <a:buNone/>
            </a:pPr>
            <a:endParaRPr lang="en-US" sz="800" dirty="0"/>
          </a:p>
          <a:p>
            <a:pPr marL="0" indent="0"/>
            <a:r>
              <a:rPr lang="en-US" sz="2400" dirty="0"/>
              <a:t> Wear slip resistant shoes or overshoes (carry your </a:t>
            </a:r>
          </a:p>
          <a:p>
            <a:pPr marL="0" indent="0">
              <a:buNone/>
            </a:pPr>
            <a:r>
              <a:rPr lang="en-US" sz="2400" dirty="0"/>
              <a:t>  work shoes)</a:t>
            </a:r>
          </a:p>
          <a:p>
            <a:pPr marL="0" indent="0">
              <a:buNone/>
            </a:pPr>
            <a:endParaRPr lang="en-US" sz="900" dirty="0"/>
          </a:p>
          <a:p>
            <a:pPr marL="0" indent="0"/>
            <a:r>
              <a:rPr lang="en-US" sz="2400" dirty="0"/>
              <a:t> Wear sunglasses outdoors (sunny, snow or icy days)</a:t>
            </a:r>
          </a:p>
          <a:p>
            <a:pPr marL="0" indent="0"/>
            <a:endParaRPr lang="en-US" sz="800" dirty="0"/>
          </a:p>
          <a:p>
            <a:pPr marL="0" indent="0"/>
            <a:r>
              <a:rPr lang="en-US" sz="2400" dirty="0"/>
              <a:t>  Be careful of wet shoes on dry floors</a:t>
            </a:r>
          </a:p>
          <a:p>
            <a:pPr marL="0" indent="0"/>
            <a:endParaRPr lang="en-US" sz="24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3733800" cy="7921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  <a:effectLst/>
              </a:rPr>
              <a:t>Inclement Weather </a:t>
            </a:r>
          </a:p>
        </p:txBody>
      </p:sp>
      <p:pic>
        <p:nvPicPr>
          <p:cNvPr id="48132" name="Picture 4" descr="http://www.wow-womenonwriting.com/uploaded_images/slip-7473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0" y="4714875"/>
            <a:ext cx="2857500" cy="2143125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29B552E-7F71-90B6-8210-17CFDE123CD9}"/>
                  </a:ext>
                </a:extLst>
              </p14:cNvPr>
              <p14:cNvContentPartPr/>
              <p14:nvPr/>
            </p14:nvContentPartPr>
            <p14:xfrm>
              <a:off x="9879042" y="-85760"/>
              <a:ext cx="9720" cy="3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29B552E-7F71-90B6-8210-17CFDE123CD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872922" y="-91880"/>
                <a:ext cx="21960" cy="15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2481262"/>
          </a:xfrm>
        </p:spPr>
        <p:txBody>
          <a:bodyPr/>
          <a:lstStyle/>
          <a:p>
            <a:pPr>
              <a:buClr>
                <a:srgbClr val="0066CC"/>
              </a:buClr>
              <a:buSzPct val="100000"/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sz="2400" b="1" i="1" dirty="0"/>
              <a:t>Report</a:t>
            </a:r>
            <a:r>
              <a:rPr lang="en-US" sz="2400" dirty="0"/>
              <a:t> all hazards immediately</a:t>
            </a:r>
            <a:endParaRPr lang="en-US" sz="1600" dirty="0"/>
          </a:p>
          <a:p>
            <a:pPr>
              <a:buClr>
                <a:srgbClr val="0066CC"/>
              </a:buClr>
              <a:buSzPct val="100000"/>
              <a:buFont typeface="Wingdings" pitchFamily="2" charset="2"/>
              <a:buChar char="§"/>
            </a:pPr>
            <a:endParaRPr lang="en-US" sz="800" dirty="0"/>
          </a:p>
          <a:p>
            <a:pPr>
              <a:buClr>
                <a:srgbClr val="0066CC"/>
              </a:buClr>
              <a:buSzPct val="100000"/>
              <a:buFont typeface="Wingdings" pitchFamily="2" charset="2"/>
              <a:buChar char="§"/>
            </a:pPr>
            <a:r>
              <a:rPr lang="en-US" sz="2400" b="1" i="1" dirty="0"/>
              <a:t> Reduce </a:t>
            </a:r>
            <a:r>
              <a:rPr lang="en-US" sz="2400" dirty="0"/>
              <a:t>risk of hazards</a:t>
            </a:r>
          </a:p>
          <a:p>
            <a:pPr lvl="2">
              <a:buClr>
                <a:srgbClr val="0066CC"/>
              </a:buClr>
              <a:buSzPct val="60000"/>
              <a:buFont typeface="Wingdings" pitchFamily="2" charset="2"/>
              <a:buChar char="q"/>
            </a:pPr>
            <a:r>
              <a:rPr lang="en-US" sz="2200" dirty="0"/>
              <a:t>Alert all persons in the area</a:t>
            </a:r>
          </a:p>
          <a:p>
            <a:pPr lvl="2">
              <a:buClr>
                <a:srgbClr val="0066CC"/>
              </a:buClr>
              <a:buSzPct val="60000"/>
              <a:buFont typeface="Wingdings" pitchFamily="2" charset="2"/>
              <a:buChar char="q"/>
            </a:pPr>
            <a:r>
              <a:rPr lang="en-US" sz="2200" dirty="0"/>
              <a:t>Mark off the area or stay there until help arrives</a:t>
            </a:r>
          </a:p>
          <a:p>
            <a:pPr>
              <a:buClr>
                <a:srgbClr val="0066CC"/>
              </a:buClr>
              <a:buSzPct val="100000"/>
              <a:buFont typeface="Wingdings" pitchFamily="2" charset="2"/>
              <a:buChar char="§"/>
            </a:pPr>
            <a:r>
              <a:rPr lang="en-US" sz="2400" dirty="0"/>
              <a:t> </a:t>
            </a:r>
            <a:r>
              <a:rPr lang="en-US" sz="2400" b="1" i="1" dirty="0"/>
              <a:t>Remove</a:t>
            </a:r>
            <a:r>
              <a:rPr lang="en-US" sz="2400" dirty="0"/>
              <a:t> the hazards whenever possible</a:t>
            </a:r>
          </a:p>
          <a:p>
            <a:pPr lvl="1">
              <a:buClr>
                <a:srgbClr val="0066CC"/>
              </a:buClr>
              <a:buSzPct val="100000"/>
              <a:buFont typeface="Wingdings" pitchFamily="2" charset="2"/>
              <a:buChar char="§"/>
            </a:pPr>
            <a:endParaRPr lang="en-US" sz="800" dirty="0"/>
          </a:p>
          <a:p>
            <a:pPr>
              <a:buClr>
                <a:srgbClr val="0066CC"/>
              </a:buClr>
              <a:buSzPct val="100000"/>
              <a:buFont typeface="Wingdings" pitchFamily="2" charset="2"/>
              <a:buChar char="§"/>
            </a:pPr>
            <a:r>
              <a:rPr lang="en-US" sz="2400" dirty="0"/>
              <a:t> In the event of an emergency, </a:t>
            </a:r>
            <a:r>
              <a:rPr lang="en-US" sz="2400" b="1" dirty="0"/>
              <a:t>CALL 911!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  <a:effectLst/>
              </a:rPr>
              <a:t>Report Hazards</a:t>
            </a:r>
          </a:p>
        </p:txBody>
      </p:sp>
      <p:pic>
        <p:nvPicPr>
          <p:cNvPr id="47108" name="Picture 4" descr="http://www.nepkg.com/images/hazard_ta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4533900"/>
            <a:ext cx="2705100" cy="20288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3716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  <a:effectLst/>
              </a:rPr>
              <a:t>Thank you!</a:t>
            </a:r>
          </a:p>
        </p:txBody>
      </p:sp>
    </p:spTree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 blue border - Prevention PowerPoint template">
  <a:themeElements>
    <a:clrScheme name="Prevention Traning template">
      <a:dk1>
        <a:srgbClr val="3F3F3F"/>
      </a:dk1>
      <a:lt1>
        <a:sysClr val="window" lastClr="FFFFFF"/>
      </a:lt1>
      <a:dk2>
        <a:srgbClr val="7F7F7F"/>
      </a:dk2>
      <a:lt2>
        <a:srgbClr val="DA1F28"/>
      </a:lt2>
      <a:accent1>
        <a:srgbClr val="0070C0"/>
      </a:accent1>
      <a:accent2>
        <a:srgbClr val="DA1F28"/>
      </a:accent2>
      <a:accent3>
        <a:srgbClr val="A3171E"/>
      </a:accent3>
      <a:accent4>
        <a:srgbClr val="39639D"/>
      </a:accent4>
      <a:accent5>
        <a:srgbClr val="DA1F28"/>
      </a:accent5>
      <a:accent6>
        <a:srgbClr val="00B050"/>
      </a:accent6>
      <a:hlink>
        <a:srgbClr val="7030A0"/>
      </a:hlink>
      <a:folHlink>
        <a:srgbClr val="FFFF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evention Traning template">
    <a:dk1>
      <a:srgbClr val="3F3F3F"/>
    </a:dk1>
    <a:lt1>
      <a:sysClr val="window" lastClr="FFFFFF"/>
    </a:lt1>
    <a:dk2>
      <a:srgbClr val="7F7F7F"/>
    </a:dk2>
    <a:lt2>
      <a:srgbClr val="DA1F28"/>
    </a:lt2>
    <a:accent1>
      <a:srgbClr val="0070C0"/>
    </a:accent1>
    <a:accent2>
      <a:srgbClr val="DA1F28"/>
    </a:accent2>
    <a:accent3>
      <a:srgbClr val="A3171E"/>
    </a:accent3>
    <a:accent4>
      <a:srgbClr val="39639D"/>
    </a:accent4>
    <a:accent5>
      <a:srgbClr val="DA1F28"/>
    </a:accent5>
    <a:accent6>
      <a:srgbClr val="00B050"/>
    </a:accent6>
    <a:hlink>
      <a:srgbClr val="7030A0"/>
    </a:hlink>
    <a:folHlink>
      <a:srgbClr val="FFFF00"/>
    </a:folHlink>
  </a:clrScheme>
</a:themeOverride>
</file>

<file path=ppt/theme/themeOverride2.xml><?xml version="1.0" encoding="utf-8"?>
<a:themeOverride xmlns:a="http://schemas.openxmlformats.org/drawingml/2006/main">
  <a:clrScheme name="Prevention Traning template">
    <a:dk1>
      <a:srgbClr val="3F3F3F"/>
    </a:dk1>
    <a:lt1>
      <a:sysClr val="window" lastClr="FFFFFF"/>
    </a:lt1>
    <a:dk2>
      <a:srgbClr val="7F7F7F"/>
    </a:dk2>
    <a:lt2>
      <a:srgbClr val="DA1F28"/>
    </a:lt2>
    <a:accent1>
      <a:srgbClr val="0070C0"/>
    </a:accent1>
    <a:accent2>
      <a:srgbClr val="DA1F28"/>
    </a:accent2>
    <a:accent3>
      <a:srgbClr val="A3171E"/>
    </a:accent3>
    <a:accent4>
      <a:srgbClr val="39639D"/>
    </a:accent4>
    <a:accent5>
      <a:srgbClr val="DA1F28"/>
    </a:accent5>
    <a:accent6>
      <a:srgbClr val="00B050"/>
    </a:accent6>
    <a:hlink>
      <a:srgbClr val="7030A0"/>
    </a:hlink>
    <a:folHlink>
      <a:srgbClr val="FFFF00"/>
    </a:folHlink>
  </a:clrScheme>
</a:themeOverride>
</file>

<file path=ppt/theme/themeOverride3.xml><?xml version="1.0" encoding="utf-8"?>
<a:themeOverride xmlns:a="http://schemas.openxmlformats.org/drawingml/2006/main">
  <a:clrScheme name="Prevention Traning template">
    <a:dk1>
      <a:srgbClr val="3F3F3F"/>
    </a:dk1>
    <a:lt1>
      <a:sysClr val="window" lastClr="FFFFFF"/>
    </a:lt1>
    <a:dk2>
      <a:srgbClr val="7F7F7F"/>
    </a:dk2>
    <a:lt2>
      <a:srgbClr val="DA1F28"/>
    </a:lt2>
    <a:accent1>
      <a:srgbClr val="0070C0"/>
    </a:accent1>
    <a:accent2>
      <a:srgbClr val="DA1F28"/>
    </a:accent2>
    <a:accent3>
      <a:srgbClr val="A3171E"/>
    </a:accent3>
    <a:accent4>
      <a:srgbClr val="39639D"/>
    </a:accent4>
    <a:accent5>
      <a:srgbClr val="DA1F28"/>
    </a:accent5>
    <a:accent6>
      <a:srgbClr val="00B050"/>
    </a:accent6>
    <a:hlink>
      <a:srgbClr val="7030A0"/>
    </a:hlink>
    <a:folHlink>
      <a:srgbClr val="FFFF00"/>
    </a:folHlink>
  </a:clrScheme>
</a:themeOverride>
</file>

<file path=ppt/theme/themeOverride4.xml><?xml version="1.0" encoding="utf-8"?>
<a:themeOverride xmlns:a="http://schemas.openxmlformats.org/drawingml/2006/main">
  <a:clrScheme name="Prevention Traning template">
    <a:dk1>
      <a:srgbClr val="3F3F3F"/>
    </a:dk1>
    <a:lt1>
      <a:sysClr val="window" lastClr="FFFFFF"/>
    </a:lt1>
    <a:dk2>
      <a:srgbClr val="7F7F7F"/>
    </a:dk2>
    <a:lt2>
      <a:srgbClr val="DA1F28"/>
    </a:lt2>
    <a:accent1>
      <a:srgbClr val="0070C0"/>
    </a:accent1>
    <a:accent2>
      <a:srgbClr val="DA1F28"/>
    </a:accent2>
    <a:accent3>
      <a:srgbClr val="A3171E"/>
    </a:accent3>
    <a:accent4>
      <a:srgbClr val="39639D"/>
    </a:accent4>
    <a:accent5>
      <a:srgbClr val="DA1F28"/>
    </a:accent5>
    <a:accent6>
      <a:srgbClr val="00B050"/>
    </a:accent6>
    <a:hlink>
      <a:srgbClr val="7030A0"/>
    </a:hlink>
    <a:folHlink>
      <a:srgbClr val="FFFF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Heat Ilnness Presention</Template>
  <TotalTime>3108</TotalTime>
  <Words>915</Words>
  <Application>Microsoft Office PowerPoint</Application>
  <PresentationFormat>On-screen Show (4:3)</PresentationFormat>
  <Paragraphs>211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Monotype Corsiva</vt:lpstr>
      <vt:lpstr>Verdana</vt:lpstr>
      <vt:lpstr>Wingdings</vt:lpstr>
      <vt:lpstr>Wingdings 2</vt:lpstr>
      <vt:lpstr>Wingdings 3</vt:lpstr>
      <vt:lpstr>2 blue border - Prevention PowerPoint template</vt:lpstr>
      <vt:lpstr>     Slips, Trips,  and Fall Prevention</vt:lpstr>
      <vt:lpstr>PowerPoint Presentation</vt:lpstr>
      <vt:lpstr>Definitions</vt:lpstr>
      <vt:lpstr>PowerPoint Presentation</vt:lpstr>
      <vt:lpstr>PowerPoint Presentation</vt:lpstr>
      <vt:lpstr>Trips May Be Caused by:</vt:lpstr>
      <vt:lpstr>PowerPoint Presentation</vt:lpstr>
      <vt:lpstr>Common Causes of Falls: </vt:lpstr>
      <vt:lpstr>PowerPoint Presentation</vt:lpstr>
      <vt:lpstr>Other Contributing Factors</vt:lpstr>
      <vt:lpstr>Other Contributing Factors</vt:lpstr>
      <vt:lpstr>PowerPoint Presentation</vt:lpstr>
      <vt:lpstr>Prevention Strategies</vt:lpstr>
      <vt:lpstr>Things to Consider</vt:lpstr>
      <vt:lpstr>More Things to Consider</vt:lpstr>
      <vt:lpstr>Inclement Weather </vt:lpstr>
      <vt:lpstr>Report Hazards</vt:lpstr>
      <vt:lpstr>Thank you!</vt:lpstr>
    </vt:vector>
  </TitlesOfParts>
  <Company>NOVA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Slips, Trips, and Falls</dc:title>
  <dc:creator>bcharmai</dc:creator>
  <cp:lastModifiedBy>Michael Battle</cp:lastModifiedBy>
  <cp:revision>159</cp:revision>
  <dcterms:created xsi:type="dcterms:W3CDTF">2009-02-11T16:44:31Z</dcterms:created>
  <dcterms:modified xsi:type="dcterms:W3CDTF">2026-01-12T17:26:38Z</dcterms:modified>
</cp:coreProperties>
</file>