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10058400" cy="7772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C01"/>
    <a:srgbClr val="FF4338"/>
    <a:srgbClr val="C567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1" autoAdjust="0"/>
    <p:restoredTop sz="94660"/>
  </p:normalViewPr>
  <p:slideViewPr>
    <p:cSldViewPr snapToGrid="0">
      <p:cViewPr varScale="1">
        <p:scale>
          <a:sx n="64" d="100"/>
          <a:sy n="64" d="100"/>
        </p:scale>
        <p:origin x="1470" y="60"/>
      </p:cViewPr>
      <p:guideLst>
        <p:guide orient="horz" pos="2448"/>
        <p:guide pos="31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dirty="0"/>
              <a:t>Click to edit Master title style</a:t>
            </a:r>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61B613-218B-4054-8E1B-66E7C41A1EB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2535551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61B613-218B-4054-8E1B-66E7C41A1EB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1263125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61B613-218B-4054-8E1B-66E7C41A1EB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1359592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61B613-218B-4054-8E1B-66E7C41A1EB2}"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3517980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61B613-218B-4054-8E1B-66E7C41A1EB2}" type="datetimeFigureOut">
              <a:rPr lang="en-US" smtClean="0"/>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726572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61B613-218B-4054-8E1B-66E7C41A1EB2}" type="datetimeFigureOut">
              <a:rPr lang="en-US" smtClean="0"/>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1588067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1B613-218B-4054-8E1B-66E7C41A1EB2}" type="datetimeFigureOut">
              <a:rPr lang="en-US" smtClean="0"/>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4019421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7B61B613-218B-4054-8E1B-66E7C41A1EB2}"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220829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7B61B613-218B-4054-8E1B-66E7C41A1EB2}"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384152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61B613-218B-4054-8E1B-66E7C41A1EB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691271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61B613-218B-4054-8E1B-66E7C41A1EB2}"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C0AF0-E329-43E8-BE58-22B865340A03}" type="slidenum">
              <a:rPr lang="en-US" smtClean="0"/>
              <a:t>‹#›</a:t>
            </a:fld>
            <a:endParaRPr lang="en-US"/>
          </a:p>
        </p:txBody>
      </p:sp>
    </p:spTree>
    <p:extLst>
      <p:ext uri="{BB962C8B-B14F-4D97-AF65-F5344CB8AC3E}">
        <p14:creationId xmlns:p14="http://schemas.microsoft.com/office/powerpoint/2010/main" val="1777050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7B61B613-218B-4054-8E1B-66E7C41A1EB2}" type="datetimeFigureOut">
              <a:rPr lang="en-US" smtClean="0"/>
              <a:t>12/2/2025</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7F7C0AF0-E329-43E8-BE58-22B865340A03}" type="slidenum">
              <a:rPr lang="en-US" smtClean="0"/>
              <a:t>‹#›</a:t>
            </a:fld>
            <a:endParaRPr lang="en-US"/>
          </a:p>
        </p:txBody>
      </p:sp>
    </p:spTree>
    <p:extLst>
      <p:ext uri="{BB962C8B-B14F-4D97-AF65-F5344CB8AC3E}">
        <p14:creationId xmlns:p14="http://schemas.microsoft.com/office/powerpoint/2010/main" val="36471306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9200" y="0"/>
            <a:ext cx="5029200" cy="7772400"/>
          </a:xfrm>
          <a:prstGeom prst="rect">
            <a:avLst/>
          </a:prstGeom>
        </p:spPr>
      </p:pic>
      <p:sp>
        <p:nvSpPr>
          <p:cNvPr id="6" name="Rectangle 5"/>
          <p:cNvSpPr/>
          <p:nvPr/>
        </p:nvSpPr>
        <p:spPr>
          <a:xfrm>
            <a:off x="5029200" y="509451"/>
            <a:ext cx="50292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5029201" y="509451"/>
            <a:ext cx="5029199" cy="738664"/>
          </a:xfrm>
          <a:prstGeom prst="rect">
            <a:avLst/>
          </a:prstGeom>
          <a:noFill/>
        </p:spPr>
        <p:txBody>
          <a:bodyPr wrap="square" rtlCol="0">
            <a:spAutoFit/>
          </a:bodyPr>
          <a:lstStyle/>
          <a:p>
            <a:pPr algn="ctr"/>
            <a:r>
              <a:rPr lang="en-US" sz="4200" spc="-300" dirty="0">
                <a:solidFill>
                  <a:srgbClr val="FF4C01"/>
                </a:solidFill>
                <a:latin typeface="Gotham Bold" pitchFamily="50" charset="0"/>
                <a:cs typeface="Gotham Bold" pitchFamily="50" charset="0"/>
              </a:rPr>
              <a:t>CATERING GUIDE</a:t>
            </a:r>
          </a:p>
        </p:txBody>
      </p:sp>
      <p:grpSp>
        <p:nvGrpSpPr>
          <p:cNvPr id="14" name="Group 13"/>
          <p:cNvGrpSpPr/>
          <p:nvPr/>
        </p:nvGrpSpPr>
        <p:grpSpPr>
          <a:xfrm>
            <a:off x="9405816" y="1248114"/>
            <a:ext cx="312616" cy="183661"/>
            <a:chOff x="4376615" y="1248115"/>
            <a:chExt cx="312616" cy="183661"/>
          </a:xfrm>
        </p:grpSpPr>
        <p:cxnSp>
          <p:nvCxnSpPr>
            <p:cNvPr id="9" name="Straight Connector 8"/>
            <p:cNvCxnSpPr/>
            <p:nvPr/>
          </p:nvCxnSpPr>
          <p:spPr>
            <a:xfrm>
              <a:off x="4376615" y="1248115"/>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376615" y="1294030"/>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376615" y="1339945"/>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376615" y="1385860"/>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376615" y="1431776"/>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5365778" y="1248114"/>
            <a:ext cx="312616" cy="183661"/>
            <a:chOff x="4376615" y="1248115"/>
            <a:chExt cx="312616" cy="183661"/>
          </a:xfrm>
        </p:grpSpPr>
        <p:cxnSp>
          <p:nvCxnSpPr>
            <p:cNvPr id="17" name="Straight Connector 16"/>
            <p:cNvCxnSpPr/>
            <p:nvPr/>
          </p:nvCxnSpPr>
          <p:spPr>
            <a:xfrm>
              <a:off x="4376615" y="1248115"/>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376615" y="1294030"/>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376615" y="1339945"/>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376615" y="1385860"/>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376615" y="1431776"/>
              <a:ext cx="3126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5750613" y="1173191"/>
            <a:ext cx="3582984" cy="369332"/>
          </a:xfrm>
          <a:prstGeom prst="rect">
            <a:avLst/>
          </a:prstGeom>
          <a:noFill/>
        </p:spPr>
        <p:txBody>
          <a:bodyPr wrap="square" rtlCol="0">
            <a:spAutoFit/>
          </a:bodyPr>
          <a:lstStyle/>
          <a:p>
            <a:pPr algn="ctr"/>
            <a:r>
              <a:rPr lang="en-US" dirty="0"/>
              <a:t>Bloomfield Hills Schools</a:t>
            </a:r>
          </a:p>
        </p:txBody>
      </p:sp>
      <p:sp>
        <p:nvSpPr>
          <p:cNvPr id="24" name="TextBox 23"/>
          <p:cNvSpPr txBox="1"/>
          <p:nvPr/>
        </p:nvSpPr>
        <p:spPr>
          <a:xfrm>
            <a:off x="0" y="95383"/>
            <a:ext cx="5029199" cy="584775"/>
          </a:xfrm>
          <a:prstGeom prst="rect">
            <a:avLst/>
          </a:prstGeom>
          <a:noFill/>
        </p:spPr>
        <p:txBody>
          <a:bodyPr wrap="square" rtlCol="0">
            <a:spAutoFit/>
          </a:bodyPr>
          <a:lstStyle/>
          <a:p>
            <a:pPr algn="ctr"/>
            <a:r>
              <a:rPr lang="en-US" sz="3200" spc="-150" dirty="0">
                <a:cs typeface="Gotham Bold" pitchFamily="50" charset="0"/>
              </a:rPr>
              <a:t>ORDERING &amp; DELIVERY</a:t>
            </a:r>
          </a:p>
        </p:txBody>
      </p:sp>
      <p:sp>
        <p:nvSpPr>
          <p:cNvPr id="25" name="Rectangle 24"/>
          <p:cNvSpPr/>
          <p:nvPr/>
        </p:nvSpPr>
        <p:spPr>
          <a:xfrm>
            <a:off x="224287" y="638352"/>
            <a:ext cx="4580626" cy="822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224287" y="6225393"/>
            <a:ext cx="4580626" cy="1322719"/>
          </a:xfrm>
          <a:prstGeom prst="rect">
            <a:avLst/>
          </a:prstGeom>
          <a:solidFill>
            <a:srgbClr val="FF4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224288" y="3998002"/>
            <a:ext cx="2130724" cy="2292935"/>
          </a:xfrm>
          <a:prstGeom prst="rect">
            <a:avLst/>
          </a:prstGeom>
          <a:noFill/>
        </p:spPr>
        <p:txBody>
          <a:bodyPr wrap="square" rtlCol="0">
            <a:spAutoFit/>
          </a:bodyPr>
          <a:lstStyle/>
          <a:p>
            <a:r>
              <a:rPr lang="en-US" sz="1100" dirty="0"/>
              <a:t>While the many ideas included in this guide provide a wide variety of options in menu planning, it is impossible to reflect the varied tastes of the entire community. Our staff can help design just the right menu to suit your particular needs for your social and professional gatherings.</a:t>
            </a:r>
          </a:p>
          <a:p>
            <a:r>
              <a:rPr lang="en-US" sz="1100" b="1" i="1" dirty="0">
                <a:solidFill>
                  <a:srgbClr val="FF4C01"/>
                </a:solidFill>
              </a:rPr>
              <a:t>Can’t find something? We are happy to design a menu that fits your needs!</a:t>
            </a:r>
          </a:p>
        </p:txBody>
      </p:sp>
      <p:sp>
        <p:nvSpPr>
          <p:cNvPr id="28" name="TextBox 27"/>
          <p:cNvSpPr txBox="1"/>
          <p:nvPr/>
        </p:nvSpPr>
        <p:spPr>
          <a:xfrm>
            <a:off x="327803" y="6267358"/>
            <a:ext cx="3925019" cy="1231106"/>
          </a:xfrm>
          <a:prstGeom prst="rect">
            <a:avLst/>
          </a:prstGeom>
          <a:noFill/>
        </p:spPr>
        <p:txBody>
          <a:bodyPr wrap="square" rtlCol="0">
            <a:spAutoFit/>
          </a:bodyPr>
          <a:lstStyle/>
          <a:p>
            <a:r>
              <a:rPr lang="en-US" sz="1400" dirty="0">
                <a:solidFill>
                  <a:schemeClr val="bg1"/>
                </a:solidFill>
                <a:latin typeface="+mj-lt"/>
              </a:rPr>
              <a:t>To Order</a:t>
            </a:r>
          </a:p>
          <a:p>
            <a:r>
              <a:rPr lang="en-US" sz="1200" dirty="0">
                <a:solidFill>
                  <a:schemeClr val="bg1"/>
                </a:solidFill>
              </a:rPr>
              <a:t>Phone: 248-341-5672</a:t>
            </a:r>
          </a:p>
          <a:p>
            <a:r>
              <a:rPr lang="en-US" sz="1200" dirty="0">
                <a:solidFill>
                  <a:schemeClr val="bg1"/>
                </a:solidFill>
              </a:rPr>
              <a:t>Bloomfield Hills Food Service</a:t>
            </a:r>
          </a:p>
          <a:p>
            <a:r>
              <a:rPr lang="en-US" sz="1200" dirty="0">
                <a:solidFill>
                  <a:schemeClr val="bg1"/>
                </a:solidFill>
              </a:rPr>
              <a:t>4200 Andover Rd, Bloomfield Hills, MI 48302</a:t>
            </a:r>
          </a:p>
          <a:p>
            <a:r>
              <a:rPr lang="en-US" sz="1200" dirty="0">
                <a:solidFill>
                  <a:schemeClr val="bg1"/>
                </a:solidFill>
              </a:rPr>
              <a:t>Email: mromsek@bloomfield.org</a:t>
            </a:r>
          </a:p>
          <a:p>
            <a:r>
              <a:rPr lang="en-US" sz="1200" dirty="0">
                <a:solidFill>
                  <a:schemeClr val="bg1"/>
                </a:solidFill>
              </a:rPr>
              <a:t>Marianne </a:t>
            </a:r>
            <a:r>
              <a:rPr lang="en-US" sz="1200" dirty="0" err="1">
                <a:solidFill>
                  <a:schemeClr val="bg1"/>
                </a:solidFill>
              </a:rPr>
              <a:t>Romsek</a:t>
            </a:r>
            <a:r>
              <a:rPr lang="en-US" sz="1200" dirty="0">
                <a:solidFill>
                  <a:schemeClr val="bg1"/>
                </a:solidFill>
              </a:rPr>
              <a:t>-Food Service Director</a:t>
            </a: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7819" y="6436132"/>
            <a:ext cx="1216325" cy="308280"/>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287" y="832450"/>
            <a:ext cx="4580626" cy="3053750"/>
          </a:xfrm>
          <a:prstGeom prst="rect">
            <a:avLst/>
          </a:prstGeom>
        </p:spPr>
      </p:pic>
      <p:sp>
        <p:nvSpPr>
          <p:cNvPr id="31" name="TextBox 30"/>
          <p:cNvSpPr txBox="1"/>
          <p:nvPr/>
        </p:nvSpPr>
        <p:spPr>
          <a:xfrm>
            <a:off x="2674189" y="3998002"/>
            <a:ext cx="2130724" cy="2062103"/>
          </a:xfrm>
          <a:prstGeom prst="rect">
            <a:avLst/>
          </a:prstGeom>
          <a:noFill/>
        </p:spPr>
        <p:txBody>
          <a:bodyPr wrap="square" rtlCol="0">
            <a:spAutoFit/>
          </a:bodyPr>
          <a:lstStyle/>
          <a:p>
            <a:r>
              <a:rPr lang="en-US" sz="800" dirty="0">
                <a:solidFill>
                  <a:srgbClr val="FF4C01"/>
                </a:solidFill>
              </a:rPr>
              <a:t>ORDERING INFORMATION</a:t>
            </a:r>
          </a:p>
          <a:p>
            <a:r>
              <a:rPr lang="en-US" sz="800" dirty="0"/>
              <a:t>Whatever your occasion, our wide variety of selections will fit all your needs. Contact our Catering Coordinator to help you create your perfect event!</a:t>
            </a:r>
          </a:p>
          <a:p>
            <a:endParaRPr lang="en-US" sz="800" dirty="0">
              <a:solidFill>
                <a:srgbClr val="FF4C01"/>
              </a:solidFill>
            </a:endParaRPr>
          </a:p>
          <a:p>
            <a:r>
              <a:rPr lang="en-US" sz="800" dirty="0">
                <a:solidFill>
                  <a:srgbClr val="FF4C01"/>
                </a:solidFill>
              </a:rPr>
              <a:t>LAST MINUTE ORDERS</a:t>
            </a:r>
          </a:p>
          <a:p>
            <a:r>
              <a:rPr lang="en-US" sz="800" dirty="0"/>
              <a:t>We ask for a week’s notice for all catering orders. However, we understand that last minute needs do arise and will make every effort to accommodate them. For your last minute orders, we will offer a selection of Food &amp; Beverages.</a:t>
            </a:r>
          </a:p>
          <a:p>
            <a:endParaRPr lang="en-US" sz="800" dirty="0"/>
          </a:p>
          <a:p>
            <a:r>
              <a:rPr lang="en-US" sz="800" dirty="0"/>
              <a:t>Night events may have an additional labor charge. Please enquire when booking. </a:t>
            </a:r>
          </a:p>
        </p:txBody>
      </p:sp>
      <p:cxnSp>
        <p:nvCxnSpPr>
          <p:cNvPr id="32" name="Straight Connector 31"/>
          <p:cNvCxnSpPr/>
          <p:nvPr/>
        </p:nvCxnSpPr>
        <p:spPr>
          <a:xfrm>
            <a:off x="2514599" y="3998002"/>
            <a:ext cx="0" cy="21008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94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p:cNvCxnSpPr/>
          <p:nvPr/>
        </p:nvCxnSpPr>
        <p:spPr>
          <a:xfrm>
            <a:off x="762354" y="7458858"/>
            <a:ext cx="402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62354" y="7529261"/>
            <a:ext cx="402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71731" y="7599663"/>
            <a:ext cx="402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709436" y="246049"/>
            <a:ext cx="4023360" cy="905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rot="16200000">
            <a:off x="-3250543" y="3495933"/>
            <a:ext cx="7272067" cy="584775"/>
          </a:xfrm>
          <a:prstGeom prst="rect">
            <a:avLst/>
          </a:prstGeom>
          <a:noFill/>
        </p:spPr>
        <p:txBody>
          <a:bodyPr wrap="square" rtlCol="0">
            <a:spAutoFit/>
          </a:bodyPr>
          <a:lstStyle/>
          <a:p>
            <a:pPr algn="r"/>
            <a:r>
              <a:rPr lang="en-US" sz="3200" dirty="0">
                <a:cs typeface="Gotham Bold" pitchFamily="50" charset="0"/>
              </a:rPr>
              <a:t>BREAKFAST &amp; EARLY </a:t>
            </a:r>
            <a:r>
              <a:rPr lang="en-US" sz="3200" dirty="0">
                <a:solidFill>
                  <a:srgbClr val="FF4C01"/>
                </a:solidFill>
                <a:latin typeface="+mj-lt"/>
                <a:cs typeface="Gotham Bold" pitchFamily="50" charset="0"/>
              </a:rPr>
              <a:t>MEALS</a:t>
            </a:r>
          </a:p>
        </p:txBody>
      </p:sp>
      <p:sp>
        <p:nvSpPr>
          <p:cNvPr id="28" name="TextBox 27"/>
          <p:cNvSpPr txBox="1"/>
          <p:nvPr/>
        </p:nvSpPr>
        <p:spPr>
          <a:xfrm rot="16200000">
            <a:off x="5852781" y="3520530"/>
            <a:ext cx="7272067" cy="584775"/>
          </a:xfrm>
          <a:prstGeom prst="rect">
            <a:avLst/>
          </a:prstGeom>
          <a:noFill/>
        </p:spPr>
        <p:txBody>
          <a:bodyPr wrap="square" rtlCol="0">
            <a:spAutoFit/>
          </a:bodyPr>
          <a:lstStyle/>
          <a:p>
            <a:pPr algn="r"/>
            <a:r>
              <a:rPr lang="en-US" sz="3200" dirty="0">
                <a:cs typeface="Gotham Bold" pitchFamily="50" charset="0"/>
              </a:rPr>
              <a:t>LUNCH &amp; LATE </a:t>
            </a:r>
            <a:r>
              <a:rPr lang="en-US" sz="3200" dirty="0">
                <a:solidFill>
                  <a:srgbClr val="FF4C01"/>
                </a:solidFill>
                <a:latin typeface="+mj-lt"/>
                <a:cs typeface="Gotham Bold" pitchFamily="50" charset="0"/>
              </a:rPr>
              <a:t>MEALS</a:t>
            </a:r>
          </a:p>
        </p:txBody>
      </p:sp>
      <p:sp>
        <p:nvSpPr>
          <p:cNvPr id="30" name="TextBox 29"/>
          <p:cNvSpPr txBox="1"/>
          <p:nvPr/>
        </p:nvSpPr>
        <p:spPr>
          <a:xfrm>
            <a:off x="779938" y="3606934"/>
            <a:ext cx="1860076" cy="4247317"/>
          </a:xfrm>
          <a:prstGeom prst="rect">
            <a:avLst/>
          </a:prstGeom>
          <a:noFill/>
        </p:spPr>
        <p:txBody>
          <a:bodyPr wrap="square" rtlCol="0">
            <a:spAutoFit/>
          </a:bodyPr>
          <a:lstStyle/>
          <a:p>
            <a:r>
              <a:rPr lang="en-US" sz="1600" dirty="0">
                <a:latin typeface="+mj-lt"/>
              </a:rPr>
              <a:t>BREAKFAST</a:t>
            </a:r>
          </a:p>
          <a:p>
            <a:r>
              <a:rPr lang="en-US" sz="1000" dirty="0">
                <a:solidFill>
                  <a:srgbClr val="FF4C01"/>
                </a:solidFill>
              </a:rPr>
              <a:t>CONTINENTAL</a:t>
            </a:r>
          </a:p>
          <a:p>
            <a:r>
              <a:rPr lang="en-US" sz="800" dirty="0">
                <a:solidFill>
                  <a:schemeClr val="bg1">
                    <a:lumMod val="50000"/>
                  </a:schemeClr>
                </a:solidFill>
              </a:rPr>
              <a:t>Combination of Bagels and Cream Cheese assortment, Muffins, and Pastries, an assortment of juice and water, and gourmet coffee</a:t>
            </a:r>
          </a:p>
          <a:p>
            <a:r>
              <a:rPr lang="en-US" sz="800" i="1" dirty="0">
                <a:solidFill>
                  <a:schemeClr val="bg1">
                    <a:lumMod val="50000"/>
                  </a:schemeClr>
                </a:solidFill>
              </a:rPr>
              <a:t>$6.99 Per Person</a:t>
            </a:r>
          </a:p>
          <a:p>
            <a:r>
              <a:rPr lang="en-US" sz="800" i="1" dirty="0">
                <a:solidFill>
                  <a:schemeClr val="bg1">
                    <a:lumMod val="50000"/>
                  </a:schemeClr>
                </a:solidFill>
              </a:rPr>
              <a:t>$8.99 Per person w/ mini parfait bar</a:t>
            </a:r>
          </a:p>
          <a:p>
            <a:endParaRPr lang="en-US" sz="800" i="1" dirty="0">
              <a:solidFill>
                <a:schemeClr val="bg1">
                  <a:lumMod val="50000"/>
                </a:schemeClr>
              </a:solidFill>
            </a:endParaRPr>
          </a:p>
          <a:p>
            <a:r>
              <a:rPr lang="en-US" sz="1000" dirty="0">
                <a:solidFill>
                  <a:srgbClr val="FF4C01"/>
                </a:solidFill>
              </a:rPr>
              <a:t>BREAKFAST BUFFET</a:t>
            </a:r>
          </a:p>
          <a:p>
            <a:r>
              <a:rPr lang="en-US" sz="800" dirty="0">
                <a:solidFill>
                  <a:schemeClr val="bg1">
                    <a:lumMod val="50000"/>
                  </a:schemeClr>
                </a:solidFill>
              </a:rPr>
              <a:t>Assorted Bagels, Muffins and Pastries, Scrambled Eggs, Quiche or Egg Strata, an assortment of juice and water and gourmet coffee</a:t>
            </a:r>
          </a:p>
          <a:p>
            <a:r>
              <a:rPr lang="en-US" sz="800" i="1" dirty="0">
                <a:solidFill>
                  <a:schemeClr val="bg1">
                    <a:lumMod val="50000"/>
                  </a:schemeClr>
                </a:solidFill>
              </a:rPr>
              <a:t>$8.99 Per Person</a:t>
            </a:r>
          </a:p>
          <a:p>
            <a:r>
              <a:rPr lang="en-US" sz="800" i="1" dirty="0">
                <a:solidFill>
                  <a:schemeClr val="bg1">
                    <a:lumMod val="50000"/>
                  </a:schemeClr>
                </a:solidFill>
              </a:rPr>
              <a:t>Add Bacon or Sausage $1.00 more per person</a:t>
            </a:r>
          </a:p>
          <a:p>
            <a:endParaRPr lang="en-US" sz="800" i="1" dirty="0">
              <a:solidFill>
                <a:schemeClr val="bg1">
                  <a:lumMod val="50000"/>
                </a:schemeClr>
              </a:solidFill>
            </a:endParaRPr>
          </a:p>
          <a:p>
            <a:r>
              <a:rPr lang="en-US" sz="1000" dirty="0">
                <a:solidFill>
                  <a:srgbClr val="FF4C01"/>
                </a:solidFill>
              </a:rPr>
              <a:t>YOGURT PARFAIT BAR</a:t>
            </a:r>
          </a:p>
          <a:p>
            <a:r>
              <a:rPr lang="en-US" sz="800" dirty="0">
                <a:solidFill>
                  <a:schemeClr val="bg1">
                    <a:lumMod val="50000"/>
                  </a:schemeClr>
                </a:solidFill>
              </a:rPr>
              <a:t>Low Fat Vanilla Yogurt with an assortment of Fruit and Granola toppings, assortment of  juice</a:t>
            </a:r>
          </a:p>
          <a:p>
            <a:r>
              <a:rPr lang="en-US" sz="800" dirty="0">
                <a:solidFill>
                  <a:schemeClr val="bg1">
                    <a:lumMod val="50000"/>
                  </a:schemeClr>
                </a:solidFill>
              </a:rPr>
              <a:t> and water and gourmet coffee</a:t>
            </a:r>
          </a:p>
          <a:p>
            <a:r>
              <a:rPr lang="en-US" sz="800" i="1" dirty="0">
                <a:solidFill>
                  <a:schemeClr val="bg1">
                    <a:lumMod val="50000"/>
                  </a:schemeClr>
                </a:solidFill>
              </a:rPr>
              <a:t>$6.50 Per Person</a:t>
            </a:r>
          </a:p>
          <a:p>
            <a:endParaRPr lang="en-US" sz="800" i="1" dirty="0">
              <a:solidFill>
                <a:schemeClr val="bg1">
                  <a:lumMod val="50000"/>
                </a:schemeClr>
              </a:solidFill>
            </a:endParaRPr>
          </a:p>
          <a:p>
            <a:r>
              <a:rPr lang="en-US" sz="800" i="1" dirty="0" err="1">
                <a:solidFill>
                  <a:schemeClr val="bg1">
                    <a:lumMod val="50000"/>
                  </a:schemeClr>
                </a:solidFill>
              </a:rPr>
              <a:t>Ala</a:t>
            </a:r>
            <a:r>
              <a:rPr lang="en-US" sz="800" i="1" dirty="0">
                <a:solidFill>
                  <a:schemeClr val="bg1">
                    <a:lumMod val="50000"/>
                  </a:schemeClr>
                </a:solidFill>
              </a:rPr>
              <a:t> Carte Breakfast</a:t>
            </a:r>
          </a:p>
          <a:p>
            <a:r>
              <a:rPr lang="en-US" sz="800" i="1" dirty="0">
                <a:solidFill>
                  <a:schemeClr val="bg1">
                    <a:lumMod val="50000"/>
                  </a:schemeClr>
                </a:solidFill>
              </a:rPr>
              <a:t>Individual</a:t>
            </a:r>
          </a:p>
          <a:p>
            <a:r>
              <a:rPr lang="en-US" sz="800" i="1" dirty="0">
                <a:solidFill>
                  <a:schemeClr val="bg1">
                    <a:lumMod val="50000"/>
                  </a:schemeClr>
                </a:solidFill>
              </a:rPr>
              <a:t>Bagels and Cream Cheese, Large Danish or Large muffin - $2.50 each</a:t>
            </a:r>
          </a:p>
          <a:p>
            <a:endParaRPr lang="en-US" sz="800" i="1" dirty="0">
              <a:solidFill>
                <a:schemeClr val="bg1">
                  <a:lumMod val="50000"/>
                </a:schemeClr>
              </a:solidFill>
            </a:endParaRPr>
          </a:p>
          <a:p>
            <a:endParaRPr lang="en-US" sz="800" i="1" dirty="0">
              <a:solidFill>
                <a:schemeClr val="bg1">
                  <a:lumMod val="50000"/>
                </a:schemeClr>
              </a:solidFill>
            </a:endParaRPr>
          </a:p>
          <a:p>
            <a:endParaRPr lang="en-US" sz="800" i="1" dirty="0">
              <a:solidFill>
                <a:schemeClr val="bg1">
                  <a:lumMod val="50000"/>
                </a:schemeClr>
              </a:solidFill>
            </a:endParaRPr>
          </a:p>
        </p:txBody>
      </p:sp>
      <p:cxnSp>
        <p:nvCxnSpPr>
          <p:cNvPr id="32" name="Straight Connector 31"/>
          <p:cNvCxnSpPr/>
          <p:nvPr/>
        </p:nvCxnSpPr>
        <p:spPr>
          <a:xfrm>
            <a:off x="2774034" y="3720907"/>
            <a:ext cx="0" cy="35855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934265" y="3657600"/>
            <a:ext cx="1860076" cy="3724096"/>
          </a:xfrm>
          <a:prstGeom prst="rect">
            <a:avLst/>
          </a:prstGeom>
          <a:noFill/>
        </p:spPr>
        <p:txBody>
          <a:bodyPr wrap="square" rtlCol="0">
            <a:spAutoFit/>
          </a:bodyPr>
          <a:lstStyle/>
          <a:p>
            <a:r>
              <a:rPr lang="en-US" sz="1600" dirty="0">
                <a:latin typeface="+mj-lt"/>
              </a:rPr>
              <a:t>SNACKS</a:t>
            </a:r>
          </a:p>
          <a:p>
            <a:r>
              <a:rPr lang="en-US" sz="1000" dirty="0">
                <a:solidFill>
                  <a:srgbClr val="FF4C01"/>
                </a:solidFill>
              </a:rPr>
              <a:t>CHEESE &amp; CRACKER PLATTER </a:t>
            </a:r>
          </a:p>
          <a:p>
            <a:r>
              <a:rPr lang="en-US" sz="800" dirty="0">
                <a:solidFill>
                  <a:schemeClr val="bg1">
                    <a:lumMod val="50000"/>
                  </a:schemeClr>
                </a:solidFill>
              </a:rPr>
              <a:t>An arrangement of cheese &amp;</a:t>
            </a:r>
          </a:p>
          <a:p>
            <a:r>
              <a:rPr lang="en-US" sz="800" dirty="0">
                <a:solidFill>
                  <a:schemeClr val="bg1">
                    <a:lumMod val="50000"/>
                  </a:schemeClr>
                </a:solidFill>
              </a:rPr>
              <a:t>crackers </a:t>
            </a:r>
          </a:p>
          <a:p>
            <a:r>
              <a:rPr lang="en-US" sz="800" i="1" dirty="0">
                <a:solidFill>
                  <a:schemeClr val="bg1">
                    <a:lumMod val="50000"/>
                  </a:schemeClr>
                </a:solidFill>
              </a:rPr>
              <a:t>Small 12”           Large 16”</a:t>
            </a:r>
          </a:p>
          <a:p>
            <a:r>
              <a:rPr lang="en-US" sz="800" dirty="0">
                <a:solidFill>
                  <a:schemeClr val="bg1">
                    <a:lumMod val="50000"/>
                  </a:schemeClr>
                </a:solidFill>
              </a:rPr>
              <a:t>$39.99	$64.99</a:t>
            </a:r>
          </a:p>
          <a:p>
            <a:r>
              <a:rPr lang="en-US" sz="1000" dirty="0">
                <a:solidFill>
                  <a:srgbClr val="FF4C01"/>
                </a:solidFill>
              </a:rPr>
              <a:t>FRUIT PLATTER </a:t>
            </a:r>
          </a:p>
          <a:p>
            <a:r>
              <a:rPr lang="en-US" sz="800" dirty="0">
                <a:solidFill>
                  <a:schemeClr val="bg1">
                    <a:lumMod val="50000"/>
                  </a:schemeClr>
                </a:solidFill>
              </a:rPr>
              <a:t>Seasonal bite-sized fruit </a:t>
            </a:r>
          </a:p>
          <a:p>
            <a:r>
              <a:rPr lang="en-US" sz="800" i="1" dirty="0">
                <a:solidFill>
                  <a:schemeClr val="bg1">
                    <a:lumMod val="50000"/>
                  </a:schemeClr>
                </a:solidFill>
              </a:rPr>
              <a:t>Small 12”           Large 16”</a:t>
            </a:r>
          </a:p>
          <a:p>
            <a:r>
              <a:rPr lang="en-US" sz="800" dirty="0">
                <a:solidFill>
                  <a:schemeClr val="bg1">
                    <a:lumMod val="50000"/>
                  </a:schemeClr>
                </a:solidFill>
              </a:rPr>
              <a:t>$36.99	$61.99</a:t>
            </a:r>
          </a:p>
          <a:p>
            <a:r>
              <a:rPr lang="en-US" sz="1000" dirty="0">
                <a:solidFill>
                  <a:srgbClr val="FF4C01"/>
                </a:solidFill>
              </a:rPr>
              <a:t>VEGETABLE &amp; DIP TRAY </a:t>
            </a:r>
            <a:r>
              <a:rPr lang="en-US" sz="800" dirty="0">
                <a:solidFill>
                  <a:schemeClr val="bg1">
                    <a:lumMod val="50000"/>
                  </a:schemeClr>
                </a:solidFill>
              </a:rPr>
              <a:t>Ranch dressing surrounded by crunchy vegetables</a:t>
            </a:r>
          </a:p>
          <a:p>
            <a:r>
              <a:rPr lang="en-US" sz="800" i="1" dirty="0">
                <a:solidFill>
                  <a:schemeClr val="bg1">
                    <a:lumMod val="50000"/>
                  </a:schemeClr>
                </a:solidFill>
              </a:rPr>
              <a:t>Small 12”           Large 16”</a:t>
            </a:r>
          </a:p>
          <a:p>
            <a:r>
              <a:rPr lang="en-US" sz="800" i="1" dirty="0">
                <a:solidFill>
                  <a:schemeClr val="bg1">
                    <a:lumMod val="50000"/>
                  </a:schemeClr>
                </a:solidFill>
              </a:rPr>
              <a:t>$31.99	$51.99</a:t>
            </a:r>
          </a:p>
          <a:p>
            <a:r>
              <a:rPr lang="en-US" sz="1000" dirty="0">
                <a:solidFill>
                  <a:srgbClr val="FF4C01"/>
                </a:solidFill>
              </a:rPr>
              <a:t>BAKED COOKIES &amp; BEVERAGES </a:t>
            </a:r>
          </a:p>
          <a:p>
            <a:r>
              <a:rPr lang="en-US" sz="800" dirty="0">
                <a:solidFill>
                  <a:schemeClr val="bg1">
                    <a:lumMod val="50000"/>
                  </a:schemeClr>
                </a:solidFill>
              </a:rPr>
              <a:t>Assorted freshly baked cookies and choice of beverage</a:t>
            </a:r>
          </a:p>
          <a:p>
            <a:r>
              <a:rPr lang="en-US" sz="800" i="1" dirty="0">
                <a:solidFill>
                  <a:schemeClr val="bg1">
                    <a:lumMod val="50000"/>
                  </a:schemeClr>
                </a:solidFill>
              </a:rPr>
              <a:t>$3.50 Per Person</a:t>
            </a:r>
          </a:p>
          <a:p>
            <a:r>
              <a:rPr lang="en-US" sz="800" i="1" dirty="0">
                <a:solidFill>
                  <a:schemeClr val="bg1">
                    <a:lumMod val="50000"/>
                  </a:schemeClr>
                </a:solidFill>
              </a:rPr>
              <a:t>Cookies only - $1.50 Per Person</a:t>
            </a:r>
          </a:p>
          <a:p>
            <a:endParaRPr lang="en-US" sz="800" i="1" dirty="0">
              <a:solidFill>
                <a:schemeClr val="bg1">
                  <a:lumMod val="50000"/>
                </a:schemeClr>
              </a:solidFill>
            </a:endParaRPr>
          </a:p>
          <a:p>
            <a:r>
              <a:rPr lang="en-US" sz="800" i="1" dirty="0">
                <a:solidFill>
                  <a:schemeClr val="bg1">
                    <a:lumMod val="50000"/>
                  </a:schemeClr>
                </a:solidFill>
              </a:rPr>
              <a:t>We can make any tray to fit your needs so please enquire about more options</a:t>
            </a:r>
          </a:p>
          <a:p>
            <a:endParaRPr lang="en-US" sz="800" i="1" dirty="0">
              <a:solidFill>
                <a:schemeClr val="bg1">
                  <a:lumMod val="50000"/>
                </a:schemeClr>
              </a:solidFill>
            </a:endParaRPr>
          </a:p>
        </p:txBody>
      </p:sp>
      <p:pic>
        <p:nvPicPr>
          <p:cNvPr id="36" name="Picture 3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939" y="581264"/>
            <a:ext cx="4014402" cy="2866786"/>
          </a:xfrm>
          <a:prstGeom prst="rect">
            <a:avLst/>
          </a:prstGeom>
        </p:spPr>
      </p:pic>
      <p:cxnSp>
        <p:nvCxnSpPr>
          <p:cNvPr id="42" name="Straight Connector 41"/>
          <p:cNvCxnSpPr/>
          <p:nvPr/>
        </p:nvCxnSpPr>
        <p:spPr>
          <a:xfrm>
            <a:off x="5193887" y="7458858"/>
            <a:ext cx="402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193887" y="7529261"/>
            <a:ext cx="402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193887" y="7599663"/>
            <a:ext cx="40233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202513" y="246049"/>
            <a:ext cx="4023360" cy="905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p:cNvSpPr txBox="1"/>
          <p:nvPr/>
        </p:nvSpPr>
        <p:spPr>
          <a:xfrm>
            <a:off x="5088592" y="465789"/>
            <a:ext cx="2087529" cy="7086555"/>
          </a:xfrm>
          <a:prstGeom prst="rect">
            <a:avLst/>
          </a:prstGeom>
          <a:noFill/>
        </p:spPr>
        <p:txBody>
          <a:bodyPr wrap="square" rtlCol="0">
            <a:spAutoFit/>
          </a:bodyPr>
          <a:lstStyle/>
          <a:p>
            <a:r>
              <a:rPr lang="en-US" sz="1600" dirty="0">
                <a:latin typeface="+mj-lt"/>
              </a:rPr>
              <a:t>SANDWICHES &amp; SALADS </a:t>
            </a:r>
          </a:p>
          <a:p>
            <a:r>
              <a:rPr lang="en-US" sz="1050" dirty="0">
                <a:latin typeface="+mj-lt"/>
              </a:rPr>
              <a:t>Individual Bag Setup</a:t>
            </a:r>
          </a:p>
          <a:p>
            <a:endParaRPr lang="en-US" sz="1050" dirty="0">
              <a:latin typeface="+mj-lt"/>
            </a:endParaRPr>
          </a:p>
          <a:p>
            <a:r>
              <a:rPr lang="en-US" sz="1000" dirty="0">
                <a:solidFill>
                  <a:srgbClr val="FF4C01"/>
                </a:solidFill>
              </a:rPr>
              <a:t>BISTRO BOX LUNCHES</a:t>
            </a:r>
          </a:p>
          <a:p>
            <a:r>
              <a:rPr lang="en-US" sz="800" dirty="0">
                <a:solidFill>
                  <a:srgbClr val="FF4C01"/>
                </a:solidFill>
              </a:rPr>
              <a:t>Your choice of salad or sandwich, fruit, chips (Muffin with Salad), cookie, pop or water</a:t>
            </a:r>
            <a:br>
              <a:rPr lang="en-US" sz="800" dirty="0">
                <a:solidFill>
                  <a:schemeClr val="bg1">
                    <a:lumMod val="50000"/>
                  </a:schemeClr>
                </a:solidFill>
              </a:rPr>
            </a:br>
            <a:r>
              <a:rPr lang="en-US" sz="800" dirty="0">
                <a:solidFill>
                  <a:schemeClr val="bg1">
                    <a:lumMod val="50000"/>
                  </a:schemeClr>
                </a:solidFill>
              </a:rPr>
              <a:t>Chicken Caesar Salad</a:t>
            </a:r>
          </a:p>
          <a:p>
            <a:r>
              <a:rPr lang="en-US" sz="800" dirty="0">
                <a:solidFill>
                  <a:schemeClr val="bg1">
                    <a:lumMod val="50000"/>
                  </a:schemeClr>
                </a:solidFill>
              </a:rPr>
              <a:t>Michigan Salad </a:t>
            </a:r>
          </a:p>
          <a:p>
            <a:r>
              <a:rPr lang="en-US" sz="800" i="1" dirty="0">
                <a:solidFill>
                  <a:schemeClr val="bg1">
                    <a:lumMod val="50000"/>
                  </a:schemeClr>
                </a:solidFill>
              </a:rPr>
              <a:t>(blue cheese/almonds/dried cherries)</a:t>
            </a:r>
          </a:p>
          <a:p>
            <a:r>
              <a:rPr lang="en-US" sz="800" dirty="0">
                <a:solidFill>
                  <a:schemeClr val="bg1">
                    <a:lumMod val="50000"/>
                  </a:schemeClr>
                </a:solidFill>
              </a:rPr>
              <a:t>Chef Salad</a:t>
            </a:r>
          </a:p>
          <a:p>
            <a:r>
              <a:rPr lang="en-US" sz="800" dirty="0">
                <a:solidFill>
                  <a:schemeClr val="bg1">
                    <a:lumMod val="50000"/>
                  </a:schemeClr>
                </a:solidFill>
              </a:rPr>
              <a:t>Greek Salad</a:t>
            </a:r>
          </a:p>
          <a:p>
            <a:r>
              <a:rPr lang="en-US" sz="800" dirty="0" err="1">
                <a:solidFill>
                  <a:schemeClr val="bg1">
                    <a:lumMod val="50000"/>
                  </a:schemeClr>
                </a:solidFill>
              </a:rPr>
              <a:t>Fatoush</a:t>
            </a:r>
            <a:r>
              <a:rPr lang="en-US" sz="800" dirty="0">
                <a:solidFill>
                  <a:schemeClr val="bg1">
                    <a:lumMod val="50000"/>
                  </a:schemeClr>
                </a:solidFill>
              </a:rPr>
              <a:t> Salad</a:t>
            </a:r>
          </a:p>
          <a:p>
            <a:r>
              <a:rPr lang="en-US" sz="800" dirty="0">
                <a:solidFill>
                  <a:schemeClr val="bg1">
                    <a:lumMod val="50000"/>
                  </a:schemeClr>
                </a:solidFill>
              </a:rPr>
              <a:t>Chicken </a:t>
            </a:r>
            <a:r>
              <a:rPr lang="en-US" sz="800" dirty="0" err="1">
                <a:solidFill>
                  <a:schemeClr val="bg1">
                    <a:lumMod val="50000"/>
                  </a:schemeClr>
                </a:solidFill>
              </a:rPr>
              <a:t>Schwarma</a:t>
            </a:r>
            <a:r>
              <a:rPr lang="en-US" sz="800" dirty="0">
                <a:solidFill>
                  <a:schemeClr val="bg1">
                    <a:lumMod val="50000"/>
                  </a:schemeClr>
                </a:solidFill>
              </a:rPr>
              <a:t> Wrap</a:t>
            </a:r>
            <a:br>
              <a:rPr lang="en-US" sz="800" dirty="0">
                <a:solidFill>
                  <a:schemeClr val="bg1">
                    <a:lumMod val="50000"/>
                  </a:schemeClr>
                </a:solidFill>
              </a:rPr>
            </a:br>
            <a:r>
              <a:rPr lang="en-US" sz="800" dirty="0">
                <a:solidFill>
                  <a:schemeClr val="bg1">
                    <a:lumMod val="50000"/>
                  </a:schemeClr>
                </a:solidFill>
              </a:rPr>
              <a:t>Roast Beef &amp; Cheddar Sandwich</a:t>
            </a:r>
            <a:br>
              <a:rPr lang="en-US" sz="800" dirty="0">
                <a:solidFill>
                  <a:schemeClr val="bg1">
                    <a:lumMod val="50000"/>
                  </a:schemeClr>
                </a:solidFill>
              </a:rPr>
            </a:br>
            <a:r>
              <a:rPr lang="en-US" sz="800" dirty="0">
                <a:solidFill>
                  <a:schemeClr val="bg1">
                    <a:lumMod val="50000"/>
                  </a:schemeClr>
                </a:solidFill>
              </a:rPr>
              <a:t>Cherry Chicken Salad Sandwich</a:t>
            </a:r>
          </a:p>
          <a:p>
            <a:r>
              <a:rPr lang="en-US" sz="800" dirty="0">
                <a:solidFill>
                  <a:schemeClr val="bg1">
                    <a:lumMod val="50000"/>
                  </a:schemeClr>
                </a:solidFill>
              </a:rPr>
              <a:t>Honey Ham Sandwich</a:t>
            </a:r>
          </a:p>
          <a:p>
            <a:r>
              <a:rPr lang="en-US" sz="800" dirty="0">
                <a:solidFill>
                  <a:schemeClr val="bg1">
                    <a:lumMod val="50000"/>
                  </a:schemeClr>
                </a:solidFill>
              </a:rPr>
              <a:t>Chicken Caesar Wrap</a:t>
            </a:r>
          </a:p>
          <a:p>
            <a:r>
              <a:rPr lang="en-US" sz="800" dirty="0">
                <a:solidFill>
                  <a:schemeClr val="bg1">
                    <a:lumMod val="50000"/>
                  </a:schemeClr>
                </a:solidFill>
              </a:rPr>
              <a:t>Roasted Veggie Wrap</a:t>
            </a:r>
          </a:p>
          <a:p>
            <a:r>
              <a:rPr lang="en-US" sz="800" i="1" dirty="0">
                <a:solidFill>
                  <a:schemeClr val="bg1">
                    <a:lumMod val="50000"/>
                  </a:schemeClr>
                </a:solidFill>
              </a:rPr>
              <a:t>$9.99 Per Person</a:t>
            </a:r>
          </a:p>
          <a:p>
            <a:endParaRPr lang="en-US" sz="800" i="1" dirty="0">
              <a:solidFill>
                <a:schemeClr val="bg1">
                  <a:lumMod val="50000"/>
                </a:schemeClr>
              </a:solidFill>
            </a:endParaRPr>
          </a:p>
          <a:p>
            <a:r>
              <a:rPr lang="en-US" sz="1600" dirty="0">
                <a:latin typeface="+mj-lt"/>
              </a:rPr>
              <a:t>COMBOS</a:t>
            </a:r>
          </a:p>
          <a:p>
            <a:r>
              <a:rPr lang="en-US" sz="1050" dirty="0">
                <a:latin typeface="+mj-lt"/>
              </a:rPr>
              <a:t>Buffet Style Setup</a:t>
            </a:r>
          </a:p>
          <a:p>
            <a:endParaRPr lang="en-US" sz="1050" dirty="0"/>
          </a:p>
          <a:p>
            <a:r>
              <a:rPr lang="en-US" sz="1000" dirty="0">
                <a:solidFill>
                  <a:srgbClr val="FF4C01"/>
                </a:solidFill>
              </a:rPr>
              <a:t>SANDWICH &amp; SOUP </a:t>
            </a:r>
          </a:p>
          <a:p>
            <a:r>
              <a:rPr lang="en-US" sz="800" dirty="0">
                <a:solidFill>
                  <a:schemeClr val="bg1">
                    <a:lumMod val="50000"/>
                  </a:schemeClr>
                </a:solidFill>
              </a:rPr>
              <a:t>Choice of ½ sandwiches or wraps, soup, chips, cookies, pop &amp; water</a:t>
            </a:r>
          </a:p>
          <a:p>
            <a:r>
              <a:rPr lang="en-US" sz="800" i="1" dirty="0">
                <a:solidFill>
                  <a:schemeClr val="bg1">
                    <a:lumMod val="50000"/>
                  </a:schemeClr>
                </a:solidFill>
              </a:rPr>
              <a:t>$9.99  Per Person</a:t>
            </a:r>
          </a:p>
          <a:p>
            <a:r>
              <a:rPr lang="en-US" sz="1000" dirty="0">
                <a:solidFill>
                  <a:srgbClr val="FF4C01"/>
                </a:solidFill>
              </a:rPr>
              <a:t>½ SANDWICH &amp; SIDE SALAD</a:t>
            </a:r>
          </a:p>
          <a:p>
            <a:r>
              <a:rPr lang="en-US" sz="800" dirty="0">
                <a:solidFill>
                  <a:schemeClr val="bg1">
                    <a:lumMod val="50000"/>
                  </a:schemeClr>
                </a:solidFill>
              </a:rPr>
              <a:t>Choice of sandwich or wrap, salad, chips, cookies, pop &amp; water</a:t>
            </a:r>
          </a:p>
          <a:p>
            <a:r>
              <a:rPr lang="en-US" sz="800" i="1" dirty="0">
                <a:solidFill>
                  <a:schemeClr val="bg1">
                    <a:lumMod val="50000"/>
                  </a:schemeClr>
                </a:solidFill>
              </a:rPr>
              <a:t>$9.99  Per Person</a:t>
            </a:r>
          </a:p>
          <a:p>
            <a:r>
              <a:rPr lang="en-US" sz="800" i="1" dirty="0">
                <a:solidFill>
                  <a:schemeClr val="bg1">
                    <a:lumMod val="50000"/>
                  </a:schemeClr>
                </a:solidFill>
              </a:rPr>
              <a:t>Add Soup $1.25 more per person</a:t>
            </a:r>
          </a:p>
          <a:p>
            <a:r>
              <a:rPr lang="en-US" sz="1000" dirty="0">
                <a:solidFill>
                  <a:srgbClr val="FF4C01"/>
                </a:solidFill>
              </a:rPr>
              <a:t>SALAD BAR MEAL</a:t>
            </a:r>
          </a:p>
          <a:p>
            <a:r>
              <a:rPr lang="en-US" sz="800" i="1" dirty="0">
                <a:solidFill>
                  <a:schemeClr val="bg1">
                    <a:lumMod val="50000"/>
                  </a:schemeClr>
                </a:solidFill>
              </a:rPr>
              <a:t>Salad Bar with a variety of fresh lettuce and veggies including meat and cheese of your choice  with a variety of dressings, roll or muffin, pop, water and cookie</a:t>
            </a:r>
          </a:p>
          <a:p>
            <a:r>
              <a:rPr lang="en-US" sz="800" i="1" dirty="0">
                <a:solidFill>
                  <a:schemeClr val="bg1">
                    <a:lumMod val="50000"/>
                  </a:schemeClr>
                </a:solidFill>
              </a:rPr>
              <a:t>$8.99  Per Person</a:t>
            </a:r>
          </a:p>
          <a:p>
            <a:r>
              <a:rPr lang="en-US" sz="1050" dirty="0">
                <a:solidFill>
                  <a:srgbClr val="FF4C01"/>
                </a:solidFill>
              </a:rPr>
              <a:t>CAESAR OR GARDEN SALAD </a:t>
            </a:r>
          </a:p>
          <a:p>
            <a:r>
              <a:rPr lang="en-US" sz="800" i="1" dirty="0">
                <a:solidFill>
                  <a:schemeClr val="bg1">
                    <a:lumMod val="50000"/>
                  </a:schemeClr>
                </a:solidFill>
              </a:rPr>
              <a:t>$14.99 medium (16 -1 cup servings)</a:t>
            </a:r>
          </a:p>
          <a:p>
            <a:r>
              <a:rPr lang="en-US" sz="800" i="1" dirty="0">
                <a:solidFill>
                  <a:schemeClr val="bg1">
                    <a:lumMod val="50000"/>
                  </a:schemeClr>
                </a:solidFill>
              </a:rPr>
              <a:t>$24.99 Large (32 -1 cup servings)</a:t>
            </a:r>
          </a:p>
          <a:p>
            <a:r>
              <a:rPr lang="en-US" sz="800" i="1" dirty="0">
                <a:solidFill>
                  <a:schemeClr val="bg1">
                    <a:lumMod val="50000"/>
                  </a:schemeClr>
                </a:solidFill>
              </a:rPr>
              <a:t>$36.99 X-large (60 - 1 cup servings)</a:t>
            </a:r>
          </a:p>
          <a:p>
            <a:endParaRPr lang="en-US" sz="800" dirty="0">
              <a:solidFill>
                <a:schemeClr val="bg1">
                  <a:lumMod val="50000"/>
                </a:schemeClr>
              </a:solidFill>
            </a:endParaRPr>
          </a:p>
          <a:p>
            <a:r>
              <a:rPr lang="en-US" sz="1000" dirty="0">
                <a:solidFill>
                  <a:srgbClr val="FF4C01"/>
                </a:solidFill>
              </a:rPr>
              <a:t>SOUP CHOICES</a:t>
            </a:r>
          </a:p>
          <a:p>
            <a:r>
              <a:rPr lang="en-US" sz="800" dirty="0">
                <a:solidFill>
                  <a:schemeClr val="bg1">
                    <a:lumMod val="50000"/>
                  </a:schemeClr>
                </a:solidFill>
              </a:rPr>
              <a:t>Chicken Noodle</a:t>
            </a:r>
          </a:p>
          <a:p>
            <a:r>
              <a:rPr lang="en-US" sz="800" dirty="0">
                <a:solidFill>
                  <a:schemeClr val="bg1">
                    <a:lumMod val="50000"/>
                  </a:schemeClr>
                </a:solidFill>
              </a:rPr>
              <a:t>Chili</a:t>
            </a:r>
          </a:p>
          <a:p>
            <a:r>
              <a:rPr lang="en-US" sz="800" dirty="0">
                <a:solidFill>
                  <a:schemeClr val="bg1">
                    <a:lumMod val="50000"/>
                  </a:schemeClr>
                </a:solidFill>
              </a:rPr>
              <a:t>Herb Tomato Bisque</a:t>
            </a:r>
          </a:p>
          <a:p>
            <a:r>
              <a:rPr lang="en-US" sz="800" dirty="0">
                <a:solidFill>
                  <a:schemeClr val="bg1">
                    <a:lumMod val="50000"/>
                  </a:schemeClr>
                </a:solidFill>
              </a:rPr>
              <a:t>Cream of Broccoli</a:t>
            </a:r>
          </a:p>
          <a:p>
            <a:r>
              <a:rPr lang="en-US" sz="800" dirty="0">
                <a:solidFill>
                  <a:schemeClr val="bg1">
                    <a:lumMod val="50000"/>
                  </a:schemeClr>
                </a:solidFill>
              </a:rPr>
              <a:t>Chicken Tortilla</a:t>
            </a:r>
          </a:p>
        </p:txBody>
      </p:sp>
      <p:cxnSp>
        <p:nvCxnSpPr>
          <p:cNvPr id="47" name="Straight Connector 46"/>
          <p:cNvCxnSpPr/>
          <p:nvPr/>
        </p:nvCxnSpPr>
        <p:spPr>
          <a:xfrm>
            <a:off x="7205567" y="581264"/>
            <a:ext cx="0" cy="3076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357171" y="581264"/>
            <a:ext cx="1860076" cy="3231654"/>
          </a:xfrm>
          <a:prstGeom prst="rect">
            <a:avLst/>
          </a:prstGeom>
          <a:noFill/>
        </p:spPr>
        <p:txBody>
          <a:bodyPr wrap="square" rtlCol="0">
            <a:spAutoFit/>
          </a:bodyPr>
          <a:lstStyle/>
          <a:p>
            <a:r>
              <a:rPr lang="en-US" sz="1600" dirty="0">
                <a:latin typeface="+mj-lt"/>
              </a:rPr>
              <a:t>BOUNTIFUL BUFFETS</a:t>
            </a:r>
          </a:p>
          <a:p>
            <a:r>
              <a:rPr lang="en-US" sz="1000" dirty="0">
                <a:solidFill>
                  <a:srgbClr val="FF4C01"/>
                </a:solidFill>
              </a:rPr>
              <a:t>PASTA BAR</a:t>
            </a:r>
          </a:p>
          <a:p>
            <a:r>
              <a:rPr lang="en-US" sz="800" dirty="0">
                <a:solidFill>
                  <a:schemeClr val="bg1">
                    <a:lumMod val="50000"/>
                  </a:schemeClr>
                </a:solidFill>
              </a:rPr>
              <a:t>Choice of 2 pastas, 2 sauces, &amp; breadsticks. Served with mixed vegetables, garden salad, cookies &amp; beverage.</a:t>
            </a:r>
          </a:p>
          <a:p>
            <a:r>
              <a:rPr lang="en-US" sz="800" dirty="0">
                <a:solidFill>
                  <a:schemeClr val="bg1">
                    <a:lumMod val="50000"/>
                  </a:schemeClr>
                </a:solidFill>
              </a:rPr>
              <a:t>*Spaghetti, penne, or fettuccini</a:t>
            </a:r>
          </a:p>
          <a:p>
            <a:r>
              <a:rPr lang="en-US" sz="800" dirty="0">
                <a:solidFill>
                  <a:schemeClr val="bg1">
                    <a:lumMod val="50000"/>
                  </a:schemeClr>
                </a:solidFill>
              </a:rPr>
              <a:t>*Meat sauce, marinara or Alfredo</a:t>
            </a:r>
          </a:p>
          <a:p>
            <a:r>
              <a:rPr lang="en-US" sz="800" i="1" dirty="0">
                <a:solidFill>
                  <a:schemeClr val="bg1">
                    <a:lumMod val="50000"/>
                  </a:schemeClr>
                </a:solidFill>
              </a:rPr>
              <a:t>$9.99  Per Person</a:t>
            </a:r>
          </a:p>
          <a:p>
            <a:endParaRPr lang="en-US" sz="800" dirty="0">
              <a:solidFill>
                <a:schemeClr val="bg1">
                  <a:lumMod val="50000"/>
                </a:schemeClr>
              </a:solidFill>
            </a:endParaRPr>
          </a:p>
          <a:p>
            <a:r>
              <a:rPr lang="en-US" sz="1000" dirty="0">
                <a:solidFill>
                  <a:srgbClr val="FF4C01"/>
                </a:solidFill>
              </a:rPr>
              <a:t>MEXICAN NACHO BAR </a:t>
            </a:r>
          </a:p>
          <a:p>
            <a:r>
              <a:rPr lang="en-US" sz="800" dirty="0">
                <a:solidFill>
                  <a:schemeClr val="bg1">
                    <a:lumMod val="50000"/>
                  </a:schemeClr>
                </a:solidFill>
              </a:rPr>
              <a:t>Nacho Chips or Tortilla Bowls served with seasoned chicken and ground beef, Spanish rice, refried beans, salsa, sour cream, shredded lettuce, diced tomatoes and shredded cheddar cheese. Served with cinnamon sugar churros &amp; beverage.</a:t>
            </a:r>
          </a:p>
          <a:p>
            <a:r>
              <a:rPr lang="en-US" sz="800" i="1" dirty="0">
                <a:solidFill>
                  <a:schemeClr val="bg1">
                    <a:lumMod val="50000"/>
                  </a:schemeClr>
                </a:solidFill>
              </a:rPr>
              <a:t>$9.99  Per Person</a:t>
            </a:r>
          </a:p>
          <a:p>
            <a:r>
              <a:rPr lang="en-US" sz="800" i="1" dirty="0">
                <a:solidFill>
                  <a:schemeClr val="bg1">
                    <a:lumMod val="50000"/>
                  </a:schemeClr>
                </a:solidFill>
              </a:rPr>
              <a:t>Extra $.50 per person for Tortilla bowls</a:t>
            </a:r>
          </a:p>
          <a:p>
            <a:endParaRPr lang="en-US" sz="800" dirty="0">
              <a:solidFill>
                <a:schemeClr val="bg1">
                  <a:lumMod val="50000"/>
                </a:schemeClr>
              </a:solidFill>
            </a:endParaRPr>
          </a:p>
        </p:txBody>
      </p:sp>
      <p:sp>
        <p:nvSpPr>
          <p:cNvPr id="52" name="Rectangle 51"/>
          <p:cNvSpPr/>
          <p:nvPr/>
        </p:nvSpPr>
        <p:spPr>
          <a:xfrm>
            <a:off x="7214195" y="3774284"/>
            <a:ext cx="2003052" cy="1595821"/>
          </a:xfrm>
          <a:prstGeom prst="rect">
            <a:avLst/>
          </a:prstGeom>
          <a:solidFill>
            <a:srgbClr val="FF4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Box 52"/>
          <p:cNvSpPr txBox="1"/>
          <p:nvPr/>
        </p:nvSpPr>
        <p:spPr>
          <a:xfrm>
            <a:off x="7214193" y="3791600"/>
            <a:ext cx="2003053" cy="1384995"/>
          </a:xfrm>
          <a:prstGeom prst="rect">
            <a:avLst/>
          </a:prstGeom>
          <a:noFill/>
        </p:spPr>
        <p:txBody>
          <a:bodyPr wrap="square" rtlCol="0">
            <a:spAutoFit/>
          </a:bodyPr>
          <a:lstStyle/>
          <a:p>
            <a:r>
              <a:rPr lang="en-US" sz="1200" b="1" dirty="0">
                <a:solidFill>
                  <a:schemeClr val="bg1"/>
                </a:solidFill>
              </a:rPr>
              <a:t>BEVERAGES</a:t>
            </a:r>
          </a:p>
          <a:p>
            <a:r>
              <a:rPr lang="en-US" sz="900" dirty="0">
                <a:solidFill>
                  <a:schemeClr val="bg1"/>
                </a:solidFill>
              </a:rPr>
              <a:t> Java City Coffee, Decaf, Hot Tea</a:t>
            </a:r>
          </a:p>
          <a:p>
            <a:r>
              <a:rPr lang="en-US" sz="900" i="1" dirty="0">
                <a:solidFill>
                  <a:schemeClr val="bg1"/>
                </a:solidFill>
              </a:rPr>
              <a:t>$2.00 Per Person</a:t>
            </a:r>
          </a:p>
          <a:p>
            <a:endParaRPr lang="en-US" sz="900" dirty="0">
              <a:solidFill>
                <a:schemeClr val="bg1"/>
              </a:solidFill>
            </a:endParaRPr>
          </a:p>
          <a:p>
            <a:r>
              <a:rPr lang="en-US" sz="900" dirty="0">
                <a:solidFill>
                  <a:schemeClr val="bg1"/>
                </a:solidFill>
              </a:rPr>
              <a:t>Bottled Water</a:t>
            </a:r>
          </a:p>
          <a:p>
            <a:r>
              <a:rPr lang="en-US" sz="900" i="1" dirty="0">
                <a:solidFill>
                  <a:schemeClr val="bg1"/>
                </a:solidFill>
              </a:rPr>
              <a:t>$1.75 Per Person</a:t>
            </a:r>
          </a:p>
          <a:p>
            <a:endParaRPr lang="en-US" sz="900" dirty="0">
              <a:solidFill>
                <a:schemeClr val="bg1"/>
              </a:solidFill>
            </a:endParaRPr>
          </a:p>
          <a:p>
            <a:r>
              <a:rPr lang="en-US" sz="900" dirty="0">
                <a:solidFill>
                  <a:schemeClr val="bg1"/>
                </a:solidFill>
              </a:rPr>
              <a:t>Assorted Pop &amp; Tea</a:t>
            </a:r>
          </a:p>
          <a:p>
            <a:r>
              <a:rPr lang="en-US" sz="900" i="1" dirty="0">
                <a:solidFill>
                  <a:schemeClr val="bg1"/>
                </a:solidFill>
              </a:rPr>
              <a:t>$2.25 Per Person</a:t>
            </a:r>
          </a:p>
        </p:txBody>
      </p:sp>
      <p:cxnSp>
        <p:nvCxnSpPr>
          <p:cNvPr id="55" name="Straight Connector 54"/>
          <p:cNvCxnSpPr/>
          <p:nvPr/>
        </p:nvCxnSpPr>
        <p:spPr>
          <a:xfrm>
            <a:off x="7214195" y="5667555"/>
            <a:ext cx="0" cy="1700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357171" y="5490300"/>
            <a:ext cx="1860076" cy="2123658"/>
          </a:xfrm>
          <a:prstGeom prst="rect">
            <a:avLst/>
          </a:prstGeom>
          <a:noFill/>
        </p:spPr>
        <p:txBody>
          <a:bodyPr wrap="square" rtlCol="0">
            <a:spAutoFit/>
          </a:bodyPr>
          <a:lstStyle/>
          <a:p>
            <a:r>
              <a:rPr lang="en-US" sz="1000" dirty="0">
                <a:solidFill>
                  <a:srgbClr val="FF4C01"/>
                </a:solidFill>
              </a:rPr>
              <a:t>BAKED POTATO BAR</a:t>
            </a:r>
          </a:p>
          <a:p>
            <a:r>
              <a:rPr lang="en-US" sz="800" dirty="0">
                <a:solidFill>
                  <a:schemeClr val="bg1">
                    <a:lumMod val="50000"/>
                  </a:schemeClr>
                </a:solidFill>
              </a:rPr>
              <a:t>Large baked potato with an assortment of toppings, hearty chili, garden salad, cookies &amp; beverages</a:t>
            </a:r>
          </a:p>
          <a:p>
            <a:r>
              <a:rPr lang="en-US" sz="800" i="1" dirty="0">
                <a:solidFill>
                  <a:schemeClr val="bg1">
                    <a:lumMod val="50000"/>
                  </a:schemeClr>
                </a:solidFill>
              </a:rPr>
              <a:t>$9.99 Per Person</a:t>
            </a:r>
          </a:p>
          <a:p>
            <a:r>
              <a:rPr lang="en-US" sz="1000" dirty="0">
                <a:solidFill>
                  <a:srgbClr val="FF4C01"/>
                </a:solidFill>
              </a:rPr>
              <a:t>ASIAN DELIGHT BAR</a:t>
            </a:r>
          </a:p>
          <a:p>
            <a:r>
              <a:rPr lang="en-US" sz="800" dirty="0">
                <a:solidFill>
                  <a:schemeClr val="bg1">
                    <a:lumMod val="50000"/>
                  </a:schemeClr>
                </a:solidFill>
              </a:rPr>
              <a:t>Choice of 2 entrees served with brown or fried rice, veggie egg roll, Asian Cole slaw,  fortune cookies &amp; beverages</a:t>
            </a:r>
          </a:p>
          <a:p>
            <a:r>
              <a:rPr lang="en-US" sz="800" i="1" dirty="0">
                <a:solidFill>
                  <a:schemeClr val="bg1">
                    <a:lumMod val="50000"/>
                  </a:schemeClr>
                </a:solidFill>
              </a:rPr>
              <a:t>*Sweet &amp; Sour Chicken, General </a:t>
            </a:r>
            <a:r>
              <a:rPr lang="en-US" sz="800" i="1" dirty="0" err="1">
                <a:solidFill>
                  <a:schemeClr val="bg1">
                    <a:lumMod val="50000"/>
                  </a:schemeClr>
                </a:solidFill>
              </a:rPr>
              <a:t>Tso</a:t>
            </a:r>
            <a:r>
              <a:rPr lang="en-US" sz="800" i="1" dirty="0">
                <a:solidFill>
                  <a:schemeClr val="bg1">
                    <a:lumMod val="50000"/>
                  </a:schemeClr>
                </a:solidFill>
              </a:rPr>
              <a:t> Chicken, Beef &amp; Broccoli or Asian Blend Veggies</a:t>
            </a:r>
          </a:p>
          <a:p>
            <a:r>
              <a:rPr lang="en-US" sz="800" i="1" dirty="0">
                <a:solidFill>
                  <a:schemeClr val="bg1">
                    <a:lumMod val="50000"/>
                  </a:schemeClr>
                </a:solidFill>
              </a:rPr>
              <a:t>$9.99 Per Person</a:t>
            </a:r>
          </a:p>
          <a:p>
            <a:endParaRPr lang="en-US" sz="800" i="1" dirty="0">
              <a:solidFill>
                <a:schemeClr val="bg1">
                  <a:lumMod val="50000"/>
                </a:schemeClr>
              </a:solidFill>
            </a:endParaRPr>
          </a:p>
          <a:p>
            <a:endParaRPr lang="en-US" sz="800" dirty="0">
              <a:solidFill>
                <a:schemeClr val="bg1">
                  <a:lumMod val="50000"/>
                </a:schemeClr>
              </a:solidFill>
            </a:endParaRPr>
          </a:p>
        </p:txBody>
      </p:sp>
    </p:spTree>
    <p:extLst>
      <p:ext uri="{BB962C8B-B14F-4D97-AF65-F5344CB8AC3E}">
        <p14:creationId xmlns:p14="http://schemas.microsoft.com/office/powerpoint/2010/main" val="12369449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otham">
      <a:majorFont>
        <a:latin typeface="Gotham Bold"/>
        <a:ea typeface=""/>
        <a:cs typeface=""/>
      </a:majorFont>
      <a:minorFont>
        <a:latin typeface="Gotham Boo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363</TotalTime>
  <Words>849</Words>
  <Application>Microsoft Office PowerPoint</Application>
  <PresentationFormat>Custom</PresentationFormat>
  <Paragraphs>126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Gotham Bold</vt:lpstr>
      <vt:lpstr>Gotham Book</vt:lpstr>
      <vt:lpstr>Office Theme</vt:lpstr>
      <vt:lpstr>PowerPoint Presentation</vt:lpstr>
      <vt:lpstr>PowerPoint Presentation</vt:lpstr>
    </vt:vector>
  </TitlesOfParts>
  <Company>Aramark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Leupold, Jeff</dc:creator>
  <cp:lastModifiedBy>Romsek, Marianne</cp:lastModifiedBy>
  <cp:revision>48</cp:revision>
  <cp:lastPrinted>2021-11-17T14:35:13Z</cp:lastPrinted>
  <dcterms:created xsi:type="dcterms:W3CDTF">2015-06-18T12:46:55Z</dcterms:created>
  <dcterms:modified xsi:type="dcterms:W3CDTF">2025-12-02T17:11:46Z</dcterms:modified>
</cp:coreProperties>
</file>