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77" r:id="rId5"/>
    <p:sldMasterId id="2147483810" r:id="rId6"/>
  </p:sldMasterIdLst>
  <p:notesMasterIdLst>
    <p:notesMasterId r:id="rId37"/>
  </p:notesMasterIdLst>
  <p:sldIdLst>
    <p:sldId id="278" r:id="rId7"/>
    <p:sldId id="279" r:id="rId8"/>
    <p:sldId id="294" r:id="rId9"/>
    <p:sldId id="3892" r:id="rId10"/>
    <p:sldId id="3837" r:id="rId11"/>
    <p:sldId id="263" r:id="rId12"/>
    <p:sldId id="3894" r:id="rId13"/>
    <p:sldId id="3895" r:id="rId14"/>
    <p:sldId id="3896" r:id="rId15"/>
    <p:sldId id="3897" r:id="rId16"/>
    <p:sldId id="264" r:id="rId17"/>
    <p:sldId id="265" r:id="rId18"/>
    <p:sldId id="266" r:id="rId19"/>
    <p:sldId id="3907" r:id="rId20"/>
    <p:sldId id="269" r:id="rId21"/>
    <p:sldId id="3903" r:id="rId22"/>
    <p:sldId id="271" r:id="rId23"/>
    <p:sldId id="3908" r:id="rId24"/>
    <p:sldId id="3884" r:id="rId25"/>
    <p:sldId id="3847" r:id="rId26"/>
    <p:sldId id="273" r:id="rId27"/>
    <p:sldId id="3899" r:id="rId28"/>
    <p:sldId id="3909" r:id="rId29"/>
    <p:sldId id="3910" r:id="rId30"/>
    <p:sldId id="3890" r:id="rId31"/>
    <p:sldId id="3901" r:id="rId32"/>
    <p:sldId id="281" r:id="rId33"/>
    <p:sldId id="3865" r:id="rId34"/>
    <p:sldId id="291" r:id="rId35"/>
    <p:sldId id="3834" r:id="rId36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202C8F"/>
    <a:srgbClr val="FDFBF6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4FC7C-4983-42B7-83E1-A7DD26AD5391}" v="12" dt="2025-10-06T13:41:03.856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02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eginald" userId="46b2b0f4-eec7-426c-9d2d-1dd4c3664997" providerId="ADAL" clId="{14ABE4EA-2169-470F-9261-FA8CD6B49503}"/>
    <pc:docChg chg="undo redo custSel addSld delSld modSld sldOrd">
      <pc:chgData name="Lawrence, Reginald" userId="46b2b0f4-eec7-426c-9d2d-1dd4c3664997" providerId="ADAL" clId="{14ABE4EA-2169-470F-9261-FA8CD6B49503}" dt="2025-10-06T13:56:24.137" v="339" actId="255"/>
      <pc:docMkLst>
        <pc:docMk/>
      </pc:docMkLst>
      <pc:sldChg chg="del">
        <pc:chgData name="Lawrence, Reginald" userId="46b2b0f4-eec7-426c-9d2d-1dd4c3664997" providerId="ADAL" clId="{14ABE4EA-2169-470F-9261-FA8CD6B49503}" dt="2025-10-06T11:07:50.421" v="0" actId="47"/>
        <pc:sldMkLst>
          <pc:docMk/>
          <pc:sldMk cId="0" sldId="261"/>
        </pc:sldMkLst>
      </pc:sldChg>
      <pc:sldChg chg="del">
        <pc:chgData name="Lawrence, Reginald" userId="46b2b0f4-eec7-426c-9d2d-1dd4c3664997" providerId="ADAL" clId="{14ABE4EA-2169-470F-9261-FA8CD6B49503}" dt="2025-10-06T12:57:06.997" v="16" actId="47"/>
        <pc:sldMkLst>
          <pc:docMk/>
          <pc:sldMk cId="0" sldId="272"/>
        </pc:sldMkLst>
      </pc:sldChg>
      <pc:sldChg chg="addSp modSp mod">
        <pc:chgData name="Lawrence, Reginald" userId="46b2b0f4-eec7-426c-9d2d-1dd4c3664997" providerId="ADAL" clId="{14ABE4EA-2169-470F-9261-FA8CD6B49503}" dt="2025-10-06T12:51:20.185" v="12" actId="14100"/>
        <pc:sldMkLst>
          <pc:docMk/>
          <pc:sldMk cId="2131568492" sldId="278"/>
        </pc:sldMkLst>
        <pc:picChg chg="add mod">
          <ac:chgData name="Lawrence, Reginald" userId="46b2b0f4-eec7-426c-9d2d-1dd4c3664997" providerId="ADAL" clId="{14ABE4EA-2169-470F-9261-FA8CD6B49503}" dt="2025-10-06T12:51:20.185" v="12" actId="14100"/>
          <ac:picMkLst>
            <pc:docMk/>
            <pc:sldMk cId="2131568492" sldId="278"/>
            <ac:picMk id="3" creationId="{F6E4853C-E373-F45A-63EF-3FCEF117C043}"/>
          </ac:picMkLst>
        </pc:picChg>
      </pc:sldChg>
      <pc:sldChg chg="addSp modSp mod">
        <pc:chgData name="Lawrence, Reginald" userId="46b2b0f4-eec7-426c-9d2d-1dd4c3664997" providerId="ADAL" clId="{14ABE4EA-2169-470F-9261-FA8CD6B49503}" dt="2025-10-06T13:37:02.991" v="289" actId="1076"/>
        <pc:sldMkLst>
          <pc:docMk/>
          <pc:sldMk cId="2952923800" sldId="281"/>
        </pc:sldMkLst>
        <pc:spChg chg="mod">
          <ac:chgData name="Lawrence, Reginald" userId="46b2b0f4-eec7-426c-9d2d-1dd4c3664997" providerId="ADAL" clId="{14ABE4EA-2169-470F-9261-FA8CD6B49503}" dt="2025-10-06T13:29:45.534" v="127" actId="1076"/>
          <ac:spMkLst>
            <pc:docMk/>
            <pc:sldMk cId="2952923800" sldId="281"/>
            <ac:spMk id="2" creationId="{D53B219B-7E3A-7E84-6386-37313F0CFB09}"/>
          </ac:spMkLst>
        </pc:spChg>
        <pc:spChg chg="add mod">
          <ac:chgData name="Lawrence, Reginald" userId="46b2b0f4-eec7-426c-9d2d-1dd4c3664997" providerId="ADAL" clId="{14ABE4EA-2169-470F-9261-FA8CD6B49503}" dt="2025-10-06T13:37:02.991" v="289" actId="1076"/>
          <ac:spMkLst>
            <pc:docMk/>
            <pc:sldMk cId="2952923800" sldId="281"/>
            <ac:spMk id="4" creationId="{A895501D-7CAB-BB4E-B5D4-FE99D71421CA}"/>
          </ac:spMkLst>
        </pc:spChg>
      </pc:sldChg>
      <pc:sldChg chg="delSp mod">
        <pc:chgData name="Lawrence, Reginald" userId="46b2b0f4-eec7-426c-9d2d-1dd4c3664997" providerId="ADAL" clId="{14ABE4EA-2169-470F-9261-FA8CD6B49503}" dt="2025-10-06T13:37:46.900" v="291" actId="478"/>
        <pc:sldMkLst>
          <pc:docMk/>
          <pc:sldMk cId="3836124993" sldId="291"/>
        </pc:sldMkLst>
        <pc:spChg chg="del">
          <ac:chgData name="Lawrence, Reginald" userId="46b2b0f4-eec7-426c-9d2d-1dd4c3664997" providerId="ADAL" clId="{14ABE4EA-2169-470F-9261-FA8CD6B49503}" dt="2025-10-06T13:37:46.900" v="291" actId="478"/>
          <ac:spMkLst>
            <pc:docMk/>
            <pc:sldMk cId="3836124993" sldId="291"/>
            <ac:spMk id="15" creationId="{E1D27F30-C413-DBBD-4371-0BF0B3B72BE4}"/>
          </ac:spMkLst>
        </pc:spChg>
      </pc:sldChg>
      <pc:sldChg chg="del">
        <pc:chgData name="Lawrence, Reginald" userId="46b2b0f4-eec7-426c-9d2d-1dd4c3664997" providerId="ADAL" clId="{14ABE4EA-2169-470F-9261-FA8CD6B49503}" dt="2025-10-06T13:26:12.486" v="123" actId="47"/>
        <pc:sldMkLst>
          <pc:docMk/>
          <pc:sldMk cId="3111325820" sldId="292"/>
        </pc:sldMkLst>
      </pc:sldChg>
      <pc:sldChg chg="del">
        <pc:chgData name="Lawrence, Reginald" userId="46b2b0f4-eec7-426c-9d2d-1dd4c3664997" providerId="ADAL" clId="{14ABE4EA-2169-470F-9261-FA8CD6B49503}" dt="2025-10-06T13:26:07.116" v="122" actId="47"/>
        <pc:sldMkLst>
          <pc:docMk/>
          <pc:sldMk cId="2396832659" sldId="297"/>
        </pc:sldMkLst>
      </pc:sldChg>
      <pc:sldChg chg="del">
        <pc:chgData name="Lawrence, Reginald" userId="46b2b0f4-eec7-426c-9d2d-1dd4c3664997" providerId="ADAL" clId="{14ABE4EA-2169-470F-9261-FA8CD6B49503}" dt="2025-10-06T13:23:15.507" v="116" actId="47"/>
        <pc:sldMkLst>
          <pc:docMk/>
          <pc:sldMk cId="1026132043" sldId="3829"/>
        </pc:sldMkLst>
      </pc:sldChg>
      <pc:sldChg chg="modSp mod ord">
        <pc:chgData name="Lawrence, Reginald" userId="46b2b0f4-eec7-426c-9d2d-1dd4c3664997" providerId="ADAL" clId="{14ABE4EA-2169-470F-9261-FA8CD6B49503}" dt="2025-10-06T13:56:24.137" v="339" actId="255"/>
        <pc:sldMkLst>
          <pc:docMk/>
          <pc:sldMk cId="49955370" sldId="3865"/>
        </pc:sldMkLst>
        <pc:spChg chg="mod">
          <ac:chgData name="Lawrence, Reginald" userId="46b2b0f4-eec7-426c-9d2d-1dd4c3664997" providerId="ADAL" clId="{14ABE4EA-2169-470F-9261-FA8CD6B49503}" dt="2025-10-06T13:56:24.137" v="339" actId="255"/>
          <ac:spMkLst>
            <pc:docMk/>
            <pc:sldMk cId="49955370" sldId="3865"/>
            <ac:spMk id="5" creationId="{31679C65-F903-6297-8864-BC276CA0A426}"/>
          </ac:spMkLst>
        </pc:spChg>
      </pc:sldChg>
      <pc:sldChg chg="del">
        <pc:chgData name="Lawrence, Reginald" userId="46b2b0f4-eec7-426c-9d2d-1dd4c3664997" providerId="ADAL" clId="{14ABE4EA-2169-470F-9261-FA8CD6B49503}" dt="2025-10-06T13:37:12.025" v="290" actId="47"/>
        <pc:sldMkLst>
          <pc:docMk/>
          <pc:sldMk cId="1858700841" sldId="3867"/>
        </pc:sldMkLst>
      </pc:sldChg>
      <pc:sldChg chg="add">
        <pc:chgData name="Lawrence, Reginald" userId="46b2b0f4-eec7-426c-9d2d-1dd4c3664997" providerId="ADAL" clId="{14ABE4EA-2169-470F-9261-FA8CD6B49503}" dt="2025-10-06T13:09:23.031" v="17"/>
        <pc:sldMkLst>
          <pc:docMk/>
          <pc:sldMk cId="0" sldId="3884"/>
        </pc:sldMkLst>
      </pc:sldChg>
      <pc:sldChg chg="modSp add mod">
        <pc:chgData name="Lawrence, Reginald" userId="46b2b0f4-eec7-426c-9d2d-1dd4c3664997" providerId="ADAL" clId="{14ABE4EA-2169-470F-9261-FA8CD6B49503}" dt="2025-10-06T13:25:42.636" v="121" actId="1076"/>
        <pc:sldMkLst>
          <pc:docMk/>
          <pc:sldMk cId="2279320229" sldId="3890"/>
        </pc:sldMkLst>
        <pc:spChg chg="mod">
          <ac:chgData name="Lawrence, Reginald" userId="46b2b0f4-eec7-426c-9d2d-1dd4c3664997" providerId="ADAL" clId="{14ABE4EA-2169-470F-9261-FA8CD6B49503}" dt="2025-10-06T13:25:42.636" v="121" actId="1076"/>
          <ac:spMkLst>
            <pc:docMk/>
            <pc:sldMk cId="2279320229" sldId="3890"/>
            <ac:spMk id="2" creationId="{CC0C8B02-3910-1291-098C-2B2D7DFD639C}"/>
          </ac:spMkLst>
        </pc:spChg>
        <pc:spChg chg="mod">
          <ac:chgData name="Lawrence, Reginald" userId="46b2b0f4-eec7-426c-9d2d-1dd4c3664997" providerId="ADAL" clId="{14ABE4EA-2169-470F-9261-FA8CD6B49503}" dt="2025-10-06T13:25:33.918" v="120" actId="1076"/>
          <ac:spMkLst>
            <pc:docMk/>
            <pc:sldMk cId="2279320229" sldId="3890"/>
            <ac:spMk id="5" creationId="{3B6A01D7-8FA4-5D34-9FD8-B467520D4E76}"/>
          </ac:spMkLst>
        </pc:spChg>
        <pc:spChg chg="mod">
          <ac:chgData name="Lawrence, Reginald" userId="46b2b0f4-eec7-426c-9d2d-1dd4c3664997" providerId="ADAL" clId="{14ABE4EA-2169-470F-9261-FA8CD6B49503}" dt="2025-10-06T13:25:25.620" v="119" actId="1076"/>
          <ac:spMkLst>
            <pc:docMk/>
            <pc:sldMk cId="2279320229" sldId="3890"/>
            <ac:spMk id="11" creationId="{87646DF0-9620-C560-EE73-D65B5F1F5E2A}"/>
          </ac:spMkLst>
        </pc:spChg>
      </pc:sldChg>
      <pc:sldChg chg="addSp delSp modSp mod">
        <pc:chgData name="Lawrence, Reginald" userId="46b2b0f4-eec7-426c-9d2d-1dd4c3664997" providerId="ADAL" clId="{14ABE4EA-2169-470F-9261-FA8CD6B49503}" dt="2025-10-06T13:20:05.711" v="108" actId="13926"/>
        <pc:sldMkLst>
          <pc:docMk/>
          <pc:sldMk cId="3285773998" sldId="3899"/>
        </pc:sldMkLst>
        <pc:spChg chg="del">
          <ac:chgData name="Lawrence, Reginald" userId="46b2b0f4-eec7-426c-9d2d-1dd4c3664997" providerId="ADAL" clId="{14ABE4EA-2169-470F-9261-FA8CD6B49503}" dt="2025-10-06T13:11:45.210" v="21" actId="478"/>
          <ac:spMkLst>
            <pc:docMk/>
            <pc:sldMk cId="3285773998" sldId="3899"/>
            <ac:spMk id="3" creationId="{419FCA95-069F-C797-2498-FE339010A114}"/>
          </ac:spMkLst>
        </pc:spChg>
        <pc:spChg chg="add del mod">
          <ac:chgData name="Lawrence, Reginald" userId="46b2b0f4-eec7-426c-9d2d-1dd4c3664997" providerId="ADAL" clId="{14ABE4EA-2169-470F-9261-FA8CD6B49503}" dt="2025-10-06T13:13:52.289" v="47" actId="47"/>
          <ac:spMkLst>
            <pc:docMk/>
            <pc:sldMk cId="3285773998" sldId="3899"/>
            <ac:spMk id="4" creationId="{A1D5C0A1-CAD3-2483-8D43-23BA2BCD171F}"/>
          </ac:spMkLst>
        </pc:spChg>
        <pc:spChg chg="mod">
          <ac:chgData name="Lawrence, Reginald" userId="46b2b0f4-eec7-426c-9d2d-1dd4c3664997" providerId="ADAL" clId="{14ABE4EA-2169-470F-9261-FA8CD6B49503}" dt="2025-10-06T13:13:39.732" v="42" actId="20577"/>
          <ac:spMkLst>
            <pc:docMk/>
            <pc:sldMk cId="3285773998" sldId="3899"/>
            <ac:spMk id="5" creationId="{DF9548D8-0BD5-0FFF-81CB-2C45BD9CFA93}"/>
          </ac:spMkLst>
        </pc:spChg>
        <pc:spChg chg="mod">
          <ac:chgData name="Lawrence, Reginald" userId="46b2b0f4-eec7-426c-9d2d-1dd4c3664997" providerId="ADAL" clId="{14ABE4EA-2169-470F-9261-FA8CD6B49503}" dt="2025-10-06T13:17:21.665" v="87" actId="255"/>
          <ac:spMkLst>
            <pc:docMk/>
            <pc:sldMk cId="3285773998" sldId="3899"/>
            <ac:spMk id="873" creationId="{7B156683-A0D6-03E1-F08A-1D70509E10BC}"/>
          </ac:spMkLst>
        </pc:spChg>
        <pc:spChg chg="mod">
          <ac:chgData name="Lawrence, Reginald" userId="46b2b0f4-eec7-426c-9d2d-1dd4c3664997" providerId="ADAL" clId="{14ABE4EA-2169-470F-9261-FA8CD6B49503}" dt="2025-10-06T13:18:11.045" v="105" actId="255"/>
          <ac:spMkLst>
            <pc:docMk/>
            <pc:sldMk cId="3285773998" sldId="3899"/>
            <ac:spMk id="875" creationId="{DAB28AA3-00F3-8DE1-324C-15226A09F172}"/>
          </ac:spMkLst>
        </pc:spChg>
        <pc:spChg chg="mod">
          <ac:chgData name="Lawrence, Reginald" userId="46b2b0f4-eec7-426c-9d2d-1dd4c3664997" providerId="ADAL" clId="{14ABE4EA-2169-470F-9261-FA8CD6B49503}" dt="2025-10-06T13:20:05.711" v="108" actId="13926"/>
          <ac:spMkLst>
            <pc:docMk/>
            <pc:sldMk cId="3285773998" sldId="3899"/>
            <ac:spMk id="877" creationId="{3B3CFF89-6442-068A-1601-2AF61C5A5DB5}"/>
          </ac:spMkLst>
        </pc:spChg>
        <pc:spChg chg="mod">
          <ac:chgData name="Lawrence, Reginald" userId="46b2b0f4-eec7-426c-9d2d-1dd4c3664997" providerId="ADAL" clId="{14ABE4EA-2169-470F-9261-FA8CD6B49503}" dt="2025-10-06T13:14:44.556" v="52" actId="20577"/>
          <ac:spMkLst>
            <pc:docMk/>
            <pc:sldMk cId="3285773998" sldId="3899"/>
            <ac:spMk id="878" creationId="{1F5977C4-55CD-535E-98E3-D9AAF6B789C9}"/>
          </ac:spMkLst>
        </pc:spChg>
        <pc:spChg chg="del mod">
          <ac:chgData name="Lawrence, Reginald" userId="46b2b0f4-eec7-426c-9d2d-1dd4c3664997" providerId="ADAL" clId="{14ABE4EA-2169-470F-9261-FA8CD6B49503}" dt="2025-10-06T13:14:45.539" v="54"/>
          <ac:spMkLst>
            <pc:docMk/>
            <pc:sldMk cId="3285773998" sldId="3899"/>
            <ac:spMk id="879" creationId="{D05C4EC0-E603-1A68-7E29-379AA8E5E533}"/>
          </ac:spMkLst>
        </pc:spChg>
        <pc:spChg chg="mod">
          <ac:chgData name="Lawrence, Reginald" userId="46b2b0f4-eec7-426c-9d2d-1dd4c3664997" providerId="ADAL" clId="{14ABE4EA-2169-470F-9261-FA8CD6B49503}" dt="2025-10-06T13:12:35.169" v="24" actId="255"/>
          <ac:spMkLst>
            <pc:docMk/>
            <pc:sldMk cId="3285773998" sldId="3899"/>
            <ac:spMk id="881" creationId="{9B2AF231-6099-1475-E5C9-A8C0896DC966}"/>
          </ac:spMkLst>
        </pc:spChg>
        <pc:spChg chg="mod">
          <ac:chgData name="Lawrence, Reginald" userId="46b2b0f4-eec7-426c-9d2d-1dd4c3664997" providerId="ADAL" clId="{14ABE4EA-2169-470F-9261-FA8CD6B49503}" dt="2025-10-06T13:13:17.072" v="29" actId="255"/>
          <ac:spMkLst>
            <pc:docMk/>
            <pc:sldMk cId="3285773998" sldId="3899"/>
            <ac:spMk id="883" creationId="{9072D5E2-F4FB-E1CE-BE47-0B24EDEF161B}"/>
          </ac:spMkLst>
        </pc:spChg>
        <pc:spChg chg="mod">
          <ac:chgData name="Lawrence, Reginald" userId="46b2b0f4-eec7-426c-9d2d-1dd4c3664997" providerId="ADAL" clId="{14ABE4EA-2169-470F-9261-FA8CD6B49503}" dt="2025-10-06T13:13:47.254" v="46" actId="1076"/>
          <ac:spMkLst>
            <pc:docMk/>
            <pc:sldMk cId="3285773998" sldId="3899"/>
            <ac:spMk id="884" creationId="{82BE93B1-0190-ADB1-70A2-AB343BA164EE}"/>
          </ac:spMkLst>
        </pc:spChg>
        <pc:spChg chg="add del mod">
          <ac:chgData name="Lawrence, Reginald" userId="46b2b0f4-eec7-426c-9d2d-1dd4c3664997" providerId="ADAL" clId="{14ABE4EA-2169-470F-9261-FA8CD6B49503}" dt="2025-10-06T13:14:15.098" v="50" actId="255"/>
          <ac:spMkLst>
            <pc:docMk/>
            <pc:sldMk cId="3285773998" sldId="3899"/>
            <ac:spMk id="885" creationId="{75102E7C-27F6-6D15-D7BE-47B1E384C081}"/>
          </ac:spMkLst>
        </pc:spChg>
      </pc:sldChg>
      <pc:sldChg chg="delSp modSp mod">
        <pc:chgData name="Lawrence, Reginald" userId="46b2b0f4-eec7-426c-9d2d-1dd4c3664997" providerId="ADAL" clId="{14ABE4EA-2169-470F-9261-FA8CD6B49503}" dt="2025-10-06T13:22:57.660" v="115" actId="1076"/>
        <pc:sldMkLst>
          <pc:docMk/>
          <pc:sldMk cId="2179739883" sldId="3901"/>
        </pc:sldMkLst>
        <pc:spChg chg="del">
          <ac:chgData name="Lawrence, Reginald" userId="46b2b0f4-eec7-426c-9d2d-1dd4c3664997" providerId="ADAL" clId="{14ABE4EA-2169-470F-9261-FA8CD6B49503}" dt="2025-10-06T13:22:05.016" v="111" actId="478"/>
          <ac:spMkLst>
            <pc:docMk/>
            <pc:sldMk cId="2179739883" sldId="3901"/>
            <ac:spMk id="3" creationId="{84FAE9C0-8F82-6604-4254-7473772136F2}"/>
          </ac:spMkLst>
        </pc:spChg>
        <pc:spChg chg="mod">
          <ac:chgData name="Lawrence, Reginald" userId="46b2b0f4-eec7-426c-9d2d-1dd4c3664997" providerId="ADAL" clId="{14ABE4EA-2169-470F-9261-FA8CD6B49503}" dt="2025-10-06T13:22:57.660" v="115" actId="1076"/>
          <ac:spMkLst>
            <pc:docMk/>
            <pc:sldMk cId="2179739883" sldId="3901"/>
            <ac:spMk id="5" creationId="{73797D1A-55F2-3BB2-6F59-F3B1CC08D548}"/>
          </ac:spMkLst>
        </pc:spChg>
        <pc:spChg chg="del">
          <ac:chgData name="Lawrence, Reginald" userId="46b2b0f4-eec7-426c-9d2d-1dd4c3664997" providerId="ADAL" clId="{14ABE4EA-2169-470F-9261-FA8CD6B49503}" dt="2025-10-06T13:22:52.710" v="114" actId="478"/>
          <ac:spMkLst>
            <pc:docMk/>
            <pc:sldMk cId="2179739883" sldId="3901"/>
            <ac:spMk id="13" creationId="{3DF492AB-807D-6F78-0A72-01CCBDDAB4F0}"/>
          </ac:spMkLst>
        </pc:spChg>
        <pc:picChg chg="del">
          <ac:chgData name="Lawrence, Reginald" userId="46b2b0f4-eec7-426c-9d2d-1dd4c3664997" providerId="ADAL" clId="{14ABE4EA-2169-470F-9261-FA8CD6B49503}" dt="2025-10-06T13:22:47.929" v="112" actId="478"/>
          <ac:picMkLst>
            <pc:docMk/>
            <pc:sldMk cId="2179739883" sldId="3901"/>
            <ac:picMk id="6" creationId="{10408030-7703-FED0-D786-64A88E3F0A8D}"/>
          </ac:picMkLst>
        </pc:picChg>
        <pc:picChg chg="del">
          <ac:chgData name="Lawrence, Reginald" userId="46b2b0f4-eec7-426c-9d2d-1dd4c3664997" providerId="ADAL" clId="{14ABE4EA-2169-470F-9261-FA8CD6B49503}" dt="2025-10-06T13:22:49.763" v="113" actId="478"/>
          <ac:picMkLst>
            <pc:docMk/>
            <pc:sldMk cId="2179739883" sldId="3901"/>
            <ac:picMk id="7" creationId="{04CBBEA1-5E09-4F22-9D1C-CA970C8F4613}"/>
          </ac:picMkLst>
        </pc:picChg>
      </pc:sldChg>
      <pc:sldChg chg="del">
        <pc:chgData name="Lawrence, Reginald" userId="46b2b0f4-eec7-426c-9d2d-1dd4c3664997" providerId="ADAL" clId="{14ABE4EA-2169-470F-9261-FA8CD6B49503}" dt="2025-10-06T13:21:48.492" v="110" actId="47"/>
        <pc:sldMkLst>
          <pc:docMk/>
          <pc:sldMk cId="445167608" sldId="3902"/>
        </pc:sldMkLst>
      </pc:sldChg>
      <pc:sldChg chg="addSp delSp modSp mod">
        <pc:chgData name="Lawrence, Reginald" userId="46b2b0f4-eec7-426c-9d2d-1dd4c3664997" providerId="ADAL" clId="{14ABE4EA-2169-470F-9261-FA8CD6B49503}" dt="2025-10-06T11:13:52.252" v="6" actId="14100"/>
        <pc:sldMkLst>
          <pc:docMk/>
          <pc:sldMk cId="3587822140" sldId="3903"/>
        </pc:sldMkLst>
        <pc:spChg chg="del">
          <ac:chgData name="Lawrence, Reginald" userId="46b2b0f4-eec7-426c-9d2d-1dd4c3664997" providerId="ADAL" clId="{14ABE4EA-2169-470F-9261-FA8CD6B49503}" dt="2025-10-06T11:12:32.151" v="2" actId="478"/>
          <ac:spMkLst>
            <pc:docMk/>
            <pc:sldMk cId="3587822140" sldId="3903"/>
            <ac:spMk id="2" creationId="{761F05B9-ADF5-570D-A7B9-B7E22663BD39}"/>
          </ac:spMkLst>
        </pc:spChg>
        <pc:spChg chg="add del mod">
          <ac:chgData name="Lawrence, Reginald" userId="46b2b0f4-eec7-426c-9d2d-1dd4c3664997" providerId="ADAL" clId="{14ABE4EA-2169-470F-9261-FA8CD6B49503}" dt="2025-10-06T11:13:43.373" v="4" actId="22"/>
          <ac:spMkLst>
            <pc:docMk/>
            <pc:sldMk cId="3587822140" sldId="3903"/>
            <ac:spMk id="5" creationId="{E3FF5E6C-7EFD-C13B-57E4-63DC90D98286}"/>
          </ac:spMkLst>
        </pc:spChg>
        <pc:picChg chg="del">
          <ac:chgData name="Lawrence, Reginald" userId="46b2b0f4-eec7-426c-9d2d-1dd4c3664997" providerId="ADAL" clId="{14ABE4EA-2169-470F-9261-FA8CD6B49503}" dt="2025-10-06T11:12:34.576" v="3" actId="478"/>
          <ac:picMkLst>
            <pc:docMk/>
            <pc:sldMk cId="3587822140" sldId="3903"/>
            <ac:picMk id="6" creationId="{A7BD7663-D1BC-89C6-62D0-5D555EBB1B4A}"/>
          </ac:picMkLst>
        </pc:picChg>
        <pc:picChg chg="add mod ord">
          <ac:chgData name="Lawrence, Reginald" userId="46b2b0f4-eec7-426c-9d2d-1dd4c3664997" providerId="ADAL" clId="{14ABE4EA-2169-470F-9261-FA8CD6B49503}" dt="2025-10-06T11:13:52.252" v="6" actId="14100"/>
          <ac:picMkLst>
            <pc:docMk/>
            <pc:sldMk cId="3587822140" sldId="3903"/>
            <ac:picMk id="8" creationId="{23349570-5D98-647A-7876-AA2191AB1474}"/>
          </ac:picMkLst>
        </pc:picChg>
      </pc:sldChg>
      <pc:sldChg chg="del">
        <pc:chgData name="Lawrence, Reginald" userId="46b2b0f4-eec7-426c-9d2d-1dd4c3664997" providerId="ADAL" clId="{14ABE4EA-2169-470F-9261-FA8CD6B49503}" dt="2025-10-06T13:09:28.100" v="18" actId="47"/>
        <pc:sldMkLst>
          <pc:docMk/>
          <pc:sldMk cId="2287401784" sldId="3904"/>
        </pc:sldMkLst>
      </pc:sldChg>
      <pc:sldChg chg="delSp del mod">
        <pc:chgData name="Lawrence, Reginald" userId="46b2b0f4-eec7-426c-9d2d-1dd4c3664997" providerId="ADAL" clId="{14ABE4EA-2169-470F-9261-FA8CD6B49503}" dt="2025-10-06T13:10:13.017" v="20" actId="47"/>
        <pc:sldMkLst>
          <pc:docMk/>
          <pc:sldMk cId="3362121717" sldId="3905"/>
        </pc:sldMkLst>
        <pc:spChg chg="del">
          <ac:chgData name="Lawrence, Reginald" userId="46b2b0f4-eec7-426c-9d2d-1dd4c3664997" providerId="ADAL" clId="{14ABE4EA-2169-470F-9261-FA8CD6B49503}" dt="2025-10-06T13:09:49.149" v="19" actId="478"/>
          <ac:spMkLst>
            <pc:docMk/>
            <pc:sldMk cId="3362121717" sldId="3905"/>
            <ac:spMk id="14" creationId="{5AF2C144-3F89-D4B7-C3A8-C8D2DDBDA88A}"/>
          </ac:spMkLst>
        </pc:spChg>
      </pc:sldChg>
      <pc:sldChg chg="del">
        <pc:chgData name="Lawrence, Reginald" userId="46b2b0f4-eec7-426c-9d2d-1dd4c3664997" providerId="ADAL" clId="{14ABE4EA-2169-470F-9261-FA8CD6B49503}" dt="2025-10-06T11:07:51.951" v="1" actId="47"/>
        <pc:sldMkLst>
          <pc:docMk/>
          <pc:sldMk cId="2366103349" sldId="3906"/>
        </pc:sldMkLst>
      </pc:sldChg>
      <pc:sldChg chg="addSp modSp new mod">
        <pc:chgData name="Lawrence, Reginald" userId="46b2b0f4-eec7-426c-9d2d-1dd4c3664997" providerId="ADAL" clId="{14ABE4EA-2169-470F-9261-FA8CD6B49503}" dt="2025-10-06T12:54:26.467" v="15" actId="255"/>
        <pc:sldMkLst>
          <pc:docMk/>
          <pc:sldMk cId="2316859786" sldId="3908"/>
        </pc:sldMkLst>
        <pc:spChg chg="add mod">
          <ac:chgData name="Lawrence, Reginald" userId="46b2b0f4-eec7-426c-9d2d-1dd4c3664997" providerId="ADAL" clId="{14ABE4EA-2169-470F-9261-FA8CD6B49503}" dt="2025-10-06T12:54:26.467" v="15" actId="255"/>
          <ac:spMkLst>
            <pc:docMk/>
            <pc:sldMk cId="2316859786" sldId="3908"/>
            <ac:spMk id="3" creationId="{927457F2-E693-E07A-7C2D-C4807E6FB687}"/>
          </ac:spMkLst>
        </pc:spChg>
      </pc:sldChg>
      <pc:sldChg chg="add">
        <pc:chgData name="Lawrence, Reginald" userId="46b2b0f4-eec7-426c-9d2d-1dd4c3664997" providerId="ADAL" clId="{14ABE4EA-2169-470F-9261-FA8CD6B49503}" dt="2025-10-06T13:21:42.602" v="109"/>
        <pc:sldMkLst>
          <pc:docMk/>
          <pc:sldMk cId="3390713848" sldId="3909"/>
        </pc:sldMkLst>
      </pc:sldChg>
      <pc:sldChg chg="add del">
        <pc:chgData name="Lawrence, Reginald" userId="46b2b0f4-eec7-426c-9d2d-1dd4c3664997" providerId="ADAL" clId="{14ABE4EA-2169-470F-9261-FA8CD6B49503}" dt="2025-10-06T13:27:48.136" v="126"/>
        <pc:sldMkLst>
          <pc:docMk/>
          <pc:sldMk cId="1551699757" sldId="3910"/>
        </pc:sldMkLst>
      </pc:sldChg>
      <pc:sldMasterChg chg="delSldLayout">
        <pc:chgData name="Lawrence, Reginald" userId="46b2b0f4-eec7-426c-9d2d-1dd4c3664997" providerId="ADAL" clId="{14ABE4EA-2169-470F-9261-FA8CD6B49503}" dt="2025-10-06T13:23:15.507" v="116" actId="47"/>
        <pc:sldMasterMkLst>
          <pc:docMk/>
          <pc:sldMasterMk cId="154833434" sldId="2147483650"/>
        </pc:sldMasterMkLst>
        <pc:sldLayoutChg chg="del">
          <pc:chgData name="Lawrence, Reginald" userId="46b2b0f4-eec7-426c-9d2d-1dd4c3664997" providerId="ADAL" clId="{14ABE4EA-2169-470F-9261-FA8CD6B49503}" dt="2025-10-06T13:23:15.507" v="116" actId="47"/>
          <pc:sldLayoutMkLst>
            <pc:docMk/>
            <pc:sldMasterMk cId="154833434" sldId="2147483650"/>
            <pc:sldLayoutMk cId="1375233810" sldId="214748380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2. Increase student knowledge of new math standards</a:t>
          </a:r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Math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2019" custLinFactNeighborY="-22605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2855" custLinFactNeighborY="-22605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2259" custLinFactNeighborY="-22605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pPr>
            <a:buClr>
              <a:srgbClr val="000000"/>
            </a:buClr>
            <a:buSzPts val="1000"/>
          </a:pPr>
          <a:r>
            <a:rPr lang="en-US" b="1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ELA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Improve</a:t>
          </a:r>
          <a:r>
            <a:rPr lang="en-US" baseline="0" dirty="0"/>
            <a:t> student attendance 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average attendance rate from 95% to96%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CCRPI Attendance Rate 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5300" custLinFactNeighborY="-13011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1060" custLinFactNeighborY="-13080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4016" custLinFactNeighborY="-13080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24387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Increase student knowledge of new math standards</a:t>
          </a:r>
        </a:p>
      </dsp:txBody>
      <dsp:txXfrm>
        <a:off x="67186" y="656551"/>
        <a:ext cx="2049589" cy="1375670"/>
      </dsp:txXfrm>
    </dsp:sp>
    <dsp:sp modelId="{D61C3C11-0882-4EAF-ABF8-532F091DF920}">
      <dsp:nvSpPr>
        <dsp:cNvPr id="0" name=""/>
        <dsp:cNvSpPr/>
      </dsp:nvSpPr>
      <dsp:spPr>
        <a:xfrm>
          <a:off x="2374878" y="1079623"/>
          <a:ext cx="456443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74878" y="1185528"/>
        <a:ext cx="319510" cy="317716"/>
      </dsp:txXfrm>
    </dsp:sp>
    <dsp:sp modelId="{810413E1-B41A-4A73-99A1-F0B366F6CDE2}">
      <dsp:nvSpPr>
        <dsp:cNvPr id="0" name=""/>
        <dsp:cNvSpPr/>
      </dsp:nvSpPr>
      <dsp:spPr>
        <a:xfrm>
          <a:off x="3020790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Math assessments by 3%</a:t>
          </a:r>
        </a:p>
      </dsp:txBody>
      <dsp:txXfrm>
        <a:off x="3063589" y="656551"/>
        <a:ext cx="2049589" cy="1375670"/>
      </dsp:txXfrm>
    </dsp:sp>
    <dsp:sp modelId="{EB37E565-04CD-4728-8780-80F51E812A81}">
      <dsp:nvSpPr>
        <dsp:cNvPr id="0" name=""/>
        <dsp:cNvSpPr/>
      </dsp:nvSpPr>
      <dsp:spPr>
        <a:xfrm>
          <a:off x="5365186" y="1079623"/>
          <a:ext cx="443522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5186" y="1185528"/>
        <a:ext cx="310465" cy="317716"/>
      </dsp:txXfrm>
    </dsp:sp>
    <dsp:sp modelId="{E9CF8C3A-61B4-4C28-BC4D-7FA17CF858A9}">
      <dsp:nvSpPr>
        <dsp:cNvPr id="0" name=""/>
        <dsp:cNvSpPr/>
      </dsp:nvSpPr>
      <dsp:spPr>
        <a:xfrm>
          <a:off x="5992812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35611" y="656551"/>
        <a:ext cx="2049589" cy="1375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7143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000"/>
            <a:buNone/>
          </a:pPr>
          <a:r>
            <a:rPr lang="en-US" sz="1800" b="1" kern="1200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sz="1800" kern="1200" dirty="0"/>
        </a:p>
      </dsp:txBody>
      <dsp:txXfrm>
        <a:off x="44665" y="58589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55850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55850" y="1030073"/>
        <a:ext cx="316861" cy="317716"/>
      </dsp:txXfrm>
    </dsp:sp>
    <dsp:sp modelId="{810413E1-B41A-4A73-99A1-F0B366F6CDE2}">
      <dsp:nvSpPr>
        <dsp:cNvPr id="0" name=""/>
        <dsp:cNvSpPr/>
      </dsp:nvSpPr>
      <dsp:spPr>
        <a:xfrm>
          <a:off x="2996406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ELA assessments by 3%</a:t>
          </a:r>
        </a:p>
      </dsp:txBody>
      <dsp:txXfrm>
        <a:off x="3033928" y="58589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45112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45112" y="1030073"/>
        <a:ext cx="316861" cy="317716"/>
      </dsp:txXfrm>
    </dsp:sp>
    <dsp:sp modelId="{E9CF8C3A-61B4-4C28-BC4D-7FA17CF858A9}">
      <dsp:nvSpPr>
        <dsp:cNvPr id="0" name=""/>
        <dsp:cNvSpPr/>
      </dsp:nvSpPr>
      <dsp:spPr>
        <a:xfrm>
          <a:off x="5985668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23190" y="585897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52409" y="559998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Improve</a:t>
          </a:r>
          <a:r>
            <a:rPr lang="en-US" sz="2100" kern="1200" baseline="0" dirty="0"/>
            <a:t> student attendance </a:t>
          </a:r>
          <a:endParaRPr lang="en-US" sz="2100" kern="1200" dirty="0"/>
        </a:p>
      </dsp:txBody>
      <dsp:txXfrm>
        <a:off x="89931" y="597520"/>
        <a:ext cx="2060143" cy="1206068"/>
      </dsp:txXfrm>
    </dsp:sp>
    <dsp:sp modelId="{D61C3C11-0882-4EAF-ABF8-532F091DF920}">
      <dsp:nvSpPr>
        <dsp:cNvPr id="0" name=""/>
        <dsp:cNvSpPr/>
      </dsp:nvSpPr>
      <dsp:spPr>
        <a:xfrm rot="21598971">
          <a:off x="2392062" y="935345"/>
          <a:ext cx="433466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392062" y="1041269"/>
        <a:ext cx="303426" cy="317716"/>
      </dsp:txXfrm>
    </dsp:sp>
    <dsp:sp modelId="{810413E1-B41A-4A73-99A1-F0B366F6CDE2}">
      <dsp:nvSpPr>
        <dsp:cNvPr id="0" name=""/>
        <dsp:cNvSpPr/>
      </dsp:nvSpPr>
      <dsp:spPr>
        <a:xfrm>
          <a:off x="3005459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Increase average attendance rate from 95% to96%</a:t>
          </a:r>
        </a:p>
      </dsp:txBody>
      <dsp:txXfrm>
        <a:off x="3042981" y="596636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53688" y="934907"/>
          <a:ext cx="451647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353688" y="1040812"/>
        <a:ext cx="316153" cy="317716"/>
      </dsp:txXfrm>
    </dsp:sp>
    <dsp:sp modelId="{E9CF8C3A-61B4-4C28-BC4D-7FA17CF858A9}">
      <dsp:nvSpPr>
        <dsp:cNvPr id="0" name=""/>
        <dsp:cNvSpPr/>
      </dsp:nvSpPr>
      <dsp:spPr>
        <a:xfrm>
          <a:off x="5992812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CCRPI Attendance Rate </a:t>
          </a:r>
        </a:p>
      </dsp:txBody>
      <dsp:txXfrm>
        <a:off x="6030334" y="596636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80b0afa6c0_0_481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22" name="Google Shape;722;g380b0afa6c0_0_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731a0e1d96_0_12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607" name="Google Shape;607;g3731a0e1d9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80b0afa6c0_0_136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618" name="Google Shape;618;g380b0afa6c0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8404525b78_0_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628" name="Google Shape;628;g38404525b7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87a0e0debc_5_34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22" name="Google Shape;722;g387a0e0debc_5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837754efa7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837754efa7_0_524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80b0afa6c0_0_63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38" name="Google Shape;738;g380b0afa6c0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019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87a0e0debc_0_116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814" name="Google Shape;814;g387a0e0debc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lIns="39191" tIns="19596" rIns="39191" bIns="19596"/>
          <a:lstStyle/>
          <a:p>
            <a:pPr defTabSz="391912">
              <a:buClr>
                <a:srgbClr val="000000"/>
              </a:buClr>
              <a:defRPr/>
            </a:pPr>
            <a:r>
              <a:rPr lang="en-US" sz="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Notes:</a:t>
            </a:r>
          </a:p>
          <a:p>
            <a:pPr defTabSz="391912">
              <a:buClr>
                <a:srgbClr val="000000"/>
              </a:buClr>
              <a:defRPr/>
            </a:pPr>
            <a:endParaRPr lang="en-US" sz="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17574" indent="-88724" defTabSz="39191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These are aligned to the district’s KPI’s</a:t>
            </a:r>
          </a:p>
          <a:p>
            <a:pPr marL="117574" indent="-88724" defTabSz="391912">
              <a:spcBef>
                <a:spcPts val="429"/>
              </a:spcBef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Before identifying missing data, review what is available on this dashboard for strategic importance.</a:t>
            </a:r>
          </a:p>
          <a:p>
            <a:pPr marL="117574" indent="-88724" defTabSz="391912">
              <a:spcBef>
                <a:spcPts val="429"/>
              </a:spcBef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Where data from SY25-26 has not been released, data from the prior year is used.</a:t>
            </a:r>
          </a:p>
          <a:p>
            <a:pPr marL="117574" indent="-88724" defTabSz="391912">
              <a:spcBef>
                <a:spcPts val="429"/>
              </a:spcBef>
              <a:spcAft>
                <a:spcPts val="429"/>
              </a:spcAft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These are great examples of potential additions to your strategic goals.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15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87a0e0debc_0_126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833" name="Google Shape;833;g387a0e0debc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87a0e0debc_0_149:notes"/>
          <p:cNvSpPr txBox="1">
            <a:spLocks noGrp="1"/>
          </p:cNvSpPr>
          <p:nvPr>
            <p:ph type="body" idx="1"/>
          </p:nvPr>
        </p:nvSpPr>
        <p:spPr>
          <a:xfrm>
            <a:off x="351155" y="1680002"/>
            <a:ext cx="2809240" cy="1374604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857" name="Google Shape;857;g387a0e0debc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436563"/>
            <a:ext cx="2095500" cy="1177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>
          <a:extLst>
            <a:ext uri="{FF2B5EF4-FFF2-40B4-BE49-F238E27FC236}">
              <a16:creationId xmlns:a16="http://schemas.microsoft.com/office/drawing/2014/main" id="{14D69724-6B52-035B-178F-4B5050314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837754efa7_0_257:notes">
            <a:extLst>
              <a:ext uri="{FF2B5EF4-FFF2-40B4-BE49-F238E27FC236}">
                <a16:creationId xmlns:a16="http://schemas.microsoft.com/office/drawing/2014/main" id="{3E7046D9-0837-3D75-0A44-A5A0BF156B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3837754efa7_0_257:notes">
            <a:extLst>
              <a:ext uri="{FF2B5EF4-FFF2-40B4-BE49-F238E27FC236}">
                <a16:creationId xmlns:a16="http://schemas.microsoft.com/office/drawing/2014/main" id="{7ADCE5B0-A03C-C346-0517-08F357D6F9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3109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0E6698B2-D561-64FB-641D-79621B89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>
            <a:extLst>
              <a:ext uri="{FF2B5EF4-FFF2-40B4-BE49-F238E27FC236}">
                <a16:creationId xmlns:a16="http://schemas.microsoft.com/office/drawing/2014/main" id="{3FA7C2E9-0F4D-0C2B-F6D1-134865222C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>
            <a:extLst>
              <a:ext uri="{FF2B5EF4-FFF2-40B4-BE49-F238E27FC236}">
                <a16:creationId xmlns:a16="http://schemas.microsoft.com/office/drawing/2014/main" id="{25131D7A-E3DA-0214-0151-155C8FD78B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>
            <a:extLst>
              <a:ext uri="{FF2B5EF4-FFF2-40B4-BE49-F238E27FC236}">
                <a16:creationId xmlns:a16="http://schemas.microsoft.com/office/drawing/2014/main" id="{A9947B16-791D-0C93-7555-162ECF6BB0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578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85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lIns="39191" tIns="19596" rIns="39191" bIns="19596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2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08063" y="41275"/>
            <a:ext cx="1771650" cy="9969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39191" tIns="19596" rIns="39191" bIns="19596"/>
          <a:lstStyle/>
          <a:p>
            <a:endParaRPr lang="en-US"/>
          </a:p>
          <a:p>
            <a:r>
              <a:rPr lang="en-US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/>
          </a:p>
          <a:p>
            <a:r>
              <a:rPr lang="en-US"/>
              <a:t>Over the summer, the taskforce has been hard at work reviewing data, exploring options, and engaging in important planning conversations.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/>
          </a:p>
          <a:p>
            <a:r>
              <a:rPr lang="en-US" i="1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>
              <a:solidFill>
                <a:srgbClr val="0070C0"/>
              </a:solidFill>
            </a:endParaRPr>
          </a:p>
          <a:p>
            <a:endParaRPr lang="en-US"/>
          </a:p>
          <a:p>
            <a:r>
              <a:rPr lang="en-US"/>
              <a:t>Thank you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A report will be presented to the Board at its August 11 meeting, and the options will become public the week of August 18. </a:t>
            </a:r>
          </a:p>
          <a:p>
            <a:endParaRPr lang="en-US"/>
          </a:p>
          <a:p>
            <a:r>
              <a:rPr lang="en-US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/>
          </a:p>
          <a:p>
            <a:r>
              <a:rPr lang="en-US"/>
              <a:t>On each date, there will be a virtual meeting at noon and an in-person meeting at the Central Office at 6PM.</a:t>
            </a:r>
          </a:p>
          <a:p>
            <a:r>
              <a:rPr lang="en-US"/>
              <a:t>   </a:t>
            </a:r>
          </a:p>
          <a:p>
            <a:r>
              <a:rPr lang="en-US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39191" tIns="19596" rIns="39191" bIns="19596"/>
          <a:lstStyle/>
          <a:p>
            <a:fld id="{AD5AD6E2-5CF6-4D83-A048-1577DD4C32B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 b="1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50793F00-0293-4DD0-07A3-4F6E66E30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E5F0C423-A6CD-468D-1F5B-BCD44C11E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bg2"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494" y="2887913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3277" y="5189639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5DBCC3DC-A4A3-B2AC-91AB-E365A7B0F4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482" y="6180836"/>
            <a:ext cx="1013615" cy="5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5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48" y="2102966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tx1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572D3431-0710-0DBD-1DA4-C3F6AF686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408" y="373583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951" y="430571"/>
            <a:ext cx="10671048" cy="76809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2" name="Picture 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837C36C8-2FED-7E20-EEC1-CEF6E38BE9E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tx2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1862" y="6442637"/>
            <a:ext cx="987552" cy="274320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54FC63E-9EF6-0E10-E1F2-3BE81BE3BE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5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A764DBBB-FAF7-2D46-F611-92F4309C7D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3D8C4E3-6A1D-96D0-1977-98558508ED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1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/>
        </p:nvSpPr>
        <p:spPr>
          <a:xfrm>
            <a:off x="1600202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/>
        </p:nvSpPr>
        <p:spPr>
          <a:xfrm>
            <a:off x="2795589" y="0"/>
            <a:ext cx="6803143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6015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/>
        </p:nvGrpSpPr>
        <p:grpSpPr>
          <a:xfrm>
            <a:off x="6452305" y="3405021"/>
            <a:ext cx="5739697" cy="3467971"/>
            <a:chOff x="5009037" y="2525712"/>
            <a:chExt cx="7170193" cy="4332288"/>
          </a:xfrm>
          <a:solidFill>
            <a:schemeClr val="accent3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/>
        </p:nvGrpSpPr>
        <p:grpSpPr>
          <a:xfrm flipH="1" flipV="1">
            <a:off x="6465612" y="2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9" y="4577660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/>
            </a:lvl1pPr>
            <a:lvl2pPr marL="260604">
              <a:lnSpc>
                <a:spcPct val="150000"/>
              </a:lnSpc>
              <a:spcBef>
                <a:spcPts val="0"/>
              </a:spcBef>
              <a:defRPr sz="1500"/>
            </a:lvl2pPr>
            <a:lvl3pPr marL="514350">
              <a:lnSpc>
                <a:spcPct val="150000"/>
              </a:lnSpc>
              <a:spcBef>
                <a:spcPts val="0"/>
              </a:spcBef>
              <a:defRPr sz="13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7639154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/>
        </p:nvSpPr>
        <p:spPr>
          <a:xfrm>
            <a:off x="0" y="3427338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/>
        </p:nvSpPr>
        <p:spPr>
          <a:xfrm>
            <a:off x="0" y="3427338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/>
        </p:nvSpPr>
        <p:spPr>
          <a:xfrm>
            <a:off x="2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/>
        </p:nvSpPr>
        <p:spPr>
          <a:xfrm>
            <a:off x="2" y="871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22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tx1"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/>
        </p:nvSpPr>
        <p:spPr>
          <a:xfrm>
            <a:off x="7610253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/>
        </p:nvSpPr>
        <p:spPr>
          <a:xfrm>
            <a:off x="9883919" y="4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/>
        </p:nvSpPr>
        <p:spPr>
          <a:xfrm>
            <a:off x="8395731" y="4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/>
        </p:nvSpPr>
        <p:spPr>
          <a:xfrm>
            <a:off x="1390855" y="3130664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accent6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9230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6027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/>
        </p:nvSpPr>
        <p:spPr>
          <a:xfrm>
            <a:off x="9866106" y="0"/>
            <a:ext cx="2325895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641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2475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1" y="4308477"/>
            <a:ext cx="3932239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tx1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/>
        </p:nvSpPr>
        <p:spPr>
          <a:xfrm>
            <a:off x="-9414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9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/>
        </p:nvSpPr>
        <p:spPr bwMode="auto">
          <a:xfrm flipH="1">
            <a:off x="2535251" y="4308468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/>
        </p:nvSpPr>
        <p:spPr bwMode="auto">
          <a:xfrm flipH="1">
            <a:off x="-10617" y="4308468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7619" y="628192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6613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/>
        </p:nvSpPr>
        <p:spPr>
          <a:xfrm>
            <a:off x="68533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533" y="6413863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9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1" y="2491686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1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6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826903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/>
        </p:nvSpPr>
        <p:spPr>
          <a:xfrm>
            <a:off x="0" y="0"/>
            <a:ext cx="2838451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/>
        </p:nvSpPr>
        <p:spPr>
          <a:xfrm>
            <a:off x="2" y="3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332" y="1423338"/>
            <a:ext cx="10671048" cy="768096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7983" y="6457406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5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/>
        </p:nvCxnSpPr>
        <p:spPr>
          <a:xfrm>
            <a:off x="739399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59447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204448" y="655986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7437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964" y="651052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963845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9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9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7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5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tx2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5" y="3441269"/>
            <a:ext cx="2200115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60" y="566761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04310" y="6460056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61265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/>
        </p:nvSpPr>
        <p:spPr>
          <a:xfrm>
            <a:off x="22574" y="-38183"/>
            <a:ext cx="8948739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/>
        </p:nvSpPr>
        <p:spPr>
          <a:xfrm>
            <a:off x="7538625" y="-25041"/>
            <a:ext cx="4653375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5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5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432"/>
              </a:spcBef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20656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1266" y="6514003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83065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70586" y="6379029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448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62785" y="6239691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71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0586" y="6396446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59607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0586" y="6379029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3636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386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37056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2255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1"/>
          <p:cNvSpPr txBox="1">
            <a:spLocks noGrp="1"/>
          </p:cNvSpPr>
          <p:nvPr>
            <p:ph type="subTitle" idx="1"/>
          </p:nvPr>
        </p:nvSpPr>
        <p:spPr>
          <a:xfrm>
            <a:off x="876300" y="374759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dt" idx="10"/>
          </p:nvPr>
        </p:nvSpPr>
        <p:spPr>
          <a:xfrm>
            <a:off x="64770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ftr" idx="11"/>
          </p:nvPr>
        </p:nvSpPr>
        <p:spPr>
          <a:xfrm>
            <a:off x="3878285" y="622877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sldNum" idx="12"/>
          </p:nvPr>
        </p:nvSpPr>
        <p:spPr>
          <a:xfrm>
            <a:off x="848047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6" name="Google Shape;346;p51"/>
          <p:cNvCxnSpPr/>
          <p:nvPr/>
        </p:nvCxnSpPr>
        <p:spPr>
          <a:xfrm>
            <a:off x="876300" y="360922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47" name="Google Shape;347;p51"/>
          <p:cNvCxnSpPr/>
          <p:nvPr/>
        </p:nvCxnSpPr>
        <p:spPr>
          <a:xfrm>
            <a:off x="784270" y="97458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4709615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6869430" y="2112219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52"/>
          <p:cNvSpPr txBox="1"/>
          <p:nvPr/>
        </p:nvSpPr>
        <p:spPr>
          <a:xfrm>
            <a:off x="7115890" y="2504164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01. Content</a:t>
            </a:r>
            <a:endParaRPr/>
          </a:p>
        </p:txBody>
      </p:sp>
      <p:sp>
        <p:nvSpPr>
          <p:cNvPr id="355" name="Google Shape;355;p52"/>
          <p:cNvSpPr/>
          <p:nvPr/>
        </p:nvSpPr>
        <p:spPr>
          <a:xfrm>
            <a:off x="9245520" y="2417634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6869430" y="3383216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2"/>
          <p:cNvSpPr txBox="1"/>
          <p:nvPr/>
        </p:nvSpPr>
        <p:spPr>
          <a:xfrm>
            <a:off x="7115890" y="3775161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02. Content</a:t>
            </a:r>
            <a:endParaRPr/>
          </a:p>
        </p:txBody>
      </p:sp>
      <p:sp>
        <p:nvSpPr>
          <p:cNvPr id="358" name="Google Shape;358;p52"/>
          <p:cNvSpPr/>
          <p:nvPr/>
        </p:nvSpPr>
        <p:spPr>
          <a:xfrm>
            <a:off x="9245520" y="3688631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59" name="Google Shape;359;p52"/>
          <p:cNvSpPr/>
          <p:nvPr/>
        </p:nvSpPr>
        <p:spPr>
          <a:xfrm>
            <a:off x="6869430" y="4654214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115890" y="5046159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03. Content</a:t>
            </a:r>
            <a:endParaRPr/>
          </a:p>
        </p:txBody>
      </p:sp>
      <p:sp>
        <p:nvSpPr>
          <p:cNvPr id="361" name="Google Shape;361;p52"/>
          <p:cNvSpPr/>
          <p:nvPr/>
        </p:nvSpPr>
        <p:spPr>
          <a:xfrm>
            <a:off x="9245520" y="4959629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62" name="Google Shape;362;p52"/>
          <p:cNvSpPr/>
          <p:nvPr/>
        </p:nvSpPr>
        <p:spPr>
          <a:xfrm>
            <a:off x="876300" y="2634717"/>
            <a:ext cx="42519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Laoreet suspendisse interdum consectetur libero id faucibus nisl tincidunt. Arcu risus quis varius quam quisque id diam vel. Volutpat consequat mauris nunc congue nisi vitae. </a:t>
            </a:r>
            <a:endParaRPr/>
          </a:p>
        </p:txBody>
      </p:sp>
      <p:sp>
        <p:nvSpPr>
          <p:cNvPr id="363" name="Google Shape;363;p52"/>
          <p:cNvSpPr txBox="1"/>
          <p:nvPr/>
        </p:nvSpPr>
        <p:spPr>
          <a:xfrm>
            <a:off x="1142579" y="4790957"/>
            <a:ext cx="98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0.3 Content</a:t>
            </a:r>
            <a:endParaRPr/>
          </a:p>
        </p:txBody>
      </p:sp>
      <p:cxnSp>
        <p:nvCxnSpPr>
          <p:cNvPr id="364" name="Google Shape;364;p52"/>
          <p:cNvCxnSpPr/>
          <p:nvPr/>
        </p:nvCxnSpPr>
        <p:spPr>
          <a:xfrm>
            <a:off x="876300" y="5181600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5" name="Google Shape;365;p52"/>
          <p:cNvCxnSpPr/>
          <p:nvPr/>
        </p:nvCxnSpPr>
        <p:spPr>
          <a:xfrm>
            <a:off x="876300" y="4646535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102594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8116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54"/>
          <p:cNvSpPr txBox="1"/>
          <p:nvPr/>
        </p:nvSpPr>
        <p:spPr>
          <a:xfrm>
            <a:off x="436205" y="8999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Key Takeaways</a:t>
            </a:r>
            <a:endParaRPr/>
          </a:p>
        </p:txBody>
      </p:sp>
      <p:cxnSp>
        <p:nvCxnSpPr>
          <p:cNvPr id="376" name="Google Shape;376;p54"/>
          <p:cNvCxnSpPr/>
          <p:nvPr/>
        </p:nvCxnSpPr>
        <p:spPr>
          <a:xfrm>
            <a:off x="512406" y="552684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7" name="Google Shape;377;p54"/>
          <p:cNvCxnSpPr/>
          <p:nvPr/>
        </p:nvCxnSpPr>
        <p:spPr>
          <a:xfrm>
            <a:off x="512406" y="4515592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8" name="Google Shape;378;p54"/>
          <p:cNvCxnSpPr/>
          <p:nvPr/>
        </p:nvCxnSpPr>
        <p:spPr>
          <a:xfrm>
            <a:off x="512406" y="3504345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9" name="Google Shape;379;p54"/>
          <p:cNvCxnSpPr/>
          <p:nvPr/>
        </p:nvCxnSpPr>
        <p:spPr>
          <a:xfrm>
            <a:off x="512406" y="249309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0" name="Google Shape;380;p54"/>
          <p:cNvSpPr txBox="1"/>
          <p:nvPr/>
        </p:nvSpPr>
        <p:spPr>
          <a:xfrm>
            <a:off x="512407" y="2788024"/>
            <a:ext cx="1812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01. Point #1</a:t>
            </a:r>
            <a:endParaRPr/>
          </a:p>
        </p:txBody>
      </p:sp>
      <p:sp>
        <p:nvSpPr>
          <p:cNvPr id="381" name="Google Shape;381;p54"/>
          <p:cNvSpPr/>
          <p:nvPr/>
        </p:nvSpPr>
        <p:spPr>
          <a:xfrm>
            <a:off x="5732105" y="2736438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2" name="Google Shape;382;p54"/>
          <p:cNvSpPr txBox="1"/>
          <p:nvPr/>
        </p:nvSpPr>
        <p:spPr>
          <a:xfrm>
            <a:off x="512407" y="3783538"/>
            <a:ext cx="1992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02. Point #2</a:t>
            </a:r>
            <a:endParaRPr/>
          </a:p>
        </p:txBody>
      </p:sp>
      <p:sp>
        <p:nvSpPr>
          <p:cNvPr id="383" name="Google Shape;383;p54"/>
          <p:cNvSpPr/>
          <p:nvPr/>
        </p:nvSpPr>
        <p:spPr>
          <a:xfrm>
            <a:off x="5732105" y="3747685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4" name="Google Shape;384;p54"/>
          <p:cNvSpPr txBox="1"/>
          <p:nvPr/>
        </p:nvSpPr>
        <p:spPr>
          <a:xfrm>
            <a:off x="512408" y="4805772"/>
            <a:ext cx="200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03. Point #3</a:t>
            </a:r>
            <a:endParaRPr/>
          </a:p>
        </p:txBody>
      </p:sp>
      <p:sp>
        <p:nvSpPr>
          <p:cNvPr id="385" name="Google Shape;385;p54"/>
          <p:cNvSpPr/>
          <p:nvPr/>
        </p:nvSpPr>
        <p:spPr>
          <a:xfrm>
            <a:off x="5732105" y="4758932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41855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5" name="Google Shape;395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69218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08673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22836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73087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6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61095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61" descr="A blue and white corne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81204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2"/>
          <p:cNvSpPr>
            <a:spLocks noGrp="1"/>
          </p:cNvSpPr>
          <p:nvPr>
            <p:ph type="pic" idx="2"/>
          </p:nvPr>
        </p:nvSpPr>
        <p:spPr>
          <a:xfrm>
            <a:off x="6848089" y="-385707"/>
            <a:ext cx="4345500" cy="45789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97672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3"/>
          <p:cNvSpPr>
            <a:spLocks noGrp="1"/>
          </p:cNvSpPr>
          <p:nvPr>
            <p:ph type="pic" idx="2"/>
          </p:nvPr>
        </p:nvSpPr>
        <p:spPr>
          <a:xfrm>
            <a:off x="897579" y="2879673"/>
            <a:ext cx="5112600" cy="31887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2526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4"/>
          <p:cNvSpPr>
            <a:spLocks noGrp="1"/>
          </p:cNvSpPr>
          <p:nvPr>
            <p:ph type="pic" idx="2"/>
          </p:nvPr>
        </p:nvSpPr>
        <p:spPr>
          <a:xfrm>
            <a:off x="7370392" y="-152400"/>
            <a:ext cx="3645900" cy="4817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7690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 1">
  <p:cSld name="7_Custom Layout 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5"/>
          <p:cNvSpPr>
            <a:spLocks noGrp="1"/>
          </p:cNvSpPr>
          <p:nvPr>
            <p:ph type="pic" idx="2"/>
          </p:nvPr>
        </p:nvSpPr>
        <p:spPr>
          <a:xfrm>
            <a:off x="7376870" y="-78658"/>
            <a:ext cx="4926900" cy="69366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68016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49164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E5F0C423-A6CD-468D-1F5B-BCD44C11E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1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9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black and red logo&#10;&#10;AI-generated content may be incorrect.">
            <a:extLst>
              <a:ext uri="{FF2B5EF4-FFF2-40B4-BE49-F238E27FC236}">
                <a16:creationId xmlns:a16="http://schemas.microsoft.com/office/drawing/2014/main" id="{AD7AEB4D-0ECD-35B4-DDD7-E95AF9655D98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03850" y="6163490"/>
            <a:ext cx="1070997" cy="5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765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CB51FB84-8B78-61B2-3C49-B3877955857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9278" y="6240544"/>
            <a:ext cx="1114318" cy="5674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hdr="0" ftr="0" dt="0"/>
  <p:txStyles>
    <p:titleStyle>
      <a:lvl1pPr algn="ctr" defTabSz="685800" rtl="0" eaLnBrk="1" latinLnBrk="0" hangingPunct="1">
        <a:lnSpc>
          <a:spcPts val="3656"/>
        </a:lnSpc>
        <a:spcBef>
          <a:spcPct val="0"/>
        </a:spcBef>
        <a:buNone/>
        <a:defRPr sz="3300" b="1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60604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Google Shape;31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46" descr="A logo with a red swoosh&#10;&#10;AI-generated content may be incorrect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1418159" y="5603036"/>
            <a:ext cx="681197" cy="110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3621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1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39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10" Type="http://schemas.openxmlformats.org/officeDocument/2006/relationships/hyperlink" Target="https://www.atlantapublicschools.us/cms/lib/GA01000924/Centricity/Domain/18889/APS_TaskForce3_08052025.pdf" TargetMode="External"/><Relationship Id="rId4" Type="http://schemas.openxmlformats.org/officeDocument/2006/relationships/image" Target="../media/image41.svg"/><Relationship Id="rId9" Type="http://schemas.openxmlformats.org/officeDocument/2006/relationships/hyperlink" Target="https://www.atlantapublicschools.us/cms/lib/GA01000924/Centricity/Domain/18889/APS_TaskForce1_05082025.pdf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277" y="3205547"/>
            <a:ext cx="6400800" cy="76809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GO Team Business Meeting #2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64D81E1-AA60-196C-8864-DB27997C6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3277" y="5189639"/>
            <a:ext cx="6400800" cy="512064"/>
          </a:xfrm>
        </p:spPr>
        <p:txBody>
          <a:bodyPr/>
          <a:lstStyle/>
          <a:p>
            <a:r>
              <a:rPr lang="en-US" dirty="0"/>
              <a:t>West Manor Elementary School</a:t>
            </a:r>
          </a:p>
        </p:txBody>
      </p:sp>
      <p:pic>
        <p:nvPicPr>
          <p:cNvPr id="3" name="Picture 13" descr="A black and white logo&#10;&#10;AI-generated content may be incorrect.">
            <a:extLst>
              <a:ext uri="{FF2B5EF4-FFF2-40B4-BE49-F238E27FC236}">
                <a16:creationId xmlns:a16="http://schemas.microsoft.com/office/drawing/2014/main" id="{F6E4853C-E373-F45A-63EF-3FCEF117C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260" y="1"/>
            <a:ext cx="2087252" cy="187452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36" y="176938"/>
            <a:ext cx="5693664" cy="768096"/>
          </a:xfrm>
        </p:spPr>
        <p:txBody>
          <a:bodyPr/>
          <a:lstStyle/>
          <a:p>
            <a:r>
              <a:rPr lang="en-US" sz="4400" b="1"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Agenda</a:t>
            </a:r>
            <a:endParaRPr lang="en-US" sz="4400" b="1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124" y="934571"/>
            <a:ext cx="7031450" cy="5539750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to Order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 Call; Establish Quorum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 Items 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(add items as needed)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Approval of Agenda </a:t>
            </a:r>
          </a:p>
          <a:p>
            <a:pPr lvl="1"/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Approval of Previous Minutes</a:t>
            </a: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 Items 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2025-2030 Strategic Plan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Facilities Master Plan Update </a:t>
            </a:r>
          </a:p>
          <a:p>
            <a:pPr lvl="1"/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Discussion Item (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needed)</a:t>
            </a: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Items 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(add items as needed)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Principal’s Report</a:t>
            </a: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Announcements </a:t>
            </a:r>
          </a:p>
          <a:p>
            <a:pPr lvl="0"/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Comment Adjournment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0000"/>
              </a:lnSpc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252" y="3304163"/>
            <a:ext cx="6400800" cy="1558671"/>
          </a:xfrm>
        </p:spPr>
        <p:txBody>
          <a:bodyPr/>
          <a:lstStyle/>
          <a:p>
            <a:r>
              <a:rPr lang="en-US" dirty="0"/>
              <a:t>Action items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7FAAA-2556-EAC4-A4AA-05990165E934}"/>
              </a:ext>
            </a:extLst>
          </p:cNvPr>
          <p:cNvSpPr txBox="1">
            <a:spLocks/>
          </p:cNvSpPr>
          <p:nvPr/>
        </p:nvSpPr>
        <p:spPr>
          <a:xfrm>
            <a:off x="4014788" y="3983926"/>
            <a:ext cx="3927729" cy="878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Approval of Agenda </a:t>
            </a:r>
          </a:p>
          <a:p>
            <a:pPr lvl="1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Approval of Previous Minutes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56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4EF15-F256-169F-BC20-F4D7E6C9C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CC97-11DE-635A-E73F-6887DF1FC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70478"/>
            <a:ext cx="6400800" cy="1558671"/>
          </a:xfrm>
        </p:spPr>
        <p:txBody>
          <a:bodyPr/>
          <a:lstStyle/>
          <a:p>
            <a:r>
              <a:rPr lang="en-US" dirty="0"/>
              <a:t>Discussion items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9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C037F-9B04-45A9-8AE6-A8517884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2862072"/>
            <a:ext cx="7287768" cy="1828800"/>
          </a:xfrm>
        </p:spPr>
        <p:txBody>
          <a:bodyPr/>
          <a:lstStyle/>
          <a:p>
            <a:r>
              <a:rPr lang="en-US" sz="3500" dirty="0">
                <a:solidFill>
                  <a:schemeClr val="tx2">
                    <a:lumMod val="75000"/>
                  </a:schemeClr>
                </a:solidFill>
              </a:rPr>
              <a:t>2025-2030 </a:t>
            </a:r>
            <a:br>
              <a:rPr lang="en-US" sz="35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500" dirty="0">
                <a:solidFill>
                  <a:schemeClr val="tx2">
                    <a:lumMod val="75000"/>
                  </a:schemeClr>
                </a:solidFill>
              </a:rPr>
              <a:t>School Strategic Plan Development </a:t>
            </a:r>
          </a:p>
        </p:txBody>
      </p:sp>
    </p:spTree>
    <p:extLst>
      <p:ext uri="{BB962C8B-B14F-4D97-AF65-F5344CB8AC3E}">
        <p14:creationId xmlns:p14="http://schemas.microsoft.com/office/powerpoint/2010/main" val="94016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9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98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6" name="Google Shape;726;p98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727" name="Google Shape;727;p98"/>
            <p:cNvSpPr txBox="1"/>
            <p:nvPr/>
          </p:nvSpPr>
          <p:spPr>
            <a:xfrm>
              <a:off x="1741174" y="2781058"/>
              <a:ext cx="10350300" cy="132339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Georgia"/>
                  <a:cs typeface="Georgia"/>
                  <a:sym typeface="Georgia"/>
                </a:rPr>
                <a:t>Atlanta Public Schools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Georgia"/>
                  <a:cs typeface="Georgia"/>
                  <a:sym typeface="Georgia"/>
                </a:rPr>
                <a:t>2025-2030 Strategic Plan</a:t>
              </a:r>
              <a:endParaRPr kumimoji="0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728" name="Google Shape;728;p98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9" name="Google Shape;729;p98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30" name="Google Shape;730;p98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93"/>
          <p:cNvSpPr/>
          <p:nvPr/>
        </p:nvSpPr>
        <p:spPr>
          <a:xfrm>
            <a:off x="-38750" y="3264325"/>
            <a:ext cx="12240300" cy="35937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10" name="Google Shape;610;p93"/>
          <p:cNvSpPr/>
          <p:nvPr/>
        </p:nvSpPr>
        <p:spPr>
          <a:xfrm>
            <a:off x="-48425" y="50"/>
            <a:ext cx="12240300" cy="326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pic>
        <p:nvPicPr>
          <p:cNvPr id="612" name="Google Shape;61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83524" y="3127877"/>
            <a:ext cx="754675" cy="3656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524" y="3524"/>
            <a:ext cx="754675" cy="3111496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93"/>
          <p:cNvSpPr txBox="1"/>
          <p:nvPr/>
        </p:nvSpPr>
        <p:spPr>
          <a:xfrm>
            <a:off x="1230176" y="841075"/>
            <a:ext cx="110277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300" b="0" i="0" u="none" strike="noStrike" kern="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Lexend ExtraBold"/>
                <a:ea typeface="Lexend ExtraBold"/>
                <a:cs typeface="Lexend ExtraBold"/>
                <a:sym typeface="Lexend ExtraBold"/>
              </a:rPr>
              <a:t>We are </a:t>
            </a:r>
            <a:r>
              <a:rPr kumimoji="0" lang="en-US" sz="6300" b="0" i="1" u="none" strike="noStrike" kern="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Lexend ExtraBold"/>
                <a:ea typeface="Lexend ExtraBold"/>
                <a:cs typeface="Lexend ExtraBold"/>
                <a:sym typeface="Lexend ExtraBold"/>
              </a:rPr>
              <a:t>Atlanta’s</a:t>
            </a:r>
            <a:r>
              <a:rPr kumimoji="0" lang="en-US" sz="6300" b="0" i="0" u="none" strike="noStrike" kern="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Lexend ExtraBold"/>
                <a:ea typeface="Lexend ExtraBold"/>
                <a:cs typeface="Lexend ExtraBold"/>
                <a:sym typeface="Lexend ExtraBold"/>
              </a:rPr>
              <a:t> Public School System</a:t>
            </a:r>
            <a:endParaRPr kumimoji="0" sz="100" b="0" i="0" u="none" strike="noStrike" kern="0" cap="none" spc="0" normalizeH="0" baseline="0" noProof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  <p:sp>
        <p:nvSpPr>
          <p:cNvPr id="615" name="Google Shape;615;p93"/>
          <p:cNvSpPr txBox="1"/>
          <p:nvPr/>
        </p:nvSpPr>
        <p:spPr>
          <a:xfrm>
            <a:off x="1230176" y="3750225"/>
            <a:ext cx="11027700" cy="24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300" b="0" i="0" u="none" strike="noStrike" kern="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Lexend ExtraBold"/>
                <a:ea typeface="Lexend ExtraBold"/>
                <a:cs typeface="Lexend ExtraBold"/>
                <a:sym typeface="Lexend ExtraBold"/>
              </a:rPr>
              <a:t>To educate and empower Atlanta’s students to shape the future</a:t>
            </a:r>
            <a:endParaRPr kumimoji="0" sz="100" b="0" i="0" u="none" strike="noStrike" kern="0" cap="none" spc="0" normalizeH="0" baseline="0" noProof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Lexend ExtraBold"/>
              <a:ea typeface="Lexend ExtraBold"/>
              <a:cs typeface="Lexend ExtraBold"/>
              <a:sym typeface="Lexend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94"/>
          <p:cNvSpPr txBox="1"/>
          <p:nvPr/>
        </p:nvSpPr>
        <p:spPr>
          <a:xfrm>
            <a:off x="251675" y="571900"/>
            <a:ext cx="4907700" cy="48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Our Strength is Our Team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effective and engaged teachers, leaders, and staff.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Increase concentration of highly-effective teachers and leaders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Prioritize engagement and retention for staff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Grow and promote strong teachers, leaders, and staff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Our Responsibility Is Shared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supportive families, communities, and partners.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Build meaningful partnerships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Expand Atlanta Partners for Education (APFE) impact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Increase access and engagement for families and communities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Our System Is Efficient &amp; Effective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the schools and resources they need to succeed.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Maximize facility usage for the student and community good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Leverage data to drive strategic financial investments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Implement sustainability initiatives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21" name="Google Shape;621;p9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622" name="Google Shape;622;p94"/>
          <p:cNvSpPr txBox="1"/>
          <p:nvPr/>
        </p:nvSpPr>
        <p:spPr>
          <a:xfrm>
            <a:off x="152400" y="0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D8031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COMMUNITY OF BELIEVERS 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GETTING 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BACK TO BASICS</a:t>
            </a:r>
            <a:endParaRPr kumimoji="0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23" name="Google Shape;62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94"/>
          <p:cNvSpPr txBox="1"/>
          <p:nvPr/>
        </p:nvSpPr>
        <p:spPr>
          <a:xfrm>
            <a:off x="5347975" y="648100"/>
            <a:ext cx="6753000" cy="47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Are Strengthening Our Instructional Core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high-quality instruction, materials, and targeted support.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Implement high-quality, relevant, and engaging instructional materials and professional learning in all core content areas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Target resources towards subgroups (eg. exceptional education, English learners, economically-disadvantaged)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Accelerate early learning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Are Caring For Every Child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trusted, supportive adults meeting their unique needs.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Expand strategies that reduce chronic absenteeism and disproportionate discipline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Implement systematic culture and climate strategies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Increase student access to trusted and reliable adults (eg. mentors, coaches, counselors)</a:t>
            </a:r>
            <a:endParaRPr kumimoji="0" sz="1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Are Sparking Student Curiosity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Atlanta’s students will have access to explore and expand their passions and interests.</a:t>
            </a:r>
            <a:endParaRPr kumimoji="0" sz="15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Promote robust arts, athletics, world language, and enrichment offerings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Expand access to high-interest and workforce-ready offerings (e.g. career programs and pathways, advanced coursework)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400"/>
              <a:buFont typeface="Arial"/>
              <a:buChar char="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Explore specialized and innovative school models (eg. School of the Arts)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25" name="Google Shape;625;p94" descr="Graduating (Provided by Getty Images)"/>
          <p:cNvPicPr preferRelativeResize="0"/>
          <p:nvPr/>
        </p:nvPicPr>
        <p:blipFill rotWithShape="1">
          <a:blip r:embed="rId4">
            <a:alphaModFix amt="11000"/>
          </a:blip>
          <a:srcRect r="36411" b="15853"/>
          <a:stretch/>
        </p:blipFill>
        <p:spPr>
          <a:xfrm>
            <a:off x="7306512" y="571900"/>
            <a:ext cx="4214188" cy="612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95"/>
          <p:cNvSpPr txBox="1">
            <a:spLocks noGrp="1"/>
          </p:cNvSpPr>
          <p:nvPr>
            <p:ph type="sldNum" idx="12"/>
          </p:nvPr>
        </p:nvSpPr>
        <p:spPr>
          <a:xfrm>
            <a:off x="8525132" y="6291043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631" name="Google Shape;631;p95"/>
          <p:cNvSpPr txBox="1"/>
          <p:nvPr/>
        </p:nvSpPr>
        <p:spPr>
          <a:xfrm>
            <a:off x="152400" y="0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Goals 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and </a:t>
            </a: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Key Performance Indicators</a:t>
            </a:r>
            <a:endParaRPr kumimoji="0" sz="1100" b="1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632" name="Google Shape;632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95" descr="Graduating (Provided by Getty Images)"/>
          <p:cNvPicPr preferRelativeResize="0"/>
          <p:nvPr/>
        </p:nvPicPr>
        <p:blipFill rotWithShape="1">
          <a:blip r:embed="rId4">
            <a:alphaModFix amt="11000"/>
          </a:blip>
          <a:srcRect r="36411" b="15853"/>
          <a:stretch/>
        </p:blipFill>
        <p:spPr>
          <a:xfrm>
            <a:off x="934737" y="601075"/>
            <a:ext cx="4214188" cy="6120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2914" y="3620146"/>
            <a:ext cx="982695" cy="1235388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95"/>
          <p:cNvSpPr txBox="1"/>
          <p:nvPr/>
        </p:nvSpPr>
        <p:spPr>
          <a:xfrm>
            <a:off x="1444675" y="1142079"/>
            <a:ext cx="44505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625" tIns="60625" rIns="60625" bIns="606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2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By 2030, we will increase the percentage of 3rd grade students scoring proficient or above in ELA (GA Milestones) by </a:t>
            </a:r>
            <a:r>
              <a:rPr kumimoji="0" lang="en-US" sz="1624" b="1" i="0" u="none" strike="noStrike" kern="0" cap="none" spc="0" normalizeH="0" baseline="0" noProof="0">
                <a:ln>
                  <a:noFill/>
                </a:ln>
                <a:solidFill>
                  <a:srgbClr val="98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20 percentage points.</a:t>
            </a:r>
            <a:endParaRPr kumimoji="0" sz="1624" b="1" i="0" u="none" strike="noStrike" kern="0" cap="none" spc="0" normalizeH="0" baseline="0" noProof="0">
              <a:ln>
                <a:noFill/>
              </a:ln>
              <a:solidFill>
                <a:srgbClr val="98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2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91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636" name="Google Shape;636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625" y="926871"/>
            <a:ext cx="982189" cy="1184722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95"/>
          <p:cNvSpPr/>
          <p:nvPr/>
        </p:nvSpPr>
        <p:spPr>
          <a:xfrm>
            <a:off x="392913" y="931614"/>
            <a:ext cx="982800" cy="1191000"/>
          </a:xfrm>
          <a:prstGeom prst="rect">
            <a:avLst/>
          </a:prstGeom>
          <a:solidFill>
            <a:srgbClr val="980000">
              <a:alpha val="50629"/>
            </a:srgbClr>
          </a:solidFill>
          <a:ln w="63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25" tIns="60625" rIns="60625" bIns="60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28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95"/>
          <p:cNvSpPr/>
          <p:nvPr/>
        </p:nvSpPr>
        <p:spPr>
          <a:xfrm>
            <a:off x="517116" y="993720"/>
            <a:ext cx="197275" cy="4347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</a:p>
        </p:txBody>
      </p:sp>
      <p:pic>
        <p:nvPicPr>
          <p:cNvPr id="639" name="Google Shape;639;p95" title="5G2A1326__Edited.png"/>
          <p:cNvPicPr preferRelativeResize="0"/>
          <p:nvPr/>
        </p:nvPicPr>
        <p:blipFill rotWithShape="1">
          <a:blip r:embed="rId7">
            <a:alphaModFix/>
          </a:blip>
          <a:srcRect l="26742" r="8957"/>
          <a:stretch/>
        </p:blipFill>
        <p:spPr>
          <a:xfrm>
            <a:off x="405002" y="2351139"/>
            <a:ext cx="958515" cy="993604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95"/>
          <p:cNvSpPr/>
          <p:nvPr/>
        </p:nvSpPr>
        <p:spPr>
          <a:xfrm>
            <a:off x="392915" y="2350592"/>
            <a:ext cx="982800" cy="993600"/>
          </a:xfrm>
          <a:prstGeom prst="rect">
            <a:avLst/>
          </a:prstGeom>
          <a:solidFill>
            <a:srgbClr val="980000">
              <a:alpha val="50629"/>
            </a:srgbClr>
          </a:solidFill>
          <a:ln w="63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25" tIns="60625" rIns="60625" bIns="60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28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95"/>
          <p:cNvSpPr/>
          <p:nvPr/>
        </p:nvSpPr>
        <p:spPr>
          <a:xfrm>
            <a:off x="463446" y="2420547"/>
            <a:ext cx="266671" cy="43469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</a:p>
        </p:txBody>
      </p:sp>
      <p:sp>
        <p:nvSpPr>
          <p:cNvPr id="642" name="Google Shape;642;p95"/>
          <p:cNvSpPr txBox="1"/>
          <p:nvPr/>
        </p:nvSpPr>
        <p:spPr>
          <a:xfrm>
            <a:off x="1444675" y="2464722"/>
            <a:ext cx="44505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625" tIns="60625" rIns="60625" bIns="606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2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By 2030, we will increase the percentage of 8th grade students scoring proficient or above in Math (GA Milestones) by </a:t>
            </a:r>
            <a:r>
              <a:rPr kumimoji="0" lang="en-US" sz="1624" b="1" i="0" u="none" strike="noStrike" kern="0" cap="none" spc="0" normalizeH="0" baseline="0" noProof="0">
                <a:ln>
                  <a:noFill/>
                </a:ln>
                <a:solidFill>
                  <a:srgbClr val="98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20 percentage points.</a:t>
            </a:r>
            <a:endParaRPr kumimoji="0" sz="1624" b="1" i="0" u="none" strike="noStrike" kern="0" cap="none" spc="0" normalizeH="0" baseline="0" noProof="0">
              <a:ln>
                <a:noFill/>
              </a:ln>
              <a:solidFill>
                <a:srgbClr val="98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24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43" name="Google Shape;643;p95"/>
          <p:cNvSpPr txBox="1"/>
          <p:nvPr/>
        </p:nvSpPr>
        <p:spPr>
          <a:xfrm>
            <a:off x="1449441" y="3794330"/>
            <a:ext cx="44505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625" tIns="60625" rIns="60625" bIns="606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24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By 2030, we will increase the percentage of students meeting at least one CCRPI College and Career Readiness Indicator by </a:t>
            </a:r>
            <a:r>
              <a:rPr kumimoji="0" lang="en-US" sz="1624" b="1" i="0" u="none" strike="noStrike" kern="0" cap="none" spc="0" normalizeH="0" baseline="0" noProof="0">
                <a:ln>
                  <a:noFill/>
                </a:ln>
                <a:solidFill>
                  <a:srgbClr val="980000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20 percentage points. </a:t>
            </a:r>
            <a:endParaRPr kumimoji="0" sz="1624" b="1" i="0" u="none" strike="noStrike" kern="0" cap="none" spc="0" normalizeH="0" baseline="0" noProof="0">
              <a:ln>
                <a:noFill/>
              </a:ln>
              <a:solidFill>
                <a:srgbClr val="980000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44" name="Google Shape;644;p95"/>
          <p:cNvSpPr/>
          <p:nvPr/>
        </p:nvSpPr>
        <p:spPr>
          <a:xfrm>
            <a:off x="392915" y="3620146"/>
            <a:ext cx="982800" cy="1235400"/>
          </a:xfrm>
          <a:prstGeom prst="rect">
            <a:avLst/>
          </a:prstGeom>
          <a:solidFill>
            <a:srgbClr val="980000">
              <a:alpha val="50629"/>
            </a:srgbClr>
          </a:solidFill>
          <a:ln w="63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625" tIns="60625" rIns="60625" bIns="60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928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95"/>
          <p:cNvSpPr/>
          <p:nvPr/>
        </p:nvSpPr>
        <p:spPr>
          <a:xfrm>
            <a:off x="517108" y="3789558"/>
            <a:ext cx="281276" cy="4419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646" name="Google Shape;646;p95"/>
          <p:cNvSpPr/>
          <p:nvPr/>
        </p:nvSpPr>
        <p:spPr>
          <a:xfrm>
            <a:off x="6287952" y="1133705"/>
            <a:ext cx="1218000" cy="2541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Actual (202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7" name="Google Shape;647;p95"/>
          <p:cNvSpPr/>
          <p:nvPr/>
        </p:nvSpPr>
        <p:spPr>
          <a:xfrm>
            <a:off x="10880528" y="1144070"/>
            <a:ext cx="1218000" cy="254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Target (2030)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8" name="Google Shape;648;p95"/>
          <p:cNvSpPr txBox="1"/>
          <p:nvPr/>
        </p:nvSpPr>
        <p:spPr>
          <a:xfrm>
            <a:off x="7420901" y="750312"/>
            <a:ext cx="3511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Are Caring For Every Child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49" name="Google Shape;649;p95"/>
          <p:cNvSpPr txBox="1"/>
          <p:nvPr/>
        </p:nvSpPr>
        <p:spPr>
          <a:xfrm>
            <a:off x="6287951" y="755562"/>
            <a:ext cx="1076700" cy="2739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Focus Area: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aphicFrame>
        <p:nvGraphicFramePr>
          <p:cNvPr id="650" name="Google Shape;650;p95"/>
          <p:cNvGraphicFramePr/>
          <p:nvPr/>
        </p:nvGraphicFramePr>
        <p:xfrm>
          <a:off x="6287957" y="1512768"/>
          <a:ext cx="5810575" cy="364388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8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68.8%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Absenteeism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students who are not chronically absent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80%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60%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Sense of Belonging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students who feel a sense of belonging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75%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89.6%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Discipline: All Students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all students without suspensions (OSS) 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95%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83.5%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Discipline: Students with Disabilities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Students with Disabilities students without suspensions (OSS)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95%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1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86.4%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Discipline: Black Students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Black students without suspensions (OSS)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95%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56%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Student-Staff Relationships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students feeling comfortable going to most or all of the adults in the school for help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75%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C00000"/>
                          </a:solidFill>
                        </a:rPr>
                        <a:t>0%</a:t>
                      </a:r>
                      <a:endParaRPr sz="1300" b="1">
                        <a:solidFill>
                          <a:srgbClr val="C00000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Student Success Plans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students with individual success plans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90%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4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>
                          <a:solidFill>
                            <a:srgbClr val="EA9999"/>
                          </a:solidFill>
                        </a:rPr>
                        <a:t>19%</a:t>
                      </a:r>
                      <a:endParaRPr sz="1300" b="1">
                        <a:solidFill>
                          <a:srgbClr val="EA9999"/>
                        </a:solidFill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School Climate</a:t>
                      </a:r>
                      <a:endParaRPr sz="1100" b="1"/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% of schools with 4 or 5 star climate rating</a:t>
                      </a:r>
                      <a:r>
                        <a:rPr lang="en-US" sz="1100">
                          <a:solidFill>
                            <a:srgbClr val="D8031C"/>
                          </a:solidFill>
                        </a:rPr>
                        <a:t>*</a:t>
                      </a:r>
                      <a:endParaRPr sz="110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/>
                        <a:t>50%</a:t>
                      </a:r>
                      <a:endParaRPr sz="13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51" name="Google Shape;651;p95"/>
          <p:cNvSpPr txBox="1"/>
          <p:nvPr/>
        </p:nvSpPr>
        <p:spPr>
          <a:xfrm>
            <a:off x="7505957" y="1133693"/>
            <a:ext cx="974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EA999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Light pink: 2024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EA999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52" name="Google Shape;652;p95"/>
          <p:cNvSpPr txBox="1"/>
          <p:nvPr/>
        </p:nvSpPr>
        <p:spPr>
          <a:xfrm>
            <a:off x="6287957" y="5371543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* Includes Charter and Partner Schools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9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98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6" name="Google Shape;726;p98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727" name="Google Shape;727;p98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Georgia"/>
                  <a:cs typeface="Georgia"/>
                  <a:sym typeface="Georgia"/>
                </a:rPr>
                <a:t>GO Team School Strategic Plan Development</a:t>
              </a: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728" name="Google Shape;728;p98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9" name="Google Shape;729;p98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30" name="Google Shape;730;p98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9"/>
          <p:cNvSpPr txBox="1"/>
          <p:nvPr/>
        </p:nvSpPr>
        <p:spPr>
          <a:xfrm>
            <a:off x="152400" y="0"/>
            <a:ext cx="10283400" cy="475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</a:rPr>
              <a:t>School Strategic Planning Overview</a:t>
            </a:r>
            <a:endParaRPr sz="27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</a:rPr>
              <a:t>Purpose: </a:t>
            </a:r>
            <a:r>
              <a:rPr lang="en-US" sz="2700" dirty="0">
                <a:solidFill>
                  <a:schemeClr val="dk1"/>
                </a:solidFill>
              </a:rPr>
              <a:t>To cascade the district strategic plan to the school level, while grounding our focus in the school’s Continuous Improvement Plan. This will </a:t>
            </a:r>
            <a:r>
              <a:rPr lang="en-US" sz="2700" b="1" dirty="0">
                <a:solidFill>
                  <a:srgbClr val="C00000"/>
                </a:solidFill>
              </a:rPr>
              <a:t>create alignment, reduce confusion, and simplify our efforts</a:t>
            </a:r>
            <a:r>
              <a:rPr lang="en-US" sz="2700" dirty="0">
                <a:solidFill>
                  <a:schemeClr val="dk1"/>
                </a:solidFill>
              </a:rPr>
              <a:t>.</a:t>
            </a:r>
            <a:endParaRPr sz="2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</a:rPr>
              <a:t>Timeline: </a:t>
            </a:r>
            <a:r>
              <a:rPr lang="en-US" sz="2700" dirty="0">
                <a:solidFill>
                  <a:schemeClr val="dk1"/>
                </a:solidFill>
              </a:rPr>
              <a:t>Your school’s 2030 Strategic Goals and Objectives should be </a:t>
            </a:r>
            <a:r>
              <a:rPr lang="en-US" sz="2700" b="1" dirty="0">
                <a:solidFill>
                  <a:srgbClr val="C00000"/>
                </a:solidFill>
              </a:rPr>
              <a:t>updated, approved and ranked by January 2026</a:t>
            </a:r>
            <a:r>
              <a:rPr lang="en-US" sz="2700" dirty="0">
                <a:solidFill>
                  <a:schemeClr val="dk1"/>
                </a:solidFill>
              </a:rPr>
              <a:t>. Schools will focus on the strategies as part of FY27 Budget and Continuous Improvement Plan processes.</a:t>
            </a:r>
            <a:endParaRPr sz="27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6225" y="1964900"/>
            <a:ext cx="3874326" cy="2820924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42" name="Google Shape;742;p100"/>
          <p:cNvSpPr txBox="1"/>
          <p:nvPr/>
        </p:nvSpPr>
        <p:spPr>
          <a:xfrm>
            <a:off x="152400" y="0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Three Key Resources to Review</a:t>
            </a:r>
            <a:endParaRPr kumimoji="0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43" name="Google Shape;743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100"/>
          <p:cNvSpPr/>
          <p:nvPr/>
        </p:nvSpPr>
        <p:spPr>
          <a:xfrm>
            <a:off x="245425" y="712250"/>
            <a:ext cx="3835500" cy="1148400"/>
          </a:xfrm>
          <a:prstGeom prst="roundRect">
            <a:avLst>
              <a:gd name="adj" fmla="val 7808"/>
            </a:avLst>
          </a:prstGeom>
          <a:solidFill>
            <a:srgbClr val="D8031C"/>
          </a:solidFill>
          <a:ln w="9525" cap="flat" cmpd="sng">
            <a:solidFill>
              <a:srgbClr val="FFFFFF">
                <a:alpha val="24710"/>
              </a:srgbClr>
            </a:solidFill>
            <a:prstDash val="solid"/>
            <a:round/>
            <a:headEnd type="none" w="sm" len="sm"/>
            <a:tailEnd type="none" w="sm" len="sm"/>
          </a:ln>
          <a:effectLst>
            <a:outerShdw blurRad="571500" dist="228600" dir="5400000" algn="t" rotWithShape="0">
              <a:srgbClr val="000000">
                <a:alpha val="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52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100"/>
          <p:cNvSpPr txBox="1"/>
          <p:nvPr/>
        </p:nvSpPr>
        <p:spPr>
          <a:xfrm>
            <a:off x="1242863" y="947025"/>
            <a:ext cx="2783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2020-2025 School Strategic Plan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46" name="Google Shape;746;p100"/>
          <p:cNvSpPr/>
          <p:nvPr/>
        </p:nvSpPr>
        <p:spPr>
          <a:xfrm>
            <a:off x="325248" y="910866"/>
            <a:ext cx="785700" cy="785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47" name="Google Shape;747;p100"/>
          <p:cNvSpPr/>
          <p:nvPr/>
        </p:nvSpPr>
        <p:spPr>
          <a:xfrm>
            <a:off x="4264470" y="712251"/>
            <a:ext cx="3835500" cy="1148400"/>
          </a:xfrm>
          <a:prstGeom prst="roundRect">
            <a:avLst>
              <a:gd name="adj" fmla="val 7808"/>
            </a:avLst>
          </a:prstGeom>
          <a:solidFill>
            <a:srgbClr val="D8031C"/>
          </a:solidFill>
          <a:ln w="9525" cap="flat" cmpd="sng">
            <a:solidFill>
              <a:srgbClr val="FFFFFF">
                <a:alpha val="24710"/>
              </a:srgbClr>
            </a:solidFill>
            <a:prstDash val="solid"/>
            <a:round/>
            <a:headEnd type="none" w="sm" len="sm"/>
            <a:tailEnd type="none" w="sm" len="sm"/>
          </a:ln>
          <a:effectLst>
            <a:outerShdw blurRad="571500" dist="228600" dir="5400000" algn="t" rotWithShape="0">
              <a:srgbClr val="000000">
                <a:alpha val="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52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00"/>
          <p:cNvSpPr txBox="1"/>
          <p:nvPr/>
        </p:nvSpPr>
        <p:spPr>
          <a:xfrm>
            <a:off x="5204241" y="1080238"/>
            <a:ext cx="3040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9" name="Google Shape;749;p100"/>
          <p:cNvSpPr/>
          <p:nvPr/>
        </p:nvSpPr>
        <p:spPr>
          <a:xfrm>
            <a:off x="4345719" y="889090"/>
            <a:ext cx="785700" cy="785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0" name="Google Shape;750;p100"/>
          <p:cNvSpPr txBox="1"/>
          <p:nvPr/>
        </p:nvSpPr>
        <p:spPr>
          <a:xfrm>
            <a:off x="493129" y="899652"/>
            <a:ext cx="535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51" name="Google Shape;751;p100"/>
          <p:cNvSpPr txBox="1"/>
          <p:nvPr/>
        </p:nvSpPr>
        <p:spPr>
          <a:xfrm>
            <a:off x="4499089" y="867891"/>
            <a:ext cx="68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52" name="Google Shape;752;p100"/>
          <p:cNvSpPr/>
          <p:nvPr/>
        </p:nvSpPr>
        <p:spPr>
          <a:xfrm>
            <a:off x="8283515" y="674784"/>
            <a:ext cx="3835500" cy="1148400"/>
          </a:xfrm>
          <a:prstGeom prst="roundRect">
            <a:avLst>
              <a:gd name="adj" fmla="val 7808"/>
            </a:avLst>
          </a:prstGeom>
          <a:solidFill>
            <a:srgbClr val="D8031C"/>
          </a:solidFill>
          <a:ln w="9525" cap="flat" cmpd="sng">
            <a:solidFill>
              <a:srgbClr val="FFFFFF">
                <a:alpha val="24710"/>
              </a:srgbClr>
            </a:solidFill>
            <a:prstDash val="solid"/>
            <a:round/>
            <a:headEnd type="none" w="sm" len="sm"/>
            <a:tailEnd type="none" w="sm" len="sm"/>
          </a:ln>
          <a:effectLst>
            <a:outerShdw blurRad="571500" dist="228600" dir="5400000" algn="t" rotWithShape="0">
              <a:srgbClr val="000000">
                <a:alpha val="471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52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00"/>
          <p:cNvSpPr txBox="1"/>
          <p:nvPr/>
        </p:nvSpPr>
        <p:spPr>
          <a:xfrm>
            <a:off x="5124475" y="907750"/>
            <a:ext cx="3040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2025-2026 Continuous Improvement Plan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4" name="Google Shape;754;p100"/>
          <p:cNvSpPr/>
          <p:nvPr/>
        </p:nvSpPr>
        <p:spPr>
          <a:xfrm>
            <a:off x="8416969" y="889090"/>
            <a:ext cx="785700" cy="7857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55" name="Google Shape;755;p100"/>
          <p:cNvSpPr txBox="1"/>
          <p:nvPr/>
        </p:nvSpPr>
        <p:spPr>
          <a:xfrm>
            <a:off x="8577596" y="882405"/>
            <a:ext cx="681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56" name="Google Shape;756;p100"/>
          <p:cNvSpPr txBox="1"/>
          <p:nvPr/>
        </p:nvSpPr>
        <p:spPr>
          <a:xfrm>
            <a:off x="9332108" y="1060079"/>
            <a:ext cx="285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School Data Sheet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57" name="Google Shape;757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425" y="2303000"/>
            <a:ext cx="4088113" cy="2912776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100"/>
          <p:cNvSpPr txBox="1"/>
          <p:nvPr/>
        </p:nvSpPr>
        <p:spPr>
          <a:xfrm>
            <a:off x="4264475" y="1940157"/>
            <a:ext cx="3681900" cy="4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By the end of the 2025 - 2026 school year, Benteen will increase the CCRPI Attendance by at least 6.6% points from 83.4% to 90%.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By the end of the 2025 - 2026 school years, Benteen will increase the percent of students scoring proficient and above on the GMAS assessments in math by 5%, from 35% to 40%.  Benteen will decrease the percent of students scoring beginning on the GMAS assessment in math by 3%, from 38 to 35%.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400"/>
              <a:buFont typeface="Arial"/>
              <a:buAutoNum type="arabicPeriod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By the end of the 2025 - 2026 school year, Benteen will increase the CCRPI Attendance by at least 6.6% points from 83.4% to 90%.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59" name="Google Shape;759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65825" y="4288575"/>
            <a:ext cx="1788499" cy="17884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A4F78F-DDBB-44DA-B260-5A49F205589A}"/>
              </a:ext>
            </a:extLst>
          </p:cNvPr>
          <p:cNvSpPr txBox="1"/>
          <p:nvPr/>
        </p:nvSpPr>
        <p:spPr>
          <a:xfrm>
            <a:off x="7901132" y="5363845"/>
            <a:ext cx="160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Use the QR code to access all school data sheets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A192AA3E-570F-A06A-28B0-99A78DA96C2C}"/>
              </a:ext>
            </a:extLst>
          </p:cNvPr>
          <p:cNvSpPr/>
          <p:nvPr/>
        </p:nvSpPr>
        <p:spPr>
          <a:xfrm rot="16200000">
            <a:off x="8972117" y="5767060"/>
            <a:ext cx="238770" cy="24746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B25364-DC51-2E97-9E73-A591E8C57087}"/>
              </a:ext>
            </a:extLst>
          </p:cNvPr>
          <p:cNvSpPr txBox="1"/>
          <p:nvPr/>
        </p:nvSpPr>
        <p:spPr>
          <a:xfrm>
            <a:off x="9128528" y="1450627"/>
            <a:ext cx="2947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https://tinyurl.com/SchoolDataSheets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/>
          <p:cNvSpPr txBox="1"/>
          <p:nvPr/>
        </p:nvSpPr>
        <p:spPr>
          <a:xfrm>
            <a:off x="152400" y="0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School Strategic Planning Process</a:t>
            </a:r>
            <a:endParaRPr kumimoji="0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766" name="Google Shape;7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/>
          <p:cNvSpPr txBox="1"/>
          <p:nvPr/>
        </p:nvSpPr>
        <p:spPr>
          <a:xfrm>
            <a:off x="1126748" y="87638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/>
          <p:cNvSpPr/>
          <p:nvPr/>
        </p:nvSpPr>
        <p:spPr>
          <a:xfrm>
            <a:off x="324725" y="795033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/>
          <p:cNvSpPr txBox="1"/>
          <p:nvPr/>
        </p:nvSpPr>
        <p:spPr>
          <a:xfrm>
            <a:off x="439372" y="777992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0" name="Google Shape;770;p101"/>
          <p:cNvSpPr txBox="1"/>
          <p:nvPr/>
        </p:nvSpPr>
        <p:spPr>
          <a:xfrm>
            <a:off x="1112248" y="3550824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lvl="0" indent="-355600" defTabSz="914400">
              <a:buClr>
                <a:srgbClr val="000000"/>
              </a:buClr>
              <a:buSzPts val="2000"/>
              <a:buFont typeface="Roboto"/>
              <a:buChar char="●"/>
              <a:defRPr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/>
          <p:cNvSpPr/>
          <p:nvPr/>
        </p:nvSpPr>
        <p:spPr>
          <a:xfrm>
            <a:off x="341731" y="162194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/>
          <p:cNvSpPr txBox="1"/>
          <p:nvPr/>
        </p:nvSpPr>
        <p:spPr>
          <a:xfrm>
            <a:off x="456378" y="160489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3" name="Google Shape;773;p101"/>
          <p:cNvSpPr/>
          <p:nvPr/>
        </p:nvSpPr>
        <p:spPr>
          <a:xfrm>
            <a:off x="341726" y="2465993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/>
          <p:cNvSpPr txBox="1"/>
          <p:nvPr/>
        </p:nvSpPr>
        <p:spPr>
          <a:xfrm>
            <a:off x="456373" y="2448952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5" name="Google Shape;775;p101"/>
          <p:cNvSpPr txBox="1"/>
          <p:nvPr/>
        </p:nvSpPr>
        <p:spPr>
          <a:xfrm>
            <a:off x="1116114" y="4842700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/>
          <p:cNvSpPr/>
          <p:nvPr/>
        </p:nvSpPr>
        <p:spPr>
          <a:xfrm>
            <a:off x="324719" y="354391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/>
          <p:cNvSpPr txBox="1"/>
          <p:nvPr/>
        </p:nvSpPr>
        <p:spPr>
          <a:xfrm>
            <a:off x="439366" y="352687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8" name="Google Shape;778;p101"/>
          <p:cNvSpPr txBox="1"/>
          <p:nvPr/>
        </p:nvSpPr>
        <p:spPr>
          <a:xfrm>
            <a:off x="1068960" y="4842700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 defTabSz="914400">
              <a:buClr>
                <a:srgbClr val="000000"/>
              </a:buClr>
              <a:defRPr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/>
          <p:cNvSpPr/>
          <p:nvPr/>
        </p:nvSpPr>
        <p:spPr>
          <a:xfrm>
            <a:off x="341713" y="4769464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/>
          <p:cNvSpPr txBox="1"/>
          <p:nvPr/>
        </p:nvSpPr>
        <p:spPr>
          <a:xfrm>
            <a:off x="456360" y="4752423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81" name="Google Shape;781;p101"/>
          <p:cNvSpPr txBox="1"/>
          <p:nvPr/>
        </p:nvSpPr>
        <p:spPr>
          <a:xfrm>
            <a:off x="1112248" y="2403186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/>
          <p:cNvSpPr txBox="1"/>
          <p:nvPr/>
        </p:nvSpPr>
        <p:spPr>
          <a:xfrm>
            <a:off x="6290923" y="1046726"/>
            <a:ext cx="5404800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&amp; Prioritize Your Strategic Plan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/>
          <p:cNvSpPr txBox="1"/>
          <p:nvPr/>
        </p:nvSpPr>
        <p:spPr>
          <a:xfrm>
            <a:off x="1126748" y="1728120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DC4EE-6798-F284-51A9-161BF6C00E2B}"/>
              </a:ext>
            </a:extLst>
          </p:cNvPr>
          <p:cNvSpPr/>
          <p:nvPr/>
        </p:nvSpPr>
        <p:spPr>
          <a:xfrm>
            <a:off x="6067771" y="1054209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152399" y="0"/>
            <a:ext cx="11543323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defTabSz="914400">
              <a:buClr>
                <a:srgbClr val="000000"/>
              </a:buClr>
              <a:defRPr/>
            </a:pPr>
            <a:r>
              <a:rPr lang="en-US" sz="2700" b="1" kern="0" dirty="0">
                <a:solidFill>
                  <a:srgbClr val="000000"/>
                </a:solidFill>
                <a:cs typeface="Arial"/>
                <a:sym typeface="Arial"/>
              </a:rPr>
              <a:t>Today’s Focus: School Strategic Planning Process: Steps 1, 2, and 3</a:t>
            </a:r>
            <a:endParaRPr lang="en-US" sz="1100" b="1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26748" y="1205572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24725" y="1124217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39372" y="1107176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112248" y="3880008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lvl="0" indent="-355600" defTabSz="914400">
              <a:buClr>
                <a:srgbClr val="000000"/>
              </a:buClr>
              <a:buSzPts val="2000"/>
              <a:buFont typeface="Roboto"/>
              <a:buChar char="●"/>
              <a:defRPr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41731" y="1951124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56378" y="1934083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41726" y="2795177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56373" y="2778136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116114" y="4842700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24719" y="387309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39366" y="385605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68960" y="5171884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lvl="0" defTabSz="914400">
              <a:buClr>
                <a:srgbClr val="000000"/>
              </a:buClr>
              <a:defRPr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41713" y="50986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56360" y="50816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112248" y="2732370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218963" y="1054209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1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</a:t>
            </a:r>
            <a:r>
              <a:rPr lang="en-US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Your Strategic Plan &amp; Rank Your Strategic Objectives for FY27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26748" y="2057304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67771" y="1054209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243840" y="1016749"/>
            <a:ext cx="4680593" cy="279298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8963" y="1775796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210270" y="2403186"/>
            <a:ext cx="4320140" cy="141384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14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oogle Shape;816;p10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104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8" name="Google Shape;818;p104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19" name="Google Shape;819;p104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914400" marR="0" lvl="0" indent="-4826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4000"/>
                <a:buFont typeface="Georgia"/>
                <a:buAutoNum type="arabicPeriod"/>
                <a:tabLst/>
                <a:defRPr/>
              </a:pPr>
              <a:r>
                <a:rPr kumimoji="0" 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Georgia"/>
                  <a:cs typeface="Georgia"/>
                  <a:sym typeface="Georgia"/>
                </a:rPr>
                <a:t>Review Data</a:t>
              </a: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20" name="Google Shape;820;p104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1" name="Google Shape;821;p104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22" name="Google Shape;822;p104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30;p105">
            <a:extLst>
              <a:ext uri="{FF2B5EF4-FFF2-40B4-BE49-F238E27FC236}">
                <a16:creationId xmlns:a16="http://schemas.microsoft.com/office/drawing/2014/main" id="{DA5689CA-9764-21F7-F8D3-CBD324289DB3}"/>
              </a:ext>
            </a:extLst>
          </p:cNvPr>
          <p:cNvSpPr txBox="1"/>
          <p:nvPr/>
        </p:nvSpPr>
        <p:spPr>
          <a:xfrm>
            <a:off x="243866" y="222338"/>
            <a:ext cx="2215800" cy="567844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Guiding Questions for the GO Team to Discuss: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do you notice?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are your wonderings?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you on track?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there specific sub-group performance gaps?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Outside of the “Instructional Core,” what could be a focus area?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3349570-5D98-647A-7876-AA2191AB147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52" b="52"/>
          <a:stretch/>
        </p:blipFill>
        <p:spPr>
          <a:xfrm>
            <a:off x="3829876" y="539369"/>
            <a:ext cx="6164516" cy="487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7822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10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106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7" name="Google Shape;837;p106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38" name="Google Shape;838;p106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eorgia"/>
                  <a:ea typeface="Georgia"/>
                  <a:cs typeface="Georgia"/>
                  <a:sym typeface="Georgia"/>
                </a:rPr>
                <a:t>2. Align Mission/Vision/Purpose</a:t>
              </a:r>
              <a:endParaRPr kumimoji="0" sz="4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39" name="Google Shape;839;p106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0" name="Google Shape;840;p106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41" name="Google Shape;841;p106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7457F2-E693-E07A-7C2D-C4807E6FB687}"/>
              </a:ext>
            </a:extLst>
          </p:cNvPr>
          <p:cNvSpPr txBox="1"/>
          <p:nvPr/>
        </p:nvSpPr>
        <p:spPr>
          <a:xfrm>
            <a:off x="3019806" y="197346"/>
            <a:ext cx="611276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The MISSION</a:t>
            </a:r>
          </a:p>
          <a:p>
            <a:endParaRPr lang="en-US" sz="1600" dirty="0"/>
          </a:p>
          <a:p>
            <a:r>
              <a:rPr lang="en-US" sz="1600" dirty="0"/>
              <a:t>West Manor Elementary School commits to cultivating inquiring, knowledgeable and caring scholars who strive to think, act, and reflect with a value and understanding of multiple cultures, languages, and perceptions. </a:t>
            </a:r>
          </a:p>
          <a:p>
            <a:endParaRPr lang="en-US" sz="1600" dirty="0"/>
          </a:p>
          <a:p>
            <a:r>
              <a:rPr lang="en-US" sz="1600" dirty="0"/>
              <a:t>To this end, the school will work collaboratively with all stakeholders to meet the needs of all learners while providing a safe and supportive learning environment. The school implements a rigorous, inquiry-driven international curriculum which supports the development of socially, emotionally, and academically balanced lifelong learners who are committed to creating a more peaceful world through intercultural understanding and respect. </a:t>
            </a:r>
          </a:p>
          <a:p>
            <a:endParaRPr lang="en-US" sz="1600" dirty="0"/>
          </a:p>
          <a:p>
            <a:r>
              <a:rPr lang="en-US" sz="1600" dirty="0"/>
              <a:t> The VISION</a:t>
            </a:r>
          </a:p>
          <a:p>
            <a:endParaRPr lang="en-US" sz="1600" dirty="0"/>
          </a:p>
          <a:p>
            <a:r>
              <a:rPr lang="en-US" sz="1600" dirty="0"/>
              <a:t>The vision of West manor is to be a nurturing, comprehensive, and high performing school where faculty, staff, parents, and all stakeholders will concertedly prepare our students to become globally productive citizens and leaders.</a:t>
            </a:r>
          </a:p>
        </p:txBody>
      </p:sp>
    </p:spTree>
    <p:extLst>
      <p:ext uri="{BB962C8B-B14F-4D97-AF65-F5344CB8AC3E}">
        <p14:creationId xmlns:p14="http://schemas.microsoft.com/office/powerpoint/2010/main" val="231685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450620" y="135804"/>
            <a:ext cx="3596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1"/>
          <p:cNvSpPr/>
          <p:nvPr/>
        </p:nvSpPr>
        <p:spPr>
          <a:xfrm>
            <a:off x="4313259" y="902527"/>
            <a:ext cx="2287097" cy="9189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During the 2025 School year we will increase the number of students with 10 or less days absent from 74% to 80%</a:t>
            </a:r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en-US" smtClean="0"/>
              <a:pPr algn="r">
                <a:buClr>
                  <a:srgbClr val="000000"/>
                </a:buClr>
                <a:buSzPts val="1200"/>
              </a:pPr>
              <a:t>19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365760" y="2357"/>
            <a:ext cx="11164824" cy="13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kern="0" dirty="0"/>
              <a:t>Proposed Updates to School Mission and Vision: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80822" y="1328057"/>
            <a:ext cx="5538977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endParaRPr lang="en-US" sz="2000" b="1" i="1" kern="12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endParaRPr lang="en-US" sz="2000" b="1" i="1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US" sz="2000" b="1" i="1" kern="1200" dirty="0">
                <a:solidFill>
                  <a:srgbClr val="FF0000"/>
                </a:solidFill>
              </a:rPr>
              <a:t>Enter proposed changes to the school mission and vision here based on the GO </a:t>
            </a:r>
            <a:r>
              <a:rPr lang="en-US" sz="2000" b="1" i="1" dirty="0">
                <a:solidFill>
                  <a:srgbClr val="FF0000"/>
                </a:solidFill>
              </a:rPr>
              <a:t>T</a:t>
            </a:r>
            <a:r>
              <a:rPr lang="en-US" sz="2000" b="1" i="1" kern="1200" dirty="0">
                <a:solidFill>
                  <a:srgbClr val="FF0000"/>
                </a:solidFill>
              </a:rPr>
              <a:t>eam’s discussion. </a:t>
            </a:r>
          </a:p>
        </p:txBody>
      </p:sp>
      <p:pic>
        <p:nvPicPr>
          <p:cNvPr id="4" name="Graphic 3" descr="Repeat with solid fill">
            <a:extLst>
              <a:ext uri="{FF2B5EF4-FFF2-40B4-BE49-F238E27FC236}">
                <a16:creationId xmlns:a16="http://schemas.microsoft.com/office/drawing/2014/main" id="{4906F643-60C0-6799-84DC-FA028504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818049" y="1328057"/>
            <a:ext cx="4352544" cy="435254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85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10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108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1" name="Google Shape;861;p108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62" name="Google Shape;862;p108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3. Confirm 2030 Goals</a:t>
              </a:r>
              <a:endPara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863" name="Google Shape;863;p108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4" name="Google Shape;864;p108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65" name="Google Shape;865;p108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108"/>
          <p:cNvSpPr txBox="1"/>
          <p:nvPr/>
        </p:nvSpPr>
        <p:spPr>
          <a:xfrm>
            <a:off x="1270000" y="2888325"/>
            <a:ext cx="99060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Extend your Continuous Improvement Plan Goals to 2030</a:t>
            </a:r>
            <a:endParaRPr sz="25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 dirty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Identify if there are any additional goals for the strategic plan beyond those identified. If so, capture them (no more than 1-2 additional goals)</a:t>
            </a:r>
            <a:endParaRPr sz="2100" dirty="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>
          <a:extLst>
            <a:ext uri="{FF2B5EF4-FFF2-40B4-BE49-F238E27FC236}">
              <a16:creationId xmlns:a16="http://schemas.microsoft.com/office/drawing/2014/main" id="{1AA15855-5558-F725-1142-0D9229355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3;p109">
            <a:extLst>
              <a:ext uri="{FF2B5EF4-FFF2-40B4-BE49-F238E27FC236}">
                <a16:creationId xmlns:a16="http://schemas.microsoft.com/office/drawing/2014/main" id="{A1D5C0A1-CAD3-2483-8D43-23BA2BCD171F}"/>
              </a:ext>
            </a:extLst>
          </p:cNvPr>
          <p:cNvSpPr txBox="1"/>
          <p:nvPr/>
        </p:nvSpPr>
        <p:spPr>
          <a:xfrm>
            <a:off x="9225522" y="486511"/>
            <a:ext cx="2706900" cy="419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1" name="Google Shape;871;p109">
            <a:extLst>
              <a:ext uri="{FF2B5EF4-FFF2-40B4-BE49-F238E27FC236}">
                <a16:creationId xmlns:a16="http://schemas.microsoft.com/office/drawing/2014/main" id="{EDFA09FC-163B-B3F1-2159-584B060B6D62}"/>
              </a:ext>
            </a:extLst>
          </p:cNvPr>
          <p:cNvSpPr txBox="1"/>
          <p:nvPr/>
        </p:nvSpPr>
        <p:spPr>
          <a:xfrm>
            <a:off x="3047997" y="29275"/>
            <a:ext cx="58929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Continuous Improvement Goals (Example)</a:t>
            </a:r>
            <a:endParaRPr kumimoji="0" sz="2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109">
            <a:extLst>
              <a:ext uri="{FF2B5EF4-FFF2-40B4-BE49-F238E27FC236}">
                <a16:creationId xmlns:a16="http://schemas.microsoft.com/office/drawing/2014/main" id="{0FA3B027-4C70-8552-35C5-7BCFF39F29B1}"/>
              </a:ext>
            </a:extLst>
          </p:cNvPr>
          <p:cNvSpPr/>
          <p:nvPr/>
        </p:nvSpPr>
        <p:spPr>
          <a:xfrm>
            <a:off x="38100" y="4050155"/>
            <a:ext cx="1656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873" name="Google Shape;873;p109">
            <a:extLst>
              <a:ext uri="{FF2B5EF4-FFF2-40B4-BE49-F238E27FC236}">
                <a16:creationId xmlns:a16="http://schemas.microsoft.com/office/drawing/2014/main" id="{7B156683-A0D6-03E1-F08A-1D70509E10BC}"/>
              </a:ext>
            </a:extLst>
          </p:cNvPr>
          <p:cNvSpPr txBox="1"/>
          <p:nvPr/>
        </p:nvSpPr>
        <p:spPr>
          <a:xfrm>
            <a:off x="348850" y="4088861"/>
            <a:ext cx="2706900" cy="1366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2030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the percentage of proficient and above learners as assessed by the GMAS EOG ELA will increase by </a:t>
            </a:r>
            <a:r>
              <a:rPr lang="en-US" sz="160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20%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overall from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35%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</a:t>
            </a:r>
            <a:r>
              <a:rPr lang="en-US" sz="160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55%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4" name="Google Shape;874;p109">
            <a:extLst>
              <a:ext uri="{FF2B5EF4-FFF2-40B4-BE49-F238E27FC236}">
                <a16:creationId xmlns:a16="http://schemas.microsoft.com/office/drawing/2014/main" id="{970A4075-C3D4-96F0-C63C-14ED7DF4B02C}"/>
              </a:ext>
            </a:extLst>
          </p:cNvPr>
          <p:cNvSpPr/>
          <p:nvPr/>
        </p:nvSpPr>
        <p:spPr>
          <a:xfrm>
            <a:off x="2966478" y="4036049"/>
            <a:ext cx="2967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875" name="Google Shape;875;p109">
            <a:extLst>
              <a:ext uri="{FF2B5EF4-FFF2-40B4-BE49-F238E27FC236}">
                <a16:creationId xmlns:a16="http://schemas.microsoft.com/office/drawing/2014/main" id="{DAB28AA3-00F3-8DE1-324C-15226A09F172}"/>
              </a:ext>
            </a:extLst>
          </p:cNvPr>
          <p:cNvSpPr txBox="1"/>
          <p:nvPr/>
        </p:nvSpPr>
        <p:spPr>
          <a:xfrm>
            <a:off x="3381567" y="4048136"/>
            <a:ext cx="2706900" cy="121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2030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the percentage of proficient and above learners as assessed by the GMAS EOG Math will increase by </a:t>
            </a:r>
            <a:r>
              <a:rPr lang="en-US" sz="140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20%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overall from 32%(2025) to </a:t>
            </a:r>
            <a:r>
              <a:rPr lang="en-US" sz="1400" dirty="0">
                <a:solidFill>
                  <a:srgbClr val="000000"/>
                </a:solidFill>
                <a:highlight>
                  <a:srgbClr val="FFFF00"/>
                </a:highlight>
                <a:latin typeface="Arial"/>
              </a:rPr>
              <a:t>52%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6" name="Google Shape;876;p109">
            <a:extLst>
              <a:ext uri="{FF2B5EF4-FFF2-40B4-BE49-F238E27FC236}">
                <a16:creationId xmlns:a16="http://schemas.microsoft.com/office/drawing/2014/main" id="{14762F48-C4D5-0A07-3F78-774E4A26C98B}"/>
              </a:ext>
            </a:extLst>
          </p:cNvPr>
          <p:cNvSpPr/>
          <p:nvPr/>
        </p:nvSpPr>
        <p:spPr>
          <a:xfrm>
            <a:off x="6025956" y="4064261"/>
            <a:ext cx="294191" cy="387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877" name="Google Shape;877;p109">
            <a:extLst>
              <a:ext uri="{FF2B5EF4-FFF2-40B4-BE49-F238E27FC236}">
                <a16:creationId xmlns:a16="http://schemas.microsoft.com/office/drawing/2014/main" id="{3B3CFF89-6442-068A-1601-2AF61C5A5DB5}"/>
              </a:ext>
            </a:extLst>
          </p:cNvPr>
          <p:cNvSpPr txBox="1"/>
          <p:nvPr/>
        </p:nvSpPr>
        <p:spPr>
          <a:xfrm>
            <a:off x="6414283" y="4075286"/>
            <a:ext cx="2706900" cy="156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2030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the CCRPI attendance rate will remain at or above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rPr>
              <a:t>90%,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ensuring chronic absenteeism as determined by GADOE does not exceed 10% days absent for the student's enrollment period greater than 30 days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8" name="Google Shape;878;p109">
            <a:extLst>
              <a:ext uri="{FF2B5EF4-FFF2-40B4-BE49-F238E27FC236}">
                <a16:creationId xmlns:a16="http://schemas.microsoft.com/office/drawing/2014/main" id="{1F5977C4-55CD-535E-98E3-D9AAF6B789C9}"/>
              </a:ext>
            </a:extLst>
          </p:cNvPr>
          <p:cNvSpPr/>
          <p:nvPr/>
        </p:nvSpPr>
        <p:spPr>
          <a:xfrm>
            <a:off x="9082925" y="4023536"/>
            <a:ext cx="310500" cy="38000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D8D8D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0" name="Google Shape;880;p109">
            <a:extLst>
              <a:ext uri="{FF2B5EF4-FFF2-40B4-BE49-F238E27FC236}">
                <a16:creationId xmlns:a16="http://schemas.microsoft.com/office/drawing/2014/main" id="{142AED46-28F0-9D7D-5325-DE043769C84D}"/>
              </a:ext>
            </a:extLst>
          </p:cNvPr>
          <p:cNvSpPr/>
          <p:nvPr/>
        </p:nvSpPr>
        <p:spPr>
          <a:xfrm>
            <a:off x="38100" y="472405"/>
            <a:ext cx="1656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881" name="Google Shape;881;p109">
            <a:extLst>
              <a:ext uri="{FF2B5EF4-FFF2-40B4-BE49-F238E27FC236}">
                <a16:creationId xmlns:a16="http://schemas.microsoft.com/office/drawing/2014/main" id="{9B2AF231-6099-1475-E5C9-A8C0896DC966}"/>
              </a:ext>
            </a:extLst>
          </p:cNvPr>
          <p:cNvSpPr txBox="1"/>
          <p:nvPr/>
        </p:nvSpPr>
        <p:spPr>
          <a:xfrm>
            <a:off x="348850" y="511111"/>
            <a:ext cx="2706900" cy="161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1600" b="1" dirty="0"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1600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% to 40% </a:t>
            </a:r>
            <a:r>
              <a:rPr lang="en-US" sz="1600" b="1" dirty="0">
                <a:ea typeface="Arial"/>
                <a:cs typeface="Arial"/>
                <a:sym typeface="Arial"/>
              </a:rPr>
              <a:t>on ELA Milestones</a:t>
            </a:r>
            <a:endParaRPr lang="en-US" sz="1600" b="1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2" name="Google Shape;882;p109">
            <a:extLst>
              <a:ext uri="{FF2B5EF4-FFF2-40B4-BE49-F238E27FC236}">
                <a16:creationId xmlns:a16="http://schemas.microsoft.com/office/drawing/2014/main" id="{B5B574B5-98AA-58B5-528B-21CE7CCE29DA}"/>
              </a:ext>
            </a:extLst>
          </p:cNvPr>
          <p:cNvSpPr/>
          <p:nvPr/>
        </p:nvSpPr>
        <p:spPr>
          <a:xfrm>
            <a:off x="2966478" y="458299"/>
            <a:ext cx="296700" cy="381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883" name="Google Shape;883;p109">
            <a:extLst>
              <a:ext uri="{FF2B5EF4-FFF2-40B4-BE49-F238E27FC236}">
                <a16:creationId xmlns:a16="http://schemas.microsoft.com/office/drawing/2014/main" id="{9072D5E2-F4FB-E1CE-BE47-0B24EDEF161B}"/>
              </a:ext>
            </a:extLst>
          </p:cNvPr>
          <p:cNvSpPr txBox="1"/>
          <p:nvPr/>
        </p:nvSpPr>
        <p:spPr>
          <a:xfrm>
            <a:off x="3381567" y="470386"/>
            <a:ext cx="2706900" cy="1613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1600" b="1" dirty="0"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1600" b="1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% to 37% </a:t>
            </a:r>
            <a:r>
              <a:rPr lang="en-US" sz="1600" b="1" dirty="0">
                <a:ea typeface="Arial"/>
                <a:cs typeface="Arial"/>
                <a:sym typeface="Arial"/>
              </a:rPr>
              <a:t>on Math Milestones</a:t>
            </a:r>
            <a:endParaRPr lang="en-US" sz="1600" b="1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4" name="Google Shape;884;p109">
            <a:extLst>
              <a:ext uri="{FF2B5EF4-FFF2-40B4-BE49-F238E27FC236}">
                <a16:creationId xmlns:a16="http://schemas.microsoft.com/office/drawing/2014/main" id="{82BE93B1-0190-ADB1-70A2-AB343BA164EE}"/>
              </a:ext>
            </a:extLst>
          </p:cNvPr>
          <p:cNvSpPr/>
          <p:nvPr/>
        </p:nvSpPr>
        <p:spPr>
          <a:xfrm>
            <a:off x="6025956" y="486511"/>
            <a:ext cx="294191" cy="387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D8D8D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885" name="Google Shape;885;p109">
            <a:extLst>
              <a:ext uri="{FF2B5EF4-FFF2-40B4-BE49-F238E27FC236}">
                <a16:creationId xmlns:a16="http://schemas.microsoft.com/office/drawing/2014/main" id="{75102E7C-27F6-6D15-D7BE-47B1E384C081}"/>
              </a:ext>
            </a:extLst>
          </p:cNvPr>
          <p:cNvSpPr txBox="1"/>
          <p:nvPr/>
        </p:nvSpPr>
        <p:spPr>
          <a:xfrm>
            <a:off x="6428289" y="462059"/>
            <a:ext cx="2706900" cy="1416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100"/>
              </a:spcAft>
              <a:defRPr/>
            </a:pPr>
            <a:r>
              <a:rPr lang="en-US" sz="1600" b="1" dirty="0"/>
              <a:t>During the 2025 School year we will increase the number of students with 10 or less days absent from 74% to 80%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6" name="Google Shape;886;p109">
            <a:extLst>
              <a:ext uri="{FF2B5EF4-FFF2-40B4-BE49-F238E27FC236}">
                <a16:creationId xmlns:a16="http://schemas.microsoft.com/office/drawing/2014/main" id="{D25F9D2E-2D75-189E-A983-216C1A3F462F}"/>
              </a:ext>
            </a:extLst>
          </p:cNvPr>
          <p:cNvSpPr txBox="1"/>
          <p:nvPr/>
        </p:nvSpPr>
        <p:spPr>
          <a:xfrm>
            <a:off x="2868872" y="3360300"/>
            <a:ext cx="58929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2030 Strategic Plan Goals (Example)</a:t>
            </a:r>
            <a:endParaRPr kumimoji="0" sz="200" b="0" i="0" u="none" strike="noStrike" kern="1200" cap="none" spc="0" normalizeH="0" baseline="0" noProof="0">
              <a:ln>
                <a:noFill/>
              </a:ln>
              <a:solidFill>
                <a:srgbClr val="151515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109">
            <a:extLst>
              <a:ext uri="{FF2B5EF4-FFF2-40B4-BE49-F238E27FC236}">
                <a16:creationId xmlns:a16="http://schemas.microsoft.com/office/drawing/2014/main" id="{3C0FE42E-1BBF-CAA5-AF1E-34CED5A5AFA7}"/>
              </a:ext>
            </a:extLst>
          </p:cNvPr>
          <p:cNvSpPr/>
          <p:nvPr/>
        </p:nvSpPr>
        <p:spPr>
          <a:xfrm rot="5400000">
            <a:off x="5842000" y="2469575"/>
            <a:ext cx="165600" cy="1218900"/>
          </a:xfrm>
          <a:prstGeom prst="chevron">
            <a:avLst>
              <a:gd name="adj" fmla="val 50000"/>
            </a:avLst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Google Shape;884;p109">
            <a:extLst>
              <a:ext uri="{FF2B5EF4-FFF2-40B4-BE49-F238E27FC236}">
                <a16:creationId xmlns:a16="http://schemas.microsoft.com/office/drawing/2014/main" id="{DF9548D8-0BD5-0FFF-81CB-2C45BD9CFA93}"/>
              </a:ext>
            </a:extLst>
          </p:cNvPr>
          <p:cNvSpPr/>
          <p:nvPr/>
        </p:nvSpPr>
        <p:spPr>
          <a:xfrm>
            <a:off x="8879161" y="497536"/>
            <a:ext cx="294191" cy="3879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D8D8D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773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>
          <a:extLst>
            <a:ext uri="{FF2B5EF4-FFF2-40B4-BE49-F238E27FC236}">
              <a16:creationId xmlns:a16="http://schemas.microsoft.com/office/drawing/2014/main" id="{B51A2010-0FF7-EC07-40E2-D89469D9D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>
            <a:extLst>
              <a:ext uri="{FF2B5EF4-FFF2-40B4-BE49-F238E27FC236}">
                <a16:creationId xmlns:a16="http://schemas.microsoft.com/office/drawing/2014/main" id="{13FA2B4D-A871-911F-A11C-37B6B296DD3B}"/>
              </a:ext>
            </a:extLst>
          </p:cNvPr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>
            <a:extLst>
              <a:ext uri="{FF2B5EF4-FFF2-40B4-BE49-F238E27FC236}">
                <a16:creationId xmlns:a16="http://schemas.microsoft.com/office/drawing/2014/main" id="{E1C9BEC3-F36D-C3AA-A963-7E8B49FE0A11}"/>
              </a:ext>
            </a:extLst>
          </p:cNvPr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>
            <a:extLst>
              <a:ext uri="{FF2B5EF4-FFF2-40B4-BE49-F238E27FC236}">
                <a16:creationId xmlns:a16="http://schemas.microsoft.com/office/drawing/2014/main" id="{FDC4C8AC-F988-4D14-22A7-B3E5F7D3D404}"/>
              </a:ext>
            </a:extLst>
          </p:cNvPr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>
            <a:extLst>
              <a:ext uri="{FF2B5EF4-FFF2-40B4-BE49-F238E27FC236}">
                <a16:creationId xmlns:a16="http://schemas.microsoft.com/office/drawing/2014/main" id="{714F39FB-D765-1A15-28A5-3DB26E69B29B}"/>
              </a:ext>
            </a:extLst>
          </p:cNvPr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>
            <a:extLst>
              <a:ext uri="{FF2B5EF4-FFF2-40B4-BE49-F238E27FC236}">
                <a16:creationId xmlns:a16="http://schemas.microsoft.com/office/drawing/2014/main" id="{64933D7A-3DF2-2157-AE29-33CB7A6070F9}"/>
              </a:ext>
            </a:extLst>
          </p:cNvPr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>
            <a:extLst>
              <a:ext uri="{FF2B5EF4-FFF2-40B4-BE49-F238E27FC236}">
                <a16:creationId xmlns:a16="http://schemas.microsoft.com/office/drawing/2014/main" id="{0A81076F-31F6-2669-7BA7-C742CD1414F3}"/>
              </a:ext>
            </a:extLst>
          </p:cNvPr>
          <p:cNvSpPr txBox="1"/>
          <p:nvPr/>
        </p:nvSpPr>
        <p:spPr>
          <a:xfrm>
            <a:off x="4450620" y="135804"/>
            <a:ext cx="3596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>
            <a:extLst>
              <a:ext uri="{FF2B5EF4-FFF2-40B4-BE49-F238E27FC236}">
                <a16:creationId xmlns:a16="http://schemas.microsoft.com/office/drawing/2014/main" id="{B9DA8DC2-2515-6E99-DC59-62CB54F51E26}"/>
              </a:ext>
            </a:extLst>
          </p:cNvPr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>
            <a:extLst>
              <a:ext uri="{FF2B5EF4-FFF2-40B4-BE49-F238E27FC236}">
                <a16:creationId xmlns:a16="http://schemas.microsoft.com/office/drawing/2014/main" id="{BF077F51-26CA-463A-A0AB-D86432F81BE4}"/>
              </a:ext>
            </a:extLst>
          </p:cNvPr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974ACF37-C643-B0B9-03BF-91D736A3E64B}"/>
              </a:ext>
            </a:extLst>
          </p:cNvPr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1">
            <a:extLst>
              <a:ext uri="{FF2B5EF4-FFF2-40B4-BE49-F238E27FC236}">
                <a16:creationId xmlns:a16="http://schemas.microsoft.com/office/drawing/2014/main" id="{2CB38A32-BF1C-25C9-3BEF-12EEA20C8893}"/>
              </a:ext>
            </a:extLst>
          </p:cNvPr>
          <p:cNvSpPr/>
          <p:nvPr/>
        </p:nvSpPr>
        <p:spPr>
          <a:xfrm>
            <a:off x="4313259" y="902527"/>
            <a:ext cx="2287097" cy="9189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>
            <a:extLst>
              <a:ext uri="{FF2B5EF4-FFF2-40B4-BE49-F238E27FC236}">
                <a16:creationId xmlns:a16="http://schemas.microsoft.com/office/drawing/2014/main" id="{938146D1-EB76-3136-7608-0E298FF18800}"/>
              </a:ext>
            </a:extLst>
          </p:cNvPr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During the 2025 School year we will increase the number of students with 10 or less days absent from 74% to 80%</a:t>
            </a:r>
          </a:p>
        </p:txBody>
      </p:sp>
      <p:sp>
        <p:nvSpPr>
          <p:cNvPr id="339" name="Google Shape;339;p11">
            <a:extLst>
              <a:ext uri="{FF2B5EF4-FFF2-40B4-BE49-F238E27FC236}">
                <a16:creationId xmlns:a16="http://schemas.microsoft.com/office/drawing/2014/main" id="{BF5D7B89-2E15-F77D-9CF0-23E4CE636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en-US" smtClean="0"/>
              <a:pPr algn="r">
                <a:buClr>
                  <a:srgbClr val="000000"/>
                </a:buClr>
                <a:buSzPts val="1200"/>
              </a:pPr>
              <a:t>23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>
            <a:extLst>
              <a:ext uri="{FF2B5EF4-FFF2-40B4-BE49-F238E27FC236}">
                <a16:creationId xmlns:a16="http://schemas.microsoft.com/office/drawing/2014/main" id="{8524B229-4E45-214E-937B-1BC4ADB1565B}"/>
              </a:ext>
            </a:extLst>
          </p:cNvPr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>
            <a:extLst>
              <a:ext uri="{FF2B5EF4-FFF2-40B4-BE49-F238E27FC236}">
                <a16:creationId xmlns:a16="http://schemas.microsoft.com/office/drawing/2014/main" id="{1BCF9E93-58E1-1047-F3AC-C5A7EF6C13A2}"/>
              </a:ext>
            </a:extLst>
          </p:cNvPr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>
            <a:extLst>
              <a:ext uri="{FF2B5EF4-FFF2-40B4-BE49-F238E27FC236}">
                <a16:creationId xmlns:a16="http://schemas.microsoft.com/office/drawing/2014/main" id="{E34CA3FB-2E0C-D2DF-6BB9-D0E73DA59C22}"/>
              </a:ext>
            </a:extLst>
          </p:cNvPr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>
            <a:extLst>
              <a:ext uri="{FF2B5EF4-FFF2-40B4-BE49-F238E27FC236}">
                <a16:creationId xmlns:a16="http://schemas.microsoft.com/office/drawing/2014/main" id="{58DAF961-B657-1586-F715-4B82AFEBA34C}"/>
              </a:ext>
            </a:extLst>
          </p:cNvPr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>
            <a:extLst>
              <a:ext uri="{FF2B5EF4-FFF2-40B4-BE49-F238E27FC236}">
                <a16:creationId xmlns:a16="http://schemas.microsoft.com/office/drawing/2014/main" id="{CA12671F-2F20-C51E-E10F-807BEA3FAD81}"/>
              </a:ext>
            </a:extLst>
          </p:cNvPr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>
            <a:extLst>
              <a:ext uri="{FF2B5EF4-FFF2-40B4-BE49-F238E27FC236}">
                <a16:creationId xmlns:a16="http://schemas.microsoft.com/office/drawing/2014/main" id="{C2C43823-F75D-EEFD-1E31-712C458F1CD5}"/>
              </a:ext>
            </a:extLst>
          </p:cNvPr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>
            <a:extLst>
              <a:ext uri="{FF2B5EF4-FFF2-40B4-BE49-F238E27FC236}">
                <a16:creationId xmlns:a16="http://schemas.microsoft.com/office/drawing/2014/main" id="{8A1CA871-A16E-2C56-4CCC-576476CCCDF2}"/>
              </a:ext>
            </a:extLst>
          </p:cNvPr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>
            <a:extLst>
              <a:ext uri="{FF2B5EF4-FFF2-40B4-BE49-F238E27FC236}">
                <a16:creationId xmlns:a16="http://schemas.microsoft.com/office/drawing/2014/main" id="{ADE5C5B6-CFBA-2E38-8474-B0012B65BF15}"/>
              </a:ext>
            </a:extLst>
          </p:cNvPr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>
            <a:extLst>
              <a:ext uri="{FF2B5EF4-FFF2-40B4-BE49-F238E27FC236}">
                <a16:creationId xmlns:a16="http://schemas.microsoft.com/office/drawing/2014/main" id="{2B7C2AD0-7E6C-E04A-3C06-088E56554A2B}"/>
              </a:ext>
            </a:extLst>
          </p:cNvPr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23427F85-343A-4531-7B61-FD17B609BFA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713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3867-F15A-AA5F-622A-597EDBC8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6AFE69-1EFF-278A-9400-9B6DC48BB413}"/>
              </a:ext>
            </a:extLst>
          </p:cNvPr>
          <p:cNvGraphicFramePr/>
          <p:nvPr/>
        </p:nvGraphicFramePr>
        <p:xfrm>
          <a:off x="3175000" y="2730415"/>
          <a:ext cx="8128000" cy="334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9ACC072-28EB-25D0-E463-0B72AF804B42}"/>
              </a:ext>
            </a:extLst>
          </p:cNvPr>
          <p:cNvGraphicFramePr/>
          <p:nvPr/>
        </p:nvGraphicFramePr>
        <p:xfrm>
          <a:off x="3199384" y="1211156"/>
          <a:ext cx="8128000" cy="237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1D5CAD-890C-BEB2-1393-CC79E29778A5}"/>
              </a:ext>
            </a:extLst>
          </p:cNvPr>
          <p:cNvGraphicFramePr/>
          <p:nvPr/>
        </p:nvGraphicFramePr>
        <p:xfrm>
          <a:off x="3012038" y="4560570"/>
          <a:ext cx="8128000" cy="273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845BB8F-484F-467E-BFA3-70D94F9187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8975" y="2855108"/>
            <a:ext cx="2364121" cy="278913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FF314C4-6ECF-58E7-4003-4DC39957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14" y="102870"/>
            <a:ext cx="9373378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>
                <a:solidFill>
                  <a:schemeClr val="tx2"/>
                </a:solidFill>
              </a:rPr>
              <a:t>Connecting the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Strategic plan &amp; 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551699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2016037" y="112498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Strategic Plan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5512421" y="2111291"/>
            <a:ext cx="60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Insert the school’s priorities from Higher to Lower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392649" y="2587752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Lower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46DF0-9620-C560-EE73-D65B5F1F5E2A}"/>
              </a:ext>
            </a:extLst>
          </p:cNvPr>
          <p:cNvSpPr txBox="1"/>
          <p:nvPr/>
        </p:nvSpPr>
        <p:spPr>
          <a:xfrm>
            <a:off x="5009566" y="2812507"/>
            <a:ext cx="6097508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5.Increasing Teacher knowledge of Standards </a:t>
            </a:r>
            <a:endParaRPr lang="en-US"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6.Increase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18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 Provide support to students and stakeholders in need</a:t>
            </a:r>
          </a:p>
        </p:txBody>
      </p:sp>
    </p:spTree>
    <p:extLst>
      <p:ext uri="{BB962C8B-B14F-4D97-AF65-F5344CB8AC3E}">
        <p14:creationId xmlns:p14="http://schemas.microsoft.com/office/powerpoint/2010/main" val="2279320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4E3B8-56FB-D151-8BF1-5417F2A03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75" y="218893"/>
            <a:ext cx="11801311" cy="13257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Clr>
                <a:srgbClr val="000000"/>
              </a:buClr>
              <a:buSzTx/>
              <a:defRPr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Guiding Question: After reviewing our current Strategic Plan and school KPIs, are there any additional goals we would like to include with our 2030 CIP Goals for the 2025-2030 Strategic Plan? </a:t>
            </a:r>
            <a:r>
              <a:rPr lang="en-US" sz="2000" i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(No more than 1-2 additional goals)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797D1A-55F2-3BB2-6F59-F3B1CC08D548}"/>
              </a:ext>
            </a:extLst>
          </p:cNvPr>
          <p:cNvSpPr txBox="1"/>
          <p:nvPr/>
        </p:nvSpPr>
        <p:spPr>
          <a:xfrm>
            <a:off x="2746793" y="1544593"/>
            <a:ext cx="5996178" cy="4201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indent="-342900">
              <a:spcAft>
                <a:spcPts val="600"/>
              </a:spcAft>
              <a:buFont typeface="+mj-lt"/>
              <a:buAutoNum type="arabicPeriod"/>
            </a:pPr>
            <a:r>
              <a:rPr lang="en-US" sz="2000" b="1" i="1" kern="1200" dirty="0">
                <a:solidFill>
                  <a:srgbClr val="FF0000"/>
                </a:solidFill>
              </a:rPr>
              <a:t>Enter any proposed additional goals </a:t>
            </a:r>
            <a:r>
              <a:rPr lang="en-US" sz="2000" b="1" i="1" dirty="0">
                <a:solidFill>
                  <a:srgbClr val="FF0000"/>
                </a:solidFill>
              </a:rPr>
              <a:t>for the </a:t>
            </a:r>
            <a:r>
              <a:rPr lang="en-US" sz="2000" b="1" i="1" kern="1200" dirty="0">
                <a:solidFill>
                  <a:srgbClr val="FF0000"/>
                </a:solidFill>
              </a:rPr>
              <a:t>strategic plan that the team identifies here. </a:t>
            </a:r>
          </a:p>
          <a:p>
            <a:pPr>
              <a:spcAft>
                <a:spcPts val="600"/>
              </a:spcAft>
            </a:pPr>
            <a:endParaRPr lang="en-US" sz="2000" i="1" kern="12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39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07720" y="0"/>
            <a:ext cx="6400800" cy="1439552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Principal’s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95501D-7CAB-BB4E-B5D4-FE99D71421CA}"/>
              </a:ext>
            </a:extLst>
          </p:cNvPr>
          <p:cNvSpPr txBox="1"/>
          <p:nvPr/>
        </p:nvSpPr>
        <p:spPr>
          <a:xfrm>
            <a:off x="3358134" y="2951494"/>
            <a:ext cx="649681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West Manor currently 3</a:t>
            </a:r>
            <a:r>
              <a:rPr lang="en-US" sz="1800" b="1" baseline="300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rd</a:t>
            </a: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 in the state for Prodigy (Math Contest)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b="1" dirty="0"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Mrs Walker named district team lead for IB</a:t>
            </a: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10/8 Picture Day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10/09 Report Cards (push for infinite Campus)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10/10 SOTM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10/13-10/14 PD Days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10/22 Reading with Rari 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10/23 Earthquake drill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10/24 Mass Vision screening 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18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10/30  Fall Festival </a:t>
            </a:r>
            <a:endParaRPr lang="en-US" sz="20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679C65-F903-6297-8864-BC276CA0A426}"/>
              </a:ext>
            </a:extLst>
          </p:cNvPr>
          <p:cNvSpPr txBox="1">
            <a:spLocks/>
          </p:cNvSpPr>
          <p:nvPr/>
        </p:nvSpPr>
        <p:spPr>
          <a:xfrm>
            <a:off x="420624" y="3127248"/>
            <a:ext cx="7521388" cy="76809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l" defTabSz="685800" rtl="0" eaLnBrk="1" latinLnBrk="0" hangingPunct="1">
              <a:lnSpc>
                <a:spcPts val="3656"/>
              </a:lnSpc>
              <a:spcBef>
                <a:spcPct val="0"/>
              </a:spcBef>
              <a:buNone/>
              <a:defRPr sz="33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u="sng" dirty="0"/>
              <a:t>Facilities Planning Update </a:t>
            </a:r>
          </a:p>
          <a:p>
            <a:pPr algn="ctr"/>
            <a:endParaRPr lang="en-US" sz="1600" u="sng" dirty="0"/>
          </a:p>
          <a:p>
            <a:pPr algn="ctr"/>
            <a:r>
              <a:rPr lang="en-US" sz="1600" u="sng" dirty="0"/>
              <a:t>REFINED SCENARIO: </a:t>
            </a:r>
            <a:r>
              <a:rPr lang="en-US" sz="1600" dirty="0">
                <a:solidFill>
                  <a:srgbClr val="00B050"/>
                </a:solidFill>
              </a:rPr>
              <a:t>Re-purpose Peyton Forest ES Facility Improvements to Beecher Hills ES Realign boundaries for Beecher Hills, Miles, Peyton Forest, and West Manor </a:t>
            </a: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u="sng" dirty="0"/>
              <a:t>NEW IDEA with DEEPER INVESTMENT: </a:t>
            </a:r>
            <a:r>
              <a:rPr lang="en-US" sz="1600" dirty="0">
                <a:solidFill>
                  <a:srgbClr val="0070C0"/>
                </a:solidFill>
              </a:rPr>
              <a:t>Build NEW Middle School on Peyton Forest ES site Peyton Forest ES redistributed to Beecher Hills &amp; West Manor (at Young MS Facility) West Manor ES moves to Young MS; Convert Young MS to West Manor ES</a:t>
            </a:r>
          </a:p>
        </p:txBody>
      </p:sp>
    </p:spTree>
    <p:extLst>
      <p:ext uri="{BB962C8B-B14F-4D97-AF65-F5344CB8AC3E}">
        <p14:creationId xmlns:p14="http://schemas.microsoft.com/office/powerpoint/2010/main" val="49955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DF15F-7FE6-CF03-38F4-9FA4DC2A199A}"/>
              </a:ext>
            </a:extLst>
          </p:cNvPr>
          <p:cNvGrpSpPr/>
          <p:nvPr/>
        </p:nvGrpSpPr>
        <p:grpSpPr>
          <a:xfrm>
            <a:off x="6096000" y="0"/>
            <a:ext cx="6096000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E6013D-50EA-AB2A-4C44-141F6DAA70CB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latin typeface="Segoe UI" panose="020B0502040204020203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B43BF6-1628-4ACB-E614-AB94D1536FF5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>
                <a:latin typeface="Segoe UI" panose="020B0502040204020203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>
              <a:latin typeface="Segoe UI" panose="020B050204020402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>
              <a:latin typeface="Segoe UI" panose="020B0502040204020203" pitchFamily="34" charset="0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9266FA1-CC7B-8E6B-AC74-EFD926E09409}"/>
              </a:ext>
            </a:extLst>
          </p:cNvPr>
          <p:cNvGrpSpPr/>
          <p:nvPr/>
        </p:nvGrpSpPr>
        <p:grpSpPr>
          <a:xfrm>
            <a:off x="7106536" y="842315"/>
            <a:ext cx="4044419" cy="4938739"/>
            <a:chOff x="0" y="0"/>
            <a:chExt cx="1597795" cy="10565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B0ABF0-7C26-B11A-F485-E4CAE10AB852}"/>
                </a:ext>
              </a:extLst>
            </p:cNvPr>
            <p:cNvSpPr/>
            <p:nvPr/>
          </p:nvSpPr>
          <p:spPr>
            <a:xfrm>
              <a:off x="0" y="0"/>
              <a:ext cx="1597795" cy="1056500"/>
            </a:xfrm>
            <a:custGeom>
              <a:avLst/>
              <a:gdLst/>
              <a:ahLst/>
              <a:cxnLst/>
              <a:rect l="l" t="t" r="r" b="b"/>
              <a:pathLst>
                <a:path w="1597795" h="1056500">
                  <a:moveTo>
                    <a:pt x="0" y="0"/>
                  </a:moveTo>
                  <a:lnTo>
                    <a:pt x="1597795" y="0"/>
                  </a:lnTo>
                  <a:lnTo>
                    <a:pt x="1597795" y="1056500"/>
                  </a:lnTo>
                  <a:lnTo>
                    <a:pt x="0" y="10565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latin typeface="Segoe UI" panose="020B0502040204020203" pitchFamily="34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018621-89F1-F2B3-6CE4-D6F98A5FE0CF}"/>
                </a:ext>
              </a:extLst>
            </p:cNvPr>
            <p:cNvSpPr txBox="1"/>
            <p:nvPr/>
          </p:nvSpPr>
          <p:spPr>
            <a:xfrm>
              <a:off x="0" y="-57150"/>
              <a:ext cx="1597795" cy="1113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>
                <a:latin typeface="Segoe UI" panose="020B0502040204020203" pitchFamily="34" charset="0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>
              <a:latin typeface="Segoe UI" panose="020B0502040204020203" pitchFamily="34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121791" y="2511921"/>
            <a:ext cx="404441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266"/>
              </a:lnSpc>
            </a:pPr>
            <a:r>
              <a:rPr lang="en-US" sz="3734" b="1" spc="-42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lang="en-US" sz="4266" b="1" spc="-42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77CC2-D422-C8FE-E8D2-4F03468AD904}"/>
              </a:ext>
            </a:extLst>
          </p:cNvPr>
          <p:cNvSpPr txBox="1"/>
          <p:nvPr/>
        </p:nvSpPr>
        <p:spPr>
          <a:xfrm>
            <a:off x="218363" y="1421005"/>
            <a:ext cx="5648683" cy="4648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67" b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APS Forward 2040:</a:t>
            </a:r>
          </a:p>
          <a:p>
            <a:r>
              <a:rPr lang="en-US" sz="2667" b="1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Reshaping the Future of Education</a:t>
            </a:r>
          </a:p>
          <a:p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u="sng">
                <a:latin typeface="Segoe UI" panose="020B0502040204020203" pitchFamily="34" charset="0"/>
                <a:cs typeface="Segoe UI" panose="020B0502040204020203" pitchFamily="34" charset="0"/>
              </a:rPr>
              <a:t>Taskforce Meetings</a:t>
            </a:r>
          </a:p>
          <a:p>
            <a:r>
              <a:rPr lang="en-US" sz="1867">
                <a:latin typeface="Segoe UI" panose="020B0502040204020203" pitchFamily="34" charset="0"/>
                <a:cs typeface="Segoe UI" panose="020B0502040204020203" pitchFamily="34" charset="0"/>
              </a:rPr>
              <a:t>May 8, 2025 - </a:t>
            </a:r>
            <a:r>
              <a:rPr lang="en-US" sz="1867">
                <a:latin typeface="Segoe UI" panose="020B0502040204020203" pitchFamily="34" charset="0"/>
                <a:cs typeface="Segoe UI" panose="020B0502040204020203" pitchFamily="34" charset="0"/>
                <a:hlinkClick r:id="rId9"/>
              </a:rPr>
              <a:t>Presentation</a:t>
            </a:r>
            <a:endParaRPr lang="en-US" sz="1867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867">
                <a:latin typeface="Segoe UI" panose="020B0502040204020203" pitchFamily="34" charset="0"/>
                <a:cs typeface="Segoe UI" panose="020B0502040204020203" pitchFamily="34" charset="0"/>
              </a:rPr>
              <a:t>August 5, 2025- </a:t>
            </a:r>
            <a:r>
              <a:rPr lang="en-US" sz="1867">
                <a:latin typeface="Segoe UI" panose="020B0502040204020203" pitchFamily="34" charset="0"/>
                <a:cs typeface="Segoe UI" panose="020B0502040204020203" pitchFamily="34" charset="0"/>
                <a:hlinkClick r:id="rId10"/>
              </a:rPr>
              <a:t>Presentation</a:t>
            </a:r>
            <a:endParaRPr lang="en-US" sz="1867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u="sng">
                <a:latin typeface="Segoe UI" panose="020B0502040204020203" pitchFamily="34" charset="0"/>
                <a:cs typeface="Segoe UI" panose="020B0502040204020203" pitchFamily="34" charset="0"/>
              </a:rPr>
              <a:t>Upcoming Public Meetings</a:t>
            </a:r>
          </a:p>
          <a:p>
            <a:pPr marL="228611" indent="228611">
              <a:buFont typeface="Arial" panose="020B0604020202020204" pitchFamily="34" charset="0"/>
              <a:buChar char="•"/>
            </a:pPr>
            <a:r>
              <a:rPr lang="en-US" sz="1867"/>
              <a:t>October 20</a:t>
            </a:r>
          </a:p>
          <a:p>
            <a:pPr marL="228611" indent="228611">
              <a:buFont typeface="Arial" panose="020B0604020202020204" pitchFamily="34" charset="0"/>
              <a:buChar char="•"/>
            </a:pPr>
            <a:r>
              <a:rPr lang="en-US" sz="1867"/>
              <a:t>November 10</a:t>
            </a:r>
          </a:p>
          <a:p>
            <a:r>
              <a:rPr lang="en-US" sz="1867" b="1">
                <a:solidFill>
                  <a:schemeClr val="accent4"/>
                </a:solidFill>
              </a:rPr>
              <a:t>Virtual</a:t>
            </a:r>
            <a:r>
              <a:rPr lang="en-US" sz="1867">
                <a:solidFill>
                  <a:schemeClr val="accent4"/>
                </a:solidFill>
              </a:rPr>
              <a:t> – at Noon</a:t>
            </a:r>
          </a:p>
          <a:p>
            <a:r>
              <a:rPr lang="en-US" sz="1867" b="1">
                <a:solidFill>
                  <a:schemeClr val="accent4"/>
                </a:solidFill>
              </a:rPr>
              <a:t>In-person</a:t>
            </a:r>
            <a:r>
              <a:rPr lang="en-US" sz="1867">
                <a:solidFill>
                  <a:schemeClr val="accent4"/>
                </a:solidFill>
              </a:rPr>
              <a:t> at 6PM at CLL (130 Trinity Ave)</a:t>
            </a:r>
          </a:p>
          <a:p>
            <a:endParaRPr lang="en-US" sz="1600"/>
          </a:p>
          <a:p>
            <a:endParaRPr lang="en-US" sz="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76145" y="4274593"/>
            <a:ext cx="3505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67">
                <a:solidFill>
                  <a:schemeClr val="accent4"/>
                </a:solidFill>
              </a:rPr>
              <a:t>atlantapublicschools.us/APS2040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266"/>
              </a:lnSpc>
            </a:pPr>
            <a:r>
              <a:rPr lang="en-US" sz="4000" spc="-42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15" y="2926080"/>
            <a:ext cx="5086241" cy="667512"/>
          </a:xfrm>
        </p:spPr>
        <p:txBody>
          <a:bodyPr/>
          <a:lstStyle/>
          <a:p>
            <a:r>
              <a:rPr lang="en-US" sz="5400" dirty="0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lvl="0">
                <a:defRPr/>
              </a:pPr>
              <a:t>30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Red&amp;Black 2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F5CE3E"/>
      </a:accent2>
      <a:accent3>
        <a:srgbClr val="C0C0C0"/>
      </a:accent3>
      <a:accent4>
        <a:srgbClr val="6497BF"/>
      </a:accent4>
      <a:accent5>
        <a:srgbClr val="808184"/>
      </a:accent5>
      <a:accent6>
        <a:srgbClr val="D8031C"/>
      </a:accent6>
      <a:hlink>
        <a:srgbClr val="808184"/>
      </a:hlink>
      <a:folHlink>
        <a:srgbClr val="6497BF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4FDD28-0247-4D55-84EF-B320CBA28C84}" vid="{3B5573C5-BFA4-4A50-B2D7-3F22046046A4}"/>
    </a:ext>
  </a:extLst>
</a:theme>
</file>

<file path=ppt/theme/theme2.xml><?xml version="1.0" encoding="utf-8"?>
<a:theme xmlns:a="http://schemas.openxmlformats.org/drawingml/2006/main" name="2022 Principal's Report Template - Mtg 1">
  <a:themeElements>
    <a:clrScheme name="APS Red&amp;Black 2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F5CE3E"/>
      </a:accent2>
      <a:accent3>
        <a:srgbClr val="C0C0C0"/>
      </a:accent3>
      <a:accent4>
        <a:srgbClr val="6497BF"/>
      </a:accent4>
      <a:accent5>
        <a:srgbClr val="808184"/>
      </a:accent5>
      <a:accent6>
        <a:srgbClr val="D8031C"/>
      </a:accent6>
      <a:hlink>
        <a:srgbClr val="808184"/>
      </a:hlink>
      <a:folHlink>
        <a:srgbClr val="6497BF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4FDD28-0247-4D55-84EF-B320CBA28C84}" vid="{D86C1205-9939-4AC7-9643-5E630A7AED52}"/>
    </a:ext>
  </a:extLst>
</a:theme>
</file>

<file path=ppt/theme/theme3.xml><?xml version="1.0" encoding="utf-8"?>
<a:theme xmlns:a="http://schemas.openxmlformats.org/drawingml/2006/main" name="4_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8" ma:contentTypeDescription="Create a new document." ma:contentTypeScope="" ma:versionID="5def9b7c34530cdfc2a28cd92dea8556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0de27e34e40fc4c57364880390dc2f16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Gipson, Chaundra</DisplayName>
        <AccountId>16</AccountId>
        <AccountType/>
      </UserInfo>
      <UserInfo>
        <DisplayName>Barnett, Carolyn</DisplayName>
        <AccountId>14</AccountId>
        <AccountType/>
      </UserInfo>
      <UserInfo>
        <DisplayName>Jacobi, Diane</DisplayName>
        <AccountId>12</AccountId>
        <AccountType/>
      </UserInfo>
    </SharedWithUsers>
    <MediaLengthInSeconds xmlns="d37e30bb-5f32-4411-a640-0b4044b692bf" xsi:nil="true"/>
  </documentManagement>
</p:properties>
</file>

<file path=customXml/itemProps1.xml><?xml version="1.0" encoding="utf-8"?>
<ds:datastoreItem xmlns:ds="http://schemas.openxmlformats.org/officeDocument/2006/customXml" ds:itemID="{23D7CED6-AB98-4DC9-8B0C-619F9A66CE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16481F-74F9-42F7-8A79-954432A7EA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2AAAB5-2FA2-492E-9640-D5EF86DC65FA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infopath/2007/PartnerControls"/>
    <ds:schemaRef ds:uri="e136758a-e7f7-4029-9cdc-709c7a6ff021"/>
    <ds:schemaRef ds:uri="8dcae609-94e2-4108-915c-852935aa21ad"/>
    <ds:schemaRef ds:uri="http://purl.org/dc/elements/1.1/"/>
    <ds:schemaRef ds:uri="d37e30bb-5f32-4411-a640-0b4044b692bf"/>
    <ds:schemaRef ds:uri="ffb952a0-74d9-4848-89d6-000c4b1b707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2024 GO Team Business Meeting 1 Presentation Template</Template>
  <TotalTime>2401</TotalTime>
  <Words>3087</Words>
  <Application>Microsoft Office PowerPoint</Application>
  <PresentationFormat>Widescreen</PresentationFormat>
  <Paragraphs>403</Paragraphs>
  <Slides>30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52" baseType="lpstr">
      <vt:lpstr>Aptos</vt:lpstr>
      <vt:lpstr>Arial</vt:lpstr>
      <vt:lpstr>Arial Black</vt:lpstr>
      <vt:lpstr>Calibri</vt:lpstr>
      <vt:lpstr>Georgia</vt:lpstr>
      <vt:lpstr>Karla</vt:lpstr>
      <vt:lpstr>Karla Medium</vt:lpstr>
      <vt:lpstr>League Spartan</vt:lpstr>
      <vt:lpstr>Lexend ExtraBold</vt:lpstr>
      <vt:lpstr>Play</vt:lpstr>
      <vt:lpstr>Poppins</vt:lpstr>
      <vt:lpstr>Poppins Bold</vt:lpstr>
      <vt:lpstr>Quattrocento Sans</vt:lpstr>
      <vt:lpstr>Roboto</vt:lpstr>
      <vt:lpstr>Sabon Next LT</vt:lpstr>
      <vt:lpstr>Segoe UI</vt:lpstr>
      <vt:lpstr>Symbol</vt:lpstr>
      <vt:lpstr>Tenorite</vt:lpstr>
      <vt:lpstr>Verdana</vt:lpstr>
      <vt:lpstr>Office Theme</vt:lpstr>
      <vt:lpstr>2022 Principal's Report Template - Mtg 1</vt:lpstr>
      <vt:lpstr>4_Office Theme</vt:lpstr>
      <vt:lpstr>GO Team Business Meeting #2 </vt:lpstr>
      <vt:lpstr>Agenda</vt:lpstr>
      <vt:lpstr>Action items </vt:lpstr>
      <vt:lpstr>Discussion items </vt:lpstr>
      <vt:lpstr>2025-2030  School Strategic Plan Development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Connecting the Strategic plan &amp;  Continuous Improvement Plan</vt:lpstr>
      <vt:lpstr>PowerPoint Presentation</vt:lpstr>
      <vt:lpstr>Guiding Question: After reviewing our current Strategic Plan and school KPIs, are there any additional goals we would like to include with our 2030 CIP Goals for the 2025-2030 Strategic Plan? (No more than 1-2 additional goals)</vt:lpstr>
      <vt:lpstr>Principal’s Report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Diane Jacobi</dc:creator>
  <cp:lastModifiedBy>Lawrence, Reginald</cp:lastModifiedBy>
  <cp:revision>13</cp:revision>
  <cp:lastPrinted>2025-10-02T18:19:09Z</cp:lastPrinted>
  <dcterms:created xsi:type="dcterms:W3CDTF">2025-08-15T16:08:51Z</dcterms:created>
  <dcterms:modified xsi:type="dcterms:W3CDTF">2025-10-06T13:56:29Z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  <property fmtid="{D5CDD505-2E9C-101B-9397-08002B2CF9AE}" pid="4" name="Order">
    <vt:r8>1221700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