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79" r:id="rId5"/>
  </p:sldMasterIdLst>
  <p:notesMasterIdLst>
    <p:notesMasterId r:id="rId33"/>
  </p:notesMasterIdLst>
  <p:sldIdLst>
    <p:sldId id="256" r:id="rId6"/>
    <p:sldId id="3888" r:id="rId7"/>
    <p:sldId id="293" r:id="rId8"/>
    <p:sldId id="3846" r:id="rId9"/>
    <p:sldId id="3908" r:id="rId10"/>
    <p:sldId id="3909" r:id="rId11"/>
    <p:sldId id="3916" r:id="rId12"/>
    <p:sldId id="3906" r:id="rId13"/>
    <p:sldId id="266" r:id="rId14"/>
    <p:sldId id="3919" r:id="rId15"/>
    <p:sldId id="3910" r:id="rId16"/>
    <p:sldId id="3930" r:id="rId17"/>
    <p:sldId id="3907" r:id="rId18"/>
    <p:sldId id="3935" r:id="rId19"/>
    <p:sldId id="3943" r:id="rId20"/>
    <p:sldId id="3903" r:id="rId21"/>
    <p:sldId id="3944" r:id="rId22"/>
    <p:sldId id="3941" r:id="rId23"/>
    <p:sldId id="3939" r:id="rId24"/>
    <p:sldId id="3942" r:id="rId25"/>
    <p:sldId id="3852" r:id="rId26"/>
    <p:sldId id="3924" r:id="rId27"/>
    <p:sldId id="3927" r:id="rId28"/>
    <p:sldId id="3926" r:id="rId29"/>
    <p:sldId id="3914" r:id="rId30"/>
    <p:sldId id="3929" r:id="rId31"/>
    <p:sldId id="3834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  <p:cmAuthor id="4" name="Ojezua, Lami" initials="OL" lastIdx="2" clrIdx="3">
    <p:extLst>
      <p:ext uri="{19B8F6BF-5375-455C-9EA6-DF929625EA0E}">
        <p15:presenceInfo xmlns:p15="http://schemas.microsoft.com/office/powerpoint/2012/main" userId="S-1-5-21-314122457-743516510-1361462980-693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5C1"/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CB6C22-B369-484C-8C79-C5666BFCEB39}" v="21" dt="2025-11-06T14:01:02.8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wrence, Reginald" userId="46b2b0f4-eec7-426c-9d2d-1dd4c3664997" providerId="ADAL" clId="{14ABE4EA-2169-470F-9261-FA8CD6B49503}"/>
    <pc:docChg chg="undo custSel addSld delSld modSld sldOrd">
      <pc:chgData name="Lawrence, Reginald" userId="46b2b0f4-eec7-426c-9d2d-1dd4c3664997" providerId="ADAL" clId="{14ABE4EA-2169-470F-9261-FA8CD6B49503}" dt="2025-11-06T14:04:16.048" v="707" actId="207"/>
      <pc:docMkLst>
        <pc:docMk/>
      </pc:docMkLst>
      <pc:sldChg chg="del">
        <pc:chgData name="Lawrence, Reginald" userId="46b2b0f4-eec7-426c-9d2d-1dd4c3664997" providerId="ADAL" clId="{14ABE4EA-2169-470F-9261-FA8CD6B49503}" dt="2025-11-06T13:59:29.917" v="695" actId="47"/>
        <pc:sldMkLst>
          <pc:docMk/>
          <pc:sldMk cId="0" sldId="268"/>
        </pc:sldMkLst>
      </pc:sldChg>
      <pc:sldChg chg="del ord">
        <pc:chgData name="Lawrence, Reginald" userId="46b2b0f4-eec7-426c-9d2d-1dd4c3664997" providerId="ADAL" clId="{14ABE4EA-2169-470F-9261-FA8CD6B49503}" dt="2025-11-06T13:59:50.649" v="696" actId="47"/>
        <pc:sldMkLst>
          <pc:docMk/>
          <pc:sldMk cId="0" sldId="275"/>
        </pc:sldMkLst>
      </pc:sldChg>
      <pc:sldChg chg="del">
        <pc:chgData name="Lawrence, Reginald" userId="46b2b0f4-eec7-426c-9d2d-1dd4c3664997" providerId="ADAL" clId="{14ABE4EA-2169-470F-9261-FA8CD6B49503}" dt="2025-11-06T13:49:30.516" v="420" actId="47"/>
        <pc:sldMkLst>
          <pc:docMk/>
          <pc:sldMk cId="0" sldId="277"/>
        </pc:sldMkLst>
      </pc:sldChg>
      <pc:sldChg chg="del">
        <pc:chgData name="Lawrence, Reginald" userId="46b2b0f4-eec7-426c-9d2d-1dd4c3664997" providerId="ADAL" clId="{14ABE4EA-2169-470F-9261-FA8CD6B49503}" dt="2025-11-06T13:53:00.554" v="435" actId="47"/>
        <pc:sldMkLst>
          <pc:docMk/>
          <pc:sldMk cId="34368078" sldId="288"/>
        </pc:sldMkLst>
      </pc:sldChg>
      <pc:sldChg chg="add del">
        <pc:chgData name="Lawrence, Reginald" userId="46b2b0f4-eec7-426c-9d2d-1dd4c3664997" providerId="ADAL" clId="{14ABE4EA-2169-470F-9261-FA8CD6B49503}" dt="2025-11-06T13:49:20.899" v="419" actId="47"/>
        <pc:sldMkLst>
          <pc:docMk/>
          <pc:sldMk cId="2279320229" sldId="3890"/>
        </pc:sldMkLst>
      </pc:sldChg>
      <pc:sldChg chg="modSp add mod">
        <pc:chgData name="Lawrence, Reginald" userId="46b2b0f4-eec7-426c-9d2d-1dd4c3664997" providerId="ADAL" clId="{14ABE4EA-2169-470F-9261-FA8CD6B49503}" dt="2025-11-06T14:01:30.095" v="704" actId="14100"/>
        <pc:sldMkLst>
          <pc:docMk/>
          <pc:sldMk cId="3587822140" sldId="3903"/>
        </pc:sldMkLst>
        <pc:picChg chg="mod">
          <ac:chgData name="Lawrence, Reginald" userId="46b2b0f4-eec7-426c-9d2d-1dd4c3664997" providerId="ADAL" clId="{14ABE4EA-2169-470F-9261-FA8CD6B49503}" dt="2025-11-06T14:01:30.095" v="704" actId="14100"/>
          <ac:picMkLst>
            <pc:docMk/>
            <pc:sldMk cId="3587822140" sldId="3903"/>
            <ac:picMk id="8" creationId="{23349570-5D98-647A-7876-AA2191AB1474}"/>
          </ac:picMkLst>
        </pc:picChg>
      </pc:sldChg>
      <pc:sldChg chg="del">
        <pc:chgData name="Lawrence, Reginald" userId="46b2b0f4-eec7-426c-9d2d-1dd4c3664997" providerId="ADAL" clId="{14ABE4EA-2169-470F-9261-FA8CD6B49503}" dt="2025-11-06T13:53:02.645" v="436" actId="47"/>
        <pc:sldMkLst>
          <pc:docMk/>
          <pc:sldMk cId="1672088267" sldId="3911"/>
        </pc:sldMkLst>
      </pc:sldChg>
      <pc:sldChg chg="del">
        <pc:chgData name="Lawrence, Reginald" userId="46b2b0f4-eec7-426c-9d2d-1dd4c3664997" providerId="ADAL" clId="{14ABE4EA-2169-470F-9261-FA8CD6B49503}" dt="2025-11-06T13:53:23.865" v="437" actId="47"/>
        <pc:sldMkLst>
          <pc:docMk/>
          <pc:sldMk cId="1378586406" sldId="3913"/>
        </pc:sldMkLst>
      </pc:sldChg>
      <pc:sldChg chg="delSp mod">
        <pc:chgData name="Lawrence, Reginald" userId="46b2b0f4-eec7-426c-9d2d-1dd4c3664997" providerId="ADAL" clId="{14ABE4EA-2169-470F-9261-FA8CD6B49503}" dt="2025-11-06T13:59:06.044" v="693" actId="478"/>
        <pc:sldMkLst>
          <pc:docMk/>
          <pc:sldMk cId="3836124993" sldId="3914"/>
        </pc:sldMkLst>
        <pc:spChg chg="del">
          <ac:chgData name="Lawrence, Reginald" userId="46b2b0f4-eec7-426c-9d2d-1dd4c3664997" providerId="ADAL" clId="{14ABE4EA-2169-470F-9261-FA8CD6B49503}" dt="2025-11-06T13:58:58.296" v="691" actId="478"/>
          <ac:spMkLst>
            <pc:docMk/>
            <pc:sldMk cId="3836124993" sldId="3914"/>
            <ac:spMk id="15" creationId="{E1D27F30-C413-DBBD-4371-0BF0B3B72BE4}"/>
          </ac:spMkLst>
        </pc:spChg>
        <pc:grpChg chg="del">
          <ac:chgData name="Lawrence, Reginald" userId="46b2b0f4-eec7-426c-9d2d-1dd4c3664997" providerId="ADAL" clId="{14ABE4EA-2169-470F-9261-FA8CD6B49503}" dt="2025-11-06T13:59:02.869" v="692" actId="478"/>
          <ac:grpSpMkLst>
            <pc:docMk/>
            <pc:sldMk cId="3836124993" sldId="3914"/>
            <ac:grpSpMk id="2" creationId="{F97DF15F-7FE6-CF03-38F4-9FA4DC2A199A}"/>
          </ac:grpSpMkLst>
        </pc:grpChg>
        <pc:grpChg chg="del">
          <ac:chgData name="Lawrence, Reginald" userId="46b2b0f4-eec7-426c-9d2d-1dd4c3664997" providerId="ADAL" clId="{14ABE4EA-2169-470F-9261-FA8CD6B49503}" dt="2025-11-06T13:59:06.044" v="693" actId="478"/>
          <ac:grpSpMkLst>
            <pc:docMk/>
            <pc:sldMk cId="3836124993" sldId="3914"/>
            <ac:grpSpMk id="7" creationId="{F9266FA1-CC7B-8E6B-AC74-EFD926E09409}"/>
          </ac:grpSpMkLst>
        </pc:grpChg>
      </pc:sldChg>
      <pc:sldChg chg="del">
        <pc:chgData name="Lawrence, Reginald" userId="46b2b0f4-eec7-426c-9d2d-1dd4c3664997" providerId="ADAL" clId="{14ABE4EA-2169-470F-9261-FA8CD6B49503}" dt="2025-11-06T13:24:57.743" v="39" actId="47"/>
        <pc:sldMkLst>
          <pc:docMk/>
          <pc:sldMk cId="0" sldId="3920"/>
        </pc:sldMkLst>
      </pc:sldChg>
      <pc:sldChg chg="addSp delSp modSp mod">
        <pc:chgData name="Lawrence, Reginald" userId="46b2b0f4-eec7-426c-9d2d-1dd4c3664997" providerId="ADAL" clId="{14ABE4EA-2169-470F-9261-FA8CD6B49503}" dt="2025-11-06T13:58:31.855" v="690" actId="1076"/>
        <pc:sldMkLst>
          <pc:docMk/>
          <pc:sldMk cId="2905847314" sldId="3926"/>
        </pc:sldMkLst>
        <pc:spChg chg="add del mod">
          <ac:chgData name="Lawrence, Reginald" userId="46b2b0f4-eec7-426c-9d2d-1dd4c3664997" providerId="ADAL" clId="{14ABE4EA-2169-470F-9261-FA8CD6B49503}" dt="2025-11-06T13:56:53.851" v="563"/>
          <ac:spMkLst>
            <pc:docMk/>
            <pc:sldMk cId="2905847314" sldId="3926"/>
            <ac:spMk id="3" creationId="{A1943F7B-9D32-3234-DA84-ED8FC5E07671}"/>
          </ac:spMkLst>
        </pc:spChg>
        <pc:spChg chg="add mod">
          <ac:chgData name="Lawrence, Reginald" userId="46b2b0f4-eec7-426c-9d2d-1dd4c3664997" providerId="ADAL" clId="{14ABE4EA-2169-470F-9261-FA8CD6B49503}" dt="2025-11-06T13:58:31.855" v="690" actId="1076"/>
          <ac:spMkLst>
            <pc:docMk/>
            <pc:sldMk cId="2905847314" sldId="3926"/>
            <ac:spMk id="4" creationId="{D79ECB93-75C4-8DE5-D23D-84A42AF1C4DD}"/>
          </ac:spMkLst>
        </pc:spChg>
      </pc:sldChg>
      <pc:sldChg chg="addSp modSp mod">
        <pc:chgData name="Lawrence, Reginald" userId="46b2b0f4-eec7-426c-9d2d-1dd4c3664997" providerId="ADAL" clId="{14ABE4EA-2169-470F-9261-FA8CD6B49503}" dt="2025-11-06T13:56:12.777" v="560" actId="5793"/>
        <pc:sldMkLst>
          <pc:docMk/>
          <pc:sldMk cId="1870513508" sldId="3927"/>
        </pc:sldMkLst>
        <pc:spChg chg="mod">
          <ac:chgData name="Lawrence, Reginald" userId="46b2b0f4-eec7-426c-9d2d-1dd4c3664997" providerId="ADAL" clId="{14ABE4EA-2169-470F-9261-FA8CD6B49503}" dt="2025-11-06T13:53:53.904" v="440" actId="14100"/>
          <ac:spMkLst>
            <pc:docMk/>
            <pc:sldMk cId="1870513508" sldId="3927"/>
            <ac:spMk id="2" creationId="{696845F0-5571-7B65-3568-9D33DF4952B6}"/>
          </ac:spMkLst>
        </pc:spChg>
        <pc:spChg chg="add mod">
          <ac:chgData name="Lawrence, Reginald" userId="46b2b0f4-eec7-426c-9d2d-1dd4c3664997" providerId="ADAL" clId="{14ABE4EA-2169-470F-9261-FA8CD6B49503}" dt="2025-11-06T13:56:12.777" v="560" actId="5793"/>
          <ac:spMkLst>
            <pc:docMk/>
            <pc:sldMk cId="1870513508" sldId="3927"/>
            <ac:spMk id="3" creationId="{C9986AC8-BC5E-B64D-88AB-5A12529C0DD3}"/>
          </ac:spMkLst>
        </pc:spChg>
      </pc:sldChg>
      <pc:sldChg chg="del">
        <pc:chgData name="Lawrence, Reginald" userId="46b2b0f4-eec7-426c-9d2d-1dd4c3664997" providerId="ADAL" clId="{14ABE4EA-2169-470F-9261-FA8CD6B49503}" dt="2025-11-06T13:59:21.662" v="694" actId="47"/>
        <pc:sldMkLst>
          <pc:docMk/>
          <pc:sldMk cId="3902934688" sldId="3928"/>
        </pc:sldMkLst>
      </pc:sldChg>
      <pc:sldChg chg="delSp modSp mod">
        <pc:chgData name="Lawrence, Reginald" userId="46b2b0f4-eec7-426c-9d2d-1dd4c3664997" providerId="ADAL" clId="{14ABE4EA-2169-470F-9261-FA8CD6B49503}" dt="2025-11-06T12:03:32.142" v="33"/>
        <pc:sldMkLst>
          <pc:docMk/>
          <pc:sldMk cId="3443142149" sldId="3930"/>
        </pc:sldMkLst>
        <pc:spChg chg="del">
          <ac:chgData name="Lawrence, Reginald" userId="46b2b0f4-eec7-426c-9d2d-1dd4c3664997" providerId="ADAL" clId="{14ABE4EA-2169-470F-9261-FA8CD6B49503}" dt="2025-11-06T11:59:02.166" v="0" actId="478"/>
          <ac:spMkLst>
            <pc:docMk/>
            <pc:sldMk cId="3443142149" sldId="3930"/>
            <ac:spMk id="2" creationId="{40F0E87B-6C5D-A0F8-D643-B9E971173465}"/>
          </ac:spMkLst>
        </pc:spChg>
        <pc:spChg chg="mod">
          <ac:chgData name="Lawrence, Reginald" userId="46b2b0f4-eec7-426c-9d2d-1dd4c3664997" providerId="ADAL" clId="{14ABE4EA-2169-470F-9261-FA8CD6B49503}" dt="2025-11-06T11:59:22.487" v="25" actId="20577"/>
          <ac:spMkLst>
            <pc:docMk/>
            <pc:sldMk cId="3443142149" sldId="3930"/>
            <ac:spMk id="5" creationId="{8CEB7C2A-99CF-3ED8-4AA5-4CEDA5FC8279}"/>
          </ac:spMkLst>
        </pc:spChg>
        <pc:spChg chg="mod">
          <ac:chgData name="Lawrence, Reginald" userId="46b2b0f4-eec7-426c-9d2d-1dd4c3664997" providerId="ADAL" clId="{14ABE4EA-2169-470F-9261-FA8CD6B49503}" dt="2025-11-06T12:03:32.142" v="33"/>
          <ac:spMkLst>
            <pc:docMk/>
            <pc:sldMk cId="3443142149" sldId="3930"/>
            <ac:spMk id="7" creationId="{571469F2-9BE1-F023-54EE-C4807512E456}"/>
          </ac:spMkLst>
        </pc:spChg>
      </pc:sldChg>
      <pc:sldChg chg="del">
        <pc:chgData name="Lawrence, Reginald" userId="46b2b0f4-eec7-426c-9d2d-1dd4c3664997" providerId="ADAL" clId="{14ABE4EA-2169-470F-9261-FA8CD6B49503}" dt="2025-11-06T13:25:13.278" v="40" actId="47"/>
        <pc:sldMkLst>
          <pc:docMk/>
          <pc:sldMk cId="1071776176" sldId="3937"/>
        </pc:sldMkLst>
      </pc:sldChg>
      <pc:sldChg chg="delSp modSp mod">
        <pc:chgData name="Lawrence, Reginald" userId="46b2b0f4-eec7-426c-9d2d-1dd4c3664997" providerId="ADAL" clId="{14ABE4EA-2169-470F-9261-FA8CD6B49503}" dt="2025-11-06T14:04:16.048" v="707" actId="207"/>
        <pc:sldMkLst>
          <pc:docMk/>
          <pc:sldMk cId="3688397681" sldId="3939"/>
        </pc:sldMkLst>
        <pc:spChg chg="mod">
          <ac:chgData name="Lawrence, Reginald" userId="46b2b0f4-eec7-426c-9d2d-1dd4c3664997" providerId="ADAL" clId="{14ABE4EA-2169-470F-9261-FA8CD6B49503}" dt="2025-11-06T13:48:27.127" v="415" actId="20577"/>
          <ac:spMkLst>
            <pc:docMk/>
            <pc:sldMk cId="3688397681" sldId="3939"/>
            <ac:spMk id="10" creationId="{409C1A33-2AD9-B4F3-E939-354C810F03BE}"/>
          </ac:spMkLst>
        </pc:spChg>
        <pc:spChg chg="mod">
          <ac:chgData name="Lawrence, Reginald" userId="46b2b0f4-eec7-426c-9d2d-1dd4c3664997" providerId="ADAL" clId="{14ABE4EA-2169-470F-9261-FA8CD6B49503}" dt="2025-11-06T14:04:16.048" v="707" actId="207"/>
          <ac:spMkLst>
            <pc:docMk/>
            <pc:sldMk cId="3688397681" sldId="3939"/>
            <ac:spMk id="11" creationId="{5A6A1E12-F05A-8E1C-C585-3469EF49A573}"/>
          </ac:spMkLst>
        </pc:spChg>
        <pc:spChg chg="del mod">
          <ac:chgData name="Lawrence, Reginald" userId="46b2b0f4-eec7-426c-9d2d-1dd4c3664997" providerId="ADAL" clId="{14ABE4EA-2169-470F-9261-FA8CD6B49503}" dt="2025-11-06T13:33:55.274" v="53" actId="478"/>
          <ac:spMkLst>
            <pc:docMk/>
            <pc:sldMk cId="3688397681" sldId="3939"/>
            <ac:spMk id="15" creationId="{0464FE05-17C8-2A9C-BB72-C04C6B1EC28C}"/>
          </ac:spMkLst>
        </pc:spChg>
      </pc:sldChg>
      <pc:sldChg chg="delSp modSp del mod">
        <pc:chgData name="Lawrence, Reginald" userId="46b2b0f4-eec7-426c-9d2d-1dd4c3664997" providerId="ADAL" clId="{14ABE4EA-2169-470F-9261-FA8CD6B49503}" dt="2025-11-06T13:26:27.869" v="47" actId="47"/>
        <pc:sldMkLst>
          <pc:docMk/>
          <pc:sldMk cId="2801055438" sldId="3940"/>
        </pc:sldMkLst>
        <pc:spChg chg="del mod">
          <ac:chgData name="Lawrence, Reginald" userId="46b2b0f4-eec7-426c-9d2d-1dd4c3664997" providerId="ADAL" clId="{14ABE4EA-2169-470F-9261-FA8CD6B49503}" dt="2025-11-06T13:25:31.532" v="42" actId="478"/>
          <ac:spMkLst>
            <pc:docMk/>
            <pc:sldMk cId="2801055438" sldId="3940"/>
            <ac:spMk id="6" creationId="{B441025D-32C0-3EA9-B856-6A867DA815AD}"/>
          </ac:spMkLst>
        </pc:spChg>
      </pc:sldChg>
      <pc:sldChg chg="modSp mod">
        <pc:chgData name="Lawrence, Reginald" userId="46b2b0f4-eec7-426c-9d2d-1dd4c3664997" providerId="ADAL" clId="{14ABE4EA-2169-470F-9261-FA8CD6B49503}" dt="2025-11-06T13:49:14.343" v="418" actId="27636"/>
        <pc:sldMkLst>
          <pc:docMk/>
          <pc:sldMk cId="3432818458" sldId="3941"/>
        </pc:sldMkLst>
        <pc:spChg chg="mod">
          <ac:chgData name="Lawrence, Reginald" userId="46b2b0f4-eec7-426c-9d2d-1dd4c3664997" providerId="ADAL" clId="{14ABE4EA-2169-470F-9261-FA8CD6B49503}" dt="2025-11-06T13:49:14.343" v="418" actId="27636"/>
          <ac:spMkLst>
            <pc:docMk/>
            <pc:sldMk cId="3432818458" sldId="3941"/>
            <ac:spMk id="5" creationId="{C4192AF6-3F66-F2F5-5D09-89B7B4B902AA}"/>
          </ac:spMkLst>
        </pc:spChg>
      </pc:sldChg>
      <pc:sldChg chg="addSp delSp modSp mod">
        <pc:chgData name="Lawrence, Reginald" userId="46b2b0f4-eec7-426c-9d2d-1dd4c3664997" providerId="ADAL" clId="{14ABE4EA-2169-470F-9261-FA8CD6B49503}" dt="2025-11-06T13:52:12.670" v="434" actId="207"/>
        <pc:sldMkLst>
          <pc:docMk/>
          <pc:sldMk cId="3769079609" sldId="3942"/>
        </pc:sldMkLst>
        <pc:spChg chg="add del mod">
          <ac:chgData name="Lawrence, Reginald" userId="46b2b0f4-eec7-426c-9d2d-1dd4c3664997" providerId="ADAL" clId="{14ABE4EA-2169-470F-9261-FA8CD6B49503}" dt="2025-11-06T13:29:33.245" v="51" actId="478"/>
          <ac:spMkLst>
            <pc:docMk/>
            <pc:sldMk cId="3769079609" sldId="3942"/>
            <ac:spMk id="3" creationId="{184E4B9D-C930-4652-963A-835662009302}"/>
          </ac:spMkLst>
        </pc:spChg>
        <pc:spChg chg="add mod">
          <ac:chgData name="Lawrence, Reginald" userId="46b2b0f4-eec7-426c-9d2d-1dd4c3664997" providerId="ADAL" clId="{14ABE4EA-2169-470F-9261-FA8CD6B49503}" dt="2025-11-06T13:51:37.999" v="426" actId="1076"/>
          <ac:spMkLst>
            <pc:docMk/>
            <pc:sldMk cId="3769079609" sldId="3942"/>
            <ac:spMk id="4" creationId="{2359A690-6008-DAFB-43C9-D8543523E57A}"/>
          </ac:spMkLst>
        </pc:spChg>
        <pc:spChg chg="del mod">
          <ac:chgData name="Lawrence, Reginald" userId="46b2b0f4-eec7-426c-9d2d-1dd4c3664997" providerId="ADAL" clId="{14ABE4EA-2169-470F-9261-FA8CD6B49503}" dt="2025-11-06T13:51:40.320" v="428"/>
          <ac:spMkLst>
            <pc:docMk/>
            <pc:sldMk cId="3769079609" sldId="3942"/>
            <ac:spMk id="10" creationId="{50E43D3E-A63A-FAD4-A37B-5D5A07739EC2}"/>
          </ac:spMkLst>
        </pc:spChg>
        <pc:spChg chg="mod">
          <ac:chgData name="Lawrence, Reginald" userId="46b2b0f4-eec7-426c-9d2d-1dd4c3664997" providerId="ADAL" clId="{14ABE4EA-2169-470F-9261-FA8CD6B49503}" dt="2025-11-06T13:52:12.670" v="434" actId="207"/>
          <ac:spMkLst>
            <pc:docMk/>
            <pc:sldMk cId="3769079609" sldId="3942"/>
            <ac:spMk id="11" creationId="{78579995-AF1A-F190-986F-61268FA1EA38}"/>
          </ac:spMkLst>
        </pc:spChg>
      </pc:sldChg>
      <pc:sldChg chg="modSp add ord">
        <pc:chgData name="Lawrence, Reginald" userId="46b2b0f4-eec7-426c-9d2d-1dd4c3664997" providerId="ADAL" clId="{14ABE4EA-2169-470F-9261-FA8CD6B49503}" dt="2025-11-06T13:25:55.780" v="46"/>
        <pc:sldMkLst>
          <pc:docMk/>
          <pc:sldMk cId="3390713848" sldId="3943"/>
        </pc:sldMkLst>
        <pc:spChg chg="mod">
          <ac:chgData name="Lawrence, Reginald" userId="46b2b0f4-eec7-426c-9d2d-1dd4c3664997" providerId="ADAL" clId="{14ABE4EA-2169-470F-9261-FA8CD6B49503}" dt="2025-11-06T12:05:47.125" v="34"/>
          <ac:spMkLst>
            <pc:docMk/>
            <pc:sldMk cId="3390713848" sldId="3943"/>
            <ac:spMk id="339" creationId="{BF5D7B89-2E15-F77D-9CF0-23E4CE636D82}"/>
          </ac:spMkLst>
        </pc:spChg>
      </pc:sldChg>
      <pc:sldChg chg="add">
        <pc:chgData name="Lawrence, Reginald" userId="46b2b0f4-eec7-426c-9d2d-1dd4c3664997" providerId="ADAL" clId="{14ABE4EA-2169-470F-9261-FA8CD6B49503}" dt="2025-11-06T12:06:22.673" v="37"/>
        <pc:sldMkLst>
          <pc:docMk/>
          <pc:sldMk cId="1551699757" sldId="3944"/>
        </pc:sldMkLst>
      </pc:sldChg>
      <pc:sldMasterChg chg="delSldLayout">
        <pc:chgData name="Lawrence, Reginald" userId="46b2b0f4-eec7-426c-9d2d-1dd4c3664997" providerId="ADAL" clId="{14ABE4EA-2169-470F-9261-FA8CD6B49503}" dt="2025-11-06T13:24:57.743" v="39" actId="47"/>
        <pc:sldMasterMkLst>
          <pc:docMk/>
          <pc:sldMasterMk cId="1788353970" sldId="2147483648"/>
        </pc:sldMasterMkLst>
        <pc:sldLayoutChg chg="del">
          <pc:chgData name="Lawrence, Reginald" userId="46b2b0f4-eec7-426c-9d2d-1dd4c3664997" providerId="ADAL" clId="{14ABE4EA-2169-470F-9261-FA8CD6B49503}" dt="2025-11-06T13:24:57.743" v="39" actId="47"/>
          <pc:sldLayoutMkLst>
            <pc:docMk/>
            <pc:sldMasterMk cId="1788353970" sldId="2147483648"/>
            <pc:sldLayoutMk cId="3039312550" sldId="2147483676"/>
          </pc:sldLayoutMkLst>
        </pc:sldLayoutChg>
      </pc:sldMasterChg>
      <pc:sldMasterChg chg="delSldLayout">
        <pc:chgData name="Lawrence, Reginald" userId="46b2b0f4-eec7-426c-9d2d-1dd4c3664997" providerId="ADAL" clId="{14ABE4EA-2169-470F-9261-FA8CD6B49503}" dt="2025-11-06T13:59:50.649" v="696" actId="47"/>
        <pc:sldMasterMkLst>
          <pc:docMk/>
          <pc:sldMasterMk cId="2631062484" sldId="2147483679"/>
        </pc:sldMasterMkLst>
        <pc:sldLayoutChg chg="del">
          <pc:chgData name="Lawrence, Reginald" userId="46b2b0f4-eec7-426c-9d2d-1dd4c3664997" providerId="ADAL" clId="{14ABE4EA-2169-470F-9261-FA8CD6B49503}" dt="2025-11-06T13:59:50.649" v="696" actId="47"/>
          <pc:sldLayoutMkLst>
            <pc:docMk/>
            <pc:sldMasterMk cId="2631062484" sldId="2147483679"/>
            <pc:sldLayoutMk cId="1127838736" sldId="2147483683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2D917E-FE20-4723-9C09-CE56F00CBC3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2378A6E-E744-49F7-8863-C76946B3DDDD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2. Increase student knowledge of new math standards</a:t>
          </a:r>
        </a:p>
      </dgm:t>
    </dgm:pt>
    <dgm:pt modelId="{AD5843C1-276D-4A6C-8354-C38304F5E298}" type="parTrans" cxnId="{61E8E043-9B48-437A-A681-F0EFD3AB4CCD}">
      <dgm:prSet/>
      <dgm:spPr/>
      <dgm:t>
        <a:bodyPr/>
        <a:lstStyle/>
        <a:p>
          <a:endParaRPr lang="en-US"/>
        </a:p>
      </dgm:t>
    </dgm:pt>
    <dgm:pt modelId="{807CD5DA-DA2C-4E6F-9427-65727179A0E1}" type="sibTrans" cxnId="{61E8E043-9B48-437A-A681-F0EFD3AB4CCD}">
      <dgm:prSet/>
      <dgm:spPr/>
      <dgm:t>
        <a:bodyPr/>
        <a:lstStyle/>
        <a:p>
          <a:endParaRPr lang="en-US"/>
        </a:p>
      </dgm:t>
    </dgm:pt>
    <dgm:pt modelId="{3D77A2C2-3E87-468E-9F41-0580EB050146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Increase student proficiency on Math assessments by 3%</a:t>
          </a:r>
        </a:p>
      </dgm:t>
    </dgm:pt>
    <dgm:pt modelId="{2BFFFBA4-8A94-4577-81F6-C8858EB7A5C6}" type="parTrans" cxnId="{A3A0796E-FDB5-42A7-B784-1B89FE5D650B}">
      <dgm:prSet/>
      <dgm:spPr/>
      <dgm:t>
        <a:bodyPr/>
        <a:lstStyle/>
        <a:p>
          <a:endParaRPr lang="en-US"/>
        </a:p>
      </dgm:t>
    </dgm:pt>
    <dgm:pt modelId="{CCE19885-822D-4FC2-938E-A85B1791BAA4}" type="sibTrans" cxnId="{A3A0796E-FDB5-42A7-B784-1B89FE5D650B}">
      <dgm:prSet/>
      <dgm:spPr/>
      <dgm:t>
        <a:bodyPr/>
        <a:lstStyle/>
        <a:p>
          <a:endParaRPr lang="en-US"/>
        </a:p>
      </dgm:t>
    </dgm:pt>
    <dgm:pt modelId="{6E982165-ABFB-4203-BE05-C8FF58A35896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/>
            <a:t>Milestones and MAP Scores</a:t>
          </a:r>
        </a:p>
      </dgm:t>
    </dgm:pt>
    <dgm:pt modelId="{DC718CE2-EFDE-4D6A-AD02-517ACC6D911E}" type="parTrans" cxnId="{01B9F802-EE51-490B-B876-381B1EDBCFD7}">
      <dgm:prSet/>
      <dgm:spPr/>
      <dgm:t>
        <a:bodyPr/>
        <a:lstStyle/>
        <a:p>
          <a:endParaRPr lang="en-US"/>
        </a:p>
      </dgm:t>
    </dgm:pt>
    <dgm:pt modelId="{9474F23F-25D7-43A6-9C27-A8C969BB7201}" type="sibTrans" cxnId="{01B9F802-EE51-490B-B876-381B1EDBCFD7}">
      <dgm:prSet/>
      <dgm:spPr/>
      <dgm:t>
        <a:bodyPr/>
        <a:lstStyle/>
        <a:p>
          <a:endParaRPr lang="en-US"/>
        </a:p>
      </dgm:t>
    </dgm:pt>
    <dgm:pt modelId="{BCD89D68-B621-4C4E-82D2-D44A43F22BD6}" type="pres">
      <dgm:prSet presAssocID="{712D917E-FE20-4723-9C09-CE56F00CBC3C}" presName="Name0" presStyleCnt="0">
        <dgm:presLayoutVars>
          <dgm:dir/>
          <dgm:resizeHandles val="exact"/>
        </dgm:presLayoutVars>
      </dgm:prSet>
      <dgm:spPr/>
    </dgm:pt>
    <dgm:pt modelId="{73C6E674-3A09-4706-99E4-404CA3983EF6}" type="pres">
      <dgm:prSet presAssocID="{72378A6E-E744-49F7-8863-C76946B3DDDD}" presName="node" presStyleLbl="node1" presStyleIdx="0" presStyleCnt="3" custLinFactNeighborX="2019" custLinFactNeighborY="-22605">
        <dgm:presLayoutVars>
          <dgm:bulletEnabled val="1"/>
        </dgm:presLayoutVars>
      </dgm:prSet>
      <dgm:spPr/>
    </dgm:pt>
    <dgm:pt modelId="{D61C3C11-0882-4EAF-ABF8-532F091DF920}" type="pres">
      <dgm:prSet presAssocID="{807CD5DA-DA2C-4E6F-9427-65727179A0E1}" presName="sibTrans" presStyleLbl="sibTrans2D1" presStyleIdx="0" presStyleCnt="2"/>
      <dgm:spPr/>
    </dgm:pt>
    <dgm:pt modelId="{9B94C8F1-B156-4B91-9608-A2C0B923EBD7}" type="pres">
      <dgm:prSet presAssocID="{807CD5DA-DA2C-4E6F-9427-65727179A0E1}" presName="connectorText" presStyleLbl="sibTrans2D1" presStyleIdx="0" presStyleCnt="2"/>
      <dgm:spPr/>
    </dgm:pt>
    <dgm:pt modelId="{810413E1-B41A-4A73-99A1-F0B366F6CDE2}" type="pres">
      <dgm:prSet presAssocID="{3D77A2C2-3E87-468E-9F41-0580EB050146}" presName="node" presStyleLbl="node1" presStyleIdx="1" presStyleCnt="3" custLinFactNeighborX="2855" custLinFactNeighborY="-22605">
        <dgm:presLayoutVars>
          <dgm:bulletEnabled val="1"/>
        </dgm:presLayoutVars>
      </dgm:prSet>
      <dgm:spPr/>
    </dgm:pt>
    <dgm:pt modelId="{EB37E565-04CD-4728-8780-80F51E812A81}" type="pres">
      <dgm:prSet presAssocID="{CCE19885-822D-4FC2-938E-A85B1791BAA4}" presName="sibTrans" presStyleLbl="sibTrans2D1" presStyleIdx="1" presStyleCnt="2"/>
      <dgm:spPr/>
    </dgm:pt>
    <dgm:pt modelId="{2EF027DA-4FC5-4549-82BA-5C3B59D1AE35}" type="pres">
      <dgm:prSet presAssocID="{CCE19885-822D-4FC2-938E-A85B1791BAA4}" presName="connectorText" presStyleLbl="sibTrans2D1" presStyleIdx="1" presStyleCnt="2"/>
      <dgm:spPr/>
    </dgm:pt>
    <dgm:pt modelId="{E9CF8C3A-61B4-4C28-BC4D-7FA17CF858A9}" type="pres">
      <dgm:prSet presAssocID="{6E982165-ABFB-4203-BE05-C8FF58A35896}" presName="node" presStyleLbl="node1" presStyleIdx="2" presStyleCnt="3" custLinFactNeighborX="2259" custLinFactNeighborY="-22605">
        <dgm:presLayoutVars>
          <dgm:bulletEnabled val="1"/>
        </dgm:presLayoutVars>
      </dgm:prSet>
      <dgm:spPr/>
    </dgm:pt>
  </dgm:ptLst>
  <dgm:cxnLst>
    <dgm:cxn modelId="{01B9F802-EE51-490B-B876-381B1EDBCFD7}" srcId="{712D917E-FE20-4723-9C09-CE56F00CBC3C}" destId="{6E982165-ABFB-4203-BE05-C8FF58A35896}" srcOrd="2" destOrd="0" parTransId="{DC718CE2-EFDE-4D6A-AD02-517ACC6D911E}" sibTransId="{9474F23F-25D7-43A6-9C27-A8C969BB7201}"/>
    <dgm:cxn modelId="{D4E3B829-8D76-4B15-8B55-2BADA1269F14}" type="presOf" srcId="{807CD5DA-DA2C-4E6F-9427-65727179A0E1}" destId="{D61C3C11-0882-4EAF-ABF8-532F091DF920}" srcOrd="0" destOrd="0" presId="urn:microsoft.com/office/officeart/2005/8/layout/process1"/>
    <dgm:cxn modelId="{61E8E043-9B48-437A-A681-F0EFD3AB4CCD}" srcId="{712D917E-FE20-4723-9C09-CE56F00CBC3C}" destId="{72378A6E-E744-49F7-8863-C76946B3DDDD}" srcOrd="0" destOrd="0" parTransId="{AD5843C1-276D-4A6C-8354-C38304F5E298}" sibTransId="{807CD5DA-DA2C-4E6F-9427-65727179A0E1}"/>
    <dgm:cxn modelId="{2A6BED64-7C76-4DC3-8E98-DFD8CAFF9068}" type="presOf" srcId="{72378A6E-E744-49F7-8863-C76946B3DDDD}" destId="{73C6E674-3A09-4706-99E4-404CA3983EF6}" srcOrd="0" destOrd="0" presId="urn:microsoft.com/office/officeart/2005/8/layout/process1"/>
    <dgm:cxn modelId="{93FE1F45-6457-44F3-971D-758E10D2489C}" type="presOf" srcId="{712D917E-FE20-4723-9C09-CE56F00CBC3C}" destId="{BCD89D68-B621-4C4E-82D2-D44A43F22BD6}" srcOrd="0" destOrd="0" presId="urn:microsoft.com/office/officeart/2005/8/layout/process1"/>
    <dgm:cxn modelId="{1527654B-5D62-422B-9AAC-AC01D40C211C}" type="presOf" srcId="{807CD5DA-DA2C-4E6F-9427-65727179A0E1}" destId="{9B94C8F1-B156-4B91-9608-A2C0B923EBD7}" srcOrd="1" destOrd="0" presId="urn:microsoft.com/office/officeart/2005/8/layout/process1"/>
    <dgm:cxn modelId="{A3A0796E-FDB5-42A7-B784-1B89FE5D650B}" srcId="{712D917E-FE20-4723-9C09-CE56F00CBC3C}" destId="{3D77A2C2-3E87-468E-9F41-0580EB050146}" srcOrd="1" destOrd="0" parTransId="{2BFFFBA4-8A94-4577-81F6-C8858EB7A5C6}" sibTransId="{CCE19885-822D-4FC2-938E-A85B1791BAA4}"/>
    <dgm:cxn modelId="{F08B138F-CDDB-49DB-9243-FF3CB6B46A0C}" type="presOf" srcId="{3D77A2C2-3E87-468E-9F41-0580EB050146}" destId="{810413E1-B41A-4A73-99A1-F0B366F6CDE2}" srcOrd="0" destOrd="0" presId="urn:microsoft.com/office/officeart/2005/8/layout/process1"/>
    <dgm:cxn modelId="{E86C9094-736D-48B9-852A-0CCD0543E035}" type="presOf" srcId="{CCE19885-822D-4FC2-938E-A85B1791BAA4}" destId="{2EF027DA-4FC5-4549-82BA-5C3B59D1AE35}" srcOrd="1" destOrd="0" presId="urn:microsoft.com/office/officeart/2005/8/layout/process1"/>
    <dgm:cxn modelId="{87BF8DB0-F55D-4721-9239-ECF06DB7B839}" type="presOf" srcId="{6E982165-ABFB-4203-BE05-C8FF58A35896}" destId="{E9CF8C3A-61B4-4C28-BC4D-7FA17CF858A9}" srcOrd="0" destOrd="0" presId="urn:microsoft.com/office/officeart/2005/8/layout/process1"/>
    <dgm:cxn modelId="{86D652DC-5E87-4C4B-9BEB-9FF38370DBBC}" type="presOf" srcId="{CCE19885-822D-4FC2-938E-A85B1791BAA4}" destId="{EB37E565-04CD-4728-8780-80F51E812A81}" srcOrd="0" destOrd="0" presId="urn:microsoft.com/office/officeart/2005/8/layout/process1"/>
    <dgm:cxn modelId="{317E3C63-91EE-4A9E-8D62-98E5BE206FAC}" type="presParOf" srcId="{BCD89D68-B621-4C4E-82D2-D44A43F22BD6}" destId="{73C6E674-3A09-4706-99E4-404CA3983EF6}" srcOrd="0" destOrd="0" presId="urn:microsoft.com/office/officeart/2005/8/layout/process1"/>
    <dgm:cxn modelId="{B8A9C1CE-2913-42F6-A8C4-411D38A2C374}" type="presParOf" srcId="{BCD89D68-B621-4C4E-82D2-D44A43F22BD6}" destId="{D61C3C11-0882-4EAF-ABF8-532F091DF920}" srcOrd="1" destOrd="0" presId="urn:microsoft.com/office/officeart/2005/8/layout/process1"/>
    <dgm:cxn modelId="{C89EFA2D-5170-4B63-A0AC-1F930B9AFBC9}" type="presParOf" srcId="{D61C3C11-0882-4EAF-ABF8-532F091DF920}" destId="{9B94C8F1-B156-4B91-9608-A2C0B923EBD7}" srcOrd="0" destOrd="0" presId="urn:microsoft.com/office/officeart/2005/8/layout/process1"/>
    <dgm:cxn modelId="{651ECB44-DDC2-41BA-B859-CA48AC9B0F0B}" type="presParOf" srcId="{BCD89D68-B621-4C4E-82D2-D44A43F22BD6}" destId="{810413E1-B41A-4A73-99A1-F0B366F6CDE2}" srcOrd="2" destOrd="0" presId="urn:microsoft.com/office/officeart/2005/8/layout/process1"/>
    <dgm:cxn modelId="{BE7E44B4-5A49-4A3D-9A51-7FF31ED830BF}" type="presParOf" srcId="{BCD89D68-B621-4C4E-82D2-D44A43F22BD6}" destId="{EB37E565-04CD-4728-8780-80F51E812A81}" srcOrd="3" destOrd="0" presId="urn:microsoft.com/office/officeart/2005/8/layout/process1"/>
    <dgm:cxn modelId="{8010D501-3AA3-472E-973B-6E96D6EA170A}" type="presParOf" srcId="{EB37E565-04CD-4728-8780-80F51E812A81}" destId="{2EF027DA-4FC5-4549-82BA-5C3B59D1AE35}" srcOrd="0" destOrd="0" presId="urn:microsoft.com/office/officeart/2005/8/layout/process1"/>
    <dgm:cxn modelId="{AC6E4893-6533-4097-BB72-21B2C53039A2}" type="presParOf" srcId="{BCD89D68-B621-4C4E-82D2-D44A43F22BD6}" destId="{E9CF8C3A-61B4-4C28-BC4D-7FA17CF858A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2D917E-FE20-4723-9C09-CE56F00CBC3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2378A6E-E744-49F7-8863-C76946B3DDDD}">
      <dgm:prSet phldrT="[Text]"/>
      <dgm:spPr>
        <a:solidFill>
          <a:schemeClr val="accent2"/>
        </a:solidFill>
      </dgm:spPr>
      <dgm:t>
        <a:bodyPr/>
        <a:lstStyle/>
        <a:p>
          <a:pPr>
            <a:buClr>
              <a:srgbClr val="000000"/>
            </a:buClr>
            <a:buSzPts val="1000"/>
          </a:pPr>
          <a:r>
            <a:rPr lang="en-US" b="1" dirty="0">
              <a:latin typeface="Calibri"/>
              <a:ea typeface="Calibri"/>
              <a:cs typeface="Calibri"/>
              <a:sym typeface="Calibri"/>
            </a:rPr>
            <a:t>1.Increase student phonic awareness and create early readers</a:t>
          </a:r>
          <a:endParaRPr lang="en-US" dirty="0"/>
        </a:p>
      </dgm:t>
    </dgm:pt>
    <dgm:pt modelId="{AD5843C1-276D-4A6C-8354-C38304F5E298}" type="parTrans" cxnId="{61E8E043-9B48-437A-A681-F0EFD3AB4CCD}">
      <dgm:prSet/>
      <dgm:spPr/>
      <dgm:t>
        <a:bodyPr/>
        <a:lstStyle/>
        <a:p>
          <a:endParaRPr lang="en-US"/>
        </a:p>
      </dgm:t>
    </dgm:pt>
    <dgm:pt modelId="{807CD5DA-DA2C-4E6F-9427-65727179A0E1}" type="sibTrans" cxnId="{61E8E043-9B48-437A-A681-F0EFD3AB4CCD}">
      <dgm:prSet/>
      <dgm:spPr/>
      <dgm:t>
        <a:bodyPr/>
        <a:lstStyle/>
        <a:p>
          <a:endParaRPr lang="en-US"/>
        </a:p>
      </dgm:t>
    </dgm:pt>
    <dgm:pt modelId="{3D77A2C2-3E87-468E-9F41-0580EB050146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Increase student proficiency on ELA assessments by 3%</a:t>
          </a:r>
        </a:p>
      </dgm:t>
    </dgm:pt>
    <dgm:pt modelId="{2BFFFBA4-8A94-4577-81F6-C8858EB7A5C6}" type="parTrans" cxnId="{A3A0796E-FDB5-42A7-B784-1B89FE5D650B}">
      <dgm:prSet/>
      <dgm:spPr/>
      <dgm:t>
        <a:bodyPr/>
        <a:lstStyle/>
        <a:p>
          <a:endParaRPr lang="en-US"/>
        </a:p>
      </dgm:t>
    </dgm:pt>
    <dgm:pt modelId="{CCE19885-822D-4FC2-938E-A85B1791BAA4}" type="sibTrans" cxnId="{A3A0796E-FDB5-42A7-B784-1B89FE5D650B}">
      <dgm:prSet/>
      <dgm:spPr/>
      <dgm:t>
        <a:bodyPr/>
        <a:lstStyle/>
        <a:p>
          <a:endParaRPr lang="en-US"/>
        </a:p>
      </dgm:t>
    </dgm:pt>
    <dgm:pt modelId="{6E982165-ABFB-4203-BE05-C8FF58A35896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/>
            <a:t>Milestones and MAP Scores</a:t>
          </a:r>
        </a:p>
      </dgm:t>
    </dgm:pt>
    <dgm:pt modelId="{DC718CE2-EFDE-4D6A-AD02-517ACC6D911E}" type="parTrans" cxnId="{01B9F802-EE51-490B-B876-381B1EDBCFD7}">
      <dgm:prSet/>
      <dgm:spPr/>
      <dgm:t>
        <a:bodyPr/>
        <a:lstStyle/>
        <a:p>
          <a:endParaRPr lang="en-US"/>
        </a:p>
      </dgm:t>
    </dgm:pt>
    <dgm:pt modelId="{9474F23F-25D7-43A6-9C27-A8C969BB7201}" type="sibTrans" cxnId="{01B9F802-EE51-490B-B876-381B1EDBCFD7}">
      <dgm:prSet/>
      <dgm:spPr/>
      <dgm:t>
        <a:bodyPr/>
        <a:lstStyle/>
        <a:p>
          <a:endParaRPr lang="en-US"/>
        </a:p>
      </dgm:t>
    </dgm:pt>
    <dgm:pt modelId="{BCD89D68-B621-4C4E-82D2-D44A43F22BD6}" type="pres">
      <dgm:prSet presAssocID="{712D917E-FE20-4723-9C09-CE56F00CBC3C}" presName="Name0" presStyleCnt="0">
        <dgm:presLayoutVars>
          <dgm:dir/>
          <dgm:resizeHandles val="exact"/>
        </dgm:presLayoutVars>
      </dgm:prSet>
      <dgm:spPr/>
    </dgm:pt>
    <dgm:pt modelId="{73C6E674-3A09-4706-99E4-404CA3983EF6}" type="pres">
      <dgm:prSet presAssocID="{72378A6E-E744-49F7-8863-C76946B3DDDD}" presName="node" presStyleLbl="node1" presStyleIdx="0" presStyleCnt="3">
        <dgm:presLayoutVars>
          <dgm:bulletEnabled val="1"/>
        </dgm:presLayoutVars>
      </dgm:prSet>
      <dgm:spPr/>
    </dgm:pt>
    <dgm:pt modelId="{D61C3C11-0882-4EAF-ABF8-532F091DF920}" type="pres">
      <dgm:prSet presAssocID="{807CD5DA-DA2C-4E6F-9427-65727179A0E1}" presName="sibTrans" presStyleLbl="sibTrans2D1" presStyleIdx="0" presStyleCnt="2"/>
      <dgm:spPr/>
    </dgm:pt>
    <dgm:pt modelId="{9B94C8F1-B156-4B91-9608-A2C0B923EBD7}" type="pres">
      <dgm:prSet presAssocID="{807CD5DA-DA2C-4E6F-9427-65727179A0E1}" presName="connectorText" presStyleLbl="sibTrans2D1" presStyleIdx="0" presStyleCnt="2"/>
      <dgm:spPr/>
    </dgm:pt>
    <dgm:pt modelId="{810413E1-B41A-4A73-99A1-F0B366F6CDE2}" type="pres">
      <dgm:prSet presAssocID="{3D77A2C2-3E87-468E-9F41-0580EB050146}" presName="node" presStyleLbl="node1" presStyleIdx="1" presStyleCnt="3">
        <dgm:presLayoutVars>
          <dgm:bulletEnabled val="1"/>
        </dgm:presLayoutVars>
      </dgm:prSet>
      <dgm:spPr/>
    </dgm:pt>
    <dgm:pt modelId="{EB37E565-04CD-4728-8780-80F51E812A81}" type="pres">
      <dgm:prSet presAssocID="{CCE19885-822D-4FC2-938E-A85B1791BAA4}" presName="sibTrans" presStyleLbl="sibTrans2D1" presStyleIdx="1" presStyleCnt="2"/>
      <dgm:spPr/>
    </dgm:pt>
    <dgm:pt modelId="{2EF027DA-4FC5-4549-82BA-5C3B59D1AE35}" type="pres">
      <dgm:prSet presAssocID="{CCE19885-822D-4FC2-938E-A85B1791BAA4}" presName="connectorText" presStyleLbl="sibTrans2D1" presStyleIdx="1" presStyleCnt="2"/>
      <dgm:spPr/>
    </dgm:pt>
    <dgm:pt modelId="{E9CF8C3A-61B4-4C28-BC4D-7FA17CF858A9}" type="pres">
      <dgm:prSet presAssocID="{6E982165-ABFB-4203-BE05-C8FF58A35896}" presName="node" presStyleLbl="node1" presStyleIdx="2" presStyleCnt="3">
        <dgm:presLayoutVars>
          <dgm:bulletEnabled val="1"/>
        </dgm:presLayoutVars>
      </dgm:prSet>
      <dgm:spPr/>
    </dgm:pt>
  </dgm:ptLst>
  <dgm:cxnLst>
    <dgm:cxn modelId="{01B9F802-EE51-490B-B876-381B1EDBCFD7}" srcId="{712D917E-FE20-4723-9C09-CE56F00CBC3C}" destId="{6E982165-ABFB-4203-BE05-C8FF58A35896}" srcOrd="2" destOrd="0" parTransId="{DC718CE2-EFDE-4D6A-AD02-517ACC6D911E}" sibTransId="{9474F23F-25D7-43A6-9C27-A8C969BB7201}"/>
    <dgm:cxn modelId="{D4E3B829-8D76-4B15-8B55-2BADA1269F14}" type="presOf" srcId="{807CD5DA-DA2C-4E6F-9427-65727179A0E1}" destId="{D61C3C11-0882-4EAF-ABF8-532F091DF920}" srcOrd="0" destOrd="0" presId="urn:microsoft.com/office/officeart/2005/8/layout/process1"/>
    <dgm:cxn modelId="{61E8E043-9B48-437A-A681-F0EFD3AB4CCD}" srcId="{712D917E-FE20-4723-9C09-CE56F00CBC3C}" destId="{72378A6E-E744-49F7-8863-C76946B3DDDD}" srcOrd="0" destOrd="0" parTransId="{AD5843C1-276D-4A6C-8354-C38304F5E298}" sibTransId="{807CD5DA-DA2C-4E6F-9427-65727179A0E1}"/>
    <dgm:cxn modelId="{2A6BED64-7C76-4DC3-8E98-DFD8CAFF9068}" type="presOf" srcId="{72378A6E-E744-49F7-8863-C76946B3DDDD}" destId="{73C6E674-3A09-4706-99E4-404CA3983EF6}" srcOrd="0" destOrd="0" presId="urn:microsoft.com/office/officeart/2005/8/layout/process1"/>
    <dgm:cxn modelId="{93FE1F45-6457-44F3-971D-758E10D2489C}" type="presOf" srcId="{712D917E-FE20-4723-9C09-CE56F00CBC3C}" destId="{BCD89D68-B621-4C4E-82D2-D44A43F22BD6}" srcOrd="0" destOrd="0" presId="urn:microsoft.com/office/officeart/2005/8/layout/process1"/>
    <dgm:cxn modelId="{1527654B-5D62-422B-9AAC-AC01D40C211C}" type="presOf" srcId="{807CD5DA-DA2C-4E6F-9427-65727179A0E1}" destId="{9B94C8F1-B156-4B91-9608-A2C0B923EBD7}" srcOrd="1" destOrd="0" presId="urn:microsoft.com/office/officeart/2005/8/layout/process1"/>
    <dgm:cxn modelId="{A3A0796E-FDB5-42A7-B784-1B89FE5D650B}" srcId="{712D917E-FE20-4723-9C09-CE56F00CBC3C}" destId="{3D77A2C2-3E87-468E-9F41-0580EB050146}" srcOrd="1" destOrd="0" parTransId="{2BFFFBA4-8A94-4577-81F6-C8858EB7A5C6}" sibTransId="{CCE19885-822D-4FC2-938E-A85B1791BAA4}"/>
    <dgm:cxn modelId="{F08B138F-CDDB-49DB-9243-FF3CB6B46A0C}" type="presOf" srcId="{3D77A2C2-3E87-468E-9F41-0580EB050146}" destId="{810413E1-B41A-4A73-99A1-F0B366F6CDE2}" srcOrd="0" destOrd="0" presId="urn:microsoft.com/office/officeart/2005/8/layout/process1"/>
    <dgm:cxn modelId="{E86C9094-736D-48B9-852A-0CCD0543E035}" type="presOf" srcId="{CCE19885-822D-4FC2-938E-A85B1791BAA4}" destId="{2EF027DA-4FC5-4549-82BA-5C3B59D1AE35}" srcOrd="1" destOrd="0" presId="urn:microsoft.com/office/officeart/2005/8/layout/process1"/>
    <dgm:cxn modelId="{87BF8DB0-F55D-4721-9239-ECF06DB7B839}" type="presOf" srcId="{6E982165-ABFB-4203-BE05-C8FF58A35896}" destId="{E9CF8C3A-61B4-4C28-BC4D-7FA17CF858A9}" srcOrd="0" destOrd="0" presId="urn:microsoft.com/office/officeart/2005/8/layout/process1"/>
    <dgm:cxn modelId="{86D652DC-5E87-4C4B-9BEB-9FF38370DBBC}" type="presOf" srcId="{CCE19885-822D-4FC2-938E-A85B1791BAA4}" destId="{EB37E565-04CD-4728-8780-80F51E812A81}" srcOrd="0" destOrd="0" presId="urn:microsoft.com/office/officeart/2005/8/layout/process1"/>
    <dgm:cxn modelId="{317E3C63-91EE-4A9E-8D62-98E5BE206FAC}" type="presParOf" srcId="{BCD89D68-B621-4C4E-82D2-D44A43F22BD6}" destId="{73C6E674-3A09-4706-99E4-404CA3983EF6}" srcOrd="0" destOrd="0" presId="urn:microsoft.com/office/officeart/2005/8/layout/process1"/>
    <dgm:cxn modelId="{B8A9C1CE-2913-42F6-A8C4-411D38A2C374}" type="presParOf" srcId="{BCD89D68-B621-4C4E-82D2-D44A43F22BD6}" destId="{D61C3C11-0882-4EAF-ABF8-532F091DF920}" srcOrd="1" destOrd="0" presId="urn:microsoft.com/office/officeart/2005/8/layout/process1"/>
    <dgm:cxn modelId="{C89EFA2D-5170-4B63-A0AC-1F930B9AFBC9}" type="presParOf" srcId="{D61C3C11-0882-4EAF-ABF8-532F091DF920}" destId="{9B94C8F1-B156-4B91-9608-A2C0B923EBD7}" srcOrd="0" destOrd="0" presId="urn:microsoft.com/office/officeart/2005/8/layout/process1"/>
    <dgm:cxn modelId="{651ECB44-DDC2-41BA-B859-CA48AC9B0F0B}" type="presParOf" srcId="{BCD89D68-B621-4C4E-82D2-D44A43F22BD6}" destId="{810413E1-B41A-4A73-99A1-F0B366F6CDE2}" srcOrd="2" destOrd="0" presId="urn:microsoft.com/office/officeart/2005/8/layout/process1"/>
    <dgm:cxn modelId="{BE7E44B4-5A49-4A3D-9A51-7FF31ED830BF}" type="presParOf" srcId="{BCD89D68-B621-4C4E-82D2-D44A43F22BD6}" destId="{EB37E565-04CD-4728-8780-80F51E812A81}" srcOrd="3" destOrd="0" presId="urn:microsoft.com/office/officeart/2005/8/layout/process1"/>
    <dgm:cxn modelId="{8010D501-3AA3-472E-973B-6E96D6EA170A}" type="presParOf" srcId="{EB37E565-04CD-4728-8780-80F51E812A81}" destId="{2EF027DA-4FC5-4549-82BA-5C3B59D1AE35}" srcOrd="0" destOrd="0" presId="urn:microsoft.com/office/officeart/2005/8/layout/process1"/>
    <dgm:cxn modelId="{AC6E4893-6533-4097-BB72-21B2C53039A2}" type="presParOf" srcId="{BCD89D68-B621-4C4E-82D2-D44A43F22BD6}" destId="{E9CF8C3A-61B4-4C28-BC4D-7FA17CF858A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2D917E-FE20-4723-9C09-CE56F00CBC3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2378A6E-E744-49F7-8863-C76946B3DDDD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Improve</a:t>
          </a:r>
          <a:r>
            <a:rPr lang="en-US" baseline="0" dirty="0"/>
            <a:t> student attendance </a:t>
          </a:r>
          <a:endParaRPr lang="en-US" dirty="0"/>
        </a:p>
      </dgm:t>
    </dgm:pt>
    <dgm:pt modelId="{AD5843C1-276D-4A6C-8354-C38304F5E298}" type="parTrans" cxnId="{61E8E043-9B48-437A-A681-F0EFD3AB4CCD}">
      <dgm:prSet/>
      <dgm:spPr/>
      <dgm:t>
        <a:bodyPr/>
        <a:lstStyle/>
        <a:p>
          <a:endParaRPr lang="en-US"/>
        </a:p>
      </dgm:t>
    </dgm:pt>
    <dgm:pt modelId="{807CD5DA-DA2C-4E6F-9427-65727179A0E1}" type="sibTrans" cxnId="{61E8E043-9B48-437A-A681-F0EFD3AB4CCD}">
      <dgm:prSet/>
      <dgm:spPr/>
      <dgm:t>
        <a:bodyPr/>
        <a:lstStyle/>
        <a:p>
          <a:endParaRPr lang="en-US"/>
        </a:p>
      </dgm:t>
    </dgm:pt>
    <dgm:pt modelId="{3D77A2C2-3E87-468E-9F41-0580EB050146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Increase average attendance rate from 95% to96%</a:t>
          </a:r>
        </a:p>
      </dgm:t>
    </dgm:pt>
    <dgm:pt modelId="{2BFFFBA4-8A94-4577-81F6-C8858EB7A5C6}" type="parTrans" cxnId="{A3A0796E-FDB5-42A7-B784-1B89FE5D650B}">
      <dgm:prSet/>
      <dgm:spPr/>
      <dgm:t>
        <a:bodyPr/>
        <a:lstStyle/>
        <a:p>
          <a:endParaRPr lang="en-US"/>
        </a:p>
      </dgm:t>
    </dgm:pt>
    <dgm:pt modelId="{CCE19885-822D-4FC2-938E-A85B1791BAA4}" type="sibTrans" cxnId="{A3A0796E-FDB5-42A7-B784-1B89FE5D650B}">
      <dgm:prSet/>
      <dgm:spPr/>
      <dgm:t>
        <a:bodyPr/>
        <a:lstStyle/>
        <a:p>
          <a:endParaRPr lang="en-US"/>
        </a:p>
      </dgm:t>
    </dgm:pt>
    <dgm:pt modelId="{6E982165-ABFB-4203-BE05-C8FF58A35896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/>
            <a:t>CCRPI Attendance Rate </a:t>
          </a:r>
        </a:p>
      </dgm:t>
    </dgm:pt>
    <dgm:pt modelId="{DC718CE2-EFDE-4D6A-AD02-517ACC6D911E}" type="parTrans" cxnId="{01B9F802-EE51-490B-B876-381B1EDBCFD7}">
      <dgm:prSet/>
      <dgm:spPr/>
      <dgm:t>
        <a:bodyPr/>
        <a:lstStyle/>
        <a:p>
          <a:endParaRPr lang="en-US"/>
        </a:p>
      </dgm:t>
    </dgm:pt>
    <dgm:pt modelId="{9474F23F-25D7-43A6-9C27-A8C969BB7201}" type="sibTrans" cxnId="{01B9F802-EE51-490B-B876-381B1EDBCFD7}">
      <dgm:prSet/>
      <dgm:spPr/>
      <dgm:t>
        <a:bodyPr/>
        <a:lstStyle/>
        <a:p>
          <a:endParaRPr lang="en-US"/>
        </a:p>
      </dgm:t>
    </dgm:pt>
    <dgm:pt modelId="{BCD89D68-B621-4C4E-82D2-D44A43F22BD6}" type="pres">
      <dgm:prSet presAssocID="{712D917E-FE20-4723-9C09-CE56F00CBC3C}" presName="Name0" presStyleCnt="0">
        <dgm:presLayoutVars>
          <dgm:dir/>
          <dgm:resizeHandles val="exact"/>
        </dgm:presLayoutVars>
      </dgm:prSet>
      <dgm:spPr/>
    </dgm:pt>
    <dgm:pt modelId="{73C6E674-3A09-4706-99E4-404CA3983EF6}" type="pres">
      <dgm:prSet presAssocID="{72378A6E-E744-49F7-8863-C76946B3DDDD}" presName="node" presStyleLbl="node1" presStyleIdx="0" presStyleCnt="3" custLinFactNeighborX="5300" custLinFactNeighborY="-13011">
        <dgm:presLayoutVars>
          <dgm:bulletEnabled val="1"/>
        </dgm:presLayoutVars>
      </dgm:prSet>
      <dgm:spPr/>
    </dgm:pt>
    <dgm:pt modelId="{D61C3C11-0882-4EAF-ABF8-532F091DF920}" type="pres">
      <dgm:prSet presAssocID="{807CD5DA-DA2C-4E6F-9427-65727179A0E1}" presName="sibTrans" presStyleLbl="sibTrans2D1" presStyleIdx="0" presStyleCnt="2"/>
      <dgm:spPr/>
    </dgm:pt>
    <dgm:pt modelId="{9B94C8F1-B156-4B91-9608-A2C0B923EBD7}" type="pres">
      <dgm:prSet presAssocID="{807CD5DA-DA2C-4E6F-9427-65727179A0E1}" presName="connectorText" presStyleLbl="sibTrans2D1" presStyleIdx="0" presStyleCnt="2"/>
      <dgm:spPr/>
    </dgm:pt>
    <dgm:pt modelId="{810413E1-B41A-4A73-99A1-F0B366F6CDE2}" type="pres">
      <dgm:prSet presAssocID="{3D77A2C2-3E87-468E-9F41-0580EB050146}" presName="node" presStyleLbl="node1" presStyleIdx="1" presStyleCnt="3" custLinFactNeighborX="1060" custLinFactNeighborY="-13080">
        <dgm:presLayoutVars>
          <dgm:bulletEnabled val="1"/>
        </dgm:presLayoutVars>
      </dgm:prSet>
      <dgm:spPr/>
    </dgm:pt>
    <dgm:pt modelId="{EB37E565-04CD-4728-8780-80F51E812A81}" type="pres">
      <dgm:prSet presAssocID="{CCE19885-822D-4FC2-938E-A85B1791BAA4}" presName="sibTrans" presStyleLbl="sibTrans2D1" presStyleIdx="1" presStyleCnt="2"/>
      <dgm:spPr/>
    </dgm:pt>
    <dgm:pt modelId="{2EF027DA-4FC5-4549-82BA-5C3B59D1AE35}" type="pres">
      <dgm:prSet presAssocID="{CCE19885-822D-4FC2-938E-A85B1791BAA4}" presName="connectorText" presStyleLbl="sibTrans2D1" presStyleIdx="1" presStyleCnt="2"/>
      <dgm:spPr/>
    </dgm:pt>
    <dgm:pt modelId="{E9CF8C3A-61B4-4C28-BC4D-7FA17CF858A9}" type="pres">
      <dgm:prSet presAssocID="{6E982165-ABFB-4203-BE05-C8FF58A35896}" presName="node" presStyleLbl="node1" presStyleIdx="2" presStyleCnt="3" custLinFactNeighborX="4016" custLinFactNeighborY="-13080">
        <dgm:presLayoutVars>
          <dgm:bulletEnabled val="1"/>
        </dgm:presLayoutVars>
      </dgm:prSet>
      <dgm:spPr/>
    </dgm:pt>
  </dgm:ptLst>
  <dgm:cxnLst>
    <dgm:cxn modelId="{01B9F802-EE51-490B-B876-381B1EDBCFD7}" srcId="{712D917E-FE20-4723-9C09-CE56F00CBC3C}" destId="{6E982165-ABFB-4203-BE05-C8FF58A35896}" srcOrd="2" destOrd="0" parTransId="{DC718CE2-EFDE-4D6A-AD02-517ACC6D911E}" sibTransId="{9474F23F-25D7-43A6-9C27-A8C969BB7201}"/>
    <dgm:cxn modelId="{D4E3B829-8D76-4B15-8B55-2BADA1269F14}" type="presOf" srcId="{807CD5DA-DA2C-4E6F-9427-65727179A0E1}" destId="{D61C3C11-0882-4EAF-ABF8-532F091DF920}" srcOrd="0" destOrd="0" presId="urn:microsoft.com/office/officeart/2005/8/layout/process1"/>
    <dgm:cxn modelId="{61E8E043-9B48-437A-A681-F0EFD3AB4CCD}" srcId="{712D917E-FE20-4723-9C09-CE56F00CBC3C}" destId="{72378A6E-E744-49F7-8863-C76946B3DDDD}" srcOrd="0" destOrd="0" parTransId="{AD5843C1-276D-4A6C-8354-C38304F5E298}" sibTransId="{807CD5DA-DA2C-4E6F-9427-65727179A0E1}"/>
    <dgm:cxn modelId="{2A6BED64-7C76-4DC3-8E98-DFD8CAFF9068}" type="presOf" srcId="{72378A6E-E744-49F7-8863-C76946B3DDDD}" destId="{73C6E674-3A09-4706-99E4-404CA3983EF6}" srcOrd="0" destOrd="0" presId="urn:microsoft.com/office/officeart/2005/8/layout/process1"/>
    <dgm:cxn modelId="{93FE1F45-6457-44F3-971D-758E10D2489C}" type="presOf" srcId="{712D917E-FE20-4723-9C09-CE56F00CBC3C}" destId="{BCD89D68-B621-4C4E-82D2-D44A43F22BD6}" srcOrd="0" destOrd="0" presId="urn:microsoft.com/office/officeart/2005/8/layout/process1"/>
    <dgm:cxn modelId="{1527654B-5D62-422B-9AAC-AC01D40C211C}" type="presOf" srcId="{807CD5DA-DA2C-4E6F-9427-65727179A0E1}" destId="{9B94C8F1-B156-4B91-9608-A2C0B923EBD7}" srcOrd="1" destOrd="0" presId="urn:microsoft.com/office/officeart/2005/8/layout/process1"/>
    <dgm:cxn modelId="{A3A0796E-FDB5-42A7-B784-1B89FE5D650B}" srcId="{712D917E-FE20-4723-9C09-CE56F00CBC3C}" destId="{3D77A2C2-3E87-468E-9F41-0580EB050146}" srcOrd="1" destOrd="0" parTransId="{2BFFFBA4-8A94-4577-81F6-C8858EB7A5C6}" sibTransId="{CCE19885-822D-4FC2-938E-A85B1791BAA4}"/>
    <dgm:cxn modelId="{F08B138F-CDDB-49DB-9243-FF3CB6B46A0C}" type="presOf" srcId="{3D77A2C2-3E87-468E-9F41-0580EB050146}" destId="{810413E1-B41A-4A73-99A1-F0B366F6CDE2}" srcOrd="0" destOrd="0" presId="urn:microsoft.com/office/officeart/2005/8/layout/process1"/>
    <dgm:cxn modelId="{E86C9094-736D-48B9-852A-0CCD0543E035}" type="presOf" srcId="{CCE19885-822D-4FC2-938E-A85B1791BAA4}" destId="{2EF027DA-4FC5-4549-82BA-5C3B59D1AE35}" srcOrd="1" destOrd="0" presId="urn:microsoft.com/office/officeart/2005/8/layout/process1"/>
    <dgm:cxn modelId="{87BF8DB0-F55D-4721-9239-ECF06DB7B839}" type="presOf" srcId="{6E982165-ABFB-4203-BE05-C8FF58A35896}" destId="{E9CF8C3A-61B4-4C28-BC4D-7FA17CF858A9}" srcOrd="0" destOrd="0" presId="urn:microsoft.com/office/officeart/2005/8/layout/process1"/>
    <dgm:cxn modelId="{86D652DC-5E87-4C4B-9BEB-9FF38370DBBC}" type="presOf" srcId="{CCE19885-822D-4FC2-938E-A85B1791BAA4}" destId="{EB37E565-04CD-4728-8780-80F51E812A81}" srcOrd="0" destOrd="0" presId="urn:microsoft.com/office/officeart/2005/8/layout/process1"/>
    <dgm:cxn modelId="{317E3C63-91EE-4A9E-8D62-98E5BE206FAC}" type="presParOf" srcId="{BCD89D68-B621-4C4E-82D2-D44A43F22BD6}" destId="{73C6E674-3A09-4706-99E4-404CA3983EF6}" srcOrd="0" destOrd="0" presId="urn:microsoft.com/office/officeart/2005/8/layout/process1"/>
    <dgm:cxn modelId="{B8A9C1CE-2913-42F6-A8C4-411D38A2C374}" type="presParOf" srcId="{BCD89D68-B621-4C4E-82D2-D44A43F22BD6}" destId="{D61C3C11-0882-4EAF-ABF8-532F091DF920}" srcOrd="1" destOrd="0" presId="urn:microsoft.com/office/officeart/2005/8/layout/process1"/>
    <dgm:cxn modelId="{C89EFA2D-5170-4B63-A0AC-1F930B9AFBC9}" type="presParOf" srcId="{D61C3C11-0882-4EAF-ABF8-532F091DF920}" destId="{9B94C8F1-B156-4B91-9608-A2C0B923EBD7}" srcOrd="0" destOrd="0" presId="urn:microsoft.com/office/officeart/2005/8/layout/process1"/>
    <dgm:cxn modelId="{651ECB44-DDC2-41BA-B859-CA48AC9B0F0B}" type="presParOf" srcId="{BCD89D68-B621-4C4E-82D2-D44A43F22BD6}" destId="{810413E1-B41A-4A73-99A1-F0B366F6CDE2}" srcOrd="2" destOrd="0" presId="urn:microsoft.com/office/officeart/2005/8/layout/process1"/>
    <dgm:cxn modelId="{BE7E44B4-5A49-4A3D-9A51-7FF31ED830BF}" type="presParOf" srcId="{BCD89D68-B621-4C4E-82D2-D44A43F22BD6}" destId="{EB37E565-04CD-4728-8780-80F51E812A81}" srcOrd="3" destOrd="0" presId="urn:microsoft.com/office/officeart/2005/8/layout/process1"/>
    <dgm:cxn modelId="{8010D501-3AA3-472E-973B-6E96D6EA170A}" type="presParOf" srcId="{EB37E565-04CD-4728-8780-80F51E812A81}" destId="{2EF027DA-4FC5-4549-82BA-5C3B59D1AE35}" srcOrd="0" destOrd="0" presId="urn:microsoft.com/office/officeart/2005/8/layout/process1"/>
    <dgm:cxn modelId="{AC6E4893-6533-4097-BB72-21B2C53039A2}" type="presParOf" srcId="{BCD89D68-B621-4C4E-82D2-D44A43F22BD6}" destId="{E9CF8C3A-61B4-4C28-BC4D-7FA17CF858A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C6E674-3A09-4706-99E4-404CA3983EF6}">
      <dsp:nvSpPr>
        <dsp:cNvPr id="0" name=""/>
        <dsp:cNvSpPr/>
      </dsp:nvSpPr>
      <dsp:spPr>
        <a:xfrm>
          <a:off x="24387" y="744555"/>
          <a:ext cx="2135187" cy="1281112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2. Increase student knowledge of new math standards</a:t>
          </a:r>
        </a:p>
      </dsp:txBody>
      <dsp:txXfrm>
        <a:off x="61909" y="782077"/>
        <a:ext cx="2060143" cy="1206068"/>
      </dsp:txXfrm>
    </dsp:sp>
    <dsp:sp modelId="{D61C3C11-0882-4EAF-ABF8-532F091DF920}">
      <dsp:nvSpPr>
        <dsp:cNvPr id="0" name=""/>
        <dsp:cNvSpPr/>
      </dsp:nvSpPr>
      <dsp:spPr>
        <a:xfrm>
          <a:off x="2374878" y="1120348"/>
          <a:ext cx="456443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374878" y="1226253"/>
        <a:ext cx="319510" cy="317716"/>
      </dsp:txXfrm>
    </dsp:sp>
    <dsp:sp modelId="{810413E1-B41A-4A73-99A1-F0B366F6CDE2}">
      <dsp:nvSpPr>
        <dsp:cNvPr id="0" name=""/>
        <dsp:cNvSpPr/>
      </dsp:nvSpPr>
      <dsp:spPr>
        <a:xfrm>
          <a:off x="3020790" y="744555"/>
          <a:ext cx="2135187" cy="1281112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Increase student proficiency on Math assessments by 3%</a:t>
          </a:r>
        </a:p>
      </dsp:txBody>
      <dsp:txXfrm>
        <a:off x="3058312" y="782077"/>
        <a:ext cx="2060143" cy="1206068"/>
      </dsp:txXfrm>
    </dsp:sp>
    <dsp:sp modelId="{EB37E565-04CD-4728-8780-80F51E812A81}">
      <dsp:nvSpPr>
        <dsp:cNvPr id="0" name=""/>
        <dsp:cNvSpPr/>
      </dsp:nvSpPr>
      <dsp:spPr>
        <a:xfrm>
          <a:off x="5365186" y="1120348"/>
          <a:ext cx="443522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365186" y="1226253"/>
        <a:ext cx="310465" cy="317716"/>
      </dsp:txXfrm>
    </dsp:sp>
    <dsp:sp modelId="{E9CF8C3A-61B4-4C28-BC4D-7FA17CF858A9}">
      <dsp:nvSpPr>
        <dsp:cNvPr id="0" name=""/>
        <dsp:cNvSpPr/>
      </dsp:nvSpPr>
      <dsp:spPr>
        <a:xfrm>
          <a:off x="5992812" y="744555"/>
          <a:ext cx="2135187" cy="1281112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Milestones and MAP Scores</a:t>
          </a:r>
        </a:p>
      </dsp:txBody>
      <dsp:txXfrm>
        <a:off x="6030334" y="782077"/>
        <a:ext cx="2060143" cy="12060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C6E674-3A09-4706-99E4-404CA3983EF6}">
      <dsp:nvSpPr>
        <dsp:cNvPr id="0" name=""/>
        <dsp:cNvSpPr/>
      </dsp:nvSpPr>
      <dsp:spPr>
        <a:xfrm>
          <a:off x="7143" y="548375"/>
          <a:ext cx="2135187" cy="1281112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000"/>
            <a:buNone/>
          </a:pPr>
          <a:r>
            <a:rPr lang="en-US" sz="1900" b="1" kern="1200" dirty="0">
              <a:latin typeface="Calibri"/>
              <a:ea typeface="Calibri"/>
              <a:cs typeface="Calibri"/>
              <a:sym typeface="Calibri"/>
            </a:rPr>
            <a:t>1.Increase student phonic awareness and create early readers</a:t>
          </a:r>
          <a:endParaRPr lang="en-US" sz="1900" kern="1200" dirty="0"/>
        </a:p>
      </dsp:txBody>
      <dsp:txXfrm>
        <a:off x="44665" y="585897"/>
        <a:ext cx="2060143" cy="1206068"/>
      </dsp:txXfrm>
    </dsp:sp>
    <dsp:sp modelId="{D61C3C11-0882-4EAF-ABF8-532F091DF920}">
      <dsp:nvSpPr>
        <dsp:cNvPr id="0" name=""/>
        <dsp:cNvSpPr/>
      </dsp:nvSpPr>
      <dsp:spPr>
        <a:xfrm>
          <a:off x="2355850" y="924168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2355850" y="1030073"/>
        <a:ext cx="316861" cy="317716"/>
      </dsp:txXfrm>
    </dsp:sp>
    <dsp:sp modelId="{810413E1-B41A-4A73-99A1-F0B366F6CDE2}">
      <dsp:nvSpPr>
        <dsp:cNvPr id="0" name=""/>
        <dsp:cNvSpPr/>
      </dsp:nvSpPr>
      <dsp:spPr>
        <a:xfrm>
          <a:off x="2996406" y="548375"/>
          <a:ext cx="2135187" cy="1281112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Increase student proficiency on ELA assessments by 3%</a:t>
          </a:r>
        </a:p>
      </dsp:txBody>
      <dsp:txXfrm>
        <a:off x="3033928" y="585897"/>
        <a:ext cx="2060143" cy="1206068"/>
      </dsp:txXfrm>
    </dsp:sp>
    <dsp:sp modelId="{EB37E565-04CD-4728-8780-80F51E812A81}">
      <dsp:nvSpPr>
        <dsp:cNvPr id="0" name=""/>
        <dsp:cNvSpPr/>
      </dsp:nvSpPr>
      <dsp:spPr>
        <a:xfrm>
          <a:off x="5345112" y="924168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5345112" y="1030073"/>
        <a:ext cx="316861" cy="317716"/>
      </dsp:txXfrm>
    </dsp:sp>
    <dsp:sp modelId="{E9CF8C3A-61B4-4C28-BC4D-7FA17CF858A9}">
      <dsp:nvSpPr>
        <dsp:cNvPr id="0" name=""/>
        <dsp:cNvSpPr/>
      </dsp:nvSpPr>
      <dsp:spPr>
        <a:xfrm>
          <a:off x="5985668" y="548375"/>
          <a:ext cx="2135187" cy="1281112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Milestones and MAP Scores</a:t>
          </a:r>
        </a:p>
      </dsp:txBody>
      <dsp:txXfrm>
        <a:off x="6023190" y="585897"/>
        <a:ext cx="2060143" cy="12060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C6E674-3A09-4706-99E4-404CA3983EF6}">
      <dsp:nvSpPr>
        <dsp:cNvPr id="0" name=""/>
        <dsp:cNvSpPr/>
      </dsp:nvSpPr>
      <dsp:spPr>
        <a:xfrm>
          <a:off x="52409" y="559998"/>
          <a:ext cx="2135187" cy="1281112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Improve</a:t>
          </a:r>
          <a:r>
            <a:rPr lang="en-US" sz="2000" kern="1200" baseline="0" dirty="0"/>
            <a:t> student attendance </a:t>
          </a:r>
          <a:endParaRPr lang="en-US" sz="2000" kern="1200" dirty="0"/>
        </a:p>
      </dsp:txBody>
      <dsp:txXfrm>
        <a:off x="89931" y="597520"/>
        <a:ext cx="2060143" cy="1206068"/>
      </dsp:txXfrm>
    </dsp:sp>
    <dsp:sp modelId="{D61C3C11-0882-4EAF-ABF8-532F091DF920}">
      <dsp:nvSpPr>
        <dsp:cNvPr id="0" name=""/>
        <dsp:cNvSpPr/>
      </dsp:nvSpPr>
      <dsp:spPr>
        <a:xfrm rot="21598971">
          <a:off x="2392062" y="935345"/>
          <a:ext cx="433466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2392062" y="1041269"/>
        <a:ext cx="303426" cy="317716"/>
      </dsp:txXfrm>
    </dsp:sp>
    <dsp:sp modelId="{810413E1-B41A-4A73-99A1-F0B366F6CDE2}">
      <dsp:nvSpPr>
        <dsp:cNvPr id="0" name=""/>
        <dsp:cNvSpPr/>
      </dsp:nvSpPr>
      <dsp:spPr>
        <a:xfrm>
          <a:off x="3005459" y="559114"/>
          <a:ext cx="2135187" cy="1281112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Increase average attendance rate from 95% to96%</a:t>
          </a:r>
        </a:p>
      </dsp:txBody>
      <dsp:txXfrm>
        <a:off x="3042981" y="596636"/>
        <a:ext cx="2060143" cy="1206068"/>
      </dsp:txXfrm>
    </dsp:sp>
    <dsp:sp modelId="{EB37E565-04CD-4728-8780-80F51E812A81}">
      <dsp:nvSpPr>
        <dsp:cNvPr id="0" name=""/>
        <dsp:cNvSpPr/>
      </dsp:nvSpPr>
      <dsp:spPr>
        <a:xfrm>
          <a:off x="5353688" y="934907"/>
          <a:ext cx="451647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5353688" y="1040812"/>
        <a:ext cx="316153" cy="317716"/>
      </dsp:txXfrm>
    </dsp:sp>
    <dsp:sp modelId="{E9CF8C3A-61B4-4C28-BC4D-7FA17CF858A9}">
      <dsp:nvSpPr>
        <dsp:cNvPr id="0" name=""/>
        <dsp:cNvSpPr/>
      </dsp:nvSpPr>
      <dsp:spPr>
        <a:xfrm>
          <a:off x="5992812" y="559114"/>
          <a:ext cx="2135187" cy="1281112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CCRPI Attendance Rate </a:t>
          </a:r>
        </a:p>
      </dsp:txBody>
      <dsp:txXfrm>
        <a:off x="6030334" y="596636"/>
        <a:ext cx="2060143" cy="12060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3837754efa7_0_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92138" y="261938"/>
            <a:ext cx="2327275" cy="1309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33" name="Google Shape;733;g3837754efa7_0_524:notes"/>
          <p:cNvSpPr txBox="1">
            <a:spLocks noGrp="1"/>
          </p:cNvSpPr>
          <p:nvPr>
            <p:ph type="body" idx="1"/>
          </p:nvPr>
        </p:nvSpPr>
        <p:spPr>
          <a:xfrm>
            <a:off x="351155" y="1658183"/>
            <a:ext cx="2809240" cy="1570911"/>
          </a:xfrm>
          <a:prstGeom prst="rect">
            <a:avLst/>
          </a:prstGeom>
        </p:spPr>
        <p:txBody>
          <a:bodyPr spcFirstLastPara="1" wrap="square" lIns="39185" tIns="39185" rIns="39185" bIns="3918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6150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As a reminder this is the district's 2025-2030 Strategic Plan. We will use this as a guide as we continue our work today to develop our school's 2025-2030 Strategic Plan that is aligned to the district's new plan.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314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These are the governance-aligned portions of the school strategic plan that the GO Team will develop. We will dive into specific strategies and actions, as a part of our budget development process that starts in January.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41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387a0e0debc_0_0:notes"/>
          <p:cNvSpPr txBox="1">
            <a:spLocks noGrp="1"/>
          </p:cNvSpPr>
          <p:nvPr>
            <p:ph type="body" idx="1"/>
          </p:nvPr>
        </p:nvSpPr>
        <p:spPr>
          <a:xfrm>
            <a:off x="351155" y="1658183"/>
            <a:ext cx="2809240" cy="1570911"/>
          </a:xfrm>
          <a:prstGeom prst="rect">
            <a:avLst/>
          </a:prstGeom>
        </p:spPr>
        <p:txBody>
          <a:bodyPr spcFirstLastPara="1" wrap="square" lIns="39185" tIns="39185" rIns="39185" bIns="39185" anchor="t" anchorCtr="0">
            <a:noAutofit/>
          </a:bodyPr>
          <a:lstStyle/>
          <a:p>
            <a:endParaRPr/>
          </a:p>
        </p:txBody>
      </p:sp>
      <p:sp>
        <p:nvSpPr>
          <p:cNvPr id="762" name="Google Shape;762;g387a0e0deb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592138" y="261938"/>
            <a:ext cx="2327275" cy="1309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532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0">
          <a:extLst>
            <a:ext uri="{FF2B5EF4-FFF2-40B4-BE49-F238E27FC236}">
              <a16:creationId xmlns:a16="http://schemas.microsoft.com/office/drawing/2014/main" id="{EECF6FD4-5ADA-B8FA-43BC-9ACF8857F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387a0e0debc_0_0:notes">
            <a:extLst>
              <a:ext uri="{FF2B5EF4-FFF2-40B4-BE49-F238E27FC236}">
                <a16:creationId xmlns:a16="http://schemas.microsoft.com/office/drawing/2014/main" id="{969C001D-C9A8-D2C1-95FC-34B71AE63B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51155" y="1658183"/>
            <a:ext cx="2809240" cy="1570911"/>
          </a:xfrm>
          <a:prstGeom prst="rect">
            <a:avLst/>
          </a:prstGeom>
        </p:spPr>
        <p:txBody>
          <a:bodyPr spcFirstLastPara="1" wrap="square" lIns="39185" tIns="39185" rIns="39185" bIns="39185" anchor="t" anchorCtr="0">
            <a:noAutofit/>
          </a:bodyPr>
          <a:lstStyle/>
          <a:p>
            <a:endParaRPr/>
          </a:p>
        </p:txBody>
      </p:sp>
      <p:sp>
        <p:nvSpPr>
          <p:cNvPr id="762" name="Google Shape;762;g387a0e0debc_0_0:notes">
            <a:extLst>
              <a:ext uri="{FF2B5EF4-FFF2-40B4-BE49-F238E27FC236}">
                <a16:creationId xmlns:a16="http://schemas.microsoft.com/office/drawing/2014/main" id="{84B5A353-961E-BAFE-3D41-731C04659F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92138" y="261938"/>
            <a:ext cx="2327275" cy="1309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7349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387a0e0debc_5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g387a0e0debc_5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>
          <a:extLst>
            <a:ext uri="{FF2B5EF4-FFF2-40B4-BE49-F238E27FC236}">
              <a16:creationId xmlns:a16="http://schemas.microsoft.com/office/drawing/2014/main" id="{0E6698B2-D561-64FB-641D-79621B899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1:notes">
            <a:extLst>
              <a:ext uri="{FF2B5EF4-FFF2-40B4-BE49-F238E27FC236}">
                <a16:creationId xmlns:a16="http://schemas.microsoft.com/office/drawing/2014/main" id="{3FA7C2E9-0F4D-0C2B-F6D1-134865222C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" name="Google Shape;325;p11:notes">
            <a:extLst>
              <a:ext uri="{FF2B5EF4-FFF2-40B4-BE49-F238E27FC236}">
                <a16:creationId xmlns:a16="http://schemas.microsoft.com/office/drawing/2014/main" id="{25131D7A-E3DA-0214-0151-155C8FD78B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26" name="Google Shape;326;p11:notes">
            <a:extLst>
              <a:ext uri="{FF2B5EF4-FFF2-40B4-BE49-F238E27FC236}">
                <a16:creationId xmlns:a16="http://schemas.microsoft.com/office/drawing/2014/main" id="{A9947B16-791D-0C93-7555-162ECF6BB0E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2578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lIns="39191" tIns="19596" rIns="39191" bIns="19596"/>
          <a:lstStyle/>
          <a:p>
            <a:pPr defTabSz="391912">
              <a:buClr>
                <a:srgbClr val="000000"/>
              </a:buClr>
              <a:defRPr/>
            </a:pPr>
            <a:r>
              <a:rPr lang="en-US" sz="4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Notes:</a:t>
            </a:r>
          </a:p>
          <a:p>
            <a:pPr defTabSz="391912">
              <a:buClr>
                <a:srgbClr val="000000"/>
              </a:buClr>
              <a:defRPr/>
            </a:pPr>
            <a:endParaRPr lang="en-US" sz="4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117574" indent="-88724" defTabSz="391912">
              <a:buClr>
                <a:srgbClr val="000000"/>
              </a:buClr>
              <a:buSzPts val="1100"/>
              <a:buFont typeface="Arial"/>
              <a:buChar char="●"/>
              <a:defRPr/>
            </a:pPr>
            <a:r>
              <a:rPr lang="en-US" sz="3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These are aligned to the district’s KPI’s</a:t>
            </a:r>
          </a:p>
          <a:p>
            <a:pPr marL="117574" indent="-88724" defTabSz="391912">
              <a:spcBef>
                <a:spcPts val="429"/>
              </a:spcBef>
              <a:buClr>
                <a:srgbClr val="000000"/>
              </a:buClr>
              <a:buSzPts val="1100"/>
              <a:buFont typeface="Arial"/>
              <a:buChar char="●"/>
              <a:defRPr/>
            </a:pPr>
            <a:r>
              <a:rPr lang="en-US" sz="3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Before identifying missing data, review what is available on this dashboard for strategic importance.</a:t>
            </a:r>
          </a:p>
          <a:p>
            <a:pPr marL="117574" indent="-88724" defTabSz="391912">
              <a:spcBef>
                <a:spcPts val="429"/>
              </a:spcBef>
              <a:buClr>
                <a:srgbClr val="000000"/>
              </a:buClr>
              <a:buSzPts val="1100"/>
              <a:buFont typeface="Arial"/>
              <a:buChar char="●"/>
              <a:defRPr/>
            </a:pPr>
            <a:r>
              <a:rPr lang="en-US" sz="3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Where data from SY25-26 has not been released, data from the prior year is used.</a:t>
            </a:r>
          </a:p>
          <a:p>
            <a:pPr marL="117574" indent="-88724" defTabSz="391912">
              <a:spcBef>
                <a:spcPts val="429"/>
              </a:spcBef>
              <a:spcAft>
                <a:spcPts val="429"/>
              </a:spcAft>
              <a:buClr>
                <a:srgbClr val="000000"/>
              </a:buClr>
              <a:buSzPts val="1100"/>
              <a:buFont typeface="Arial"/>
              <a:buChar char="●"/>
              <a:defRPr/>
            </a:pPr>
            <a:r>
              <a:rPr lang="en-US" sz="3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These are great examples of potential additions to your strategic goals.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2156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Use the APS 2025-2030 Strategic Plan (slide 7)  and your school's KPI sheet to help guide your team's discussion of how your objectives align to the district's new focus areas.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394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94ECA-11AD-15CE-79E9-2DF3E5432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95332C-1121-B38E-4EBA-A36939DBA2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08063" y="41275"/>
            <a:ext cx="1771650" cy="9969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14DEAA-2D6C-EBD6-C96A-2832E87266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39191" tIns="19596" rIns="39191" bIns="19596"/>
          <a:lstStyle/>
          <a:p>
            <a:endParaRPr lang="en-US"/>
          </a:p>
          <a:p>
            <a:r>
              <a:rPr lang="en-US"/>
              <a:t>Next on our agenda, we’d like to welcome our representative to the Long-Range Comprehensive Facilities Master Plan Taskforce. As many of you know, this taskforce plays a key role in shaping the future of our district’s facilities — ensuring they are aligned with projected enrollment, instructional needs, safety standards, and long-term community use."</a:t>
            </a:r>
          </a:p>
          <a:p>
            <a:endParaRPr lang="en-US"/>
          </a:p>
          <a:p>
            <a:r>
              <a:rPr lang="en-US"/>
              <a:t>Over the summer, the taskforce has been hard at work reviewing data, exploring options, and engaging in important planning conversations. </a:t>
            </a:r>
            <a:r>
              <a:rPr lang="en-US">
                <a:solidFill>
                  <a:srgbClr val="0070C0"/>
                </a:solidFill>
              </a:rPr>
              <a:t>[Name of Representative]</a:t>
            </a:r>
            <a:r>
              <a:rPr lang="en-US"/>
              <a:t> will share an update on what’s been done so far, any key decisions or recommendations that have been made, and what’s ahead — including opportunities for the public to provide input.</a:t>
            </a:r>
          </a:p>
          <a:p>
            <a:endParaRPr lang="en-US"/>
          </a:p>
          <a:p>
            <a:r>
              <a:rPr lang="en-US" i="1">
                <a:solidFill>
                  <a:srgbClr val="0070C0"/>
                </a:solidFill>
              </a:rPr>
              <a:t>[Allow the FMP representative to provide an update and answers questions.  After this is concluded:]</a:t>
            </a:r>
            <a:endParaRPr lang="en-US">
              <a:solidFill>
                <a:srgbClr val="0070C0"/>
              </a:solidFill>
            </a:endParaRPr>
          </a:p>
          <a:p>
            <a:endParaRPr lang="en-US"/>
          </a:p>
          <a:p>
            <a:r>
              <a:rPr lang="en-US"/>
              <a:t>Thank you </a:t>
            </a:r>
            <a:r>
              <a:rPr lang="en-US">
                <a:solidFill>
                  <a:srgbClr val="0070C0"/>
                </a:solidFill>
              </a:rPr>
              <a:t>[Name of Representative]</a:t>
            </a:r>
            <a:r>
              <a:rPr lang="en-US"/>
              <a:t>.</a:t>
            </a:r>
          </a:p>
          <a:p>
            <a:endParaRPr lang="en-US"/>
          </a:p>
          <a:p>
            <a:r>
              <a:rPr lang="en-US"/>
              <a:t>A report will be presented to the Board at its August 11 meeting, and the options will become public the week of August 18. </a:t>
            </a:r>
          </a:p>
          <a:p>
            <a:endParaRPr lang="en-US"/>
          </a:p>
          <a:p>
            <a:r>
              <a:rPr lang="en-US"/>
              <a:t>There are several upcoming public meetings where you can learn more and share your thoughts. The next public  meetings are scheduled for: August 25, October 20, and November 10</a:t>
            </a:r>
          </a:p>
          <a:p>
            <a:endParaRPr lang="en-US"/>
          </a:p>
          <a:p>
            <a:r>
              <a:rPr lang="en-US"/>
              <a:t>On each date, there will be a virtual meeting at noon and an in-person meeting at the Central Office at 6PM.</a:t>
            </a:r>
          </a:p>
          <a:p>
            <a:r>
              <a:rPr lang="en-US"/>
              <a:t>   </a:t>
            </a:r>
          </a:p>
          <a:p>
            <a:r>
              <a:rPr lang="en-US"/>
              <a:t>I strongly encourage you all to attend these meetings. This is a critical time for public input, and your voice is essential.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6EC48C-FFF5-FA82-95AA-1BAC567102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lIns="39191" tIns="19596" rIns="39191" bIns="19596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5AD6E2-5CF6-4D83-A048-1577DD4C32B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7927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1122363"/>
            <a:ext cx="7096933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2465C8-266D-104C-9C49-323DF4A8277E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7979A1C-BF60-B345-A664-2E4F7A3461EB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8080B3E-915C-2D4C-8608-596E1BFD6387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9E240E8A-950E-7946-826C-415CB5DACA43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8AE20B-EBB3-094D-DB4C-C2D61D613A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D4B52239-6E7C-7704-54B1-146D9284B0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5" name="Title 14">
            <a:extLst>
              <a:ext uri="{FF2B5EF4-FFF2-40B4-BE49-F238E27FC236}">
                <a16:creationId xmlns:a16="http://schemas.microsoft.com/office/drawing/2014/main" id="{B78DCB74-D75C-A010-7A21-F2ABB54BD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487C0F86-AE71-BDCA-7DEE-3556B40CE1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5998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7436EE3B-4D91-73EF-0B37-862CD30FF4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>
            <a:off x="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059400"/>
            <a:ext cx="6245912" cy="2387600"/>
          </a:xfrm>
        </p:spPr>
        <p:txBody>
          <a:bodyPr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539075"/>
            <a:ext cx="6245912" cy="1406101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accent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162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7" name="Freeform 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46FC63FE-F738-97E8-47D1-6BDDA94D29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B192EB86-26F4-4E35-4516-04F972DBAE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8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3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21" y="1684338"/>
            <a:ext cx="8594558" cy="2810460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519405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1813" y="4494213"/>
            <a:ext cx="3511550" cy="679450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4" y="3399692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1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08CD392B-9092-7118-D6A2-F13AA62ED0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3397" y="6356349"/>
            <a:ext cx="1167495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>
            <a:extLst>
              <a:ext uri="{FF2B5EF4-FFF2-40B4-BE49-F238E27FC236}">
                <a16:creationId xmlns:a16="http://schemas.microsoft.com/office/drawing/2014/main" id="{6825B690-1AD7-4243-AC42-D2CF19B7B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10678142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0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29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3" name="Picture Placeholder 23">
            <a:extLst>
              <a:ext uri="{FF2B5EF4-FFF2-40B4-BE49-F238E27FC236}">
                <a16:creationId xmlns:a16="http://schemas.microsoft.com/office/drawing/2014/main" id="{FA9FEBB0-45F1-DF45-89C4-B343F8B20BA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4939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6" name="Picture Placeholder 23">
            <a:extLst>
              <a:ext uri="{FF2B5EF4-FFF2-40B4-BE49-F238E27FC236}">
                <a16:creationId xmlns:a16="http://schemas.microsoft.com/office/drawing/2014/main" id="{8BA62E8C-79E6-D245-B706-FFB1E051B2D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4836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Text Placeholder 28">
            <a:extLst>
              <a:ext uri="{FF2B5EF4-FFF2-40B4-BE49-F238E27FC236}">
                <a16:creationId xmlns:a16="http://schemas.microsoft.com/office/drawing/2014/main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8" name="Text Placeholder 28">
            <a:extLst>
              <a:ext uri="{FF2B5EF4-FFF2-40B4-BE49-F238E27FC236}">
                <a16:creationId xmlns:a16="http://schemas.microsoft.com/office/drawing/2014/main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9" name="Picture Placeholder 23">
            <a:extLst>
              <a:ext uri="{FF2B5EF4-FFF2-40B4-BE49-F238E27FC236}">
                <a16:creationId xmlns:a16="http://schemas.microsoft.com/office/drawing/2014/main" id="{3D78BE06-1FC7-3C43-BD15-F4137B564B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335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1" name="Text Placeholder 28">
            <a:extLst>
              <a:ext uri="{FF2B5EF4-FFF2-40B4-BE49-F238E27FC236}">
                <a16:creationId xmlns:a16="http://schemas.microsoft.com/office/drawing/2014/main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5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2" name="Picture Placeholder 23">
            <a:extLst>
              <a:ext uri="{FF2B5EF4-FFF2-40B4-BE49-F238E27FC236}">
                <a16:creationId xmlns:a16="http://schemas.microsoft.com/office/drawing/2014/main" id="{6DD7CCE4-AD48-B64F-909E-F88961FBDFC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50429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3" name="Text Placeholder 28">
            <a:extLst>
              <a:ext uri="{FF2B5EF4-FFF2-40B4-BE49-F238E27FC236}">
                <a16:creationId xmlns:a16="http://schemas.microsoft.com/office/drawing/2014/main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0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4" name="Text Placeholder 28">
            <a:extLst>
              <a:ext uri="{FF2B5EF4-FFF2-40B4-BE49-F238E27FC236}">
                <a16:creationId xmlns:a16="http://schemas.microsoft.com/office/drawing/2014/main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29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5" name="Picture Placeholder 23">
            <a:extLst>
              <a:ext uri="{FF2B5EF4-FFF2-40B4-BE49-F238E27FC236}">
                <a16:creationId xmlns:a16="http://schemas.microsoft.com/office/drawing/2014/main" id="{24B34D6D-4F7E-3942-B8D7-9970BDE53C1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4939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7" name="Text Placeholder 28">
            <a:extLst>
              <a:ext uri="{FF2B5EF4-FFF2-40B4-BE49-F238E27FC236}">
                <a16:creationId xmlns:a16="http://schemas.microsoft.com/office/drawing/2014/main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8" name="Picture Placeholder 23">
            <a:extLst>
              <a:ext uri="{FF2B5EF4-FFF2-40B4-BE49-F238E27FC236}">
                <a16:creationId xmlns:a16="http://schemas.microsoft.com/office/drawing/2014/main" id="{EB4488EE-E854-724E-95AE-B9943EE249E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34836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Text Placeholder 28">
            <a:extLst>
              <a:ext uri="{FF2B5EF4-FFF2-40B4-BE49-F238E27FC236}">
                <a16:creationId xmlns:a16="http://schemas.microsoft.com/office/drawing/2014/main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0" name="Text Placeholder 28">
            <a:extLst>
              <a:ext uri="{FF2B5EF4-FFF2-40B4-BE49-F238E27FC236}">
                <a16:creationId xmlns:a16="http://schemas.microsoft.com/office/drawing/2014/main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1" name="Picture Placeholder 23">
            <a:extLst>
              <a:ext uri="{FF2B5EF4-FFF2-40B4-BE49-F238E27FC236}">
                <a16:creationId xmlns:a16="http://schemas.microsoft.com/office/drawing/2014/main" id="{7BBADCE0-02E8-3249-8CBA-17D3783DFE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147335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Text Placeholder 28">
            <a:extLst>
              <a:ext uri="{FF2B5EF4-FFF2-40B4-BE49-F238E27FC236}">
                <a16:creationId xmlns:a16="http://schemas.microsoft.com/office/drawing/2014/main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3" name="Text Placeholder 28">
            <a:extLst>
              <a:ext uri="{FF2B5EF4-FFF2-40B4-BE49-F238E27FC236}">
                <a16:creationId xmlns:a16="http://schemas.microsoft.com/office/drawing/2014/main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5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2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1C17EF39-DC8C-67E9-77A7-C36B836478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15593" y="6398103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83235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1912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1" y="2526318"/>
            <a:ext cx="3218688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83787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788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00082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0008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E6CC2E8C-0CCC-5568-C902-C1B6729707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97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9563C76-BC00-DE47-88F5-C24D3CE3325A}"/>
              </a:ext>
            </a:extLst>
          </p:cNvPr>
          <p:cNvSpPr/>
          <p:nvPr userDrawn="1"/>
        </p:nvSpPr>
        <p:spPr>
          <a:xfrm>
            <a:off x="10228214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151F58-5227-F1A2-65E1-100014E52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fld id="{8F3CF802-A0B2-4A5F-AAD0-02B2E6DAE08D}" type="datetime1">
              <a:rPr lang="en-US" smtClean="0"/>
              <a:pPr/>
              <a:t>11/6/2025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EF107F-E193-DCEB-4765-E0F6FD9EF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fld id="{24FF268F-77EF-474B-8EE9-9DC3EFC3DF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875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ustom Layout">
  <p:cSld name="16_Custom Layout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7"/>
          <p:cNvSpPr>
            <a:spLocks noGrp="1"/>
          </p:cNvSpPr>
          <p:nvPr>
            <p:ph type="pic" idx="2"/>
          </p:nvPr>
        </p:nvSpPr>
        <p:spPr>
          <a:xfrm>
            <a:off x="0" y="-178905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886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5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1" name="Google Shape;401;p5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2" name="Google Shape;402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22081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0" name="Google Shape;370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38358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317D1-6026-2C2C-EF25-9AC5D5819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35E99-513F-3081-8CF1-D6E79F1AEB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ACE3C2-87A2-38C3-ACD1-B85C0677CE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84E648-5FCE-0943-F1C8-D63A16F8E0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DC98C4-1E06-BFEA-C1DB-B703029EFB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95F045-E317-68C1-9039-3660767A3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fld id="{2D766868-FF28-409D-8D55-B9C875EB9A9A}" type="datetime1">
              <a:rPr lang="en-US" smtClean="0"/>
              <a:pPr/>
              <a:t>11/6/2025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F1DB05-42E9-187D-5B98-CA7BA8184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fld id="{24FF268F-77EF-474B-8EE9-9DC3EFC3DF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357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Titl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5DE041D-A3BF-94FF-029C-719D4DADA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300" t="13815"/>
          <a:stretch/>
        </p:blipFill>
        <p:spPr>
          <a:xfrm>
            <a:off x="0" y="-1"/>
            <a:ext cx="4239206" cy="37761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EE605D-0584-F71C-A97D-B672F13E39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514" y="1888095"/>
            <a:ext cx="5181600" cy="3368819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9AF635C-89E6-F6EF-FA6A-417A9A84BF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85840" y="-10159"/>
            <a:ext cx="6116320" cy="6868160"/>
          </a:xfrm>
          <a:custGeom>
            <a:avLst/>
            <a:gdLst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0 w 6116320"/>
              <a:gd name="connsiteY3" fmla="*/ 6880225 h 6880225"/>
              <a:gd name="connsiteX4" fmla="*/ 0 w 6116320"/>
              <a:gd name="connsiteY4" fmla="*/ 0 h 6880225"/>
              <a:gd name="connsiteX0" fmla="*/ 0 w 6116320"/>
              <a:gd name="connsiteY0" fmla="*/ 0 h 6880225"/>
              <a:gd name="connsiteX1" fmla="*/ 6116320 w 6116320"/>
              <a:gd name="connsiteY1" fmla="*/ 0 h 6880225"/>
              <a:gd name="connsiteX2" fmla="*/ 6116320 w 6116320"/>
              <a:gd name="connsiteY2" fmla="*/ 6880225 h 6880225"/>
              <a:gd name="connsiteX3" fmla="*/ 2052320 w 6116320"/>
              <a:gd name="connsiteY3" fmla="*/ 6880225 h 6880225"/>
              <a:gd name="connsiteX4" fmla="*/ 0 w 6116320"/>
              <a:gd name="connsiteY4" fmla="*/ 0 h 688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6320" h="6880225">
                <a:moveTo>
                  <a:pt x="0" y="0"/>
                </a:moveTo>
                <a:lnTo>
                  <a:pt x="6116320" y="0"/>
                </a:lnTo>
                <a:lnTo>
                  <a:pt x="6116320" y="6880225"/>
                </a:lnTo>
                <a:lnTo>
                  <a:pt x="2052320" y="6880225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3966899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0C0F070-237F-C60F-3458-4D4D9BA0A222}"/>
              </a:ext>
            </a:extLst>
          </p:cNvPr>
          <p:cNvSpPr/>
          <p:nvPr userDrawn="1"/>
        </p:nvSpPr>
        <p:spPr>
          <a:xfrm>
            <a:off x="9866106" y="0"/>
            <a:ext cx="2325894" cy="2180854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chemeClr val="accent5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904" y="2825496"/>
            <a:ext cx="10680192" cy="28346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632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7" name="Google Shape;407;p5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08" name="Google Shape;408;p5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09" name="Google Shape;409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0" name="Google Shape;410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98685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ustom Layout">
  <p:cSld name="15_Custom Layout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7"/>
          <p:cNvSpPr>
            <a:spLocks noGrp="1"/>
          </p:cNvSpPr>
          <p:nvPr>
            <p:ph type="pic" idx="2"/>
          </p:nvPr>
        </p:nvSpPr>
        <p:spPr>
          <a:xfrm>
            <a:off x="0" y="-178905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6425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4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23" name="Google Shape;323;p4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4" name="Google Shape;324;p4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25" name="Google Shape;325;p4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6" name="Google Shape;326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8" name="Google Shape;328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1124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4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32" name="Google Shape;332;p4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33" name="Google Shape;333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74999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1"/>
          <p:cNvSpPr/>
          <p:nvPr/>
        </p:nvSpPr>
        <p:spPr>
          <a:xfrm>
            <a:off x="-37650" y="6119113"/>
            <a:ext cx="11353800" cy="586800"/>
          </a:xfrm>
          <a:prstGeom prst="rect">
            <a:avLst/>
          </a:prstGeom>
          <a:solidFill>
            <a:srgbClr val="D803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51"/>
          <p:cNvSpPr txBox="1">
            <a:spLocks noGrp="1"/>
          </p:cNvSpPr>
          <p:nvPr>
            <p:ph type="subTitle" idx="1"/>
          </p:nvPr>
        </p:nvSpPr>
        <p:spPr>
          <a:xfrm>
            <a:off x="876300" y="3747596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3" name="Google Shape;343;p51"/>
          <p:cNvSpPr txBox="1">
            <a:spLocks noGrp="1"/>
          </p:cNvSpPr>
          <p:nvPr>
            <p:ph type="dt" idx="10"/>
          </p:nvPr>
        </p:nvSpPr>
        <p:spPr>
          <a:xfrm>
            <a:off x="647700" y="623919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51"/>
          <p:cNvSpPr txBox="1">
            <a:spLocks noGrp="1"/>
          </p:cNvSpPr>
          <p:nvPr>
            <p:ph type="ftr" idx="11"/>
          </p:nvPr>
        </p:nvSpPr>
        <p:spPr>
          <a:xfrm>
            <a:off x="3878285" y="6228778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51"/>
          <p:cNvSpPr txBox="1">
            <a:spLocks noGrp="1"/>
          </p:cNvSpPr>
          <p:nvPr>
            <p:ph type="sldNum" idx="12"/>
          </p:nvPr>
        </p:nvSpPr>
        <p:spPr>
          <a:xfrm>
            <a:off x="8480470" y="623919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46" name="Google Shape;346;p51"/>
          <p:cNvCxnSpPr/>
          <p:nvPr/>
        </p:nvCxnSpPr>
        <p:spPr>
          <a:xfrm>
            <a:off x="876300" y="3609228"/>
            <a:ext cx="104394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47" name="Google Shape;347;p51"/>
          <p:cNvCxnSpPr/>
          <p:nvPr/>
        </p:nvCxnSpPr>
        <p:spPr>
          <a:xfrm>
            <a:off x="784270" y="974580"/>
            <a:ext cx="104394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344974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1" name="Google Shape;351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3" name="Google Shape;353;p52"/>
          <p:cNvSpPr/>
          <p:nvPr/>
        </p:nvSpPr>
        <p:spPr>
          <a:xfrm>
            <a:off x="6869430" y="2112219"/>
            <a:ext cx="4446300" cy="1091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52"/>
          <p:cNvSpPr txBox="1"/>
          <p:nvPr/>
        </p:nvSpPr>
        <p:spPr>
          <a:xfrm>
            <a:off x="7115890" y="2504164"/>
            <a:ext cx="1223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01. Content</a:t>
            </a:r>
            <a:endParaRPr/>
          </a:p>
        </p:txBody>
      </p:sp>
      <p:sp>
        <p:nvSpPr>
          <p:cNvPr id="355" name="Google Shape;355;p52"/>
          <p:cNvSpPr/>
          <p:nvPr/>
        </p:nvSpPr>
        <p:spPr>
          <a:xfrm>
            <a:off x="9245520" y="2417634"/>
            <a:ext cx="18237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Arcu</a:t>
            </a: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110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risus</a:t>
            </a: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110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quis</a:t>
            </a: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110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varius</a:t>
            </a: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110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quam</a:t>
            </a: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110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quisque</a:t>
            </a: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 id diam </a:t>
            </a:r>
            <a:r>
              <a:rPr lang="en-US" sz="110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velolutpat</a:t>
            </a: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.</a:t>
            </a:r>
            <a:endParaRPr/>
          </a:p>
        </p:txBody>
      </p:sp>
      <p:sp>
        <p:nvSpPr>
          <p:cNvPr id="356" name="Google Shape;356;p52"/>
          <p:cNvSpPr/>
          <p:nvPr/>
        </p:nvSpPr>
        <p:spPr>
          <a:xfrm>
            <a:off x="6869430" y="3383216"/>
            <a:ext cx="4446300" cy="1091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52"/>
          <p:cNvSpPr txBox="1"/>
          <p:nvPr/>
        </p:nvSpPr>
        <p:spPr>
          <a:xfrm>
            <a:off x="7115890" y="3775161"/>
            <a:ext cx="1223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02. Content</a:t>
            </a:r>
            <a:endParaRPr/>
          </a:p>
        </p:txBody>
      </p:sp>
      <p:sp>
        <p:nvSpPr>
          <p:cNvPr id="358" name="Google Shape;358;p52"/>
          <p:cNvSpPr/>
          <p:nvPr/>
        </p:nvSpPr>
        <p:spPr>
          <a:xfrm>
            <a:off x="9245520" y="3688631"/>
            <a:ext cx="18237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Arcu risus quis varius quam quisque id diam velolutpat.</a:t>
            </a:r>
            <a:endParaRPr/>
          </a:p>
        </p:txBody>
      </p:sp>
      <p:sp>
        <p:nvSpPr>
          <p:cNvPr id="359" name="Google Shape;359;p52"/>
          <p:cNvSpPr/>
          <p:nvPr/>
        </p:nvSpPr>
        <p:spPr>
          <a:xfrm>
            <a:off x="6869430" y="4654214"/>
            <a:ext cx="4446300" cy="1091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52"/>
          <p:cNvSpPr txBox="1"/>
          <p:nvPr/>
        </p:nvSpPr>
        <p:spPr>
          <a:xfrm>
            <a:off x="7115890" y="5046159"/>
            <a:ext cx="1223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03. Content</a:t>
            </a:r>
            <a:endParaRPr/>
          </a:p>
        </p:txBody>
      </p:sp>
      <p:sp>
        <p:nvSpPr>
          <p:cNvPr id="361" name="Google Shape;361;p52"/>
          <p:cNvSpPr/>
          <p:nvPr/>
        </p:nvSpPr>
        <p:spPr>
          <a:xfrm>
            <a:off x="9245520" y="4959629"/>
            <a:ext cx="1823700" cy="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Arcu risus quis varius quam quisque id diam velolutpat.</a:t>
            </a:r>
            <a:endParaRPr/>
          </a:p>
        </p:txBody>
      </p:sp>
      <p:sp>
        <p:nvSpPr>
          <p:cNvPr id="362" name="Google Shape;362;p52"/>
          <p:cNvSpPr/>
          <p:nvPr/>
        </p:nvSpPr>
        <p:spPr>
          <a:xfrm>
            <a:off x="876300" y="2634717"/>
            <a:ext cx="4251900" cy="8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Laoreet suspendisse interdum consectetur libero id faucibus nisl tincidunt. Arcu risus quis varius quam quisque id diam vel. Volutpat consequat mauris nunc congue nisi vitae. </a:t>
            </a:r>
            <a:endParaRPr/>
          </a:p>
        </p:txBody>
      </p:sp>
      <p:sp>
        <p:nvSpPr>
          <p:cNvPr id="363" name="Google Shape;363;p52"/>
          <p:cNvSpPr txBox="1"/>
          <p:nvPr/>
        </p:nvSpPr>
        <p:spPr>
          <a:xfrm>
            <a:off x="1142579" y="4790957"/>
            <a:ext cx="980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0.3 Content</a:t>
            </a:r>
            <a:endParaRPr/>
          </a:p>
        </p:txBody>
      </p:sp>
      <p:cxnSp>
        <p:nvCxnSpPr>
          <p:cNvPr id="364" name="Google Shape;364;p52"/>
          <p:cNvCxnSpPr/>
          <p:nvPr/>
        </p:nvCxnSpPr>
        <p:spPr>
          <a:xfrm>
            <a:off x="876300" y="5181600"/>
            <a:ext cx="15126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65" name="Google Shape;365;p52"/>
          <p:cNvCxnSpPr/>
          <p:nvPr/>
        </p:nvCxnSpPr>
        <p:spPr>
          <a:xfrm>
            <a:off x="876300" y="4646535"/>
            <a:ext cx="15126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0642365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0" name="Google Shape;370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1212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5" name="Google Shape;375;p54"/>
          <p:cNvSpPr txBox="1"/>
          <p:nvPr/>
        </p:nvSpPr>
        <p:spPr>
          <a:xfrm>
            <a:off x="436205" y="89999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400" b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Key Takeaways</a:t>
            </a:r>
            <a:endParaRPr/>
          </a:p>
        </p:txBody>
      </p:sp>
      <p:cxnSp>
        <p:nvCxnSpPr>
          <p:cNvPr id="376" name="Google Shape;376;p54"/>
          <p:cNvCxnSpPr/>
          <p:nvPr/>
        </p:nvCxnSpPr>
        <p:spPr>
          <a:xfrm>
            <a:off x="512406" y="5526840"/>
            <a:ext cx="104394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77" name="Google Shape;377;p54"/>
          <p:cNvCxnSpPr/>
          <p:nvPr/>
        </p:nvCxnSpPr>
        <p:spPr>
          <a:xfrm>
            <a:off x="512406" y="4515592"/>
            <a:ext cx="104394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78" name="Google Shape;378;p54"/>
          <p:cNvCxnSpPr/>
          <p:nvPr/>
        </p:nvCxnSpPr>
        <p:spPr>
          <a:xfrm>
            <a:off x="512406" y="3504345"/>
            <a:ext cx="104394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79" name="Google Shape;379;p54"/>
          <p:cNvCxnSpPr/>
          <p:nvPr/>
        </p:nvCxnSpPr>
        <p:spPr>
          <a:xfrm>
            <a:off x="512406" y="2493098"/>
            <a:ext cx="104394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80" name="Google Shape;380;p54"/>
          <p:cNvSpPr txBox="1"/>
          <p:nvPr/>
        </p:nvSpPr>
        <p:spPr>
          <a:xfrm>
            <a:off x="512407" y="2788024"/>
            <a:ext cx="18129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Karla Medium"/>
                <a:ea typeface="Karla Medium"/>
                <a:cs typeface="Karla Medium"/>
                <a:sym typeface="Karla Medium"/>
              </a:rPr>
              <a:t>01. Point #1</a:t>
            </a:r>
            <a:endParaRPr/>
          </a:p>
        </p:txBody>
      </p:sp>
      <p:sp>
        <p:nvSpPr>
          <p:cNvPr id="381" name="Google Shape;381;p54"/>
          <p:cNvSpPr/>
          <p:nvPr/>
        </p:nvSpPr>
        <p:spPr>
          <a:xfrm>
            <a:off x="5732105" y="2736438"/>
            <a:ext cx="5219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Laoreet suspendisse interdum consectetur libero id faucibus nisl tincidut arcu risus quis varius quam quisque id diam velolutpat consequat mauris.</a:t>
            </a:r>
            <a:endParaRPr/>
          </a:p>
        </p:txBody>
      </p:sp>
      <p:sp>
        <p:nvSpPr>
          <p:cNvPr id="382" name="Google Shape;382;p54"/>
          <p:cNvSpPr txBox="1"/>
          <p:nvPr/>
        </p:nvSpPr>
        <p:spPr>
          <a:xfrm>
            <a:off x="512407" y="3783538"/>
            <a:ext cx="1992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Karla Medium"/>
                <a:ea typeface="Karla Medium"/>
                <a:cs typeface="Karla Medium"/>
                <a:sym typeface="Karla Medium"/>
              </a:rPr>
              <a:t>02. Point #2</a:t>
            </a:r>
            <a:endParaRPr/>
          </a:p>
        </p:txBody>
      </p:sp>
      <p:sp>
        <p:nvSpPr>
          <p:cNvPr id="383" name="Google Shape;383;p54"/>
          <p:cNvSpPr/>
          <p:nvPr/>
        </p:nvSpPr>
        <p:spPr>
          <a:xfrm>
            <a:off x="5732105" y="3747685"/>
            <a:ext cx="5219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Laoreet suspendisse interdum consectetur libero id faucibus nisl tincidut arcu risus quis varius quam quisque id diam velolutpat consequat mauris.</a:t>
            </a:r>
            <a:endParaRPr/>
          </a:p>
        </p:txBody>
      </p:sp>
      <p:sp>
        <p:nvSpPr>
          <p:cNvPr id="384" name="Google Shape;384;p54"/>
          <p:cNvSpPr txBox="1"/>
          <p:nvPr/>
        </p:nvSpPr>
        <p:spPr>
          <a:xfrm>
            <a:off x="512408" y="4805772"/>
            <a:ext cx="2002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Karla Medium"/>
                <a:ea typeface="Karla Medium"/>
                <a:cs typeface="Karla Medium"/>
                <a:sym typeface="Karla Medium"/>
              </a:rPr>
              <a:t>03. Point #3</a:t>
            </a:r>
            <a:endParaRPr/>
          </a:p>
        </p:txBody>
      </p:sp>
      <p:sp>
        <p:nvSpPr>
          <p:cNvPr id="385" name="Google Shape;385;p54"/>
          <p:cNvSpPr/>
          <p:nvPr/>
        </p:nvSpPr>
        <p:spPr>
          <a:xfrm>
            <a:off x="5732105" y="4758932"/>
            <a:ext cx="5219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Laoreet suspendisse interdum consectetur libero id faucibus nisl tincidut arcu risus quis varius quam quisque id diam velolutpat consequat mauris.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90698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8" name="Google Shape;388;p5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9" name="Google Shape;389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33959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4" name="Google Shape;394;p5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95" name="Google Shape;395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12426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5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1" name="Google Shape;401;p5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2" name="Google Shape;402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8994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7" name="Google Shape;407;p5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08" name="Google Shape;408;p5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09" name="Google Shape;409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0" name="Google Shape;410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90013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4" name="Google Shape;414;p59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5" name="Google Shape;415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18672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0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0" name="Google Shape;420;p60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1" name="Google Shape;421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2" name="Google Shape;422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6506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ustom Layout">
  <p:cSld name="7_Custom Layout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61" descr="A blue and white corner&#10;&#10;AI-generated content may be incorrect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7" name="Google Shape;427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8" name="Google Shape;428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9" name="Google Shape;429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08300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 1"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62"/>
          <p:cNvSpPr>
            <a:spLocks noGrp="1"/>
          </p:cNvSpPr>
          <p:nvPr>
            <p:ph type="pic" idx="2"/>
          </p:nvPr>
        </p:nvSpPr>
        <p:spPr>
          <a:xfrm>
            <a:off x="6848089" y="-385707"/>
            <a:ext cx="4345500" cy="45789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27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323">
          <p15:clr>
            <a:srgbClr val="FBAE40"/>
          </p15:clr>
        </p15:guide>
        <p15:guide id="2" pos="37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ustom Layout">
  <p:cSld name="4_Custom Layout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63"/>
          <p:cNvSpPr>
            <a:spLocks noGrp="1"/>
          </p:cNvSpPr>
          <p:nvPr>
            <p:ph type="pic" idx="2"/>
          </p:nvPr>
        </p:nvSpPr>
        <p:spPr>
          <a:xfrm>
            <a:off x="897579" y="2879673"/>
            <a:ext cx="5112600" cy="31887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08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 Layout 1"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64"/>
          <p:cNvSpPr>
            <a:spLocks noGrp="1"/>
          </p:cNvSpPr>
          <p:nvPr>
            <p:ph type="pic" idx="2"/>
          </p:nvPr>
        </p:nvSpPr>
        <p:spPr>
          <a:xfrm>
            <a:off x="7370392" y="-152400"/>
            <a:ext cx="3645900" cy="4817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7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ustom Layout 1">
  <p:cSld name="7_Custom Layout 1"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65"/>
          <p:cNvSpPr>
            <a:spLocks noGrp="1"/>
          </p:cNvSpPr>
          <p:nvPr>
            <p:ph type="pic" idx="2"/>
          </p:nvPr>
        </p:nvSpPr>
        <p:spPr>
          <a:xfrm>
            <a:off x="7376870" y="-78658"/>
            <a:ext cx="4926900" cy="6936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92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A logo with a crescent moon&#10;&#10;AI-generated content may be incorrect.">
            <a:extLst>
              <a:ext uri="{FF2B5EF4-FFF2-40B4-BE49-F238E27FC236}">
                <a16:creationId xmlns:a16="http://schemas.microsoft.com/office/drawing/2014/main" id="{117979B4-0901-2F3F-4483-D31E6B812F7C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91108" y="6035325"/>
            <a:ext cx="423798" cy="68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54" r:id="rId7"/>
    <p:sldLayoutId id="2147483658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70" r:id="rId14"/>
    <p:sldLayoutId id="2147483671" r:id="rId15"/>
    <p:sldLayoutId id="2147483672" r:id="rId16"/>
    <p:sldLayoutId id="2147483674" r:id="rId17"/>
    <p:sldLayoutId id="2147483677" r:id="rId18"/>
    <p:sldLayoutId id="2147483678" r:id="rId19"/>
    <p:sldLayoutId id="2147483699" r:id="rId20"/>
    <p:sldLayoutId id="2147483700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12" name="Google Shape;312;p4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3" name="Google Shape;313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4" name="Google Shape;314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5" name="Google Shape;315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6" name="Google Shape;316;p46"/>
          <p:cNvSpPr/>
          <p:nvPr/>
        </p:nvSpPr>
        <p:spPr>
          <a:xfrm>
            <a:off x="-37650" y="6119113"/>
            <a:ext cx="11353800" cy="586800"/>
          </a:xfrm>
          <a:prstGeom prst="rect">
            <a:avLst/>
          </a:prstGeom>
          <a:solidFill>
            <a:srgbClr val="D8031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7" name="Google Shape;317;p46" descr="A logo with a red swoosh&#10;&#10;AI-generated content may be incorrect.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1418159" y="5603036"/>
            <a:ext cx="681197" cy="11028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106248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image" Target="../media/image22.png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10" Type="http://schemas.openxmlformats.org/officeDocument/2006/relationships/hyperlink" Target="https://www.atlantapublicschools.us/cms/lib/GA01000924/Centricity/Domain/18889/APS_TaskForce3_08052025.pdf" TargetMode="External"/><Relationship Id="rId4" Type="http://schemas.openxmlformats.org/officeDocument/2006/relationships/image" Target="../media/image25.svg"/><Relationship Id="rId9" Type="http://schemas.openxmlformats.org/officeDocument/2006/relationships/hyperlink" Target="https://www.atlantapublicschools.us/cms/lib/GA01000924/Centricity/Domain/18889/APS_TaskForce1_05082025.pdf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256032"/>
            <a:ext cx="7096933" cy="3253931"/>
          </a:xfrm>
        </p:spPr>
        <p:txBody>
          <a:bodyPr/>
          <a:lstStyle/>
          <a:p>
            <a:r>
              <a:rPr lang="en-US" sz="5400" dirty="0"/>
              <a:t>West Manor Elementary</a:t>
            </a:r>
            <a:br>
              <a:rPr lang="en-US" sz="5400" dirty="0"/>
            </a:br>
            <a:r>
              <a:rPr lang="en-US" sz="5400" dirty="0"/>
              <a:t>GO Team Business Meeting #3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DATE 11/11</a:t>
            </a: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008C8E05-4B70-5091-85B1-0D7BBEB8B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1"/>
            <a:ext cx="2763748" cy="1037690"/>
          </a:xfrm>
        </p:spPr>
        <p:txBody>
          <a:bodyPr/>
          <a:lstStyle/>
          <a:p>
            <a:r>
              <a:rPr lang="en-US" b="1">
                <a:latin typeface="Tenorite"/>
                <a:cs typeface="Poppins"/>
              </a:rPr>
              <a:t>Agenda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A3C9F5-9CEB-264B-5336-19ABFCFFB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F268F-77EF-474B-8EE9-9DC3EFC3DF77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3B36B1-9E40-081E-C2C9-59889E0783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55" t="-19130" r="290" b="19130"/>
          <a:stretch>
            <a:fillRect/>
          </a:stretch>
        </p:blipFill>
        <p:spPr>
          <a:xfrm>
            <a:off x="11125200" y="-1391478"/>
            <a:ext cx="10668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81F689-B02A-6D5D-64A9-6B2ED5A1914C}"/>
              </a:ext>
            </a:extLst>
          </p:cNvPr>
          <p:cNvSpPr txBox="1"/>
          <p:nvPr/>
        </p:nvSpPr>
        <p:spPr>
          <a:xfrm>
            <a:off x="2437115" y="1181867"/>
            <a:ext cx="731776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b="1" dirty="0"/>
              <a:t>Action Items </a:t>
            </a:r>
            <a:endParaRPr lang="en-US" sz="1600" dirty="0"/>
          </a:p>
          <a:p>
            <a:pPr lvl="1"/>
            <a:r>
              <a:rPr lang="en-US" dirty="0"/>
              <a:t>Approval of Agenda </a:t>
            </a:r>
            <a:endParaRPr lang="en-US" sz="1600" dirty="0"/>
          </a:p>
          <a:p>
            <a:pPr lvl="1"/>
            <a:r>
              <a:rPr lang="en-US" dirty="0"/>
              <a:t>Approval of Previous Minutes</a:t>
            </a:r>
            <a:endParaRPr lang="en-US" sz="1600" dirty="0"/>
          </a:p>
          <a:p>
            <a:r>
              <a:rPr lang="en-US" b="1" dirty="0"/>
              <a:t>Discussion Items </a:t>
            </a:r>
            <a:r>
              <a:rPr lang="en-US" i="1" dirty="0"/>
              <a:t>(add items as needed)</a:t>
            </a:r>
            <a:endParaRPr lang="en-US" dirty="0"/>
          </a:p>
          <a:p>
            <a:pPr lvl="1"/>
            <a:r>
              <a:rPr lang="en-US" dirty="0"/>
              <a:t>2025-2030 Strategic Plan Development</a:t>
            </a:r>
            <a:endParaRPr lang="en-US" sz="1600" dirty="0"/>
          </a:p>
          <a:p>
            <a:pPr lvl="2"/>
            <a:r>
              <a:rPr lang="en-US" dirty="0"/>
              <a:t>Confirm Mission/Vision, Goals from Previous Meeting</a:t>
            </a:r>
            <a:endParaRPr lang="en-US" sz="1600" dirty="0"/>
          </a:p>
          <a:p>
            <a:pPr lvl="2"/>
            <a:r>
              <a:rPr lang="en-US" dirty="0"/>
              <a:t>Develop 2025-2030 Strategic Plan Objectives</a:t>
            </a:r>
            <a:endParaRPr lang="en-US" sz="1600" dirty="0"/>
          </a:p>
          <a:p>
            <a:pPr lvl="0"/>
            <a:r>
              <a:rPr lang="en-US" b="1" dirty="0"/>
              <a:t>Information Items </a:t>
            </a:r>
            <a:r>
              <a:rPr lang="en-US" dirty="0"/>
              <a:t>Principal’s Report</a:t>
            </a:r>
            <a:endParaRPr lang="en-US" sz="1600" dirty="0"/>
          </a:p>
          <a:p>
            <a:pPr lvl="1"/>
            <a:r>
              <a:rPr lang="en-US" dirty="0"/>
              <a:t>Cluster Advisory Team Report </a:t>
            </a:r>
            <a:endParaRPr lang="en-US" i="1" dirty="0"/>
          </a:p>
          <a:p>
            <a:pPr lvl="1"/>
            <a:r>
              <a:rPr lang="en-US" dirty="0"/>
              <a:t>APS Forward 2040 –Facilities Plan Update </a:t>
            </a:r>
            <a:r>
              <a:rPr lang="en-US" b="1" dirty="0"/>
              <a:t>Announcements </a:t>
            </a:r>
            <a:endParaRPr lang="en-US" b="1" i="1" dirty="0"/>
          </a:p>
          <a:p>
            <a:r>
              <a:rPr lang="en-US" b="1" dirty="0"/>
              <a:t>Public Comment </a:t>
            </a:r>
          </a:p>
          <a:p>
            <a:r>
              <a:rPr lang="en-US" b="1" dirty="0"/>
              <a:t>Adjournment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8400467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E6D38-302C-4E28-698F-2EC0F40F0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161" y="326424"/>
            <a:ext cx="5181600" cy="803734"/>
          </a:xfrm>
        </p:spPr>
        <p:txBody>
          <a:bodyPr anchor="t"/>
          <a:lstStyle/>
          <a:p>
            <a:r>
              <a:rPr lang="en-US" b="1"/>
              <a:t>Action Items</a:t>
            </a:r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29EAFABC-B9D4-53F6-9EFF-2216CD185FE3}"/>
              </a:ext>
            </a:extLst>
          </p:cNvPr>
          <p:cNvSpPr/>
          <p:nvPr/>
        </p:nvSpPr>
        <p:spPr>
          <a:xfrm flipH="1">
            <a:off x="6561762" y="-10160"/>
            <a:ext cx="5630238" cy="6868160"/>
          </a:xfrm>
          <a:prstGeom prst="parallelogram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D45863-530E-16BC-B1F1-C027C3B596B9}"/>
              </a:ext>
            </a:extLst>
          </p:cNvPr>
          <p:cNvSpPr txBox="1"/>
          <p:nvPr/>
        </p:nvSpPr>
        <p:spPr>
          <a:xfrm>
            <a:off x="207161" y="2084832"/>
            <a:ext cx="714054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3600" dirty="0"/>
              <a:t>Approval of Agenda 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3600" dirty="0"/>
              <a:t>Approval of Previous Minutes </a:t>
            </a:r>
          </a:p>
        </p:txBody>
      </p:sp>
      <p:pic>
        <p:nvPicPr>
          <p:cNvPr id="7" name="Picture 6" descr="A black and white logo&#10;&#10;AI-generated content may be incorrect.">
            <a:extLst>
              <a:ext uri="{FF2B5EF4-FFF2-40B4-BE49-F238E27FC236}">
                <a16:creationId xmlns:a16="http://schemas.microsoft.com/office/drawing/2014/main" id="{6B9068F5-6B12-A5D2-1BF4-160099A9C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561" y="6061753"/>
            <a:ext cx="1652043" cy="64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199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8212" y="2235200"/>
            <a:ext cx="6245912" cy="2387600"/>
          </a:xfrm>
        </p:spPr>
        <p:txBody>
          <a:bodyPr anchor="ctr"/>
          <a:lstStyle/>
          <a:p>
            <a:r>
              <a:rPr lang="en-US"/>
              <a:t>Discussion Items</a:t>
            </a:r>
          </a:p>
        </p:txBody>
      </p:sp>
    </p:spTree>
    <p:extLst>
      <p:ext uri="{BB962C8B-B14F-4D97-AF65-F5344CB8AC3E}">
        <p14:creationId xmlns:p14="http://schemas.microsoft.com/office/powerpoint/2010/main" val="1275905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6252E-BDCC-187C-E37B-551B2B85C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857" y="1941286"/>
            <a:ext cx="9916886" cy="2387600"/>
          </a:xfrm>
        </p:spPr>
        <p:txBody>
          <a:bodyPr>
            <a:noAutofit/>
          </a:bodyPr>
          <a:lstStyle/>
          <a:p>
            <a:r>
              <a:rPr lang="en-US" sz="4400">
                <a:latin typeface="Montserrat ExtraBold" panose="00000900000000000000" pitchFamily="50" charset="0"/>
              </a:rPr>
              <a:t>Continuing the</a:t>
            </a:r>
            <a:br>
              <a:rPr lang="en-US" sz="4400">
                <a:latin typeface="Montserrat ExtraBold" panose="00000900000000000000" pitchFamily="50" charset="0"/>
              </a:rPr>
            </a:br>
            <a:r>
              <a:rPr lang="en-US" sz="4400" b="1">
                <a:latin typeface="Montserrat ExtraBold" panose="00000900000000000000" pitchFamily="50" charset="0"/>
              </a:rPr>
              <a:t>2025-2030</a:t>
            </a:r>
            <a:r>
              <a:rPr lang="en-US" sz="4400">
                <a:latin typeface="Montserrat ExtraBold" panose="00000900000000000000" pitchFamily="50" charset="0"/>
              </a:rPr>
              <a:t> </a:t>
            </a:r>
            <a:r>
              <a:rPr lang="en-US" sz="4400" b="1">
                <a:latin typeface="Montserrat ExtraBold" panose="00000900000000000000" pitchFamily="50" charset="0"/>
              </a:rPr>
              <a:t>School Strategic Plan Development Process</a:t>
            </a:r>
          </a:p>
        </p:txBody>
      </p:sp>
    </p:spTree>
    <p:extLst>
      <p:ext uri="{BB962C8B-B14F-4D97-AF65-F5344CB8AC3E}">
        <p14:creationId xmlns:p14="http://schemas.microsoft.com/office/powerpoint/2010/main" val="1100503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99"/>
          <p:cNvSpPr txBox="1"/>
          <p:nvPr/>
        </p:nvSpPr>
        <p:spPr>
          <a:xfrm>
            <a:off x="255141" y="133565"/>
            <a:ext cx="11673155" cy="5309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</a:rPr>
              <a:t>School Strategic Planning Overview</a:t>
            </a:r>
            <a:endParaRPr kumimoji="0" sz="3600" b="1" i="0" u="sng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7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Purpose</a:t>
            </a:r>
            <a:endParaRPr lang="en-US" sz="2700" b="1" u="sng">
              <a:solidFill>
                <a:srgbClr val="000000"/>
              </a:solidFill>
              <a:latin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 cascade the district strategic plan to the school level, while grounding our focus in the school’s Continuous Improvement Plan. This will </a:t>
            </a:r>
            <a:r>
              <a:rPr kumimoji="0" lang="en-US" sz="27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create alignment, reduce confusion, and simplify our efforts</a:t>
            </a: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endParaRPr kumimoji="0" sz="2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Timeline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700">
                <a:solidFill>
                  <a:srgbClr val="000000"/>
                </a:solidFill>
                <a:latin typeface="Arial"/>
              </a:rPr>
              <a:t>O</a:t>
            </a: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ur school’s 2030 Strategic Goals and Objectives should be </a:t>
            </a:r>
            <a:r>
              <a:rPr kumimoji="0" lang="en-US" sz="27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updated, approved and ranked by January 2026</a:t>
            </a:r>
            <a:r>
              <a: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Schools will focus on the strategies as part of FY27 Budget and Continuous Improvement Plan processes.</a:t>
            </a:r>
            <a:endParaRPr kumimoji="0" sz="2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0177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9043DAF-AEED-54FE-1023-D166B74768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/>
        </p:blipFill>
        <p:spPr>
          <a:xfrm>
            <a:off x="871779" y="1176016"/>
            <a:ext cx="9858598" cy="554545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0B592630-CD62-5174-6753-A006DA672E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6" name="Google Shape;727;p98">
            <a:extLst>
              <a:ext uri="{FF2B5EF4-FFF2-40B4-BE49-F238E27FC236}">
                <a16:creationId xmlns:a16="http://schemas.microsoft.com/office/drawing/2014/main" id="{EE8A33F9-BE9F-4904-9D30-92F7D154CC79}"/>
              </a:ext>
            </a:extLst>
          </p:cNvPr>
          <p:cNvSpPr txBox="1"/>
          <p:nvPr/>
        </p:nvSpPr>
        <p:spPr>
          <a:xfrm>
            <a:off x="0" y="0"/>
            <a:ext cx="10591800" cy="5847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defRPr/>
            </a:pPr>
            <a:r>
              <a:rPr lang="en-US" sz="3200" kern="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Revisiting the APS 2025-2030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Georgia"/>
                <a:cs typeface="Georgia"/>
                <a:sym typeface="Georgia"/>
              </a:rPr>
              <a:t> Strategic Plan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B5A6A1-2EFF-160C-6BC0-DE3E503746EA}"/>
              </a:ext>
            </a:extLst>
          </p:cNvPr>
          <p:cNvSpPr/>
          <p:nvPr/>
        </p:nvSpPr>
        <p:spPr>
          <a:xfrm>
            <a:off x="0" y="5769428"/>
            <a:ext cx="762000" cy="10771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50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19;p97">
            <a:extLst>
              <a:ext uri="{FF2B5EF4-FFF2-40B4-BE49-F238E27FC236}">
                <a16:creationId xmlns:a16="http://schemas.microsoft.com/office/drawing/2014/main" id="{EAFA286B-3C33-D518-7388-3BC17B6AC3DE}"/>
              </a:ext>
            </a:extLst>
          </p:cNvPr>
          <p:cNvSpPr txBox="1"/>
          <p:nvPr/>
        </p:nvSpPr>
        <p:spPr>
          <a:xfrm>
            <a:off x="1806000" y="672391"/>
            <a:ext cx="8580000" cy="7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Georgia"/>
                <a:cs typeface="Georgia"/>
                <a:sym typeface="Georgia"/>
              </a:rPr>
              <a:t>GO Team’s Focus (Governance)</a:t>
            </a:r>
            <a:endParaRPr kumimoji="0" sz="4000" b="0" i="1" u="none" strike="noStrike" kern="1200" cap="none" spc="0" normalizeH="0" baseline="0" noProof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800780-D9C6-CC64-8149-3BDE9A08C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867" y="1799216"/>
            <a:ext cx="9892374" cy="384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103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101"/>
          <p:cNvSpPr txBox="1">
            <a:spLocks noGrp="1"/>
          </p:cNvSpPr>
          <p:nvPr>
            <p:ph type="sldNum" idx="12"/>
          </p:nvPr>
        </p:nvSpPr>
        <p:spPr>
          <a:xfrm>
            <a:off x="8610600" y="637812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cs typeface="Poppins"/>
              <a:sym typeface="Poppins"/>
            </a:endParaRPr>
          </a:p>
        </p:txBody>
      </p:sp>
      <p:sp>
        <p:nvSpPr>
          <p:cNvPr id="765" name="Google Shape;765;p101"/>
          <p:cNvSpPr txBox="1"/>
          <p:nvPr/>
        </p:nvSpPr>
        <p:spPr>
          <a:xfrm>
            <a:off x="152400" y="114779"/>
            <a:ext cx="10283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700" b="1" i="0" u="sng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School Strategic Planning Process</a:t>
            </a:r>
            <a:r>
              <a:rPr lang="en-US" sz="2700" b="1" u="sng" kern="0">
                <a:solidFill>
                  <a:schemeClr val="accent1"/>
                </a:solidFill>
                <a:latin typeface="Montserrat ExtraBold" panose="00000900000000000000" pitchFamily="50" charset="0"/>
                <a:cs typeface="Arial"/>
                <a:sym typeface="Arial"/>
              </a:rPr>
              <a:t> Overview</a:t>
            </a:r>
            <a:endParaRPr kumimoji="0" sz="1100" b="1" i="0" u="sng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Montserrat ExtraBold" panose="00000900000000000000" pitchFamily="50" charset="0"/>
              <a:cs typeface="Arial"/>
              <a:sym typeface="Arial"/>
            </a:endParaRPr>
          </a:p>
        </p:txBody>
      </p:sp>
      <p:pic>
        <p:nvPicPr>
          <p:cNvPr id="766" name="Google Shape;766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9675" y="5609263"/>
            <a:ext cx="723900" cy="11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101"/>
          <p:cNvSpPr txBox="1"/>
          <p:nvPr/>
        </p:nvSpPr>
        <p:spPr>
          <a:xfrm>
            <a:off x="1126748" y="991167"/>
            <a:ext cx="441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8" name="Google Shape;768;p101"/>
          <p:cNvSpPr/>
          <p:nvPr/>
        </p:nvSpPr>
        <p:spPr>
          <a:xfrm>
            <a:off x="324725" y="909812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69" name="Google Shape;769;p101"/>
          <p:cNvSpPr txBox="1"/>
          <p:nvPr/>
        </p:nvSpPr>
        <p:spPr>
          <a:xfrm>
            <a:off x="439372" y="892771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0" name="Google Shape;770;p101"/>
          <p:cNvSpPr txBox="1"/>
          <p:nvPr/>
        </p:nvSpPr>
        <p:spPr>
          <a:xfrm>
            <a:off x="1112248" y="3665603"/>
            <a:ext cx="49401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2025-2030 Strategic Objectives 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Reflect on 2020-2025 Strategic Plan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Review and Discuss Additional Objectives Going Forward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</p:txBody>
      </p:sp>
      <p:sp>
        <p:nvSpPr>
          <p:cNvPr id="771" name="Google Shape;771;p101"/>
          <p:cNvSpPr/>
          <p:nvPr/>
        </p:nvSpPr>
        <p:spPr>
          <a:xfrm>
            <a:off x="341731" y="1736719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2" name="Google Shape;772;p101"/>
          <p:cNvSpPr txBox="1"/>
          <p:nvPr/>
        </p:nvSpPr>
        <p:spPr>
          <a:xfrm>
            <a:off x="456378" y="1719678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3" name="Google Shape;773;p101"/>
          <p:cNvSpPr/>
          <p:nvPr/>
        </p:nvSpPr>
        <p:spPr>
          <a:xfrm>
            <a:off x="341726" y="2580772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4" name="Google Shape;774;p101"/>
          <p:cNvSpPr txBox="1"/>
          <p:nvPr/>
        </p:nvSpPr>
        <p:spPr>
          <a:xfrm>
            <a:off x="456373" y="2563731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3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5" name="Google Shape;775;p101"/>
          <p:cNvSpPr txBox="1"/>
          <p:nvPr/>
        </p:nvSpPr>
        <p:spPr>
          <a:xfrm>
            <a:off x="1116114" y="4957479"/>
            <a:ext cx="420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6" name="Google Shape;776;p101"/>
          <p:cNvSpPr/>
          <p:nvPr/>
        </p:nvSpPr>
        <p:spPr>
          <a:xfrm>
            <a:off x="324719" y="3658691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7" name="Google Shape;777;p101"/>
          <p:cNvSpPr txBox="1"/>
          <p:nvPr/>
        </p:nvSpPr>
        <p:spPr>
          <a:xfrm>
            <a:off x="439366" y="3641650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8" name="Google Shape;778;p101"/>
          <p:cNvSpPr txBox="1"/>
          <p:nvPr/>
        </p:nvSpPr>
        <p:spPr>
          <a:xfrm>
            <a:off x="1051966" y="4989002"/>
            <a:ext cx="49401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Approve Your Strategic Plan &amp; Rank Your Strategic Objectives for FY27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</p:txBody>
      </p:sp>
      <p:sp>
        <p:nvSpPr>
          <p:cNvPr id="779" name="Google Shape;779;p101"/>
          <p:cNvSpPr/>
          <p:nvPr/>
        </p:nvSpPr>
        <p:spPr>
          <a:xfrm>
            <a:off x="324719" y="4915766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80" name="Google Shape;780;p101"/>
          <p:cNvSpPr txBox="1"/>
          <p:nvPr/>
        </p:nvSpPr>
        <p:spPr>
          <a:xfrm>
            <a:off x="439366" y="4898725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81" name="Google Shape;781;p101"/>
          <p:cNvSpPr txBox="1"/>
          <p:nvPr/>
        </p:nvSpPr>
        <p:spPr>
          <a:xfrm>
            <a:off x="1112248" y="2517965"/>
            <a:ext cx="47661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Confirm 2030 Goals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Create CIP Goals to 2030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Additional Goals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2" name="Google Shape;782;p101"/>
          <p:cNvSpPr txBox="1"/>
          <p:nvPr/>
        </p:nvSpPr>
        <p:spPr>
          <a:xfrm>
            <a:off x="6208570" y="1133958"/>
            <a:ext cx="5404800" cy="483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1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Sample GO Team Business Meeting Cadence</a:t>
            </a:r>
            <a:endParaRPr kumimoji="0" sz="1800" b="1" i="1" u="sng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1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1: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 </a:t>
            </a:r>
            <a:r>
              <a:rPr kumimoji="0" lang="en-US" sz="11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(MAP, GMAS, Graduation Rate, CCRPI, etc.)</a:t>
            </a:r>
            <a:endParaRPr kumimoji="0" sz="1100" b="0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2: 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 (School KPIs)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Align Mission/Vision/ Purpose 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Confirm 2030 Goals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3: 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2025-2030 Strategic Objectives 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4 (Budget Allocation): 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lvl="0" indent="-355600">
              <a:buClr>
                <a:srgbClr val="000000"/>
              </a:buClr>
              <a:buSzPts val="2000"/>
              <a:buFont typeface="Roboto"/>
              <a:buChar char="●"/>
              <a:defRPr/>
            </a:pPr>
            <a:r>
              <a:rPr lang="en-US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Approve Your Strategic Plan &amp; Rank Your Strategic Objectives for FY27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3" name="Google Shape;783;p101"/>
          <p:cNvSpPr txBox="1"/>
          <p:nvPr/>
        </p:nvSpPr>
        <p:spPr>
          <a:xfrm>
            <a:off x="1126748" y="1842899"/>
            <a:ext cx="441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Align Mission/Vision/Purpose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1DC4EE-6798-F284-51A9-161BF6C00E2B}"/>
              </a:ext>
            </a:extLst>
          </p:cNvPr>
          <p:cNvSpPr/>
          <p:nvPr/>
        </p:nvSpPr>
        <p:spPr>
          <a:xfrm>
            <a:off x="6067771" y="1168988"/>
            <a:ext cx="5510857" cy="455505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7300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23677F96-EDD3-5E01-6745-873B9F430D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0546" y="3026664"/>
            <a:ext cx="3567113" cy="2024320"/>
          </a:xfrm>
          <a:prstGeom prst="rect">
            <a:avLst/>
          </a:prstGeom>
        </p:spPr>
      </p:pic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629F107C-C6C6-5FBF-9C5F-EC17BFD37D3E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4481683" y="3051108"/>
            <a:ext cx="3374856" cy="1891005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6068E8B-256D-024E-0D77-FFF7342C6AA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764718" y="2101776"/>
            <a:ext cx="3173278" cy="522514"/>
          </a:xfrm>
        </p:spPr>
        <p:txBody>
          <a:bodyPr/>
          <a:lstStyle/>
          <a:p>
            <a:r>
              <a:rPr lang="en-US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Reviewed Our </a:t>
            </a:r>
          </a:p>
          <a:p>
            <a:r>
              <a:rPr lang="en-US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School Data</a:t>
            </a:r>
          </a:p>
          <a:p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200865F-EF75-BC89-833F-54426DDEF4C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261" y="2101776"/>
            <a:ext cx="3173278" cy="522514"/>
          </a:xfrm>
        </p:spPr>
        <p:txBody>
          <a:bodyPr/>
          <a:lstStyle/>
          <a:p>
            <a:r>
              <a:rPr lang="en-US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Aligned Our </a:t>
            </a:r>
          </a:p>
          <a:p>
            <a:r>
              <a:rPr lang="en-US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Mission and Vision</a:t>
            </a:r>
            <a:endParaRPr lang="en-US" sz="2000" b="0" kern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0E964772-7F0A-AF8D-E8C9-167EBE5E3122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4"/>
          <a:stretch>
            <a:fillRect/>
          </a:stretch>
        </p:blipFill>
        <p:spPr>
          <a:xfrm>
            <a:off x="8264849" y="3041987"/>
            <a:ext cx="3576088" cy="2024320"/>
          </a:xfrm>
          <a:prstGeom prst="rect">
            <a:avLst/>
          </a:prstGeo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47C1A5A-5910-EA70-C8ED-F494542D0C7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64849" y="2114771"/>
            <a:ext cx="3173278" cy="522514"/>
          </a:xfrm>
        </p:spPr>
        <p:txBody>
          <a:bodyPr/>
          <a:lstStyle/>
          <a:p>
            <a:r>
              <a:rPr lang="en-US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Confirmed Our </a:t>
            </a:r>
          </a:p>
          <a:p>
            <a:r>
              <a:rPr lang="en-US" ker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2030 Goals</a:t>
            </a:r>
          </a:p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E694F3-FAB3-C156-2074-A5CB927F1D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  <p:sp>
        <p:nvSpPr>
          <p:cNvPr id="27" name="Google Shape;819;p104">
            <a:extLst>
              <a:ext uri="{FF2B5EF4-FFF2-40B4-BE49-F238E27FC236}">
                <a16:creationId xmlns:a16="http://schemas.microsoft.com/office/drawing/2014/main" id="{FC050104-08AA-3E6B-809F-675F3288F4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0641" y="518750"/>
            <a:ext cx="9780587" cy="7078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3180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tabLst/>
              <a:defRPr/>
            </a:pPr>
            <a:r>
              <a:rPr lang="en-US" sz="4000" kern="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In</a:t>
            </a:r>
            <a:r>
              <a:rPr kumimoji="0" lang="en-US" sz="40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eorgia"/>
                <a:ea typeface="Georgia"/>
                <a:cs typeface="Georgia"/>
                <a:sym typeface="Georgia"/>
              </a:rPr>
              <a:t> Our Last Meeting We…</a:t>
            </a:r>
            <a:endParaRPr kumimoji="0" sz="400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6F603BF-A9DF-F314-8ED9-95F0C5E183A6}"/>
              </a:ext>
            </a:extLst>
          </p:cNvPr>
          <p:cNvGrpSpPr/>
          <p:nvPr/>
        </p:nvGrpSpPr>
        <p:grpSpPr>
          <a:xfrm>
            <a:off x="97973" y="2187316"/>
            <a:ext cx="612600" cy="629641"/>
            <a:chOff x="97973" y="2187316"/>
            <a:chExt cx="612600" cy="629641"/>
          </a:xfrm>
        </p:grpSpPr>
        <p:sp>
          <p:nvSpPr>
            <p:cNvPr id="28" name="Google Shape;768;p101">
              <a:extLst>
                <a:ext uri="{FF2B5EF4-FFF2-40B4-BE49-F238E27FC236}">
                  <a16:creationId xmlns:a16="http://schemas.microsoft.com/office/drawing/2014/main" id="{869F3850-0541-6FCB-FE25-DB20775CD187}"/>
                </a:ext>
              </a:extLst>
            </p:cNvPr>
            <p:cNvSpPr/>
            <p:nvPr/>
          </p:nvSpPr>
          <p:spPr>
            <a:xfrm>
              <a:off x="97973" y="2204357"/>
              <a:ext cx="612600" cy="612600"/>
            </a:xfrm>
            <a:prstGeom prst="ellipse">
              <a:avLst/>
            </a:prstGeom>
            <a:solidFill>
              <a:srgbClr val="F4CCCC"/>
            </a:solidFill>
            <a:ln>
              <a:noFill/>
            </a:ln>
          </p:spPr>
          <p:txBody>
            <a:bodyPr spcFirstLastPara="1" wrap="square" lIns="71300" tIns="35625" rIns="71300" bIns="356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4"/>
                <a:buFont typeface="Arial"/>
                <a:buNone/>
                <a:tabLst/>
                <a:defRPr/>
              </a:pPr>
              <a:endParaRPr kumimoji="0" sz="140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9" name="Google Shape;769;p101">
              <a:extLst>
                <a:ext uri="{FF2B5EF4-FFF2-40B4-BE49-F238E27FC236}">
                  <a16:creationId xmlns:a16="http://schemas.microsoft.com/office/drawing/2014/main" id="{46A5D19B-4E7D-8607-4426-389D4FE981D7}"/>
                </a:ext>
              </a:extLst>
            </p:cNvPr>
            <p:cNvSpPr txBox="1"/>
            <p:nvPr/>
          </p:nvSpPr>
          <p:spPr>
            <a:xfrm>
              <a:off x="212620" y="2187316"/>
              <a:ext cx="4173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300" tIns="71300" rIns="71300" bIns="713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3119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1</a:t>
              </a:r>
              <a:endParaRPr kumimoji="0" sz="1091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0257FB0-8CEB-A6EB-5DED-10A351FFDE57}"/>
              </a:ext>
            </a:extLst>
          </p:cNvPr>
          <p:cNvGrpSpPr/>
          <p:nvPr/>
        </p:nvGrpSpPr>
        <p:grpSpPr>
          <a:xfrm>
            <a:off x="7653319" y="2166757"/>
            <a:ext cx="612600" cy="623996"/>
            <a:chOff x="7468261" y="2014357"/>
            <a:chExt cx="612600" cy="623996"/>
          </a:xfrm>
        </p:grpSpPr>
        <p:sp>
          <p:nvSpPr>
            <p:cNvPr id="32" name="Google Shape;768;p101">
              <a:extLst>
                <a:ext uri="{FF2B5EF4-FFF2-40B4-BE49-F238E27FC236}">
                  <a16:creationId xmlns:a16="http://schemas.microsoft.com/office/drawing/2014/main" id="{3ECEA9E6-BE38-752B-7F68-E95B04E74075}"/>
                </a:ext>
              </a:extLst>
            </p:cNvPr>
            <p:cNvSpPr/>
            <p:nvPr/>
          </p:nvSpPr>
          <p:spPr>
            <a:xfrm>
              <a:off x="7468261" y="2020057"/>
              <a:ext cx="612600" cy="612600"/>
            </a:xfrm>
            <a:prstGeom prst="ellipse">
              <a:avLst/>
            </a:prstGeom>
            <a:solidFill>
              <a:srgbClr val="F4CCCC"/>
            </a:solidFill>
            <a:ln>
              <a:noFill/>
            </a:ln>
          </p:spPr>
          <p:txBody>
            <a:bodyPr spcFirstLastPara="1" wrap="square" lIns="71300" tIns="35625" rIns="71300" bIns="356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4"/>
                <a:buFont typeface="Arial"/>
                <a:buNone/>
                <a:tabLst/>
                <a:defRPr/>
              </a:pPr>
              <a:endParaRPr kumimoji="0" sz="140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3" name="Google Shape;769;p101">
              <a:extLst>
                <a:ext uri="{FF2B5EF4-FFF2-40B4-BE49-F238E27FC236}">
                  <a16:creationId xmlns:a16="http://schemas.microsoft.com/office/drawing/2014/main" id="{74530FAB-934D-837D-E4DA-49DE5724A9E6}"/>
                </a:ext>
              </a:extLst>
            </p:cNvPr>
            <p:cNvSpPr txBox="1"/>
            <p:nvPr/>
          </p:nvSpPr>
          <p:spPr>
            <a:xfrm>
              <a:off x="7599314" y="2014357"/>
              <a:ext cx="417300" cy="623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300" tIns="71300" rIns="71300" bIns="713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3119" b="1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3</a:t>
              </a:r>
              <a:endParaRPr kumimoji="0" sz="1091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D46741C-55D3-621F-B5B4-7C2743179C47}"/>
              </a:ext>
            </a:extLst>
          </p:cNvPr>
          <p:cNvGrpSpPr/>
          <p:nvPr/>
        </p:nvGrpSpPr>
        <p:grpSpPr>
          <a:xfrm>
            <a:off x="3875646" y="2101776"/>
            <a:ext cx="612600" cy="629641"/>
            <a:chOff x="97973" y="2187316"/>
            <a:chExt cx="612600" cy="629641"/>
          </a:xfrm>
        </p:grpSpPr>
        <p:sp>
          <p:nvSpPr>
            <p:cNvPr id="35" name="Google Shape;768;p101">
              <a:extLst>
                <a:ext uri="{FF2B5EF4-FFF2-40B4-BE49-F238E27FC236}">
                  <a16:creationId xmlns:a16="http://schemas.microsoft.com/office/drawing/2014/main" id="{D4FD39EB-4E6A-D853-F8C4-45BEDB5D8111}"/>
                </a:ext>
              </a:extLst>
            </p:cNvPr>
            <p:cNvSpPr/>
            <p:nvPr/>
          </p:nvSpPr>
          <p:spPr>
            <a:xfrm>
              <a:off x="97973" y="2204357"/>
              <a:ext cx="612600" cy="612600"/>
            </a:xfrm>
            <a:prstGeom prst="ellipse">
              <a:avLst/>
            </a:prstGeom>
            <a:solidFill>
              <a:srgbClr val="F4CCCC"/>
            </a:solidFill>
            <a:ln>
              <a:noFill/>
            </a:ln>
          </p:spPr>
          <p:txBody>
            <a:bodyPr spcFirstLastPara="1" wrap="square" lIns="71300" tIns="35625" rIns="71300" bIns="356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4"/>
                <a:buFont typeface="Arial"/>
                <a:buNone/>
                <a:tabLst/>
                <a:defRPr/>
              </a:pPr>
              <a:endParaRPr kumimoji="0" sz="140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36" name="Google Shape;769;p101">
              <a:extLst>
                <a:ext uri="{FF2B5EF4-FFF2-40B4-BE49-F238E27FC236}">
                  <a16:creationId xmlns:a16="http://schemas.microsoft.com/office/drawing/2014/main" id="{3E98C6B7-2097-4EE9-B0A1-3088B3C18F06}"/>
                </a:ext>
              </a:extLst>
            </p:cNvPr>
            <p:cNvSpPr txBox="1"/>
            <p:nvPr/>
          </p:nvSpPr>
          <p:spPr>
            <a:xfrm>
              <a:off x="212620" y="2187316"/>
              <a:ext cx="417300" cy="623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300" tIns="71300" rIns="71300" bIns="713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3119" b="1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2</a:t>
              </a:r>
              <a:endParaRPr kumimoji="0" sz="1091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6611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B6A01D7-8FA4-5D34-9FD8-B467520D4E76}"/>
              </a:ext>
            </a:extLst>
          </p:cNvPr>
          <p:cNvSpPr txBox="1">
            <a:spLocks/>
          </p:cNvSpPr>
          <p:nvPr/>
        </p:nvSpPr>
        <p:spPr>
          <a:xfrm>
            <a:off x="163882" y="277699"/>
            <a:ext cx="9779183" cy="132556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West Manor Mission and Vision: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AF32C4-89EA-FD40-34E7-595997B7F1F5}"/>
              </a:ext>
            </a:extLst>
          </p:cNvPr>
          <p:cNvSpPr txBox="1"/>
          <p:nvPr/>
        </p:nvSpPr>
        <p:spPr>
          <a:xfrm>
            <a:off x="1167493" y="2087561"/>
            <a:ext cx="6712077" cy="3366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fontAlgn="auto">
              <a:spcBef>
                <a:spcPts val="100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800" b="1" i="1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  <a:p>
            <a:pPr marR="0" lvl="0" fontAlgn="auto">
              <a:spcBef>
                <a:spcPts val="100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800" b="1" i="1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5587E845-4598-5BE8-87D3-A56688A444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pic>
        <p:nvPicPr>
          <p:cNvPr id="4" name="Graphic 3" descr="Repeat with solid fill">
            <a:extLst>
              <a:ext uri="{FF2B5EF4-FFF2-40B4-BE49-F238E27FC236}">
                <a16:creationId xmlns:a16="http://schemas.microsoft.com/office/drawing/2014/main" id="{4906F643-60C0-6799-84DC-FA0285042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8070070" y="2332666"/>
            <a:ext cx="2876604" cy="287660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95108A-DBEB-90EA-A44A-7FB7AB1AEF5D}"/>
              </a:ext>
            </a:extLst>
          </p:cNvPr>
          <p:cNvSpPr txBox="1"/>
          <p:nvPr/>
        </p:nvSpPr>
        <p:spPr>
          <a:xfrm>
            <a:off x="843148" y="1555001"/>
            <a:ext cx="6853220" cy="38993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 sz="2000" dirty="0"/>
              <a:t>The MISSION</a:t>
            </a:r>
          </a:p>
          <a:p>
            <a:endParaRPr lang="en-US" sz="2000" dirty="0"/>
          </a:p>
          <a:p>
            <a:r>
              <a:rPr lang="en-US" sz="2000" dirty="0"/>
              <a:t>West Manor Elementary School commits to cultivating inquiring, knowledgeable and caring scholars who strive to think, act, and reflect with a value and understanding of multiple cultures, languages, and perceptions. </a:t>
            </a:r>
          </a:p>
          <a:p>
            <a:endParaRPr lang="en-US" sz="2000" dirty="0"/>
          </a:p>
          <a:p>
            <a:r>
              <a:rPr lang="en-US" sz="2000" dirty="0"/>
              <a:t>To this end, the school will work collaboratively with all stakeholders to meet the needs of all learners while providing a safe and supportive learning environment. The school implements a rigorous, inquiry-driven international curriculum which supports the development of socially, emotionally, and academically balanced lifelong learners who are committed to creating a more peaceful world through intercultural understanding and respect. </a:t>
            </a:r>
          </a:p>
          <a:p>
            <a:endParaRPr lang="en-US" sz="2000" dirty="0"/>
          </a:p>
          <a:p>
            <a:r>
              <a:rPr lang="en-US" sz="2000" dirty="0"/>
              <a:t> The VISION</a:t>
            </a:r>
          </a:p>
          <a:p>
            <a:endParaRPr lang="en-US" sz="2000" dirty="0"/>
          </a:p>
          <a:p>
            <a:r>
              <a:rPr lang="en-US" sz="2000" dirty="0"/>
              <a:t>The vision of West manor is to be a nurturing, comprehensive, and high performing school where faculty, staff, parents, and all stakeholders will concertedly prepare our students to become globally productive citizens and leaders.</a:t>
            </a:r>
          </a:p>
          <a:p>
            <a:pPr marR="0" lvl="0" fontAlgn="auto">
              <a:spcBef>
                <a:spcPts val="100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2000" b="1" i="1" dirty="0"/>
          </a:p>
        </p:txBody>
      </p:sp>
    </p:spTree>
    <p:extLst>
      <p:ext uri="{BB962C8B-B14F-4D97-AF65-F5344CB8AC3E}">
        <p14:creationId xmlns:p14="http://schemas.microsoft.com/office/powerpoint/2010/main" val="2760489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60BA9-8466-1EE0-8E80-88748880D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CEB7C2A-99CF-3ED8-4AA5-4CEDA5FC8279}"/>
              </a:ext>
            </a:extLst>
          </p:cNvPr>
          <p:cNvSpPr txBox="1">
            <a:spLocks/>
          </p:cNvSpPr>
          <p:nvPr/>
        </p:nvSpPr>
        <p:spPr>
          <a:xfrm>
            <a:off x="78920" y="163286"/>
            <a:ext cx="9779183" cy="132556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Aft>
                <a:spcPts val="600"/>
              </a:spcAft>
              <a:defRPr/>
            </a:pPr>
            <a:r>
              <a:rPr lang="en-US" sz="4100" dirty="0">
                <a:solidFill>
                  <a:srgbClr val="C00000"/>
                </a:solidFill>
              </a:rPr>
              <a:t>West Manor  </a:t>
            </a:r>
            <a:r>
              <a:rPr kumimoji="0" lang="en-US" sz="4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Proposed Goals for the 2025-2030 Strategic Plan: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E7F8766D-A500-FAC2-0C2D-B8DDCED981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21BB249-557B-A990-2480-6C8066045A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56" r="21714" b="2"/>
          <a:stretch>
            <a:fillRect/>
          </a:stretch>
        </p:blipFill>
        <p:spPr>
          <a:xfrm>
            <a:off x="1167493" y="2087561"/>
            <a:ext cx="2876604" cy="336681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1469F2-9BE1-F023-54EE-C4807512E456}"/>
              </a:ext>
            </a:extLst>
          </p:cNvPr>
          <p:cNvSpPr txBox="1"/>
          <p:nvPr/>
        </p:nvSpPr>
        <p:spPr>
          <a:xfrm>
            <a:off x="4755767" y="1706563"/>
            <a:ext cx="5538977" cy="453934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defTabSz="4572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During the 2025 school year we will Increase the number of students in grades 3-5 scoring proficient from 35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 to 40% </a:t>
            </a:r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on ELA Milestones</a:t>
            </a:r>
            <a:endParaRPr lang="en-US" sz="20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indent="-342900" defTabSz="4572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During the 2025 school year we will Increase the number of students in grades 3-5 scoring proficient from 32 </a:t>
            </a:r>
            <a:r>
              <a:rPr lang="en-US" sz="2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 to 37% </a:t>
            </a:r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on Math Milestones</a:t>
            </a:r>
          </a:p>
          <a:p>
            <a:pPr marL="342900" indent="-342900" defTabSz="4572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/>
              <a:t>During the 2025 School year we will increase the number of students with 10 or less days absent from 74% to 80%</a:t>
            </a:r>
          </a:p>
          <a:p>
            <a:pPr marL="342900" indent="-342900" defTabSz="4572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20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defTabSz="457200">
              <a:spcAft>
                <a:spcPts val="600"/>
              </a:spcAft>
              <a:defRPr/>
            </a:pPr>
            <a:endParaRPr kumimoji="0" lang="en-US" sz="2200" b="1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3142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3">
          <a:extLst>
            <a:ext uri="{FF2B5EF4-FFF2-40B4-BE49-F238E27FC236}">
              <a16:creationId xmlns:a16="http://schemas.microsoft.com/office/drawing/2014/main" id="{AA1F116E-52A2-7A74-2947-34A843474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101">
            <a:extLst>
              <a:ext uri="{FF2B5EF4-FFF2-40B4-BE49-F238E27FC236}">
                <a16:creationId xmlns:a16="http://schemas.microsoft.com/office/drawing/2014/main" id="{524298F5-FFB9-625A-D950-34C6E0F2EB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7812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cs typeface="Poppins"/>
                <a:sym typeface="Poppi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13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cs typeface="Poppins"/>
              <a:sym typeface="Poppins"/>
            </a:endParaRPr>
          </a:p>
        </p:txBody>
      </p:sp>
      <p:sp>
        <p:nvSpPr>
          <p:cNvPr id="765" name="Google Shape;765;p101">
            <a:extLst>
              <a:ext uri="{FF2B5EF4-FFF2-40B4-BE49-F238E27FC236}">
                <a16:creationId xmlns:a16="http://schemas.microsoft.com/office/drawing/2014/main" id="{30318820-2202-F39A-366B-80093C30C99E}"/>
              </a:ext>
            </a:extLst>
          </p:cNvPr>
          <p:cNvSpPr txBox="1"/>
          <p:nvPr/>
        </p:nvSpPr>
        <p:spPr>
          <a:xfrm>
            <a:off x="324338" y="114779"/>
            <a:ext cx="11543323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700" b="1" i="0" u="sng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Today’s Focus: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7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ExtraBold" panose="00000900000000000000" pitchFamily="50" charset="0"/>
                <a:cs typeface="Arial"/>
                <a:sym typeface="Arial"/>
              </a:rPr>
              <a:t>School Strategic Planning Process: Step 4 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 ExtraBold" panose="00000900000000000000" pitchFamily="50" charset="0"/>
              <a:cs typeface="Arial"/>
              <a:sym typeface="Arial"/>
            </a:endParaRPr>
          </a:p>
        </p:txBody>
      </p:sp>
      <p:pic>
        <p:nvPicPr>
          <p:cNvPr id="766" name="Google Shape;766;p101">
            <a:extLst>
              <a:ext uri="{FF2B5EF4-FFF2-40B4-BE49-F238E27FC236}">
                <a16:creationId xmlns:a16="http://schemas.microsoft.com/office/drawing/2014/main" id="{9EB0B90C-2D91-4136-ABED-E4EF363FB3A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9675" y="5609263"/>
            <a:ext cx="723900" cy="11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101">
            <a:extLst>
              <a:ext uri="{FF2B5EF4-FFF2-40B4-BE49-F238E27FC236}">
                <a16:creationId xmlns:a16="http://schemas.microsoft.com/office/drawing/2014/main" id="{59BA5B23-75F1-8CB5-418E-1612F4A87E45}"/>
              </a:ext>
            </a:extLst>
          </p:cNvPr>
          <p:cNvSpPr txBox="1"/>
          <p:nvPr/>
        </p:nvSpPr>
        <p:spPr>
          <a:xfrm>
            <a:off x="1102298" y="1419896"/>
            <a:ext cx="441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8" name="Google Shape;768;p101">
            <a:extLst>
              <a:ext uri="{FF2B5EF4-FFF2-40B4-BE49-F238E27FC236}">
                <a16:creationId xmlns:a16="http://schemas.microsoft.com/office/drawing/2014/main" id="{0608E7DB-FD29-698E-65A9-D2B8EB9AB1DB}"/>
              </a:ext>
            </a:extLst>
          </p:cNvPr>
          <p:cNvSpPr/>
          <p:nvPr/>
        </p:nvSpPr>
        <p:spPr>
          <a:xfrm>
            <a:off x="300275" y="1338541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69" name="Google Shape;769;p101">
            <a:extLst>
              <a:ext uri="{FF2B5EF4-FFF2-40B4-BE49-F238E27FC236}">
                <a16:creationId xmlns:a16="http://schemas.microsoft.com/office/drawing/2014/main" id="{A4FD6A96-1153-7DAE-DF16-BF92AB0EA00F}"/>
              </a:ext>
            </a:extLst>
          </p:cNvPr>
          <p:cNvSpPr txBox="1"/>
          <p:nvPr/>
        </p:nvSpPr>
        <p:spPr>
          <a:xfrm>
            <a:off x="414922" y="1321500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0" name="Google Shape;770;p101">
            <a:extLst>
              <a:ext uri="{FF2B5EF4-FFF2-40B4-BE49-F238E27FC236}">
                <a16:creationId xmlns:a16="http://schemas.microsoft.com/office/drawing/2014/main" id="{A9F98241-EF23-7A63-B02A-3F942806C261}"/>
              </a:ext>
            </a:extLst>
          </p:cNvPr>
          <p:cNvSpPr txBox="1"/>
          <p:nvPr/>
        </p:nvSpPr>
        <p:spPr>
          <a:xfrm>
            <a:off x="1087798" y="4094332"/>
            <a:ext cx="49401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2025-2030 Strategic Objectives 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Reflect on 2020-2025 Strategic Plan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Review and Discuss Additional Objectives Going Forward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</p:txBody>
      </p:sp>
      <p:sp>
        <p:nvSpPr>
          <p:cNvPr id="771" name="Google Shape;771;p101">
            <a:extLst>
              <a:ext uri="{FF2B5EF4-FFF2-40B4-BE49-F238E27FC236}">
                <a16:creationId xmlns:a16="http://schemas.microsoft.com/office/drawing/2014/main" id="{56D172CB-1AC1-039F-733B-CBCB4FD99BE8}"/>
              </a:ext>
            </a:extLst>
          </p:cNvPr>
          <p:cNvSpPr/>
          <p:nvPr/>
        </p:nvSpPr>
        <p:spPr>
          <a:xfrm>
            <a:off x="317281" y="2165448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2" name="Google Shape;772;p101">
            <a:extLst>
              <a:ext uri="{FF2B5EF4-FFF2-40B4-BE49-F238E27FC236}">
                <a16:creationId xmlns:a16="http://schemas.microsoft.com/office/drawing/2014/main" id="{107FDF4C-5137-2C2F-AC43-24F1E2DF073B}"/>
              </a:ext>
            </a:extLst>
          </p:cNvPr>
          <p:cNvSpPr txBox="1"/>
          <p:nvPr/>
        </p:nvSpPr>
        <p:spPr>
          <a:xfrm>
            <a:off x="431928" y="2148407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3" name="Google Shape;773;p101">
            <a:extLst>
              <a:ext uri="{FF2B5EF4-FFF2-40B4-BE49-F238E27FC236}">
                <a16:creationId xmlns:a16="http://schemas.microsoft.com/office/drawing/2014/main" id="{EA2A7500-5AF6-056E-020B-369D7CF5C2AC}"/>
              </a:ext>
            </a:extLst>
          </p:cNvPr>
          <p:cNvSpPr/>
          <p:nvPr/>
        </p:nvSpPr>
        <p:spPr>
          <a:xfrm>
            <a:off x="317276" y="3009501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4" name="Google Shape;774;p101">
            <a:extLst>
              <a:ext uri="{FF2B5EF4-FFF2-40B4-BE49-F238E27FC236}">
                <a16:creationId xmlns:a16="http://schemas.microsoft.com/office/drawing/2014/main" id="{FDB6FF3B-EAFF-F490-0AC5-98F83D83FB48}"/>
              </a:ext>
            </a:extLst>
          </p:cNvPr>
          <p:cNvSpPr txBox="1"/>
          <p:nvPr/>
        </p:nvSpPr>
        <p:spPr>
          <a:xfrm>
            <a:off x="431923" y="2992460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3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5" name="Google Shape;775;p101">
            <a:extLst>
              <a:ext uri="{FF2B5EF4-FFF2-40B4-BE49-F238E27FC236}">
                <a16:creationId xmlns:a16="http://schemas.microsoft.com/office/drawing/2014/main" id="{DB40A0B5-968E-B875-DBF6-84F1764B1315}"/>
              </a:ext>
            </a:extLst>
          </p:cNvPr>
          <p:cNvSpPr txBox="1"/>
          <p:nvPr/>
        </p:nvSpPr>
        <p:spPr>
          <a:xfrm>
            <a:off x="1091664" y="5057024"/>
            <a:ext cx="420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6" name="Google Shape;776;p101">
            <a:extLst>
              <a:ext uri="{FF2B5EF4-FFF2-40B4-BE49-F238E27FC236}">
                <a16:creationId xmlns:a16="http://schemas.microsoft.com/office/drawing/2014/main" id="{082873F4-DBFD-3E0A-9368-2FE34FB95365}"/>
              </a:ext>
            </a:extLst>
          </p:cNvPr>
          <p:cNvSpPr/>
          <p:nvPr/>
        </p:nvSpPr>
        <p:spPr>
          <a:xfrm>
            <a:off x="300269" y="4087420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77" name="Google Shape;777;p101">
            <a:extLst>
              <a:ext uri="{FF2B5EF4-FFF2-40B4-BE49-F238E27FC236}">
                <a16:creationId xmlns:a16="http://schemas.microsoft.com/office/drawing/2014/main" id="{EF275173-1F9C-856D-28F9-6F3AD5B66797}"/>
              </a:ext>
            </a:extLst>
          </p:cNvPr>
          <p:cNvSpPr txBox="1"/>
          <p:nvPr/>
        </p:nvSpPr>
        <p:spPr>
          <a:xfrm>
            <a:off x="414916" y="4070379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4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78" name="Google Shape;778;p101">
            <a:extLst>
              <a:ext uri="{FF2B5EF4-FFF2-40B4-BE49-F238E27FC236}">
                <a16:creationId xmlns:a16="http://schemas.microsoft.com/office/drawing/2014/main" id="{F462AE91-5649-65EE-E4A2-2360A9CDE513}"/>
              </a:ext>
            </a:extLst>
          </p:cNvPr>
          <p:cNvSpPr txBox="1"/>
          <p:nvPr/>
        </p:nvSpPr>
        <p:spPr>
          <a:xfrm>
            <a:off x="1044510" y="5429752"/>
            <a:ext cx="49401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Approve Your Strategic Plan &amp; Rank Your Strategic Objectives for FY27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</p:txBody>
      </p:sp>
      <p:sp>
        <p:nvSpPr>
          <p:cNvPr id="779" name="Google Shape;779;p101">
            <a:extLst>
              <a:ext uri="{FF2B5EF4-FFF2-40B4-BE49-F238E27FC236}">
                <a16:creationId xmlns:a16="http://schemas.microsoft.com/office/drawing/2014/main" id="{DDA30C4D-FE86-43B9-FD25-48A283570007}"/>
              </a:ext>
            </a:extLst>
          </p:cNvPr>
          <p:cNvSpPr/>
          <p:nvPr/>
        </p:nvSpPr>
        <p:spPr>
          <a:xfrm>
            <a:off x="317263" y="5356516"/>
            <a:ext cx="612600" cy="612600"/>
          </a:xfrm>
          <a:prstGeom prst="ellipse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71300" tIns="35625" rIns="71300" bIns="356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4"/>
              <a:buFont typeface="Arial"/>
              <a:buNone/>
              <a:tabLst/>
              <a:defRPr/>
            </a:pPr>
            <a:endParaRPr kumimoji="0" sz="140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780" name="Google Shape;780;p101">
            <a:extLst>
              <a:ext uri="{FF2B5EF4-FFF2-40B4-BE49-F238E27FC236}">
                <a16:creationId xmlns:a16="http://schemas.microsoft.com/office/drawing/2014/main" id="{257346ED-477A-042F-9F38-F364FCBDEAAD}"/>
              </a:ext>
            </a:extLst>
          </p:cNvPr>
          <p:cNvSpPr txBox="1"/>
          <p:nvPr/>
        </p:nvSpPr>
        <p:spPr>
          <a:xfrm>
            <a:off x="431910" y="5339475"/>
            <a:ext cx="4173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300" tIns="71300" rIns="71300" bIns="713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119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5</a:t>
            </a:r>
            <a:endParaRPr kumimoji="0" sz="1091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81" name="Google Shape;781;p101">
            <a:extLst>
              <a:ext uri="{FF2B5EF4-FFF2-40B4-BE49-F238E27FC236}">
                <a16:creationId xmlns:a16="http://schemas.microsoft.com/office/drawing/2014/main" id="{92F42C3D-D720-058D-17F1-BDF56318C001}"/>
              </a:ext>
            </a:extLst>
          </p:cNvPr>
          <p:cNvSpPr txBox="1"/>
          <p:nvPr/>
        </p:nvSpPr>
        <p:spPr>
          <a:xfrm>
            <a:off x="1087798" y="2946694"/>
            <a:ext cx="47661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Confirm 2030 Goals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Create CIP Goals to 2030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Additional Goals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2" name="Google Shape;782;p101">
            <a:extLst>
              <a:ext uri="{FF2B5EF4-FFF2-40B4-BE49-F238E27FC236}">
                <a16:creationId xmlns:a16="http://schemas.microsoft.com/office/drawing/2014/main" id="{DB77053E-067F-A584-0022-E5D251DAEDAC}"/>
              </a:ext>
            </a:extLst>
          </p:cNvPr>
          <p:cNvSpPr txBox="1"/>
          <p:nvPr/>
        </p:nvSpPr>
        <p:spPr>
          <a:xfrm>
            <a:off x="6194513" y="1268533"/>
            <a:ext cx="5404800" cy="483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Sample GO Team Business Meeting Cadence</a:t>
            </a:r>
            <a:endParaRPr kumimoji="0" sz="1800" b="1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1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1: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 </a:t>
            </a:r>
            <a:r>
              <a:rPr kumimoji="0" lang="en-US" sz="11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(MAP, GMAS, Graduation Rate, CCRPI, etc.)</a:t>
            </a:r>
            <a:endParaRPr kumimoji="0" sz="1100" b="0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2: 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Review Data (School KPIs)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Align Mission/Vision/ Purpose 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Confirm 2030 Goals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3: 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Identify 2025-2030 Strategic Objectives 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Business Meeting 4 (Budget Allocation): </a:t>
            </a:r>
          </a:p>
          <a:p>
            <a:pPr marL="457200" marR="0" lvl="0" indent="-355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Roboto"/>
              <a:buChar char="●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Approve Your Strategic Plan &amp; Rank Your Strategic Objectives for FY27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3" name="Google Shape;783;p101">
            <a:extLst>
              <a:ext uri="{FF2B5EF4-FFF2-40B4-BE49-F238E27FC236}">
                <a16:creationId xmlns:a16="http://schemas.microsoft.com/office/drawing/2014/main" id="{B5EAC75B-610B-4DE2-7827-3FA8CBC21A07}"/>
              </a:ext>
            </a:extLst>
          </p:cNvPr>
          <p:cNvSpPr txBox="1"/>
          <p:nvPr/>
        </p:nvSpPr>
        <p:spPr>
          <a:xfrm>
            <a:off x="1102298" y="2271628"/>
            <a:ext cx="441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Align Mission/Vision/Purpose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269DE4C-5C03-36A4-3A61-9C5C65E4E818}"/>
              </a:ext>
            </a:extLst>
          </p:cNvPr>
          <p:cNvSpPr/>
          <p:nvPr/>
        </p:nvSpPr>
        <p:spPr>
          <a:xfrm>
            <a:off x="6043321" y="1268533"/>
            <a:ext cx="5510857" cy="455505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1DD238-0362-755E-D6C6-C0C893D3505F}"/>
              </a:ext>
            </a:extLst>
          </p:cNvPr>
          <p:cNvSpPr/>
          <p:nvPr/>
        </p:nvSpPr>
        <p:spPr>
          <a:xfrm>
            <a:off x="206830" y="4031355"/>
            <a:ext cx="5715400" cy="131536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Graphic 3" descr="Checkmark with solid fill">
            <a:extLst>
              <a:ext uri="{FF2B5EF4-FFF2-40B4-BE49-F238E27FC236}">
                <a16:creationId xmlns:a16="http://schemas.microsoft.com/office/drawing/2014/main" id="{E10F9E7E-A3CD-B79B-4550-F46E917A04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4513" y="1934903"/>
            <a:ext cx="563016" cy="56301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072D0AF-9AD8-A24F-BDF4-4A48A8C2F0F0}"/>
              </a:ext>
            </a:extLst>
          </p:cNvPr>
          <p:cNvSpPr/>
          <p:nvPr/>
        </p:nvSpPr>
        <p:spPr>
          <a:xfrm>
            <a:off x="6117529" y="4054894"/>
            <a:ext cx="5078179" cy="778363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Graphic 5" descr="Checkmark with solid fill">
            <a:extLst>
              <a:ext uri="{FF2B5EF4-FFF2-40B4-BE49-F238E27FC236}">
                <a16:creationId xmlns:a16="http://schemas.microsoft.com/office/drawing/2014/main" id="{E3B8A212-76F4-353D-8678-09B162AFB8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49730" y="2715352"/>
            <a:ext cx="563016" cy="56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71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6" name="Google Shape;896;p11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7926" b="7926"/>
          <a:stretch/>
        </p:blipFill>
        <p:spPr>
          <a:xfrm>
            <a:off x="-318053" y="-178906"/>
            <a:ext cx="12510051" cy="7036907"/>
          </a:xfrm>
          <a:prstGeom prst="rect">
            <a:avLst/>
          </a:prstGeom>
          <a:noFill/>
          <a:ln>
            <a:noFill/>
          </a:ln>
        </p:spPr>
      </p:pic>
      <p:sp>
        <p:nvSpPr>
          <p:cNvPr id="897" name="Google Shape;897;p110"/>
          <p:cNvSpPr/>
          <p:nvPr/>
        </p:nvSpPr>
        <p:spPr>
          <a:xfrm>
            <a:off x="-318053" y="-268360"/>
            <a:ext cx="12510000" cy="7215900"/>
          </a:xfrm>
          <a:prstGeom prst="rect">
            <a:avLst/>
          </a:prstGeom>
          <a:solidFill>
            <a:schemeClr val="dk1">
              <a:alpha val="77650"/>
            </a:schemeClr>
          </a:solidFill>
          <a:ln w="19050" cap="flat" cmpd="sng">
            <a:solidFill>
              <a:srgbClr val="5D5D5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98" name="Google Shape;898;p110"/>
          <p:cNvGrpSpPr/>
          <p:nvPr/>
        </p:nvGrpSpPr>
        <p:grpSpPr>
          <a:xfrm>
            <a:off x="231891" y="1987743"/>
            <a:ext cx="11410171" cy="2963773"/>
            <a:chOff x="1741174" y="2781058"/>
            <a:chExt cx="10350300" cy="2963773"/>
          </a:xfrm>
        </p:grpSpPr>
        <p:sp>
          <p:nvSpPr>
            <p:cNvPr id="899" name="Google Shape;899;p110"/>
            <p:cNvSpPr txBox="1"/>
            <p:nvPr/>
          </p:nvSpPr>
          <p:spPr>
            <a:xfrm>
              <a:off x="1741174" y="2781058"/>
              <a:ext cx="10350300" cy="708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45720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rPr>
                <a:t>4. Identify 2025-2030 Strategic Objectives </a:t>
              </a:r>
              <a:endParaRPr sz="4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900" name="Google Shape;900;p110"/>
            <p:cNvSpPr txBox="1"/>
            <p:nvPr/>
          </p:nvSpPr>
          <p:spPr>
            <a:xfrm>
              <a:off x="1858407" y="5467931"/>
              <a:ext cx="27396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01" name="Google Shape;901;p110"/>
          <p:cNvSpPr txBox="1"/>
          <p:nvPr/>
        </p:nvSpPr>
        <p:spPr>
          <a:xfrm>
            <a:off x="1871334" y="6314798"/>
            <a:ext cx="7915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One District. One Goal. Every Child.</a:t>
            </a:r>
            <a:endParaRPr sz="1600" b="1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02" name="Google Shape;902;p110" title="APSLogo_White_Horz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14800" y="6208613"/>
            <a:ext cx="1400274" cy="551074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110"/>
          <p:cNvSpPr txBox="1"/>
          <p:nvPr/>
        </p:nvSpPr>
        <p:spPr>
          <a:xfrm>
            <a:off x="1270000" y="2888325"/>
            <a:ext cx="9906000" cy="1492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Georgia"/>
              <a:buChar char="●"/>
            </a:pPr>
            <a:r>
              <a:rPr lang="en-US" sz="25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Reflect on 2020-2025 Strategic Plan (Stop, Continue)</a:t>
            </a:r>
            <a:endParaRPr sz="25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indent="-387350">
              <a:spcBef>
                <a:spcPts val="600"/>
              </a:spcBef>
              <a:buClr>
                <a:schemeClr val="lt1"/>
              </a:buClr>
              <a:buSzPts val="2500"/>
              <a:buFont typeface="Georgia"/>
              <a:buChar char="●"/>
            </a:pPr>
            <a:r>
              <a:rPr lang="en-US" sz="25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Align Objectives to the District's new Focus Areas</a:t>
            </a:r>
          </a:p>
          <a:p>
            <a:pPr marL="457200" indent="-387350">
              <a:spcBef>
                <a:spcPts val="600"/>
              </a:spcBef>
              <a:buClr>
                <a:schemeClr val="lt1"/>
              </a:buClr>
              <a:buSzPts val="2500"/>
              <a:buFont typeface="Georgia"/>
              <a:buChar char="●"/>
            </a:pPr>
            <a:r>
              <a:rPr lang="en-US" sz="25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Review and Discuss Additional Objectives Going Forward (Start)</a:t>
            </a:r>
            <a:endParaRPr sz="2500">
              <a:solidFill>
                <a:schemeClr val="lt1"/>
              </a:solidFill>
              <a:latin typeface="Georgia"/>
              <a:ea typeface="Georgia"/>
              <a:cs typeface="Georgi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>
          <a:extLst>
            <a:ext uri="{FF2B5EF4-FFF2-40B4-BE49-F238E27FC236}">
              <a16:creationId xmlns:a16="http://schemas.microsoft.com/office/drawing/2014/main" id="{B51A2010-0FF7-EC07-40E2-D89469D9D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1">
            <a:extLst>
              <a:ext uri="{FF2B5EF4-FFF2-40B4-BE49-F238E27FC236}">
                <a16:creationId xmlns:a16="http://schemas.microsoft.com/office/drawing/2014/main" id="{13FA2B4D-A871-911F-A11C-37B6B296DD3B}"/>
              </a:ext>
            </a:extLst>
          </p:cNvPr>
          <p:cNvSpPr txBox="1"/>
          <p:nvPr/>
        </p:nvSpPr>
        <p:spPr>
          <a:xfrm>
            <a:off x="1524000" y="1803118"/>
            <a:ext cx="1837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APS Strategic Priorities &amp; Initiatives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1">
            <a:extLst>
              <a:ext uri="{FF2B5EF4-FFF2-40B4-BE49-F238E27FC236}">
                <a16:creationId xmlns:a16="http://schemas.microsoft.com/office/drawing/2014/main" id="{E1C9BEC3-F36D-C3AA-A963-7E8B49FE0A11}"/>
              </a:ext>
            </a:extLst>
          </p:cNvPr>
          <p:cNvSpPr/>
          <p:nvPr/>
        </p:nvSpPr>
        <p:spPr>
          <a:xfrm>
            <a:off x="6183349" y="2327269"/>
            <a:ext cx="4003500" cy="707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1A.</a:t>
            </a:r>
            <a:r>
              <a:rPr lang="en-US" sz="1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Implementation of an intervention block to reduce gaps in learning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1B.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Employ a literacy block with phonics for grades k-2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1C.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Create PLC planning time for teachers to internalize standards and plan for instruction</a:t>
            </a:r>
            <a:endParaRPr sz="1000" b="1" u="sng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1">
            <a:extLst>
              <a:ext uri="{FF2B5EF4-FFF2-40B4-BE49-F238E27FC236}">
                <a16:creationId xmlns:a16="http://schemas.microsoft.com/office/drawing/2014/main" id="{FDC4C8AC-F988-4D14-22A7-B3E5F7D3D404}"/>
              </a:ext>
            </a:extLst>
          </p:cNvPr>
          <p:cNvSpPr/>
          <p:nvPr/>
        </p:nvSpPr>
        <p:spPr>
          <a:xfrm>
            <a:off x="6183344" y="3616050"/>
            <a:ext cx="4003500" cy="7803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Create an attendance team to monitor and address attendance concerns, Create a Care Team to address student needs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Utilize SLC practices and restorative justice with the Counselor to reduce suspensions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1">
            <a:extLst>
              <a:ext uri="{FF2B5EF4-FFF2-40B4-BE49-F238E27FC236}">
                <a16:creationId xmlns:a16="http://schemas.microsoft.com/office/drawing/2014/main" id="{714F39FB-D765-1A15-28A5-3DB26E69B29B}"/>
              </a:ext>
            </a:extLst>
          </p:cNvPr>
          <p:cNvSpPr/>
          <p:nvPr/>
        </p:nvSpPr>
        <p:spPr>
          <a:xfrm>
            <a:off x="6183344" y="4703743"/>
            <a:ext cx="4003500" cy="708000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Monthly IB training for staff, Professional development individualized around teacher needs in reading and math, training for phonics program (</a:t>
            </a:r>
            <a:r>
              <a:rPr lang="en-US" sz="1000" dirty="0" err="1">
                <a:latin typeface="Calibri"/>
                <a:ea typeface="Calibri"/>
                <a:cs typeface="Calibri"/>
                <a:sym typeface="Calibri"/>
              </a:rPr>
              <a:t>Fundations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Ongoing PD for SEL, restorative practices, and trauma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1">
            <a:extLst>
              <a:ext uri="{FF2B5EF4-FFF2-40B4-BE49-F238E27FC236}">
                <a16:creationId xmlns:a16="http://schemas.microsoft.com/office/drawing/2014/main" id="{64933D7A-3DF2-2157-AE29-33CB7A6070F9}"/>
              </a:ext>
            </a:extLst>
          </p:cNvPr>
          <p:cNvSpPr/>
          <p:nvPr/>
        </p:nvSpPr>
        <p:spPr>
          <a:xfrm>
            <a:off x="6174467" y="5716832"/>
            <a:ext cx="4003500" cy="70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Conduct data meetings in PLC, with parents and students. Students will also have goal setting meetings with teachers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--Increase Parent Liaison and Social Worker positions to full time to support the needs of students and parents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1">
            <a:extLst>
              <a:ext uri="{FF2B5EF4-FFF2-40B4-BE49-F238E27FC236}">
                <a16:creationId xmlns:a16="http://schemas.microsoft.com/office/drawing/2014/main" id="{0A81076F-31F6-2669-7BA7-C742CD1414F3}"/>
              </a:ext>
            </a:extLst>
          </p:cNvPr>
          <p:cNvSpPr txBox="1"/>
          <p:nvPr/>
        </p:nvSpPr>
        <p:spPr>
          <a:xfrm>
            <a:off x="4450620" y="135804"/>
            <a:ext cx="35961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buClr>
                <a:srgbClr val="000000"/>
              </a:buClr>
              <a:buSzPts val="3500"/>
            </a:pPr>
            <a:r>
              <a:rPr lang="en-US" b="1" dirty="0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West Manor IB World School</a:t>
            </a:r>
            <a:endParaRPr sz="200" dirty="0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1">
            <a:extLst>
              <a:ext uri="{FF2B5EF4-FFF2-40B4-BE49-F238E27FC236}">
                <a16:creationId xmlns:a16="http://schemas.microsoft.com/office/drawing/2014/main" id="{B9DA8DC2-2515-6E99-DC59-62CB54F51E26}"/>
              </a:ext>
            </a:extLst>
          </p:cNvPr>
          <p:cNvSpPr txBox="1"/>
          <p:nvPr/>
        </p:nvSpPr>
        <p:spPr>
          <a:xfrm>
            <a:off x="1577000" y="300876"/>
            <a:ext cx="183769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SMART Goals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1">
            <a:extLst>
              <a:ext uri="{FF2B5EF4-FFF2-40B4-BE49-F238E27FC236}">
                <a16:creationId xmlns:a16="http://schemas.microsoft.com/office/drawing/2014/main" id="{BF077F51-26CA-463A-A0AB-D86432F81BE4}"/>
              </a:ext>
            </a:extLst>
          </p:cNvPr>
          <p:cNvSpPr txBox="1"/>
          <p:nvPr/>
        </p:nvSpPr>
        <p:spPr>
          <a:xfrm>
            <a:off x="6096003" y="1779539"/>
            <a:ext cx="183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1">
            <a:extLst>
              <a:ext uri="{FF2B5EF4-FFF2-40B4-BE49-F238E27FC236}">
                <a16:creationId xmlns:a16="http://schemas.microsoft.com/office/drawing/2014/main" id="{974ACF37-C643-B0B9-03BF-91D736A3E64B}"/>
              </a:ext>
            </a:extLst>
          </p:cNvPr>
          <p:cNvSpPr/>
          <p:nvPr/>
        </p:nvSpPr>
        <p:spPr>
          <a:xfrm>
            <a:off x="1609624" y="767853"/>
            <a:ext cx="2418900" cy="105770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23809"/>
              </a:lnSpc>
              <a:buClr>
                <a:srgbClr val="000000"/>
              </a:buClr>
              <a:buSzPts val="1050"/>
            </a:pP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During the 2025 school year we will Increase the number of students in grades 3-5 scoring proficient from 35 </a:t>
            </a:r>
            <a:r>
              <a:rPr lang="en-US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 to 40% </a:t>
            </a: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on ELA Milestones</a:t>
            </a:r>
            <a:endParaRPr lang="en-US" sz="12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11">
            <a:extLst>
              <a:ext uri="{FF2B5EF4-FFF2-40B4-BE49-F238E27FC236}">
                <a16:creationId xmlns:a16="http://schemas.microsoft.com/office/drawing/2014/main" id="{2CB38A32-BF1C-25C9-3BEF-12EEA20C8893}"/>
              </a:ext>
            </a:extLst>
          </p:cNvPr>
          <p:cNvSpPr/>
          <p:nvPr/>
        </p:nvSpPr>
        <p:spPr>
          <a:xfrm>
            <a:off x="4313259" y="902527"/>
            <a:ext cx="2287097" cy="91899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23809"/>
              </a:lnSpc>
              <a:buClr>
                <a:srgbClr val="000000"/>
              </a:buClr>
              <a:buSzPts val="1050"/>
            </a:pP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During the 2025 school year we will Increase the number of students in grades 3-5 scoring proficient from 32 </a:t>
            </a:r>
            <a:r>
              <a:rPr lang="en-US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 to 37% </a:t>
            </a: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on Math Milestones</a:t>
            </a:r>
            <a:endParaRPr lang="en-US" sz="12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ct val="123809"/>
              </a:lnSpc>
              <a:buClr>
                <a:srgbClr val="000000"/>
              </a:buClr>
              <a:buSzPts val="1050"/>
            </a:pPr>
            <a:endParaRPr lang="en-US" sz="12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1">
            <a:extLst>
              <a:ext uri="{FF2B5EF4-FFF2-40B4-BE49-F238E27FC236}">
                <a16:creationId xmlns:a16="http://schemas.microsoft.com/office/drawing/2014/main" id="{938146D1-EB76-3136-7608-0E298FF18800}"/>
              </a:ext>
            </a:extLst>
          </p:cNvPr>
          <p:cNvSpPr/>
          <p:nvPr/>
        </p:nvSpPr>
        <p:spPr>
          <a:xfrm>
            <a:off x="6749738" y="820801"/>
            <a:ext cx="2155622" cy="100591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50"/>
            </a:pPr>
            <a:r>
              <a:rPr lang="en-US" sz="1200" b="1" dirty="0"/>
              <a:t>During the 2025 School year we will increase the number of students with 10 or less days absent from 74% to 80%</a:t>
            </a:r>
          </a:p>
        </p:txBody>
      </p:sp>
      <p:sp>
        <p:nvSpPr>
          <p:cNvPr id="339" name="Google Shape;339;p11">
            <a:extLst>
              <a:ext uri="{FF2B5EF4-FFF2-40B4-BE49-F238E27FC236}">
                <a16:creationId xmlns:a16="http://schemas.microsoft.com/office/drawing/2014/main" id="{BF5D7B89-2E15-F77D-9CF0-23E4CE636D8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marR="0" lvl="0" indent="0" algn="r" defTabSz="4572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defTabSz="4572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defTabSz="4572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defTabSz="4572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defTabSz="4572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defTabSz="4572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defTabSz="4572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defTabSz="4572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defTabSz="457200" rtl="0" eaLnBrk="1" latinLnBrk="0" hangingPunct="1">
              <a:spcBef>
                <a:spcPts val="0"/>
              </a:spcBef>
              <a:buNone/>
              <a:defRPr sz="1200" b="0" i="0" u="none" strike="noStrike" kern="1200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buClr>
                <a:srgbClr val="000000"/>
              </a:buClr>
              <a:buSzPts val="1200"/>
            </a:pPr>
            <a:fld id="{48F63A3B-78C7-47BE-AE5E-E10140E04643}" type="slidenum">
              <a:rPr lang="en-US" smtClean="0"/>
              <a:pPr algn="r">
                <a:buClr>
                  <a:srgbClr val="000000"/>
                </a:buClr>
                <a:buSzPts val="1200"/>
              </a:pPr>
              <a:t>15</a:t>
            </a:fld>
            <a:endParaRPr sz="10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1" name="Google Shape;341;p11">
            <a:extLst>
              <a:ext uri="{FF2B5EF4-FFF2-40B4-BE49-F238E27FC236}">
                <a16:creationId xmlns:a16="http://schemas.microsoft.com/office/drawing/2014/main" id="{8524B229-4E45-214E-937B-1BC4ADB1565B}"/>
              </a:ext>
            </a:extLst>
          </p:cNvPr>
          <p:cNvSpPr txBox="1"/>
          <p:nvPr/>
        </p:nvSpPr>
        <p:spPr>
          <a:xfrm>
            <a:off x="3526923" y="1808080"/>
            <a:ext cx="183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Strategic Priorities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1">
            <a:extLst>
              <a:ext uri="{FF2B5EF4-FFF2-40B4-BE49-F238E27FC236}">
                <a16:creationId xmlns:a16="http://schemas.microsoft.com/office/drawing/2014/main" id="{1BCF9E93-58E1-1047-F3AC-C5A7EF6C13A2}"/>
              </a:ext>
            </a:extLst>
          </p:cNvPr>
          <p:cNvSpPr/>
          <p:nvPr/>
        </p:nvSpPr>
        <p:spPr>
          <a:xfrm>
            <a:off x="3496461" y="2477394"/>
            <a:ext cx="2418900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Increase student phonic awareness and create early readers</a:t>
            </a: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 student knowledge in numbers and operations domain</a:t>
            </a: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Increase student multiplication skills 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1">
            <a:extLst>
              <a:ext uri="{FF2B5EF4-FFF2-40B4-BE49-F238E27FC236}">
                <a16:creationId xmlns:a16="http://schemas.microsoft.com/office/drawing/2014/main" id="{E34CA3FB-2E0C-D2DF-6BB9-D0E73DA59C22}"/>
              </a:ext>
            </a:extLst>
          </p:cNvPr>
          <p:cNvSpPr/>
          <p:nvPr/>
        </p:nvSpPr>
        <p:spPr>
          <a:xfrm>
            <a:off x="3496398" y="3628672"/>
            <a:ext cx="2418900" cy="93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 startAt="4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Increase student attendance and decrease suspension rate 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1">
            <a:extLst>
              <a:ext uri="{FF2B5EF4-FFF2-40B4-BE49-F238E27FC236}">
                <a16:creationId xmlns:a16="http://schemas.microsoft.com/office/drawing/2014/main" id="{58DAF961-B657-1586-F715-4B82AFEBA34C}"/>
              </a:ext>
            </a:extLst>
          </p:cNvPr>
          <p:cNvSpPr/>
          <p:nvPr/>
        </p:nvSpPr>
        <p:spPr>
          <a:xfrm>
            <a:off x="3491022" y="4728544"/>
            <a:ext cx="2418900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buClr>
                <a:srgbClr val="000000"/>
              </a:buClr>
              <a:buSzPts val="1000"/>
              <a:buFont typeface="Calibri"/>
              <a:buAutoNum type="arabicPeriod" startAt="6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Increasing Teacher knowledge of Standards</a:t>
            </a: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 startAt="6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Increase Teacher knowledge of IB Program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1">
            <a:extLst>
              <a:ext uri="{FF2B5EF4-FFF2-40B4-BE49-F238E27FC236}">
                <a16:creationId xmlns:a16="http://schemas.microsoft.com/office/drawing/2014/main" id="{CA12671F-2F20-C51E-E10F-807BEA3FAD81}"/>
              </a:ext>
            </a:extLst>
          </p:cNvPr>
          <p:cNvSpPr/>
          <p:nvPr/>
        </p:nvSpPr>
        <p:spPr>
          <a:xfrm>
            <a:off x="1577000" y="2401200"/>
            <a:ext cx="1837800" cy="938700"/>
          </a:xfrm>
          <a:prstGeom prst="rect">
            <a:avLst/>
          </a:prstGeom>
          <a:solidFill>
            <a:srgbClr val="6A6A6A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en-US" sz="1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Fostering Academic Excellence for All</a:t>
            </a:r>
            <a:endParaRPr sz="1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Curriculum &amp; Instruction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chemeClr val="lt1"/>
              </a:buClr>
              <a:buSzPts val="40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Signature Program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1">
            <a:extLst>
              <a:ext uri="{FF2B5EF4-FFF2-40B4-BE49-F238E27FC236}">
                <a16:creationId xmlns:a16="http://schemas.microsoft.com/office/drawing/2014/main" id="{C2C43823-F75D-EEFD-1E31-712C458F1CD5}"/>
              </a:ext>
            </a:extLst>
          </p:cNvPr>
          <p:cNvSpPr/>
          <p:nvPr/>
        </p:nvSpPr>
        <p:spPr>
          <a:xfrm>
            <a:off x="1577000" y="3616050"/>
            <a:ext cx="1837800" cy="780300"/>
          </a:xfrm>
          <a:prstGeom prst="rect">
            <a:avLst/>
          </a:prstGeom>
          <a:solidFill>
            <a:srgbClr val="006FA9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Building a Culture of Student Support</a:t>
            </a:r>
            <a:endParaRPr sz="1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Whole Child &amp; Intervention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Personalized Learning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1">
            <a:extLst>
              <a:ext uri="{FF2B5EF4-FFF2-40B4-BE49-F238E27FC236}">
                <a16:creationId xmlns:a16="http://schemas.microsoft.com/office/drawing/2014/main" id="{8A1CA871-A16E-2C56-4CCC-576476CCCDF2}"/>
              </a:ext>
            </a:extLst>
          </p:cNvPr>
          <p:cNvSpPr/>
          <p:nvPr/>
        </p:nvSpPr>
        <p:spPr>
          <a:xfrm>
            <a:off x="1577013" y="4643575"/>
            <a:ext cx="1837800" cy="780300"/>
          </a:xfrm>
          <a:prstGeom prst="rect">
            <a:avLst/>
          </a:prstGeom>
          <a:solidFill>
            <a:srgbClr val="DF6A35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Equipping &amp; Empowering Leaders &amp; Staff</a:t>
            </a:r>
            <a:endParaRPr sz="1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algn="ctr">
              <a:buClr>
                <a:schemeClr val="dk1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Strategic Staff Support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algn="ctr">
              <a:buClr>
                <a:schemeClr val="dk1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Equitable Resource Allocation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1">
            <a:extLst>
              <a:ext uri="{FF2B5EF4-FFF2-40B4-BE49-F238E27FC236}">
                <a16:creationId xmlns:a16="http://schemas.microsoft.com/office/drawing/2014/main" id="{ADE5C5B6-CFBA-2E38-8474-B0012B65BF15}"/>
              </a:ext>
            </a:extLst>
          </p:cNvPr>
          <p:cNvSpPr/>
          <p:nvPr/>
        </p:nvSpPr>
        <p:spPr>
          <a:xfrm>
            <a:off x="1577013" y="5680663"/>
            <a:ext cx="1837800" cy="780300"/>
          </a:xfrm>
          <a:prstGeom prst="rect">
            <a:avLst/>
          </a:prstGeom>
          <a:solidFill>
            <a:srgbClr val="BF9000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Creating a System of School Support</a:t>
            </a:r>
            <a:endParaRPr sz="12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algn="ctr"/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Collective Action, Engagement &amp; Empowerment</a:t>
            </a:r>
            <a:endParaRPr lang="en-US" sz="9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1">
            <a:extLst>
              <a:ext uri="{FF2B5EF4-FFF2-40B4-BE49-F238E27FC236}">
                <a16:creationId xmlns:a16="http://schemas.microsoft.com/office/drawing/2014/main" id="{2B7C2AD0-7E6C-E04A-3C06-088E56554A2B}"/>
              </a:ext>
            </a:extLst>
          </p:cNvPr>
          <p:cNvSpPr/>
          <p:nvPr/>
        </p:nvSpPr>
        <p:spPr>
          <a:xfrm>
            <a:off x="3506997" y="5828424"/>
            <a:ext cx="2418900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buClr>
                <a:srgbClr val="000000"/>
              </a:buClr>
              <a:buSzPts val="1000"/>
              <a:buFont typeface="Calibri"/>
              <a:buAutoNum type="arabicPeriod" startAt="8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Improve stakeholder knowledge of school data and how to assist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 startAt="8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Provide support to students and stakeholders in need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343;p11">
            <a:extLst>
              <a:ext uri="{FF2B5EF4-FFF2-40B4-BE49-F238E27FC236}">
                <a16:creationId xmlns:a16="http://schemas.microsoft.com/office/drawing/2014/main" id="{23427F85-343A-4531-7B61-FD17B609BFAB}"/>
              </a:ext>
            </a:extLst>
          </p:cNvPr>
          <p:cNvSpPr/>
          <p:nvPr/>
        </p:nvSpPr>
        <p:spPr>
          <a:xfrm>
            <a:off x="3491022" y="2357219"/>
            <a:ext cx="24189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endParaRPr lang="en-US" sz="1000" b="1" dirty="0"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0713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830;p105">
            <a:extLst>
              <a:ext uri="{FF2B5EF4-FFF2-40B4-BE49-F238E27FC236}">
                <a16:creationId xmlns:a16="http://schemas.microsoft.com/office/drawing/2014/main" id="{DA5689CA-9764-21F7-F8D3-CBD324289DB3}"/>
              </a:ext>
            </a:extLst>
          </p:cNvPr>
          <p:cNvSpPr txBox="1"/>
          <p:nvPr/>
        </p:nvSpPr>
        <p:spPr>
          <a:xfrm>
            <a:off x="243866" y="222338"/>
            <a:ext cx="2215800" cy="5678447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Guiding Questions for the GO Team to Discuss: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7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74320" marR="0" lvl="0" indent="-20700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What do you notice?</a:t>
            </a:r>
          </a:p>
          <a:p>
            <a:pPr marL="274320" marR="0" lvl="0" indent="-20700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74320" marR="0" lvl="0" indent="-20700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What are your wonderings?</a:t>
            </a:r>
          </a:p>
          <a:p>
            <a:pPr marL="274320" marR="0" lvl="0" indent="-20700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74320" marR="0" lvl="0" indent="-20700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Are you on track?</a:t>
            </a:r>
          </a:p>
          <a:p>
            <a:pPr marL="274320" marR="0" lvl="0" indent="-20700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74320" marR="0" lvl="0" indent="-20700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Are there specific sub-group performance gaps?</a:t>
            </a:r>
          </a:p>
          <a:p>
            <a:pPr marL="274320" marR="0" lvl="0" indent="-20700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74320" marR="0" lvl="0" indent="-207009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Outside of the “Instructional Core,” what could be a focus area?</a:t>
            </a: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23349570-5D98-647A-7876-AA2191AB147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t="52" b="52"/>
          <a:stretch/>
        </p:blipFill>
        <p:spPr>
          <a:xfrm>
            <a:off x="2743200" y="222338"/>
            <a:ext cx="8619343" cy="65082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7822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83867-F15A-AA5F-622A-597EDBC8F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06AFE69-1EFF-278A-9400-9B6DC48BB413}"/>
              </a:ext>
            </a:extLst>
          </p:cNvPr>
          <p:cNvGraphicFramePr/>
          <p:nvPr/>
        </p:nvGraphicFramePr>
        <p:xfrm>
          <a:off x="3175000" y="2730415"/>
          <a:ext cx="8128000" cy="3349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59ACC072-28EB-25D0-E463-0B72AF804B42}"/>
              </a:ext>
            </a:extLst>
          </p:cNvPr>
          <p:cNvGraphicFramePr/>
          <p:nvPr/>
        </p:nvGraphicFramePr>
        <p:xfrm>
          <a:off x="3199384" y="1211156"/>
          <a:ext cx="8128000" cy="2377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9C1D5CAD-890C-BEB2-1393-CC79E29778A5}"/>
              </a:ext>
            </a:extLst>
          </p:cNvPr>
          <p:cNvGraphicFramePr/>
          <p:nvPr/>
        </p:nvGraphicFramePr>
        <p:xfrm>
          <a:off x="3012038" y="4560570"/>
          <a:ext cx="8128000" cy="2734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2845BB8F-484F-467E-BFA3-70D94F91872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08975" y="2855108"/>
            <a:ext cx="2364121" cy="2789132"/>
          </a:xfrm>
          <a:prstGeom prst="rect">
            <a:avLst/>
          </a:prstGeom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8FF314C4-6ECF-58E7-4003-4DC399576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14" y="102870"/>
            <a:ext cx="9373378" cy="16002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 b="1" kern="1200" cap="all" baseline="0" dirty="0">
                <a:solidFill>
                  <a:schemeClr val="tx2"/>
                </a:solidFill>
              </a:rPr>
              <a:t>Connecting the</a:t>
            </a:r>
            <a:br>
              <a:rPr lang="en-US" sz="3600" b="1" kern="1200" cap="all" baseline="0" dirty="0">
                <a:solidFill>
                  <a:schemeClr val="tx2"/>
                </a:solidFill>
              </a:rPr>
            </a:br>
            <a:r>
              <a:rPr lang="en-US" sz="3600" b="1" kern="1200" cap="all" baseline="0" dirty="0">
                <a:solidFill>
                  <a:schemeClr val="tx2"/>
                </a:solidFill>
              </a:rPr>
              <a:t>Strategic plan &amp; </a:t>
            </a:r>
            <a:br>
              <a:rPr lang="en-US" sz="3600" b="1" kern="1200" cap="all" baseline="0" dirty="0">
                <a:solidFill>
                  <a:schemeClr val="tx2"/>
                </a:solidFill>
              </a:rPr>
            </a:br>
            <a:r>
              <a:rPr lang="en-US" sz="3600" b="1" kern="1200" cap="all" baseline="0" dirty="0">
                <a:solidFill>
                  <a:schemeClr val="tx2"/>
                </a:solidFill>
              </a:rPr>
              <a:t>Continuous Improvement Plan</a:t>
            </a:r>
          </a:p>
        </p:txBody>
      </p:sp>
    </p:spTree>
    <p:extLst>
      <p:ext uri="{BB962C8B-B14F-4D97-AF65-F5344CB8AC3E}">
        <p14:creationId xmlns:p14="http://schemas.microsoft.com/office/powerpoint/2010/main" val="15516997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62AC708-4C0B-BA8A-DC5C-B7ED224B4708}"/>
              </a:ext>
            </a:extLst>
          </p:cNvPr>
          <p:cNvSpPr txBox="1">
            <a:spLocks/>
          </p:cNvSpPr>
          <p:nvPr/>
        </p:nvSpPr>
        <p:spPr>
          <a:xfrm>
            <a:off x="304799" y="103869"/>
            <a:ext cx="11146972" cy="1325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fontAlgn="auto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800"/>
              <a:tabLst/>
              <a:defRPr/>
            </a:pPr>
            <a:r>
              <a:rPr kumimoji="0" lang="en-US" sz="270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</a:rPr>
              <a:t>Identifying 2025-2030 Strategic </a:t>
            </a:r>
            <a:r>
              <a:rPr lang="en-US" sz="2700" i="0" u="none" strike="noStrike" cap="none">
                <a:solidFill>
                  <a:schemeClr val="dk1"/>
                </a:solidFill>
              </a:rPr>
              <a:t>Objectives</a:t>
            </a:r>
            <a:r>
              <a:rPr kumimoji="0" lang="en-US" sz="270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</a:rPr>
              <a:t>: Continue Discussion</a:t>
            </a:r>
          </a:p>
        </p:txBody>
      </p:sp>
      <p:pic>
        <p:nvPicPr>
          <p:cNvPr id="4" name="Google Shape;954;p112">
            <a:extLst>
              <a:ext uri="{FF2B5EF4-FFF2-40B4-BE49-F238E27FC236}">
                <a16:creationId xmlns:a16="http://schemas.microsoft.com/office/drawing/2014/main" id="{BD789BD4-1789-5023-7789-90F6B2ECAE3C}"/>
              </a:ext>
            </a:extLst>
          </p:cNvPr>
          <p:cNvPicPr preferRelativeResize="0"/>
          <p:nvPr/>
        </p:nvPicPr>
        <p:blipFill>
          <a:blip r:embed="rId2"/>
          <a:srcRect l="14014" r="16131" b="-3"/>
          <a:stretch>
            <a:fillRect/>
          </a:stretch>
        </p:blipFill>
        <p:spPr>
          <a:xfrm>
            <a:off x="7529648" y="1346127"/>
            <a:ext cx="3040379" cy="435254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192AF6-3F66-F2F5-5D09-89B7B4B902AA}"/>
              </a:ext>
            </a:extLst>
          </p:cNvPr>
          <p:cNvSpPr txBox="1"/>
          <p:nvPr/>
        </p:nvSpPr>
        <p:spPr>
          <a:xfrm>
            <a:off x="557023" y="1159328"/>
            <a:ext cx="5941748" cy="453934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1.Increase student phonic awareness and create early readers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  Increase student knowledge in numbers and operations domain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3. Increase student multiplication skills 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4. Increase student attendance and decrease suspension rate 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5.Increasing Teacher knowledge of Standards </a:t>
            </a:r>
            <a:endParaRPr lang="en-US" sz="2400" b="1" dirty="0">
              <a:solidFill>
                <a:srgbClr val="FF0000"/>
              </a:solidFill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6.Increase Teacher knowledge of IB Program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7. Improve stakeholder knowledge of school data and how to assist</a:t>
            </a:r>
            <a:endParaRPr lang="en-US" sz="2400" b="1" dirty="0">
              <a:solidFill>
                <a:srgbClr val="FF0000"/>
              </a:solidFill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8. Provide support to students and stakeholders in need</a:t>
            </a:r>
          </a:p>
          <a:p>
            <a:pPr lvl="0" defTabSz="457200">
              <a:spcAft>
                <a:spcPts val="600"/>
              </a:spcAft>
              <a:defRPr/>
            </a:pPr>
            <a:endParaRPr kumimoji="0" lang="en-US" sz="22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2818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819;p103">
            <a:extLst>
              <a:ext uri="{FF2B5EF4-FFF2-40B4-BE49-F238E27FC236}">
                <a16:creationId xmlns:a16="http://schemas.microsoft.com/office/drawing/2014/main" id="{409C1A33-2AD9-B4F3-E939-354C810F03BE}"/>
              </a:ext>
            </a:extLst>
          </p:cNvPr>
          <p:cNvSpPr txBox="1"/>
          <p:nvPr/>
        </p:nvSpPr>
        <p:spPr>
          <a:xfrm>
            <a:off x="527090" y="1559786"/>
            <a:ext cx="5365551" cy="3315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Strengthening Our Instructional Core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285750" indent="-285750">
              <a:spcBef>
                <a:spcPts val="600"/>
              </a:spcBef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Increasing Teacher knowledge of Standards </a:t>
            </a:r>
            <a:endParaRPr lang="en-US" sz="1400" b="1" dirty="0">
              <a:solidFill>
                <a:srgbClr val="FF0000"/>
              </a:solidFill>
              <a:ea typeface="Arial"/>
              <a:cs typeface="Arial"/>
              <a:sym typeface="Arial"/>
            </a:endParaRPr>
          </a:p>
          <a:p>
            <a:pPr marL="285750" indent="-285750">
              <a:spcBef>
                <a:spcPts val="600"/>
              </a:spcBef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Increase student phonic awareness and create early readers</a:t>
            </a:r>
          </a:p>
          <a:p>
            <a:pPr marL="285750" indent="-285750">
              <a:spcBef>
                <a:spcPts val="600"/>
              </a:spcBef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Increase student knowledge in numbers and operations domain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Caring For Every Child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285750" indent="-285750">
              <a:spcBef>
                <a:spcPts val="600"/>
              </a:spcBef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Provide support to students and stakeholders in need</a:t>
            </a:r>
          </a:p>
          <a:p>
            <a:pPr marL="285750" indent="-285750">
              <a:spcBef>
                <a:spcPts val="600"/>
              </a:spcBef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Increase student attendance and decrease suspension rate 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Sparking Student Curiosity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323850" indent="-171450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Increase Teacher knowledge of IB Program</a:t>
            </a:r>
          </a:p>
          <a:p>
            <a:pPr marL="323850" indent="-171450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Continue to provide clubs and extra curricular activities </a:t>
            </a:r>
          </a:p>
          <a:p>
            <a:pPr marL="323850" indent="-171450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/>
            </a:pPr>
            <a:endParaRPr lang="en-US"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2400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defRPr/>
            </a:pPr>
            <a:endParaRPr lang="en-US"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2400" marR="0" lvl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tabLst/>
              <a:defRPr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" name="Google Shape;818;p103">
            <a:extLst>
              <a:ext uri="{FF2B5EF4-FFF2-40B4-BE49-F238E27FC236}">
                <a16:creationId xmlns:a16="http://schemas.microsoft.com/office/drawing/2014/main" id="{5A6A1E12-F05A-8E1C-C585-3469EF49A573}"/>
              </a:ext>
            </a:extLst>
          </p:cNvPr>
          <p:cNvSpPr txBox="1"/>
          <p:nvPr/>
        </p:nvSpPr>
        <p:spPr>
          <a:xfrm>
            <a:off x="5892641" y="1336576"/>
            <a:ext cx="5573486" cy="1986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Our Strength is Our Team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438150" indent="-28575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Implement high quality, relevant, and engaging materials and professional learning in all core content areas</a:t>
            </a:r>
          </a:p>
          <a:p>
            <a:pPr marL="438150" indent="-28575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-US" sz="1300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Retain effective staff while training and promoting from within </a:t>
            </a:r>
            <a:endParaRPr kumimoji="0" sz="13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Our Responsibility Is Shared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171450" indent="-17145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Improve stakeholder knowledge of school data and how to assist</a:t>
            </a:r>
          </a:p>
          <a:p>
            <a:pPr marL="171450" indent="-17145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Improve communication and partnerships with stakeholders </a:t>
            </a:r>
            <a:endParaRPr lang="en-US" sz="1200" b="1" dirty="0">
              <a:solidFill>
                <a:srgbClr val="FF0000"/>
              </a:solidFill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Our School Is Efficient &amp; Effective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Maximize facility usage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2E5B3A-3E1B-456C-25A1-8DD2B2A6B93E}"/>
              </a:ext>
            </a:extLst>
          </p:cNvPr>
          <p:cNvSpPr txBox="1"/>
          <p:nvPr/>
        </p:nvSpPr>
        <p:spPr>
          <a:xfrm>
            <a:off x="60267" y="879676"/>
            <a:ext cx="37555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u="sng"/>
              <a:t>“Getting Back to Basics”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12AE49-684C-D8F1-3A03-A26F73A10ADB}"/>
              </a:ext>
            </a:extLst>
          </p:cNvPr>
          <p:cNvSpPr txBox="1"/>
          <p:nvPr/>
        </p:nvSpPr>
        <p:spPr>
          <a:xfrm>
            <a:off x="5892641" y="880843"/>
            <a:ext cx="37555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u="sng">
                <a:solidFill>
                  <a:srgbClr val="C00000"/>
                </a:solidFill>
              </a:rPr>
              <a:t>“Community of Believers”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746C2B2-A781-B111-DBBB-B05627593D11}"/>
              </a:ext>
            </a:extLst>
          </p:cNvPr>
          <p:cNvSpPr txBox="1">
            <a:spLocks/>
          </p:cNvSpPr>
          <p:nvPr/>
        </p:nvSpPr>
        <p:spPr>
          <a:xfrm>
            <a:off x="57916" y="115998"/>
            <a:ext cx="11372851" cy="765636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  <a:defRPr/>
            </a:pPr>
            <a:r>
              <a:rPr lang="en-US" sz="3200"/>
              <a:t>Aligning Your Objectives to the District's New Focus Areas</a:t>
            </a:r>
            <a:endParaRPr lang="en-US" sz="32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8397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86E15-E5D5-D4B6-11DD-EAC1C873B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CEBF5-6E30-E413-3F3D-3522EE11D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43" y="295870"/>
            <a:ext cx="11146972" cy="1115332"/>
          </a:xfrm>
        </p:spPr>
        <p:txBody>
          <a:bodyPr>
            <a:normAutofit fontScale="90000"/>
          </a:bodyPr>
          <a:lstStyle/>
          <a:p>
            <a:br>
              <a:rPr lang="en-US" sz="3600" dirty="0">
                <a:latin typeface="Roboto"/>
                <a:ea typeface="Roboto"/>
                <a:cs typeface="Roboto"/>
                <a:sym typeface="Roboto"/>
              </a:rPr>
            </a:br>
            <a:r>
              <a:rPr lang="en-US" sz="3100" b="1" dirty="0">
                <a:latin typeface="Roboto"/>
                <a:ea typeface="Roboto"/>
                <a:cs typeface="Roboto"/>
                <a:sym typeface="Roboto"/>
              </a:rPr>
              <a:t>Guiding Questions: </a:t>
            </a:r>
            <a:r>
              <a:rPr lang="en-US" sz="3100" dirty="0">
                <a:latin typeface="Roboto"/>
                <a:ea typeface="Roboto"/>
                <a:cs typeface="Roboto"/>
                <a:sym typeface="Roboto"/>
              </a:rPr>
              <a:t>Are there any new “objectives” we must </a:t>
            </a:r>
            <a:r>
              <a:rPr lang="en-US" sz="3100" b="1" dirty="0">
                <a:solidFill>
                  <a:srgbClr val="00B050"/>
                </a:solidFill>
                <a:latin typeface="Roboto"/>
                <a:ea typeface="Roboto"/>
                <a:cs typeface="Roboto"/>
                <a:sym typeface="Roboto"/>
              </a:rPr>
              <a:t>START</a:t>
            </a:r>
            <a:r>
              <a:rPr lang="en-US" sz="3100" dirty="0">
                <a:latin typeface="Roboto"/>
                <a:ea typeface="Roboto"/>
                <a:cs typeface="Roboto"/>
                <a:sym typeface="Roboto"/>
              </a:rPr>
              <a:t> to completely address our 2025-2030 Strategic Goals? Do we have 1-2 Objectives to support each Focus Area? </a:t>
            </a:r>
            <a:br>
              <a:rPr lang="en-US" b="1" dirty="0">
                <a:latin typeface="Roboto"/>
                <a:ea typeface="Roboto"/>
                <a:cs typeface="Roboto"/>
                <a:sym typeface="Roboto"/>
              </a:rPr>
            </a:br>
            <a:endParaRPr lang="en-US" dirty="0"/>
          </a:p>
        </p:txBody>
      </p:sp>
      <p:sp>
        <p:nvSpPr>
          <p:cNvPr id="11" name="Google Shape;818;p103">
            <a:extLst>
              <a:ext uri="{FF2B5EF4-FFF2-40B4-BE49-F238E27FC236}">
                <a16:creationId xmlns:a16="http://schemas.microsoft.com/office/drawing/2014/main" id="{78579995-AF1A-F190-986F-61268FA1EA38}"/>
              </a:ext>
            </a:extLst>
          </p:cNvPr>
          <p:cNvSpPr txBox="1"/>
          <p:nvPr/>
        </p:nvSpPr>
        <p:spPr>
          <a:xfrm>
            <a:off x="6001341" y="2569946"/>
            <a:ext cx="5573486" cy="2393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80000"/>
              </a:lnSpc>
              <a:buClr>
                <a:srgbClr val="000000"/>
              </a:buClr>
              <a:defRPr/>
            </a:pPr>
            <a:r>
              <a:rPr lang="en-US" b="1" kern="0" dirty="0">
                <a:solidFill>
                  <a:schemeClr val="bg2"/>
                </a:solidFill>
                <a:cs typeface="Arial"/>
                <a:sym typeface="Arial"/>
              </a:rPr>
              <a:t>Our Strength is Our Team</a:t>
            </a:r>
          </a:p>
          <a:p>
            <a:pPr marL="438150" indent="-28575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-US" sz="1400" kern="0" dirty="0">
                <a:solidFill>
                  <a:srgbClr val="FF0000"/>
                </a:solidFill>
                <a:cs typeface="Arial"/>
                <a:sym typeface="Arial"/>
              </a:rPr>
              <a:t>Implement high quality, relevant, and engaging materials and professional learning in all core content areas</a:t>
            </a:r>
          </a:p>
          <a:p>
            <a:pPr marL="438150" indent="-28575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-US" sz="1400" kern="0" dirty="0">
                <a:solidFill>
                  <a:srgbClr val="FF0000"/>
                </a:solidFill>
                <a:cs typeface="Arial"/>
                <a:sym typeface="Arial"/>
              </a:rPr>
              <a:t>Retain effective staff while training and promoting from within </a:t>
            </a:r>
          </a:p>
          <a:p>
            <a:pPr lvl="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defRPr/>
            </a:pPr>
            <a:r>
              <a:rPr lang="en-US" b="1" kern="0" dirty="0">
                <a:solidFill>
                  <a:schemeClr val="bg2"/>
                </a:solidFill>
                <a:cs typeface="Arial"/>
                <a:sym typeface="Arial"/>
              </a:rPr>
              <a:t>Our Responsibility Is Shared</a:t>
            </a:r>
          </a:p>
          <a:p>
            <a:pPr marL="171450" indent="-17145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Improve stakeholder knowledge of school data and how to assist</a:t>
            </a:r>
          </a:p>
          <a:p>
            <a:pPr marL="171450" indent="-17145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Improve communication and partnerships with stakeholders </a:t>
            </a:r>
            <a:endParaRPr lang="en-US" sz="1400" b="1" dirty="0">
              <a:solidFill>
                <a:srgbClr val="FF0000"/>
              </a:solidFill>
              <a:ea typeface="Arial"/>
              <a:cs typeface="Arial"/>
              <a:sym typeface="Arial"/>
            </a:endParaRPr>
          </a:p>
          <a:p>
            <a:pPr lvl="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defRPr/>
            </a:pPr>
            <a:endParaRPr lang="en-US" sz="14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lvl="0">
              <a:lnSpc>
                <a:spcPct val="80000"/>
              </a:lnSpc>
              <a:spcBef>
                <a:spcPts val="100"/>
              </a:spcBef>
              <a:buClr>
                <a:srgbClr val="000000"/>
              </a:buClr>
              <a:defRPr/>
            </a:pPr>
            <a:r>
              <a:rPr lang="en-US" b="1" kern="0" dirty="0">
                <a:solidFill>
                  <a:schemeClr val="bg2"/>
                </a:solidFill>
                <a:cs typeface="Arial"/>
                <a:sym typeface="Arial"/>
              </a:rPr>
              <a:t>Our School Is Efficient &amp; Effective</a:t>
            </a:r>
          </a:p>
          <a:p>
            <a:pPr marL="285750" lvl="0" indent="-285750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1600" kern="0" dirty="0">
                <a:solidFill>
                  <a:srgbClr val="FF0000"/>
                </a:solidFill>
                <a:cs typeface="Arial"/>
                <a:sym typeface="Arial"/>
              </a:rPr>
              <a:t>Maximize facility usage 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B38710-FA7E-C908-6CC0-88F5391A9E99}"/>
              </a:ext>
            </a:extLst>
          </p:cNvPr>
          <p:cNvSpPr txBox="1"/>
          <p:nvPr/>
        </p:nvSpPr>
        <p:spPr>
          <a:xfrm>
            <a:off x="138832" y="1944714"/>
            <a:ext cx="37555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u="sng"/>
              <a:t>“Getting Back to Basics”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77D539-2B7B-0504-5D49-B36ADE540190}"/>
              </a:ext>
            </a:extLst>
          </p:cNvPr>
          <p:cNvSpPr txBox="1"/>
          <p:nvPr/>
        </p:nvSpPr>
        <p:spPr>
          <a:xfrm>
            <a:off x="5652998" y="1958285"/>
            <a:ext cx="37555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u="sng">
                <a:solidFill>
                  <a:srgbClr val="C00000"/>
                </a:solidFill>
              </a:rPr>
              <a:t>“Community of Believers”</a:t>
            </a:r>
          </a:p>
        </p:txBody>
      </p:sp>
      <p:sp>
        <p:nvSpPr>
          <p:cNvPr id="4" name="Google Shape;819;p103">
            <a:extLst>
              <a:ext uri="{FF2B5EF4-FFF2-40B4-BE49-F238E27FC236}">
                <a16:creationId xmlns:a16="http://schemas.microsoft.com/office/drawing/2014/main" id="{2359A690-6008-DAFB-43C9-D8543523E57A}"/>
              </a:ext>
            </a:extLst>
          </p:cNvPr>
          <p:cNvSpPr txBox="1"/>
          <p:nvPr/>
        </p:nvSpPr>
        <p:spPr>
          <a:xfrm>
            <a:off x="272143" y="2569946"/>
            <a:ext cx="5365551" cy="3315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Strengthening Our Instructional Core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285750" indent="-285750">
              <a:spcBef>
                <a:spcPts val="600"/>
              </a:spcBef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Increasing Teacher knowledge of Standards </a:t>
            </a:r>
            <a:endParaRPr lang="en-US" sz="1400" b="1" dirty="0">
              <a:solidFill>
                <a:srgbClr val="FF0000"/>
              </a:solidFill>
              <a:ea typeface="Arial"/>
              <a:cs typeface="Arial"/>
              <a:sym typeface="Arial"/>
            </a:endParaRPr>
          </a:p>
          <a:p>
            <a:pPr marL="285750" indent="-285750">
              <a:spcBef>
                <a:spcPts val="600"/>
              </a:spcBef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Increase student phonic awareness and create early readers</a:t>
            </a:r>
          </a:p>
          <a:p>
            <a:pPr marL="285750" indent="-285750">
              <a:spcBef>
                <a:spcPts val="600"/>
              </a:spcBef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Increase student knowledge in numbers and operations domain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Caring For Every Child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285750" indent="-285750">
              <a:spcBef>
                <a:spcPts val="600"/>
              </a:spcBef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Provide support to students and stakeholders in need</a:t>
            </a:r>
          </a:p>
          <a:p>
            <a:pPr marL="285750" indent="-285750">
              <a:spcBef>
                <a:spcPts val="600"/>
              </a:spcBef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Increase student attendance and decrease suspension rate 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We Are Sparking Student Curiosity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323850" indent="-171450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Increase Teacher knowledge of IB Program</a:t>
            </a:r>
          </a:p>
          <a:p>
            <a:pPr marL="323850" indent="-171450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Continue to provide clubs and extra curricular activities </a:t>
            </a:r>
          </a:p>
          <a:p>
            <a:pPr marL="323850" indent="-171450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/>
            </a:pPr>
            <a:endParaRPr lang="en-US"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2400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defRPr/>
            </a:pPr>
            <a:endParaRPr lang="en-US" sz="12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2400" marR="0" lvl="0" algn="l" defTabSz="914400" rtl="0" eaLnBrk="1" fontAlgn="auto" latinLnBrk="0" hangingPunct="1">
              <a:lnSpc>
                <a:spcPct val="80000"/>
              </a:lnSpc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SzPts val="1200"/>
              <a:tabLst/>
              <a:defRPr/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9079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5B281EC0-02EA-9AD2-DC9E-AD3BD9692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64" y="444281"/>
            <a:ext cx="7261525" cy="11762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/>
              <a:t>Where we’re going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C5DF341F-E3B8-7BDA-DFF8-2F93D088B9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6608" y="1482226"/>
            <a:ext cx="6318776" cy="2254186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/>
              <a:t>At our next meeting we will: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2400"/>
              <a:t>Vote on the 2025-2030 Strategic Plan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2400"/>
              <a:t>Rank our 2025-2030 Strategic Objectives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2400"/>
              <a:t>Begin the discussion of the 2026-2027 budget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/>
              <a:t>Let me or the Chair know of any additional information you need for our future discussion.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53F71CAA-F32D-4F48-0E12-F8055A933F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134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CA484-E16A-63C4-B28C-CA7C944D1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799F6-D546-F96F-7323-91804FD456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8212" y="2235200"/>
            <a:ext cx="6245912" cy="2387600"/>
          </a:xfrm>
        </p:spPr>
        <p:txBody>
          <a:bodyPr anchor="ctr"/>
          <a:lstStyle/>
          <a:p>
            <a:r>
              <a:rPr lang="en-US"/>
              <a:t>Information Items</a:t>
            </a:r>
          </a:p>
        </p:txBody>
      </p:sp>
    </p:spTree>
    <p:extLst>
      <p:ext uri="{BB962C8B-B14F-4D97-AF65-F5344CB8AC3E}">
        <p14:creationId xmlns:p14="http://schemas.microsoft.com/office/powerpoint/2010/main" val="40127710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563FF-BF66-C36C-0357-55A264EC7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845F0-5571-7B65-3568-9D33DF495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980" y="809402"/>
            <a:ext cx="9800064" cy="1641190"/>
          </a:xfrm>
        </p:spPr>
        <p:txBody>
          <a:bodyPr anchor="ctr">
            <a:normAutofit/>
          </a:bodyPr>
          <a:lstStyle/>
          <a:p>
            <a:r>
              <a:rPr lang="en-US" dirty="0"/>
              <a:t>Principal’s Report</a:t>
            </a:r>
            <a:br>
              <a:rPr lang="en-US" dirty="0"/>
            </a:br>
            <a:endParaRPr lang="en-US" dirty="0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A7FD47F9-74B6-BDE9-FFFC-B69B4B60A2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986AC8-BC5E-B64D-88AB-5A12529C0DD3}"/>
              </a:ext>
            </a:extLst>
          </p:cNvPr>
          <p:cNvSpPr txBox="1"/>
          <p:nvPr/>
        </p:nvSpPr>
        <p:spPr>
          <a:xfrm>
            <a:off x="786384" y="2093976"/>
            <a:ext cx="86319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Successful IB Authorization Visit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West Manor safe for Facilities Planning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MAP Testing the week of 12/8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West Manor placed 3</a:t>
            </a:r>
            <a:r>
              <a:rPr lang="en-US" baseline="30000" dirty="0"/>
              <a:t>rd</a:t>
            </a:r>
            <a:r>
              <a:rPr lang="en-US" dirty="0"/>
              <a:t> in the state for the Prodigy challenge in August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13 West Manor Students celebrated as LEAD Community Champions </a:t>
            </a:r>
          </a:p>
          <a:p>
            <a:pPr lvl="0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5135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440D8-5B54-5E1F-691B-87EDD8A01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54FE9-AAE3-97EB-913D-233DDEEC1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268" y="2766218"/>
            <a:ext cx="9800064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Cluster Advisory Team Report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BD2C4C09-2CBF-0661-1B5B-435838BDE6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9ECB93-75C4-8DE5-D23D-84A42AF1C4DD}"/>
              </a:ext>
            </a:extLst>
          </p:cNvPr>
          <p:cNvSpPr txBox="1"/>
          <p:nvPr/>
        </p:nvSpPr>
        <p:spPr>
          <a:xfrm>
            <a:off x="548268" y="3807502"/>
            <a:ext cx="79211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Next meeting 11/18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Priorities will be set based on Cluster Key Performance indicators (ELA, 8</a:t>
            </a:r>
            <a:r>
              <a:rPr lang="en-US" sz="2800" baseline="30000" dirty="0"/>
              <a:t>th</a:t>
            </a:r>
            <a:r>
              <a:rPr lang="en-US" sz="2800" dirty="0"/>
              <a:t> Grade Math &amp; Attendance </a:t>
            </a:r>
          </a:p>
        </p:txBody>
      </p:sp>
    </p:spTree>
    <p:extLst>
      <p:ext uri="{BB962C8B-B14F-4D97-AF65-F5344CB8AC3E}">
        <p14:creationId xmlns:p14="http://schemas.microsoft.com/office/powerpoint/2010/main" val="29058473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A400C-BB3A-D41F-7316-A92048607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A5117E00-5BDD-4F2B-CE66-491CB41174EA}"/>
              </a:ext>
            </a:extLst>
          </p:cNvPr>
          <p:cNvSpPr/>
          <p:nvPr/>
        </p:nvSpPr>
        <p:spPr>
          <a:xfrm>
            <a:off x="11501704" y="3698552"/>
            <a:ext cx="690297" cy="1910165"/>
          </a:xfrm>
          <a:custGeom>
            <a:avLst/>
            <a:gdLst/>
            <a:ahLst/>
            <a:cxnLst/>
            <a:rect l="l" t="t" r="r" b="b"/>
            <a:pathLst>
              <a:path w="3129993" h="2865247">
                <a:moveTo>
                  <a:pt x="0" y="0"/>
                </a:moveTo>
                <a:lnTo>
                  <a:pt x="3129993" y="0"/>
                </a:lnTo>
                <a:lnTo>
                  <a:pt x="3129993" y="2865248"/>
                </a:lnTo>
                <a:lnTo>
                  <a:pt x="0" y="28652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02285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85993EB-C95D-AE44-7E1E-CC0C310D8996}"/>
              </a:ext>
            </a:extLst>
          </p:cNvPr>
          <p:cNvSpPr/>
          <p:nvPr/>
        </p:nvSpPr>
        <p:spPr>
          <a:xfrm>
            <a:off x="4693567" y="0"/>
            <a:ext cx="2028692" cy="685800"/>
          </a:xfrm>
          <a:custGeom>
            <a:avLst/>
            <a:gdLst/>
            <a:ahLst/>
            <a:cxnLst/>
            <a:rect l="l" t="t" r="r" b="b"/>
            <a:pathLst>
              <a:path w="3043038" h="2785648">
                <a:moveTo>
                  <a:pt x="0" y="0"/>
                </a:moveTo>
                <a:lnTo>
                  <a:pt x="3043039" y="0"/>
                </a:lnTo>
                <a:lnTo>
                  <a:pt x="3043039" y="2785648"/>
                </a:lnTo>
                <a:lnTo>
                  <a:pt x="0" y="27856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70794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92941796-F225-3291-057E-D587FE52F2A3}"/>
              </a:ext>
            </a:extLst>
          </p:cNvPr>
          <p:cNvSpPr/>
          <p:nvPr/>
        </p:nvSpPr>
        <p:spPr>
          <a:xfrm rot="16200000" flipH="1">
            <a:off x="652198" y="-652198"/>
            <a:ext cx="1141603" cy="2445999"/>
          </a:xfrm>
          <a:custGeom>
            <a:avLst/>
            <a:gdLst/>
            <a:ahLst/>
            <a:cxnLst/>
            <a:rect l="l" t="t" r="r" b="b"/>
            <a:pathLst>
              <a:path w="2007680" h="4114800">
                <a:moveTo>
                  <a:pt x="2007680" y="0"/>
                </a:moveTo>
                <a:lnTo>
                  <a:pt x="0" y="0"/>
                </a:lnTo>
                <a:lnTo>
                  <a:pt x="0" y="4114800"/>
                </a:lnTo>
                <a:lnTo>
                  <a:pt x="2007680" y="4114800"/>
                </a:lnTo>
                <a:lnTo>
                  <a:pt x="200768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7244" t="-12151" r="1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EF03E5EF-F54B-5C22-F456-29BF4BE95B97}"/>
              </a:ext>
            </a:extLst>
          </p:cNvPr>
          <p:cNvSpPr txBox="1"/>
          <p:nvPr/>
        </p:nvSpPr>
        <p:spPr>
          <a:xfrm>
            <a:off x="7121791" y="2511921"/>
            <a:ext cx="4044419" cy="16578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1" fontAlgn="auto" latinLnBrk="0" hangingPunct="1">
              <a:lnSpc>
                <a:spcPts val="42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4" b="1" i="0" u="none" strike="noStrike" kern="1200" cap="none" spc="-42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Comprehensive Long-Range Facilities Plan</a:t>
            </a:r>
            <a:r>
              <a:rPr kumimoji="0" lang="en-US" sz="4266" b="1" i="0" u="none" strike="noStrike" kern="1200" cap="none" spc="-42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477CC2-D422-C8FE-E8D2-4F03468AD904}"/>
              </a:ext>
            </a:extLst>
          </p:cNvPr>
          <p:cNvSpPr txBox="1"/>
          <p:nvPr/>
        </p:nvSpPr>
        <p:spPr>
          <a:xfrm>
            <a:off x="218363" y="1421005"/>
            <a:ext cx="5648683" cy="4648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1200" cap="none" spc="0" normalizeH="0" baseline="0" noProof="0">
                <a:ln>
                  <a:noFill/>
                </a:ln>
                <a:solidFill>
                  <a:srgbClr val="D8031C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APS Forward 2040:</a:t>
            </a: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1200" cap="none" spc="0" normalizeH="0" baseline="0" noProof="0">
                <a:ln>
                  <a:noFill/>
                </a:ln>
                <a:solidFill>
                  <a:srgbClr val="D8031C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Reshaping the Future of Education</a:t>
            </a: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Taskforce Meetings</a:t>
            </a: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May 8, 2025 - </a:t>
            </a:r>
            <a:r>
              <a:rPr kumimoji="0" lang="en-US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hlinkClick r:id="rId9"/>
              </a:rPr>
              <a:t>Presentation</a:t>
            </a:r>
            <a:endParaRPr kumimoji="0" lang="en-US" sz="186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August 5, 2025- </a:t>
            </a:r>
            <a:r>
              <a:rPr kumimoji="0" lang="en-US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hlinkClick r:id="rId10"/>
              </a:rPr>
              <a:t>Presentation</a:t>
            </a:r>
            <a:endParaRPr kumimoji="0" lang="en-US" sz="186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Upcoming Public Meetings</a:t>
            </a:r>
          </a:p>
          <a:p>
            <a:pPr marL="228611" marR="0" lvl="0" indent="228611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bon Next LT"/>
                <a:ea typeface="+mn-ea"/>
                <a:cs typeface="+mn-cs"/>
              </a:rPr>
              <a:t>October 20</a:t>
            </a:r>
          </a:p>
          <a:p>
            <a:pPr marL="228611" marR="0" lvl="0" indent="228611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bon Next LT"/>
                <a:ea typeface="+mn-ea"/>
                <a:cs typeface="+mn-cs"/>
              </a:rPr>
              <a:t>November 10</a:t>
            </a: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>
                <a:ln>
                  <a:noFill/>
                </a:ln>
                <a:solidFill>
                  <a:srgbClr val="6497BF"/>
                </a:solidFill>
                <a:effectLst/>
                <a:uLnTx/>
                <a:uFillTx/>
                <a:latin typeface="Sabon Next LT"/>
                <a:ea typeface="+mn-ea"/>
                <a:cs typeface="+mn-cs"/>
              </a:rPr>
              <a:t>Virtual</a:t>
            </a:r>
            <a:r>
              <a:rPr kumimoji="0" lang="en-US" sz="1867" b="0" i="0" u="none" strike="noStrike" kern="1200" cap="none" spc="0" normalizeH="0" baseline="0" noProof="0">
                <a:ln>
                  <a:noFill/>
                </a:ln>
                <a:solidFill>
                  <a:srgbClr val="6497BF"/>
                </a:solidFill>
                <a:effectLst/>
                <a:uLnTx/>
                <a:uFillTx/>
                <a:latin typeface="Sabon Next LT"/>
                <a:ea typeface="+mn-ea"/>
                <a:cs typeface="+mn-cs"/>
              </a:rPr>
              <a:t> – at Noon</a:t>
            </a: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>
                <a:ln>
                  <a:noFill/>
                </a:ln>
                <a:solidFill>
                  <a:srgbClr val="6497BF"/>
                </a:solidFill>
                <a:effectLst/>
                <a:uLnTx/>
                <a:uFillTx/>
                <a:latin typeface="Sabon Next LT"/>
                <a:ea typeface="+mn-ea"/>
                <a:cs typeface="+mn-cs"/>
              </a:rPr>
              <a:t>In-person</a:t>
            </a:r>
            <a:r>
              <a:rPr kumimoji="0" lang="en-US" sz="1867" b="0" i="0" u="none" strike="noStrike" kern="1200" cap="none" spc="0" normalizeH="0" baseline="0" noProof="0">
                <a:ln>
                  <a:noFill/>
                </a:ln>
                <a:solidFill>
                  <a:srgbClr val="6497BF"/>
                </a:solidFill>
                <a:effectLst/>
                <a:uLnTx/>
                <a:uFillTx/>
                <a:latin typeface="Sabon Next LT"/>
                <a:ea typeface="+mn-ea"/>
                <a:cs typeface="+mn-cs"/>
              </a:rPr>
              <a:t> at 6PM at CLL (130 Trinity Ave)</a:t>
            </a: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bon Next LT"/>
              <a:ea typeface="+mn-ea"/>
              <a:cs typeface="+mn-cs"/>
            </a:endParaRPr>
          </a:p>
          <a:p>
            <a:pPr marL="0" marR="0" lvl="0" indent="0" algn="l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bon Next LT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15193-2A0E-9BA5-4012-486CFF214E3B}"/>
              </a:ext>
            </a:extLst>
          </p:cNvPr>
          <p:cNvSpPr txBox="1"/>
          <p:nvPr/>
        </p:nvSpPr>
        <p:spPr>
          <a:xfrm>
            <a:off x="7376145" y="4274593"/>
            <a:ext cx="35052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>
                <a:ln>
                  <a:noFill/>
                </a:ln>
                <a:solidFill>
                  <a:srgbClr val="6497BF"/>
                </a:solidFill>
                <a:effectLst/>
                <a:uLnTx/>
                <a:uFillTx/>
                <a:latin typeface="Sabon Next LT"/>
                <a:ea typeface="+mn-ea"/>
                <a:cs typeface="+mn-cs"/>
              </a:rPr>
              <a:t>atlantapublicschools.us/APS2040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E0112B67-B809-7FD2-4784-74CC5DC46677}"/>
              </a:ext>
            </a:extLst>
          </p:cNvPr>
          <p:cNvSpPr txBox="1"/>
          <p:nvPr/>
        </p:nvSpPr>
        <p:spPr>
          <a:xfrm>
            <a:off x="7121791" y="1670343"/>
            <a:ext cx="4044419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539" rtl="0" eaLnBrk="1" fontAlgn="auto" latinLnBrk="0" hangingPunct="1">
              <a:lnSpc>
                <a:spcPts val="42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-42" normalizeH="0" baseline="0" noProof="0">
                <a:ln>
                  <a:solidFill>
                    <a:srgbClr val="D8031C"/>
                  </a:solidFill>
                </a:ln>
                <a:solidFill>
                  <a:srgbClr val="C0C0C0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38361249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B8A8D-A8B4-2654-412C-B52DD587B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87A53-4990-8C37-3A24-03C731B7D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8212" y="2235200"/>
            <a:ext cx="6245912" cy="2387600"/>
          </a:xfrm>
        </p:spPr>
        <p:txBody>
          <a:bodyPr anchor="ctr"/>
          <a:lstStyle/>
          <a:p>
            <a:r>
              <a:rPr lang="en-US"/>
              <a:t>Announcements</a:t>
            </a:r>
          </a:p>
        </p:txBody>
      </p:sp>
    </p:spTree>
    <p:extLst>
      <p:ext uri="{BB962C8B-B14F-4D97-AF65-F5344CB8AC3E}">
        <p14:creationId xmlns:p14="http://schemas.microsoft.com/office/powerpoint/2010/main" val="31721173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706C9-F26D-46CA-93BF-8C27012F6B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9025F-68D1-4F50-8480-3F981455D4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41100" y="6356350"/>
            <a:ext cx="850900" cy="365125"/>
          </a:xfrm>
        </p:spPr>
        <p:txBody>
          <a:bodyPr/>
          <a:lstStyle/>
          <a:p>
            <a:pPr lvl="0"/>
            <a:fld id="{D76B855D-E9CC-4FF8-AD85-6CDC7B89A0DE}" type="slidenum">
              <a:rPr lang="en-US" noProof="0" smtClean="0"/>
              <a:pPr lvl="0"/>
              <a:t>27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62258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S Red and Gray">
      <a:dk1>
        <a:sysClr val="windowText" lastClr="000000"/>
      </a:dk1>
      <a:lt1>
        <a:srgbClr val="F5F5F5"/>
      </a:lt1>
      <a:dk2>
        <a:srgbClr val="808184"/>
      </a:dk2>
      <a:lt2>
        <a:srgbClr val="F2F2F2"/>
      </a:lt2>
      <a:accent1>
        <a:srgbClr val="D8031C"/>
      </a:accent1>
      <a:accent2>
        <a:srgbClr val="C0C0C0"/>
      </a:accent2>
      <a:accent3>
        <a:srgbClr val="F5CE3E"/>
      </a:accent3>
      <a:accent4>
        <a:srgbClr val="6497BF"/>
      </a:accent4>
      <a:accent5>
        <a:srgbClr val="808184"/>
      </a:accent5>
      <a:accent6>
        <a:srgbClr val="D8031C"/>
      </a:accent6>
      <a:hlink>
        <a:srgbClr val="6497BF"/>
      </a:hlink>
      <a:folHlink>
        <a:srgbClr val="F5CE3E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 GO Team Meeting 3 of 3 Presentation Template.potx" id="{D2BE79FC-EB9D-40A4-893E-4F8DD9B6DA25}" vid="{F58CB7D0-6F89-43CE-B97A-383AA62644FA}"/>
    </a:ext>
  </a:extLst>
</a:theme>
</file>

<file path=ppt/theme/theme2.xml><?xml version="1.0" encoding="utf-8"?>
<a:theme xmlns:a="http://schemas.openxmlformats.org/drawingml/2006/main" name="1_Office Theme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7">
    <wetp:webextensionref xmlns:r="http://schemas.openxmlformats.org/officeDocument/2006/relationships" r:id="rId1"/>
  </wetp:taskpane>
  <wetp:taskpane dockstate="right" visibility="0" width="525" row="6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71D33A99-7F47-41EA-A7D4-21691640AE35}">
  <we:reference id="WA200003052" version="7.0.0.0" store="Omex" storeType="OMEX"/>
  <we:alternateReferences>
    <we:reference id="WA200003052" version="7.0.0.0" store="WA200003052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5E06EDC8-B6EA-43DD-B7E4-BB8EA3D5B27C}">
  <we:reference id="WA200003964" version="1.0.0.0" store="Omex" storeType="OMEX"/>
  <we:alternateReferences>
    <we:reference id="WA200003964" version="1.0.0.0" store="WA200003964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977F1402712049B4BB4CDB1A03C7C8" ma:contentTypeVersion="17" ma:contentTypeDescription="Create a new document." ma:contentTypeScope="" ma:versionID="49a3736735f4e819f291febb3bedce36">
  <xsd:schema xmlns:xsd="http://www.w3.org/2001/XMLSchema" xmlns:xs="http://www.w3.org/2001/XMLSchema" xmlns:p="http://schemas.microsoft.com/office/2006/metadata/properties" xmlns:ns2="8dcae609-94e2-4108-915c-852935aa21ad" xmlns:ns3="e136758a-e7f7-4029-9cdc-709c7a6ff021" targetNamespace="http://schemas.microsoft.com/office/2006/metadata/properties" ma:root="true" ma:fieldsID="855dcde0c77e07dada3caa8565e98206" ns2:_="" ns3:_="">
    <xsd:import namespace="8dcae609-94e2-4108-915c-852935aa21ad"/>
    <xsd:import namespace="e136758a-e7f7-4029-9cdc-709c7a6ff0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etingFocus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cae609-94e2-4108-915c-852935aa21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67761e9-a222-483c-a923-fec0f75753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etingFocus" ma:index="22" nillable="true" ma:displayName="Brief Description" ma:description="If there was a specific topic covered in the meeting it will be listed here. " ma:format="Dropdown" ma:internalName="MeetingFocus">
      <xsd:simpleType>
        <xsd:restriction base="dms:Text">
          <xsd:maxLength value="255"/>
        </xsd:restriction>
      </xsd:simpleType>
    </xsd:element>
    <xsd:element name="_Flow_SignoffStatus" ma:index="24" nillable="true" ma:displayName="Sign-off status" ma:internalName="_x0024_Resources_x003a_core_x002c_Signoff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36758a-e7f7-4029-9cdc-709c7a6ff02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e3e07957-30af-4dd9-8e9a-b62ef1071eb2}" ma:internalName="TaxCatchAll" ma:showField="CatchAllData" ma:web="e136758a-e7f7-4029-9cdc-709c7a6ff0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136758a-e7f7-4029-9cdc-709c7a6ff021" xsi:nil="true"/>
    <lcf76f155ced4ddcb4097134ff3c332f xmlns="8dcae609-94e2-4108-915c-852935aa21ad">
      <Terms xmlns="http://schemas.microsoft.com/office/infopath/2007/PartnerControls"/>
    </lcf76f155ced4ddcb4097134ff3c332f>
    <SharedWithUsers xmlns="e136758a-e7f7-4029-9cdc-709c7a6ff021">
      <UserInfo>
        <DisplayName>Gipson, Chaundra</DisplayName>
        <AccountId>60</AccountId>
        <AccountType/>
      </UserInfo>
      <UserInfo>
        <DisplayName>Diane Jacobi</DisplayName>
        <AccountId>9</AccountId>
        <AccountType/>
      </UserInfo>
      <UserInfo>
        <DisplayName>Barnett, Carolyn</DisplayName>
        <AccountId>42</AccountId>
        <AccountType/>
      </UserInfo>
    </SharedWithUsers>
    <_Flow_SignoffStatus xmlns="8dcae609-94e2-4108-915c-852935aa21ad" xsi:nil="true"/>
    <MeetingFocus xmlns="8dcae609-94e2-4108-915c-852935aa21ad" xsi:nil="true"/>
  </documentManagement>
</p:properties>
</file>

<file path=customXml/itemProps1.xml><?xml version="1.0" encoding="utf-8"?>
<ds:datastoreItem xmlns:ds="http://schemas.openxmlformats.org/officeDocument/2006/customXml" ds:itemID="{85334180-0405-413B-834A-44FA9E05AD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9BA394-737F-4695-8961-3B802AB430B7}">
  <ds:schemaRefs>
    <ds:schemaRef ds:uri="8dcae609-94e2-4108-915c-852935aa21ad"/>
    <ds:schemaRef ds:uri="e136758a-e7f7-4029-9cdc-709c7a6ff02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D5BAB77-79E1-4739-AA51-10C9079186D6}">
  <ds:schemaRefs>
    <ds:schemaRef ds:uri="8dcae609-94e2-4108-915c-852935aa21ad"/>
    <ds:schemaRef ds:uri="d37e30bb-5f32-4411-a640-0b4044b692bf"/>
    <ds:schemaRef ds:uri="e136758a-e7f7-4029-9cdc-709c7a6ff021"/>
    <ds:schemaRef ds:uri="ffb952a0-74d9-4848-89d6-000c4b1b707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2024 Mtg 3 of 3 Presentation Template</Template>
  <TotalTime>137</TotalTime>
  <Words>2214</Words>
  <Application>Microsoft Office PowerPoint</Application>
  <PresentationFormat>Widescreen</PresentationFormat>
  <Paragraphs>317</Paragraphs>
  <Slides>27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44" baseType="lpstr">
      <vt:lpstr>Arial</vt:lpstr>
      <vt:lpstr>Calibri</vt:lpstr>
      <vt:lpstr>Georgia</vt:lpstr>
      <vt:lpstr>Karla</vt:lpstr>
      <vt:lpstr>Karla Medium</vt:lpstr>
      <vt:lpstr>Montserrat ExtraBold</vt:lpstr>
      <vt:lpstr>Play</vt:lpstr>
      <vt:lpstr>Poppins</vt:lpstr>
      <vt:lpstr>Poppins Bold</vt:lpstr>
      <vt:lpstr>Quattrocento Sans</vt:lpstr>
      <vt:lpstr>Roboto</vt:lpstr>
      <vt:lpstr>Sabon Next LT</vt:lpstr>
      <vt:lpstr>Segoe UI</vt:lpstr>
      <vt:lpstr>Tenorite</vt:lpstr>
      <vt:lpstr>Verdana</vt:lpstr>
      <vt:lpstr>Office Theme</vt:lpstr>
      <vt:lpstr>1_Office Theme</vt:lpstr>
      <vt:lpstr>West Manor Elementary GO Team Business Meeting #3</vt:lpstr>
      <vt:lpstr>Agenda</vt:lpstr>
      <vt:lpstr>Action Items</vt:lpstr>
      <vt:lpstr>Discussion Items</vt:lpstr>
      <vt:lpstr>Continuing the 2025-2030 School Strategic Plan Development Process</vt:lpstr>
      <vt:lpstr>PowerPoint Presentation</vt:lpstr>
      <vt:lpstr>PowerPoint Presentation</vt:lpstr>
      <vt:lpstr>PowerPoint Presentation</vt:lpstr>
      <vt:lpstr>PowerPoint Presentation</vt:lpstr>
      <vt:lpstr>In Our Last Meeting We…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Connecting the Strategic plan &amp;  Continuous Improvement Plan</vt:lpstr>
      <vt:lpstr>PowerPoint Presentation</vt:lpstr>
      <vt:lpstr>PowerPoint Presentation</vt:lpstr>
      <vt:lpstr> Guiding Questions: Are there any new “objectives” we must START to completely address our 2025-2030 Strategic Goals? Do we have 1-2 Objectives to support each Focus Area?  </vt:lpstr>
      <vt:lpstr>Where we’re going</vt:lpstr>
      <vt:lpstr>Information Items</vt:lpstr>
      <vt:lpstr>Principal’s Report </vt:lpstr>
      <vt:lpstr>Cluster Advisory Team Report</vt:lpstr>
      <vt:lpstr>PowerPoint Presentation</vt:lpstr>
      <vt:lpstr>Announcements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Diane Jacobi</dc:creator>
  <cp:lastModifiedBy>Lawrence, Reginald</cp:lastModifiedBy>
  <cp:revision>3</cp:revision>
  <dcterms:created xsi:type="dcterms:W3CDTF">2025-10-09T16:04:49Z</dcterms:created>
  <dcterms:modified xsi:type="dcterms:W3CDTF">2025-11-06T14:04:18Z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0x0101007A977F1402712049B4BB4CDB1A03C7C8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  <property fmtid="{D5CDD505-2E9C-101B-9397-08002B2CF9AE}" pid="10" name="Order">
    <vt:r8>1418700</vt:r8>
  </property>
</Properties>
</file>