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6"/>
  </p:notesMasterIdLst>
  <p:sldIdLst>
    <p:sldId id="256" r:id="rId5"/>
    <p:sldId id="257" r:id="rId6"/>
    <p:sldId id="267" r:id="rId7"/>
    <p:sldId id="258" r:id="rId8"/>
    <p:sldId id="264" r:id="rId9"/>
    <p:sldId id="265" r:id="rId10"/>
    <p:sldId id="266" r:id="rId11"/>
    <p:sldId id="261" r:id="rId12"/>
    <p:sldId id="260" r:id="rId13"/>
    <p:sldId id="262" r:id="rId14"/>
    <p:sldId id="263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643447-7B89-40E5-9D20-413FEE9DEE62}" v="73" dt="2025-12-11T20:20:03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8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16958B-33FA-4291-B2E6-E895377CEC65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B888FD-771D-4B87-8136-C48F516C8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1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A6A8E-92EA-420C-9185-3A908F924D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7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91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93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45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928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32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32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90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65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89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57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6E464-2F0B-4C31-BE8F-45BBC209FE3A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F1C5522-15FB-4D06-ADC2-05F3C03F500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68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DA052-AAA3-E488-8972-989713E786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First Interim Budget 2025-2026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4886B-8923-CCC9-1954-9A8B52327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79" y="3833320"/>
            <a:ext cx="8732821" cy="1467008"/>
          </a:xfrm>
        </p:spPr>
        <p:txBody>
          <a:bodyPr>
            <a:normAutofit/>
          </a:bodyPr>
          <a:lstStyle/>
          <a:p>
            <a:r>
              <a:rPr lang="en-US"/>
              <a:t>Created by Lynette kuchta, Director of Budget and finance</a:t>
            </a:r>
          </a:p>
          <a:p>
            <a:r>
              <a:rPr lang="en-US"/>
              <a:t>Presented by lori toms,  chief business officer, Business services</a:t>
            </a:r>
          </a:p>
          <a:p>
            <a:r>
              <a:rPr lang="en-US"/>
              <a:t>December 17, 2025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E6E1BD-96A3-4447-8407-4DCA6957D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" y="443241"/>
            <a:ext cx="2232129" cy="222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2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17A3-168C-F9B2-5ED3-F6505F714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1" y="728940"/>
            <a:ext cx="9201752" cy="1049235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Major Updates from adopted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25E1D-1C86-1A63-08EE-B3E0398EB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The Unrestricted Beginning Fund Balance rose by $4.1 million from the Adopted Budget to the First Interim, primarily due to Interest Income and additional local revenues for 2024–25.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2025-26 Revenues Increase – Allocations for the Mental Health Grant, ELOP, LRE, Prop 28 and SSPDD Block Grant have all increased.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LCAP – Budget allocations were increased by </a:t>
            </a:r>
            <a:r>
              <a:rPr lang="en-US" sz="2800"/>
              <a:t>$1.58 </a:t>
            </a:r>
            <a:r>
              <a:rPr lang="en-US" sz="2800" dirty="0"/>
              <a:t>million to account for carryover funds included in the 2025–26 budget.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33C89-F48C-43B8-A78D-D2D4DE90C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993" y="221540"/>
            <a:ext cx="1259451" cy="12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64F6-8E57-0719-1488-573804C4F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57318"/>
          </a:xfrm>
        </p:spPr>
        <p:txBody>
          <a:bodyPr>
            <a:normAutofit fontScale="90000"/>
          </a:bodyPr>
          <a:lstStyle/>
          <a:p>
            <a:r>
              <a:rPr lang="en-US"/>
              <a:t>ENROLLMENT AND Average Daily Attendance (ADA)</a:t>
            </a:r>
            <a:br>
              <a:rPr lang="en-US"/>
            </a:b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FE02D3-6B99-ED05-E254-7C949CF0C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5077" y="2191938"/>
            <a:ext cx="7440063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00D2D-A54E-005C-8735-4634BE16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246225"/>
            <a:ext cx="3253636" cy="228968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Unrestricted</a:t>
            </a:r>
            <a:r>
              <a:rPr lang="en-US" b="1"/>
              <a:t> </a:t>
            </a:r>
            <a:br>
              <a:rPr lang="en-US" b="1"/>
            </a:br>
            <a:r>
              <a:rPr lang="en-US" b="1"/>
              <a:t>Adopted Budget </a:t>
            </a:r>
            <a:br>
              <a:rPr lang="en-US" b="1"/>
            </a:br>
            <a:r>
              <a:rPr lang="en-US" b="1"/>
              <a:t>vs. </a:t>
            </a:r>
            <a:br>
              <a:rPr lang="en-US" b="1"/>
            </a:br>
            <a:r>
              <a:rPr lang="en-US" b="1"/>
              <a:t>1</a:t>
            </a:r>
            <a:r>
              <a:rPr lang="en-US" b="1" baseline="30000"/>
              <a:t>st</a:t>
            </a:r>
            <a:r>
              <a:rPr lang="en-US" b="1"/>
              <a:t> interim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773663-DAD0-4A86-A223-7EA91EEDB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75" y="344561"/>
            <a:ext cx="1259451" cy="1256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15C8EE-73C1-275C-CA24-394FD5FF7842}"/>
              </a:ext>
            </a:extLst>
          </p:cNvPr>
          <p:cNvSpPr txBox="1"/>
          <p:nvPr/>
        </p:nvSpPr>
        <p:spPr>
          <a:xfrm>
            <a:off x="4132847" y="344561"/>
            <a:ext cx="6021806" cy="448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A48223-BC2E-89A8-93D7-F60172E2FBB7}"/>
              </a:ext>
            </a:extLst>
          </p:cNvPr>
          <p:cNvSpPr txBox="1"/>
          <p:nvPr/>
        </p:nvSpPr>
        <p:spPr>
          <a:xfrm>
            <a:off x="4150895" y="344561"/>
            <a:ext cx="6021806" cy="448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95D58-7934-E425-8EAC-6795D5F69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637" y="276829"/>
            <a:ext cx="8850106" cy="55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00D2D-A54E-005C-8735-4634BE16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67" y="2246225"/>
            <a:ext cx="3089669" cy="20971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Restricted</a:t>
            </a:r>
            <a:br>
              <a:rPr lang="en-US" b="1"/>
            </a:br>
            <a:r>
              <a:rPr lang="en-US" b="1"/>
              <a:t>Adopted Budget </a:t>
            </a:r>
            <a:br>
              <a:rPr lang="en-US" b="1"/>
            </a:br>
            <a:r>
              <a:rPr lang="en-US" b="1"/>
              <a:t>vs. </a:t>
            </a:r>
            <a:br>
              <a:rPr lang="en-US" b="1"/>
            </a:br>
            <a:r>
              <a:rPr lang="en-US" b="1"/>
              <a:t>1</a:t>
            </a:r>
            <a:r>
              <a:rPr lang="en-US" b="1" baseline="30000"/>
              <a:t>st</a:t>
            </a:r>
            <a:r>
              <a:rPr lang="en-US" b="1"/>
              <a:t> interim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773663-DAD0-4A86-A223-7EA91EEDB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75" y="344561"/>
            <a:ext cx="1259451" cy="1256991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37DA7B9-21FE-965D-D092-0AC523BFBE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322344"/>
              </p:ext>
            </p:extLst>
          </p:nvPr>
        </p:nvGraphicFramePr>
        <p:xfrm>
          <a:off x="3334168" y="87480"/>
          <a:ext cx="7966075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1077403" imgH="7534353" progId="Excel.Sheet.12">
                  <p:embed/>
                </p:oleObj>
              </mc:Choice>
              <mc:Fallback>
                <p:oleObj name="Worksheet" r:id="rId4" imgW="11077403" imgH="7534353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37DA7B9-21FE-965D-D092-0AC523BFBE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34168" y="87480"/>
                        <a:ext cx="7966075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33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185AA-69BC-D291-FFDF-1560F82A7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E7CA1-3517-935B-4EF1-09C1F4FFA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67" y="2246225"/>
            <a:ext cx="3089669" cy="2097175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COMBINED</a:t>
            </a:r>
            <a:br>
              <a:rPr lang="en-US" b="1">
                <a:solidFill>
                  <a:schemeClr val="accent5"/>
                </a:solidFill>
              </a:rPr>
            </a:br>
            <a:r>
              <a:rPr lang="en-US" b="1"/>
              <a:t> Budget </a:t>
            </a:r>
            <a:br>
              <a:rPr lang="en-US" b="1"/>
            </a:br>
            <a:r>
              <a:rPr lang="en-US" b="1"/>
              <a:t>vs. </a:t>
            </a:r>
            <a:br>
              <a:rPr lang="en-US" b="1"/>
            </a:br>
            <a:r>
              <a:rPr lang="en-US" b="1"/>
              <a:t>1</a:t>
            </a:r>
            <a:r>
              <a:rPr lang="en-US" b="1" baseline="30000"/>
              <a:t>st</a:t>
            </a:r>
            <a:r>
              <a:rPr lang="en-US" b="1"/>
              <a:t> interim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823914-C5BC-2CFD-68A7-91377AD4F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75" y="344561"/>
            <a:ext cx="1259451" cy="1256991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5C65C2D-BF09-3B42-08F8-1589A8AC99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046844"/>
              </p:ext>
            </p:extLst>
          </p:nvPr>
        </p:nvGraphicFramePr>
        <p:xfrm>
          <a:off x="3944178" y="243716"/>
          <a:ext cx="7696200" cy="549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r:id="rId4" imgW="7696178" imgH="5495847" progId="Excel.Sheet.12">
                  <p:embed/>
                </p:oleObj>
              </mc:Choice>
              <mc:Fallback>
                <p:oleObj name="Worksheet" r:id="rId4" imgW="7696178" imgH="5495847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5C65C2D-BF09-3B42-08F8-1589A8AC99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4178" y="243716"/>
                        <a:ext cx="7696200" cy="549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469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A980CF-2012-467B-AD18-E72B20CE1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E724B9E8-02C8-4B2E-8770-A00A67760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7B8AE548-0BFA-4792-9962-3375923C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7639EF4-FA83-4D85-90FE-B831AF283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C87E76A-8F50-413D-9BFC-C5A1525B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9A1C6278-B7D5-4E8E-B4DC-834832980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007F3D3-099E-430E-8754-C084D0FA5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3AF2C-011E-AC58-E3AB-680242E46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29" y="4459039"/>
            <a:ext cx="8643011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Revenue and expenses 1</a:t>
            </a:r>
            <a:r>
              <a:rPr lang="en-US" sz="3600" baseline="30000"/>
              <a:t>st</a:t>
            </a:r>
            <a:r>
              <a:rPr lang="en-US" sz="3600"/>
              <a:t> interim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1D79C6-8DC6-F9B6-1DA7-9358A5CC4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43" y="271302"/>
            <a:ext cx="1413113" cy="1409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27E6C3-7A9F-08D3-0EC9-4EE5D810B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69" y="881772"/>
            <a:ext cx="4424189" cy="3468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99D285-BB6A-5244-762F-259B17783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397" y="881772"/>
            <a:ext cx="4665069" cy="3472628"/>
          </a:xfrm>
          <a:prstGeom prst="rect">
            <a:avLst/>
          </a:prstGeo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B9EA5DA-6DFD-447D-B8F9-CB95CA114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76728" y="5027185"/>
            <a:ext cx="864301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87612EF9-94E7-42BA-B4A9-4B38643FB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E597F0B-0A17-4BF2-A904-9D99811F3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12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851" y="429603"/>
            <a:ext cx="9601196" cy="1020762"/>
          </a:xfrm>
        </p:spPr>
        <p:txBody>
          <a:bodyPr/>
          <a:lstStyle/>
          <a:p>
            <a:pPr algn="ctr"/>
            <a:r>
              <a:rPr lang="en-US" b="1" u="sng"/>
              <a:t>Multi-Year Assumptions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833614"/>
              </p:ext>
            </p:extLst>
          </p:nvPr>
        </p:nvGraphicFramePr>
        <p:xfrm>
          <a:off x="1454851" y="1737905"/>
          <a:ext cx="9601196" cy="36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172">
                  <a:extLst>
                    <a:ext uri="{9D8B030D-6E8A-4147-A177-3AD203B41FA5}">
                      <a16:colId xmlns:a16="http://schemas.microsoft.com/office/drawing/2014/main" val="2145236905"/>
                    </a:ext>
                  </a:extLst>
                </a:gridCol>
                <a:gridCol w="1704175">
                  <a:extLst>
                    <a:ext uri="{9D8B030D-6E8A-4147-A177-3AD203B41FA5}">
                      <a16:colId xmlns:a16="http://schemas.microsoft.com/office/drawing/2014/main" val="128064215"/>
                    </a:ext>
                  </a:extLst>
                </a:gridCol>
                <a:gridCol w="1870367">
                  <a:extLst>
                    <a:ext uri="{9D8B030D-6E8A-4147-A177-3AD203B41FA5}">
                      <a16:colId xmlns:a16="http://schemas.microsoft.com/office/drawing/2014/main" val="2465059939"/>
                    </a:ext>
                  </a:extLst>
                </a:gridCol>
                <a:gridCol w="2194482">
                  <a:extLst>
                    <a:ext uri="{9D8B030D-6E8A-4147-A177-3AD203B41FA5}">
                      <a16:colId xmlns:a16="http://schemas.microsoft.com/office/drawing/2014/main" val="417108771"/>
                    </a:ext>
                  </a:extLst>
                </a:gridCol>
              </a:tblGrid>
              <a:tr h="800060"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Assumption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2025-26</a:t>
                      </a:r>
                      <a:r>
                        <a:rPr lang="en-US" sz="2400" baseline="0">
                          <a:solidFill>
                            <a:schemeClr val="tx1"/>
                          </a:solidFill>
                        </a:rPr>
                        <a:t> 1</a:t>
                      </a:r>
                      <a:r>
                        <a:rPr lang="en-US" sz="2400" baseline="30000">
                          <a:solidFill>
                            <a:schemeClr val="tx1"/>
                          </a:solidFill>
                        </a:rPr>
                        <a:t>st </a:t>
                      </a:r>
                      <a:r>
                        <a:rPr lang="en-US" sz="2400" baseline="0">
                          <a:solidFill>
                            <a:schemeClr val="tx1"/>
                          </a:solidFill>
                        </a:rPr>
                        <a:t>Interim</a:t>
                      </a: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2026-27</a:t>
                      </a:r>
                      <a:r>
                        <a:rPr lang="en-US" sz="2400" baseline="0">
                          <a:solidFill>
                            <a:schemeClr val="tx1"/>
                          </a:solidFill>
                        </a:rPr>
                        <a:t> Projected</a:t>
                      </a: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2027-28</a:t>
                      </a:r>
                    </a:p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 Projected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906661"/>
                  </a:ext>
                </a:extLst>
              </a:tr>
              <a:tr h="444478">
                <a:tc>
                  <a:txBody>
                    <a:bodyPr/>
                    <a:lstStyle/>
                    <a:p>
                      <a:r>
                        <a:rPr lang="en-US" sz="2400"/>
                        <a:t>Current</a:t>
                      </a:r>
                      <a:r>
                        <a:rPr lang="en-US" sz="2400" baseline="0"/>
                        <a:t> Year ADA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4,164.85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4,071.20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4,010.30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125691"/>
                  </a:ext>
                </a:extLst>
              </a:tr>
              <a:tr h="444478">
                <a:tc>
                  <a:txBody>
                    <a:bodyPr/>
                    <a:lstStyle/>
                    <a:p>
                      <a:r>
                        <a:rPr lang="en-US" sz="2000"/>
                        <a:t>Funded ADA</a:t>
                      </a:r>
                      <a:r>
                        <a:rPr lang="en-US" sz="2000" baseline="0"/>
                        <a:t> (3 Year Avg)</a:t>
                      </a:r>
                      <a:endParaRPr lang="en-US" sz="200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4,322.34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4,248.54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4,163.13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222939"/>
                  </a:ext>
                </a:extLst>
              </a:tr>
              <a:tr h="444478">
                <a:tc>
                  <a:txBody>
                    <a:bodyPr/>
                    <a:lstStyle/>
                    <a:p>
                      <a:r>
                        <a:rPr lang="en-US" sz="2400"/>
                        <a:t>COLA%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2.30%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3.02%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3.42%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663890"/>
                  </a:ext>
                </a:extLst>
              </a:tr>
              <a:tr h="444478">
                <a:tc>
                  <a:txBody>
                    <a:bodyPr/>
                    <a:lstStyle/>
                    <a:p>
                      <a:r>
                        <a:rPr lang="en-US" sz="2400"/>
                        <a:t>CalSTRS</a:t>
                      </a: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19.10%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19.10%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19.10%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110794"/>
                  </a:ext>
                </a:extLst>
              </a:tr>
              <a:tr h="501231">
                <a:tc>
                  <a:txBody>
                    <a:bodyPr/>
                    <a:lstStyle/>
                    <a:p>
                      <a:r>
                        <a:rPr lang="en-US" sz="2400"/>
                        <a:t>CalPERS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26.81%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26.4%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26.9%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996829"/>
                  </a:ext>
                </a:extLst>
              </a:tr>
              <a:tr h="502929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Unduplicated</a:t>
                      </a:r>
                      <a:r>
                        <a:rPr lang="en-US" sz="2400" baseline="0"/>
                        <a:t> Percentage </a:t>
                      </a:r>
                      <a:endParaRPr lang="en-US" sz="2400"/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84.98%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84.85%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83.40%</a:t>
                      </a:r>
                    </a:p>
                  </a:txBody>
                  <a:tcPr marL="0" marR="0" marT="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8214"/>
                  </a:ext>
                </a:extLst>
              </a:tr>
            </a:tbl>
          </a:graphicData>
        </a:graphic>
      </p:graphicFrame>
      <p:sp>
        <p:nvSpPr>
          <p:cNvPr id="3" name="Arrow: Down 2">
            <a:extLst>
              <a:ext uri="{FF2B5EF4-FFF2-40B4-BE49-F238E27FC236}">
                <a16:creationId xmlns:a16="http://schemas.microsoft.com/office/drawing/2014/main" id="{0F3539CE-C3CE-4159-48E8-4CDF41AEAFE1}"/>
              </a:ext>
            </a:extLst>
          </p:cNvPr>
          <p:cNvSpPr/>
          <p:nvPr/>
        </p:nvSpPr>
        <p:spPr>
          <a:xfrm>
            <a:off x="5842031" y="1051780"/>
            <a:ext cx="413238" cy="72096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F56B502-A8AD-7C23-223A-C540C81FEB5F}"/>
              </a:ext>
            </a:extLst>
          </p:cNvPr>
          <p:cNvSpPr/>
          <p:nvPr/>
        </p:nvSpPr>
        <p:spPr>
          <a:xfrm>
            <a:off x="7515501" y="1051779"/>
            <a:ext cx="413238" cy="72096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87CDF90-1173-80DE-642D-9CD24EC049CA}"/>
              </a:ext>
            </a:extLst>
          </p:cNvPr>
          <p:cNvSpPr/>
          <p:nvPr/>
        </p:nvSpPr>
        <p:spPr>
          <a:xfrm>
            <a:off x="9435155" y="1051778"/>
            <a:ext cx="413238" cy="72096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69A761-79A6-428C-9250-EA1BFA201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29" y="319394"/>
            <a:ext cx="1259451" cy="12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7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625C2-829B-5DB3-8F8D-7A23DB81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Multi-year projection summary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C6BEC1-072C-469E-9D84-0A96D9EC1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30" y="420062"/>
            <a:ext cx="1134910" cy="113269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D52702-9A4F-632C-FE13-78C50727A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3039" y="1937212"/>
            <a:ext cx="8900246" cy="352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32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4F7F9-143F-DFE7-B488-1A966F65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21536-8818-544E-53A0-CA9207CE6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Review and consider new and proposed legislation for multi-year impacts</a:t>
            </a:r>
          </a:p>
          <a:p>
            <a:pPr lvl="1"/>
            <a:r>
              <a:rPr lang="en-US" dirty="0"/>
              <a:t>Incorporate new funding for 2025-26 and beyond</a:t>
            </a:r>
          </a:p>
          <a:p>
            <a:r>
              <a:rPr lang="en-US" dirty="0"/>
              <a:t>Continue to monitor enrollment and ADA</a:t>
            </a:r>
          </a:p>
          <a:p>
            <a:pPr lvl="1"/>
            <a:r>
              <a:rPr lang="en-US" dirty="0"/>
              <a:t>Develop a model of continued right sizing</a:t>
            </a:r>
          </a:p>
          <a:p>
            <a:r>
              <a:rPr lang="en-US" dirty="0"/>
              <a:t>Clarify and </a:t>
            </a:r>
            <a:r>
              <a:rPr lang="en-US"/>
              <a:t>define the </a:t>
            </a:r>
            <a:r>
              <a:rPr lang="en-US" dirty="0"/>
              <a:t>structural deficit </a:t>
            </a:r>
          </a:p>
          <a:p>
            <a:pPr lvl="1"/>
            <a:r>
              <a:rPr lang="en-US" dirty="0"/>
              <a:t> Assess expenditures and utilize other resources as appropriate.</a:t>
            </a:r>
          </a:p>
          <a:p>
            <a:r>
              <a:rPr lang="en-US" dirty="0"/>
              <a:t>Monitor economic forecasts</a:t>
            </a:r>
          </a:p>
          <a:p>
            <a:pPr lvl="1"/>
            <a:r>
              <a:rPr lang="en-US" dirty="0"/>
              <a:t>Slight COLA increases for the next few years  </a:t>
            </a:r>
          </a:p>
          <a:p>
            <a:pPr lvl="1"/>
            <a:r>
              <a:rPr lang="en-US" dirty="0"/>
              <a:t>May 2026 Governor’s Budget Revision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B90B2-D165-45E7-8EFC-998E2CA3C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830" y="420062"/>
            <a:ext cx="1134910" cy="113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38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B4C6-1488-4A66-B43C-6E884A52B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8275871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D6509F58BDA4086D7FE9B853865C9" ma:contentTypeVersion="17" ma:contentTypeDescription="Create a new document." ma:contentTypeScope="" ma:versionID="efd075b0028d130005c82a21f09e1b23">
  <xsd:schema xmlns:xsd="http://www.w3.org/2001/XMLSchema" xmlns:xs="http://www.w3.org/2001/XMLSchema" xmlns:p="http://schemas.microsoft.com/office/2006/metadata/properties" xmlns:ns3="bc3feda6-fb63-4896-84bb-d59a09ceda03" xmlns:ns4="d6d439ca-d022-4b62-bb21-85d2abd660cb" targetNamespace="http://schemas.microsoft.com/office/2006/metadata/properties" ma:root="true" ma:fieldsID="622384eb7c2a3e8480a001b896be6979" ns3:_="" ns4:_="">
    <xsd:import namespace="bc3feda6-fb63-4896-84bb-d59a09ceda03"/>
    <xsd:import namespace="d6d439ca-d022-4b62-bb21-85d2abd660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feda6-fb63-4896-84bb-d59a09ced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439ca-d022-4b62-bb21-85d2abd660c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c3feda6-fb63-4896-84bb-d59a09ceda0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9948DD-D3CE-4EB5-B070-2582CDB8A9C8}">
  <ds:schemaRefs>
    <ds:schemaRef ds:uri="bc3feda6-fb63-4896-84bb-d59a09ceda03"/>
    <ds:schemaRef ds:uri="d6d439ca-d022-4b62-bb21-85d2abd660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B04BA6A-715F-44BE-AA16-EE8A5E090FA0}">
  <ds:schemaRefs>
    <ds:schemaRef ds:uri="http://purl.org/dc/elements/1.1/"/>
    <ds:schemaRef ds:uri="d6d439ca-d022-4b62-bb21-85d2abd660cb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bc3feda6-fb63-4896-84bb-d59a09ceda0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56629DA-B907-4F43-9732-C5CA42A144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70</TotalTime>
  <Words>282</Words>
  <Application>Microsoft Office PowerPoint</Application>
  <PresentationFormat>Widescreen</PresentationFormat>
  <Paragraphs>56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Gill Sans MT</vt:lpstr>
      <vt:lpstr>Wingdings</vt:lpstr>
      <vt:lpstr>Gallery</vt:lpstr>
      <vt:lpstr>Worksheet</vt:lpstr>
      <vt:lpstr>First Interim Budget 2025-2026</vt:lpstr>
      <vt:lpstr>Major Updates from adopted budget</vt:lpstr>
      <vt:lpstr>ENROLLMENT AND Average Daily Attendance (ADA) </vt:lpstr>
      <vt:lpstr>Unrestricted  Adopted Budget  vs.  1st interim</vt:lpstr>
      <vt:lpstr>Restricted Adopted Budget  vs.  1st interim</vt:lpstr>
      <vt:lpstr>COMBINED  Budget  vs.  1st interim</vt:lpstr>
      <vt:lpstr>Revenue and expenses 1st interim</vt:lpstr>
      <vt:lpstr>Multi-Year Assumptions</vt:lpstr>
      <vt:lpstr>Multi-year projection summary</vt:lpstr>
      <vt:lpstr>Looking Forward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Interim Budget</dc:title>
  <dc:creator>Kevin Olson</dc:creator>
  <cp:lastModifiedBy>Alletta Kriak</cp:lastModifiedBy>
  <cp:revision>1</cp:revision>
  <cp:lastPrinted>2025-12-11T20:10:08Z</cp:lastPrinted>
  <dcterms:created xsi:type="dcterms:W3CDTF">2023-02-27T16:22:57Z</dcterms:created>
  <dcterms:modified xsi:type="dcterms:W3CDTF">2025-12-11T21:10:46Z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0x010100C9ED6509F58BDA4086D7FE9B853865C9</vt:lpwstr>
  </property>
</Properties>
</file>