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1"/>
  </p:notesMasterIdLst>
  <p:handoutMasterIdLst>
    <p:handoutMasterId r:id="rId32"/>
  </p:handoutMasterIdLst>
  <p:sldIdLst>
    <p:sldId id="281" r:id="rId2"/>
    <p:sldId id="296" r:id="rId3"/>
    <p:sldId id="293" r:id="rId4"/>
    <p:sldId id="282" r:id="rId5"/>
    <p:sldId id="258" r:id="rId6"/>
    <p:sldId id="259" r:id="rId7"/>
    <p:sldId id="283" r:id="rId8"/>
    <p:sldId id="284" r:id="rId9"/>
    <p:sldId id="299" r:id="rId10"/>
    <p:sldId id="298" r:id="rId11"/>
    <p:sldId id="300" r:id="rId12"/>
    <p:sldId id="292" r:id="rId13"/>
    <p:sldId id="285" r:id="rId14"/>
    <p:sldId id="257" r:id="rId15"/>
    <p:sldId id="403" r:id="rId16"/>
    <p:sldId id="400" r:id="rId17"/>
    <p:sldId id="264" r:id="rId18"/>
    <p:sldId id="260" r:id="rId19"/>
    <p:sldId id="290" r:id="rId20"/>
    <p:sldId id="291" r:id="rId21"/>
    <p:sldId id="268" r:id="rId22"/>
    <p:sldId id="267" r:id="rId23"/>
    <p:sldId id="289" r:id="rId24"/>
    <p:sldId id="277" r:id="rId25"/>
    <p:sldId id="271" r:id="rId26"/>
    <p:sldId id="288" r:id="rId27"/>
    <p:sldId id="402" r:id="rId28"/>
    <p:sldId id="399" r:id="rId29"/>
    <p:sldId id="287" r:id="rId30"/>
  </p:sldIdLst>
  <p:sldSz cx="9144000" cy="6858000" type="screen4x3"/>
  <p:notesSz cx="7019925" cy="93059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FB9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860" autoAdjust="0"/>
    <p:restoredTop sz="95441" autoAdjust="0"/>
  </p:normalViewPr>
  <p:slideViewPr>
    <p:cSldViewPr>
      <p:cViewPr varScale="1">
        <p:scale>
          <a:sx n="106" d="100"/>
          <a:sy n="106" d="100"/>
        </p:scale>
        <p:origin x="1980" y="114"/>
      </p:cViewPr>
      <p:guideLst>
        <p:guide orient="horz" pos="2160"/>
        <p:guide pos="2880"/>
      </p:guideLst>
    </p:cSldViewPr>
  </p:slideViewPr>
  <p:notesTextViewPr>
    <p:cViewPr>
      <p:scale>
        <a:sx n="200" d="100"/>
        <a:sy n="2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1968" cy="46482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6333" y="0"/>
            <a:ext cx="3041968" cy="464821"/>
          </a:xfrm>
          <a:prstGeom prst="rect">
            <a:avLst/>
          </a:prstGeom>
        </p:spPr>
        <p:txBody>
          <a:bodyPr vert="horz" lIns="91440" tIns="45720" rIns="91440" bIns="45720" rtlCol="0"/>
          <a:lstStyle>
            <a:lvl1pPr algn="r">
              <a:defRPr sz="1200"/>
            </a:lvl1pPr>
          </a:lstStyle>
          <a:p>
            <a:fld id="{1B0FC4F5-5B01-4560-89D4-279EC5BE23FE}" type="datetimeFigureOut">
              <a:rPr lang="en-US" smtClean="0"/>
              <a:pPr/>
              <a:t>9/16/2025</a:t>
            </a:fld>
            <a:endParaRPr lang="en-US"/>
          </a:p>
        </p:txBody>
      </p:sp>
      <p:sp>
        <p:nvSpPr>
          <p:cNvPr id="4" name="Footer Placeholder 3"/>
          <p:cNvSpPr>
            <a:spLocks noGrp="1"/>
          </p:cNvSpPr>
          <p:nvPr>
            <p:ph type="ftr" sz="quarter" idx="2"/>
          </p:nvPr>
        </p:nvSpPr>
        <p:spPr>
          <a:xfrm>
            <a:off x="0" y="8839518"/>
            <a:ext cx="3041968" cy="464821"/>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6333" y="8839518"/>
            <a:ext cx="3041968" cy="464821"/>
          </a:xfrm>
          <a:prstGeom prst="rect">
            <a:avLst/>
          </a:prstGeom>
        </p:spPr>
        <p:txBody>
          <a:bodyPr vert="horz" lIns="91440" tIns="45720" rIns="91440" bIns="45720" rtlCol="0" anchor="b"/>
          <a:lstStyle>
            <a:lvl1pPr algn="r">
              <a:defRPr sz="1200"/>
            </a:lvl1pPr>
          </a:lstStyle>
          <a:p>
            <a:fld id="{74460B59-CBB5-4193-84FF-6A901B3849EB}" type="slidenum">
              <a:rPr lang="en-US" smtClean="0"/>
              <a:pPr/>
              <a:t>‹#›</a:t>
            </a:fld>
            <a:endParaRPr lang="en-US"/>
          </a:p>
        </p:txBody>
      </p:sp>
    </p:spTree>
    <p:extLst>
      <p:ext uri="{BB962C8B-B14F-4D97-AF65-F5344CB8AC3E}">
        <p14:creationId xmlns:p14="http://schemas.microsoft.com/office/powerpoint/2010/main" val="25078626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1968" cy="46529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6333" y="0"/>
            <a:ext cx="3041968" cy="465296"/>
          </a:xfrm>
          <a:prstGeom prst="rect">
            <a:avLst/>
          </a:prstGeom>
        </p:spPr>
        <p:txBody>
          <a:bodyPr vert="horz" lIns="91440" tIns="45720" rIns="91440" bIns="45720" rtlCol="0"/>
          <a:lstStyle>
            <a:lvl1pPr algn="r">
              <a:defRPr sz="1200"/>
            </a:lvl1pPr>
          </a:lstStyle>
          <a:p>
            <a:fld id="{93460D20-A286-445A-8D0E-B6C9064950E0}" type="datetimeFigureOut">
              <a:rPr lang="en-US" smtClean="0"/>
              <a:pPr/>
              <a:t>9/16/2025</a:t>
            </a:fld>
            <a:endParaRPr lang="en-US"/>
          </a:p>
        </p:txBody>
      </p:sp>
      <p:sp>
        <p:nvSpPr>
          <p:cNvPr id="4" name="Slide Image Placeholder 3"/>
          <p:cNvSpPr>
            <a:spLocks noGrp="1" noRot="1" noChangeAspect="1"/>
          </p:cNvSpPr>
          <p:nvPr>
            <p:ph type="sldImg" idx="2"/>
          </p:nvPr>
        </p:nvSpPr>
        <p:spPr>
          <a:xfrm>
            <a:off x="1184275" y="698500"/>
            <a:ext cx="4651375" cy="34893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993" y="4420315"/>
            <a:ext cx="5615940" cy="41876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39014"/>
            <a:ext cx="3041968" cy="465296"/>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6333" y="8839014"/>
            <a:ext cx="3041968" cy="465296"/>
          </a:xfrm>
          <a:prstGeom prst="rect">
            <a:avLst/>
          </a:prstGeom>
        </p:spPr>
        <p:txBody>
          <a:bodyPr vert="horz" lIns="91440" tIns="45720" rIns="91440" bIns="45720" rtlCol="0" anchor="b"/>
          <a:lstStyle>
            <a:lvl1pPr algn="r">
              <a:defRPr sz="1200"/>
            </a:lvl1pPr>
          </a:lstStyle>
          <a:p>
            <a:fld id="{408347E8-4C94-4524-B6A1-5625C6192120}" type="slidenum">
              <a:rPr lang="en-US" smtClean="0"/>
              <a:pPr/>
              <a:t>‹#›</a:t>
            </a:fld>
            <a:endParaRPr lang="en-US"/>
          </a:p>
        </p:txBody>
      </p:sp>
    </p:spTree>
    <p:extLst>
      <p:ext uri="{BB962C8B-B14F-4D97-AF65-F5344CB8AC3E}">
        <p14:creationId xmlns:p14="http://schemas.microsoft.com/office/powerpoint/2010/main" val="21536731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08347E8-4C94-4524-B6A1-5625C6192120}" type="slidenum">
              <a:rPr lang="en-US" smtClean="0"/>
              <a:pPr/>
              <a:t>1</a:t>
            </a:fld>
            <a:endParaRPr lang="en-US"/>
          </a:p>
        </p:txBody>
      </p:sp>
    </p:spTree>
    <p:extLst>
      <p:ext uri="{BB962C8B-B14F-4D97-AF65-F5344CB8AC3E}">
        <p14:creationId xmlns:p14="http://schemas.microsoft.com/office/powerpoint/2010/main" val="28107296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08347E8-4C94-4524-B6A1-5625C6192120}" type="slidenum">
              <a:rPr lang="en-US" smtClean="0"/>
              <a:pPr/>
              <a:t>2</a:t>
            </a:fld>
            <a:endParaRPr lang="en-US"/>
          </a:p>
        </p:txBody>
      </p:sp>
    </p:spTree>
    <p:extLst>
      <p:ext uri="{BB962C8B-B14F-4D97-AF65-F5344CB8AC3E}">
        <p14:creationId xmlns:p14="http://schemas.microsoft.com/office/powerpoint/2010/main" val="42408985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Dr. </a:t>
            </a:r>
            <a:r>
              <a:rPr lang="en-US" dirty="0" err="1"/>
              <a:t>Murrah</a:t>
            </a:r>
            <a:endParaRPr lang="en-US" dirty="0"/>
          </a:p>
        </p:txBody>
      </p:sp>
      <p:sp>
        <p:nvSpPr>
          <p:cNvPr id="4" name="Slide Number Placeholder 3"/>
          <p:cNvSpPr>
            <a:spLocks noGrp="1"/>
          </p:cNvSpPr>
          <p:nvPr>
            <p:ph type="sldNum" sz="quarter" idx="10"/>
          </p:nvPr>
        </p:nvSpPr>
        <p:spPr/>
        <p:txBody>
          <a:bodyPr/>
          <a:lstStyle/>
          <a:p>
            <a:fld id="{408347E8-4C94-4524-B6A1-5625C6192120}" type="slidenum">
              <a:rPr lang="en-US" smtClean="0"/>
              <a:pPr/>
              <a:t>3</a:t>
            </a:fld>
            <a:endParaRPr lang="en-US"/>
          </a:p>
        </p:txBody>
      </p:sp>
    </p:spTree>
    <p:extLst>
      <p:ext uri="{BB962C8B-B14F-4D97-AF65-F5344CB8AC3E}">
        <p14:creationId xmlns:p14="http://schemas.microsoft.com/office/powerpoint/2010/main" val="13854237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08347E8-4C94-4524-B6A1-5625C6192120}" type="slidenum">
              <a:rPr lang="en-US" smtClean="0"/>
              <a:pPr/>
              <a:t>4</a:t>
            </a:fld>
            <a:endParaRPr lang="en-US"/>
          </a:p>
        </p:txBody>
      </p:sp>
    </p:spTree>
    <p:extLst>
      <p:ext uri="{BB962C8B-B14F-4D97-AF65-F5344CB8AC3E}">
        <p14:creationId xmlns:p14="http://schemas.microsoft.com/office/powerpoint/2010/main" val="28605073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08347E8-4C94-4524-B6A1-5625C6192120}" type="slidenum">
              <a:rPr lang="en-US" smtClean="0"/>
              <a:pPr/>
              <a:t>5</a:t>
            </a:fld>
            <a:endParaRPr lang="en-US"/>
          </a:p>
        </p:txBody>
      </p:sp>
    </p:spTree>
    <p:extLst>
      <p:ext uri="{BB962C8B-B14F-4D97-AF65-F5344CB8AC3E}">
        <p14:creationId xmlns:p14="http://schemas.microsoft.com/office/powerpoint/2010/main" val="15703092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a:p>
            <a:endParaRPr lang="en-US" dirty="0"/>
          </a:p>
          <a:p>
            <a:r>
              <a:rPr lang="en-US" dirty="0"/>
              <a:t>Discuss:	</a:t>
            </a:r>
          </a:p>
          <a:p>
            <a:endParaRPr lang="en-US" dirty="0"/>
          </a:p>
          <a:p>
            <a:pPr>
              <a:buFontTx/>
              <a:buChar char="-"/>
            </a:pPr>
            <a:r>
              <a:rPr lang="en-US" dirty="0"/>
              <a:t>  How being</a:t>
            </a:r>
            <a:r>
              <a:rPr lang="en-US" baseline="0" dirty="0"/>
              <a:t> in a Title I school means more money to help students who are struggling in school</a:t>
            </a:r>
          </a:p>
          <a:p>
            <a:r>
              <a:rPr lang="en-US" baseline="0" dirty="0"/>
              <a:t>-  Give examples of how Title I monies will be used to assist students at the school.</a:t>
            </a:r>
          </a:p>
          <a:p>
            <a:pPr>
              <a:buFontTx/>
              <a:buChar char="-"/>
            </a:pPr>
            <a:r>
              <a:rPr lang="en-US" baseline="0" dirty="0"/>
              <a:t>  Give examples of how Title I monies will be used to assist parents.</a:t>
            </a:r>
          </a:p>
        </p:txBody>
      </p:sp>
      <p:sp>
        <p:nvSpPr>
          <p:cNvPr id="4" name="Slide Number Placeholder 3"/>
          <p:cNvSpPr>
            <a:spLocks noGrp="1"/>
          </p:cNvSpPr>
          <p:nvPr>
            <p:ph type="sldNum" sz="quarter" idx="10"/>
          </p:nvPr>
        </p:nvSpPr>
        <p:spPr/>
        <p:txBody>
          <a:bodyPr/>
          <a:lstStyle/>
          <a:p>
            <a:fld id="{408347E8-4C94-4524-B6A1-5625C6192120}" type="slidenum">
              <a:rPr lang="en-US" smtClean="0"/>
              <a:pPr/>
              <a:t>6</a:t>
            </a:fld>
            <a:endParaRPr lang="en-US"/>
          </a:p>
        </p:txBody>
      </p:sp>
    </p:spTree>
    <p:extLst>
      <p:ext uri="{BB962C8B-B14F-4D97-AF65-F5344CB8AC3E}">
        <p14:creationId xmlns:p14="http://schemas.microsoft.com/office/powerpoint/2010/main" val="29991473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r>
              <a:rPr lang="en-US" dirty="0"/>
              <a:t>Speak to the School’s Mission Statement and point</a:t>
            </a:r>
            <a:r>
              <a:rPr lang="en-US" baseline="0" dirty="0"/>
              <a:t> out our ratings.</a:t>
            </a:r>
            <a:endParaRPr lang="en-US" dirty="0"/>
          </a:p>
        </p:txBody>
      </p:sp>
      <p:sp>
        <p:nvSpPr>
          <p:cNvPr id="4" name="Slide Number Placeholder 3"/>
          <p:cNvSpPr>
            <a:spLocks noGrp="1"/>
          </p:cNvSpPr>
          <p:nvPr>
            <p:ph type="sldNum" sz="quarter" idx="10"/>
          </p:nvPr>
        </p:nvSpPr>
        <p:spPr/>
        <p:txBody>
          <a:bodyPr/>
          <a:lstStyle/>
          <a:p>
            <a:fld id="{408347E8-4C94-4524-B6A1-5625C6192120}" type="slidenum">
              <a:rPr lang="en-US" smtClean="0"/>
              <a:pPr/>
              <a:t>7</a:t>
            </a:fld>
            <a:endParaRPr lang="en-US"/>
          </a:p>
        </p:txBody>
      </p:sp>
    </p:spTree>
    <p:extLst>
      <p:ext uri="{BB962C8B-B14F-4D97-AF65-F5344CB8AC3E}">
        <p14:creationId xmlns:p14="http://schemas.microsoft.com/office/powerpoint/2010/main" val="1949527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08347E8-4C94-4524-B6A1-5625C6192120}" type="slidenum">
              <a:rPr lang="en-US" smtClean="0"/>
              <a:pPr/>
              <a:t>8</a:t>
            </a:fld>
            <a:endParaRPr lang="en-US"/>
          </a:p>
        </p:txBody>
      </p:sp>
    </p:spTree>
    <p:extLst>
      <p:ext uri="{BB962C8B-B14F-4D97-AF65-F5344CB8AC3E}">
        <p14:creationId xmlns:p14="http://schemas.microsoft.com/office/powerpoint/2010/main" val="34598190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08347E8-4C94-4524-B6A1-5625C6192120}" type="slidenum">
              <a:rPr lang="en-US" smtClean="0"/>
              <a:pPr/>
              <a:t>11</a:t>
            </a:fld>
            <a:endParaRPr lang="en-US"/>
          </a:p>
        </p:txBody>
      </p:sp>
    </p:spTree>
    <p:extLst>
      <p:ext uri="{BB962C8B-B14F-4D97-AF65-F5344CB8AC3E}">
        <p14:creationId xmlns:p14="http://schemas.microsoft.com/office/powerpoint/2010/main" val="27286481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we take </a:t>
            </a:r>
            <a:r>
              <a:rPr lang="en-US" dirty="0" err="1"/>
              <a:t>TNReady</a:t>
            </a:r>
            <a:r>
              <a:rPr lang="mr-IN" dirty="0"/>
              <a:t>…</a:t>
            </a:r>
            <a:r>
              <a:rPr lang="en-US" dirty="0"/>
              <a:t>. This will be our goals</a:t>
            </a:r>
          </a:p>
        </p:txBody>
      </p:sp>
      <p:sp>
        <p:nvSpPr>
          <p:cNvPr id="4" name="Slide Number Placeholder 3"/>
          <p:cNvSpPr>
            <a:spLocks noGrp="1"/>
          </p:cNvSpPr>
          <p:nvPr>
            <p:ph type="sldNum" sz="quarter" idx="10"/>
          </p:nvPr>
        </p:nvSpPr>
        <p:spPr/>
        <p:txBody>
          <a:bodyPr/>
          <a:lstStyle/>
          <a:p>
            <a:fld id="{408347E8-4C94-4524-B6A1-5625C6192120}" type="slidenum">
              <a:rPr lang="en-US" smtClean="0"/>
              <a:pPr/>
              <a:t>12</a:t>
            </a:fld>
            <a:endParaRPr lang="en-US"/>
          </a:p>
        </p:txBody>
      </p:sp>
    </p:spTree>
    <p:extLst>
      <p:ext uri="{BB962C8B-B14F-4D97-AF65-F5344CB8AC3E}">
        <p14:creationId xmlns:p14="http://schemas.microsoft.com/office/powerpoint/2010/main" val="42433073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08347E8-4C94-4524-B6A1-5625C6192120}" type="slidenum">
              <a:rPr lang="en-US" smtClean="0"/>
              <a:pPr/>
              <a:t>13</a:t>
            </a:fld>
            <a:endParaRPr lang="en-US"/>
          </a:p>
        </p:txBody>
      </p:sp>
    </p:spTree>
    <p:extLst>
      <p:ext uri="{BB962C8B-B14F-4D97-AF65-F5344CB8AC3E}">
        <p14:creationId xmlns:p14="http://schemas.microsoft.com/office/powerpoint/2010/main" val="25100771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Discuss:	</a:t>
            </a:r>
          </a:p>
          <a:p>
            <a:pPr>
              <a:buFontTx/>
              <a:buNone/>
            </a:pPr>
            <a:endParaRPr lang="en-US" baseline="0" dirty="0"/>
          </a:p>
          <a:p>
            <a:r>
              <a:rPr lang="en-US" dirty="0"/>
              <a:t>ESSA –Every Student Succeeds Act was signed by President Obama</a:t>
            </a:r>
          </a:p>
        </p:txBody>
      </p:sp>
      <p:sp>
        <p:nvSpPr>
          <p:cNvPr id="4" name="Slide Number Placeholder 3"/>
          <p:cNvSpPr>
            <a:spLocks noGrp="1"/>
          </p:cNvSpPr>
          <p:nvPr>
            <p:ph type="sldNum" sz="quarter" idx="10"/>
          </p:nvPr>
        </p:nvSpPr>
        <p:spPr/>
        <p:txBody>
          <a:bodyPr/>
          <a:lstStyle/>
          <a:p>
            <a:fld id="{408347E8-4C94-4524-B6A1-5625C6192120}" type="slidenum">
              <a:rPr lang="en-US" smtClean="0"/>
              <a:pPr/>
              <a:t>14</a:t>
            </a:fld>
            <a:endParaRPr lang="en-US"/>
          </a:p>
        </p:txBody>
      </p:sp>
    </p:spTree>
    <p:extLst>
      <p:ext uri="{BB962C8B-B14F-4D97-AF65-F5344CB8AC3E}">
        <p14:creationId xmlns:p14="http://schemas.microsoft.com/office/powerpoint/2010/main" val="37889301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08347E8-4C94-4524-B6A1-5625C6192120}" type="slidenum">
              <a:rPr lang="en-US" smtClean="0"/>
              <a:pPr/>
              <a:t>17</a:t>
            </a:fld>
            <a:endParaRPr lang="en-US"/>
          </a:p>
        </p:txBody>
      </p:sp>
    </p:spTree>
    <p:extLst>
      <p:ext uri="{BB962C8B-B14F-4D97-AF65-F5344CB8AC3E}">
        <p14:creationId xmlns:p14="http://schemas.microsoft.com/office/powerpoint/2010/main" val="24191309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	</a:t>
            </a:r>
          </a:p>
          <a:p>
            <a:r>
              <a:rPr lang="en-US" dirty="0"/>
              <a:t>-</a:t>
            </a:r>
          </a:p>
        </p:txBody>
      </p:sp>
      <p:sp>
        <p:nvSpPr>
          <p:cNvPr id="4" name="Slide Number Placeholder 3"/>
          <p:cNvSpPr>
            <a:spLocks noGrp="1"/>
          </p:cNvSpPr>
          <p:nvPr>
            <p:ph type="sldNum" sz="quarter" idx="10"/>
          </p:nvPr>
        </p:nvSpPr>
        <p:spPr/>
        <p:txBody>
          <a:bodyPr/>
          <a:lstStyle/>
          <a:p>
            <a:fld id="{408347E8-4C94-4524-B6A1-5625C6192120}" type="slidenum">
              <a:rPr lang="en-US" smtClean="0"/>
              <a:pPr/>
              <a:t>18</a:t>
            </a:fld>
            <a:endParaRPr lang="en-US"/>
          </a:p>
        </p:txBody>
      </p:sp>
    </p:spTree>
    <p:extLst>
      <p:ext uri="{BB962C8B-B14F-4D97-AF65-F5344CB8AC3E}">
        <p14:creationId xmlns:p14="http://schemas.microsoft.com/office/powerpoint/2010/main" val="1132336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08347E8-4C94-4524-B6A1-5625C6192120}" type="slidenum">
              <a:rPr lang="en-US" smtClean="0"/>
              <a:pPr/>
              <a:t>19</a:t>
            </a:fld>
            <a:endParaRPr lang="en-US"/>
          </a:p>
        </p:txBody>
      </p:sp>
    </p:spTree>
    <p:extLst>
      <p:ext uri="{BB962C8B-B14F-4D97-AF65-F5344CB8AC3E}">
        <p14:creationId xmlns:p14="http://schemas.microsoft.com/office/powerpoint/2010/main" val="1132336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08347E8-4C94-4524-B6A1-5625C6192120}" type="slidenum">
              <a:rPr lang="en-US" smtClean="0"/>
              <a:pPr/>
              <a:t>20</a:t>
            </a:fld>
            <a:endParaRPr lang="en-US"/>
          </a:p>
        </p:txBody>
      </p:sp>
    </p:spTree>
    <p:extLst>
      <p:ext uri="{BB962C8B-B14F-4D97-AF65-F5344CB8AC3E}">
        <p14:creationId xmlns:p14="http://schemas.microsoft.com/office/powerpoint/2010/main" val="1132336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Tx/>
              <a:buNone/>
            </a:pPr>
            <a:endParaRPr lang="en-US" dirty="0"/>
          </a:p>
        </p:txBody>
      </p:sp>
      <p:sp>
        <p:nvSpPr>
          <p:cNvPr id="4" name="Slide Number Placeholder 3"/>
          <p:cNvSpPr>
            <a:spLocks noGrp="1"/>
          </p:cNvSpPr>
          <p:nvPr>
            <p:ph type="sldNum" sz="quarter" idx="10"/>
          </p:nvPr>
        </p:nvSpPr>
        <p:spPr/>
        <p:txBody>
          <a:bodyPr/>
          <a:lstStyle/>
          <a:p>
            <a:fld id="{408347E8-4C94-4524-B6A1-5625C6192120}" type="slidenum">
              <a:rPr lang="en-US" smtClean="0"/>
              <a:pPr/>
              <a:t>21</a:t>
            </a:fld>
            <a:endParaRPr lang="en-US"/>
          </a:p>
        </p:txBody>
      </p:sp>
    </p:spTree>
    <p:extLst>
      <p:ext uri="{BB962C8B-B14F-4D97-AF65-F5344CB8AC3E}">
        <p14:creationId xmlns:p14="http://schemas.microsoft.com/office/powerpoint/2010/main" val="32957347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a:p>
            <a:endParaRPr lang="en-US" dirty="0"/>
          </a:p>
          <a:p>
            <a:pPr>
              <a:buFontTx/>
              <a:buChar char="-"/>
            </a:pPr>
            <a:endParaRPr lang="en-US" u="none" baseline="0" dirty="0"/>
          </a:p>
          <a:p>
            <a:pPr>
              <a:buFontTx/>
              <a:buChar char="-"/>
            </a:pPr>
            <a:endParaRPr lang="en-US" dirty="0"/>
          </a:p>
          <a:p>
            <a:pPr>
              <a:buFontTx/>
              <a:buChar char="-"/>
            </a:pPr>
            <a:endParaRPr lang="en-US" dirty="0"/>
          </a:p>
        </p:txBody>
      </p:sp>
      <p:sp>
        <p:nvSpPr>
          <p:cNvPr id="4" name="Slide Number Placeholder 3"/>
          <p:cNvSpPr>
            <a:spLocks noGrp="1"/>
          </p:cNvSpPr>
          <p:nvPr>
            <p:ph type="sldNum" sz="quarter" idx="10"/>
          </p:nvPr>
        </p:nvSpPr>
        <p:spPr/>
        <p:txBody>
          <a:bodyPr/>
          <a:lstStyle/>
          <a:p>
            <a:fld id="{408347E8-4C94-4524-B6A1-5625C6192120}" type="slidenum">
              <a:rPr lang="en-US" smtClean="0"/>
              <a:pPr/>
              <a:t>22</a:t>
            </a:fld>
            <a:endParaRPr lang="en-US"/>
          </a:p>
        </p:txBody>
      </p:sp>
    </p:spTree>
    <p:extLst>
      <p:ext uri="{BB962C8B-B14F-4D97-AF65-F5344CB8AC3E}">
        <p14:creationId xmlns:p14="http://schemas.microsoft.com/office/powerpoint/2010/main" val="20505916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08347E8-4C94-4524-B6A1-5625C6192120}" type="slidenum">
              <a:rPr lang="en-US" smtClean="0"/>
              <a:pPr/>
              <a:t>23</a:t>
            </a:fld>
            <a:endParaRPr lang="en-US"/>
          </a:p>
        </p:txBody>
      </p:sp>
    </p:spTree>
    <p:extLst>
      <p:ext uri="{BB962C8B-B14F-4D97-AF65-F5344CB8AC3E}">
        <p14:creationId xmlns:p14="http://schemas.microsoft.com/office/powerpoint/2010/main" val="17355711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08347E8-4C94-4524-B6A1-5625C6192120}" type="slidenum">
              <a:rPr lang="en-US" smtClean="0"/>
              <a:pPr/>
              <a:t>24</a:t>
            </a:fld>
            <a:endParaRPr lang="en-US"/>
          </a:p>
        </p:txBody>
      </p:sp>
    </p:spTree>
    <p:extLst>
      <p:ext uri="{BB962C8B-B14F-4D97-AF65-F5344CB8AC3E}">
        <p14:creationId xmlns:p14="http://schemas.microsoft.com/office/powerpoint/2010/main" val="37259328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Schmidt</a:t>
            </a:r>
          </a:p>
        </p:txBody>
      </p:sp>
      <p:sp>
        <p:nvSpPr>
          <p:cNvPr id="4" name="Slide Number Placeholder 3"/>
          <p:cNvSpPr>
            <a:spLocks noGrp="1"/>
          </p:cNvSpPr>
          <p:nvPr>
            <p:ph type="sldNum" sz="quarter" idx="10"/>
          </p:nvPr>
        </p:nvSpPr>
        <p:spPr/>
        <p:txBody>
          <a:bodyPr/>
          <a:lstStyle/>
          <a:p>
            <a:fld id="{408347E8-4C94-4524-B6A1-5625C6192120}" type="slidenum">
              <a:rPr lang="en-US" smtClean="0"/>
              <a:pPr/>
              <a:t>25</a:t>
            </a:fld>
            <a:endParaRPr lang="en-US"/>
          </a:p>
        </p:txBody>
      </p:sp>
    </p:spTree>
    <p:extLst>
      <p:ext uri="{BB962C8B-B14F-4D97-AF65-F5344CB8AC3E}">
        <p14:creationId xmlns:p14="http://schemas.microsoft.com/office/powerpoint/2010/main" val="5999574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Murrah</a:t>
            </a:r>
            <a:endParaRPr lang="en-US" dirty="0"/>
          </a:p>
        </p:txBody>
      </p:sp>
      <p:sp>
        <p:nvSpPr>
          <p:cNvPr id="4" name="Slide Number Placeholder 3"/>
          <p:cNvSpPr>
            <a:spLocks noGrp="1"/>
          </p:cNvSpPr>
          <p:nvPr>
            <p:ph type="sldNum" sz="quarter" idx="10"/>
          </p:nvPr>
        </p:nvSpPr>
        <p:spPr/>
        <p:txBody>
          <a:bodyPr/>
          <a:lstStyle/>
          <a:p>
            <a:fld id="{408347E8-4C94-4524-B6A1-5625C6192120}" type="slidenum">
              <a:rPr lang="en-US" smtClean="0"/>
              <a:pPr/>
              <a:t>26</a:t>
            </a:fld>
            <a:endParaRPr lang="en-US"/>
          </a:p>
        </p:txBody>
      </p:sp>
    </p:spTree>
    <p:extLst>
      <p:ext uri="{BB962C8B-B14F-4D97-AF65-F5344CB8AC3E}">
        <p14:creationId xmlns:p14="http://schemas.microsoft.com/office/powerpoint/2010/main" val="6489824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Thompson</a:t>
            </a:r>
          </a:p>
        </p:txBody>
      </p:sp>
      <p:sp>
        <p:nvSpPr>
          <p:cNvPr id="4" name="Slide Number Placeholder 3"/>
          <p:cNvSpPr>
            <a:spLocks noGrp="1"/>
          </p:cNvSpPr>
          <p:nvPr>
            <p:ph type="sldNum" sz="quarter" idx="10"/>
          </p:nvPr>
        </p:nvSpPr>
        <p:spPr/>
        <p:txBody>
          <a:bodyPr/>
          <a:lstStyle/>
          <a:p>
            <a:fld id="{408347E8-4C94-4524-B6A1-5625C6192120}" type="slidenum">
              <a:rPr lang="en-US" smtClean="0"/>
              <a:pPr/>
              <a:t>29</a:t>
            </a:fld>
            <a:endParaRPr lang="en-US"/>
          </a:p>
        </p:txBody>
      </p:sp>
    </p:spTree>
    <p:extLst>
      <p:ext uri="{BB962C8B-B14F-4D97-AF65-F5344CB8AC3E}">
        <p14:creationId xmlns:p14="http://schemas.microsoft.com/office/powerpoint/2010/main" val="179392206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5800" y="4648200"/>
            <a:ext cx="7772400" cy="857250"/>
          </a:xfrm>
        </p:spPr>
        <p:txBody>
          <a:bodyPr/>
          <a:lstStyle>
            <a:lvl1pPr algn="ctr">
              <a:defRPr>
                <a:solidFill>
                  <a:schemeClr val="tx1"/>
                </a:solidFill>
              </a:defRPr>
            </a:lvl1pPr>
          </a:lstStyle>
          <a:p>
            <a:r>
              <a:rPr lang="en-US"/>
              <a:t>Click to edit Master title style</a:t>
            </a:r>
          </a:p>
        </p:txBody>
      </p:sp>
      <p:sp>
        <p:nvSpPr>
          <p:cNvPr id="3075" name="Rectangle 3"/>
          <p:cNvSpPr>
            <a:spLocks noGrp="1" noChangeArrowheads="1"/>
          </p:cNvSpPr>
          <p:nvPr>
            <p:ph type="subTitle" idx="1"/>
          </p:nvPr>
        </p:nvSpPr>
        <p:spPr>
          <a:xfrm>
            <a:off x="1371600" y="5595938"/>
            <a:ext cx="6400800" cy="609600"/>
          </a:xfrm>
        </p:spPr>
        <p:txBody>
          <a:bodyPr/>
          <a:lstStyle>
            <a:lvl1pPr marL="0" indent="0" algn="ctr">
              <a:buFontTx/>
              <a:buNone/>
              <a:defRPr/>
            </a:lvl1pPr>
          </a:lstStyle>
          <a:p>
            <a:r>
              <a:rPr lang="en-US"/>
              <a:t>Click to edit Master subtitle style</a:t>
            </a:r>
          </a:p>
        </p:txBody>
      </p:sp>
      <p:sp>
        <p:nvSpPr>
          <p:cNvPr id="3076" name="Rectangle 4"/>
          <p:cNvSpPr>
            <a:spLocks noGrp="1" noChangeArrowheads="1"/>
          </p:cNvSpPr>
          <p:nvPr>
            <p:ph type="dt" sz="half" idx="2"/>
          </p:nvPr>
        </p:nvSpPr>
        <p:spPr>
          <a:xfrm>
            <a:off x="457200" y="6305550"/>
            <a:ext cx="2133600" cy="476250"/>
          </a:xfrm>
        </p:spPr>
        <p:txBody>
          <a:bodyPr/>
          <a:lstStyle>
            <a:lvl1pPr>
              <a:defRPr/>
            </a:lvl1pPr>
          </a:lstStyle>
          <a:p>
            <a:fld id="{162A3ABD-3705-4FD6-8EAD-A151FF43BD72}" type="datetimeFigureOut">
              <a:rPr lang="en-US" smtClean="0"/>
              <a:pPr/>
              <a:t>9/16/2025</a:t>
            </a:fld>
            <a:endParaRPr lang="en-US"/>
          </a:p>
        </p:txBody>
      </p:sp>
      <p:sp>
        <p:nvSpPr>
          <p:cNvPr id="3077" name="Rectangle 5"/>
          <p:cNvSpPr>
            <a:spLocks noGrp="1" noChangeArrowheads="1"/>
          </p:cNvSpPr>
          <p:nvPr>
            <p:ph type="ftr" sz="quarter" idx="3"/>
          </p:nvPr>
        </p:nvSpPr>
        <p:spPr>
          <a:xfrm>
            <a:off x="3124200" y="6305550"/>
            <a:ext cx="2895600" cy="476250"/>
          </a:xfrm>
        </p:spPr>
        <p:txBody>
          <a:bodyPr/>
          <a:lstStyle>
            <a:lvl1pPr>
              <a:defRPr/>
            </a:lvl1pPr>
          </a:lstStyle>
          <a:p>
            <a:endParaRPr lang="en-US"/>
          </a:p>
        </p:txBody>
      </p:sp>
      <p:sp>
        <p:nvSpPr>
          <p:cNvPr id="3078" name="Rectangle 6"/>
          <p:cNvSpPr>
            <a:spLocks noGrp="1" noChangeArrowheads="1"/>
          </p:cNvSpPr>
          <p:nvPr>
            <p:ph type="sldNum" sz="quarter" idx="4"/>
          </p:nvPr>
        </p:nvSpPr>
        <p:spPr>
          <a:xfrm>
            <a:off x="6553200" y="6305550"/>
            <a:ext cx="2133600" cy="476250"/>
          </a:xfrm>
        </p:spPr>
        <p:txBody>
          <a:bodyPr/>
          <a:lstStyle>
            <a:lvl1pPr>
              <a:defRPr/>
            </a:lvl1pPr>
          </a:lstStyle>
          <a:p>
            <a:fld id="{759FBB3C-1BFD-4187-BD62-936DA994E29E}"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162A3ABD-3705-4FD6-8EAD-A151FF43BD72}" type="datetimeFigureOut">
              <a:rPr lang="en-US" smtClean="0"/>
              <a:pPr/>
              <a:t>9/16/2025</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59FBB3C-1BFD-4187-BD62-936DA994E29E}"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162A3ABD-3705-4FD6-8EAD-A151FF43BD72}" type="datetimeFigureOut">
              <a:rPr lang="en-US" smtClean="0"/>
              <a:pPr/>
              <a:t>9/16/2025</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59FBB3C-1BFD-4187-BD62-936DA994E29E}"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162A3ABD-3705-4FD6-8EAD-A151FF43BD72}" type="datetimeFigureOut">
              <a:rPr lang="en-US" smtClean="0"/>
              <a:pPr/>
              <a:t>9/16/2025</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59FBB3C-1BFD-4187-BD62-936DA994E29E}"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162A3ABD-3705-4FD6-8EAD-A151FF43BD72}" type="datetimeFigureOut">
              <a:rPr lang="en-US" smtClean="0"/>
              <a:pPr/>
              <a:t>9/16/2025</a:t>
            </a:fld>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759FBB3C-1BFD-4187-BD62-936DA994E29E}"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162A3ABD-3705-4FD6-8EAD-A151FF43BD72}" type="datetimeFigureOut">
              <a:rPr lang="en-US" smtClean="0"/>
              <a:pPr/>
              <a:t>9/16/2025</a:t>
            </a:fld>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759FBB3C-1BFD-4187-BD62-936DA994E29E}"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162A3ABD-3705-4FD6-8EAD-A151FF43BD72}" type="datetimeFigureOut">
              <a:rPr lang="en-US" smtClean="0"/>
              <a:pPr/>
              <a:t>9/16/2025</a:t>
            </a:fld>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759FBB3C-1BFD-4187-BD62-936DA994E29E}"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162A3ABD-3705-4FD6-8EAD-A151FF43BD72}" type="datetimeFigureOut">
              <a:rPr lang="en-US" smtClean="0"/>
              <a:pPr/>
              <a:t>9/16/2025</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59FBB3C-1BFD-4187-BD62-936DA994E29E}"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162A3ABD-3705-4FD6-8EAD-A151FF43BD72}" type="datetimeFigureOut">
              <a:rPr lang="en-US" smtClean="0"/>
              <a:pPr/>
              <a:t>9/16/2025</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59FBB3C-1BFD-4187-BD62-936DA994E29E}"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162A3ABD-3705-4FD6-8EAD-A151FF43BD72}" type="datetimeFigureOut">
              <a:rPr lang="en-US" smtClean="0"/>
              <a:pPr/>
              <a:t>9/16/2025</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59FBB3C-1BFD-4187-BD62-936DA994E29E}"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162A3ABD-3705-4FD6-8EAD-A151FF43BD72}" type="datetimeFigureOut">
              <a:rPr lang="en-US" smtClean="0"/>
              <a:pPr/>
              <a:t>9/16/2025</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59FBB3C-1BFD-4187-BD62-936DA994E29E}"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61722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fld id="{162A3ABD-3705-4FD6-8EAD-A151FF43BD72}" type="datetimeFigureOut">
              <a:rPr lang="en-US" smtClean="0"/>
              <a:pPr/>
              <a:t>9/16/2025</a:t>
            </a:fld>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59FBB3C-1BFD-4187-BD62-936DA994E29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xStyles>
    <p:titleStyle>
      <a:lvl1pPr algn="l" rtl="0" eaLnBrk="1" fontAlgn="base" hangingPunct="1">
        <a:spcBef>
          <a:spcPct val="0"/>
        </a:spcBef>
        <a:spcAft>
          <a:spcPct val="0"/>
        </a:spcAft>
        <a:defRPr sz="3600">
          <a:solidFill>
            <a:schemeClr val="bg1"/>
          </a:solidFill>
          <a:latin typeface="+mj-lt"/>
          <a:ea typeface="+mj-ea"/>
          <a:cs typeface="+mj-cs"/>
        </a:defRPr>
      </a:lvl1pPr>
      <a:lvl2pPr algn="l" rtl="0" eaLnBrk="1" fontAlgn="base" hangingPunct="1">
        <a:spcBef>
          <a:spcPct val="0"/>
        </a:spcBef>
        <a:spcAft>
          <a:spcPct val="0"/>
        </a:spcAft>
        <a:defRPr sz="3600">
          <a:solidFill>
            <a:schemeClr val="bg1"/>
          </a:solidFill>
          <a:latin typeface="Arial" charset="0"/>
          <a:cs typeface="Arial" charset="0"/>
        </a:defRPr>
      </a:lvl2pPr>
      <a:lvl3pPr algn="l" rtl="0" eaLnBrk="1" fontAlgn="base" hangingPunct="1">
        <a:spcBef>
          <a:spcPct val="0"/>
        </a:spcBef>
        <a:spcAft>
          <a:spcPct val="0"/>
        </a:spcAft>
        <a:defRPr sz="3600">
          <a:solidFill>
            <a:schemeClr val="bg1"/>
          </a:solidFill>
          <a:latin typeface="Arial" charset="0"/>
          <a:cs typeface="Arial" charset="0"/>
        </a:defRPr>
      </a:lvl3pPr>
      <a:lvl4pPr algn="l" rtl="0" eaLnBrk="1" fontAlgn="base" hangingPunct="1">
        <a:spcBef>
          <a:spcPct val="0"/>
        </a:spcBef>
        <a:spcAft>
          <a:spcPct val="0"/>
        </a:spcAft>
        <a:defRPr sz="3600">
          <a:solidFill>
            <a:schemeClr val="bg1"/>
          </a:solidFill>
          <a:latin typeface="Arial" charset="0"/>
          <a:cs typeface="Arial" charset="0"/>
        </a:defRPr>
      </a:lvl4pPr>
      <a:lvl5pPr algn="l" rtl="0" eaLnBrk="1" fontAlgn="base" hangingPunct="1">
        <a:spcBef>
          <a:spcPct val="0"/>
        </a:spcBef>
        <a:spcAft>
          <a:spcPct val="0"/>
        </a:spcAft>
        <a:defRPr sz="3600">
          <a:solidFill>
            <a:schemeClr val="bg1"/>
          </a:solidFill>
          <a:latin typeface="Arial" charset="0"/>
          <a:cs typeface="Arial" charset="0"/>
        </a:defRPr>
      </a:lvl5pPr>
      <a:lvl6pPr marL="457200" algn="l" rtl="0" eaLnBrk="1" fontAlgn="base" hangingPunct="1">
        <a:spcBef>
          <a:spcPct val="0"/>
        </a:spcBef>
        <a:spcAft>
          <a:spcPct val="0"/>
        </a:spcAft>
        <a:defRPr sz="3600">
          <a:solidFill>
            <a:schemeClr val="bg1"/>
          </a:solidFill>
          <a:latin typeface="Arial" charset="0"/>
          <a:cs typeface="Arial" charset="0"/>
        </a:defRPr>
      </a:lvl6pPr>
      <a:lvl7pPr marL="914400" algn="l" rtl="0" eaLnBrk="1" fontAlgn="base" hangingPunct="1">
        <a:spcBef>
          <a:spcPct val="0"/>
        </a:spcBef>
        <a:spcAft>
          <a:spcPct val="0"/>
        </a:spcAft>
        <a:defRPr sz="3600">
          <a:solidFill>
            <a:schemeClr val="bg1"/>
          </a:solidFill>
          <a:latin typeface="Arial" charset="0"/>
          <a:cs typeface="Arial" charset="0"/>
        </a:defRPr>
      </a:lvl7pPr>
      <a:lvl8pPr marL="1371600" algn="l" rtl="0" eaLnBrk="1" fontAlgn="base" hangingPunct="1">
        <a:spcBef>
          <a:spcPct val="0"/>
        </a:spcBef>
        <a:spcAft>
          <a:spcPct val="0"/>
        </a:spcAft>
        <a:defRPr sz="3600">
          <a:solidFill>
            <a:schemeClr val="bg1"/>
          </a:solidFill>
          <a:latin typeface="Arial" charset="0"/>
          <a:cs typeface="Arial" charset="0"/>
        </a:defRPr>
      </a:lvl8pPr>
      <a:lvl9pPr marL="1828800" algn="l" rtl="0" eaLnBrk="1" fontAlgn="base" hangingPunct="1">
        <a:spcBef>
          <a:spcPct val="0"/>
        </a:spcBef>
        <a:spcAft>
          <a:spcPct val="0"/>
        </a:spcAft>
        <a:defRPr sz="3600">
          <a:solidFill>
            <a:schemeClr val="bg1"/>
          </a:solidFill>
          <a:latin typeface="Arial" charset="0"/>
          <a:cs typeface="Arial" charset="0"/>
        </a:defRPr>
      </a:lvl9pPr>
    </p:titleStyle>
    <p:bodyStyle>
      <a:lvl1pPr marL="342900" indent="-342900" algn="l" rtl="0" eaLnBrk="1" fontAlgn="base" hangingPunct="1">
        <a:spcBef>
          <a:spcPct val="20000"/>
        </a:spcBef>
        <a:spcAft>
          <a:spcPct val="0"/>
        </a:spcAft>
        <a:buChar char="•"/>
        <a:defRPr sz="24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000">
          <a:solidFill>
            <a:schemeClr val="tx1"/>
          </a:solidFill>
          <a:latin typeface="+mn-lt"/>
          <a:cs typeface="+mn-cs"/>
        </a:defRPr>
      </a:lvl2pPr>
      <a:lvl3pPr marL="1143000" indent="-228600" algn="l" rtl="0" eaLnBrk="1" fontAlgn="base" hangingPunct="1">
        <a:spcBef>
          <a:spcPct val="20000"/>
        </a:spcBef>
        <a:spcAft>
          <a:spcPct val="0"/>
        </a:spcAft>
        <a:buChar char="•"/>
        <a:defRPr>
          <a:solidFill>
            <a:schemeClr val="tx1"/>
          </a:solidFill>
          <a:latin typeface="+mn-lt"/>
          <a:cs typeface="+mn-cs"/>
        </a:defRPr>
      </a:lvl3pPr>
      <a:lvl4pPr marL="1600200" indent="-228600" algn="l" rtl="0" eaLnBrk="1" fontAlgn="base" hangingPunct="1">
        <a:spcBef>
          <a:spcPct val="20000"/>
        </a:spcBef>
        <a:spcAft>
          <a:spcPct val="0"/>
        </a:spcAft>
        <a:buChar char="–"/>
        <a:defRPr sz="1600">
          <a:solidFill>
            <a:schemeClr val="tx1"/>
          </a:solidFill>
          <a:latin typeface="+mn-lt"/>
          <a:cs typeface="+mn-cs"/>
        </a:defRPr>
      </a:lvl4pPr>
      <a:lvl5pPr marL="2057400" indent="-228600" algn="l" rtl="0" eaLnBrk="1" fontAlgn="base" hangingPunct="1">
        <a:spcBef>
          <a:spcPct val="20000"/>
        </a:spcBef>
        <a:spcAft>
          <a:spcPct val="0"/>
        </a:spcAft>
        <a:buChar char="»"/>
        <a:defRPr sz="1600">
          <a:solidFill>
            <a:schemeClr val="tx1"/>
          </a:solidFill>
          <a:latin typeface="+mn-lt"/>
          <a:cs typeface="+mn-cs"/>
        </a:defRPr>
      </a:lvl5pPr>
      <a:lvl6pPr marL="2514600" indent="-228600" algn="l" rtl="0" eaLnBrk="1" fontAlgn="base" hangingPunct="1">
        <a:spcBef>
          <a:spcPct val="20000"/>
        </a:spcBef>
        <a:spcAft>
          <a:spcPct val="0"/>
        </a:spcAft>
        <a:buChar char="»"/>
        <a:defRPr sz="1600">
          <a:solidFill>
            <a:schemeClr val="tx1"/>
          </a:solidFill>
          <a:latin typeface="+mn-lt"/>
          <a:cs typeface="+mn-cs"/>
        </a:defRPr>
      </a:lvl6pPr>
      <a:lvl7pPr marL="2971800" indent="-228600" algn="l" rtl="0" eaLnBrk="1" fontAlgn="base" hangingPunct="1">
        <a:spcBef>
          <a:spcPct val="20000"/>
        </a:spcBef>
        <a:spcAft>
          <a:spcPct val="0"/>
        </a:spcAft>
        <a:buChar char="»"/>
        <a:defRPr sz="1600">
          <a:solidFill>
            <a:schemeClr val="tx1"/>
          </a:solidFill>
          <a:latin typeface="+mn-lt"/>
          <a:cs typeface="+mn-cs"/>
        </a:defRPr>
      </a:lvl7pPr>
      <a:lvl8pPr marL="3429000" indent="-228600" algn="l" rtl="0" eaLnBrk="1" fontAlgn="base" hangingPunct="1">
        <a:spcBef>
          <a:spcPct val="20000"/>
        </a:spcBef>
        <a:spcAft>
          <a:spcPct val="0"/>
        </a:spcAft>
        <a:buChar char="»"/>
        <a:defRPr sz="1600">
          <a:solidFill>
            <a:schemeClr val="tx1"/>
          </a:solidFill>
          <a:latin typeface="+mn-lt"/>
          <a:cs typeface="+mn-cs"/>
        </a:defRPr>
      </a:lvl8pPr>
      <a:lvl9pPr marL="3886200" indent="-228600" algn="l" rtl="0" eaLnBrk="1" fontAlgn="base" hangingPunct="1">
        <a:spcBef>
          <a:spcPct val="20000"/>
        </a:spcBef>
        <a:spcAft>
          <a:spcPct val="0"/>
        </a:spcAft>
        <a:buChar char="»"/>
        <a:defRPr sz="16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image" Target="../media/image5.tmp"/><Relationship Id="rId1" Type="http://schemas.openxmlformats.org/officeDocument/2006/relationships/slideLayout" Target="../slideLayouts/slideLayout2.xml"/><Relationship Id="rId4" Type="http://schemas.openxmlformats.org/officeDocument/2006/relationships/image" Target="../media/image7.tmp"/></Relationships>
</file>

<file path=ppt/slides/_rels/slide10.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image" Target="../media/image7.tmp"/><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9.tmp"/></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hyperlink" Target="mailto:jonesad4@scsk12.org" TargetMode="External"/><Relationship Id="rId3" Type="http://schemas.openxmlformats.org/officeDocument/2006/relationships/hyperlink" Target="mailto:murrahc@scsk12.org" TargetMode="External"/><Relationship Id="rId7" Type="http://schemas.openxmlformats.org/officeDocument/2006/relationships/hyperlink" Target="mailto:thompsontp@scsk12.org" TargetMode="External"/><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hyperlink" Target="mailto:schmidtt@scsk12.org" TargetMode="External"/><Relationship Id="rId5" Type="http://schemas.openxmlformats.org/officeDocument/2006/relationships/hyperlink" Target="mailto:joness8@scsk12.org" TargetMode="External"/><Relationship Id="rId4" Type="http://schemas.openxmlformats.org/officeDocument/2006/relationships/hyperlink" Target="mailto:harrisonms@scsk12.org"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1CF914-DC8F-EA41-AA25-2413A0F446C9}"/>
              </a:ext>
            </a:extLst>
          </p:cNvPr>
          <p:cNvSpPr>
            <a:spLocks noGrp="1"/>
          </p:cNvSpPr>
          <p:nvPr>
            <p:ph type="ctrTitle"/>
          </p:nvPr>
        </p:nvSpPr>
        <p:spPr>
          <a:xfrm>
            <a:off x="-304800" y="4648200"/>
            <a:ext cx="7772400" cy="1066800"/>
          </a:xfrm>
        </p:spPr>
        <p:txBody>
          <a:bodyPr/>
          <a:lstStyle/>
          <a:p>
            <a:r>
              <a:rPr lang="en-US" b="1" dirty="0"/>
              <a:t>Kate Bond Middle School</a:t>
            </a:r>
            <a:br>
              <a:rPr lang="en-US" b="1" dirty="0"/>
            </a:br>
            <a:r>
              <a:rPr lang="en-US" b="1" dirty="0"/>
              <a:t>Annual Title 1 Parent Meeting</a:t>
            </a:r>
          </a:p>
        </p:txBody>
      </p:sp>
      <p:sp>
        <p:nvSpPr>
          <p:cNvPr id="3" name="Subtitle 2">
            <a:extLst>
              <a:ext uri="{FF2B5EF4-FFF2-40B4-BE49-F238E27FC236}">
                <a16:creationId xmlns:a16="http://schemas.microsoft.com/office/drawing/2014/main" id="{52DC042B-0CD6-8844-8F7D-543D8B722651}"/>
              </a:ext>
            </a:extLst>
          </p:cNvPr>
          <p:cNvSpPr>
            <a:spLocks noGrp="1"/>
          </p:cNvSpPr>
          <p:nvPr>
            <p:ph type="subTitle" idx="1"/>
          </p:nvPr>
        </p:nvSpPr>
        <p:spPr>
          <a:xfrm>
            <a:off x="2765323" y="5715000"/>
            <a:ext cx="6400800" cy="914400"/>
          </a:xfrm>
        </p:spPr>
        <p:txBody>
          <a:bodyPr/>
          <a:lstStyle/>
          <a:p>
            <a:r>
              <a:rPr lang="en-US" sz="2200" dirty="0"/>
              <a:t>Dr. Christopher </a:t>
            </a:r>
            <a:r>
              <a:rPr lang="en-US" sz="2200" dirty="0" err="1"/>
              <a:t>Murrah</a:t>
            </a:r>
            <a:r>
              <a:rPr lang="en-US" sz="2200" dirty="0"/>
              <a:t>, Principal</a:t>
            </a:r>
          </a:p>
          <a:p>
            <a:r>
              <a:rPr lang="en-US" sz="2200" dirty="0" err="1"/>
              <a:t>Taquanya</a:t>
            </a:r>
            <a:r>
              <a:rPr lang="en-US" sz="2200" dirty="0"/>
              <a:t> Thompson, PLC Coach</a:t>
            </a:r>
          </a:p>
        </p:txBody>
      </p:sp>
    </p:spTree>
    <p:extLst>
      <p:ext uri="{BB962C8B-B14F-4D97-AF65-F5344CB8AC3E}">
        <p14:creationId xmlns:p14="http://schemas.microsoft.com/office/powerpoint/2010/main" val="292823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531" y="4953000"/>
            <a:ext cx="9144000" cy="795338"/>
          </a:xfrm>
        </p:spPr>
        <p:txBody>
          <a:bodyPr/>
          <a:lstStyle/>
          <a:p>
            <a:pPr algn="ctr"/>
            <a:r>
              <a:rPr lang="en-US" sz="3800" dirty="0">
                <a:solidFill>
                  <a:srgbClr val="333399"/>
                </a:solidFill>
                <a:latin typeface="Comic Sans MS"/>
                <a:cs typeface="Comic Sans MS"/>
              </a:rPr>
              <a:t>Annual Title 1 Parent Meeting </a:t>
            </a:r>
          </a:p>
        </p:txBody>
      </p:sp>
      <p:pic>
        <p:nvPicPr>
          <p:cNvPr id="5" name="Picture Placeholder 4" descr="KBMS Artwork.jpg"/>
          <p:cNvPicPr>
            <a:picLocks noGrp="1" noChangeAspect="1"/>
          </p:cNvPicPr>
          <p:nvPr>
            <p:ph type="pic" idx="1"/>
          </p:nvPr>
        </p:nvPicPr>
        <p:blipFill>
          <a:blip r:embed="rId3">
            <a:extLst>
              <a:ext uri="{28A0092B-C50C-407E-A947-70E740481C1C}">
                <a14:useLocalDpi xmlns:a14="http://schemas.microsoft.com/office/drawing/2010/main" val="0"/>
              </a:ext>
            </a:extLst>
          </a:blip>
          <a:srcRect l="16667" r="16667"/>
          <a:stretch>
            <a:fillRect/>
          </a:stretch>
        </p:blipFill>
        <p:spPr>
          <a:xfrm>
            <a:off x="381000" y="152400"/>
            <a:ext cx="8610600" cy="4608576"/>
          </a:xfrm>
        </p:spPr>
      </p:pic>
      <p:sp>
        <p:nvSpPr>
          <p:cNvPr id="4" name="Text Placeholder 3"/>
          <p:cNvSpPr>
            <a:spLocks noGrp="1"/>
          </p:cNvSpPr>
          <p:nvPr>
            <p:ph type="body" sz="half" idx="2"/>
          </p:nvPr>
        </p:nvSpPr>
        <p:spPr>
          <a:xfrm>
            <a:off x="1828800" y="5867400"/>
            <a:ext cx="5486400" cy="804862"/>
          </a:xfrm>
        </p:spPr>
        <p:txBody>
          <a:bodyPr/>
          <a:lstStyle/>
          <a:p>
            <a:pPr algn="ctr"/>
            <a:r>
              <a:rPr lang="en-US" sz="4600" b="1" dirty="0">
                <a:solidFill>
                  <a:schemeClr val="accent2"/>
                </a:solidFill>
                <a:latin typeface="Comic Sans MS"/>
                <a:cs typeface="Comic Sans MS"/>
              </a:rPr>
              <a:t>Welcome!</a:t>
            </a:r>
          </a:p>
        </p:txBody>
      </p:sp>
    </p:spTree>
    <p:extLst>
      <p:ext uri="{BB962C8B-B14F-4D97-AF65-F5344CB8AC3E}">
        <p14:creationId xmlns:p14="http://schemas.microsoft.com/office/powerpoint/2010/main" val="34224429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dissolve">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52400"/>
            <a:ext cx="7239000" cy="1143000"/>
          </a:xfrm>
        </p:spPr>
        <p:txBody>
          <a:bodyPr/>
          <a:lstStyle/>
          <a:p>
            <a:r>
              <a:rPr lang="en-US" sz="3800" b="1" dirty="0"/>
              <a:t>Title 1 Parent Meeting Agenda</a:t>
            </a:r>
          </a:p>
        </p:txBody>
      </p:sp>
      <p:sp>
        <p:nvSpPr>
          <p:cNvPr id="3" name="TextBox 2"/>
          <p:cNvSpPr txBox="1"/>
          <p:nvPr/>
        </p:nvSpPr>
        <p:spPr>
          <a:xfrm>
            <a:off x="304800" y="1066800"/>
            <a:ext cx="8229600" cy="5986254"/>
          </a:xfrm>
          <a:prstGeom prst="rect">
            <a:avLst/>
          </a:prstGeom>
          <a:noFill/>
        </p:spPr>
        <p:txBody>
          <a:bodyPr wrap="square" rtlCol="0">
            <a:spAutoFit/>
          </a:bodyPr>
          <a:lstStyle/>
          <a:p>
            <a:endParaRPr lang="en-US" sz="1000" dirty="0"/>
          </a:p>
          <a:p>
            <a:r>
              <a:rPr lang="en-US" sz="1400" dirty="0">
                <a:latin typeface="Constantia" panose="02030602050306030303" pitchFamily="18" charset="0"/>
              </a:rPr>
              <a:t>Title </a:t>
            </a:r>
            <a:r>
              <a:rPr lang="en-US" sz="1400" dirty="0">
                <a:latin typeface="+mj-lt"/>
              </a:rPr>
              <a:t>1</a:t>
            </a:r>
            <a:r>
              <a:rPr lang="en-US" sz="1400" dirty="0">
                <a:latin typeface="Constantia" panose="02030602050306030303" pitchFamily="18" charset="0"/>
              </a:rPr>
              <a:t> Information for Parents:</a:t>
            </a:r>
            <a:endParaRPr lang="en-US" sz="800" dirty="0">
              <a:latin typeface="Constantia" panose="02030602050306030303" pitchFamily="18" charset="0"/>
            </a:endParaRPr>
          </a:p>
          <a:p>
            <a:r>
              <a:rPr lang="en-US" sz="1900" dirty="0">
                <a:latin typeface="Constantia" panose="02030602050306030303" pitchFamily="18" charset="0"/>
              </a:rPr>
              <a:t>	</a:t>
            </a:r>
            <a:r>
              <a:rPr lang="en-US" sz="1400" dirty="0">
                <a:latin typeface="Constantia" panose="02030602050306030303" pitchFamily="18" charset="0"/>
              </a:rPr>
              <a:t>Purpose of the Meeting </a:t>
            </a:r>
          </a:p>
          <a:p>
            <a:r>
              <a:rPr lang="en-US" sz="1400" dirty="0">
                <a:latin typeface="Constantia" panose="02030602050306030303" pitchFamily="18" charset="0"/>
              </a:rPr>
              <a:t>	What Is Title 1?</a:t>
            </a:r>
          </a:p>
          <a:p>
            <a:r>
              <a:rPr lang="en-US" sz="1400" dirty="0">
                <a:latin typeface="Constantia" panose="02030602050306030303" pitchFamily="18" charset="0"/>
              </a:rPr>
              <a:t>	What Does it Mean to Be a Title 1 School?</a:t>
            </a:r>
          </a:p>
          <a:p>
            <a:r>
              <a:rPr lang="en-US" sz="1400" dirty="0">
                <a:latin typeface="Constantia" panose="02030602050306030303" pitchFamily="18" charset="0"/>
              </a:rPr>
              <a:t>	KBMS Mission Statement</a:t>
            </a:r>
          </a:p>
          <a:p>
            <a:r>
              <a:rPr lang="en-US" sz="1400" dirty="0">
                <a:latin typeface="Constantia" panose="02030602050306030303" pitchFamily="18" charset="0"/>
              </a:rPr>
              <a:t>	KBMS Progress</a:t>
            </a:r>
          </a:p>
          <a:p>
            <a:r>
              <a:rPr lang="en-US" sz="1400" dirty="0">
                <a:latin typeface="Constantia" panose="02030602050306030303" pitchFamily="18" charset="0"/>
              </a:rPr>
              <a:t>	KBMS School Achievement Data</a:t>
            </a:r>
          </a:p>
          <a:p>
            <a:r>
              <a:rPr lang="en-US" sz="1400" dirty="0">
                <a:latin typeface="Constantia" panose="02030602050306030303" pitchFamily="18" charset="0"/>
              </a:rPr>
              <a:t>	School Improvement Plan (SIP)</a:t>
            </a:r>
          </a:p>
          <a:p>
            <a:r>
              <a:rPr lang="en-US" sz="1400" dirty="0">
                <a:latin typeface="Constantia" panose="02030602050306030303" pitchFamily="18" charset="0"/>
              </a:rPr>
              <a:t>	Parents’ Right to Know</a:t>
            </a:r>
          </a:p>
          <a:p>
            <a:r>
              <a:rPr lang="en-US" sz="1400" dirty="0">
                <a:latin typeface="Constantia" panose="02030602050306030303" pitchFamily="18" charset="0"/>
              </a:rPr>
              <a:t>	Teachers Qualifications</a:t>
            </a:r>
          </a:p>
          <a:p>
            <a:r>
              <a:rPr lang="en-US" sz="1400" dirty="0">
                <a:latin typeface="Constantia" panose="02030602050306030303" pitchFamily="18" charset="0"/>
              </a:rPr>
              <a:t>	KBMS Family Engagement Plan</a:t>
            </a:r>
          </a:p>
          <a:p>
            <a:r>
              <a:rPr lang="en-US" sz="1400" dirty="0">
                <a:latin typeface="Constantia" panose="02030602050306030303" pitchFamily="18" charset="0"/>
              </a:rPr>
              <a:t>	KBMS School Compact</a:t>
            </a:r>
          </a:p>
          <a:p>
            <a:r>
              <a:rPr lang="en-US" sz="1400" dirty="0">
                <a:latin typeface="Constantia" panose="02030602050306030303" pitchFamily="18" charset="0"/>
              </a:rPr>
              <a:t>	Code of Conduct Compact</a:t>
            </a:r>
          </a:p>
          <a:p>
            <a:r>
              <a:rPr lang="en-US" sz="1400" dirty="0">
                <a:latin typeface="Constantia" panose="02030602050306030303" pitchFamily="18" charset="0"/>
              </a:rPr>
              <a:t>	Parental Involvement</a:t>
            </a:r>
          </a:p>
          <a:p>
            <a:r>
              <a:rPr lang="en-US" sz="1400" dirty="0">
                <a:latin typeface="Constantia" panose="02030602050306030303" pitchFamily="18" charset="0"/>
              </a:rPr>
              <a:t>	Reporting Student Progress</a:t>
            </a:r>
          </a:p>
          <a:p>
            <a:r>
              <a:rPr lang="en-US" sz="1400" dirty="0">
                <a:latin typeface="Constantia" panose="02030602050306030303" pitchFamily="18" charset="0"/>
              </a:rPr>
              <a:t>	School Contact Information</a:t>
            </a:r>
          </a:p>
          <a:p>
            <a:endParaRPr lang="en-US" sz="1400" dirty="0"/>
          </a:p>
          <a:p>
            <a:r>
              <a:rPr lang="en-US" sz="1400" dirty="0"/>
              <a:t>		</a:t>
            </a:r>
            <a:r>
              <a:rPr lang="en-US" sz="1400" dirty="0">
                <a:latin typeface="Broadway" panose="04040905080B02020502" pitchFamily="82" charset="0"/>
              </a:rPr>
              <a:t>Special Entertainment…</a:t>
            </a:r>
            <a:endParaRPr lang="en-US" sz="1400" dirty="0">
              <a:latin typeface="Constantia" panose="02030602050306030303" pitchFamily="18" charset="0"/>
            </a:endParaRPr>
          </a:p>
          <a:p>
            <a:r>
              <a:rPr lang="en-US" sz="1400" dirty="0">
                <a:latin typeface="Constantia" panose="02030602050306030303" pitchFamily="18" charset="0"/>
              </a:rPr>
              <a:t>		     -KBMS Cheerleaders</a:t>
            </a:r>
            <a:r>
              <a:rPr lang="en-US" sz="1400" dirty="0"/>
              <a:t>	</a:t>
            </a:r>
          </a:p>
          <a:p>
            <a:r>
              <a:rPr lang="en-US" sz="1400" dirty="0">
                <a:latin typeface="Constantia" panose="02030602050306030303" pitchFamily="18" charset="0"/>
              </a:rPr>
              <a:t>                                              -KBMS Band and Majorettes	</a:t>
            </a:r>
          </a:p>
          <a:p>
            <a:endParaRPr lang="en-US" sz="1400" dirty="0">
              <a:latin typeface="Constantia" panose="02030602050306030303" pitchFamily="18" charset="0"/>
            </a:endParaRPr>
          </a:p>
          <a:p>
            <a:r>
              <a:rPr lang="en-US" sz="1400" dirty="0"/>
              <a:t>Closing Remarks</a:t>
            </a:r>
            <a:r>
              <a:rPr lang="mr-IN" sz="1400" dirty="0"/>
              <a:t>………………</a:t>
            </a:r>
            <a:r>
              <a:rPr lang="en-US" sz="1400" dirty="0"/>
              <a:t>.</a:t>
            </a:r>
            <a:r>
              <a:rPr lang="mr-IN" sz="1400" dirty="0"/>
              <a:t>…</a:t>
            </a:r>
            <a:r>
              <a:rPr lang="en-US" sz="1400" dirty="0"/>
              <a:t>.Dr. Christopher </a:t>
            </a:r>
            <a:r>
              <a:rPr lang="en-US" sz="1400" dirty="0" err="1"/>
              <a:t>Murrah</a:t>
            </a:r>
            <a:endParaRPr lang="en-US" sz="1400" dirty="0"/>
          </a:p>
          <a:p>
            <a:r>
              <a:rPr lang="en-US" sz="1400" dirty="0"/>
              <a:t>	</a:t>
            </a:r>
          </a:p>
          <a:p>
            <a:endParaRPr lang="en-US" sz="1400" dirty="0"/>
          </a:p>
          <a:p>
            <a:endParaRPr lang="en-US" sz="1400" dirty="0"/>
          </a:p>
          <a:p>
            <a:endParaRPr lang="en-US" dirty="0"/>
          </a:p>
        </p:txBody>
      </p:sp>
    </p:spTree>
    <p:extLst>
      <p:ext uri="{BB962C8B-B14F-4D97-AF65-F5344CB8AC3E}">
        <p14:creationId xmlns:p14="http://schemas.microsoft.com/office/powerpoint/2010/main" val="964969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dirty="0"/>
              <a:t>Purpose of Meeting</a:t>
            </a:r>
          </a:p>
        </p:txBody>
      </p:sp>
      <p:sp>
        <p:nvSpPr>
          <p:cNvPr id="3" name="TextBox 2"/>
          <p:cNvSpPr txBox="1"/>
          <p:nvPr/>
        </p:nvSpPr>
        <p:spPr>
          <a:xfrm>
            <a:off x="381000" y="2514600"/>
            <a:ext cx="8534400" cy="3231654"/>
          </a:xfrm>
          <a:prstGeom prst="rect">
            <a:avLst/>
          </a:prstGeom>
          <a:noFill/>
        </p:spPr>
        <p:txBody>
          <a:bodyPr wrap="square" rtlCol="0">
            <a:spAutoFit/>
          </a:bodyPr>
          <a:lstStyle/>
          <a:p>
            <a:r>
              <a:rPr lang="en-US" sz="3000" dirty="0"/>
              <a:t>Federal guidelines require Title I schools to hold an Annual Parent Meeting to explain and discuss the Title I School-wide program and requirements.</a:t>
            </a:r>
          </a:p>
          <a:p>
            <a:endParaRPr lang="en-US" sz="2800" dirty="0"/>
          </a:p>
          <a:p>
            <a:endParaRPr lang="en-US" sz="2800" dirty="0"/>
          </a:p>
          <a:p>
            <a:pPr algn="ctr"/>
            <a:r>
              <a:rPr lang="en-US" sz="2800" i="1" dirty="0"/>
              <a:t>Kate Bond Middle is a Title I School.</a:t>
            </a:r>
          </a:p>
        </p:txBody>
      </p:sp>
    </p:spTree>
    <p:extLst>
      <p:ext uri="{BB962C8B-B14F-4D97-AF65-F5344CB8AC3E}">
        <p14:creationId xmlns:p14="http://schemas.microsoft.com/office/powerpoint/2010/main" val="27926309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linds(horizontal)">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81000"/>
            <a:ext cx="5943600" cy="1143000"/>
          </a:xfrm>
          <a:ln>
            <a:noFill/>
          </a:ln>
        </p:spPr>
        <p:txBody>
          <a:bodyPr/>
          <a:lstStyle/>
          <a:p>
            <a:r>
              <a:rPr lang="en-US" sz="4400" b="1" dirty="0"/>
              <a:t>WHAT IS TITLE 1?</a:t>
            </a:r>
          </a:p>
        </p:txBody>
      </p:sp>
      <p:sp>
        <p:nvSpPr>
          <p:cNvPr id="3" name="Content Placeholder 2"/>
          <p:cNvSpPr>
            <a:spLocks noGrp="1"/>
          </p:cNvSpPr>
          <p:nvPr>
            <p:ph idx="1"/>
          </p:nvPr>
        </p:nvSpPr>
        <p:spPr>
          <a:xfrm>
            <a:off x="23648" y="2286000"/>
            <a:ext cx="8915400" cy="4556234"/>
          </a:xfrm>
        </p:spPr>
        <p:txBody>
          <a:bodyPr/>
          <a:lstStyle/>
          <a:p>
            <a:r>
              <a:rPr lang="en-US" dirty="0"/>
              <a:t>Title I is the largest federal aid program for our nation’s schools.</a:t>
            </a:r>
          </a:p>
          <a:p>
            <a:r>
              <a:rPr lang="en-US" dirty="0"/>
              <a:t>The goal of Title I is to provide a high-quality education for every child.</a:t>
            </a:r>
          </a:p>
          <a:p>
            <a:r>
              <a:rPr lang="en-US" dirty="0"/>
              <a:t>Title I resources are directed to schools with high poverty levels.</a:t>
            </a:r>
          </a:p>
          <a:p>
            <a:r>
              <a:rPr lang="en-US" dirty="0"/>
              <a:t>Title I program serves millions of children in elementary and secondary schools each year.</a:t>
            </a:r>
          </a:p>
          <a:p>
            <a:r>
              <a:rPr lang="en-US" dirty="0"/>
              <a:t>Shelby County Schools has roughly 190 schools operating under the Title I program. </a:t>
            </a:r>
          </a:p>
          <a:p>
            <a:pPr lvl="1">
              <a:buNone/>
            </a:pPr>
            <a:endParaRPr lang="en-US" sz="1800" dirty="0"/>
          </a:p>
          <a:p>
            <a:pPr>
              <a:buNone/>
            </a:pPr>
            <a:r>
              <a:rPr lang="en-US" sz="2200" dirty="0"/>
              <a:t>		</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linds(horizontal)">
                                      <p:cBhvr>
                                        <p:cTn id="16" dur="500"/>
                                        <p:tgtEl>
                                          <p:spTgt spid="3">
                                            <p:txEl>
                                              <p:pRg st="3" end="3"/>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linds(horizontal)">
                                      <p:cBhvr>
                                        <p:cTn id="1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228600"/>
            <a:ext cx="6477000" cy="1371600"/>
          </a:xfrm>
        </p:spPr>
        <p:txBody>
          <a:bodyPr/>
          <a:lstStyle/>
          <a:p>
            <a:r>
              <a:rPr lang="en-US" sz="4000" b="1" dirty="0"/>
              <a:t>What does it mean to be a </a:t>
            </a:r>
            <a:br>
              <a:rPr lang="en-US" sz="4000" b="1" dirty="0"/>
            </a:br>
            <a:r>
              <a:rPr lang="en-US" sz="4000" b="1" dirty="0"/>
              <a:t>Title I School?</a:t>
            </a:r>
          </a:p>
        </p:txBody>
      </p:sp>
      <p:sp>
        <p:nvSpPr>
          <p:cNvPr id="3" name="Content Placeholder 2"/>
          <p:cNvSpPr>
            <a:spLocks noGrp="1"/>
          </p:cNvSpPr>
          <p:nvPr>
            <p:ph idx="1"/>
          </p:nvPr>
        </p:nvSpPr>
        <p:spPr>
          <a:xfrm>
            <a:off x="76200" y="2209800"/>
            <a:ext cx="8915400" cy="4297363"/>
          </a:xfrm>
        </p:spPr>
        <p:txBody>
          <a:bodyPr/>
          <a:lstStyle/>
          <a:p>
            <a:r>
              <a:rPr lang="en-US" dirty="0"/>
              <a:t>Being a Title I school means receiving federal funding (Title I dollars) to </a:t>
            </a:r>
            <a:r>
              <a:rPr lang="en-US" u="sng" dirty="0"/>
              <a:t>supplement</a:t>
            </a:r>
            <a:r>
              <a:rPr lang="en-US" dirty="0"/>
              <a:t> the school’s existing programs.</a:t>
            </a:r>
          </a:p>
          <a:p>
            <a:r>
              <a:rPr lang="en-US" dirty="0"/>
              <a:t>  These dollars are used for…</a:t>
            </a:r>
          </a:p>
          <a:p>
            <a:pPr lvl="1"/>
            <a:r>
              <a:rPr lang="en-US" sz="2400" dirty="0"/>
              <a:t>Identifying students experiencing academic difficulties and providing timely assistance to help these student’s meet the State’s challenging content standards.</a:t>
            </a:r>
          </a:p>
          <a:p>
            <a:pPr lvl="1"/>
            <a:r>
              <a:rPr lang="en-US" sz="2400" dirty="0"/>
              <a:t>Purchasing supplemental staff/programs/materials/supplies</a:t>
            </a:r>
          </a:p>
          <a:p>
            <a:pPr lvl="1"/>
            <a:r>
              <a:rPr lang="en-US" sz="2400" dirty="0"/>
              <a:t>Conducting parental Involvement meetings/trainings/activities</a:t>
            </a:r>
          </a:p>
          <a:p>
            <a:pPr lvl="1"/>
            <a:r>
              <a:rPr lang="en-US" sz="2400" dirty="0"/>
              <a:t>Recruiting/Hiring/Retaining Highly Qualified Teachers</a:t>
            </a:r>
          </a:p>
          <a:p>
            <a:pPr lvl="1">
              <a:buNone/>
            </a:pPr>
            <a:endParaRPr lang="en-US" sz="2600" dirty="0"/>
          </a:p>
          <a:p>
            <a:endParaRPr lang="en-US" sz="2600" dirty="0"/>
          </a:p>
          <a:p>
            <a:pPr>
              <a:buNone/>
            </a:pPr>
            <a:endParaRPr lang="en-US" sz="2600" dirty="0"/>
          </a:p>
          <a:p>
            <a:pPr>
              <a:buNone/>
            </a:pPr>
            <a:endParaRPr lang="en-US" sz="2200"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linds(horizontal)">
                                      <p:cBhvr>
                                        <p:cTn id="16" dur="500"/>
                                        <p:tgtEl>
                                          <p:spTgt spid="3">
                                            <p:txEl>
                                              <p:pRg st="3" end="3"/>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linds(horizontal)">
                                      <p:cBhvr>
                                        <p:cTn id="19" dur="500"/>
                                        <p:tgtEl>
                                          <p:spTgt spid="3">
                                            <p:txEl>
                                              <p:pRg st="4" end="4"/>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blinds(horizontal)">
                                      <p:cBhvr>
                                        <p:cTn id="2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76200"/>
            <a:ext cx="7162800" cy="1143000"/>
          </a:xfrm>
        </p:spPr>
        <p:txBody>
          <a:bodyPr/>
          <a:lstStyle/>
          <a:p>
            <a:r>
              <a:rPr lang="en-US" sz="4200" b="1" dirty="0"/>
              <a:t>   KBMS Mission Statement </a:t>
            </a:r>
            <a:endParaRPr lang="en-US" sz="4200" dirty="0"/>
          </a:p>
        </p:txBody>
      </p:sp>
      <p:sp>
        <p:nvSpPr>
          <p:cNvPr id="4" name="TextBox 3"/>
          <p:cNvSpPr txBox="1"/>
          <p:nvPr/>
        </p:nvSpPr>
        <p:spPr>
          <a:xfrm>
            <a:off x="152400" y="3352800"/>
            <a:ext cx="9067800" cy="2554545"/>
          </a:xfrm>
          <a:prstGeom prst="rect">
            <a:avLst/>
          </a:prstGeom>
          <a:noFill/>
        </p:spPr>
        <p:txBody>
          <a:bodyPr wrap="square" rtlCol="0">
            <a:spAutoFit/>
          </a:bodyPr>
          <a:lstStyle/>
          <a:p>
            <a:r>
              <a:rPr lang="en-US" sz="2600" dirty="0"/>
              <a:t>Through our rigorous and engaging academic program, </a:t>
            </a:r>
          </a:p>
          <a:p>
            <a:r>
              <a:rPr lang="en-US" sz="2600" dirty="0"/>
              <a:t>Kate Bond Middle School will produce creative thinkers who can identify and solve complex and relevant problems, communicate well, understand passions, strengths, and challenges, and be responsible citizens in a diverse world.</a:t>
            </a:r>
          </a:p>
          <a:p>
            <a:pPr algn="ctr"/>
            <a:endParaRPr lang="en-US" sz="2800" dirty="0"/>
          </a:p>
        </p:txBody>
      </p:sp>
      <p:pic>
        <p:nvPicPr>
          <p:cNvPr id="8" name="Picture 7">
            <a:extLst>
              <a:ext uri="{FF2B5EF4-FFF2-40B4-BE49-F238E27FC236}">
                <a16:creationId xmlns:a16="http://schemas.microsoft.com/office/drawing/2014/main" id="{5E341CB1-55C1-D6BD-45A0-65EEE610777A}"/>
              </a:ext>
            </a:extLst>
          </p:cNvPr>
          <p:cNvPicPr>
            <a:picLocks noChangeAspect="1"/>
          </p:cNvPicPr>
          <p:nvPr/>
        </p:nvPicPr>
        <p:blipFill>
          <a:blip r:embed="rId3"/>
          <a:stretch>
            <a:fillRect/>
          </a:stretch>
        </p:blipFill>
        <p:spPr>
          <a:xfrm>
            <a:off x="3429000" y="1447800"/>
            <a:ext cx="1363892" cy="1371600"/>
          </a:xfrm>
          <a:prstGeom prst="rect">
            <a:avLst/>
          </a:prstGeom>
        </p:spPr>
      </p:pic>
    </p:spTree>
    <p:extLst>
      <p:ext uri="{BB962C8B-B14F-4D97-AF65-F5344CB8AC3E}">
        <p14:creationId xmlns:p14="http://schemas.microsoft.com/office/powerpoint/2010/main" val="14399737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19" y="228600"/>
            <a:ext cx="6781800" cy="1143000"/>
          </a:xfrm>
        </p:spPr>
        <p:txBody>
          <a:bodyPr/>
          <a:lstStyle/>
          <a:p>
            <a:r>
              <a:rPr lang="en-US" b="1" dirty="0"/>
              <a:t>Our School Achievement Data</a:t>
            </a:r>
          </a:p>
        </p:txBody>
      </p:sp>
      <p:sp>
        <p:nvSpPr>
          <p:cNvPr id="3" name="TextBox 2"/>
          <p:cNvSpPr txBox="1"/>
          <p:nvPr/>
        </p:nvSpPr>
        <p:spPr>
          <a:xfrm>
            <a:off x="228600" y="2436694"/>
            <a:ext cx="8534400" cy="4154983"/>
          </a:xfrm>
          <a:prstGeom prst="rect">
            <a:avLst/>
          </a:prstGeom>
          <a:noFill/>
        </p:spPr>
        <p:txBody>
          <a:bodyPr wrap="square" rtlCol="0">
            <a:spAutoFit/>
          </a:bodyPr>
          <a:lstStyle/>
          <a:p>
            <a:pPr marL="342900" indent="-342900">
              <a:buFont typeface="Arial"/>
              <a:buChar char="•"/>
            </a:pPr>
            <a:r>
              <a:rPr lang="en-US" sz="2400" dirty="0"/>
              <a:t>Our All In Learning and </a:t>
            </a:r>
            <a:r>
              <a:rPr lang="en-US" sz="2400" dirty="0" err="1"/>
              <a:t>TNReady</a:t>
            </a:r>
            <a:r>
              <a:rPr lang="en-US" sz="2400" dirty="0"/>
              <a:t> data from the 2024-2025 school year was used to develop the goals and strategies in the School Improvement Process.</a:t>
            </a:r>
          </a:p>
          <a:p>
            <a:pPr marL="342900" indent="-342900">
              <a:buFont typeface="Arial"/>
              <a:buChar char="•"/>
            </a:pPr>
            <a:r>
              <a:rPr lang="en-US" sz="2400" dirty="0"/>
              <a:t>Our school achievement data can be found in our School Improvement Plan (SIP).</a:t>
            </a:r>
          </a:p>
          <a:p>
            <a:pPr marL="342900" indent="-342900">
              <a:buFont typeface="Arial"/>
              <a:buChar char="•"/>
            </a:pPr>
            <a:r>
              <a:rPr lang="en-US" sz="2400" dirty="0"/>
              <a:t>The SIP includes the most current data and is reviewed throughout the school year.</a:t>
            </a:r>
          </a:p>
          <a:p>
            <a:pPr marL="342900" indent="-342900">
              <a:buFont typeface="Arial"/>
              <a:buChar char="•"/>
            </a:pPr>
            <a:r>
              <a:rPr lang="en-US" sz="2400" dirty="0"/>
              <a:t>Our school uses data to align the curriculum to State and District academics standards.  Our instructional practices are adjusted based on the findings  of the assessment data gathered during the school year.</a:t>
            </a:r>
          </a:p>
        </p:txBody>
      </p:sp>
    </p:spTree>
    <p:extLst>
      <p:ext uri="{BB962C8B-B14F-4D97-AF65-F5344CB8AC3E}">
        <p14:creationId xmlns:p14="http://schemas.microsoft.com/office/powerpoint/2010/main" val="2901147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linds(horizontal)">
                                      <p:cBhvr>
                                        <p:cTn id="1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378110"/>
            <a:ext cx="6172200" cy="1143000"/>
          </a:xfrm>
        </p:spPr>
        <p:txBody>
          <a:bodyPr/>
          <a:lstStyle/>
          <a:p>
            <a:pPr algn="ctr"/>
            <a:r>
              <a:rPr lang="en-US" b="1" dirty="0"/>
              <a:t>FALL - </a:t>
            </a:r>
            <a:r>
              <a:rPr lang="en-US" b="1" dirty="0" err="1"/>
              <a:t>iReady</a:t>
            </a:r>
            <a:r>
              <a:rPr lang="en-US" b="1" dirty="0"/>
              <a:t> Data</a:t>
            </a:r>
          </a:p>
        </p:txBody>
      </p:sp>
      <p:sp>
        <p:nvSpPr>
          <p:cNvPr id="3" name="Content Placeholder 2"/>
          <p:cNvSpPr>
            <a:spLocks noGrp="1"/>
          </p:cNvSpPr>
          <p:nvPr>
            <p:ph idx="1"/>
          </p:nvPr>
        </p:nvSpPr>
        <p:spPr>
          <a:xfrm>
            <a:off x="390599" y="1617847"/>
            <a:ext cx="8382000" cy="4297363"/>
          </a:xfrm>
        </p:spPr>
        <p:txBody>
          <a:bodyPr/>
          <a:lstStyle/>
          <a:p>
            <a:r>
              <a:rPr lang="en-US" sz="2000" dirty="0" err="1"/>
              <a:t>iReady</a:t>
            </a:r>
            <a:r>
              <a:rPr lang="en-US" sz="2000" dirty="0"/>
              <a:t> is a </a:t>
            </a:r>
            <a:r>
              <a:rPr lang="en-US" sz="2000" b="1" dirty="0"/>
              <a:t>comprehensive assessment and instruction program</a:t>
            </a:r>
            <a:r>
              <a:rPr lang="en-US" sz="2000" dirty="0"/>
              <a:t> that empowers educators with the resources they need to help all students succeed. ... Provides user-friendly dashboards and clear reports with actionable data that give teachers a foundational understanding of students' strengths and areas of need.</a:t>
            </a:r>
          </a:p>
        </p:txBody>
      </p:sp>
      <p:sp>
        <p:nvSpPr>
          <p:cNvPr id="5" name="TextBox 4"/>
          <p:cNvSpPr txBox="1"/>
          <p:nvPr/>
        </p:nvSpPr>
        <p:spPr>
          <a:xfrm>
            <a:off x="64552" y="4061967"/>
            <a:ext cx="1120820" cy="369332"/>
          </a:xfrm>
          <a:prstGeom prst="rect">
            <a:avLst/>
          </a:prstGeom>
          <a:noFill/>
        </p:spPr>
        <p:txBody>
          <a:bodyPr wrap="none" rtlCol="0">
            <a:spAutoFit/>
          </a:bodyPr>
          <a:lstStyle/>
          <a:p>
            <a:r>
              <a:rPr lang="en-US" sz="1600" b="1" dirty="0"/>
              <a:t>Reading</a:t>
            </a:r>
            <a:r>
              <a:rPr lang="en-US" dirty="0"/>
              <a:t>  </a:t>
            </a:r>
          </a:p>
        </p:txBody>
      </p:sp>
      <p:sp>
        <p:nvSpPr>
          <p:cNvPr id="7" name="TextBox 6"/>
          <p:cNvSpPr txBox="1"/>
          <p:nvPr/>
        </p:nvSpPr>
        <p:spPr>
          <a:xfrm>
            <a:off x="250436" y="5868526"/>
            <a:ext cx="663964" cy="338554"/>
          </a:xfrm>
          <a:prstGeom prst="rect">
            <a:avLst/>
          </a:prstGeom>
          <a:noFill/>
        </p:spPr>
        <p:txBody>
          <a:bodyPr wrap="none" rtlCol="0">
            <a:spAutoFit/>
          </a:bodyPr>
          <a:lstStyle/>
          <a:p>
            <a:r>
              <a:rPr lang="en-US" sz="1600" b="1" dirty="0"/>
              <a:t>Math</a:t>
            </a:r>
          </a:p>
        </p:txBody>
      </p:sp>
      <p:pic>
        <p:nvPicPr>
          <p:cNvPr id="4" name="Picture 3" descr="A red and black bar with numbers and a yellow dot&#10;&#10;AI-generated content may be incorrect.">
            <a:extLst>
              <a:ext uri="{FF2B5EF4-FFF2-40B4-BE49-F238E27FC236}">
                <a16:creationId xmlns:a16="http://schemas.microsoft.com/office/drawing/2014/main" id="{743A4DC2-75E7-8582-3223-A2C773A6EE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5535" y="3415072"/>
            <a:ext cx="7148315" cy="1186180"/>
          </a:xfrm>
          <a:prstGeom prst="rect">
            <a:avLst/>
          </a:prstGeom>
        </p:spPr>
      </p:pic>
      <p:pic>
        <p:nvPicPr>
          <p:cNvPr id="6" name="Picture 5" descr="A red and black bar&#10;&#10;AI-generated content may be incorrect.">
            <a:extLst>
              <a:ext uri="{FF2B5EF4-FFF2-40B4-BE49-F238E27FC236}">
                <a16:creationId xmlns:a16="http://schemas.microsoft.com/office/drawing/2014/main" id="{FDF999AF-26A3-6B07-10EB-93DF07739B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64960" y="4990480"/>
            <a:ext cx="7108890" cy="1186180"/>
          </a:xfrm>
          <a:prstGeom prst="rect">
            <a:avLst/>
          </a:prstGeom>
        </p:spPr>
      </p:pic>
      <p:pic>
        <p:nvPicPr>
          <p:cNvPr id="19" name="Picture 18">
            <a:extLst>
              <a:ext uri="{FF2B5EF4-FFF2-40B4-BE49-F238E27FC236}">
                <a16:creationId xmlns:a16="http://schemas.microsoft.com/office/drawing/2014/main" id="{694A49FA-F035-F34D-3A34-F152F3BE79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1084" y="6429440"/>
            <a:ext cx="8229601" cy="334645"/>
          </a:xfrm>
          <a:prstGeom prst="rect">
            <a:avLst/>
          </a:prstGeom>
        </p:spPr>
      </p:pic>
      <p:sp>
        <p:nvSpPr>
          <p:cNvPr id="20" name="TextBox 19">
            <a:extLst>
              <a:ext uri="{FF2B5EF4-FFF2-40B4-BE49-F238E27FC236}">
                <a16:creationId xmlns:a16="http://schemas.microsoft.com/office/drawing/2014/main" id="{6D248C46-CF84-9137-57CD-D2BA7DD11B83}"/>
              </a:ext>
            </a:extLst>
          </p:cNvPr>
          <p:cNvSpPr txBox="1"/>
          <p:nvPr/>
        </p:nvSpPr>
        <p:spPr>
          <a:xfrm>
            <a:off x="1905000" y="4639498"/>
            <a:ext cx="1380609" cy="246221"/>
          </a:xfrm>
          <a:prstGeom prst="rect">
            <a:avLst/>
          </a:prstGeom>
          <a:noFill/>
        </p:spPr>
        <p:txBody>
          <a:bodyPr wrap="square" rtlCol="0">
            <a:spAutoFit/>
          </a:bodyPr>
          <a:lstStyle/>
          <a:p>
            <a:r>
              <a:rPr lang="en-US" sz="1000" b="1" dirty="0">
                <a:solidFill>
                  <a:srgbClr val="FF0000"/>
                </a:solidFill>
              </a:rPr>
              <a:t>17% - 156 students</a:t>
            </a:r>
          </a:p>
        </p:txBody>
      </p:sp>
      <p:sp>
        <p:nvSpPr>
          <p:cNvPr id="21" name="TextBox 20">
            <a:extLst>
              <a:ext uri="{FF2B5EF4-FFF2-40B4-BE49-F238E27FC236}">
                <a16:creationId xmlns:a16="http://schemas.microsoft.com/office/drawing/2014/main" id="{05FC078B-3418-35E3-23E4-9920DE9AA66E}"/>
              </a:ext>
            </a:extLst>
          </p:cNvPr>
          <p:cNvSpPr txBox="1"/>
          <p:nvPr/>
        </p:nvSpPr>
        <p:spPr>
          <a:xfrm>
            <a:off x="1911013" y="6152256"/>
            <a:ext cx="1380609" cy="246221"/>
          </a:xfrm>
          <a:prstGeom prst="rect">
            <a:avLst/>
          </a:prstGeom>
          <a:noFill/>
        </p:spPr>
        <p:txBody>
          <a:bodyPr wrap="square" rtlCol="0">
            <a:spAutoFit/>
          </a:bodyPr>
          <a:lstStyle/>
          <a:p>
            <a:r>
              <a:rPr lang="en-US" sz="1000" b="1" dirty="0">
                <a:solidFill>
                  <a:srgbClr val="FF0000"/>
                </a:solidFill>
              </a:rPr>
              <a:t>10% - 87 students</a:t>
            </a:r>
          </a:p>
        </p:txBody>
      </p:sp>
    </p:spTree>
    <p:extLst>
      <p:ext uri="{BB962C8B-B14F-4D97-AF65-F5344CB8AC3E}">
        <p14:creationId xmlns:p14="http://schemas.microsoft.com/office/powerpoint/2010/main" val="4202748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barn(inVertical)">
                                      <p:cBhvr>
                                        <p:cTn id="1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F7443A7-FD1B-733D-EA80-1644CABD2F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6247640"/>
            <a:ext cx="8229600" cy="334645"/>
          </a:xfrm>
          <a:prstGeom prst="rect">
            <a:avLst/>
          </a:prstGeom>
        </p:spPr>
      </p:pic>
      <p:sp>
        <p:nvSpPr>
          <p:cNvPr id="4" name="TextBox 3">
            <a:extLst>
              <a:ext uri="{FF2B5EF4-FFF2-40B4-BE49-F238E27FC236}">
                <a16:creationId xmlns:a16="http://schemas.microsoft.com/office/drawing/2014/main" id="{EE47D892-0864-9C6C-EB2A-C962D9C82965}"/>
              </a:ext>
            </a:extLst>
          </p:cNvPr>
          <p:cNvSpPr txBox="1"/>
          <p:nvPr/>
        </p:nvSpPr>
        <p:spPr>
          <a:xfrm>
            <a:off x="-12826" y="4624400"/>
            <a:ext cx="2286000" cy="584775"/>
          </a:xfrm>
          <a:prstGeom prst="rect">
            <a:avLst/>
          </a:prstGeom>
          <a:noFill/>
        </p:spPr>
        <p:txBody>
          <a:bodyPr wrap="square" rtlCol="0">
            <a:spAutoFit/>
          </a:bodyPr>
          <a:lstStyle/>
          <a:p>
            <a:pPr algn="ctr"/>
            <a:r>
              <a:rPr lang="en-US" sz="1600" b="1" dirty="0">
                <a:solidFill>
                  <a:srgbClr val="FF0000"/>
                </a:solidFill>
              </a:rPr>
              <a:t>Reading Scores by</a:t>
            </a:r>
          </a:p>
          <a:p>
            <a:pPr algn="ctr"/>
            <a:r>
              <a:rPr lang="en-US" sz="1600" b="1" dirty="0">
                <a:solidFill>
                  <a:srgbClr val="FF0000"/>
                </a:solidFill>
              </a:rPr>
              <a:t>Grade Level</a:t>
            </a:r>
          </a:p>
        </p:txBody>
      </p:sp>
      <p:pic>
        <p:nvPicPr>
          <p:cNvPr id="2" name="Picture 1" descr="A red lines on a white background&#10;&#10;AI-generated content may be incorrect.">
            <a:extLst>
              <a:ext uri="{FF2B5EF4-FFF2-40B4-BE49-F238E27FC236}">
                <a16:creationId xmlns:a16="http://schemas.microsoft.com/office/drawing/2014/main" id="{3BE4A069-4CBE-21FC-9AE3-86875D7A55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727" y="5411980"/>
            <a:ext cx="8229600" cy="835660"/>
          </a:xfrm>
          <a:prstGeom prst="rect">
            <a:avLst/>
          </a:prstGeom>
        </p:spPr>
      </p:pic>
      <p:sp>
        <p:nvSpPr>
          <p:cNvPr id="7" name="TextBox 6">
            <a:extLst>
              <a:ext uri="{FF2B5EF4-FFF2-40B4-BE49-F238E27FC236}">
                <a16:creationId xmlns:a16="http://schemas.microsoft.com/office/drawing/2014/main" id="{47F4DF8B-03AA-5648-BBBC-703E2FDB54AA}"/>
              </a:ext>
            </a:extLst>
          </p:cNvPr>
          <p:cNvSpPr txBox="1"/>
          <p:nvPr/>
        </p:nvSpPr>
        <p:spPr>
          <a:xfrm>
            <a:off x="1130174" y="5506644"/>
            <a:ext cx="1380609" cy="215444"/>
          </a:xfrm>
          <a:prstGeom prst="rect">
            <a:avLst/>
          </a:prstGeom>
          <a:noFill/>
        </p:spPr>
        <p:txBody>
          <a:bodyPr wrap="square" rtlCol="0">
            <a:spAutoFit/>
          </a:bodyPr>
          <a:lstStyle/>
          <a:p>
            <a:r>
              <a:rPr lang="en-US" sz="800" b="1" dirty="0">
                <a:solidFill>
                  <a:srgbClr val="FF0000"/>
                </a:solidFill>
              </a:rPr>
              <a:t>18% - 53 students</a:t>
            </a:r>
          </a:p>
        </p:txBody>
      </p:sp>
      <p:sp>
        <p:nvSpPr>
          <p:cNvPr id="8" name="TextBox 7">
            <a:extLst>
              <a:ext uri="{FF2B5EF4-FFF2-40B4-BE49-F238E27FC236}">
                <a16:creationId xmlns:a16="http://schemas.microsoft.com/office/drawing/2014/main" id="{EE02EE62-8608-F92D-A000-A03565227E4C}"/>
              </a:ext>
            </a:extLst>
          </p:cNvPr>
          <p:cNvSpPr txBox="1"/>
          <p:nvPr/>
        </p:nvSpPr>
        <p:spPr>
          <a:xfrm>
            <a:off x="1130173" y="5769420"/>
            <a:ext cx="1380609" cy="215444"/>
          </a:xfrm>
          <a:prstGeom prst="rect">
            <a:avLst/>
          </a:prstGeom>
          <a:noFill/>
        </p:spPr>
        <p:txBody>
          <a:bodyPr wrap="square" rtlCol="0">
            <a:spAutoFit/>
          </a:bodyPr>
          <a:lstStyle/>
          <a:p>
            <a:r>
              <a:rPr lang="en-US" sz="800" b="1" dirty="0">
                <a:solidFill>
                  <a:srgbClr val="FF0000"/>
                </a:solidFill>
              </a:rPr>
              <a:t>16% - 49 students</a:t>
            </a:r>
          </a:p>
        </p:txBody>
      </p:sp>
      <p:sp>
        <p:nvSpPr>
          <p:cNvPr id="9" name="TextBox 8">
            <a:extLst>
              <a:ext uri="{FF2B5EF4-FFF2-40B4-BE49-F238E27FC236}">
                <a16:creationId xmlns:a16="http://schemas.microsoft.com/office/drawing/2014/main" id="{AB4E555C-F34C-959D-63B6-276503A2E4BF}"/>
              </a:ext>
            </a:extLst>
          </p:cNvPr>
          <p:cNvSpPr txBox="1"/>
          <p:nvPr/>
        </p:nvSpPr>
        <p:spPr>
          <a:xfrm>
            <a:off x="1130172" y="6057371"/>
            <a:ext cx="1380609" cy="215444"/>
          </a:xfrm>
          <a:prstGeom prst="rect">
            <a:avLst/>
          </a:prstGeom>
          <a:noFill/>
        </p:spPr>
        <p:txBody>
          <a:bodyPr wrap="square" rtlCol="0">
            <a:spAutoFit/>
          </a:bodyPr>
          <a:lstStyle/>
          <a:p>
            <a:r>
              <a:rPr lang="en-US" sz="800" b="1" dirty="0">
                <a:solidFill>
                  <a:srgbClr val="FF0000"/>
                </a:solidFill>
              </a:rPr>
              <a:t>18% - 56 students</a:t>
            </a:r>
          </a:p>
        </p:txBody>
      </p:sp>
    </p:spTree>
    <p:extLst>
      <p:ext uri="{BB962C8B-B14F-4D97-AF65-F5344CB8AC3E}">
        <p14:creationId xmlns:p14="http://schemas.microsoft.com/office/powerpoint/2010/main" val="16378531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83D8C73-44CE-165E-9783-DC1B6B9F75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4268" y="6228080"/>
            <a:ext cx="8229601" cy="334645"/>
          </a:xfrm>
          <a:prstGeom prst="rect">
            <a:avLst/>
          </a:prstGeom>
        </p:spPr>
      </p:pic>
      <p:sp>
        <p:nvSpPr>
          <p:cNvPr id="7" name="TextBox 6">
            <a:extLst>
              <a:ext uri="{FF2B5EF4-FFF2-40B4-BE49-F238E27FC236}">
                <a16:creationId xmlns:a16="http://schemas.microsoft.com/office/drawing/2014/main" id="{5C1716F9-0B8E-F488-3D19-9B59AE400844}"/>
              </a:ext>
            </a:extLst>
          </p:cNvPr>
          <p:cNvSpPr txBox="1"/>
          <p:nvPr/>
        </p:nvSpPr>
        <p:spPr>
          <a:xfrm>
            <a:off x="-65638" y="4537263"/>
            <a:ext cx="2057400" cy="584775"/>
          </a:xfrm>
          <a:prstGeom prst="rect">
            <a:avLst/>
          </a:prstGeom>
          <a:noFill/>
        </p:spPr>
        <p:txBody>
          <a:bodyPr wrap="square" rtlCol="0">
            <a:spAutoFit/>
          </a:bodyPr>
          <a:lstStyle/>
          <a:p>
            <a:pPr algn="ctr"/>
            <a:r>
              <a:rPr lang="en-US" sz="1600" b="1" dirty="0">
                <a:solidFill>
                  <a:srgbClr val="FF0000"/>
                </a:solidFill>
              </a:rPr>
              <a:t>Math Scores by Grade Level</a:t>
            </a:r>
          </a:p>
        </p:txBody>
      </p:sp>
      <p:pic>
        <p:nvPicPr>
          <p:cNvPr id="2" name="Picture 1" descr="A red lines on a white background&#10;&#10;AI-generated content may be incorrect.">
            <a:extLst>
              <a:ext uri="{FF2B5EF4-FFF2-40B4-BE49-F238E27FC236}">
                <a16:creationId xmlns:a16="http://schemas.microsoft.com/office/drawing/2014/main" id="{E9728A3A-54B1-7151-5C35-75BDD30B39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4269" y="5313680"/>
            <a:ext cx="8229600" cy="914400"/>
          </a:xfrm>
          <a:prstGeom prst="rect">
            <a:avLst/>
          </a:prstGeom>
        </p:spPr>
      </p:pic>
      <p:sp>
        <p:nvSpPr>
          <p:cNvPr id="4" name="TextBox 3">
            <a:extLst>
              <a:ext uri="{FF2B5EF4-FFF2-40B4-BE49-F238E27FC236}">
                <a16:creationId xmlns:a16="http://schemas.microsoft.com/office/drawing/2014/main" id="{82E53F16-3772-A2C1-87EE-C4227E6D69CE}"/>
              </a:ext>
            </a:extLst>
          </p:cNvPr>
          <p:cNvSpPr txBox="1"/>
          <p:nvPr/>
        </p:nvSpPr>
        <p:spPr>
          <a:xfrm>
            <a:off x="1138495" y="5359993"/>
            <a:ext cx="1380609" cy="215444"/>
          </a:xfrm>
          <a:prstGeom prst="rect">
            <a:avLst/>
          </a:prstGeom>
          <a:noFill/>
        </p:spPr>
        <p:txBody>
          <a:bodyPr wrap="square" rtlCol="0">
            <a:spAutoFit/>
          </a:bodyPr>
          <a:lstStyle/>
          <a:p>
            <a:r>
              <a:rPr lang="en-US" sz="800" b="1" dirty="0">
                <a:solidFill>
                  <a:srgbClr val="FF0000"/>
                </a:solidFill>
              </a:rPr>
              <a:t>13% - 38 students</a:t>
            </a:r>
          </a:p>
        </p:txBody>
      </p:sp>
      <p:sp>
        <p:nvSpPr>
          <p:cNvPr id="9" name="TextBox 8">
            <a:extLst>
              <a:ext uri="{FF2B5EF4-FFF2-40B4-BE49-F238E27FC236}">
                <a16:creationId xmlns:a16="http://schemas.microsoft.com/office/drawing/2014/main" id="{FCAC7A6B-2AE6-46C3-D8B5-3DA62B82B143}"/>
              </a:ext>
            </a:extLst>
          </p:cNvPr>
          <p:cNvSpPr txBox="1"/>
          <p:nvPr/>
        </p:nvSpPr>
        <p:spPr>
          <a:xfrm>
            <a:off x="1066800" y="5677991"/>
            <a:ext cx="4603686" cy="215444"/>
          </a:xfrm>
          <a:prstGeom prst="rect">
            <a:avLst/>
          </a:prstGeom>
          <a:noFill/>
        </p:spPr>
        <p:txBody>
          <a:bodyPr wrap="square">
            <a:spAutoFit/>
          </a:bodyPr>
          <a:lstStyle/>
          <a:p>
            <a:r>
              <a:rPr lang="en-US" sz="800" b="1" dirty="0">
                <a:solidFill>
                  <a:srgbClr val="FF0000"/>
                </a:solidFill>
              </a:rPr>
              <a:t>   8% - 25 students</a:t>
            </a:r>
          </a:p>
        </p:txBody>
      </p:sp>
      <p:sp>
        <p:nvSpPr>
          <p:cNvPr id="10" name="TextBox 9">
            <a:extLst>
              <a:ext uri="{FF2B5EF4-FFF2-40B4-BE49-F238E27FC236}">
                <a16:creationId xmlns:a16="http://schemas.microsoft.com/office/drawing/2014/main" id="{0D4B04F1-7CA3-9FDB-211D-BDB49B34B5A9}"/>
              </a:ext>
            </a:extLst>
          </p:cNvPr>
          <p:cNvSpPr txBox="1"/>
          <p:nvPr/>
        </p:nvSpPr>
        <p:spPr>
          <a:xfrm>
            <a:off x="1066800" y="5963557"/>
            <a:ext cx="4603686" cy="215444"/>
          </a:xfrm>
          <a:prstGeom prst="rect">
            <a:avLst/>
          </a:prstGeom>
          <a:noFill/>
        </p:spPr>
        <p:txBody>
          <a:bodyPr wrap="square">
            <a:spAutoFit/>
          </a:bodyPr>
          <a:lstStyle/>
          <a:p>
            <a:r>
              <a:rPr lang="en-US" sz="800" b="1" dirty="0">
                <a:solidFill>
                  <a:srgbClr val="FF0000"/>
                </a:solidFill>
              </a:rPr>
              <a:t>   8% - 25 students</a:t>
            </a:r>
          </a:p>
        </p:txBody>
      </p:sp>
    </p:spTree>
    <p:extLst>
      <p:ext uri="{BB962C8B-B14F-4D97-AF65-F5344CB8AC3E}">
        <p14:creationId xmlns:p14="http://schemas.microsoft.com/office/powerpoint/2010/main" val="14777520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5A30A-A79E-6D4C-9093-7E7F36D68555}"/>
              </a:ext>
            </a:extLst>
          </p:cNvPr>
          <p:cNvSpPr>
            <a:spLocks noGrp="1"/>
          </p:cNvSpPr>
          <p:nvPr>
            <p:ph type="title"/>
          </p:nvPr>
        </p:nvSpPr>
        <p:spPr>
          <a:xfrm>
            <a:off x="-15979" y="0"/>
            <a:ext cx="7315200" cy="1676400"/>
          </a:xfrm>
        </p:spPr>
        <p:txBody>
          <a:bodyPr/>
          <a:lstStyle/>
          <a:p>
            <a:r>
              <a:rPr lang="en-US" sz="4000" b="1" dirty="0"/>
              <a:t>School Improvement Plan </a:t>
            </a:r>
            <a:r>
              <a:rPr lang="en-US" sz="4000" b="1" i="1" dirty="0"/>
              <a:t> </a:t>
            </a:r>
          </a:p>
        </p:txBody>
      </p:sp>
      <p:sp>
        <p:nvSpPr>
          <p:cNvPr id="3" name="TextBox 2">
            <a:extLst>
              <a:ext uri="{FF2B5EF4-FFF2-40B4-BE49-F238E27FC236}">
                <a16:creationId xmlns:a16="http://schemas.microsoft.com/office/drawing/2014/main" id="{F0C3DC51-C683-7E42-990B-0234C8BA5E57}"/>
              </a:ext>
            </a:extLst>
          </p:cNvPr>
          <p:cNvSpPr txBox="1"/>
          <p:nvPr/>
        </p:nvSpPr>
        <p:spPr>
          <a:xfrm>
            <a:off x="266700" y="1905000"/>
            <a:ext cx="8610600" cy="6540252"/>
          </a:xfrm>
          <a:prstGeom prst="rect">
            <a:avLst/>
          </a:prstGeom>
          <a:noFill/>
        </p:spPr>
        <p:txBody>
          <a:bodyPr wrap="square" rtlCol="0">
            <a:spAutoFit/>
          </a:bodyPr>
          <a:lstStyle/>
          <a:p>
            <a:r>
              <a:rPr lang="en-US" sz="3000" dirty="0"/>
              <a:t>The </a:t>
            </a:r>
            <a:r>
              <a:rPr lang="en-US" sz="3000" b="1" dirty="0"/>
              <a:t>SIP</a:t>
            </a:r>
            <a:r>
              <a:rPr lang="en-US" sz="3000" dirty="0"/>
              <a:t> is a ‘</a:t>
            </a:r>
            <a:r>
              <a:rPr lang="en-US" sz="3000" i="1" dirty="0"/>
              <a:t>road map or unique plan’, refined annually, that defines a school’s targeted work to raise achievement for all of its students.</a:t>
            </a:r>
          </a:p>
          <a:p>
            <a:endParaRPr lang="en-US" sz="3000" i="1" dirty="0"/>
          </a:p>
          <a:p>
            <a:pPr algn="ctr"/>
            <a:r>
              <a:rPr lang="en-US" sz="2800" b="1" dirty="0"/>
              <a:t>Our School’s Goals for 2025-2026</a:t>
            </a:r>
          </a:p>
          <a:p>
            <a:pPr algn="ctr"/>
            <a:endParaRPr lang="en-US" sz="1000" b="1" dirty="0"/>
          </a:p>
          <a:p>
            <a:pPr algn="ctr"/>
            <a:r>
              <a:rPr lang="en-US" sz="2100" b="1" dirty="0"/>
              <a:t>Increase the ELA, Math, &amp; S. Studies scores by 5 pts</a:t>
            </a:r>
            <a:r>
              <a:rPr lang="en-US" sz="2100" dirty="0"/>
              <a:t>.</a:t>
            </a:r>
          </a:p>
          <a:p>
            <a:pPr algn="ctr"/>
            <a:endParaRPr lang="en-US" sz="2400" dirty="0"/>
          </a:p>
          <a:p>
            <a:pPr algn="ctr"/>
            <a:r>
              <a:rPr lang="en-US" sz="2400" dirty="0"/>
              <a:t>ELA </a:t>
            </a:r>
            <a:r>
              <a:rPr lang="mr-IN" sz="2400" dirty="0"/>
              <a:t>–</a:t>
            </a:r>
            <a:r>
              <a:rPr lang="en-US" sz="2400" dirty="0"/>
              <a:t> 15.7% to </a:t>
            </a:r>
            <a:r>
              <a:rPr lang="en-US" sz="2400" b="1" dirty="0">
                <a:solidFill>
                  <a:srgbClr val="FF0000"/>
                </a:solidFill>
              </a:rPr>
              <a:t>22.0</a:t>
            </a:r>
            <a:r>
              <a:rPr lang="en-US" sz="2600" b="1" dirty="0">
                <a:solidFill>
                  <a:srgbClr val="FF0000"/>
                </a:solidFill>
              </a:rPr>
              <a:t>% - </a:t>
            </a:r>
            <a:r>
              <a:rPr lang="en-US" sz="2600" b="1" dirty="0">
                <a:solidFill>
                  <a:srgbClr val="0070C0"/>
                </a:solidFill>
              </a:rPr>
              <a:t>206 students</a:t>
            </a:r>
          </a:p>
          <a:p>
            <a:pPr algn="ctr"/>
            <a:r>
              <a:rPr lang="en-US" sz="2400" dirty="0"/>
              <a:t>Math </a:t>
            </a:r>
            <a:r>
              <a:rPr lang="mr-IN" sz="2400" dirty="0"/>
              <a:t>–</a:t>
            </a:r>
            <a:r>
              <a:rPr lang="en-US" sz="2400" dirty="0"/>
              <a:t> 12.7% to </a:t>
            </a:r>
            <a:r>
              <a:rPr lang="en-US" sz="2600" b="1" dirty="0">
                <a:solidFill>
                  <a:srgbClr val="FF0000"/>
                </a:solidFill>
              </a:rPr>
              <a:t>18% - </a:t>
            </a:r>
            <a:r>
              <a:rPr lang="en-US" sz="2600" b="1" dirty="0">
                <a:solidFill>
                  <a:srgbClr val="0070C0"/>
                </a:solidFill>
              </a:rPr>
              <a:t>169 students</a:t>
            </a:r>
          </a:p>
          <a:p>
            <a:pPr algn="ctr"/>
            <a:r>
              <a:rPr lang="en-US" sz="2400" dirty="0"/>
              <a:t>Social Studies </a:t>
            </a:r>
            <a:r>
              <a:rPr lang="mr-IN" sz="2400" dirty="0"/>
              <a:t>–</a:t>
            </a:r>
            <a:r>
              <a:rPr lang="en-US" sz="2400" dirty="0"/>
              <a:t> 22% to </a:t>
            </a:r>
            <a:r>
              <a:rPr lang="en-US" sz="2600" b="1" dirty="0">
                <a:solidFill>
                  <a:srgbClr val="FF0000"/>
                </a:solidFill>
              </a:rPr>
              <a:t>27% - </a:t>
            </a:r>
            <a:r>
              <a:rPr lang="en-US" sz="2600" b="1" dirty="0">
                <a:solidFill>
                  <a:srgbClr val="0070C0"/>
                </a:solidFill>
              </a:rPr>
              <a:t>253 students</a:t>
            </a:r>
          </a:p>
          <a:p>
            <a:pPr algn="ctr"/>
            <a:r>
              <a:rPr lang="en-US" sz="2600" dirty="0"/>
              <a:t>Science –</a:t>
            </a:r>
            <a:r>
              <a:rPr lang="en-US" sz="2600" b="1" dirty="0">
                <a:solidFill>
                  <a:srgbClr val="FF0000"/>
                </a:solidFill>
              </a:rPr>
              <a:t> </a:t>
            </a:r>
            <a:r>
              <a:rPr lang="en-US" sz="2600" dirty="0"/>
              <a:t>20% to </a:t>
            </a:r>
            <a:r>
              <a:rPr lang="en-US" sz="2600" b="1" dirty="0">
                <a:solidFill>
                  <a:srgbClr val="FF0000"/>
                </a:solidFill>
              </a:rPr>
              <a:t>25% -  </a:t>
            </a:r>
            <a:r>
              <a:rPr lang="en-US" sz="2600" b="1" dirty="0">
                <a:solidFill>
                  <a:srgbClr val="0070C0"/>
                </a:solidFill>
              </a:rPr>
              <a:t>234 students</a:t>
            </a:r>
          </a:p>
          <a:p>
            <a:pPr algn="ctr"/>
            <a:endParaRPr lang="en-US" sz="2400" b="1" dirty="0"/>
          </a:p>
          <a:p>
            <a:endParaRPr lang="en-US" sz="2800" b="1" dirty="0"/>
          </a:p>
          <a:p>
            <a:r>
              <a:rPr lang="en-US" sz="3000" i="1" dirty="0"/>
              <a:t>  </a:t>
            </a:r>
          </a:p>
          <a:p>
            <a:endParaRPr lang="en-US" sz="3000" i="1" dirty="0"/>
          </a:p>
        </p:txBody>
      </p:sp>
    </p:spTree>
    <p:extLst>
      <p:ext uri="{BB962C8B-B14F-4D97-AF65-F5344CB8AC3E}">
        <p14:creationId xmlns:p14="http://schemas.microsoft.com/office/powerpoint/2010/main" val="8200663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blinds(horizontal)">
                                      <p:cBhvr>
                                        <p:cTn id="15" dur="500"/>
                                        <p:tgtEl>
                                          <p:spTgt spid="3">
                                            <p:txEl>
                                              <p:pRg st="4" end="4"/>
                                            </p:txEl>
                                          </p:spTgt>
                                        </p:tgtEl>
                                      </p:cBhvr>
                                    </p:animEffect>
                                  </p:childTnLst>
                                </p:cTn>
                              </p:par>
                              <p:par>
                                <p:cTn id="16" presetID="6" presetClass="emph" presetSubtype="0" fill="hold" nodeType="withEffect">
                                  <p:stCondLst>
                                    <p:cond delay="0"/>
                                  </p:stCondLst>
                                  <p:childTnLst>
                                    <p:animScale>
                                      <p:cBhvr>
                                        <p:cTn id="17" dur="2000" fill="hold"/>
                                        <p:tgtEl>
                                          <p:spTgt spid="3">
                                            <p:txEl>
                                              <p:pRg st="6" end="6"/>
                                            </p:txEl>
                                          </p:spTgt>
                                        </p:tgtEl>
                                      </p:cBhvr>
                                      <p:by x="150000" y="150000"/>
                                    </p:animScale>
                                  </p:childTnLst>
                                </p:cTn>
                              </p:par>
                              <p:par>
                                <p:cTn id="18" presetID="6" presetClass="emph" presetSubtype="0" fill="hold" nodeType="withEffect">
                                  <p:stCondLst>
                                    <p:cond delay="0"/>
                                  </p:stCondLst>
                                  <p:childTnLst>
                                    <p:animScale>
                                      <p:cBhvr>
                                        <p:cTn id="19" dur="2000" fill="hold"/>
                                        <p:tgtEl>
                                          <p:spTgt spid="3">
                                            <p:txEl>
                                              <p:pRg st="7" end="7"/>
                                            </p:txEl>
                                          </p:spTgt>
                                        </p:tgtEl>
                                      </p:cBhvr>
                                      <p:by x="150000" y="150000"/>
                                    </p:animScale>
                                  </p:childTnLst>
                                </p:cTn>
                              </p:par>
                              <p:par>
                                <p:cTn id="20" presetID="6" presetClass="emph" presetSubtype="0" fill="hold" nodeType="withEffect">
                                  <p:stCondLst>
                                    <p:cond delay="0"/>
                                  </p:stCondLst>
                                  <p:childTnLst>
                                    <p:animScale>
                                      <p:cBhvr>
                                        <p:cTn id="21" dur="2000" fill="hold"/>
                                        <p:tgtEl>
                                          <p:spTgt spid="3">
                                            <p:txEl>
                                              <p:pRg st="8" end="8"/>
                                            </p:txEl>
                                          </p:spTgt>
                                        </p:tgtEl>
                                      </p:cBhvr>
                                      <p:by x="150000" y="150000"/>
                                    </p:animScale>
                                  </p:childTnLst>
                                </p:cTn>
                              </p:par>
                              <p:par>
                                <p:cTn id="22" presetID="6" presetClass="emph" presetSubtype="0" fill="hold" nodeType="withEffect">
                                  <p:stCondLst>
                                    <p:cond delay="0"/>
                                  </p:stCondLst>
                                  <p:childTnLst>
                                    <p:animScale>
                                      <p:cBhvr>
                                        <p:cTn id="23" dur="2000" fill="hold"/>
                                        <p:tgtEl>
                                          <p:spTgt spid="3">
                                            <p:txEl>
                                              <p:pRg st="9" end="9"/>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6019800" cy="1143000"/>
          </a:xfrm>
        </p:spPr>
        <p:txBody>
          <a:bodyPr/>
          <a:lstStyle/>
          <a:p>
            <a:r>
              <a:rPr lang="en-US" sz="4000" b="1" dirty="0"/>
              <a:t>Parents’ Right to Know</a:t>
            </a:r>
          </a:p>
        </p:txBody>
      </p:sp>
      <p:sp>
        <p:nvSpPr>
          <p:cNvPr id="3" name="TextBox 2"/>
          <p:cNvSpPr txBox="1"/>
          <p:nvPr/>
        </p:nvSpPr>
        <p:spPr>
          <a:xfrm>
            <a:off x="152400" y="1676400"/>
            <a:ext cx="8534400" cy="4961358"/>
          </a:xfrm>
          <a:prstGeom prst="rect">
            <a:avLst/>
          </a:prstGeom>
          <a:noFill/>
        </p:spPr>
        <p:txBody>
          <a:bodyPr wrap="square" rtlCol="0">
            <a:spAutoFit/>
          </a:bodyPr>
          <a:lstStyle/>
          <a:p>
            <a:pPr marL="342900" indent="-342900">
              <a:lnSpc>
                <a:spcPct val="110000"/>
              </a:lnSpc>
              <a:buFont typeface="Arial"/>
              <a:buChar char="•"/>
            </a:pPr>
            <a:r>
              <a:rPr lang="en-US" sz="2400" dirty="0"/>
              <a:t>Parents have the right to request and receive timely information regarding the professional qualifications of their teachers and paraprofessionals.</a:t>
            </a:r>
          </a:p>
          <a:p>
            <a:pPr marL="342900" indent="-342900">
              <a:lnSpc>
                <a:spcPct val="110000"/>
              </a:lnSpc>
              <a:buFont typeface="Arial"/>
              <a:buChar char="•"/>
            </a:pPr>
            <a:r>
              <a:rPr lang="en-US" sz="2400" dirty="0"/>
              <a:t>Parents must be notified if their child is assigned to, or taught, for four (4) or more consecutive weeks by a teacher who does not meet state certification requirements for the grade level or subject area taught.</a:t>
            </a:r>
          </a:p>
          <a:p>
            <a:pPr marL="342900" indent="-342900">
              <a:lnSpc>
                <a:spcPct val="110000"/>
              </a:lnSpc>
              <a:buFont typeface="Arial"/>
              <a:buChar char="•"/>
            </a:pPr>
            <a:r>
              <a:rPr lang="en-US" sz="2400" dirty="0"/>
              <a:t>Parents should be provided information regarding the level of achievement of their child on State required academic assessments.</a:t>
            </a:r>
          </a:p>
          <a:p>
            <a:pPr marL="342900" indent="-342900">
              <a:lnSpc>
                <a:spcPct val="110000"/>
              </a:lnSpc>
              <a:buFont typeface="Arial"/>
              <a:buChar char="•"/>
            </a:pPr>
            <a:r>
              <a:rPr lang="en-US" sz="2400" dirty="0"/>
              <a:t>To that extend that it is feasible, information must be in a language that parents can understand.</a:t>
            </a:r>
          </a:p>
        </p:txBody>
      </p:sp>
    </p:spTree>
    <p:extLst>
      <p:ext uri="{BB962C8B-B14F-4D97-AF65-F5344CB8AC3E}">
        <p14:creationId xmlns:p14="http://schemas.microsoft.com/office/powerpoint/2010/main" val="19630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linds(horizontal)">
                                      <p:cBhvr>
                                        <p:cTn id="1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838200" y="4343400"/>
            <a:ext cx="7086600" cy="1143000"/>
          </a:xfrm>
          <a:prstGeom prst="roundRect">
            <a:avLst/>
          </a:prstGeom>
          <a:solidFill>
            <a:srgbClr val="F9FB9B">
              <a:alpha val="3294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0" y="-152400"/>
            <a:ext cx="7315200" cy="1524000"/>
          </a:xfrm>
        </p:spPr>
        <p:txBody>
          <a:bodyPr/>
          <a:lstStyle/>
          <a:p>
            <a:r>
              <a:rPr lang="en-US" sz="4000" b="1" dirty="0"/>
              <a:t>TEACHER QUALIFICATIONS</a:t>
            </a:r>
            <a:endParaRPr lang="en-US" sz="4000" b="1" i="1" dirty="0"/>
          </a:p>
        </p:txBody>
      </p:sp>
      <p:sp>
        <p:nvSpPr>
          <p:cNvPr id="3" name="Content Placeholder 2"/>
          <p:cNvSpPr>
            <a:spLocks noGrp="1"/>
          </p:cNvSpPr>
          <p:nvPr>
            <p:ph idx="1"/>
          </p:nvPr>
        </p:nvSpPr>
        <p:spPr>
          <a:xfrm>
            <a:off x="0" y="1752600"/>
            <a:ext cx="8991600" cy="3886200"/>
          </a:xfrm>
          <a:ln>
            <a:noFill/>
          </a:ln>
        </p:spPr>
        <p:txBody>
          <a:bodyPr/>
          <a:lstStyle/>
          <a:p>
            <a:pPr>
              <a:buNone/>
            </a:pPr>
            <a:endParaRPr lang="en-US" sz="500" dirty="0"/>
          </a:p>
          <a:p>
            <a:pPr>
              <a:buNone/>
            </a:pPr>
            <a:endParaRPr lang="en-US" sz="500" dirty="0"/>
          </a:p>
          <a:p>
            <a:pPr>
              <a:buNone/>
            </a:pPr>
            <a:endParaRPr lang="en-US" sz="500" dirty="0"/>
          </a:p>
          <a:p>
            <a:pPr algn="ctr">
              <a:lnSpc>
                <a:spcPct val="90000"/>
              </a:lnSpc>
              <a:buNone/>
            </a:pPr>
            <a:r>
              <a:rPr lang="en-US" sz="2800" dirty="0"/>
              <a:t>Teachers are considered </a:t>
            </a:r>
            <a:r>
              <a:rPr lang="en-US" sz="2800" i="1" dirty="0"/>
              <a:t>‘highly qualified’ </a:t>
            </a:r>
            <a:r>
              <a:rPr lang="en-US" sz="2800" dirty="0"/>
              <a:t>under the ESSA ACT if they demonstrate subject knowledge in the core content areas, hold at least a bachelor’s degree, and have bee</a:t>
            </a:r>
            <a:r>
              <a:rPr lang="en-US" dirty="0"/>
              <a:t>n issued a license from the State Department of Education.</a:t>
            </a:r>
          </a:p>
          <a:p>
            <a:pPr algn="ctr">
              <a:lnSpc>
                <a:spcPct val="90000"/>
              </a:lnSpc>
              <a:buNone/>
            </a:pPr>
            <a:endParaRPr lang="en-US" dirty="0"/>
          </a:p>
          <a:p>
            <a:pPr>
              <a:lnSpc>
                <a:spcPct val="90000"/>
              </a:lnSpc>
              <a:buNone/>
            </a:pPr>
            <a:endParaRPr lang="en-US" sz="1000" b="1" dirty="0"/>
          </a:p>
          <a:p>
            <a:pPr algn="ctr">
              <a:lnSpc>
                <a:spcPct val="90000"/>
              </a:lnSpc>
              <a:buNone/>
            </a:pPr>
            <a:r>
              <a:rPr lang="en-US" b="1" dirty="0"/>
              <a:t>All teachers at Kate Bond Middle School are </a:t>
            </a:r>
          </a:p>
          <a:p>
            <a:pPr algn="ctr">
              <a:lnSpc>
                <a:spcPct val="90000"/>
              </a:lnSpc>
              <a:buNone/>
            </a:pPr>
            <a:r>
              <a:rPr lang="en-US" b="1" i="1" dirty="0"/>
              <a:t>‘highly qualified’ </a:t>
            </a:r>
            <a:r>
              <a:rPr lang="en-US" b="1" dirty="0"/>
              <a:t>teachers.</a:t>
            </a:r>
          </a:p>
          <a:p>
            <a:pPr>
              <a:buNone/>
            </a:pPr>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linds(horizontal)">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Effect transition="in" filter="blinds(horizontal)">
                                      <p:cBhvr>
                                        <p:cTn id="12" dur="500"/>
                                        <p:tgtEl>
                                          <p:spTgt spid="3">
                                            <p:txEl>
                                              <p:pRg st="6" end="6"/>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animEffect transition="in" filter="blinds(horizontal)">
                                      <p:cBhvr>
                                        <p:cTn id="15"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CAB7A-62BB-B154-2358-BF1D6F0977DB}"/>
              </a:ext>
            </a:extLst>
          </p:cNvPr>
          <p:cNvSpPr>
            <a:spLocks noGrp="1"/>
          </p:cNvSpPr>
          <p:nvPr>
            <p:ph type="title"/>
          </p:nvPr>
        </p:nvSpPr>
        <p:spPr>
          <a:xfrm>
            <a:off x="2209800" y="331771"/>
            <a:ext cx="4267200" cy="1371600"/>
          </a:xfrm>
        </p:spPr>
        <p:txBody>
          <a:bodyPr/>
          <a:lstStyle/>
          <a:p>
            <a:pPr algn="ctr"/>
            <a:r>
              <a:rPr lang="en-US" b="1" dirty="0"/>
              <a:t>End of Year  </a:t>
            </a:r>
            <a:br>
              <a:rPr lang="en-US" b="1" dirty="0"/>
            </a:br>
            <a:r>
              <a:rPr lang="en-US" b="1" dirty="0"/>
              <a:t>Out of Town Trip</a:t>
            </a:r>
            <a:br>
              <a:rPr lang="en-US" b="1" dirty="0"/>
            </a:br>
            <a:r>
              <a:rPr lang="en-US" b="1" dirty="0"/>
              <a:t>Branson, MO </a:t>
            </a:r>
            <a:br>
              <a:rPr lang="en-US" sz="2800" b="1" dirty="0"/>
            </a:br>
            <a:r>
              <a:rPr lang="en-US" sz="2800" b="1" dirty="0"/>
              <a:t> Ms. Hill</a:t>
            </a:r>
          </a:p>
        </p:txBody>
      </p:sp>
      <p:pic>
        <p:nvPicPr>
          <p:cNvPr id="6" name="Picture 5">
            <a:extLst>
              <a:ext uri="{FF2B5EF4-FFF2-40B4-BE49-F238E27FC236}">
                <a16:creationId xmlns:a16="http://schemas.microsoft.com/office/drawing/2014/main" id="{D5E8B04B-A296-207A-4F2A-3EA0EB5D1B43}"/>
              </a:ext>
            </a:extLst>
          </p:cNvPr>
          <p:cNvPicPr>
            <a:picLocks noChangeAspect="1"/>
          </p:cNvPicPr>
          <p:nvPr/>
        </p:nvPicPr>
        <p:blipFill>
          <a:blip r:embed="rId2"/>
          <a:stretch>
            <a:fillRect/>
          </a:stretch>
        </p:blipFill>
        <p:spPr>
          <a:xfrm>
            <a:off x="321399" y="5202159"/>
            <a:ext cx="2345602" cy="1587752"/>
          </a:xfrm>
          <a:prstGeom prst="rect">
            <a:avLst/>
          </a:prstGeom>
        </p:spPr>
      </p:pic>
      <p:pic>
        <p:nvPicPr>
          <p:cNvPr id="8" name="Picture 7">
            <a:extLst>
              <a:ext uri="{FF2B5EF4-FFF2-40B4-BE49-F238E27FC236}">
                <a16:creationId xmlns:a16="http://schemas.microsoft.com/office/drawing/2014/main" id="{A995AED0-2C22-F7F5-AEDA-A31AEA90D08A}"/>
              </a:ext>
            </a:extLst>
          </p:cNvPr>
          <p:cNvPicPr>
            <a:picLocks noChangeAspect="1"/>
          </p:cNvPicPr>
          <p:nvPr/>
        </p:nvPicPr>
        <p:blipFill>
          <a:blip r:embed="rId3"/>
          <a:stretch>
            <a:fillRect/>
          </a:stretch>
        </p:blipFill>
        <p:spPr>
          <a:xfrm>
            <a:off x="6667500" y="5132561"/>
            <a:ext cx="2209800" cy="1657350"/>
          </a:xfrm>
          <a:prstGeom prst="rect">
            <a:avLst/>
          </a:prstGeom>
        </p:spPr>
      </p:pic>
      <p:pic>
        <p:nvPicPr>
          <p:cNvPr id="10" name="Picture 9">
            <a:extLst>
              <a:ext uri="{FF2B5EF4-FFF2-40B4-BE49-F238E27FC236}">
                <a16:creationId xmlns:a16="http://schemas.microsoft.com/office/drawing/2014/main" id="{17BCD3F7-B6B0-D5E9-2174-79B7467A78B0}"/>
              </a:ext>
            </a:extLst>
          </p:cNvPr>
          <p:cNvPicPr>
            <a:picLocks noChangeAspect="1"/>
          </p:cNvPicPr>
          <p:nvPr/>
        </p:nvPicPr>
        <p:blipFill>
          <a:blip r:embed="rId4"/>
          <a:stretch>
            <a:fillRect/>
          </a:stretch>
        </p:blipFill>
        <p:spPr>
          <a:xfrm>
            <a:off x="76200" y="43872"/>
            <a:ext cx="2345602" cy="1621891"/>
          </a:xfrm>
          <a:prstGeom prst="rect">
            <a:avLst/>
          </a:prstGeom>
        </p:spPr>
      </p:pic>
      <p:pic>
        <p:nvPicPr>
          <p:cNvPr id="12" name="Picture 11">
            <a:extLst>
              <a:ext uri="{FF2B5EF4-FFF2-40B4-BE49-F238E27FC236}">
                <a16:creationId xmlns:a16="http://schemas.microsoft.com/office/drawing/2014/main" id="{7E6919A2-B523-C84A-1EF0-894DF47E2E5D}"/>
              </a:ext>
            </a:extLst>
          </p:cNvPr>
          <p:cNvPicPr>
            <a:picLocks noChangeAspect="1"/>
          </p:cNvPicPr>
          <p:nvPr/>
        </p:nvPicPr>
        <p:blipFill>
          <a:blip r:embed="rId5"/>
          <a:stretch>
            <a:fillRect/>
          </a:stretch>
        </p:blipFill>
        <p:spPr>
          <a:xfrm>
            <a:off x="6400800" y="49039"/>
            <a:ext cx="2743200" cy="1657350"/>
          </a:xfrm>
          <a:prstGeom prst="rect">
            <a:avLst/>
          </a:prstGeom>
        </p:spPr>
      </p:pic>
      <p:pic>
        <p:nvPicPr>
          <p:cNvPr id="14" name="Picture 13">
            <a:extLst>
              <a:ext uri="{FF2B5EF4-FFF2-40B4-BE49-F238E27FC236}">
                <a16:creationId xmlns:a16="http://schemas.microsoft.com/office/drawing/2014/main" id="{155538CB-A7A2-217C-FF26-5766C4CB716A}"/>
              </a:ext>
            </a:extLst>
          </p:cNvPr>
          <p:cNvPicPr>
            <a:picLocks noChangeAspect="1"/>
          </p:cNvPicPr>
          <p:nvPr/>
        </p:nvPicPr>
        <p:blipFill>
          <a:blip r:embed="rId6"/>
          <a:stretch>
            <a:fillRect/>
          </a:stretch>
        </p:blipFill>
        <p:spPr>
          <a:xfrm>
            <a:off x="1242965" y="2286000"/>
            <a:ext cx="6376091" cy="2635639"/>
          </a:xfrm>
          <a:prstGeom prst="rect">
            <a:avLst/>
          </a:prstGeom>
        </p:spPr>
      </p:pic>
      <p:sp>
        <p:nvSpPr>
          <p:cNvPr id="15" name="TextBox 14">
            <a:extLst>
              <a:ext uri="{FF2B5EF4-FFF2-40B4-BE49-F238E27FC236}">
                <a16:creationId xmlns:a16="http://schemas.microsoft.com/office/drawing/2014/main" id="{68C12C23-7DDC-37FA-0A1A-98FCA9E675D6}"/>
              </a:ext>
            </a:extLst>
          </p:cNvPr>
          <p:cNvSpPr txBox="1"/>
          <p:nvPr/>
        </p:nvSpPr>
        <p:spPr>
          <a:xfrm>
            <a:off x="3467100" y="5334000"/>
            <a:ext cx="2209800" cy="1323439"/>
          </a:xfrm>
          <a:prstGeom prst="rect">
            <a:avLst/>
          </a:prstGeom>
          <a:noFill/>
        </p:spPr>
        <p:txBody>
          <a:bodyPr wrap="square" rtlCol="0">
            <a:spAutoFit/>
          </a:bodyPr>
          <a:lstStyle/>
          <a:p>
            <a:endParaRPr lang="en-US" dirty="0"/>
          </a:p>
          <a:p>
            <a:endParaRPr lang="en-US" dirty="0"/>
          </a:p>
          <a:p>
            <a:pPr algn="ctr"/>
            <a:r>
              <a:rPr lang="en-US" sz="2400" b="1" dirty="0"/>
              <a:t>Orlando, FL</a:t>
            </a:r>
          </a:p>
          <a:p>
            <a:pPr algn="ctr"/>
            <a:r>
              <a:rPr lang="en-US" sz="2000" b="1" dirty="0"/>
              <a:t>2024-2025</a:t>
            </a:r>
          </a:p>
        </p:txBody>
      </p:sp>
    </p:spTree>
    <p:extLst>
      <p:ext uri="{BB962C8B-B14F-4D97-AF65-F5344CB8AC3E}">
        <p14:creationId xmlns:p14="http://schemas.microsoft.com/office/powerpoint/2010/main" val="24267197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CAB7A-62BB-B154-2358-BF1D6F0977DB}"/>
              </a:ext>
            </a:extLst>
          </p:cNvPr>
          <p:cNvSpPr>
            <a:spLocks noGrp="1"/>
          </p:cNvSpPr>
          <p:nvPr>
            <p:ph type="title"/>
          </p:nvPr>
        </p:nvSpPr>
        <p:spPr>
          <a:xfrm>
            <a:off x="381000" y="228600"/>
            <a:ext cx="4038600" cy="3048000"/>
          </a:xfrm>
        </p:spPr>
        <p:txBody>
          <a:bodyPr/>
          <a:lstStyle/>
          <a:p>
            <a:r>
              <a:rPr lang="en-US" sz="6000" b="1" dirty="0">
                <a:solidFill>
                  <a:schemeClr val="tx1"/>
                </a:solidFill>
              </a:rPr>
              <a:t>Backpack Giveaway</a:t>
            </a:r>
          </a:p>
        </p:txBody>
      </p:sp>
      <p:pic>
        <p:nvPicPr>
          <p:cNvPr id="12" name="Picture 11" descr="A cartoon of a backpack&#10;&#10;Description automatically generated">
            <a:extLst>
              <a:ext uri="{FF2B5EF4-FFF2-40B4-BE49-F238E27FC236}">
                <a16:creationId xmlns:a16="http://schemas.microsoft.com/office/drawing/2014/main" id="{D12EA7EB-AF1C-C87D-1153-DE5A04F277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86200" y="2514600"/>
            <a:ext cx="3733800" cy="3733800"/>
          </a:xfrm>
          <a:prstGeom prst="rect">
            <a:avLst/>
          </a:prstGeom>
        </p:spPr>
      </p:pic>
    </p:spTree>
    <p:extLst>
      <p:ext uri="{BB962C8B-B14F-4D97-AF65-F5344CB8AC3E}">
        <p14:creationId xmlns:p14="http://schemas.microsoft.com/office/powerpoint/2010/main" val="30467636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5791200" cy="1143000"/>
          </a:xfrm>
        </p:spPr>
        <p:txBody>
          <a:bodyPr/>
          <a:lstStyle/>
          <a:p>
            <a:r>
              <a:rPr lang="en-US" b="1" dirty="0"/>
              <a:t>Kate Bond Middle School Family Engagement Plan </a:t>
            </a:r>
          </a:p>
        </p:txBody>
      </p:sp>
      <p:sp>
        <p:nvSpPr>
          <p:cNvPr id="3" name="Content Placeholder 2"/>
          <p:cNvSpPr>
            <a:spLocks noGrp="1"/>
          </p:cNvSpPr>
          <p:nvPr>
            <p:ph idx="1"/>
          </p:nvPr>
        </p:nvSpPr>
        <p:spPr>
          <a:xfrm>
            <a:off x="0" y="1676400"/>
            <a:ext cx="9144000" cy="5334000"/>
          </a:xfrm>
        </p:spPr>
        <p:txBody>
          <a:bodyPr/>
          <a:lstStyle/>
          <a:p>
            <a:r>
              <a:rPr lang="en-US" sz="1900" b="1" dirty="0"/>
              <a:t>Kate Bond Middle School has a special responsibility to our parents and the community by providing opportunities for you to get involved and share the responsibility of promoting success in our children.</a:t>
            </a:r>
            <a:endParaRPr lang="en-US" sz="1900" dirty="0"/>
          </a:p>
          <a:p>
            <a:r>
              <a:rPr lang="en-US" sz="1900" b="1" dirty="0"/>
              <a:t>To ensure that our parents participate in the development and implementation of the school’s program, Kate Bond Middle School will do the following:</a:t>
            </a:r>
          </a:p>
          <a:p>
            <a:endParaRPr lang="en-US" sz="2000" b="1" dirty="0"/>
          </a:p>
          <a:p>
            <a:r>
              <a:rPr lang="en-US" sz="1700" dirty="0"/>
              <a:t>Develop jointly with parents a written school level family engagement plan and parent-school compact showing how parents, school, and students share responsibilities.</a:t>
            </a:r>
          </a:p>
          <a:p>
            <a:r>
              <a:rPr lang="en-US" sz="1700" dirty="0"/>
              <a:t>The family engagement plan and parent-school compact will be uploaded on the KBMS website.</a:t>
            </a:r>
          </a:p>
          <a:p>
            <a:r>
              <a:rPr lang="en-US" sz="1700" dirty="0"/>
              <a:t>Convene an annual meeting at flexible times and invite all parents to attend virtually, in order to explain the components and requirements of Title I Program.</a:t>
            </a:r>
          </a:p>
          <a:p>
            <a:r>
              <a:rPr lang="en-US" sz="1700" dirty="0"/>
              <a:t>Provide regular and flexible virtual parent meetings, P.T.O. meetings, and “Family Nights” in the area of Literacy, Math, Science, and Social Studies.</a:t>
            </a:r>
          </a:p>
          <a:p>
            <a:r>
              <a:rPr lang="en-US" sz="1700" dirty="0"/>
              <a:t>Provide parents with timely information about upcoming events and program through the use of </a:t>
            </a:r>
            <a:r>
              <a:rPr lang="en-US" sz="1700" dirty="0" err="1"/>
              <a:t>SchoolStatus</a:t>
            </a:r>
            <a:r>
              <a:rPr lang="en-US" sz="1700" dirty="0"/>
              <a:t> Connect, Black Board, text, email, and the KBMS Facebook page.</a:t>
            </a:r>
          </a:p>
          <a:p>
            <a:pPr lvl="1"/>
            <a:endParaRPr lang="en-US" sz="1600" dirty="0"/>
          </a:p>
          <a:p>
            <a:endParaRPr lang="en-US" sz="1600" dirty="0"/>
          </a:p>
          <a:p>
            <a:r>
              <a:rPr lang="en-US" sz="1600" dirty="0"/>
              <a:t> </a:t>
            </a:r>
            <a:endParaRPr lang="en-US" sz="2200"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blinds(horizontal)">
                                      <p:cBhvr>
                                        <p:cTn id="13" dur="500"/>
                                        <p:tgtEl>
                                          <p:spTgt spid="3">
                                            <p:txEl>
                                              <p:pRg st="3" end="3"/>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blinds(horizontal)">
                                      <p:cBhvr>
                                        <p:cTn id="16" dur="500"/>
                                        <p:tgtEl>
                                          <p:spTgt spid="3">
                                            <p:txEl>
                                              <p:pRg st="4" end="4"/>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blinds(horizontal)">
                                      <p:cBhvr>
                                        <p:cTn id="19" dur="500"/>
                                        <p:tgtEl>
                                          <p:spTgt spid="3">
                                            <p:txEl>
                                              <p:pRg st="5" end="5"/>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blinds(horizontal)">
                                      <p:cBhvr>
                                        <p:cTn id="22" dur="500"/>
                                        <p:tgtEl>
                                          <p:spTgt spid="3">
                                            <p:txEl>
                                              <p:pRg st="6" end="6"/>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Effect transition="in" filter="blinds(horizontal)">
                                      <p:cBhvr>
                                        <p:cTn id="25"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0"/>
            <a:ext cx="7086600" cy="1676400"/>
          </a:xfrm>
        </p:spPr>
        <p:txBody>
          <a:bodyPr/>
          <a:lstStyle/>
          <a:p>
            <a:r>
              <a:rPr lang="en-US" sz="3800" b="1" dirty="0"/>
              <a:t>Kate Bond Middle School Family Engagement Plan</a:t>
            </a:r>
          </a:p>
        </p:txBody>
      </p:sp>
      <p:sp>
        <p:nvSpPr>
          <p:cNvPr id="3" name="Content Placeholder 2"/>
          <p:cNvSpPr>
            <a:spLocks noGrp="1"/>
          </p:cNvSpPr>
          <p:nvPr>
            <p:ph idx="1"/>
          </p:nvPr>
        </p:nvSpPr>
        <p:spPr>
          <a:xfrm>
            <a:off x="152400" y="1905000"/>
            <a:ext cx="8534400" cy="4648200"/>
          </a:xfrm>
        </p:spPr>
        <p:txBody>
          <a:bodyPr/>
          <a:lstStyle/>
          <a:p>
            <a:pPr>
              <a:buNone/>
            </a:pPr>
            <a:endParaRPr lang="en-US" sz="2600" dirty="0"/>
          </a:p>
          <a:p>
            <a:pPr>
              <a:buNone/>
            </a:pPr>
            <a:endParaRPr lang="en-US" sz="2600" dirty="0"/>
          </a:p>
        </p:txBody>
      </p:sp>
      <p:sp>
        <p:nvSpPr>
          <p:cNvPr id="4" name="TextBox 3"/>
          <p:cNvSpPr txBox="1"/>
          <p:nvPr/>
        </p:nvSpPr>
        <p:spPr>
          <a:xfrm>
            <a:off x="228600" y="2362200"/>
            <a:ext cx="8763000" cy="3108544"/>
          </a:xfrm>
          <a:prstGeom prst="rect">
            <a:avLst/>
          </a:prstGeom>
          <a:noFill/>
        </p:spPr>
        <p:txBody>
          <a:bodyPr wrap="square" rtlCol="0">
            <a:spAutoFit/>
          </a:bodyPr>
          <a:lstStyle/>
          <a:p>
            <a:r>
              <a:rPr lang="en-US" sz="2800" dirty="0"/>
              <a:t>At </a:t>
            </a:r>
            <a:r>
              <a:rPr lang="en-US" sz="2800" b="1" dirty="0"/>
              <a:t>Kate Bond Middle School</a:t>
            </a:r>
            <a:r>
              <a:rPr lang="en-US" sz="2800" dirty="0"/>
              <a:t>, we value relationships with our students, their families, and the community at large. We know that ongoing, meaningful partnerships between all stakeholders work for the betterment of our students. Ongoing communication with parents and guardians supports our students in achieving academic success and experiencing personal growth.</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0"/>
            <a:ext cx="7086600" cy="1676400"/>
          </a:xfrm>
        </p:spPr>
        <p:txBody>
          <a:bodyPr/>
          <a:lstStyle/>
          <a:p>
            <a:r>
              <a:rPr lang="en-US" sz="3800" b="1" dirty="0"/>
              <a:t>Kate Bond Middle School Family Engagement Plan</a:t>
            </a:r>
          </a:p>
        </p:txBody>
      </p:sp>
      <p:sp>
        <p:nvSpPr>
          <p:cNvPr id="3" name="Content Placeholder 2"/>
          <p:cNvSpPr>
            <a:spLocks noGrp="1"/>
          </p:cNvSpPr>
          <p:nvPr>
            <p:ph idx="1"/>
          </p:nvPr>
        </p:nvSpPr>
        <p:spPr>
          <a:xfrm>
            <a:off x="152400" y="1905000"/>
            <a:ext cx="8534400" cy="4648200"/>
          </a:xfrm>
        </p:spPr>
        <p:txBody>
          <a:bodyPr/>
          <a:lstStyle/>
          <a:p>
            <a:pPr>
              <a:buNone/>
            </a:pPr>
            <a:endParaRPr lang="en-US" sz="2600" dirty="0"/>
          </a:p>
          <a:p>
            <a:pPr>
              <a:buNone/>
            </a:pPr>
            <a:endParaRPr lang="en-US" sz="2600" dirty="0"/>
          </a:p>
        </p:txBody>
      </p:sp>
      <p:sp>
        <p:nvSpPr>
          <p:cNvPr id="4" name="TextBox 3"/>
          <p:cNvSpPr txBox="1"/>
          <p:nvPr/>
        </p:nvSpPr>
        <p:spPr>
          <a:xfrm>
            <a:off x="0" y="1828800"/>
            <a:ext cx="8991600" cy="4832092"/>
          </a:xfrm>
          <a:prstGeom prst="rect">
            <a:avLst/>
          </a:prstGeom>
          <a:noFill/>
        </p:spPr>
        <p:txBody>
          <a:bodyPr wrap="square" rtlCol="0">
            <a:spAutoFit/>
          </a:bodyPr>
          <a:lstStyle/>
          <a:p>
            <a:r>
              <a:rPr lang="en-US" sz="2200" b="1" dirty="0"/>
              <a:t>In order to actively and meaningfully engage our families in the academic lives of their students, Kate Bond Middle School pledges the following:</a:t>
            </a:r>
          </a:p>
          <a:p>
            <a:endParaRPr lang="en-US" sz="2200" dirty="0"/>
          </a:p>
          <a:p>
            <a:r>
              <a:rPr lang="en-US" sz="2000" dirty="0"/>
              <a:t>• KBMS families and school personnel will jointly develop and modify our Family Engagement Plan, the School-Parent Compact, and the School Improvement Plan, based on the academic and personal needs of our current student body.</a:t>
            </a:r>
          </a:p>
          <a:p>
            <a:endParaRPr lang="en-US" sz="2000" dirty="0"/>
          </a:p>
          <a:p>
            <a:r>
              <a:rPr lang="en-US" sz="2000" dirty="0"/>
              <a:t>•Communicate the academic status of our school, new programs, policy changes, Title I information, upcoming events, etc.</a:t>
            </a:r>
          </a:p>
          <a:p>
            <a:endParaRPr lang="en-US" sz="2000" dirty="0"/>
          </a:p>
          <a:p>
            <a:r>
              <a:rPr lang="en-US" sz="2000" dirty="0"/>
              <a:t>•Routinely communicate to families via School Messenger, </a:t>
            </a:r>
            <a:r>
              <a:rPr lang="en-US" sz="2000" dirty="0" err="1"/>
              <a:t>SchoolStatus</a:t>
            </a:r>
            <a:r>
              <a:rPr lang="en-US" sz="2000"/>
              <a:t> Connect, </a:t>
            </a:r>
            <a:r>
              <a:rPr lang="en-US" sz="2000" dirty="0"/>
              <a:t>personal phone calls, virtual conferences, routine progress reporting, and our school website..</a:t>
            </a:r>
          </a:p>
        </p:txBody>
      </p:sp>
    </p:spTree>
    <p:extLst>
      <p:ext uri="{BB962C8B-B14F-4D97-AF65-F5344CB8AC3E}">
        <p14:creationId xmlns:p14="http://schemas.microsoft.com/office/powerpoint/2010/main" val="28949289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2" end="2"/>
                                            </p:txEl>
                                          </p:spTgt>
                                        </p:tgtEl>
                                        <p:attrNameLst>
                                          <p:attrName>style.visibility</p:attrName>
                                        </p:attrNameLst>
                                      </p:cBhvr>
                                      <p:to>
                                        <p:strVal val="visible"/>
                                      </p:to>
                                    </p:set>
                                    <p:animEffect transition="in" filter="blinds(horizontal)">
                                      <p:cBhvr>
                                        <p:cTn id="10" dur="500"/>
                                        <p:tgtEl>
                                          <p:spTgt spid="4">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4">
                                            <p:txEl>
                                              <p:pRg st="4" end="4"/>
                                            </p:txEl>
                                          </p:spTgt>
                                        </p:tgtEl>
                                        <p:attrNameLst>
                                          <p:attrName>style.visibility</p:attrName>
                                        </p:attrNameLst>
                                      </p:cBhvr>
                                      <p:to>
                                        <p:strVal val="visible"/>
                                      </p:to>
                                    </p:set>
                                    <p:animEffect transition="in" filter="blinds(horizontal)">
                                      <p:cBhvr>
                                        <p:cTn id="13" dur="500"/>
                                        <p:tgtEl>
                                          <p:spTgt spid="4">
                                            <p:txEl>
                                              <p:pRg st="4" end="4"/>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4">
                                            <p:txEl>
                                              <p:pRg st="6" end="6"/>
                                            </p:txEl>
                                          </p:spTgt>
                                        </p:tgtEl>
                                        <p:attrNameLst>
                                          <p:attrName>style.visibility</p:attrName>
                                        </p:attrNameLst>
                                      </p:cBhvr>
                                      <p:to>
                                        <p:strVal val="visible"/>
                                      </p:to>
                                    </p:set>
                                    <p:animEffect transition="in" filter="blinds(horizontal)">
                                      <p:cBhvr>
                                        <p:cTn id="16"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0"/>
            <a:ext cx="7086600" cy="1676400"/>
          </a:xfrm>
        </p:spPr>
        <p:txBody>
          <a:bodyPr/>
          <a:lstStyle/>
          <a:p>
            <a:r>
              <a:rPr lang="en-US" sz="3800" b="1" dirty="0"/>
              <a:t>Kate Bond Middle School Family Engagement Plan</a:t>
            </a:r>
          </a:p>
        </p:txBody>
      </p:sp>
      <p:sp>
        <p:nvSpPr>
          <p:cNvPr id="3" name="Content Placeholder 2"/>
          <p:cNvSpPr>
            <a:spLocks noGrp="1"/>
          </p:cNvSpPr>
          <p:nvPr>
            <p:ph idx="1"/>
          </p:nvPr>
        </p:nvSpPr>
        <p:spPr>
          <a:xfrm>
            <a:off x="152400" y="1905000"/>
            <a:ext cx="8534400" cy="4648200"/>
          </a:xfrm>
        </p:spPr>
        <p:txBody>
          <a:bodyPr/>
          <a:lstStyle/>
          <a:p>
            <a:pPr>
              <a:buNone/>
            </a:pPr>
            <a:endParaRPr lang="en-US" sz="2600" dirty="0"/>
          </a:p>
          <a:p>
            <a:pPr>
              <a:buNone/>
            </a:pPr>
            <a:endParaRPr lang="en-US" sz="2600" dirty="0"/>
          </a:p>
        </p:txBody>
      </p:sp>
      <p:sp>
        <p:nvSpPr>
          <p:cNvPr id="4" name="TextBox 3"/>
          <p:cNvSpPr txBox="1"/>
          <p:nvPr/>
        </p:nvSpPr>
        <p:spPr>
          <a:xfrm>
            <a:off x="228600" y="1828800"/>
            <a:ext cx="8763000" cy="5324535"/>
          </a:xfrm>
          <a:prstGeom prst="rect">
            <a:avLst/>
          </a:prstGeom>
          <a:noFill/>
        </p:spPr>
        <p:txBody>
          <a:bodyPr wrap="square" rtlCol="0">
            <a:spAutoFit/>
          </a:bodyPr>
          <a:lstStyle/>
          <a:p>
            <a:pPr marL="342900" indent="-342900">
              <a:buFont typeface="Arial"/>
              <a:buChar char="•"/>
            </a:pPr>
            <a:r>
              <a:rPr lang="en-US" sz="2000" dirty="0"/>
              <a:t>Communicate in a timely manner in a manner that meets the lingual needs of all families. </a:t>
            </a:r>
          </a:p>
          <a:p>
            <a:pPr marL="342900" indent="-342900">
              <a:buFont typeface="Arial"/>
              <a:buChar char="•"/>
            </a:pPr>
            <a:endParaRPr lang="en-US" sz="2000" dirty="0"/>
          </a:p>
          <a:p>
            <a:pPr marL="342900" indent="-342900">
              <a:buFont typeface="Arial"/>
              <a:buChar char="•"/>
            </a:pPr>
            <a:r>
              <a:rPr lang="en-US" sz="2000" dirty="0"/>
              <a:t>Invite parents and guardians to participate in regularly scheduled school-based activities, events, and committees such as the School Improvement Plan, the Positive Behavioral Interventions and Supports (PBIS) Committee, the Site-Based Council, athletic events, and school programs.</a:t>
            </a:r>
          </a:p>
          <a:p>
            <a:pPr marL="342900" indent="-342900">
              <a:buFont typeface="Arial"/>
              <a:buChar char="•"/>
            </a:pPr>
            <a:endParaRPr lang="en-US" sz="2000" dirty="0"/>
          </a:p>
          <a:p>
            <a:pPr marL="342900" indent="-342900">
              <a:buFont typeface="Arial"/>
              <a:buChar char="•"/>
            </a:pPr>
            <a:r>
              <a:rPr lang="en-US" sz="2000" dirty="0"/>
              <a:t>Host events, meetings, parent training, and committee work at times when it is most conducive for parents to attend (e.g. morning and evening times).</a:t>
            </a:r>
          </a:p>
          <a:p>
            <a:pPr marL="342900" indent="-342900">
              <a:buFont typeface="Arial"/>
              <a:buChar char="•"/>
            </a:pPr>
            <a:endParaRPr lang="en-US" sz="2000" dirty="0"/>
          </a:p>
          <a:p>
            <a:pPr marL="342900" indent="-342900">
              <a:buFont typeface="Arial"/>
              <a:buChar char="•"/>
            </a:pPr>
            <a:r>
              <a:rPr lang="en-US" sz="2000" dirty="0"/>
              <a:t>Upload copies of the student handbook, this Family Engagement Plan, the Parent-School Compact, and the Parents’ Rights to Know documents on the school’s website. </a:t>
            </a:r>
          </a:p>
          <a:p>
            <a:pPr marL="342900" indent="-342900">
              <a:buFont typeface="Arial"/>
              <a:buChar char="•"/>
            </a:pPr>
            <a:endParaRPr lang="en-US" sz="2000" dirty="0"/>
          </a:p>
        </p:txBody>
      </p:sp>
    </p:spTree>
    <p:extLst>
      <p:ext uri="{BB962C8B-B14F-4D97-AF65-F5344CB8AC3E}">
        <p14:creationId xmlns:p14="http://schemas.microsoft.com/office/powerpoint/2010/main" val="41421096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2" end="2"/>
                                            </p:txEl>
                                          </p:spTgt>
                                        </p:tgtEl>
                                        <p:attrNameLst>
                                          <p:attrName>style.visibility</p:attrName>
                                        </p:attrNameLst>
                                      </p:cBhvr>
                                      <p:to>
                                        <p:strVal val="visible"/>
                                      </p:to>
                                    </p:set>
                                    <p:animEffect transition="in" filter="blinds(horizontal)">
                                      <p:cBhvr>
                                        <p:cTn id="10" dur="500"/>
                                        <p:tgtEl>
                                          <p:spTgt spid="4">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4">
                                            <p:txEl>
                                              <p:pRg st="4" end="4"/>
                                            </p:txEl>
                                          </p:spTgt>
                                        </p:tgtEl>
                                        <p:attrNameLst>
                                          <p:attrName>style.visibility</p:attrName>
                                        </p:attrNameLst>
                                      </p:cBhvr>
                                      <p:to>
                                        <p:strVal val="visible"/>
                                      </p:to>
                                    </p:set>
                                    <p:animEffect transition="in" filter="blinds(horizontal)">
                                      <p:cBhvr>
                                        <p:cTn id="13" dur="500"/>
                                        <p:tgtEl>
                                          <p:spTgt spid="4">
                                            <p:txEl>
                                              <p:pRg st="4" end="4"/>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4">
                                            <p:txEl>
                                              <p:pRg st="6" end="6"/>
                                            </p:txEl>
                                          </p:spTgt>
                                        </p:tgtEl>
                                        <p:attrNameLst>
                                          <p:attrName>style.visibility</p:attrName>
                                        </p:attrNameLst>
                                      </p:cBhvr>
                                      <p:to>
                                        <p:strVal val="visible"/>
                                      </p:to>
                                    </p:set>
                                    <p:animEffect transition="in" filter="blinds(horizontal)">
                                      <p:cBhvr>
                                        <p:cTn id="16"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28600"/>
            <a:ext cx="6324600" cy="1371600"/>
          </a:xfrm>
        </p:spPr>
        <p:txBody>
          <a:bodyPr/>
          <a:lstStyle/>
          <a:p>
            <a:r>
              <a:rPr lang="en-US" sz="3800" b="1" dirty="0"/>
              <a:t>Kate Bond Middle School Family Engagement Plan </a:t>
            </a:r>
            <a:br>
              <a:rPr lang="en-US" sz="3000" b="1" dirty="0">
                <a:solidFill>
                  <a:srgbClr val="002060"/>
                </a:solidFill>
                <a:latin typeface="Perpetua Titling MT" panose="02020502060505020804" pitchFamily="18" charset="0"/>
              </a:rPr>
            </a:br>
            <a:endParaRPr lang="en-US" sz="3000" b="1" dirty="0"/>
          </a:p>
        </p:txBody>
      </p:sp>
      <p:sp>
        <p:nvSpPr>
          <p:cNvPr id="3" name="Content Placeholder 2"/>
          <p:cNvSpPr>
            <a:spLocks noGrp="1"/>
          </p:cNvSpPr>
          <p:nvPr>
            <p:ph idx="1"/>
          </p:nvPr>
        </p:nvSpPr>
        <p:spPr>
          <a:xfrm>
            <a:off x="228600" y="1447800"/>
            <a:ext cx="8229600" cy="4114799"/>
          </a:xfrm>
        </p:spPr>
        <p:txBody>
          <a:bodyPr/>
          <a:lstStyle/>
          <a:p>
            <a:pPr marL="0" indent="0">
              <a:buNone/>
            </a:pPr>
            <a:r>
              <a:rPr lang="en-US" sz="2000" b="1" dirty="0">
                <a:latin typeface="Georgia" pitchFamily="18" charset="0"/>
              </a:rPr>
              <a:t>Parents play an important role in the success of the children.  Our parents can fulfill this by:</a:t>
            </a:r>
          </a:p>
          <a:p>
            <a:pPr marL="0" indent="0">
              <a:buNone/>
            </a:pPr>
            <a:endParaRPr lang="en-US" sz="2000" dirty="0">
              <a:latin typeface="Georgia" pitchFamily="18" charset="0"/>
            </a:endParaRPr>
          </a:p>
          <a:p>
            <a:r>
              <a:rPr lang="en-US" sz="2000" dirty="0">
                <a:latin typeface="Georgia" pitchFamily="18" charset="0"/>
              </a:rPr>
              <a:t>Attending meetings, program, workshops, and other school activities.</a:t>
            </a:r>
          </a:p>
          <a:p>
            <a:r>
              <a:rPr lang="en-US" sz="2000" dirty="0">
                <a:latin typeface="Georgia" pitchFamily="18" charset="0"/>
              </a:rPr>
              <a:t>Participating in school &amp; district sponsored parent-teacher conference.</a:t>
            </a:r>
          </a:p>
          <a:p>
            <a:r>
              <a:rPr lang="en-US" sz="2000" dirty="0">
                <a:latin typeface="Georgia" pitchFamily="18" charset="0"/>
              </a:rPr>
              <a:t>Serving on a committee and participating in the decision-making process.</a:t>
            </a:r>
          </a:p>
          <a:p>
            <a:r>
              <a:rPr lang="en-US" sz="2000" dirty="0">
                <a:latin typeface="Georgia" pitchFamily="18" charset="0"/>
              </a:rPr>
              <a:t>Responding to memos, surveys, and questionnaires expressing ideas and concerns.</a:t>
            </a:r>
          </a:p>
          <a:p>
            <a:r>
              <a:rPr lang="en-US" sz="2000" dirty="0">
                <a:latin typeface="Georgia" pitchFamily="18" charset="0"/>
              </a:rPr>
              <a:t>Serving as a volunteer at the school.</a:t>
            </a:r>
          </a:p>
          <a:p>
            <a:r>
              <a:rPr lang="en-US" sz="2000" dirty="0">
                <a:latin typeface="Georgia" pitchFamily="18" charset="0"/>
              </a:rPr>
              <a:t>Ensuring that your child studies at home and completes homework assignments.</a:t>
            </a:r>
          </a:p>
          <a:p>
            <a:r>
              <a:rPr lang="en-US" sz="2000" dirty="0">
                <a:latin typeface="Georgia" pitchFamily="18" charset="0"/>
              </a:rPr>
              <a:t>Voicing concerns and providing feedback at parent meetings.</a:t>
            </a:r>
          </a:p>
          <a:p>
            <a:endParaRPr lang="en-US" sz="2200"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blinds(horizontal)">
                                      <p:cBhvr>
                                        <p:cTn id="15" dur="500"/>
                                        <p:tgtEl>
                                          <p:spTgt spid="3">
                                            <p:txEl>
                                              <p:pRg st="3" end="3"/>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blinds(horizontal)">
                                      <p:cBhvr>
                                        <p:cTn id="18" dur="500"/>
                                        <p:tgtEl>
                                          <p:spTgt spid="3">
                                            <p:txEl>
                                              <p:pRg st="4" end="4"/>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blinds(horizontal)">
                                      <p:cBhvr>
                                        <p:cTn id="21" dur="500"/>
                                        <p:tgtEl>
                                          <p:spTgt spid="3">
                                            <p:txEl>
                                              <p:pRg st="5" end="5"/>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blinds(horizontal)">
                                      <p:cBhvr>
                                        <p:cTn id="24" dur="500"/>
                                        <p:tgtEl>
                                          <p:spTgt spid="3">
                                            <p:txEl>
                                              <p:pRg st="6" end="6"/>
                                            </p:txEl>
                                          </p:spTgt>
                                        </p:tgtEl>
                                      </p:cBhvr>
                                    </p:animEffect>
                                  </p:childTnLst>
                                </p:cTn>
                              </p:par>
                              <p:par>
                                <p:cTn id="25" presetID="3" presetClass="entr" presetSubtype="10"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blinds(horizontal)">
                                      <p:cBhvr>
                                        <p:cTn id="27" dur="500"/>
                                        <p:tgtEl>
                                          <p:spTgt spid="3">
                                            <p:txEl>
                                              <p:pRg st="7" end="7"/>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3">
                                            <p:txEl>
                                              <p:pRg st="8" end="8"/>
                                            </p:txEl>
                                          </p:spTgt>
                                        </p:tgtEl>
                                        <p:attrNameLst>
                                          <p:attrName>style.visibility</p:attrName>
                                        </p:attrNameLst>
                                      </p:cBhvr>
                                      <p:to>
                                        <p:strVal val="visible"/>
                                      </p:to>
                                    </p:set>
                                    <p:animEffect transition="in" filter="blinds(horizontal)">
                                      <p:cBhvr>
                                        <p:cTn id="30"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6781800" cy="1447800"/>
          </a:xfrm>
        </p:spPr>
        <p:txBody>
          <a:bodyPr/>
          <a:lstStyle/>
          <a:p>
            <a:r>
              <a:rPr lang="en-US" b="1" dirty="0"/>
              <a:t>What is the School-Parent Compact?</a:t>
            </a:r>
          </a:p>
        </p:txBody>
      </p:sp>
      <p:sp>
        <p:nvSpPr>
          <p:cNvPr id="3" name="Content Placeholder 2"/>
          <p:cNvSpPr>
            <a:spLocks noGrp="1"/>
          </p:cNvSpPr>
          <p:nvPr>
            <p:ph idx="1"/>
          </p:nvPr>
        </p:nvSpPr>
        <p:spPr>
          <a:xfrm>
            <a:off x="457200" y="1981200"/>
            <a:ext cx="8001000" cy="4267200"/>
          </a:xfrm>
        </p:spPr>
        <p:txBody>
          <a:bodyPr/>
          <a:lstStyle/>
          <a:p>
            <a:pPr marL="0" indent="0">
              <a:buNone/>
            </a:pPr>
            <a:r>
              <a:rPr lang="en-US" sz="2300" dirty="0"/>
              <a:t>The School-Parent Compact is a written agreement that outlines how the parents, the entire staff and the students will share the responsibility for improved student academic achievement, as well as describes how the school and parents will build and develop a partnership that will help children achieve the state’s high standards.</a:t>
            </a:r>
          </a:p>
          <a:p>
            <a:endParaRPr lang="en-US" sz="2300" dirty="0"/>
          </a:p>
          <a:p>
            <a:r>
              <a:rPr lang="en-US" sz="2300" dirty="0"/>
              <a:t>You, as Title I Parents, have the right to be involved in the development of the School-Parent Compact.</a:t>
            </a:r>
          </a:p>
          <a:p>
            <a:endParaRPr lang="en-US" sz="2300" dirty="0"/>
          </a:p>
          <a:p>
            <a:r>
              <a:rPr lang="en-US" sz="2300" dirty="0"/>
              <a:t>A copy of the school-parent compact has been uploaded on the KBMS website.</a:t>
            </a:r>
          </a:p>
          <a:p>
            <a:pPr marL="0" indent="0">
              <a:buNone/>
            </a:pPr>
            <a:endParaRPr lang="en-US" sz="2300" dirty="0"/>
          </a:p>
          <a:p>
            <a:pPr marL="0" indent="0">
              <a:buNone/>
            </a:pPr>
            <a:endParaRPr lang="en-US" sz="2300" dirty="0"/>
          </a:p>
          <a:p>
            <a:pPr>
              <a:buNone/>
            </a:pPr>
            <a:endParaRPr lang="en-US" sz="2300" dirty="0"/>
          </a:p>
          <a:p>
            <a:pPr>
              <a:buNone/>
            </a:pPr>
            <a:endParaRPr lang="en-US" sz="2300"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linds(horizontal)">
                                      <p:cBhvr>
                                        <p:cTn id="10" dur="500"/>
                                        <p:tgtEl>
                                          <p:spTgt spid="3">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linds(horizontal)">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800" b="1" dirty="0"/>
              <a:t>Student Code of Conduct</a:t>
            </a:r>
            <a:br>
              <a:rPr lang="en-US" sz="3800" b="1" dirty="0"/>
            </a:br>
            <a:r>
              <a:rPr lang="en-US" sz="3800" b="1" dirty="0"/>
              <a:t>Policy #6022</a:t>
            </a:r>
          </a:p>
        </p:txBody>
      </p:sp>
      <p:sp>
        <p:nvSpPr>
          <p:cNvPr id="3" name="TextBox 2"/>
          <p:cNvSpPr txBox="1"/>
          <p:nvPr/>
        </p:nvSpPr>
        <p:spPr>
          <a:xfrm>
            <a:off x="304800" y="1752600"/>
            <a:ext cx="8077200" cy="5162952"/>
          </a:xfrm>
          <a:prstGeom prst="rect">
            <a:avLst/>
          </a:prstGeom>
          <a:noFill/>
        </p:spPr>
        <p:txBody>
          <a:bodyPr wrap="square" rtlCol="0">
            <a:spAutoFit/>
          </a:bodyPr>
          <a:lstStyle/>
          <a:p>
            <a:pPr>
              <a:lnSpc>
                <a:spcPct val="110000"/>
              </a:lnSpc>
            </a:pPr>
            <a:r>
              <a:rPr lang="en-US" sz="2500" dirty="0"/>
              <a:t>The </a:t>
            </a:r>
            <a:r>
              <a:rPr lang="en-US" sz="2500" b="1" dirty="0"/>
              <a:t>Shelby County Board of Education </a:t>
            </a:r>
            <a:r>
              <a:rPr lang="en-US" sz="2500" dirty="0"/>
              <a:t>accepts the responsibility for establishing and maintaining proper standards of discipline and behavior in the public schools. In order to maintain good order and ensure an environment conducive to learning, the Board considers behavior or conduct occurring on school property or at any school sponsored activity occurring off school property which interferes with the above to be offenses. </a:t>
            </a:r>
            <a:br>
              <a:rPr lang="en-US" sz="2500" dirty="0"/>
            </a:br>
            <a:endParaRPr lang="en-US" sz="2500" dirty="0"/>
          </a:p>
          <a:p>
            <a:endParaRPr lang="en-US" sz="2300" dirty="0"/>
          </a:p>
          <a:p>
            <a:r>
              <a:rPr lang="en-US" sz="1900" i="1" dirty="0"/>
              <a:t>*This Student Code of Conduct, and a list of the offenses, will be uploaded on the school’s website.*</a:t>
            </a:r>
          </a:p>
          <a:p>
            <a:endParaRPr lang="en-US" sz="2100" i="1" dirty="0"/>
          </a:p>
        </p:txBody>
      </p:sp>
    </p:spTree>
    <p:extLst>
      <p:ext uri="{BB962C8B-B14F-4D97-AF65-F5344CB8AC3E}">
        <p14:creationId xmlns:p14="http://schemas.microsoft.com/office/powerpoint/2010/main" val="2265959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04800"/>
            <a:ext cx="6781800" cy="1295400"/>
          </a:xfrm>
        </p:spPr>
        <p:txBody>
          <a:bodyPr/>
          <a:lstStyle/>
          <a:p>
            <a:r>
              <a:rPr lang="en-US" sz="3200" dirty="0">
                <a:latin typeface="Perpetua Titling MT" panose="02020502060505020804" pitchFamily="18" charset="0"/>
              </a:rPr>
              <a:t> </a:t>
            </a:r>
            <a:r>
              <a:rPr lang="en-US" sz="3800" b="1" dirty="0"/>
              <a:t>Parental Involvement</a:t>
            </a:r>
          </a:p>
        </p:txBody>
      </p:sp>
      <p:sp>
        <p:nvSpPr>
          <p:cNvPr id="3" name="Content Placeholder 2"/>
          <p:cNvSpPr>
            <a:spLocks noGrp="1"/>
          </p:cNvSpPr>
          <p:nvPr>
            <p:ph idx="1"/>
          </p:nvPr>
        </p:nvSpPr>
        <p:spPr>
          <a:xfrm>
            <a:off x="228600" y="1573199"/>
            <a:ext cx="8839200" cy="3962400"/>
          </a:xfrm>
        </p:spPr>
        <p:txBody>
          <a:bodyPr/>
          <a:lstStyle/>
          <a:p>
            <a:pPr marL="0" indent="0">
              <a:buNone/>
            </a:pPr>
            <a:r>
              <a:rPr lang="en-US" b="1" dirty="0">
                <a:solidFill>
                  <a:srgbClr val="FF0000"/>
                </a:solidFill>
              </a:rPr>
              <a:t>Family Engagement Events</a:t>
            </a:r>
          </a:p>
          <a:p>
            <a:pPr marL="0" indent="0">
              <a:buNone/>
            </a:pPr>
            <a:endParaRPr lang="en-US" dirty="0"/>
          </a:p>
          <a:p>
            <a:r>
              <a:rPr lang="en-US" sz="1600" b="1" dirty="0">
                <a:solidFill>
                  <a:srgbClr val="FF0000"/>
                </a:solidFill>
              </a:rPr>
              <a:t>8/14</a:t>
            </a:r>
            <a:r>
              <a:rPr lang="en-US" sz="1600" dirty="0"/>
              <a:t> Partners in Education Meeting/SRAE Parent Information Meeting </a:t>
            </a:r>
            <a:r>
              <a:rPr lang="en-US" sz="1400" dirty="0"/>
              <a:t>5:00 - 6:30 PM</a:t>
            </a:r>
          </a:p>
          <a:p>
            <a:r>
              <a:rPr lang="en-US" sz="1600" b="1" dirty="0">
                <a:solidFill>
                  <a:srgbClr val="FF0000"/>
                </a:solidFill>
              </a:rPr>
              <a:t>9/4</a:t>
            </a:r>
            <a:r>
              <a:rPr lang="en-US" sz="1600" dirty="0"/>
              <a:t> Hispanic Heritage Night 5:30-7:00 PM </a:t>
            </a:r>
            <a:r>
              <a:rPr lang="en-US" sz="1400" i="1" dirty="0"/>
              <a:t>(Bundled with Parent Teacher Conferences)</a:t>
            </a:r>
          </a:p>
          <a:p>
            <a:r>
              <a:rPr lang="en-US" sz="1600" b="1" dirty="0">
                <a:solidFill>
                  <a:srgbClr val="FF0000"/>
                </a:solidFill>
              </a:rPr>
              <a:t>10/23</a:t>
            </a:r>
            <a:r>
              <a:rPr lang="en-US" sz="1600" dirty="0"/>
              <a:t> Partners in Education Meeting/Bullying Prevention Event – </a:t>
            </a:r>
            <a:r>
              <a:rPr lang="en-US" sz="1400" dirty="0"/>
              <a:t>5:00 - 6:30 PM</a:t>
            </a:r>
          </a:p>
          <a:p>
            <a:r>
              <a:rPr lang="en-US" sz="1600" b="1" dirty="0">
                <a:solidFill>
                  <a:srgbClr val="FF0000"/>
                </a:solidFill>
              </a:rPr>
              <a:t>11/13</a:t>
            </a:r>
            <a:r>
              <a:rPr lang="en-US" sz="1600" dirty="0"/>
              <a:t> Coffee and Donuts with the Principal – 10:00 AM</a:t>
            </a:r>
          </a:p>
          <a:p>
            <a:r>
              <a:rPr lang="en-US" sz="1600" b="1" dirty="0">
                <a:solidFill>
                  <a:srgbClr val="FF0000"/>
                </a:solidFill>
              </a:rPr>
              <a:t>12/18</a:t>
            </a:r>
            <a:r>
              <a:rPr lang="en-US" sz="1600" dirty="0"/>
              <a:t> Hope and Hot Chocolate-Holiday Community Resource Fair </a:t>
            </a:r>
            <a:r>
              <a:rPr lang="en-US" sz="1400" dirty="0"/>
              <a:t>5:00 – 7:00 PM </a:t>
            </a:r>
            <a:r>
              <a:rPr lang="en-US" sz="1400" i="1" dirty="0"/>
              <a:t>(Coordinate with Bogue and Fason)</a:t>
            </a:r>
          </a:p>
          <a:p>
            <a:r>
              <a:rPr lang="en-US" sz="1600" b="1" dirty="0">
                <a:solidFill>
                  <a:srgbClr val="FF0000"/>
                </a:solidFill>
              </a:rPr>
              <a:t>1/27</a:t>
            </a:r>
            <a:r>
              <a:rPr lang="en-US" sz="1600" dirty="0"/>
              <a:t> Partners in Education Meeting/Parent &amp; Caregiver Education </a:t>
            </a:r>
            <a:r>
              <a:rPr lang="en-US" sz="1400" dirty="0"/>
              <a:t>5:00 - 6:30 PM </a:t>
            </a:r>
            <a:r>
              <a:rPr lang="en-US" sz="1400" i="1" dirty="0"/>
              <a:t>(Bundled with Parent Teacher Conferences)</a:t>
            </a:r>
          </a:p>
          <a:p>
            <a:r>
              <a:rPr lang="en-US" sz="1600" b="1" dirty="0">
                <a:solidFill>
                  <a:srgbClr val="FF0000"/>
                </a:solidFill>
              </a:rPr>
              <a:t>2/12</a:t>
            </a:r>
            <a:r>
              <a:rPr lang="en-US" sz="1600" dirty="0"/>
              <a:t> Cookies with the Principal – </a:t>
            </a:r>
            <a:r>
              <a:rPr lang="en-US" sz="1400" dirty="0"/>
              <a:t>5:00 PM</a:t>
            </a:r>
          </a:p>
          <a:p>
            <a:r>
              <a:rPr lang="en-US" sz="1600" b="1" dirty="0">
                <a:solidFill>
                  <a:srgbClr val="FF0000"/>
                </a:solidFill>
              </a:rPr>
              <a:t>2/26</a:t>
            </a:r>
            <a:r>
              <a:rPr lang="en-US" sz="1600" dirty="0"/>
              <a:t> Black History Month Celebration </a:t>
            </a:r>
            <a:r>
              <a:rPr lang="en-US" sz="1400" i="1" dirty="0"/>
              <a:t>(*time to be determined)</a:t>
            </a:r>
          </a:p>
          <a:p>
            <a:r>
              <a:rPr lang="en-US" sz="1600" b="1" dirty="0">
                <a:solidFill>
                  <a:srgbClr val="FF0000"/>
                </a:solidFill>
              </a:rPr>
              <a:t>3/26</a:t>
            </a:r>
            <a:r>
              <a:rPr lang="en-US" sz="1600" dirty="0"/>
              <a:t>-Pi’ Night Pizza Party </a:t>
            </a:r>
            <a:r>
              <a:rPr lang="en-US" sz="1400" i="1" dirty="0"/>
              <a:t>(Quarter 4 kickoff, math focused with pizza, financial literacy presentation</a:t>
            </a:r>
            <a:r>
              <a:rPr lang="en-US" sz="1400" i="1"/>
              <a:t>)     </a:t>
            </a:r>
            <a:r>
              <a:rPr lang="en-US" sz="1400"/>
              <a:t>5:00 - 6:30 </a:t>
            </a:r>
            <a:r>
              <a:rPr lang="en-US" sz="1400" dirty="0"/>
              <a:t>PM</a:t>
            </a:r>
          </a:p>
          <a:p>
            <a:r>
              <a:rPr lang="en-US" sz="1600" b="1" dirty="0">
                <a:solidFill>
                  <a:srgbClr val="FF0000"/>
                </a:solidFill>
              </a:rPr>
              <a:t>4/16 </a:t>
            </a:r>
            <a:r>
              <a:rPr lang="en-US" sz="1600" dirty="0"/>
              <a:t>Partners in Education Meeting/Parent &amp; Caregiver Education – </a:t>
            </a:r>
            <a:r>
              <a:rPr lang="en-US" sz="1400" dirty="0"/>
              <a:t>5:00 - 6:30 PM</a:t>
            </a:r>
          </a:p>
          <a:p>
            <a:r>
              <a:rPr lang="en-US" sz="1600" b="1" dirty="0">
                <a:solidFill>
                  <a:srgbClr val="FF0000"/>
                </a:solidFill>
              </a:rPr>
              <a:t>5/14</a:t>
            </a:r>
            <a:r>
              <a:rPr lang="en-US" sz="1600" dirty="0"/>
              <a:t> Safe Summer Kick-Off with Sycamore View Boys and Girls Club - </a:t>
            </a:r>
            <a:r>
              <a:rPr lang="en-US" sz="1400" dirty="0"/>
              <a:t>5:30 - 6:30 PM</a:t>
            </a:r>
          </a:p>
          <a:p>
            <a:endParaRPr lang="en-US" sz="1400" b="1" dirty="0"/>
          </a:p>
          <a:p>
            <a:pPr marL="0" indent="0">
              <a:buNone/>
            </a:pPr>
            <a:endParaRPr lang="en-US" sz="1400" i="1" dirty="0"/>
          </a:p>
          <a:p>
            <a:pPr marL="114300" indent="0">
              <a:lnSpc>
                <a:spcPct val="90000"/>
              </a:lnSpc>
              <a:buNone/>
            </a:pPr>
            <a:endParaRPr lang="en-US" sz="1800" i="1" dirty="0"/>
          </a:p>
          <a:p>
            <a:pPr>
              <a:buNone/>
            </a:pPr>
            <a:endParaRPr lang="en-US" sz="1800" dirty="0"/>
          </a:p>
        </p:txBody>
      </p:sp>
      <p:sp>
        <p:nvSpPr>
          <p:cNvPr id="4" name="TextBox 3"/>
          <p:cNvSpPr txBox="1"/>
          <p:nvPr/>
        </p:nvSpPr>
        <p:spPr>
          <a:xfrm>
            <a:off x="9685867" y="3369733"/>
            <a:ext cx="184666"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2993340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linds(horizontal)">
                                      <p:cBhvr>
                                        <p:cTn id="10" dur="500"/>
                                        <p:tgtEl>
                                          <p:spTgt spid="3">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blinds(horizontal)">
                                      <p:cBhvr>
                                        <p:cTn id="13" dur="500"/>
                                        <p:tgtEl>
                                          <p:spTgt spid="3">
                                            <p:txEl>
                                              <p:pRg st="3" end="3"/>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blinds(horizontal)">
                                      <p:cBhvr>
                                        <p:cTn id="16" dur="500"/>
                                        <p:tgtEl>
                                          <p:spTgt spid="3">
                                            <p:txEl>
                                              <p:pRg st="4" end="4"/>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blinds(horizontal)">
                                      <p:cBhvr>
                                        <p:cTn id="19" dur="500"/>
                                        <p:tgtEl>
                                          <p:spTgt spid="3">
                                            <p:txEl>
                                              <p:pRg st="5" end="5"/>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blinds(horizontal)">
                                      <p:cBhvr>
                                        <p:cTn id="22" dur="500"/>
                                        <p:tgtEl>
                                          <p:spTgt spid="3">
                                            <p:txEl>
                                              <p:pRg st="6" end="6"/>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Effect transition="in" filter="blinds(horizontal)">
                                      <p:cBhvr>
                                        <p:cTn id="25" dur="500"/>
                                        <p:tgtEl>
                                          <p:spTgt spid="3">
                                            <p:txEl>
                                              <p:pRg st="7" end="7"/>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3">
                                            <p:txEl>
                                              <p:pRg st="8" end="8"/>
                                            </p:txEl>
                                          </p:spTgt>
                                        </p:tgtEl>
                                        <p:attrNameLst>
                                          <p:attrName>style.visibility</p:attrName>
                                        </p:attrNameLst>
                                      </p:cBhvr>
                                      <p:to>
                                        <p:strVal val="visible"/>
                                      </p:to>
                                    </p:set>
                                    <p:animEffect transition="in" filter="blinds(horizontal)">
                                      <p:cBhvr>
                                        <p:cTn id="28" dur="500"/>
                                        <p:tgtEl>
                                          <p:spTgt spid="3">
                                            <p:txEl>
                                              <p:pRg st="8" end="8"/>
                                            </p:txEl>
                                          </p:spTgt>
                                        </p:tgtEl>
                                      </p:cBhvr>
                                    </p:animEffect>
                                  </p:childTnLst>
                                </p:cTn>
                              </p:par>
                              <p:par>
                                <p:cTn id="29" presetID="3" presetClass="entr" presetSubtype="10" fill="hold" nodeType="with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animEffect transition="in" filter="blinds(horizontal)">
                                      <p:cBhvr>
                                        <p:cTn id="31" dur="500"/>
                                        <p:tgtEl>
                                          <p:spTgt spid="3">
                                            <p:txEl>
                                              <p:pRg st="9" end="9"/>
                                            </p:txEl>
                                          </p:spTgt>
                                        </p:tgtEl>
                                      </p:cBhvr>
                                    </p:animEffect>
                                  </p:childTnLst>
                                </p:cTn>
                              </p:par>
                              <p:par>
                                <p:cTn id="32" presetID="3" presetClass="entr" presetSubtype="10" fill="hold" nodeType="withEffect">
                                  <p:stCondLst>
                                    <p:cond delay="0"/>
                                  </p:stCondLst>
                                  <p:childTnLst>
                                    <p:set>
                                      <p:cBhvr>
                                        <p:cTn id="33" dur="1" fill="hold">
                                          <p:stCondLst>
                                            <p:cond delay="0"/>
                                          </p:stCondLst>
                                        </p:cTn>
                                        <p:tgtEl>
                                          <p:spTgt spid="3">
                                            <p:txEl>
                                              <p:pRg st="10" end="10"/>
                                            </p:txEl>
                                          </p:spTgt>
                                        </p:tgtEl>
                                        <p:attrNameLst>
                                          <p:attrName>style.visibility</p:attrName>
                                        </p:attrNameLst>
                                      </p:cBhvr>
                                      <p:to>
                                        <p:strVal val="visible"/>
                                      </p:to>
                                    </p:set>
                                    <p:animEffect transition="in" filter="blinds(horizontal)">
                                      <p:cBhvr>
                                        <p:cTn id="34" dur="500"/>
                                        <p:tgtEl>
                                          <p:spTgt spid="3">
                                            <p:txEl>
                                              <p:pRg st="10" end="10"/>
                                            </p:txEl>
                                          </p:spTgt>
                                        </p:tgtEl>
                                      </p:cBhvr>
                                    </p:animEffect>
                                  </p:childTnLst>
                                </p:cTn>
                              </p:par>
                              <p:par>
                                <p:cTn id="35" presetID="3" presetClass="entr" presetSubtype="10" fill="hold" nodeType="withEffect">
                                  <p:stCondLst>
                                    <p:cond delay="0"/>
                                  </p:stCondLst>
                                  <p:childTnLst>
                                    <p:set>
                                      <p:cBhvr>
                                        <p:cTn id="36" dur="1" fill="hold">
                                          <p:stCondLst>
                                            <p:cond delay="0"/>
                                          </p:stCondLst>
                                        </p:cTn>
                                        <p:tgtEl>
                                          <p:spTgt spid="3">
                                            <p:txEl>
                                              <p:pRg st="11" end="11"/>
                                            </p:txEl>
                                          </p:spTgt>
                                        </p:tgtEl>
                                        <p:attrNameLst>
                                          <p:attrName>style.visibility</p:attrName>
                                        </p:attrNameLst>
                                      </p:cBhvr>
                                      <p:to>
                                        <p:strVal val="visible"/>
                                      </p:to>
                                    </p:set>
                                    <p:animEffect transition="in" filter="blinds(horizontal)">
                                      <p:cBhvr>
                                        <p:cTn id="37" dur="500"/>
                                        <p:tgtEl>
                                          <p:spTgt spid="3">
                                            <p:txEl>
                                              <p:pRg st="11" end="11"/>
                                            </p:txEl>
                                          </p:spTgt>
                                        </p:tgtEl>
                                      </p:cBhvr>
                                    </p:animEffect>
                                  </p:childTnLst>
                                </p:cTn>
                              </p:par>
                              <p:par>
                                <p:cTn id="38" presetID="3" presetClass="entr" presetSubtype="10" fill="hold" nodeType="withEffect">
                                  <p:stCondLst>
                                    <p:cond delay="0"/>
                                  </p:stCondLst>
                                  <p:childTnLst>
                                    <p:set>
                                      <p:cBhvr>
                                        <p:cTn id="39" dur="1" fill="hold">
                                          <p:stCondLst>
                                            <p:cond delay="0"/>
                                          </p:stCondLst>
                                        </p:cTn>
                                        <p:tgtEl>
                                          <p:spTgt spid="3">
                                            <p:txEl>
                                              <p:pRg st="12" end="12"/>
                                            </p:txEl>
                                          </p:spTgt>
                                        </p:tgtEl>
                                        <p:attrNameLst>
                                          <p:attrName>style.visibility</p:attrName>
                                        </p:attrNameLst>
                                      </p:cBhvr>
                                      <p:to>
                                        <p:strVal val="visible"/>
                                      </p:to>
                                    </p:set>
                                    <p:animEffect transition="in" filter="blinds(horizontal)">
                                      <p:cBhvr>
                                        <p:cTn id="40"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28600"/>
            <a:ext cx="6629400" cy="1371600"/>
          </a:xfrm>
        </p:spPr>
        <p:txBody>
          <a:bodyPr/>
          <a:lstStyle/>
          <a:p>
            <a:r>
              <a:rPr lang="en-US" sz="3800" b="1" dirty="0"/>
              <a:t>Reporting Student Progress</a:t>
            </a:r>
          </a:p>
        </p:txBody>
      </p:sp>
      <p:sp>
        <p:nvSpPr>
          <p:cNvPr id="3" name="Content Placeholder 2"/>
          <p:cNvSpPr>
            <a:spLocks noGrp="1"/>
          </p:cNvSpPr>
          <p:nvPr>
            <p:ph idx="1"/>
          </p:nvPr>
        </p:nvSpPr>
        <p:spPr>
          <a:xfrm>
            <a:off x="152400" y="1524000"/>
            <a:ext cx="8839200" cy="4800600"/>
          </a:xfrm>
        </p:spPr>
        <p:txBody>
          <a:bodyPr/>
          <a:lstStyle/>
          <a:p>
            <a:pPr marL="114300" indent="0">
              <a:lnSpc>
                <a:spcPct val="90000"/>
              </a:lnSpc>
              <a:buNone/>
            </a:pPr>
            <a:r>
              <a:rPr lang="en-US" sz="2600" b="1" dirty="0"/>
              <a:t>The teachers of KBMS will communicate students progress in several ways:</a:t>
            </a:r>
          </a:p>
          <a:p>
            <a:pPr marL="114300" indent="0">
              <a:lnSpc>
                <a:spcPct val="90000"/>
              </a:lnSpc>
              <a:buNone/>
            </a:pPr>
            <a:endParaRPr lang="en-US" sz="1000" b="1" dirty="0"/>
          </a:p>
          <a:p>
            <a:pPr>
              <a:lnSpc>
                <a:spcPct val="90000"/>
              </a:lnSpc>
            </a:pPr>
            <a:r>
              <a:rPr lang="en-US" sz="2200" dirty="0"/>
              <a:t>Mid - Nine Weeks Progress Reports </a:t>
            </a:r>
          </a:p>
          <a:p>
            <a:pPr>
              <a:lnSpc>
                <a:spcPct val="90000"/>
              </a:lnSpc>
            </a:pPr>
            <a:r>
              <a:rPr lang="en-US" sz="2200" dirty="0"/>
              <a:t>Report Cards – each 9 weeks</a:t>
            </a:r>
          </a:p>
          <a:p>
            <a:pPr>
              <a:lnSpc>
                <a:spcPct val="90000"/>
              </a:lnSpc>
            </a:pPr>
            <a:r>
              <a:rPr lang="en-US" sz="2200" dirty="0"/>
              <a:t>Phone calls/ texts/ emails to parents</a:t>
            </a:r>
          </a:p>
          <a:p>
            <a:r>
              <a:rPr lang="en-US" sz="2200" dirty="0" err="1"/>
              <a:t>SchoolStatus</a:t>
            </a:r>
            <a:r>
              <a:rPr lang="en-US" sz="2200" dirty="0"/>
              <a:t> Connect</a:t>
            </a:r>
          </a:p>
          <a:p>
            <a:r>
              <a:rPr lang="en-US" sz="2200" dirty="0"/>
              <a:t>PowerSchool</a:t>
            </a:r>
          </a:p>
          <a:p>
            <a:r>
              <a:rPr lang="en-US" sz="2200" dirty="0"/>
              <a:t>Parent Teacher Conferences</a:t>
            </a:r>
          </a:p>
          <a:p>
            <a:pPr>
              <a:buNone/>
            </a:pPr>
            <a:endParaRPr lang="en-US" sz="1800" dirty="0"/>
          </a:p>
          <a:p>
            <a:pPr>
              <a:buNone/>
            </a:pPr>
            <a:r>
              <a:rPr lang="en-US" sz="1800" i="1" dirty="0"/>
              <a:t>          - Tuesday, January 27,</a:t>
            </a:r>
            <a:r>
              <a:rPr lang="en-US" sz="1800" i="1" baseline="30000" dirty="0"/>
              <a:t>,</a:t>
            </a:r>
            <a:r>
              <a:rPr lang="en-US" sz="1800" i="1" dirty="0"/>
              <a:t> 2024 … 4-7 pm</a:t>
            </a:r>
          </a:p>
          <a:p>
            <a:pPr>
              <a:buNone/>
            </a:pPr>
            <a:endParaRPr lang="en-US" sz="1800" dirty="0"/>
          </a:p>
          <a:p>
            <a:pPr>
              <a:buNone/>
            </a:pPr>
            <a:r>
              <a:rPr lang="en-US" sz="1800" i="1" dirty="0"/>
              <a:t>*You can also schedule a conference with your child’s teacher by setting up an appointment via email or by calling the school  office @ 901-416-0640.</a:t>
            </a:r>
          </a:p>
          <a:p>
            <a:pPr>
              <a:buNone/>
            </a:pPr>
            <a:endParaRPr lang="en-US" dirty="0"/>
          </a:p>
          <a:p>
            <a:pPr>
              <a:buNone/>
            </a:pPr>
            <a:r>
              <a:rPr lang="en-US" sz="1800" dirty="0"/>
              <a:t>  </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blinds(horizontal)">
                                      <p:cBhvr>
                                        <p:cTn id="15" dur="500"/>
                                        <p:tgtEl>
                                          <p:spTgt spid="3">
                                            <p:txEl>
                                              <p:pRg st="3" end="3"/>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blinds(horizontal)">
                                      <p:cBhvr>
                                        <p:cTn id="18" dur="500"/>
                                        <p:tgtEl>
                                          <p:spTgt spid="3">
                                            <p:txEl>
                                              <p:pRg st="4" end="4"/>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blinds(horizontal)">
                                      <p:cBhvr>
                                        <p:cTn id="21" dur="500"/>
                                        <p:tgtEl>
                                          <p:spTgt spid="3">
                                            <p:txEl>
                                              <p:pRg st="5" end="5"/>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blinds(horizontal)">
                                      <p:cBhvr>
                                        <p:cTn id="24" dur="500"/>
                                        <p:tgtEl>
                                          <p:spTgt spid="3">
                                            <p:txEl>
                                              <p:pRg st="6" end="6"/>
                                            </p:txEl>
                                          </p:spTgt>
                                        </p:tgtEl>
                                      </p:cBhvr>
                                    </p:animEffect>
                                  </p:childTnLst>
                                </p:cTn>
                              </p:par>
                              <p:par>
                                <p:cTn id="25" presetID="3" presetClass="entr" presetSubtype="10"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blinds(horizontal)">
                                      <p:cBhvr>
                                        <p:cTn id="27" dur="500"/>
                                        <p:tgtEl>
                                          <p:spTgt spid="3">
                                            <p:txEl>
                                              <p:pRg st="7" end="7"/>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3">
                                            <p:txEl>
                                              <p:pRg st="9" end="9"/>
                                            </p:txEl>
                                          </p:spTgt>
                                        </p:tgtEl>
                                        <p:attrNameLst>
                                          <p:attrName>style.visibility</p:attrName>
                                        </p:attrNameLst>
                                      </p:cBhvr>
                                      <p:to>
                                        <p:strVal val="visible"/>
                                      </p:to>
                                    </p:set>
                                    <p:animEffect transition="in" filter="blinds(horizontal)">
                                      <p:cBhvr>
                                        <p:cTn id="30" dur="500"/>
                                        <p:tgtEl>
                                          <p:spTgt spid="3">
                                            <p:txEl>
                                              <p:pRg st="9" end="9"/>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nodeType="clickEffect">
                                  <p:stCondLst>
                                    <p:cond delay="0"/>
                                  </p:stCondLst>
                                  <p:childTnLst>
                                    <p:set>
                                      <p:cBhvr>
                                        <p:cTn id="34" dur="1" fill="hold">
                                          <p:stCondLst>
                                            <p:cond delay="0"/>
                                          </p:stCondLst>
                                        </p:cTn>
                                        <p:tgtEl>
                                          <p:spTgt spid="3">
                                            <p:txEl>
                                              <p:pRg st="11" end="11"/>
                                            </p:txEl>
                                          </p:spTgt>
                                        </p:tgtEl>
                                        <p:attrNameLst>
                                          <p:attrName>style.visibility</p:attrName>
                                        </p:attrNameLst>
                                      </p:cBhvr>
                                      <p:to>
                                        <p:strVal val="visible"/>
                                      </p:to>
                                    </p:set>
                                    <p:animEffect transition="in" filter="blinds(horizontal)">
                                      <p:cBhvr>
                                        <p:cTn id="35"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0"/>
            <a:ext cx="6400800" cy="1143000"/>
          </a:xfrm>
        </p:spPr>
        <p:txBody>
          <a:bodyPr/>
          <a:lstStyle/>
          <a:p>
            <a:r>
              <a:rPr lang="en-US" b="1" dirty="0"/>
              <a:t>School Contact Information</a:t>
            </a:r>
          </a:p>
        </p:txBody>
      </p:sp>
      <p:sp>
        <p:nvSpPr>
          <p:cNvPr id="3" name="TextBox 2"/>
          <p:cNvSpPr txBox="1"/>
          <p:nvPr/>
        </p:nvSpPr>
        <p:spPr>
          <a:xfrm>
            <a:off x="381000" y="1219200"/>
            <a:ext cx="8382000" cy="5078313"/>
          </a:xfrm>
          <a:prstGeom prst="rect">
            <a:avLst/>
          </a:prstGeom>
          <a:noFill/>
        </p:spPr>
        <p:txBody>
          <a:bodyPr wrap="square" rtlCol="0">
            <a:spAutoFit/>
          </a:bodyPr>
          <a:lstStyle/>
          <a:p>
            <a:r>
              <a:rPr lang="en-US" dirty="0"/>
              <a:t>Dr. Christopher </a:t>
            </a:r>
            <a:r>
              <a:rPr lang="en-US" dirty="0" err="1"/>
              <a:t>Murrah</a:t>
            </a:r>
            <a:r>
              <a:rPr lang="en-US" dirty="0"/>
              <a:t>, Principal</a:t>
            </a:r>
          </a:p>
          <a:p>
            <a:r>
              <a:rPr lang="en-US" dirty="0">
                <a:hlinkClick r:id="rId3"/>
              </a:rPr>
              <a:t>murrahc@scsk12.org</a:t>
            </a:r>
            <a:r>
              <a:rPr lang="en-US" dirty="0"/>
              <a:t> </a:t>
            </a:r>
          </a:p>
          <a:p>
            <a:endParaRPr lang="en-US" dirty="0"/>
          </a:p>
          <a:p>
            <a:r>
              <a:rPr lang="en-US" dirty="0"/>
              <a:t>Melody Harrison, Assistant Principal</a:t>
            </a:r>
          </a:p>
          <a:p>
            <a:r>
              <a:rPr lang="en-US" dirty="0">
                <a:hlinkClick r:id="rId4"/>
              </a:rPr>
              <a:t>harrisonms@scsk12.org</a:t>
            </a:r>
            <a:r>
              <a:rPr lang="en-US" dirty="0"/>
              <a:t> </a:t>
            </a:r>
          </a:p>
          <a:p>
            <a:endParaRPr lang="en-US" dirty="0"/>
          </a:p>
          <a:p>
            <a:r>
              <a:rPr lang="en-US" dirty="0" err="1"/>
              <a:t>Sourou</a:t>
            </a:r>
            <a:r>
              <a:rPr lang="en-US" dirty="0"/>
              <a:t> Jones, Assistant Principal</a:t>
            </a:r>
          </a:p>
          <a:p>
            <a:r>
              <a:rPr lang="en-US" dirty="0">
                <a:hlinkClick r:id="rId5"/>
              </a:rPr>
              <a:t>joness8@scsk12.org</a:t>
            </a:r>
            <a:r>
              <a:rPr lang="en-US" dirty="0"/>
              <a:t> </a:t>
            </a:r>
          </a:p>
          <a:p>
            <a:endParaRPr lang="en-US" dirty="0"/>
          </a:p>
          <a:p>
            <a:r>
              <a:rPr lang="en-US" dirty="0"/>
              <a:t>Teresa Stokes, Assistant Principal</a:t>
            </a:r>
          </a:p>
          <a:p>
            <a:r>
              <a:rPr lang="en-US" dirty="0">
                <a:hlinkClick r:id="rId6"/>
              </a:rPr>
              <a:t>schmidtt@scsk12.org</a:t>
            </a:r>
            <a:r>
              <a:rPr lang="en-US" dirty="0"/>
              <a:t> </a:t>
            </a:r>
          </a:p>
          <a:p>
            <a:endParaRPr lang="en-US" dirty="0"/>
          </a:p>
          <a:p>
            <a:r>
              <a:rPr lang="en-US" dirty="0"/>
              <a:t>Taquanya Thompson, PLC Coach</a:t>
            </a:r>
          </a:p>
          <a:p>
            <a:r>
              <a:rPr lang="en-US" dirty="0">
                <a:hlinkClick r:id="rId7"/>
              </a:rPr>
              <a:t>thompsontp@scsk12.org</a:t>
            </a:r>
            <a:endParaRPr lang="en-US" dirty="0"/>
          </a:p>
          <a:p>
            <a:endParaRPr lang="en-US" dirty="0"/>
          </a:p>
          <a:p>
            <a:r>
              <a:rPr lang="en-US" dirty="0"/>
              <a:t>Angela Jones, Family Engagement Specialist</a:t>
            </a:r>
          </a:p>
          <a:p>
            <a:r>
              <a:rPr lang="en-US" dirty="0">
                <a:hlinkClick r:id="rId8"/>
              </a:rPr>
              <a:t>jonesad4@scsk12.org</a:t>
            </a:r>
            <a:r>
              <a:rPr lang="en-US" dirty="0"/>
              <a:t> </a:t>
            </a:r>
          </a:p>
          <a:p>
            <a:endParaRPr lang="en-US" dirty="0"/>
          </a:p>
        </p:txBody>
      </p:sp>
    </p:spTree>
    <p:extLst>
      <p:ext uri="{BB962C8B-B14F-4D97-AF65-F5344CB8AC3E}">
        <p14:creationId xmlns:p14="http://schemas.microsoft.com/office/powerpoint/2010/main" val="19588572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CAB7A-62BB-B154-2358-BF1D6F0977DB}"/>
              </a:ext>
            </a:extLst>
          </p:cNvPr>
          <p:cNvSpPr>
            <a:spLocks noGrp="1"/>
          </p:cNvSpPr>
          <p:nvPr>
            <p:ph type="title"/>
          </p:nvPr>
        </p:nvSpPr>
        <p:spPr>
          <a:xfrm>
            <a:off x="381000" y="228600"/>
            <a:ext cx="4038600" cy="3048000"/>
          </a:xfrm>
        </p:spPr>
        <p:txBody>
          <a:bodyPr/>
          <a:lstStyle/>
          <a:p>
            <a:r>
              <a:rPr lang="en-US" sz="6000" b="1" dirty="0">
                <a:solidFill>
                  <a:schemeClr val="tx1"/>
                </a:solidFill>
              </a:rPr>
              <a:t>Backpack Giveaway</a:t>
            </a:r>
          </a:p>
        </p:txBody>
      </p:sp>
      <p:pic>
        <p:nvPicPr>
          <p:cNvPr id="5" name="Picture 4" descr="A colorful backpack on a black background&#10;&#10;Description automatically generated">
            <a:extLst>
              <a:ext uri="{FF2B5EF4-FFF2-40B4-BE49-F238E27FC236}">
                <a16:creationId xmlns:a16="http://schemas.microsoft.com/office/drawing/2014/main" id="{C8D70ED9-4B26-2422-C1D1-7C18C607EB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2800" y="2743200"/>
            <a:ext cx="3810000" cy="3810000"/>
          </a:xfrm>
          <a:prstGeom prst="rect">
            <a:avLst/>
          </a:prstGeom>
        </p:spPr>
      </p:pic>
    </p:spTree>
    <p:extLst>
      <p:ext uri="{BB962C8B-B14F-4D97-AF65-F5344CB8AC3E}">
        <p14:creationId xmlns:p14="http://schemas.microsoft.com/office/powerpoint/2010/main" val="1954893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0EBA6C-B50C-7D98-606B-70719DE0CABD}"/>
              </a:ext>
            </a:extLst>
          </p:cNvPr>
          <p:cNvSpPr>
            <a:spLocks noGrp="1"/>
          </p:cNvSpPr>
          <p:nvPr>
            <p:ph type="title"/>
          </p:nvPr>
        </p:nvSpPr>
        <p:spPr/>
        <p:txBody>
          <a:bodyPr/>
          <a:lstStyle/>
          <a:p>
            <a:r>
              <a:rPr lang="en-US" sz="4400" b="1" dirty="0">
                <a:latin typeface="Constantia" panose="02030602050306030303" pitchFamily="18" charset="0"/>
              </a:rPr>
              <a:t>Special Entertainment</a:t>
            </a:r>
          </a:p>
        </p:txBody>
      </p:sp>
      <p:sp>
        <p:nvSpPr>
          <p:cNvPr id="3" name="Content Placeholder 2">
            <a:extLst>
              <a:ext uri="{FF2B5EF4-FFF2-40B4-BE49-F238E27FC236}">
                <a16:creationId xmlns:a16="http://schemas.microsoft.com/office/drawing/2014/main" id="{8B72E95E-F0C3-5FCD-FCC5-6A091BEE0702}"/>
              </a:ext>
            </a:extLst>
          </p:cNvPr>
          <p:cNvSpPr>
            <a:spLocks noGrp="1"/>
          </p:cNvSpPr>
          <p:nvPr>
            <p:ph idx="1"/>
          </p:nvPr>
        </p:nvSpPr>
        <p:spPr>
          <a:xfrm>
            <a:off x="457200" y="2057400"/>
            <a:ext cx="6781800" cy="4068763"/>
          </a:xfrm>
        </p:spPr>
        <p:txBody>
          <a:bodyPr/>
          <a:lstStyle/>
          <a:p>
            <a:pPr marL="0" indent="0">
              <a:buNone/>
            </a:pPr>
            <a:endParaRPr lang="en-US" sz="2400" dirty="0">
              <a:latin typeface="Broadway" panose="04040905080B02020502" pitchFamily="82" charset="0"/>
            </a:endParaRPr>
          </a:p>
          <a:p>
            <a:pPr>
              <a:lnSpc>
                <a:spcPct val="150000"/>
              </a:lnSpc>
            </a:pPr>
            <a:r>
              <a:rPr lang="en-US" dirty="0">
                <a:latin typeface="Constantia" panose="02030602050306030303" pitchFamily="18" charset="0"/>
              </a:rPr>
              <a:t>Orchestra </a:t>
            </a:r>
            <a:endParaRPr lang="en-US" sz="2400" dirty="0">
              <a:latin typeface="Constantia" panose="02030602050306030303" pitchFamily="18" charset="0"/>
            </a:endParaRPr>
          </a:p>
          <a:p>
            <a:pPr>
              <a:lnSpc>
                <a:spcPct val="150000"/>
              </a:lnSpc>
            </a:pPr>
            <a:r>
              <a:rPr lang="en-US" sz="2400" dirty="0">
                <a:latin typeface="Constantia" panose="02030602050306030303" pitchFamily="18" charset="0"/>
              </a:rPr>
              <a:t>Drumline</a:t>
            </a:r>
          </a:p>
          <a:p>
            <a:pPr>
              <a:lnSpc>
                <a:spcPct val="150000"/>
              </a:lnSpc>
            </a:pPr>
            <a:r>
              <a:rPr lang="en-US" dirty="0">
                <a:latin typeface="Constantia" panose="02030602050306030303" pitchFamily="18" charset="0"/>
              </a:rPr>
              <a:t>Band</a:t>
            </a:r>
            <a:endParaRPr lang="en-US" sz="2400" dirty="0">
              <a:latin typeface="Constantia" panose="02030602050306030303" pitchFamily="18" charset="0"/>
            </a:endParaRPr>
          </a:p>
          <a:p>
            <a:pPr>
              <a:lnSpc>
                <a:spcPct val="150000"/>
              </a:lnSpc>
            </a:pPr>
            <a:r>
              <a:rPr lang="en-US" sz="2400" dirty="0">
                <a:latin typeface="Constantia" panose="02030602050306030303" pitchFamily="18" charset="0"/>
              </a:rPr>
              <a:t>KBMS Cheerleaders</a:t>
            </a:r>
            <a:r>
              <a:rPr lang="en-US" sz="2400" dirty="0"/>
              <a:t>	</a:t>
            </a:r>
            <a:endParaRPr lang="en-US" dirty="0"/>
          </a:p>
        </p:txBody>
      </p:sp>
    </p:spTree>
    <p:extLst>
      <p:ext uri="{BB962C8B-B14F-4D97-AF65-F5344CB8AC3E}">
        <p14:creationId xmlns:p14="http://schemas.microsoft.com/office/powerpoint/2010/main" val="23819819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800" dirty="0"/>
              <a:t>Sign-In</a:t>
            </a:r>
          </a:p>
        </p:txBody>
      </p:sp>
      <p:sp>
        <p:nvSpPr>
          <p:cNvPr id="3" name="TextBox 2"/>
          <p:cNvSpPr txBox="1"/>
          <p:nvPr/>
        </p:nvSpPr>
        <p:spPr>
          <a:xfrm>
            <a:off x="762000" y="2286000"/>
            <a:ext cx="7315200" cy="3354765"/>
          </a:xfrm>
          <a:prstGeom prst="rect">
            <a:avLst/>
          </a:prstGeom>
          <a:noFill/>
        </p:spPr>
        <p:txBody>
          <a:bodyPr wrap="square" rtlCol="0">
            <a:spAutoFit/>
          </a:bodyPr>
          <a:lstStyle/>
          <a:p>
            <a:r>
              <a:rPr lang="en-US" sz="3200" dirty="0">
                <a:solidFill>
                  <a:srgbClr val="FF0000"/>
                </a:solidFill>
              </a:rPr>
              <a:t>Please type your name and your </a:t>
            </a:r>
            <a:r>
              <a:rPr lang="en-US" sz="3200" u="sng" dirty="0">
                <a:solidFill>
                  <a:srgbClr val="FF0000"/>
                </a:solidFill>
              </a:rPr>
              <a:t>child’s</a:t>
            </a:r>
            <a:r>
              <a:rPr lang="en-US" sz="3200" dirty="0">
                <a:solidFill>
                  <a:srgbClr val="FF0000"/>
                </a:solidFill>
              </a:rPr>
              <a:t> </a:t>
            </a:r>
            <a:r>
              <a:rPr lang="en-US" sz="3200" u="sng" dirty="0">
                <a:solidFill>
                  <a:srgbClr val="FF0000"/>
                </a:solidFill>
              </a:rPr>
              <a:t>name/grade level </a:t>
            </a:r>
            <a:r>
              <a:rPr lang="en-US" sz="3200" dirty="0">
                <a:solidFill>
                  <a:srgbClr val="FF0000"/>
                </a:solidFill>
              </a:rPr>
              <a:t>in the chat box, if you haven’t already done so.</a:t>
            </a:r>
          </a:p>
          <a:p>
            <a:endParaRPr lang="en-US" sz="3600" dirty="0">
              <a:solidFill>
                <a:srgbClr val="FF0000"/>
              </a:solidFill>
            </a:endParaRPr>
          </a:p>
          <a:p>
            <a:endParaRPr lang="en-US" sz="3600" dirty="0">
              <a:solidFill>
                <a:srgbClr val="FF0000"/>
              </a:solidFill>
            </a:endParaRPr>
          </a:p>
          <a:p>
            <a:pPr algn="r"/>
            <a:r>
              <a:rPr lang="en-US" sz="3600" dirty="0">
                <a:solidFill>
                  <a:srgbClr val="FF0000"/>
                </a:solidFill>
                <a:latin typeface="Brush Script MT Italic"/>
                <a:cs typeface="Brush Script MT Italic"/>
              </a:rPr>
              <a:t>Thank you.</a:t>
            </a:r>
            <a:endParaRPr lang="en-US" sz="3600" dirty="0">
              <a:solidFill>
                <a:srgbClr val="FF0000"/>
              </a:solidFill>
            </a:endParaRPr>
          </a:p>
        </p:txBody>
      </p:sp>
    </p:spTree>
    <p:extLst>
      <p:ext uri="{BB962C8B-B14F-4D97-AF65-F5344CB8AC3E}">
        <p14:creationId xmlns:p14="http://schemas.microsoft.com/office/powerpoint/2010/main" val="357781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theme/theme1.xml><?xml version="1.0" encoding="utf-8"?>
<a:theme xmlns:a="http://schemas.openxmlformats.org/drawingml/2006/main" name="Back to School">
  <a:themeElements>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Them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Back to School</Template>
  <TotalTime>35872</TotalTime>
  <Words>2157</Words>
  <Application>Microsoft Office PowerPoint</Application>
  <PresentationFormat>On-screen Show (4:3)</PresentationFormat>
  <Paragraphs>269</Paragraphs>
  <Slides>29</Slides>
  <Notes>23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29</vt:i4>
      </vt:variant>
    </vt:vector>
  </HeadingPairs>
  <TitlesOfParts>
    <vt:vector size="38" baseType="lpstr">
      <vt:lpstr>Arial</vt:lpstr>
      <vt:lpstr>Broadway</vt:lpstr>
      <vt:lpstr>Brush Script MT Italic</vt:lpstr>
      <vt:lpstr>Calibri</vt:lpstr>
      <vt:lpstr>Comic Sans MS</vt:lpstr>
      <vt:lpstr>Constantia</vt:lpstr>
      <vt:lpstr>Georgia</vt:lpstr>
      <vt:lpstr>Perpetua Titling MT</vt:lpstr>
      <vt:lpstr>Back to School</vt:lpstr>
      <vt:lpstr>Kate Bond Middle School Annual Title 1 Parent Meeting</vt:lpstr>
      <vt:lpstr>Annual Title 1 Parent Meeting </vt:lpstr>
      <vt:lpstr>Title 1 Parent Meeting Agenda</vt:lpstr>
      <vt:lpstr>Purpose of Meeting</vt:lpstr>
      <vt:lpstr>WHAT IS TITLE 1?</vt:lpstr>
      <vt:lpstr>What does it mean to be a  Title I School?</vt:lpstr>
      <vt:lpstr>   KBMS Mission Statement </vt:lpstr>
      <vt:lpstr>Our School Achievement Data</vt:lpstr>
      <vt:lpstr>FALL - iReady Data</vt:lpstr>
      <vt:lpstr>PowerPoint Presentation</vt:lpstr>
      <vt:lpstr>PowerPoint Presentation</vt:lpstr>
      <vt:lpstr>School Improvement Plan  </vt:lpstr>
      <vt:lpstr>Parents’ Right to Know</vt:lpstr>
      <vt:lpstr>TEACHER QUALIFICATIONS</vt:lpstr>
      <vt:lpstr>End of Year   Out of Town Trip Branson, MO   Ms. Hill</vt:lpstr>
      <vt:lpstr>Backpack Giveaway</vt:lpstr>
      <vt:lpstr>Kate Bond Middle School Family Engagement Plan </vt:lpstr>
      <vt:lpstr>Kate Bond Middle School Family Engagement Plan</vt:lpstr>
      <vt:lpstr>Kate Bond Middle School Family Engagement Plan</vt:lpstr>
      <vt:lpstr>Kate Bond Middle School Family Engagement Plan</vt:lpstr>
      <vt:lpstr>Kate Bond Middle School Family Engagement Plan  </vt:lpstr>
      <vt:lpstr>What is the School-Parent Compact?</vt:lpstr>
      <vt:lpstr>Student Code of Conduct Policy #6022</vt:lpstr>
      <vt:lpstr> Parental Involvement</vt:lpstr>
      <vt:lpstr>Reporting Student Progress</vt:lpstr>
      <vt:lpstr>School Contact Information</vt:lpstr>
      <vt:lpstr>Backpack Giveaway</vt:lpstr>
      <vt:lpstr>Special Entertainment</vt:lpstr>
      <vt:lpstr>Sign-In</vt:lpstr>
    </vt:vector>
  </TitlesOfParts>
  <Company>ALSDE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 for Parents</dc:title>
  <dc:creator>judybo</dc:creator>
  <cp:lastModifiedBy>TAQUANYA P THOMPSON</cp:lastModifiedBy>
  <cp:revision>295</cp:revision>
  <cp:lastPrinted>2023-09-28T18:12:50Z</cp:lastPrinted>
  <dcterms:created xsi:type="dcterms:W3CDTF">2008-12-30T20:58:07Z</dcterms:created>
  <dcterms:modified xsi:type="dcterms:W3CDTF">2025-09-16T16:48:34Z</dcterms:modified>
</cp:coreProperties>
</file>