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29.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8"/>
  </p:notesMasterIdLst>
  <p:sldIdLst>
    <p:sldId id="256" r:id="rId2"/>
    <p:sldId id="259" r:id="rId3"/>
    <p:sldId id="260" r:id="rId4"/>
    <p:sldId id="261" r:id="rId5"/>
    <p:sldId id="262" r:id="rId6"/>
    <p:sldId id="277" r:id="rId7"/>
    <p:sldId id="276" r:id="rId8"/>
    <p:sldId id="280" r:id="rId9"/>
    <p:sldId id="281" r:id="rId10"/>
    <p:sldId id="273" r:id="rId11"/>
    <p:sldId id="282" r:id="rId12"/>
    <p:sldId id="314" r:id="rId13"/>
    <p:sldId id="283" r:id="rId14"/>
    <p:sldId id="286" r:id="rId15"/>
    <p:sldId id="287" r:id="rId16"/>
    <p:sldId id="288" r:id="rId17"/>
    <p:sldId id="309" r:id="rId18"/>
    <p:sldId id="290" r:id="rId19"/>
    <p:sldId id="291" r:id="rId20"/>
    <p:sldId id="297" r:id="rId21"/>
    <p:sldId id="296" r:id="rId22"/>
    <p:sldId id="316" r:id="rId23"/>
    <p:sldId id="317" r:id="rId24"/>
    <p:sldId id="294" r:id="rId25"/>
    <p:sldId id="293" r:id="rId26"/>
    <p:sldId id="295" r:id="rId27"/>
    <p:sldId id="289" r:id="rId28"/>
    <p:sldId id="298" r:id="rId29"/>
    <p:sldId id="300" r:id="rId30"/>
    <p:sldId id="302" r:id="rId31"/>
    <p:sldId id="299" r:id="rId32"/>
    <p:sldId id="303" r:id="rId33"/>
    <p:sldId id="305" r:id="rId34"/>
    <p:sldId id="306" r:id="rId35"/>
    <p:sldId id="308" r:id="rId36"/>
    <p:sldId id="311" r:id="rId37"/>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80" userDrawn="1">
          <p15:clr>
            <a:srgbClr val="A4A3A4"/>
          </p15:clr>
        </p15:guide>
        <p15:guide id="2" pos="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DFE5"/>
    <a:srgbClr val="008EAA"/>
    <a:srgbClr val="CDEEF7"/>
    <a:srgbClr val="A64399"/>
    <a:srgbClr val="248528"/>
    <a:srgbClr val="24769D"/>
    <a:srgbClr val="F8A907"/>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5"/>
    <p:restoredTop sz="94451"/>
  </p:normalViewPr>
  <p:slideViewPr>
    <p:cSldViewPr snapToGrid="0" showGuides="1">
      <p:cViewPr varScale="1">
        <p:scale>
          <a:sx n="106" d="100"/>
          <a:sy n="106" d="100"/>
        </p:scale>
        <p:origin x="2584" y="200"/>
      </p:cViewPr>
      <p:guideLst>
        <p:guide orient="horz" pos="3480"/>
        <p:guide pos="96"/>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854C56-B4D2-7D43-933C-CBF605DC9BDE}" type="datetimeFigureOut">
              <a:rPr lang="en-US" smtClean="0"/>
              <a:t>1/6/26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13A96C-F1FB-1943-8F15-4E94AA6373DD}" type="slidenum">
              <a:rPr lang="en-US" smtClean="0"/>
              <a:t>‹#›</a:t>
            </a:fld>
            <a:endParaRPr lang="en-US"/>
          </a:p>
        </p:txBody>
      </p:sp>
    </p:spTree>
    <p:extLst>
      <p:ext uri="{BB962C8B-B14F-4D97-AF65-F5344CB8AC3E}">
        <p14:creationId xmlns:p14="http://schemas.microsoft.com/office/powerpoint/2010/main" val="1446772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13A96C-F1FB-1943-8F15-4E94AA6373DD}" type="slidenum">
              <a:rPr lang="en-US" smtClean="0"/>
              <a:t>5</a:t>
            </a:fld>
            <a:endParaRPr lang="en-US"/>
          </a:p>
        </p:txBody>
      </p:sp>
    </p:spTree>
    <p:extLst>
      <p:ext uri="{BB962C8B-B14F-4D97-AF65-F5344CB8AC3E}">
        <p14:creationId xmlns:p14="http://schemas.microsoft.com/office/powerpoint/2010/main" val="3577964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13A96C-F1FB-1943-8F15-4E94AA6373DD}" type="slidenum">
              <a:rPr lang="en-US" smtClean="0"/>
              <a:t>8</a:t>
            </a:fld>
            <a:endParaRPr lang="en-US"/>
          </a:p>
        </p:txBody>
      </p:sp>
    </p:spTree>
    <p:extLst>
      <p:ext uri="{BB962C8B-B14F-4D97-AF65-F5344CB8AC3E}">
        <p14:creationId xmlns:p14="http://schemas.microsoft.com/office/powerpoint/2010/main" val="3650983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13A96C-F1FB-1943-8F15-4E94AA6373DD}" type="slidenum">
              <a:rPr lang="en-US" smtClean="0"/>
              <a:t>16</a:t>
            </a:fld>
            <a:endParaRPr lang="en-US"/>
          </a:p>
        </p:txBody>
      </p:sp>
    </p:spTree>
    <p:extLst>
      <p:ext uri="{BB962C8B-B14F-4D97-AF65-F5344CB8AC3E}">
        <p14:creationId xmlns:p14="http://schemas.microsoft.com/office/powerpoint/2010/main" val="4143733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13A96C-F1FB-1943-8F15-4E94AA6373DD}" type="slidenum">
              <a:rPr lang="en-US" smtClean="0"/>
              <a:t>19</a:t>
            </a:fld>
            <a:endParaRPr lang="en-US"/>
          </a:p>
        </p:txBody>
      </p:sp>
    </p:spTree>
    <p:extLst>
      <p:ext uri="{BB962C8B-B14F-4D97-AF65-F5344CB8AC3E}">
        <p14:creationId xmlns:p14="http://schemas.microsoft.com/office/powerpoint/2010/main" val="4166578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471487" y="8475136"/>
            <a:ext cx="1543050" cy="486833"/>
          </a:xfrm>
          <a:prstGeom prst="rect">
            <a:avLst/>
          </a:prstGeom>
        </p:spPr>
        <p:txBody>
          <a:bodyPr/>
          <a:lstStyle/>
          <a:p>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4D764D8-5B36-754B-AFBA-AF0AFEFF4AB1}" type="slidenum">
              <a:rPr lang="en-US" smtClean="0"/>
              <a:t>‹#›</a:t>
            </a:fld>
            <a:endParaRPr lang="en-US" dirty="0"/>
          </a:p>
        </p:txBody>
      </p:sp>
    </p:spTree>
    <p:extLst>
      <p:ext uri="{BB962C8B-B14F-4D97-AF65-F5344CB8AC3E}">
        <p14:creationId xmlns:p14="http://schemas.microsoft.com/office/powerpoint/2010/main" val="2047085059"/>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57866"/>
            <a:ext cx="5915025" cy="537924"/>
          </a:xfrm>
        </p:spPr>
        <p:txBody>
          <a:bodyPr>
            <a:normAutofit/>
          </a:bodyPr>
          <a:lstStyle>
            <a:lvl1pPr>
              <a:defRPr sz="2500" b="1">
                <a:solidFill>
                  <a:schemeClr val="accent1">
                    <a:lumMod val="75000"/>
                  </a:schemeClr>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1" y="1106131"/>
            <a:ext cx="6731877" cy="7028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7" y="8475136"/>
            <a:ext cx="1543050" cy="486833"/>
          </a:xfrm>
          <a:prstGeom prst="rect">
            <a:avLst/>
          </a:prstGeom>
        </p:spPr>
        <p:txBody>
          <a:bodyPr/>
          <a:lstStyle/>
          <a:p>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lvl1pPr>
              <a:defRPr sz="1000">
                <a:solidFill>
                  <a:schemeClr val="accent1">
                    <a:lumMod val="75000"/>
                  </a:schemeClr>
                </a:solidFill>
              </a:defRPr>
            </a:lvl1pPr>
          </a:lstStyle>
          <a:p>
            <a:fld id="{B4D764D8-5B36-754B-AFBA-AF0AFEFF4AB1}" type="slidenum">
              <a:rPr lang="en-US" smtClean="0"/>
              <a:pPr/>
              <a:t>‹#›</a:t>
            </a:fld>
            <a:endParaRPr lang="en-US" dirty="0"/>
          </a:p>
        </p:txBody>
      </p:sp>
      <p:pic>
        <p:nvPicPr>
          <p:cNvPr id="7" name="Picture 6" descr="Shape&#10;&#10;Description automatically generated with medium confidence">
            <a:extLst>
              <a:ext uri="{FF2B5EF4-FFF2-40B4-BE49-F238E27FC236}">
                <a16:creationId xmlns:a16="http://schemas.microsoft.com/office/drawing/2014/main" id="{3AAE77CB-4D85-2942-CD31-AF2FA0AA12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8098" y="231313"/>
            <a:ext cx="1507463" cy="435657"/>
          </a:xfrm>
          <a:prstGeom prst="rect">
            <a:avLst/>
          </a:prstGeom>
        </p:spPr>
      </p:pic>
      <p:sp>
        <p:nvSpPr>
          <p:cNvPr id="8" name="object 8">
            <a:extLst>
              <a:ext uri="{FF2B5EF4-FFF2-40B4-BE49-F238E27FC236}">
                <a16:creationId xmlns:a16="http://schemas.microsoft.com/office/drawing/2014/main" id="{83B3AD17-89F0-3A90-6C29-0912B8C9B51E}"/>
              </a:ext>
            </a:extLst>
          </p:cNvPr>
          <p:cNvSpPr/>
          <p:nvPr userDrawn="1"/>
        </p:nvSpPr>
        <p:spPr>
          <a:xfrm flipV="1">
            <a:off x="435" y="657765"/>
            <a:ext cx="6845126" cy="45719"/>
          </a:xfrm>
          <a:custGeom>
            <a:avLst/>
            <a:gdLst/>
            <a:ahLst/>
            <a:cxnLst/>
            <a:rect l="l" t="t" r="r" b="b"/>
            <a:pathLst>
              <a:path w="6149340">
                <a:moveTo>
                  <a:pt x="0" y="0"/>
                </a:moveTo>
                <a:lnTo>
                  <a:pt x="6149335" y="1"/>
                </a:lnTo>
              </a:path>
            </a:pathLst>
          </a:custGeom>
          <a:ln w="28575">
            <a:solidFill>
              <a:schemeClr val="accent1">
                <a:lumMod val="75000"/>
              </a:schemeClr>
            </a:solidFill>
          </a:ln>
        </p:spPr>
        <p:txBody>
          <a:bodyPr wrap="square" lIns="0" tIns="0" rIns="0" bIns="0" rtlCol="0"/>
          <a:lstStyle/>
          <a:p>
            <a:endParaRPr/>
          </a:p>
        </p:txBody>
      </p:sp>
    </p:spTree>
    <p:extLst>
      <p:ext uri="{BB962C8B-B14F-4D97-AF65-F5344CB8AC3E}">
        <p14:creationId xmlns:p14="http://schemas.microsoft.com/office/powerpoint/2010/main" val="2419856491"/>
      </p:ext>
    </p:extLst>
  </p:cSld>
  <p:clrMapOvr>
    <a:masterClrMapping/>
  </p:clrMapOvr>
  <p:extLst>
    <p:ext uri="{DCECCB84-F9BA-43D5-87BE-67443E8EF086}">
      <p15:sldGuideLst xmlns:p15="http://schemas.microsoft.com/office/powerpoint/2012/main">
        <p15:guide id="1" orient="horz" pos="144" userDrawn="1">
          <p15:clr>
            <a:srgbClr val="FBAE40"/>
          </p15:clr>
        </p15:guide>
        <p15:guide id="2"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71487" y="8475136"/>
            <a:ext cx="1543050" cy="486833"/>
          </a:xfrm>
          <a:prstGeom prst="rect">
            <a:avLst/>
          </a:prstGeom>
        </p:spPr>
        <p:txBody>
          <a:bodyPr/>
          <a:lstStyle/>
          <a:p>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2342791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71487" y="8475136"/>
            <a:ext cx="1543050" cy="486833"/>
          </a:xfrm>
          <a:prstGeom prst="rect">
            <a:avLst/>
          </a:prstGeom>
        </p:spPr>
        <p:txBody>
          <a:bodyPr/>
          <a:lstStyle/>
          <a:p>
            <a:endParaRPr lang="en-US"/>
          </a:p>
        </p:txBody>
      </p:sp>
      <p:sp>
        <p:nvSpPr>
          <p:cNvPr id="6" name="Footer Placeholder 5"/>
          <p:cNvSpPr>
            <a:spLocks noGrp="1"/>
          </p:cNvSpPr>
          <p:nvPr>
            <p:ph type="ftr" sz="quarter" idx="11"/>
          </p:nvPr>
        </p:nvSpPr>
        <p:spPr>
          <a:xfrm>
            <a:off x="2271713" y="8475136"/>
            <a:ext cx="2314575" cy="486833"/>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2963749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5"/>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71487" y="8475136"/>
            <a:ext cx="1543050" cy="486833"/>
          </a:xfrm>
          <a:prstGeom prst="rect">
            <a:avLst/>
          </a:prstGeom>
        </p:spPr>
        <p:txBody>
          <a:bodyPr/>
          <a:lstStyle/>
          <a:p>
            <a:endParaRPr lang="en-US"/>
          </a:p>
        </p:txBody>
      </p:sp>
      <p:sp>
        <p:nvSpPr>
          <p:cNvPr id="8" name="Footer Placeholder 7"/>
          <p:cNvSpPr>
            <a:spLocks noGrp="1"/>
          </p:cNvSpPr>
          <p:nvPr>
            <p:ph type="ftr" sz="quarter" idx="11"/>
          </p:nvPr>
        </p:nvSpPr>
        <p:spPr>
          <a:xfrm>
            <a:off x="2271713" y="8475136"/>
            <a:ext cx="2314575" cy="486833"/>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1861356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471487" y="8475136"/>
            <a:ext cx="1543050" cy="486833"/>
          </a:xfrm>
          <a:prstGeom prst="rect">
            <a:avLst/>
          </a:prstGeom>
        </p:spPr>
        <p:txBody>
          <a:bodyPr/>
          <a:lstStyle/>
          <a:p>
            <a:endParaRPr lang="en-US"/>
          </a:p>
        </p:txBody>
      </p:sp>
      <p:sp>
        <p:nvSpPr>
          <p:cNvPr id="4" name="Footer Placeholder 3"/>
          <p:cNvSpPr>
            <a:spLocks noGrp="1"/>
          </p:cNvSpPr>
          <p:nvPr>
            <p:ph type="ftr" sz="quarter" idx="11"/>
          </p:nvPr>
        </p:nvSpPr>
        <p:spPr>
          <a:xfrm>
            <a:off x="2271713" y="8475136"/>
            <a:ext cx="2314575" cy="486833"/>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336165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1487" y="8475136"/>
            <a:ext cx="1543050" cy="486833"/>
          </a:xfrm>
          <a:prstGeom prst="rect">
            <a:avLst/>
          </a:prstGeom>
        </p:spPr>
        <p:txBody>
          <a:bodyPr/>
          <a:lstStyle/>
          <a:p>
            <a:endParaRPr lang="en-US"/>
          </a:p>
        </p:txBody>
      </p:sp>
      <p:sp>
        <p:nvSpPr>
          <p:cNvPr id="3" name="Footer Placeholder 2"/>
          <p:cNvSpPr>
            <a:spLocks noGrp="1"/>
          </p:cNvSpPr>
          <p:nvPr>
            <p:ph type="ftr" sz="quarter" idx="11"/>
          </p:nvPr>
        </p:nvSpPr>
        <p:spPr>
          <a:xfrm>
            <a:off x="2271713" y="8475136"/>
            <a:ext cx="2314575" cy="486833"/>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3721688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8"/>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471487" y="8475136"/>
            <a:ext cx="1543050" cy="486833"/>
          </a:xfrm>
          <a:prstGeom prst="rect">
            <a:avLst/>
          </a:prstGeom>
        </p:spPr>
        <p:txBody>
          <a:bodyPr/>
          <a:lstStyle/>
          <a:p>
            <a:endParaRPr lang="en-US"/>
          </a:p>
        </p:txBody>
      </p:sp>
      <p:sp>
        <p:nvSpPr>
          <p:cNvPr id="6" name="Footer Placeholder 5"/>
          <p:cNvSpPr>
            <a:spLocks noGrp="1"/>
          </p:cNvSpPr>
          <p:nvPr>
            <p:ph type="ftr" sz="quarter" idx="11"/>
          </p:nvPr>
        </p:nvSpPr>
        <p:spPr>
          <a:xfrm>
            <a:off x="2271713" y="8475136"/>
            <a:ext cx="2314575" cy="486833"/>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2370526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8"/>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471487" y="8475136"/>
            <a:ext cx="1543050" cy="486833"/>
          </a:xfrm>
          <a:prstGeom prst="rect">
            <a:avLst/>
          </a:prstGeom>
        </p:spPr>
        <p:txBody>
          <a:bodyPr/>
          <a:lstStyle/>
          <a:p>
            <a:endParaRPr lang="en-US"/>
          </a:p>
        </p:txBody>
      </p:sp>
      <p:sp>
        <p:nvSpPr>
          <p:cNvPr id="6" name="Footer Placeholder 5"/>
          <p:cNvSpPr>
            <a:spLocks noGrp="1"/>
          </p:cNvSpPr>
          <p:nvPr>
            <p:ph type="ftr" sz="quarter" idx="11"/>
          </p:nvPr>
        </p:nvSpPr>
        <p:spPr>
          <a:xfrm>
            <a:off x="2271713" y="8475136"/>
            <a:ext cx="2314575" cy="486833"/>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3755469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7" y="8475136"/>
            <a:ext cx="1543050" cy="486833"/>
          </a:xfrm>
          <a:prstGeom prst="rect">
            <a:avLst/>
          </a:prstGeom>
        </p:spPr>
        <p:txBody>
          <a:bodyPr/>
          <a:lstStyle/>
          <a:p>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3526482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3"/>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3"/>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7" y="8475136"/>
            <a:ext cx="1543050" cy="486833"/>
          </a:xfrm>
          <a:prstGeom prst="rect">
            <a:avLst/>
          </a:prstGeom>
        </p:spPr>
        <p:txBody>
          <a:bodyPr/>
          <a:lstStyle/>
          <a:p>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3361538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5"/>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5318839" y="8636004"/>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B4D764D8-5B36-754B-AFBA-AF0AFEFF4AB1}" type="slidenum">
              <a:rPr lang="en-US" smtClean="0"/>
              <a:t>‹#›</a:t>
            </a:fld>
            <a:endParaRPr lang="en-US" dirty="0"/>
          </a:p>
        </p:txBody>
      </p:sp>
      <p:pic>
        <p:nvPicPr>
          <p:cNvPr id="10" name="Picture 9" descr="A picture containing colorfulness, pattern, rectangle, square&#10;&#10;Description automatically generated">
            <a:extLst>
              <a:ext uri="{FF2B5EF4-FFF2-40B4-BE49-F238E27FC236}">
                <a16:creationId xmlns:a16="http://schemas.microsoft.com/office/drawing/2014/main" id="{F739AC9C-CA60-67C0-6932-023421FFF01B}"/>
              </a:ext>
            </a:extLst>
          </p:cNvPr>
          <p:cNvPicPr>
            <a:picLocks noChangeAspect="1"/>
          </p:cNvPicPr>
          <p:nvPr userDrawn="1"/>
        </p:nvPicPr>
        <p:blipFill>
          <a:blip r:embed="rId13"/>
          <a:stretch>
            <a:fillRect/>
          </a:stretch>
        </p:blipFill>
        <p:spPr>
          <a:xfrm>
            <a:off x="0" y="8366708"/>
            <a:ext cx="3098800" cy="777291"/>
          </a:xfrm>
          <a:prstGeom prst="rect">
            <a:avLst/>
          </a:prstGeom>
        </p:spPr>
      </p:pic>
      <p:pic>
        <p:nvPicPr>
          <p:cNvPr id="11" name="Picture 10" descr="A picture containing colorfulness, pattern, rectangle, square&#10;&#10;Description automatically generated">
            <a:extLst>
              <a:ext uri="{FF2B5EF4-FFF2-40B4-BE49-F238E27FC236}">
                <a16:creationId xmlns:a16="http://schemas.microsoft.com/office/drawing/2014/main" id="{DE6FB3E3-E838-BA4C-A040-FDFC95594CA1}"/>
              </a:ext>
            </a:extLst>
          </p:cNvPr>
          <p:cNvPicPr>
            <a:picLocks noChangeAspect="1"/>
          </p:cNvPicPr>
          <p:nvPr userDrawn="1"/>
        </p:nvPicPr>
        <p:blipFill rotWithShape="1">
          <a:blip r:embed="rId13"/>
          <a:srcRect r="36842"/>
          <a:stretch/>
        </p:blipFill>
        <p:spPr>
          <a:xfrm>
            <a:off x="3090332" y="8366709"/>
            <a:ext cx="1957155" cy="777291"/>
          </a:xfrm>
          <a:prstGeom prst="rect">
            <a:avLst/>
          </a:prstGeom>
        </p:spPr>
      </p:pic>
      <p:pic>
        <p:nvPicPr>
          <p:cNvPr id="13" name="Picture 12" descr="A blue text on a white background&#10;&#10;Description automatically generated with medium confidence">
            <a:extLst>
              <a:ext uri="{FF2B5EF4-FFF2-40B4-BE49-F238E27FC236}">
                <a16:creationId xmlns:a16="http://schemas.microsoft.com/office/drawing/2014/main" id="{EDF5DDBC-8528-A9D2-D342-1A72660B911F}"/>
              </a:ext>
            </a:extLst>
          </p:cNvPr>
          <p:cNvPicPr>
            <a:picLocks noChangeAspect="1"/>
          </p:cNvPicPr>
          <p:nvPr userDrawn="1"/>
        </p:nvPicPr>
        <p:blipFill rotWithShape="1">
          <a:blip r:embed="rId14"/>
          <a:srcRect r="5078"/>
          <a:stretch/>
        </p:blipFill>
        <p:spPr>
          <a:xfrm>
            <a:off x="5038044" y="8412453"/>
            <a:ext cx="1543051" cy="685800"/>
          </a:xfrm>
          <a:prstGeom prst="rect">
            <a:avLst/>
          </a:prstGeom>
        </p:spPr>
      </p:pic>
    </p:spTree>
    <p:extLst>
      <p:ext uri="{BB962C8B-B14F-4D97-AF65-F5344CB8AC3E}">
        <p14:creationId xmlns:p14="http://schemas.microsoft.com/office/powerpoint/2010/main" val="735448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hyperlink" Target="https://mn.mypearsonsupport.com/training/" TargetMode="External"/><Relationship Id="rId5" Type="http://schemas.openxmlformats.org/officeDocument/2006/relationships/hyperlink" Target="https://portal.wida.us/" TargetMode="External"/><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hyperlink" Target="https://www.spps.org/about/departments/research-evaluation-assessment/test-coordination/access"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www.spps.org/about/departments/research-evaluation-assessment/test-coordination/acces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ppsorg.finalsite.com/fs/resource-manager/view/af9dc63d-e481-463a-b78b-536681c7ab60" TargetMode="External"/><Relationship Id="rId7" Type="http://schemas.openxmlformats.org/officeDocument/2006/relationships/hyperlink" Target="https://www.spps.org/about/departments/research-evaluation-assessment/test-coordination" TargetMode="Externa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hyperlink" Target="https://sppsorg.finalsite.com/fs/resource-manager/view/fe3d1839-4fe8-46f4-882e-fc431879603b"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spps.org/about/departments/research-evaluation-assessment/test-coordination" TargetMode="Externa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8" Type="http://schemas.openxmlformats.org/officeDocument/2006/relationships/hyperlink" Target="https://wida.wisc.edu/assess/alt-access/preparing" TargetMode="External"/><Relationship Id="rId3" Type="http://schemas.openxmlformats.org/officeDocument/2006/relationships/hyperlink" Target="https://vimeo.com/849499228/081565dd7e" TargetMode="External"/><Relationship Id="rId7" Type="http://schemas.openxmlformats.org/officeDocument/2006/relationships/hyperlink" Target="https://wida.wisc.edu/assess/access/preparing-student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www.acpdirect.com/Labsonic-LS9000MUSB-C-School-Headset-USB-C-Plug-P10579.aspx" TargetMode="External"/><Relationship Id="rId7" Type="http://schemas.openxmlformats.org/officeDocument/2006/relationships/hyperlink" Target="https://schoolphones.com/product/modular-school-testing-media-headphone-bkd/#tab-description" TargetMode="External"/><Relationship Id="rId2"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hyperlink" Target="mailto:kelly@acpdirect.com" TargetMode="External"/><Relationship Id="rId5" Type="http://schemas.openxmlformats.org/officeDocument/2006/relationships/hyperlink" Target="https://www.apple.com/shop/product/mw2q3am/a/usb-c-to-35-mm-headphone-jack-adapter" TargetMode="Externa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hyperlink" Target="https://wida.wisc.edu/sites/default/files/resource/IndividualCharacteristicsQuestionnaire.pdf" TargetMode="Externa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spps.org/about/departments/research-evaluation-assessment/test-coordination/access-family-information"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spps.org/about/departments/research-evaluation-assessment/test-coordination/mca-family-information" TargetMode="External"/><Relationship Id="rId2" Type="http://schemas.openxmlformats.org/officeDocument/2006/relationships/hyperlink" Target="https://www.spps.org/about/departments/research-evaluation-assessment/test-coordination/access-family-information" TargetMode="External"/><Relationship Id="rId1" Type="http://schemas.openxmlformats.org/officeDocument/2006/relationships/slideLayout" Target="../slideLayouts/slideLayout2.xml"/><Relationship Id="rId4" Type="http://schemas.openxmlformats.org/officeDocument/2006/relationships/hyperlink" Target="https://www.spps.org/families/students-rights-responsibilities"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docs.google.com/presentation/d/1FBg-ZjgOndAwN_7OzI2wG9z8XB2IhCCEbk36Qz0bHZw/edit?usp=sharing" TargetMode="External"/><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hyperlink" Target="https://www.spps.org/cms/lib/MN01910242/Centricity/domain/10086/access/Technology%20Troubleshooting%2022-23.pdf" TargetMode="Externa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2" Type="http://schemas.openxmlformats.org/officeDocument/2006/relationships/hyperlink" Target="https://wida.wisc.edu/about/consortium/mn"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hyperlink" Target="https://www.spps.org/about/departments/research-evaluation-assessment/test-coordination"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education.mn.gov/MDE/" TargetMode="External"/><Relationship Id="rId2" Type="http://schemas.openxmlformats.org/officeDocument/2006/relationships/hyperlink" Target="https://pub.education.mn.gov/tip/" TargetMode="External"/><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E3A7CE46-4B8C-AC49-00EE-3D4486906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4312" y="6043362"/>
            <a:ext cx="1811924" cy="523646"/>
          </a:xfrm>
          <a:prstGeom prst="rect">
            <a:avLst/>
          </a:prstGeom>
        </p:spPr>
      </p:pic>
      <p:sp>
        <p:nvSpPr>
          <p:cNvPr id="7" name="object 7">
            <a:extLst>
              <a:ext uri="{FF2B5EF4-FFF2-40B4-BE49-F238E27FC236}">
                <a16:creationId xmlns:a16="http://schemas.microsoft.com/office/drawing/2014/main" id="{1275C737-DF7C-76E2-BFE7-69462B9E91B3}"/>
              </a:ext>
            </a:extLst>
          </p:cNvPr>
          <p:cNvSpPr txBox="1"/>
          <p:nvPr/>
        </p:nvSpPr>
        <p:spPr>
          <a:xfrm>
            <a:off x="146685" y="462433"/>
            <a:ext cx="6564630" cy="3486724"/>
          </a:xfrm>
          <a:prstGeom prst="rect">
            <a:avLst/>
          </a:prstGeom>
          <a:ln w="12700">
            <a:solidFill>
              <a:srgbClr val="000000"/>
            </a:solidFill>
          </a:ln>
        </p:spPr>
        <p:txBody>
          <a:bodyPr vert="horz" wrap="square" lIns="0" tIns="2540" rIns="0" bIns="0" rtlCol="0">
            <a:spAutoFit/>
          </a:bodyPr>
          <a:lstStyle/>
          <a:p>
            <a:pPr>
              <a:lnSpc>
                <a:spcPct val="100000"/>
              </a:lnSpc>
              <a:spcBef>
                <a:spcPts val="20"/>
              </a:spcBef>
            </a:pPr>
            <a:endParaRPr sz="2200" dirty="0">
              <a:latin typeface="Times New Roman"/>
              <a:cs typeface="Times New Roman"/>
            </a:endParaRPr>
          </a:p>
          <a:p>
            <a:pPr marL="151765" marR="203835" algn="ctr">
              <a:lnSpc>
                <a:spcPct val="100800"/>
              </a:lnSpc>
            </a:pPr>
            <a:r>
              <a:rPr lang="en-US" sz="2400" b="1" spc="-5" dirty="0">
                <a:solidFill>
                  <a:srgbClr val="3333CC"/>
                </a:solidFill>
                <a:latin typeface="Times New Roman"/>
                <a:cs typeface="Times New Roman"/>
              </a:rPr>
              <a:t>Test Administrator </a:t>
            </a:r>
            <a:r>
              <a:rPr sz="2400" b="1" spc="-25" dirty="0">
                <a:solidFill>
                  <a:srgbClr val="3333CC"/>
                </a:solidFill>
                <a:latin typeface="Times New Roman"/>
                <a:cs typeface="Times New Roman"/>
              </a:rPr>
              <a:t>Training</a:t>
            </a:r>
            <a:endParaRPr sz="2600" dirty="0">
              <a:latin typeface="Times New Roman"/>
              <a:cs typeface="Times New Roman"/>
            </a:endParaRPr>
          </a:p>
          <a:p>
            <a:pPr algn="ctr">
              <a:lnSpc>
                <a:spcPct val="100000"/>
              </a:lnSpc>
            </a:pPr>
            <a:endParaRPr lang="en-US" sz="3200" b="1" spc="-5" dirty="0">
              <a:solidFill>
                <a:srgbClr val="3333CC"/>
              </a:solidFill>
              <a:latin typeface="Times New Roman"/>
              <a:cs typeface="Times New Roman"/>
            </a:endParaRPr>
          </a:p>
          <a:p>
            <a:pPr algn="ctr">
              <a:lnSpc>
                <a:spcPct val="100000"/>
              </a:lnSpc>
            </a:pPr>
            <a:r>
              <a:rPr lang="en-US" sz="3200" b="1" spc="-5" dirty="0">
                <a:solidFill>
                  <a:srgbClr val="3333CC"/>
                </a:solidFill>
                <a:latin typeface="Times New Roman"/>
                <a:cs typeface="Times New Roman"/>
              </a:rPr>
              <a:t>WIDA </a:t>
            </a:r>
            <a:r>
              <a:rPr sz="3200" b="1" spc="-5" dirty="0">
                <a:solidFill>
                  <a:srgbClr val="3333CC"/>
                </a:solidFill>
                <a:latin typeface="Times New Roman"/>
                <a:cs typeface="Times New Roman"/>
              </a:rPr>
              <a:t>ACCESS</a:t>
            </a:r>
            <a:endParaRPr sz="3200" dirty="0">
              <a:latin typeface="Times New Roman"/>
              <a:cs typeface="Times New Roman"/>
            </a:endParaRPr>
          </a:p>
          <a:p>
            <a:pPr algn="ctr">
              <a:lnSpc>
                <a:spcPts val="3815"/>
              </a:lnSpc>
              <a:spcBef>
                <a:spcPts val="50"/>
              </a:spcBef>
            </a:pPr>
            <a:r>
              <a:rPr sz="3200" b="1" dirty="0">
                <a:solidFill>
                  <a:srgbClr val="3333CC"/>
                </a:solidFill>
                <a:latin typeface="Times New Roman"/>
                <a:cs typeface="Times New Roman"/>
              </a:rPr>
              <a:t>&amp;</a:t>
            </a:r>
            <a:endParaRPr sz="3200" dirty="0">
              <a:latin typeface="Times New Roman"/>
              <a:cs typeface="Times New Roman"/>
            </a:endParaRPr>
          </a:p>
          <a:p>
            <a:pPr algn="ctr">
              <a:lnSpc>
                <a:spcPts val="3815"/>
              </a:lnSpc>
            </a:pPr>
            <a:r>
              <a:rPr lang="en-US" sz="3200" b="1" spc="-5" dirty="0">
                <a:solidFill>
                  <a:srgbClr val="3333CC"/>
                </a:solidFill>
                <a:latin typeface="Times New Roman"/>
                <a:cs typeface="Times New Roman"/>
              </a:rPr>
              <a:t>WIDA </a:t>
            </a:r>
            <a:r>
              <a:rPr sz="3200" b="1" spc="-5" dirty="0">
                <a:solidFill>
                  <a:srgbClr val="3333CC"/>
                </a:solidFill>
                <a:latin typeface="Times New Roman"/>
                <a:cs typeface="Times New Roman"/>
              </a:rPr>
              <a:t>Alternate</a:t>
            </a:r>
            <a:r>
              <a:rPr sz="3200" b="1" spc="-185" dirty="0">
                <a:solidFill>
                  <a:srgbClr val="3333CC"/>
                </a:solidFill>
                <a:latin typeface="Times New Roman"/>
                <a:cs typeface="Times New Roman"/>
              </a:rPr>
              <a:t> </a:t>
            </a:r>
            <a:r>
              <a:rPr sz="3200" b="1" spc="-5" dirty="0">
                <a:solidFill>
                  <a:srgbClr val="3333CC"/>
                </a:solidFill>
                <a:latin typeface="Times New Roman"/>
                <a:cs typeface="Times New Roman"/>
              </a:rPr>
              <a:t>ACCESS</a:t>
            </a:r>
            <a:endParaRPr sz="3200" dirty="0">
              <a:latin typeface="Times New Roman"/>
              <a:cs typeface="Times New Roman"/>
            </a:endParaRPr>
          </a:p>
          <a:p>
            <a:pPr algn="ctr">
              <a:lnSpc>
                <a:spcPct val="100000"/>
              </a:lnSpc>
            </a:pPr>
            <a:endParaRPr lang="en-US" sz="2800" dirty="0">
              <a:latin typeface="Times New Roman"/>
              <a:cs typeface="Times New Roman"/>
            </a:endParaRPr>
          </a:p>
          <a:p>
            <a:pPr algn="ctr">
              <a:lnSpc>
                <a:spcPct val="100000"/>
              </a:lnSpc>
            </a:pPr>
            <a:r>
              <a:rPr sz="2400" b="1" spc="-35" dirty="0">
                <a:solidFill>
                  <a:srgbClr val="CC00FF"/>
                </a:solidFill>
                <a:latin typeface="Times New Roman"/>
                <a:cs typeface="Times New Roman"/>
              </a:rPr>
              <a:t>Testing</a:t>
            </a:r>
            <a:r>
              <a:rPr sz="2400" b="1" spc="-5" dirty="0">
                <a:solidFill>
                  <a:srgbClr val="CC00FF"/>
                </a:solidFill>
                <a:latin typeface="Times New Roman"/>
                <a:cs typeface="Times New Roman"/>
              </a:rPr>
              <a:t> </a:t>
            </a:r>
            <a:r>
              <a:rPr lang="en-US" sz="2400" b="1" spc="-5" dirty="0">
                <a:solidFill>
                  <a:srgbClr val="CC00FF"/>
                </a:solidFill>
                <a:latin typeface="Times New Roman"/>
                <a:cs typeface="Times New Roman"/>
              </a:rPr>
              <a:t>Window</a:t>
            </a:r>
            <a:r>
              <a:rPr sz="2400" b="1" spc="-5" dirty="0">
                <a:solidFill>
                  <a:srgbClr val="CC00FF"/>
                </a:solidFill>
                <a:latin typeface="Times New Roman"/>
                <a:cs typeface="Times New Roman"/>
              </a:rPr>
              <a:t> January</a:t>
            </a:r>
            <a:r>
              <a:rPr sz="2400" b="1" dirty="0">
                <a:solidFill>
                  <a:srgbClr val="CC00FF"/>
                </a:solidFill>
                <a:latin typeface="Times New Roman"/>
                <a:cs typeface="Times New Roman"/>
              </a:rPr>
              <a:t> </a:t>
            </a:r>
            <a:r>
              <a:rPr lang="en-US" sz="2400" b="1" dirty="0">
                <a:solidFill>
                  <a:srgbClr val="CC00FF"/>
                </a:solidFill>
                <a:latin typeface="Times New Roman"/>
                <a:cs typeface="Times New Roman"/>
              </a:rPr>
              <a:t>26</a:t>
            </a:r>
            <a:r>
              <a:rPr sz="2400" b="1" spc="-5" dirty="0">
                <a:solidFill>
                  <a:srgbClr val="CC00FF"/>
                </a:solidFill>
                <a:latin typeface="Times New Roman"/>
                <a:cs typeface="Times New Roman"/>
              </a:rPr>
              <a:t> </a:t>
            </a:r>
            <a:r>
              <a:rPr sz="2400" b="1" dirty="0">
                <a:solidFill>
                  <a:srgbClr val="CC00FF"/>
                </a:solidFill>
                <a:latin typeface="Times New Roman"/>
                <a:cs typeface="Times New Roman"/>
              </a:rPr>
              <a:t>– </a:t>
            </a:r>
            <a:r>
              <a:rPr sz="2400" b="1" spc="-15" dirty="0">
                <a:solidFill>
                  <a:srgbClr val="CC00FF"/>
                </a:solidFill>
                <a:latin typeface="Times New Roman"/>
                <a:cs typeface="Times New Roman"/>
              </a:rPr>
              <a:t>March</a:t>
            </a:r>
            <a:r>
              <a:rPr sz="2400" b="1" spc="-5" dirty="0">
                <a:solidFill>
                  <a:srgbClr val="CC00FF"/>
                </a:solidFill>
                <a:latin typeface="Times New Roman"/>
                <a:cs typeface="Times New Roman"/>
              </a:rPr>
              <a:t> </a:t>
            </a:r>
            <a:r>
              <a:rPr lang="en-US" sz="2400" b="1" spc="-5" dirty="0">
                <a:solidFill>
                  <a:srgbClr val="CC00FF"/>
                </a:solidFill>
                <a:latin typeface="Times New Roman"/>
                <a:cs typeface="Times New Roman"/>
              </a:rPr>
              <a:t>19</a:t>
            </a:r>
            <a:r>
              <a:rPr sz="2400" b="1" dirty="0">
                <a:solidFill>
                  <a:srgbClr val="CC00FF"/>
                </a:solidFill>
                <a:latin typeface="Times New Roman"/>
                <a:cs typeface="Times New Roman"/>
              </a:rPr>
              <a:t>,</a:t>
            </a:r>
            <a:r>
              <a:rPr sz="2400" b="1" spc="-5" dirty="0">
                <a:solidFill>
                  <a:srgbClr val="CC00FF"/>
                </a:solidFill>
                <a:latin typeface="Times New Roman"/>
                <a:cs typeface="Times New Roman"/>
              </a:rPr>
              <a:t> </a:t>
            </a:r>
            <a:r>
              <a:rPr sz="2400" b="1" dirty="0">
                <a:solidFill>
                  <a:srgbClr val="CC00FF"/>
                </a:solidFill>
                <a:latin typeface="Times New Roman"/>
                <a:cs typeface="Times New Roman"/>
              </a:rPr>
              <a:t>202</a:t>
            </a:r>
            <a:r>
              <a:rPr lang="en-US" sz="2400" b="1" dirty="0">
                <a:solidFill>
                  <a:srgbClr val="CC00FF"/>
                </a:solidFill>
                <a:latin typeface="Times New Roman"/>
                <a:cs typeface="Times New Roman"/>
              </a:rPr>
              <a:t>6</a:t>
            </a:r>
            <a:endParaRPr sz="2400" dirty="0">
              <a:latin typeface="Times New Roman"/>
              <a:cs typeface="Times New Roman"/>
            </a:endParaRPr>
          </a:p>
        </p:txBody>
      </p:sp>
      <p:pic>
        <p:nvPicPr>
          <p:cNvPr id="3" name="Picture 2" descr="Blue letters on a black background&#10;&#10;AI-generated content may be incorrect.">
            <a:extLst>
              <a:ext uri="{FF2B5EF4-FFF2-40B4-BE49-F238E27FC236}">
                <a16:creationId xmlns:a16="http://schemas.microsoft.com/office/drawing/2014/main" id="{2FE8CFC9-6636-E990-F849-4863DE094409}"/>
              </a:ext>
            </a:extLst>
          </p:cNvPr>
          <p:cNvPicPr>
            <a:picLocks noChangeAspect="1"/>
          </p:cNvPicPr>
          <p:nvPr/>
        </p:nvPicPr>
        <p:blipFill>
          <a:blip r:embed="rId3"/>
          <a:stretch>
            <a:fillRect/>
          </a:stretch>
        </p:blipFill>
        <p:spPr>
          <a:xfrm>
            <a:off x="3681764" y="6153090"/>
            <a:ext cx="2262173" cy="297220"/>
          </a:xfrm>
          <a:prstGeom prst="rect">
            <a:avLst/>
          </a:prstGeom>
        </p:spPr>
      </p:pic>
    </p:spTree>
    <p:extLst>
      <p:ext uri="{BB962C8B-B14F-4D97-AF65-F5344CB8AC3E}">
        <p14:creationId xmlns:p14="http://schemas.microsoft.com/office/powerpoint/2010/main" val="283925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3B1EE-772B-95B8-23F6-E732B3E1C55C}"/>
              </a:ext>
            </a:extLst>
          </p:cNvPr>
          <p:cNvSpPr>
            <a:spLocks noGrp="1"/>
          </p:cNvSpPr>
          <p:nvPr>
            <p:ph type="title"/>
          </p:nvPr>
        </p:nvSpPr>
        <p:spPr/>
        <p:txBody>
          <a:bodyPr/>
          <a:lstStyle/>
          <a:p>
            <a:r>
              <a:rPr lang="en-US" dirty="0"/>
              <a:t>What’s New!</a:t>
            </a:r>
          </a:p>
        </p:txBody>
      </p:sp>
      <p:sp>
        <p:nvSpPr>
          <p:cNvPr id="4" name="Slide Number Placeholder 3">
            <a:extLst>
              <a:ext uri="{FF2B5EF4-FFF2-40B4-BE49-F238E27FC236}">
                <a16:creationId xmlns:a16="http://schemas.microsoft.com/office/drawing/2014/main" id="{B28C243C-60AB-B777-8788-0F93233F82B4}"/>
              </a:ext>
            </a:extLst>
          </p:cNvPr>
          <p:cNvSpPr>
            <a:spLocks noGrp="1"/>
          </p:cNvSpPr>
          <p:nvPr>
            <p:ph type="sldNum" sz="quarter" idx="12"/>
          </p:nvPr>
        </p:nvSpPr>
        <p:spPr/>
        <p:txBody>
          <a:bodyPr/>
          <a:lstStyle/>
          <a:p>
            <a:fld id="{B4D764D8-5B36-754B-AFBA-AF0AFEFF4AB1}" type="slidenum">
              <a:rPr lang="en-US" smtClean="0"/>
              <a:t>2</a:t>
            </a:fld>
            <a:endParaRPr lang="en-US"/>
          </a:p>
        </p:txBody>
      </p:sp>
      <p:sp>
        <p:nvSpPr>
          <p:cNvPr id="3" name="TextBox 2">
            <a:extLst>
              <a:ext uri="{FF2B5EF4-FFF2-40B4-BE49-F238E27FC236}">
                <a16:creationId xmlns:a16="http://schemas.microsoft.com/office/drawing/2014/main" id="{BFED7789-2820-C0DF-FB7F-49299A844642}"/>
              </a:ext>
            </a:extLst>
          </p:cNvPr>
          <p:cNvSpPr txBox="1"/>
          <p:nvPr/>
        </p:nvSpPr>
        <p:spPr>
          <a:xfrm>
            <a:off x="0" y="980301"/>
            <a:ext cx="6734432" cy="620169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New name, updated tests, new standards!</a:t>
            </a:r>
          </a:p>
          <a:p>
            <a:r>
              <a:rPr lang="en-US" sz="1400" dirty="0">
                <a:effectLst/>
                <a:cs typeface="Times New Roman" panose="02020603050405020304" pitchFamily="18" charset="0"/>
              </a:rPr>
              <a:t>Assessment name has been updated to ‘WIDA ACCESS’</a:t>
            </a:r>
            <a:r>
              <a:rPr lang="en-US" sz="1400" dirty="0">
                <a:cs typeface="Times New Roman" panose="02020603050405020304" pitchFamily="18" charset="0"/>
              </a:rPr>
              <a:t>, previously it was ACCESS for ELLs. This name change coincides with the updates to the WIDA ACCESS to align with the 2020 WIDA English Language Development Standards.</a:t>
            </a:r>
          </a:p>
          <a:p>
            <a:pPr marL="285750" indent="-285750">
              <a:buFont typeface="Wingdings" pitchFamily="2" charset="2"/>
              <a:buChar char="Ø"/>
            </a:pPr>
            <a:r>
              <a:rPr lang="en-US" sz="1400" dirty="0">
                <a:effectLst/>
                <a:cs typeface="Times New Roman" panose="02020603050405020304" pitchFamily="18" charset="0"/>
              </a:rPr>
              <a:t>The WIDA A</a:t>
            </a:r>
            <a:r>
              <a:rPr lang="en-US" sz="1400" dirty="0">
                <a:cs typeface="Times New Roman" panose="02020603050405020304" pitchFamily="18" charset="0"/>
              </a:rPr>
              <a:t>CCESS Online and Paper test administration experience for grades 1-12 this school year will not be any different from last year</a:t>
            </a:r>
          </a:p>
          <a:p>
            <a:pPr marL="742950" lvl="1" indent="-285750">
              <a:buFont typeface="Arial" panose="020B0604020202020204" pitchFamily="34" charset="0"/>
              <a:buChar char="•"/>
            </a:pPr>
            <a:r>
              <a:rPr lang="en-US" sz="1400" dirty="0">
                <a:cs typeface="Times New Roman" panose="02020603050405020304" pitchFamily="18" charset="0"/>
              </a:rPr>
              <a:t>All changes on the backend and related to questions and item types (e.g. </a:t>
            </a:r>
            <a:r>
              <a:rPr lang="en-US" sz="1400" dirty="0"/>
              <a:t>Standard 1, which focuses on social and instructional language, is now incorporated throughout the test)</a:t>
            </a:r>
            <a:endParaRPr lang="en-US" sz="1400" dirty="0">
              <a:cs typeface="Times New Roman" panose="02020603050405020304" pitchFamily="18" charset="0"/>
            </a:endParaRPr>
          </a:p>
          <a:p>
            <a:pPr marL="285750" indent="-285750">
              <a:buFont typeface="Wingdings" pitchFamily="2" charset="2"/>
              <a:buChar char="Ø"/>
            </a:pPr>
            <a:r>
              <a:rPr lang="en-US" sz="1400" dirty="0">
                <a:effectLst/>
                <a:cs typeface="Times New Roman" panose="02020603050405020304" pitchFamily="18" charset="0"/>
              </a:rPr>
              <a:t>WIDA ACCESS for Kindergarten has had many updates</a:t>
            </a:r>
          </a:p>
          <a:p>
            <a:pPr marL="742950" lvl="1" indent="-285750">
              <a:buFont typeface="Arial" panose="020B0604020202020204" pitchFamily="34" charset="0"/>
              <a:buChar char="•"/>
            </a:pPr>
            <a:r>
              <a:rPr lang="en-US" sz="1400" dirty="0"/>
              <a:t>Fewer test materials to manage (no more activity board and fewer cards!)</a:t>
            </a:r>
          </a:p>
          <a:p>
            <a:pPr marL="742950" lvl="1" indent="-285750">
              <a:buFont typeface="Arial" panose="020B0604020202020204" pitchFamily="34" charset="0"/>
              <a:buChar char="•"/>
            </a:pPr>
            <a:r>
              <a:rPr lang="en-US" sz="1400" dirty="0"/>
              <a:t>All four domains connect to a single new storyline</a:t>
            </a:r>
          </a:p>
          <a:p>
            <a:pPr marL="742950" lvl="1" indent="-285750">
              <a:buFont typeface="Arial" panose="020B0604020202020204" pitchFamily="34" charset="0"/>
              <a:buChar char="•"/>
            </a:pPr>
            <a:r>
              <a:rPr lang="en-US" sz="1400" dirty="0"/>
              <a:t>Each language domain is administered once, with no starting or skipping rules</a:t>
            </a:r>
          </a:p>
          <a:p>
            <a:pPr marL="285750" indent="-285750">
              <a:buFont typeface="Wingdings" pitchFamily="2" charset="2"/>
              <a:buChar char="Ø"/>
            </a:pPr>
            <a:r>
              <a:rPr lang="en-US" sz="1400" dirty="0">
                <a:effectLst/>
                <a:cs typeface="Times New Roman" panose="02020603050405020304" pitchFamily="18" charset="0"/>
              </a:rPr>
              <a:t>No updates to WIDA Alt ACCESS – was updated in the 2023-24 school year</a:t>
            </a:r>
          </a:p>
          <a:p>
            <a:pPr marL="285750" indent="-285750">
              <a:buFont typeface="Wingdings" pitchFamily="2" charset="2"/>
              <a:buChar char="Ø"/>
            </a:pPr>
            <a:r>
              <a:rPr lang="en-US" sz="1400" dirty="0">
                <a:cs typeface="Times New Roman" panose="02020603050405020304" pitchFamily="18" charset="0"/>
              </a:rPr>
              <a:t>Due to new assessments, there will likely be a delay in the release of test results</a:t>
            </a:r>
            <a:endParaRPr lang="en-US" sz="1600" b="1" dirty="0">
              <a:latin typeface="Times New Roman" panose="02020603050405020304" pitchFamily="18" charset="0"/>
              <a:cs typeface="Times New Roman" panose="02020603050405020304" pitchFamily="18" charset="0"/>
            </a:endParaRPr>
          </a:p>
          <a:p>
            <a:pPr>
              <a:spcBef>
                <a:spcPts val="600"/>
              </a:spcBef>
            </a:pPr>
            <a:r>
              <a:rPr lang="en-US" sz="1600" b="1" dirty="0">
                <a:latin typeface="Times New Roman" panose="02020603050405020304" pitchFamily="18" charset="0"/>
                <a:cs typeface="Times New Roman" panose="02020603050405020304" pitchFamily="18" charset="0"/>
              </a:rPr>
              <a:t>Accessibility and accommodations:</a:t>
            </a:r>
          </a:p>
          <a:p>
            <a:pPr marL="283464" indent="-285750">
              <a:spcBef>
                <a:spcPts val="200"/>
              </a:spcBef>
              <a:buFont typeface="Wingdings" pitchFamily="2" charset="2"/>
              <a:buChar char="Ø"/>
            </a:pPr>
            <a:r>
              <a:rPr lang="en-US" sz="1400" b="0" i="0" dirty="0">
                <a:effectLst/>
                <a:cs typeface="Times New Roman" panose="02020603050405020304" pitchFamily="18" charset="0"/>
              </a:rPr>
              <a:t>Updated Braille accommodation that now includes the Speaking domain</a:t>
            </a:r>
          </a:p>
          <a:p>
            <a:pPr marL="283464" indent="-285750">
              <a:spcBef>
                <a:spcPts val="200"/>
              </a:spcBef>
              <a:buFont typeface="Wingdings" pitchFamily="2" charset="2"/>
              <a:buChar char="Ø"/>
            </a:pPr>
            <a:r>
              <a:rPr lang="en-US" sz="1400" b="0" i="0" dirty="0">
                <a:effectLst/>
                <a:cs typeface="Times New Roman" panose="02020603050405020304" pitchFamily="18" charset="0"/>
              </a:rPr>
              <a:t>New Low Vision Script accommodation for WIDA ACCESS for Kindergarten</a:t>
            </a:r>
          </a:p>
          <a:p>
            <a:pPr marL="283464" indent="-285750">
              <a:spcBef>
                <a:spcPts val="200"/>
              </a:spcBef>
              <a:buFont typeface="Wingdings" pitchFamily="2" charset="2"/>
              <a:buChar char="Ø"/>
            </a:pPr>
            <a:r>
              <a:rPr lang="en-US" sz="1400" dirty="0">
                <a:cs typeface="Times New Roman" panose="02020603050405020304" pitchFamily="18" charset="0"/>
              </a:rPr>
              <a:t>Video translations for the ACCESS Online Test Administrator Script – American Sign Language (ASL), (Translated Directions accommodation) are now available in WIDA Secure Portal</a:t>
            </a:r>
          </a:p>
          <a:p>
            <a:pPr marL="283464" indent="-285750">
              <a:spcBef>
                <a:spcPts val="200"/>
              </a:spcBef>
              <a:buFont typeface="Wingdings" pitchFamily="2" charset="2"/>
              <a:buChar char="Ø"/>
            </a:pPr>
            <a:r>
              <a:rPr lang="en-US" sz="1400" b="0" i="0" dirty="0">
                <a:effectLst/>
                <a:cs typeface="Times New Roman" panose="02020603050405020304" pitchFamily="18" charset="0"/>
              </a:rPr>
              <a:t>Streaming audio now available within WIDA AMS for the WIDA ACCESS Paper Listening and Speaking domains</a:t>
            </a:r>
          </a:p>
          <a:p>
            <a:pPr marL="740664" lvl="2" indent="-285750">
              <a:spcBef>
                <a:spcPts val="200"/>
              </a:spcBef>
              <a:buFont typeface="Wingdings" pitchFamily="2" charset="2"/>
              <a:buChar char="Ø"/>
            </a:pPr>
            <a:r>
              <a:rPr lang="en-US" sz="1400" dirty="0">
                <a:cs typeface="Times New Roman" panose="02020603050405020304" pitchFamily="18" charset="0"/>
              </a:rPr>
              <a:t>CDs will still be included with ACCESS Paper test materials</a:t>
            </a:r>
          </a:p>
          <a:p>
            <a:pPr marL="740664" lvl="2" indent="-285750">
              <a:spcBef>
                <a:spcPts val="200"/>
              </a:spcBef>
              <a:buFont typeface="Wingdings" pitchFamily="2" charset="2"/>
              <a:buChar char="Ø"/>
            </a:pPr>
            <a:r>
              <a:rPr lang="en-US" sz="1400" b="0" i="0" dirty="0">
                <a:effectLst/>
                <a:cs typeface="Times New Roman" panose="02020603050405020304" pitchFamily="18" charset="0"/>
              </a:rPr>
              <a:t>Note: if </a:t>
            </a:r>
            <a:r>
              <a:rPr lang="en-US" sz="1400" dirty="0">
                <a:cs typeface="Times New Roman" panose="02020603050405020304" pitchFamily="18" charset="0"/>
              </a:rPr>
              <a:t>administering Braille, you MUST use the CD that comes with the Braille Test Materials Kit and not the streaming audio</a:t>
            </a:r>
            <a:endParaRPr lang="en-US" sz="1400" b="0" i="0" dirty="0">
              <a:effectLst/>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482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47728-3861-04A8-5680-3E1F1FD75F09}"/>
              </a:ext>
            </a:extLst>
          </p:cNvPr>
          <p:cNvSpPr>
            <a:spLocks noGrp="1"/>
          </p:cNvSpPr>
          <p:nvPr>
            <p:ph type="title"/>
          </p:nvPr>
        </p:nvSpPr>
        <p:spPr/>
        <p:txBody>
          <a:bodyPr/>
          <a:lstStyle/>
          <a:p>
            <a:r>
              <a:rPr lang="en-US" dirty="0"/>
              <a:t>Test Overview &amp; Structure:</a:t>
            </a:r>
          </a:p>
        </p:txBody>
      </p:sp>
      <p:sp>
        <p:nvSpPr>
          <p:cNvPr id="4" name="Slide Number Placeholder 3">
            <a:extLst>
              <a:ext uri="{FF2B5EF4-FFF2-40B4-BE49-F238E27FC236}">
                <a16:creationId xmlns:a16="http://schemas.microsoft.com/office/drawing/2014/main" id="{5B1D9C25-628D-4311-4757-C712687B6564}"/>
              </a:ext>
            </a:extLst>
          </p:cNvPr>
          <p:cNvSpPr>
            <a:spLocks noGrp="1"/>
          </p:cNvSpPr>
          <p:nvPr>
            <p:ph type="sldNum" sz="quarter" idx="12"/>
          </p:nvPr>
        </p:nvSpPr>
        <p:spPr/>
        <p:txBody>
          <a:bodyPr/>
          <a:lstStyle/>
          <a:p>
            <a:fld id="{B4D764D8-5B36-754B-AFBA-AF0AFEFF4AB1}" type="slidenum">
              <a:rPr lang="en-US" smtClean="0"/>
              <a:t>3</a:t>
            </a:fld>
            <a:endParaRPr lang="en-US"/>
          </a:p>
        </p:txBody>
      </p:sp>
      <p:sp>
        <p:nvSpPr>
          <p:cNvPr id="7" name="TextBox 6">
            <a:extLst>
              <a:ext uri="{FF2B5EF4-FFF2-40B4-BE49-F238E27FC236}">
                <a16:creationId xmlns:a16="http://schemas.microsoft.com/office/drawing/2014/main" id="{FA6A0CF3-469C-0CBE-7282-90E94275988C}"/>
              </a:ext>
            </a:extLst>
          </p:cNvPr>
          <p:cNvSpPr txBox="1"/>
          <p:nvPr/>
        </p:nvSpPr>
        <p:spPr>
          <a:xfrm>
            <a:off x="0" y="1807629"/>
            <a:ext cx="6857999" cy="4459041"/>
          </a:xfrm>
          <a:prstGeom prst="rect">
            <a:avLst/>
          </a:prstGeom>
          <a:noFill/>
        </p:spPr>
        <p:txBody>
          <a:bodyPr wrap="square" rtlCol="0">
            <a:spAutoFit/>
          </a:bodyPr>
          <a:lstStyle/>
          <a:p>
            <a:pPr marL="12700">
              <a:lnSpc>
                <a:spcPct val="100000"/>
              </a:lnSpc>
              <a:spcBef>
                <a:spcPts val="100"/>
              </a:spcBef>
            </a:pPr>
            <a:r>
              <a:rPr lang="en-US" sz="1500" b="1" dirty="0">
                <a:latin typeface="Times New Roman"/>
                <a:cs typeface="Times New Roman"/>
              </a:rPr>
              <a:t>W</a:t>
            </a:r>
            <a:r>
              <a:rPr lang="en-US" sz="1500" b="1" spc="-5" dirty="0">
                <a:latin typeface="Times New Roman"/>
                <a:cs typeface="Times New Roman"/>
              </a:rPr>
              <a:t>h</a:t>
            </a:r>
            <a:r>
              <a:rPr lang="en-US" sz="1500" b="1" dirty="0">
                <a:latin typeface="Times New Roman"/>
                <a:cs typeface="Times New Roman"/>
              </a:rPr>
              <a:t>at is</a:t>
            </a:r>
            <a:r>
              <a:rPr lang="en-US" sz="1500" b="1" spc="-5" dirty="0">
                <a:latin typeface="Times New Roman"/>
                <a:cs typeface="Times New Roman"/>
              </a:rPr>
              <a:t> </a:t>
            </a:r>
            <a:r>
              <a:rPr lang="en-US" sz="1500" b="1" spc="-65" dirty="0">
                <a:latin typeface="Times New Roman"/>
                <a:cs typeface="Times New Roman"/>
              </a:rPr>
              <a:t>WIDA </a:t>
            </a:r>
            <a:r>
              <a:rPr lang="en-US" sz="1500" b="1" spc="-5" dirty="0">
                <a:latin typeface="Times New Roman"/>
                <a:cs typeface="Times New Roman"/>
              </a:rPr>
              <a:t>ACCES</a:t>
            </a:r>
            <a:r>
              <a:rPr lang="en-US" sz="1500" b="1" dirty="0">
                <a:latin typeface="Times New Roman"/>
                <a:cs typeface="Times New Roman"/>
              </a:rPr>
              <a:t>S?</a:t>
            </a:r>
            <a:endParaRPr lang="en-US" sz="1500" dirty="0">
              <a:latin typeface="Times New Roman"/>
              <a:cs typeface="Times New Roman"/>
            </a:endParaRPr>
          </a:p>
          <a:p>
            <a:pPr marL="208915" marR="167640" indent="-196850">
              <a:lnSpc>
                <a:spcPct val="101400"/>
              </a:lnSpc>
              <a:spcBef>
                <a:spcPts val="600"/>
              </a:spcBef>
              <a:buFont typeface="Arial"/>
              <a:buChar char="•"/>
              <a:tabLst>
                <a:tab pos="208915" algn="l"/>
                <a:tab pos="209550" algn="l"/>
              </a:tabLst>
            </a:pPr>
            <a:r>
              <a:rPr lang="en-US" sz="1400" spc="-5" dirty="0">
                <a:latin typeface="Times New Roman" panose="02020603050405020304" pitchFamily="18" charset="0"/>
                <a:cs typeface="Times New Roman" panose="02020603050405020304" pitchFamily="18" charset="0"/>
              </a:rPr>
              <a:t>WIDA ACCESS and WIDA Alternate ACCESS are</a:t>
            </a:r>
            <a:r>
              <a:rPr lang="en-US" sz="140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English language proficiency </a:t>
            </a:r>
            <a:r>
              <a:rPr lang="en-US" sz="1400" dirty="0">
                <a:latin typeface="Times New Roman" panose="02020603050405020304" pitchFamily="18" charset="0"/>
                <a:cs typeface="Times New Roman" panose="02020603050405020304" pitchFamily="18" charset="0"/>
              </a:rPr>
              <a:t>assessments based on </a:t>
            </a:r>
            <a:r>
              <a:rPr lang="en-US" sz="1400" spc="-5" dirty="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Minnesota </a:t>
            </a:r>
            <a:r>
              <a:rPr lang="en-US" sz="1400" spc="-33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Standards</a:t>
            </a:r>
            <a:r>
              <a:rPr lang="en-US" sz="1400" spc="1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for</a:t>
            </a:r>
            <a:r>
              <a:rPr lang="en-US" sz="1400" spc="1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English</a:t>
            </a:r>
            <a:r>
              <a:rPr lang="en-US" sz="1400" spc="1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Language</a:t>
            </a:r>
            <a:r>
              <a:rPr lang="en-US" sz="1400" spc="1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Development,</a:t>
            </a:r>
            <a:r>
              <a:rPr lang="en-US" sz="1400" spc="1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developed</a:t>
            </a:r>
            <a:r>
              <a:rPr lang="en-US" sz="1400" spc="1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by</a:t>
            </a:r>
            <a:r>
              <a:rPr lang="en-US" sz="1400" spc="1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the</a:t>
            </a:r>
            <a:r>
              <a:rPr lang="en-US" sz="1400" spc="-1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WIDA</a:t>
            </a:r>
            <a:r>
              <a:rPr lang="en-US" sz="1400" spc="-7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Consortium.</a:t>
            </a:r>
            <a:endParaRPr lang="en-US" sz="1400" dirty="0">
              <a:latin typeface="Times New Roman" panose="02020603050405020304" pitchFamily="18" charset="0"/>
              <a:cs typeface="Times New Roman" panose="02020603050405020304" pitchFamily="18" charset="0"/>
            </a:endParaRPr>
          </a:p>
          <a:p>
            <a:pPr marL="209550" indent="-196850">
              <a:lnSpc>
                <a:spcPct val="100000"/>
              </a:lnSpc>
              <a:spcBef>
                <a:spcPts val="400"/>
              </a:spcBef>
              <a:buFont typeface="Arial"/>
              <a:buChar char="•"/>
              <a:tabLst>
                <a:tab pos="208915" algn="l"/>
                <a:tab pos="209550" algn="l"/>
              </a:tabLst>
            </a:pPr>
            <a:r>
              <a:rPr lang="en-US" sz="1400" spc="-5" dirty="0">
                <a:latin typeface="Times New Roman" panose="02020603050405020304" pitchFamily="18" charset="0"/>
                <a:cs typeface="Times New Roman" panose="02020603050405020304" pitchFamily="18" charset="0"/>
              </a:rPr>
              <a:t>WIDA ACCESS &amp; WIDA Alternate ACCESS</a:t>
            </a:r>
            <a:r>
              <a:rPr lang="en-US" sz="140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is</a:t>
            </a:r>
            <a:r>
              <a:rPr lang="en-US" sz="1400" spc="1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used</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to</a:t>
            </a:r>
            <a:r>
              <a:rPr lang="en-US" sz="140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meet</a:t>
            </a:r>
            <a:r>
              <a:rPr lang="en-US" sz="140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federal</a:t>
            </a:r>
            <a:r>
              <a:rPr lang="en-US" sz="1400" dirty="0">
                <a:latin typeface="Times New Roman" panose="02020603050405020304" pitchFamily="18" charset="0"/>
                <a:cs typeface="Times New Roman" panose="02020603050405020304" pitchFamily="18" charset="0"/>
              </a:rPr>
              <a:t> and</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state</a:t>
            </a:r>
            <a:r>
              <a:rPr lang="en-US" sz="140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requirements.</a:t>
            </a:r>
          </a:p>
          <a:p>
            <a:pPr marL="209550" indent="-198438">
              <a:lnSpc>
                <a:spcPct val="100000"/>
              </a:lnSpc>
              <a:spcBef>
                <a:spcPts val="400"/>
              </a:spcBef>
              <a:buFont typeface="Arial"/>
              <a:buChar char="•"/>
              <a:tabLst>
                <a:tab pos="207963" algn="l"/>
                <a:tab pos="209550" algn="l"/>
              </a:tabLst>
            </a:pPr>
            <a:r>
              <a:rPr lang="en-US" sz="1400" dirty="0">
                <a:latin typeface="Times New Roman" panose="02020603050405020304" pitchFamily="18" charset="0"/>
                <a:cs typeface="Times New Roman" panose="02020603050405020304" pitchFamily="18" charset="0"/>
              </a:rPr>
              <a:t>These assessments are used to monitor English learners’ progress as they develop academic language skills in reading, writing, listening, and speaking.</a:t>
            </a:r>
          </a:p>
          <a:p>
            <a:pPr marL="11112">
              <a:lnSpc>
                <a:spcPct val="100000"/>
              </a:lnSpc>
              <a:spcBef>
                <a:spcPts val="800"/>
              </a:spcBef>
              <a:tabLst>
                <a:tab pos="207963" algn="l"/>
                <a:tab pos="209550" algn="l"/>
              </a:tabLst>
            </a:pPr>
            <a:r>
              <a:rPr lang="en-US" sz="1500" b="1" dirty="0">
                <a:latin typeface="Times New Roman" panose="02020603050405020304" pitchFamily="18" charset="0"/>
                <a:cs typeface="Times New Roman" panose="02020603050405020304" pitchFamily="18" charset="0"/>
              </a:rPr>
              <a:t>How is WIDA ACCESS structured?</a:t>
            </a:r>
          </a:p>
          <a:p>
            <a:pPr marL="201168" indent="-210312">
              <a:lnSpc>
                <a:spcPct val="100000"/>
              </a:lnSpc>
              <a:spcBef>
                <a:spcPts val="400"/>
              </a:spcBef>
              <a:buFont typeface="Arial" panose="020B0604020202020204" pitchFamily="34" charset="0"/>
              <a:buChar char="•"/>
              <a:tabLst>
                <a:tab pos="207963" algn="l"/>
                <a:tab pos="209550" algn="l"/>
              </a:tabLst>
            </a:pPr>
            <a:r>
              <a:rPr lang="en-US" sz="1400" dirty="0">
                <a:latin typeface="Times New Roman" panose="02020603050405020304" pitchFamily="18" charset="0"/>
                <a:cs typeface="Times New Roman" panose="02020603050405020304" pitchFamily="18" charset="0"/>
              </a:rPr>
              <a:t>There are four language domains assessed by the ACCESS assessments: Listening, Reading, Writing, and Speaking</a:t>
            </a:r>
          </a:p>
          <a:p>
            <a:pPr marL="201168" indent="-210312">
              <a:lnSpc>
                <a:spcPct val="100000"/>
              </a:lnSpc>
              <a:spcBef>
                <a:spcPts val="400"/>
              </a:spcBef>
              <a:buFont typeface="Arial" panose="020B0604020202020204" pitchFamily="34" charset="0"/>
              <a:buChar char="•"/>
              <a:tabLst>
                <a:tab pos="207963" algn="l"/>
                <a:tab pos="209550" algn="l"/>
              </a:tabLst>
            </a:pPr>
            <a:r>
              <a:rPr lang="en-US" sz="1400" dirty="0">
                <a:latin typeface="Times New Roman" panose="02020603050405020304" pitchFamily="18" charset="0"/>
                <a:cs typeface="Times New Roman" panose="02020603050405020304" pitchFamily="18" charset="0"/>
              </a:rPr>
              <a:t>The WIDA ACCESS is administered fully online for grades 1 – 12 </a:t>
            </a:r>
          </a:p>
          <a:p>
            <a:pPr marL="475488" lvl="1" indent="-210312">
              <a:spcBef>
                <a:spcPts val="200"/>
              </a:spcBef>
              <a:buFont typeface="Arial" panose="020B0604020202020204" pitchFamily="34" charset="0"/>
              <a:buChar char="•"/>
              <a:tabLst>
                <a:tab pos="207963" algn="l"/>
                <a:tab pos="209550" algn="l"/>
              </a:tabLst>
            </a:pPr>
            <a:r>
              <a:rPr lang="en-US" sz="1400" dirty="0">
                <a:latin typeface="Times New Roman" panose="02020603050405020304" pitchFamily="18" charset="0"/>
                <a:cs typeface="Times New Roman" panose="02020603050405020304" pitchFamily="18" charset="0"/>
              </a:rPr>
              <a:t>Exceptions: The Writing domain for grades 1-5 has a paper component and Paper Accommodations (based on IEPs)</a:t>
            </a:r>
          </a:p>
          <a:p>
            <a:pPr marL="201168" indent="-210312">
              <a:spcBef>
                <a:spcPts val="400"/>
              </a:spcBef>
              <a:buFont typeface="Arial" panose="020B0604020202020204" pitchFamily="34" charset="0"/>
              <a:buChar char="•"/>
              <a:tabLst>
                <a:tab pos="207963" algn="l"/>
                <a:tab pos="209550" algn="l"/>
              </a:tabLst>
            </a:pPr>
            <a:r>
              <a:rPr lang="en-US" sz="1400" dirty="0">
                <a:latin typeface="Times New Roman" panose="02020603050405020304" pitchFamily="18" charset="0"/>
                <a:cs typeface="Times New Roman" panose="02020603050405020304" pitchFamily="18" charset="0"/>
              </a:rPr>
              <a:t>The WIDA ACCESS for Kindergarten is a paper assessment given in a one-on-one setting</a:t>
            </a:r>
          </a:p>
          <a:p>
            <a:pPr marL="201168" indent="-210312">
              <a:spcBef>
                <a:spcPts val="400"/>
              </a:spcBef>
              <a:buFont typeface="Arial" panose="020B0604020202020204" pitchFamily="34" charset="0"/>
              <a:buChar char="•"/>
              <a:tabLst>
                <a:tab pos="207963" algn="l"/>
                <a:tab pos="209550" algn="l"/>
              </a:tabLst>
            </a:pPr>
            <a:r>
              <a:rPr lang="en-US" sz="1400" dirty="0">
                <a:latin typeface="Times New Roman" panose="02020603050405020304" pitchFamily="18" charset="0"/>
                <a:cs typeface="Times New Roman" panose="02020603050405020304" pitchFamily="18" charset="0"/>
              </a:rPr>
              <a:t>WIDA Alternate ACCESS is a paper assessment given in a one-on-one setting to our students with the most significant cognitive disabilities (Grades K-12, indicated on IEP)</a:t>
            </a:r>
          </a:p>
        </p:txBody>
      </p:sp>
      <p:pic>
        <p:nvPicPr>
          <p:cNvPr id="8" name="Picture 7" descr="Graphical user interface, text&#10;&#10;Description automatically generated">
            <a:extLst>
              <a:ext uri="{FF2B5EF4-FFF2-40B4-BE49-F238E27FC236}">
                <a16:creationId xmlns:a16="http://schemas.microsoft.com/office/drawing/2014/main" id="{E803CCAA-3593-9821-5AA0-92D5273C4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913" y="854937"/>
            <a:ext cx="5181600" cy="772030"/>
          </a:xfrm>
          <a:prstGeom prst="rect">
            <a:avLst/>
          </a:prstGeom>
        </p:spPr>
      </p:pic>
      <p:sp>
        <p:nvSpPr>
          <p:cNvPr id="9" name="TextBox 8">
            <a:extLst>
              <a:ext uri="{FF2B5EF4-FFF2-40B4-BE49-F238E27FC236}">
                <a16:creationId xmlns:a16="http://schemas.microsoft.com/office/drawing/2014/main" id="{A5F3BB87-C130-8DCA-D1D6-8F58CF2EBDEB}"/>
              </a:ext>
            </a:extLst>
          </p:cNvPr>
          <p:cNvSpPr txBox="1"/>
          <p:nvPr/>
        </p:nvSpPr>
        <p:spPr>
          <a:xfrm>
            <a:off x="1593394" y="1532064"/>
            <a:ext cx="3688637" cy="307777"/>
          </a:xfrm>
          <a:prstGeom prst="rect">
            <a:avLst/>
          </a:prstGeom>
          <a:noFill/>
        </p:spPr>
        <p:txBody>
          <a:bodyPr wrap="none" rtlCol="0">
            <a:spAutoFit/>
          </a:bodyPr>
          <a:lstStyle/>
          <a:p>
            <a:pPr algn="ctr"/>
            <a:r>
              <a:rPr lang="en-US" sz="1400" dirty="0">
                <a:solidFill>
                  <a:srgbClr val="0F3865"/>
                </a:solidFill>
              </a:rPr>
              <a:t>WIDA English Language Development Standards</a:t>
            </a:r>
          </a:p>
        </p:txBody>
      </p:sp>
      <p:pic>
        <p:nvPicPr>
          <p:cNvPr id="13" name="Picture 12" descr="Diagram&#10;&#10;Description automatically generated">
            <a:extLst>
              <a:ext uri="{FF2B5EF4-FFF2-40B4-BE49-F238E27FC236}">
                <a16:creationId xmlns:a16="http://schemas.microsoft.com/office/drawing/2014/main" id="{F81D6A33-6D3C-1DFC-E0CE-C33EA08E5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452" y="6099357"/>
            <a:ext cx="6374034" cy="2231664"/>
          </a:xfrm>
          <a:prstGeom prst="rect">
            <a:avLst/>
          </a:prstGeom>
        </p:spPr>
      </p:pic>
      <p:sp>
        <p:nvSpPr>
          <p:cNvPr id="3" name="TextBox 2">
            <a:extLst>
              <a:ext uri="{FF2B5EF4-FFF2-40B4-BE49-F238E27FC236}">
                <a16:creationId xmlns:a16="http://schemas.microsoft.com/office/drawing/2014/main" id="{CE84D697-1BBE-5FC9-A261-A218E679ACDE}"/>
              </a:ext>
            </a:extLst>
          </p:cNvPr>
          <p:cNvSpPr txBox="1"/>
          <p:nvPr/>
        </p:nvSpPr>
        <p:spPr>
          <a:xfrm>
            <a:off x="1706136" y="6140995"/>
            <a:ext cx="797013"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Listening</a:t>
            </a:r>
          </a:p>
        </p:txBody>
      </p:sp>
      <p:sp>
        <p:nvSpPr>
          <p:cNvPr id="5" name="TextBox 4">
            <a:extLst>
              <a:ext uri="{FF2B5EF4-FFF2-40B4-BE49-F238E27FC236}">
                <a16:creationId xmlns:a16="http://schemas.microsoft.com/office/drawing/2014/main" id="{7936DAD1-0800-BF63-9F49-33BA8C8F9A47}"/>
              </a:ext>
            </a:extLst>
          </p:cNvPr>
          <p:cNvSpPr txBox="1"/>
          <p:nvPr/>
        </p:nvSpPr>
        <p:spPr>
          <a:xfrm>
            <a:off x="1706135" y="8012064"/>
            <a:ext cx="753732"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Reading</a:t>
            </a:r>
          </a:p>
        </p:txBody>
      </p:sp>
      <p:sp>
        <p:nvSpPr>
          <p:cNvPr id="6" name="TextBox 5">
            <a:extLst>
              <a:ext uri="{FF2B5EF4-FFF2-40B4-BE49-F238E27FC236}">
                <a16:creationId xmlns:a16="http://schemas.microsoft.com/office/drawing/2014/main" id="{41048E10-B15D-68C7-486F-575FBF2FF5E8}"/>
              </a:ext>
            </a:extLst>
          </p:cNvPr>
          <p:cNvSpPr txBox="1"/>
          <p:nvPr/>
        </p:nvSpPr>
        <p:spPr>
          <a:xfrm>
            <a:off x="4397181" y="6140994"/>
            <a:ext cx="822661"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Speaking</a:t>
            </a:r>
          </a:p>
        </p:txBody>
      </p:sp>
      <p:sp>
        <p:nvSpPr>
          <p:cNvPr id="10" name="TextBox 9">
            <a:extLst>
              <a:ext uri="{FF2B5EF4-FFF2-40B4-BE49-F238E27FC236}">
                <a16:creationId xmlns:a16="http://schemas.microsoft.com/office/drawing/2014/main" id="{381534F0-B7AD-3C4A-99B4-1047310E59C0}"/>
              </a:ext>
            </a:extLst>
          </p:cNvPr>
          <p:cNvSpPr txBox="1"/>
          <p:nvPr/>
        </p:nvSpPr>
        <p:spPr>
          <a:xfrm>
            <a:off x="4410004" y="8012064"/>
            <a:ext cx="65960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Writing</a:t>
            </a:r>
          </a:p>
        </p:txBody>
      </p:sp>
      <p:sp>
        <p:nvSpPr>
          <p:cNvPr id="11" name="Rectangle 10">
            <a:extLst>
              <a:ext uri="{FF2B5EF4-FFF2-40B4-BE49-F238E27FC236}">
                <a16:creationId xmlns:a16="http://schemas.microsoft.com/office/drawing/2014/main" id="{ECEDA8F6-35B7-CF8E-080D-692A771CF42C}"/>
              </a:ext>
            </a:extLst>
          </p:cNvPr>
          <p:cNvSpPr/>
          <p:nvPr/>
        </p:nvSpPr>
        <p:spPr>
          <a:xfrm>
            <a:off x="4452911" y="892230"/>
            <a:ext cx="685800" cy="669701"/>
          </a:xfrm>
          <a:prstGeom prst="rect">
            <a:avLst/>
          </a:prstGeom>
          <a:solidFill>
            <a:srgbClr val="008E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WIDA ACCESS</a:t>
            </a:r>
          </a:p>
        </p:txBody>
      </p:sp>
      <p:sp>
        <p:nvSpPr>
          <p:cNvPr id="12" name="Rectangle 11">
            <a:extLst>
              <a:ext uri="{FF2B5EF4-FFF2-40B4-BE49-F238E27FC236}">
                <a16:creationId xmlns:a16="http://schemas.microsoft.com/office/drawing/2014/main" id="{D0A3B18E-6D8F-B42D-907F-B93E0EBA0CB7}"/>
              </a:ext>
            </a:extLst>
          </p:cNvPr>
          <p:cNvSpPr/>
          <p:nvPr/>
        </p:nvSpPr>
        <p:spPr>
          <a:xfrm>
            <a:off x="5333329" y="892230"/>
            <a:ext cx="685800" cy="669701"/>
          </a:xfrm>
          <a:prstGeom prst="rect">
            <a:avLst/>
          </a:prstGeom>
          <a:solidFill>
            <a:srgbClr val="D1DFE5"/>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rIns="45720" rtlCol="0" anchor="ctr"/>
          <a:lstStyle/>
          <a:p>
            <a:pPr algn="ctr"/>
            <a:r>
              <a:rPr lang="en-US" sz="1200" dirty="0">
                <a:solidFill>
                  <a:schemeClr val="accent1">
                    <a:lumMod val="50000"/>
                  </a:schemeClr>
                </a:solidFill>
              </a:rPr>
              <a:t>WIDA Alternate ACCESS</a:t>
            </a:r>
          </a:p>
        </p:txBody>
      </p:sp>
    </p:spTree>
    <p:extLst>
      <p:ext uri="{BB962C8B-B14F-4D97-AF65-F5344CB8AC3E}">
        <p14:creationId xmlns:p14="http://schemas.microsoft.com/office/powerpoint/2010/main" val="3900368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C1183-9857-CFCD-9272-35E20A7A8EA7}"/>
              </a:ext>
            </a:extLst>
          </p:cNvPr>
          <p:cNvSpPr>
            <a:spLocks noGrp="1"/>
          </p:cNvSpPr>
          <p:nvPr>
            <p:ph type="title"/>
          </p:nvPr>
        </p:nvSpPr>
        <p:spPr/>
        <p:txBody>
          <a:bodyPr/>
          <a:lstStyle/>
          <a:p>
            <a:r>
              <a:rPr lang="en-US" dirty="0"/>
              <a:t>Test Structure:</a:t>
            </a:r>
          </a:p>
        </p:txBody>
      </p:sp>
      <p:sp>
        <p:nvSpPr>
          <p:cNvPr id="4" name="Slide Number Placeholder 3">
            <a:extLst>
              <a:ext uri="{FF2B5EF4-FFF2-40B4-BE49-F238E27FC236}">
                <a16:creationId xmlns:a16="http://schemas.microsoft.com/office/drawing/2014/main" id="{6A89BEF8-C731-C98B-0ECA-59A1067EDE37}"/>
              </a:ext>
            </a:extLst>
          </p:cNvPr>
          <p:cNvSpPr>
            <a:spLocks noGrp="1"/>
          </p:cNvSpPr>
          <p:nvPr>
            <p:ph type="sldNum" sz="quarter" idx="12"/>
          </p:nvPr>
        </p:nvSpPr>
        <p:spPr/>
        <p:txBody>
          <a:bodyPr/>
          <a:lstStyle/>
          <a:p>
            <a:fld id="{B4D764D8-5B36-754B-AFBA-AF0AFEFF4AB1}" type="slidenum">
              <a:rPr lang="en-US" smtClean="0"/>
              <a:t>4</a:t>
            </a:fld>
            <a:endParaRPr lang="en-US"/>
          </a:p>
        </p:txBody>
      </p:sp>
      <p:sp>
        <p:nvSpPr>
          <p:cNvPr id="5" name="TextBox 4">
            <a:extLst>
              <a:ext uri="{FF2B5EF4-FFF2-40B4-BE49-F238E27FC236}">
                <a16:creationId xmlns:a16="http://schemas.microsoft.com/office/drawing/2014/main" id="{08C5B696-8310-5671-B577-84D95EF43CA7}"/>
              </a:ext>
            </a:extLst>
          </p:cNvPr>
          <p:cNvSpPr txBox="1"/>
          <p:nvPr/>
        </p:nvSpPr>
        <p:spPr>
          <a:xfrm>
            <a:off x="0" y="846884"/>
            <a:ext cx="6857999" cy="1354217"/>
          </a:xfrm>
          <a:prstGeom prst="rect">
            <a:avLst/>
          </a:prstGeom>
          <a:noFill/>
        </p:spPr>
        <p:txBody>
          <a:bodyPr wrap="square" lIns="91440" tIns="45720" rIns="91440" bIns="45720" rtlCol="0" anchor="t">
            <a:spAutoFit/>
          </a:bodyPr>
          <a:lstStyle/>
          <a:p>
            <a:r>
              <a:rPr lang="en-US" sz="1600" b="1" dirty="0">
                <a:latin typeface="Times New Roman" panose="02020603050405020304" pitchFamily="18" charset="0"/>
                <a:cs typeface="Times New Roman" panose="02020603050405020304" pitchFamily="18" charset="0"/>
              </a:rPr>
              <a:t>Grade Clusters:</a:t>
            </a:r>
            <a:endParaRPr lang="en-US" sz="1400" dirty="0">
              <a:latin typeface="Times New Roman"/>
              <a:cs typeface="Times New Roman"/>
            </a:endParaRPr>
          </a:p>
          <a:p>
            <a:pPr>
              <a:spcBef>
                <a:spcPts val="600"/>
              </a:spcBef>
            </a:pPr>
            <a:r>
              <a:rPr lang="en-US" sz="1400" dirty="0">
                <a:latin typeface="Times New Roman"/>
                <a:cs typeface="Times New Roman"/>
              </a:rPr>
              <a:t>ACCESS testing is broken up into grade clusters. While, for example, a grade 2 and a grade 3 student will take the same assessment they will each be scored based on their individual grade level.</a:t>
            </a:r>
          </a:p>
          <a:p>
            <a:pPr marL="285750" indent="-285750">
              <a:spcBef>
                <a:spcPts val="600"/>
              </a:spcBef>
              <a:buFont typeface="Arial" panose="020B0604020202020204" pitchFamily="34" charset="0"/>
              <a:buChar char="•"/>
            </a:pPr>
            <a:r>
              <a:rPr lang="en-US" sz="1400" dirty="0">
                <a:latin typeface="Times New Roman"/>
                <a:cs typeface="Times New Roman"/>
              </a:rPr>
              <a:t>Note: Paper ACCESS Grade Clusters now fully match Online ACCESS Grade Clusters</a:t>
            </a:r>
            <a:endParaRPr lang="en-US" sz="1400" dirty="0">
              <a:latin typeface="Times New Roman" panose="02020603050405020304" pitchFamily="18" charset="0"/>
              <a:cs typeface="Times New Roman" panose="02020603050405020304" pitchFamily="18" charset="0"/>
            </a:endParaRPr>
          </a:p>
        </p:txBody>
      </p:sp>
      <p:graphicFrame>
        <p:nvGraphicFramePr>
          <p:cNvPr id="6" name="Table 6">
            <a:extLst>
              <a:ext uri="{FF2B5EF4-FFF2-40B4-BE49-F238E27FC236}">
                <a16:creationId xmlns:a16="http://schemas.microsoft.com/office/drawing/2014/main" id="{412F75F6-2E3E-CC1F-929B-C17E694F9282}"/>
              </a:ext>
            </a:extLst>
          </p:cNvPr>
          <p:cNvGraphicFramePr>
            <a:graphicFrameLocks noGrp="1"/>
          </p:cNvGraphicFramePr>
          <p:nvPr>
            <p:extLst>
              <p:ext uri="{D42A27DB-BD31-4B8C-83A1-F6EECF244321}">
                <p14:modId xmlns:p14="http://schemas.microsoft.com/office/powerpoint/2010/main" val="264612546"/>
              </p:ext>
            </p:extLst>
          </p:nvPr>
        </p:nvGraphicFramePr>
        <p:xfrm>
          <a:off x="1150951" y="2279197"/>
          <a:ext cx="4572000" cy="74168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3580064216"/>
                    </a:ext>
                  </a:extLst>
                </a:gridCol>
                <a:gridCol w="762000">
                  <a:extLst>
                    <a:ext uri="{9D8B030D-6E8A-4147-A177-3AD203B41FA5}">
                      <a16:colId xmlns:a16="http://schemas.microsoft.com/office/drawing/2014/main" val="1193028693"/>
                    </a:ext>
                  </a:extLst>
                </a:gridCol>
                <a:gridCol w="762000">
                  <a:extLst>
                    <a:ext uri="{9D8B030D-6E8A-4147-A177-3AD203B41FA5}">
                      <a16:colId xmlns:a16="http://schemas.microsoft.com/office/drawing/2014/main" val="1712930276"/>
                    </a:ext>
                  </a:extLst>
                </a:gridCol>
                <a:gridCol w="762000">
                  <a:extLst>
                    <a:ext uri="{9D8B030D-6E8A-4147-A177-3AD203B41FA5}">
                      <a16:colId xmlns:a16="http://schemas.microsoft.com/office/drawing/2014/main" val="1354047042"/>
                    </a:ext>
                  </a:extLst>
                </a:gridCol>
                <a:gridCol w="762000">
                  <a:extLst>
                    <a:ext uri="{9D8B030D-6E8A-4147-A177-3AD203B41FA5}">
                      <a16:colId xmlns:a16="http://schemas.microsoft.com/office/drawing/2014/main" val="50849000"/>
                    </a:ext>
                  </a:extLst>
                </a:gridCol>
                <a:gridCol w="762000">
                  <a:extLst>
                    <a:ext uri="{9D8B030D-6E8A-4147-A177-3AD203B41FA5}">
                      <a16:colId xmlns:a16="http://schemas.microsoft.com/office/drawing/2014/main" val="1319600907"/>
                    </a:ext>
                  </a:extLst>
                </a:gridCol>
              </a:tblGrid>
              <a:tr h="370840">
                <a:tc gridSpan="6">
                  <a:txBody>
                    <a:bodyPr/>
                    <a:lstStyle/>
                    <a:p>
                      <a:r>
                        <a:rPr lang="en-US" dirty="0"/>
                        <a:t>WIDA ACCESS Grade Clusters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3324747240"/>
                  </a:ext>
                </a:extLst>
              </a:tr>
              <a:tr h="370840">
                <a:tc>
                  <a:txBody>
                    <a:bodyPr/>
                    <a:lstStyle/>
                    <a:p>
                      <a:pPr algn="ctr"/>
                      <a:r>
                        <a:rPr lang="en-US" dirty="0"/>
                        <a:t>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9-12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5259100"/>
                  </a:ext>
                </a:extLst>
              </a:tr>
            </a:tbl>
          </a:graphicData>
        </a:graphic>
      </p:graphicFrame>
      <p:graphicFrame>
        <p:nvGraphicFramePr>
          <p:cNvPr id="7" name="Table 7">
            <a:extLst>
              <a:ext uri="{FF2B5EF4-FFF2-40B4-BE49-F238E27FC236}">
                <a16:creationId xmlns:a16="http://schemas.microsoft.com/office/drawing/2014/main" id="{991FBDE8-050F-5F88-D691-ABEAFA718B6B}"/>
              </a:ext>
            </a:extLst>
          </p:cNvPr>
          <p:cNvGraphicFramePr>
            <a:graphicFrameLocks noGrp="1"/>
          </p:cNvGraphicFramePr>
          <p:nvPr>
            <p:extLst>
              <p:ext uri="{D42A27DB-BD31-4B8C-83A1-F6EECF244321}">
                <p14:modId xmlns:p14="http://schemas.microsoft.com/office/powerpoint/2010/main" val="1894334100"/>
              </p:ext>
            </p:extLst>
          </p:nvPr>
        </p:nvGraphicFramePr>
        <p:xfrm>
          <a:off x="1150951" y="3106615"/>
          <a:ext cx="4572000" cy="741680"/>
        </p:xfrm>
        <a:graphic>
          <a:graphicData uri="http://schemas.openxmlformats.org/drawingml/2006/table">
            <a:tbl>
              <a:tblPr firstRow="1" bandRow="1">
                <a:tableStyleId>{93296810-A885-4BE3-A3E7-6D5BEEA58F35}</a:tableStyleId>
              </a:tblPr>
              <a:tblGrid>
                <a:gridCol w="1143000">
                  <a:extLst>
                    <a:ext uri="{9D8B030D-6E8A-4147-A177-3AD203B41FA5}">
                      <a16:colId xmlns:a16="http://schemas.microsoft.com/office/drawing/2014/main" val="1042612341"/>
                    </a:ext>
                  </a:extLst>
                </a:gridCol>
                <a:gridCol w="1143000">
                  <a:extLst>
                    <a:ext uri="{9D8B030D-6E8A-4147-A177-3AD203B41FA5}">
                      <a16:colId xmlns:a16="http://schemas.microsoft.com/office/drawing/2014/main" val="4089044845"/>
                    </a:ext>
                  </a:extLst>
                </a:gridCol>
                <a:gridCol w="1143000">
                  <a:extLst>
                    <a:ext uri="{9D8B030D-6E8A-4147-A177-3AD203B41FA5}">
                      <a16:colId xmlns:a16="http://schemas.microsoft.com/office/drawing/2014/main" val="673845036"/>
                    </a:ext>
                  </a:extLst>
                </a:gridCol>
                <a:gridCol w="1143000">
                  <a:extLst>
                    <a:ext uri="{9D8B030D-6E8A-4147-A177-3AD203B41FA5}">
                      <a16:colId xmlns:a16="http://schemas.microsoft.com/office/drawing/2014/main" val="1342210561"/>
                    </a:ext>
                  </a:extLst>
                </a:gridCol>
              </a:tblGrid>
              <a:tr h="370840">
                <a:tc gridSpan="4">
                  <a:txBody>
                    <a:bodyPr/>
                    <a:lstStyle/>
                    <a:p>
                      <a:r>
                        <a:rPr lang="en-US" dirty="0"/>
                        <a:t>WIDA Alternate ACCESS Grade Clusters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851485941"/>
                  </a:ext>
                </a:extLst>
              </a:tr>
              <a:tr h="370840">
                <a:tc>
                  <a:txBody>
                    <a:bodyPr/>
                    <a:lstStyle/>
                    <a:p>
                      <a:pPr algn="ctr"/>
                      <a:r>
                        <a:rPr lang="en-US" dirty="0"/>
                        <a:t>K-2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9-12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79706960"/>
                  </a:ext>
                </a:extLst>
              </a:tr>
            </a:tbl>
          </a:graphicData>
        </a:graphic>
      </p:graphicFrame>
      <p:sp>
        <p:nvSpPr>
          <p:cNvPr id="8" name="TextBox 7">
            <a:extLst>
              <a:ext uri="{FF2B5EF4-FFF2-40B4-BE49-F238E27FC236}">
                <a16:creationId xmlns:a16="http://schemas.microsoft.com/office/drawing/2014/main" id="{156EB997-A996-2286-FEFC-CAD7950C9EF9}"/>
              </a:ext>
            </a:extLst>
          </p:cNvPr>
          <p:cNvSpPr txBox="1"/>
          <p:nvPr/>
        </p:nvSpPr>
        <p:spPr>
          <a:xfrm>
            <a:off x="-1" y="3881730"/>
            <a:ext cx="6747165" cy="33855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WIDA ACCESS Tier Placement:</a:t>
            </a:r>
            <a:endParaRPr lang="en-US" sz="1400" b="1"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08109819-95A3-75E3-E0EA-9D53E3EAD797}"/>
              </a:ext>
            </a:extLst>
          </p:cNvPr>
          <p:cNvSpPr txBox="1"/>
          <p:nvPr/>
        </p:nvSpPr>
        <p:spPr>
          <a:xfrm>
            <a:off x="-1" y="7072703"/>
            <a:ext cx="6857999" cy="1118255"/>
          </a:xfrm>
          <a:prstGeom prst="rect">
            <a:avLst/>
          </a:prstGeom>
          <a:noFill/>
        </p:spPr>
        <p:txBody>
          <a:bodyPr wrap="square" rtlCol="0">
            <a:spAutoFit/>
          </a:bodyPr>
          <a:lstStyle/>
          <a:p>
            <a:pPr marL="192024" indent="-192024">
              <a:buFont typeface="Wingdings" pitchFamily="2" charset="2"/>
              <a:buChar char="Ø"/>
            </a:pPr>
            <a:r>
              <a:rPr lang="en-US" sz="1300" dirty="0">
                <a:latin typeface="Times New Roman" panose="02020603050405020304" pitchFamily="18" charset="0"/>
                <a:cs typeface="Times New Roman" panose="02020603050405020304" pitchFamily="18" charset="0"/>
              </a:rPr>
              <a:t>Online ACCESS: Tier for Listening and Reading domains predetermined and embedded in student’s test. Tiers for Speaking and Writing generated from WIDA AMS after students complete the 1</a:t>
            </a:r>
            <a:r>
              <a:rPr lang="en-US" sz="1300" baseline="30000" dirty="0">
                <a:latin typeface="Times New Roman" panose="02020603050405020304" pitchFamily="18" charset="0"/>
                <a:cs typeface="Times New Roman" panose="02020603050405020304" pitchFamily="18" charset="0"/>
              </a:rPr>
              <a:t>st</a:t>
            </a:r>
            <a:r>
              <a:rPr lang="en-US" sz="1300" dirty="0">
                <a:latin typeface="Times New Roman" panose="02020603050405020304" pitchFamily="18" charset="0"/>
                <a:cs typeface="Times New Roman" panose="02020603050405020304" pitchFamily="18" charset="0"/>
              </a:rPr>
              <a:t> two domains, tier placement found in Tier Report.</a:t>
            </a:r>
          </a:p>
          <a:p>
            <a:pPr marL="192024" indent="-192024">
              <a:spcBef>
                <a:spcPts val="200"/>
              </a:spcBef>
              <a:buFont typeface="Wingdings" pitchFamily="2" charset="2"/>
              <a:buChar char="Ø"/>
            </a:pPr>
            <a:r>
              <a:rPr lang="en-US" sz="1300" dirty="0">
                <a:latin typeface="Times New Roman" panose="02020603050405020304" pitchFamily="18" charset="0"/>
                <a:cs typeface="Times New Roman" panose="02020603050405020304" pitchFamily="18" charset="0"/>
              </a:rPr>
              <a:t>Paper ACCESS: Tier placement is predetermined. SACs find Paper ACCESS Tier level on Accommodation Google Sheet. No school staff may change a student’s Tier Placement.</a:t>
            </a:r>
          </a:p>
        </p:txBody>
      </p:sp>
      <p:pic>
        <p:nvPicPr>
          <p:cNvPr id="11" name="Picture 10" descr="A screenshot of a computer&#10;&#10;Description automatically generated">
            <a:extLst>
              <a:ext uri="{FF2B5EF4-FFF2-40B4-BE49-F238E27FC236}">
                <a16:creationId xmlns:a16="http://schemas.microsoft.com/office/drawing/2014/main" id="{E4A48D05-0396-3CDF-2512-E0EBE706CB2E}"/>
              </a:ext>
            </a:extLst>
          </p:cNvPr>
          <p:cNvPicPr>
            <a:picLocks noChangeAspect="1"/>
          </p:cNvPicPr>
          <p:nvPr/>
        </p:nvPicPr>
        <p:blipFill>
          <a:blip r:embed="rId2"/>
          <a:stretch>
            <a:fillRect/>
          </a:stretch>
        </p:blipFill>
        <p:spPr>
          <a:xfrm>
            <a:off x="377315" y="4208092"/>
            <a:ext cx="6101209" cy="2850075"/>
          </a:xfrm>
          <a:prstGeom prst="rect">
            <a:avLst/>
          </a:prstGeom>
          <a:ln w="12700">
            <a:solidFill>
              <a:schemeClr val="accent1">
                <a:lumMod val="75000"/>
              </a:schemeClr>
            </a:solidFill>
          </a:ln>
        </p:spPr>
      </p:pic>
    </p:spTree>
    <p:extLst>
      <p:ext uri="{BB962C8B-B14F-4D97-AF65-F5344CB8AC3E}">
        <p14:creationId xmlns:p14="http://schemas.microsoft.com/office/powerpoint/2010/main" val="4022510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DF734-0A8A-77E3-9669-91F3B3630234}"/>
              </a:ext>
            </a:extLst>
          </p:cNvPr>
          <p:cNvSpPr>
            <a:spLocks noGrp="1"/>
          </p:cNvSpPr>
          <p:nvPr>
            <p:ph type="title"/>
          </p:nvPr>
        </p:nvSpPr>
        <p:spPr/>
        <p:txBody>
          <a:bodyPr/>
          <a:lstStyle/>
          <a:p>
            <a:r>
              <a:rPr lang="en-US" dirty="0"/>
              <a:t>Structure of Online ACCESS</a:t>
            </a:r>
          </a:p>
        </p:txBody>
      </p:sp>
      <p:sp>
        <p:nvSpPr>
          <p:cNvPr id="3" name="Content Placeholder 2">
            <a:extLst>
              <a:ext uri="{FF2B5EF4-FFF2-40B4-BE49-F238E27FC236}">
                <a16:creationId xmlns:a16="http://schemas.microsoft.com/office/drawing/2014/main" id="{445A9D65-663D-C812-E35E-4C9D4AFC0E7F}"/>
              </a:ext>
            </a:extLst>
          </p:cNvPr>
          <p:cNvSpPr>
            <a:spLocks noGrp="1"/>
          </p:cNvSpPr>
          <p:nvPr>
            <p:ph idx="1"/>
          </p:nvPr>
        </p:nvSpPr>
        <p:spPr>
          <a:xfrm>
            <a:off x="0" y="877851"/>
            <a:ext cx="6731877" cy="2064641"/>
          </a:xfrm>
        </p:spPr>
        <p:txBody>
          <a:bodyPr>
            <a:normAutofit/>
          </a:bodyPr>
          <a:lstStyle/>
          <a:p>
            <a:pPr marL="0" indent="0">
              <a:lnSpc>
                <a:spcPct val="100000"/>
              </a:lnSpc>
              <a:buNone/>
            </a:pPr>
            <a:r>
              <a:rPr lang="en-US" sz="1600" b="1" dirty="0">
                <a:latin typeface="Times New Roman" panose="02020603050405020304" pitchFamily="18" charset="0"/>
                <a:cs typeface="Times New Roman" panose="02020603050405020304" pitchFamily="18" charset="0"/>
              </a:rPr>
              <a:t>Order of Administration:</a:t>
            </a:r>
          </a:p>
          <a:p>
            <a:r>
              <a:rPr lang="en-US" sz="1400" dirty="0">
                <a:latin typeface="Times New Roman" panose="02020603050405020304" pitchFamily="18" charset="0"/>
                <a:cs typeface="Times New Roman" panose="02020603050405020304" pitchFamily="18" charset="0"/>
              </a:rPr>
              <a:t>The Online ACCESS is stage adaptive, meaning students will progress through the test based on their performance.</a:t>
            </a:r>
          </a:p>
          <a:p>
            <a:r>
              <a:rPr lang="en-US" sz="1400" dirty="0">
                <a:latin typeface="Times New Roman" panose="02020603050405020304" pitchFamily="18" charset="0"/>
                <a:cs typeface="Times New Roman" panose="02020603050405020304" pitchFamily="18" charset="0"/>
              </a:rPr>
              <a:t>Students </a:t>
            </a:r>
            <a:r>
              <a:rPr lang="en-US" sz="1400" dirty="0">
                <a:solidFill>
                  <a:srgbClr val="FF0000"/>
                </a:solidFill>
                <a:latin typeface="Times New Roman" panose="02020603050405020304" pitchFamily="18" charset="0"/>
                <a:cs typeface="Times New Roman" panose="02020603050405020304" pitchFamily="18" charset="0"/>
              </a:rPr>
              <a:t>must first take the Listening and Reading </a:t>
            </a:r>
            <a:r>
              <a:rPr lang="en-US" sz="1400" dirty="0">
                <a:latin typeface="Times New Roman" panose="02020603050405020304" pitchFamily="18" charset="0"/>
                <a:cs typeface="Times New Roman" panose="02020603050405020304" pitchFamily="18" charset="0"/>
              </a:rPr>
              <a:t>domains because their performance on those domains determines their Tier placement on the remaining two domains (Speaking and Writing).</a:t>
            </a:r>
          </a:p>
          <a:p>
            <a:r>
              <a:rPr lang="en-US" sz="1400" dirty="0">
                <a:latin typeface="Times New Roman" panose="02020603050405020304" pitchFamily="18" charset="0"/>
                <a:cs typeface="Times New Roman" panose="02020603050405020304" pitchFamily="18" charset="0"/>
              </a:rPr>
              <a:t>The Listening and Reading domains may be administered on the same day. This is discouraged for younger students.</a:t>
            </a:r>
          </a:p>
        </p:txBody>
      </p:sp>
      <p:sp>
        <p:nvSpPr>
          <p:cNvPr id="4" name="Slide Number Placeholder 3">
            <a:extLst>
              <a:ext uri="{FF2B5EF4-FFF2-40B4-BE49-F238E27FC236}">
                <a16:creationId xmlns:a16="http://schemas.microsoft.com/office/drawing/2014/main" id="{7C792B24-FB10-5762-3932-C1B554AD7E8F}"/>
              </a:ext>
            </a:extLst>
          </p:cNvPr>
          <p:cNvSpPr>
            <a:spLocks noGrp="1"/>
          </p:cNvSpPr>
          <p:nvPr>
            <p:ph type="sldNum" sz="quarter" idx="12"/>
          </p:nvPr>
        </p:nvSpPr>
        <p:spPr/>
        <p:txBody>
          <a:bodyPr/>
          <a:lstStyle/>
          <a:p>
            <a:fld id="{B4D764D8-5B36-754B-AFBA-AF0AFEFF4AB1}" type="slidenum">
              <a:rPr lang="en-US" smtClean="0"/>
              <a:t>5</a:t>
            </a:fld>
            <a:endParaRPr lang="en-US"/>
          </a:p>
        </p:txBody>
      </p:sp>
      <p:pic>
        <p:nvPicPr>
          <p:cNvPr id="5" name="object 10">
            <a:extLst>
              <a:ext uri="{FF2B5EF4-FFF2-40B4-BE49-F238E27FC236}">
                <a16:creationId xmlns:a16="http://schemas.microsoft.com/office/drawing/2014/main" id="{A949D029-A54F-BD14-D810-BF05A7112553}"/>
              </a:ext>
            </a:extLst>
          </p:cNvPr>
          <p:cNvPicPr/>
          <p:nvPr/>
        </p:nvPicPr>
        <p:blipFill>
          <a:blip r:embed="rId3" cstate="print"/>
          <a:stretch>
            <a:fillRect/>
          </a:stretch>
        </p:blipFill>
        <p:spPr>
          <a:xfrm>
            <a:off x="939329" y="2867699"/>
            <a:ext cx="4853218" cy="691722"/>
          </a:xfrm>
          <a:prstGeom prst="rect">
            <a:avLst/>
          </a:prstGeom>
        </p:spPr>
      </p:pic>
      <p:sp>
        <p:nvSpPr>
          <p:cNvPr id="6" name="TextBox 5">
            <a:extLst>
              <a:ext uri="{FF2B5EF4-FFF2-40B4-BE49-F238E27FC236}">
                <a16:creationId xmlns:a16="http://schemas.microsoft.com/office/drawing/2014/main" id="{13AAE79B-12DC-8449-2BA7-08FCB065AAFA}"/>
              </a:ext>
            </a:extLst>
          </p:cNvPr>
          <p:cNvSpPr txBox="1"/>
          <p:nvPr/>
        </p:nvSpPr>
        <p:spPr>
          <a:xfrm>
            <a:off x="0" y="3654469"/>
            <a:ext cx="6858000"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Once students complete their Listening and Reading domains, they may take the Speaking and Writing in either order.</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domains </a:t>
            </a:r>
            <a:r>
              <a:rPr lang="en-US" sz="1400" dirty="0">
                <a:solidFill>
                  <a:srgbClr val="FF0000"/>
                </a:solidFill>
                <a:latin typeface="Times New Roman" panose="02020603050405020304" pitchFamily="18" charset="0"/>
                <a:cs typeface="Times New Roman" panose="02020603050405020304" pitchFamily="18" charset="0"/>
              </a:rPr>
              <a:t>cannot</a:t>
            </a:r>
            <a:r>
              <a:rPr lang="en-US" sz="1400" dirty="0">
                <a:latin typeface="Times New Roman" panose="02020603050405020304" pitchFamily="18" charset="0"/>
                <a:cs typeface="Times New Roman" panose="02020603050405020304" pitchFamily="18" charset="0"/>
              </a:rPr>
              <a:t> be administered on the same day.</a:t>
            </a:r>
          </a:p>
          <a:p>
            <a:endParaRPr lang="en-US" sz="1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B2C9548-062D-6B6B-F1FE-2144BCCA415E}"/>
              </a:ext>
            </a:extLst>
          </p:cNvPr>
          <p:cNvSpPr txBox="1"/>
          <p:nvPr/>
        </p:nvSpPr>
        <p:spPr>
          <a:xfrm>
            <a:off x="0" y="4423352"/>
            <a:ext cx="3429000" cy="292387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The Writing domain is unique: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Students in </a:t>
            </a:r>
            <a:r>
              <a:rPr lang="en-US" sz="1400" b="1" dirty="0">
                <a:latin typeface="Times New Roman" panose="02020603050405020304" pitchFamily="18" charset="0"/>
                <a:cs typeface="Times New Roman" panose="02020603050405020304" pitchFamily="18" charset="0"/>
              </a:rPr>
              <a:t>Grades 1-3</a:t>
            </a:r>
            <a:r>
              <a:rPr lang="en-US" sz="1400" dirty="0">
                <a:latin typeface="Times New Roman" panose="02020603050405020304" pitchFamily="18" charset="0"/>
                <a:cs typeface="Times New Roman" panose="02020603050405020304" pitchFamily="18" charset="0"/>
              </a:rPr>
              <a:t> take the entire Writing domain in a paper/pencil format. Writing prompts are read to the students by the Test Administrator and students enter their responses into a paper test booklet.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Students in </a:t>
            </a:r>
            <a:r>
              <a:rPr lang="en-US" sz="1400" b="1" dirty="0">
                <a:latin typeface="Times New Roman" panose="02020603050405020304" pitchFamily="18" charset="0"/>
                <a:cs typeface="Times New Roman" panose="02020603050405020304" pitchFamily="18" charset="0"/>
              </a:rPr>
              <a:t>Grades 4-5</a:t>
            </a:r>
            <a:r>
              <a:rPr lang="en-US" sz="1400" dirty="0">
                <a:latin typeface="Times New Roman" panose="02020603050405020304" pitchFamily="18" charset="0"/>
                <a:cs typeface="Times New Roman" panose="02020603050405020304" pitchFamily="18" charset="0"/>
              </a:rPr>
              <a:t> are given the Writing prompts online but handwrite their responses into a paper test booklet.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Students in </a:t>
            </a:r>
            <a:r>
              <a:rPr lang="en-US" sz="1400" b="1" dirty="0">
                <a:latin typeface="Times New Roman" panose="02020603050405020304" pitchFamily="18" charset="0"/>
                <a:cs typeface="Times New Roman" panose="02020603050405020304" pitchFamily="18" charset="0"/>
              </a:rPr>
              <a:t>Grades 6-12</a:t>
            </a:r>
            <a:r>
              <a:rPr lang="en-US" sz="1400" dirty="0">
                <a:latin typeface="Times New Roman" panose="02020603050405020304" pitchFamily="18" charset="0"/>
                <a:cs typeface="Times New Roman" panose="02020603050405020304" pitchFamily="18" charset="0"/>
              </a:rPr>
              <a:t> take the Writing domain fully online (as with other domains)</a:t>
            </a:r>
          </a:p>
        </p:txBody>
      </p:sp>
      <p:pic>
        <p:nvPicPr>
          <p:cNvPr id="8" name="Picture 7">
            <a:extLst>
              <a:ext uri="{FF2B5EF4-FFF2-40B4-BE49-F238E27FC236}">
                <a16:creationId xmlns:a16="http://schemas.microsoft.com/office/drawing/2014/main" id="{A2FF39A4-0445-BF35-3E72-9E23502E597A}"/>
              </a:ext>
            </a:extLst>
          </p:cNvPr>
          <p:cNvPicPr>
            <a:picLocks noChangeAspect="1"/>
          </p:cNvPicPr>
          <p:nvPr/>
        </p:nvPicPr>
        <p:blipFill>
          <a:blip r:embed="rId4"/>
          <a:stretch>
            <a:fillRect/>
          </a:stretch>
        </p:blipFill>
        <p:spPr>
          <a:xfrm>
            <a:off x="3365938" y="4878586"/>
            <a:ext cx="3365939" cy="1743383"/>
          </a:xfrm>
          <a:prstGeom prst="rect">
            <a:avLst/>
          </a:prstGeom>
        </p:spPr>
      </p:pic>
      <p:sp>
        <p:nvSpPr>
          <p:cNvPr id="9" name="TextBox 8">
            <a:extLst>
              <a:ext uri="{FF2B5EF4-FFF2-40B4-BE49-F238E27FC236}">
                <a16:creationId xmlns:a16="http://schemas.microsoft.com/office/drawing/2014/main" id="{211E88B5-ED2C-7AF6-EA2E-B2234B0D71C2}"/>
              </a:ext>
            </a:extLst>
          </p:cNvPr>
          <p:cNvSpPr txBox="1"/>
          <p:nvPr/>
        </p:nvSpPr>
        <p:spPr>
          <a:xfrm>
            <a:off x="3816214" y="4509254"/>
            <a:ext cx="2375522" cy="369332"/>
          </a:xfrm>
          <a:prstGeom prst="rect">
            <a:avLst/>
          </a:prstGeom>
          <a:noFill/>
        </p:spPr>
        <p:txBody>
          <a:bodyPr wrap="none" rtlCol="0">
            <a:spAutoFit/>
          </a:bodyPr>
          <a:lstStyle/>
          <a:p>
            <a:pPr algn="ctr"/>
            <a:r>
              <a:rPr lang="en-US" dirty="0"/>
              <a:t>Default Writing Modes:</a:t>
            </a:r>
          </a:p>
        </p:txBody>
      </p:sp>
    </p:spTree>
    <p:extLst>
      <p:ext uri="{BB962C8B-B14F-4D97-AF65-F5344CB8AC3E}">
        <p14:creationId xmlns:p14="http://schemas.microsoft.com/office/powerpoint/2010/main" val="1776339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C9B7E-4F01-8D25-35E2-B988A146DDDA}"/>
              </a:ext>
            </a:extLst>
          </p:cNvPr>
          <p:cNvSpPr>
            <a:spLocks noGrp="1"/>
          </p:cNvSpPr>
          <p:nvPr>
            <p:ph type="title"/>
          </p:nvPr>
        </p:nvSpPr>
        <p:spPr/>
        <p:txBody>
          <a:bodyPr/>
          <a:lstStyle/>
          <a:p>
            <a:r>
              <a:rPr lang="en-US" dirty="0"/>
              <a:t>Test Administrators</a:t>
            </a:r>
          </a:p>
        </p:txBody>
      </p:sp>
      <p:sp>
        <p:nvSpPr>
          <p:cNvPr id="4" name="Slide Number Placeholder 3">
            <a:extLst>
              <a:ext uri="{FF2B5EF4-FFF2-40B4-BE49-F238E27FC236}">
                <a16:creationId xmlns:a16="http://schemas.microsoft.com/office/drawing/2014/main" id="{ADBDF131-B4A2-190A-11F5-B9C02DA895E8}"/>
              </a:ext>
            </a:extLst>
          </p:cNvPr>
          <p:cNvSpPr>
            <a:spLocks noGrp="1"/>
          </p:cNvSpPr>
          <p:nvPr>
            <p:ph type="sldNum" sz="quarter" idx="12"/>
          </p:nvPr>
        </p:nvSpPr>
        <p:spPr/>
        <p:txBody>
          <a:bodyPr/>
          <a:lstStyle/>
          <a:p>
            <a:fld id="{B4D764D8-5B36-754B-AFBA-AF0AFEFF4AB1}" type="slidenum">
              <a:rPr lang="en-US" smtClean="0"/>
              <a:t>6</a:t>
            </a:fld>
            <a:endParaRPr lang="en-US"/>
          </a:p>
        </p:txBody>
      </p:sp>
      <p:sp>
        <p:nvSpPr>
          <p:cNvPr id="5" name="TextBox 4">
            <a:extLst>
              <a:ext uri="{FF2B5EF4-FFF2-40B4-BE49-F238E27FC236}">
                <a16:creationId xmlns:a16="http://schemas.microsoft.com/office/drawing/2014/main" id="{34693E84-1114-3CB9-D317-40A3A69C5207}"/>
              </a:ext>
            </a:extLst>
          </p:cNvPr>
          <p:cNvSpPr txBox="1"/>
          <p:nvPr/>
        </p:nvSpPr>
        <p:spPr>
          <a:xfrm>
            <a:off x="0" y="971548"/>
            <a:ext cx="6715125" cy="7109639"/>
          </a:xfrm>
          <a:prstGeom prst="rect">
            <a:avLst/>
          </a:prstGeom>
          <a:noFill/>
        </p:spPr>
        <p:txBody>
          <a:bodyPr wrap="square" rtlCol="0">
            <a:spAutoFit/>
          </a:bodyPr>
          <a:lstStyle/>
          <a:p>
            <a:pPr marL="0" marR="0" algn="l">
              <a:spcAft>
                <a:spcPts val="600"/>
              </a:spcAft>
            </a:pPr>
            <a:r>
              <a:rPr lang="en-US" sz="1600" b="1" i="0" u="none" strike="noStrike" dirty="0">
                <a:solidFill>
                  <a:srgbClr val="212121"/>
                </a:solidFill>
                <a:effectLst/>
                <a:latin typeface="Times New Roman" panose="02020603050405020304" pitchFamily="18" charset="0"/>
                <a:cs typeface="Times New Roman" panose="02020603050405020304" pitchFamily="18" charset="0"/>
              </a:rPr>
              <a:t>Selecting Test Administrators for WIDA ACCESS</a:t>
            </a:r>
          </a:p>
          <a:p>
            <a:pPr marL="0" marR="0" algn="l"/>
            <a:r>
              <a:rPr lang="en-US" sz="1400" b="0" i="0" u="none" strike="noStrike" dirty="0">
                <a:solidFill>
                  <a:srgbClr val="212121"/>
                </a:solidFill>
                <a:effectLst/>
                <a:latin typeface="Times New Roman" panose="02020603050405020304" pitchFamily="18" charset="0"/>
                <a:cs typeface="Times New Roman" panose="02020603050405020304" pitchFamily="18" charset="0"/>
              </a:rPr>
              <a:t>Any of the following individuals can administer the WIDA </a:t>
            </a:r>
            <a:r>
              <a:rPr lang="en-US" sz="1400" b="0" u="none" strike="noStrike" dirty="0">
                <a:solidFill>
                  <a:srgbClr val="212121"/>
                </a:solidFill>
                <a:effectLst/>
                <a:latin typeface="Times New Roman" panose="02020603050405020304" pitchFamily="18" charset="0"/>
                <a:cs typeface="Times New Roman" panose="02020603050405020304" pitchFamily="18" charset="0"/>
              </a:rPr>
              <a:t>ACCESS Paper </a:t>
            </a:r>
            <a:r>
              <a:rPr lang="en-US" sz="1400" b="0" i="1" u="none" strike="noStrike" dirty="0">
                <a:solidFill>
                  <a:srgbClr val="212121"/>
                </a:solidFill>
                <a:effectLst/>
                <a:latin typeface="Times New Roman" panose="02020603050405020304" pitchFamily="18" charset="0"/>
                <a:cs typeface="Times New Roman" panose="02020603050405020304" pitchFamily="18" charset="0"/>
              </a:rPr>
              <a:t>(except Speaking)</a:t>
            </a:r>
            <a:r>
              <a:rPr lang="en-US" sz="1400" b="0" i="0" u="none" strike="noStrike" dirty="0">
                <a:solidFill>
                  <a:srgbClr val="212121"/>
                </a:solidFill>
                <a:effectLst/>
                <a:latin typeface="Times New Roman" panose="02020603050405020304" pitchFamily="18" charset="0"/>
                <a:cs typeface="Times New Roman" panose="02020603050405020304" pitchFamily="18" charset="0"/>
              </a:rPr>
              <a:t> and WIDA </a:t>
            </a:r>
            <a:r>
              <a:rPr lang="en-US" sz="1400" b="0" u="none" strike="noStrike" dirty="0">
                <a:solidFill>
                  <a:srgbClr val="212121"/>
                </a:solidFill>
                <a:effectLst/>
                <a:latin typeface="Times New Roman" panose="02020603050405020304" pitchFamily="18" charset="0"/>
                <a:cs typeface="Times New Roman" panose="02020603050405020304" pitchFamily="18" charset="0"/>
              </a:rPr>
              <a:t>ACCESS Online</a:t>
            </a:r>
            <a:r>
              <a:rPr lang="en-US" sz="1400" b="0" i="0" u="none" strike="noStrike" dirty="0">
                <a:solidFill>
                  <a:srgbClr val="212121"/>
                </a:solidFill>
                <a:effectLst/>
                <a:latin typeface="Times New Roman" panose="02020603050405020304" pitchFamily="18" charset="0"/>
                <a:cs typeface="Times New Roman" panose="02020603050405020304" pitchFamily="18" charset="0"/>
              </a:rPr>
              <a:t>:</a:t>
            </a:r>
          </a:p>
          <a:p>
            <a:pPr marL="283464" marR="0" indent="-283464" algn="l">
              <a:spcBef>
                <a:spcPts val="600"/>
              </a:spcBef>
              <a:buFont typeface="+mj-lt"/>
              <a:buAutoNum type="arabicPeriod"/>
            </a:pPr>
            <a:r>
              <a:rPr lang="en-US" sz="1400" b="0" i="0" u="none" strike="noStrike" dirty="0">
                <a:solidFill>
                  <a:srgbClr val="212121"/>
                </a:solidFill>
                <a:effectLst/>
                <a:latin typeface="Times New Roman" panose="02020603050405020304" pitchFamily="18" charset="0"/>
                <a:cs typeface="Times New Roman" panose="02020603050405020304" pitchFamily="18" charset="0"/>
              </a:rPr>
              <a:t>Licensed teachers or administrators who work in the school </a:t>
            </a:r>
          </a:p>
          <a:p>
            <a:pPr marL="283464" marR="0" indent="-283464" algn="l">
              <a:buFont typeface="+mj-lt"/>
              <a:buAutoNum type="arabicPeriod"/>
            </a:pPr>
            <a:r>
              <a:rPr lang="en-US" sz="1400" b="0" i="0" u="none" strike="noStrike" dirty="0">
                <a:solidFill>
                  <a:srgbClr val="212121"/>
                </a:solidFill>
                <a:effectLst/>
                <a:latin typeface="Times New Roman" panose="02020603050405020304" pitchFamily="18" charset="0"/>
                <a:cs typeface="Times New Roman" panose="02020603050405020304" pitchFamily="18" charset="0"/>
              </a:rPr>
              <a:t>Licensed teachers or administrators who work in the district </a:t>
            </a:r>
          </a:p>
          <a:p>
            <a:pPr marL="283464" marR="0" indent="-283464" algn="l">
              <a:buFont typeface="+mj-lt"/>
              <a:buAutoNum type="arabicPeriod"/>
            </a:pPr>
            <a:r>
              <a:rPr lang="en-US" sz="1400" b="0" i="0" u="none" strike="noStrike" dirty="0">
                <a:solidFill>
                  <a:srgbClr val="212121"/>
                </a:solidFill>
                <a:effectLst/>
                <a:latin typeface="Times New Roman" panose="02020603050405020304" pitchFamily="18" charset="0"/>
                <a:cs typeface="Times New Roman" panose="02020603050405020304" pitchFamily="18" charset="0"/>
              </a:rPr>
              <a:t>Paraprofessionals who work in the school </a:t>
            </a:r>
          </a:p>
          <a:p>
            <a:pPr marL="283464" marR="0" indent="-283464" algn="l">
              <a:buFont typeface="+mj-lt"/>
              <a:buAutoNum type="arabicPeriod"/>
            </a:pPr>
            <a:r>
              <a:rPr lang="en-US" sz="1400" b="0" i="0" u="none" strike="noStrike" dirty="0">
                <a:solidFill>
                  <a:srgbClr val="212121"/>
                </a:solidFill>
                <a:effectLst/>
                <a:latin typeface="Times New Roman" panose="02020603050405020304" pitchFamily="18" charset="0"/>
                <a:cs typeface="Times New Roman" panose="02020603050405020304" pitchFamily="18" charset="0"/>
              </a:rPr>
              <a:t>School district personnel employed by the school district </a:t>
            </a:r>
          </a:p>
          <a:p>
            <a:pPr marL="283464" marR="0" indent="-283464" algn="l">
              <a:buFont typeface="+mj-lt"/>
              <a:buAutoNum type="arabicPeriod"/>
            </a:pPr>
            <a:r>
              <a:rPr lang="en-US" sz="1400" b="0" i="0" u="none" strike="noStrike" dirty="0">
                <a:solidFill>
                  <a:srgbClr val="212121"/>
                </a:solidFill>
                <a:effectLst/>
                <a:latin typeface="Times New Roman" panose="02020603050405020304" pitchFamily="18" charset="0"/>
                <a:cs typeface="Times New Roman" panose="02020603050405020304" pitchFamily="18" charset="0"/>
              </a:rPr>
              <a:t>Licensed substitute teachers</a:t>
            </a:r>
          </a:p>
          <a:p>
            <a:pPr marL="566928" lvl="1" indent="-283464">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Long term substitute teachers </a:t>
            </a:r>
            <a:r>
              <a:rPr lang="en-US" sz="1400" b="1" dirty="0">
                <a:latin typeface="Times New Roman" panose="02020603050405020304" pitchFamily="18" charset="0"/>
                <a:cs typeface="Times New Roman" panose="02020603050405020304" pitchFamily="18" charset="0"/>
              </a:rPr>
              <a:t>may</a:t>
            </a:r>
            <a:r>
              <a:rPr lang="en-US" sz="1400" dirty="0">
                <a:latin typeface="Times New Roman" panose="02020603050405020304" pitchFamily="18" charset="0"/>
                <a:cs typeface="Times New Roman" panose="02020603050405020304" pitchFamily="18" charset="0"/>
              </a:rPr>
              <a:t> be Test Administrators, daily substitute teachers may </a:t>
            </a:r>
            <a:r>
              <a:rPr lang="en-US" sz="1400" b="1" dirty="0">
                <a:latin typeface="Times New Roman" panose="02020603050405020304" pitchFamily="18" charset="0"/>
                <a:cs typeface="Times New Roman" panose="02020603050405020304" pitchFamily="18" charset="0"/>
              </a:rPr>
              <a:t>NOT</a:t>
            </a:r>
            <a:endParaRPr lang="en-US" sz="1400" b="0" i="0" u="none" strike="noStrike" dirty="0">
              <a:solidFill>
                <a:srgbClr val="212121"/>
              </a:solidFill>
              <a:effectLst/>
              <a:latin typeface="Times New Roman" panose="02020603050405020304" pitchFamily="18" charset="0"/>
              <a:cs typeface="Times New Roman" panose="02020603050405020304" pitchFamily="18" charset="0"/>
            </a:endParaRPr>
          </a:p>
          <a:p>
            <a:pPr marL="0" marR="0" algn="l"/>
            <a:r>
              <a:rPr lang="en-US" sz="1400" b="0" i="0" u="none" strike="noStrike" dirty="0">
                <a:solidFill>
                  <a:srgbClr val="212121"/>
                </a:solidFill>
                <a:effectLst/>
                <a:latin typeface="Times New Roman" panose="02020603050405020304" pitchFamily="18" charset="0"/>
                <a:cs typeface="Times New Roman" panose="02020603050405020304" pitchFamily="18" charset="0"/>
              </a:rPr>
              <a:t> </a:t>
            </a:r>
          </a:p>
          <a:p>
            <a:pPr marL="0" marR="0" algn="l"/>
            <a:r>
              <a:rPr lang="en-US" sz="1400" b="0" i="0" u="none" strike="noStrike" dirty="0">
                <a:solidFill>
                  <a:srgbClr val="212121"/>
                </a:solidFill>
                <a:effectLst/>
                <a:latin typeface="Times New Roman" panose="02020603050405020304" pitchFamily="18" charset="0"/>
                <a:cs typeface="Times New Roman" panose="02020603050405020304" pitchFamily="18" charset="0"/>
              </a:rPr>
              <a:t>For </a:t>
            </a:r>
            <a:r>
              <a:rPr lang="en-US" sz="1400" b="0" u="none" strike="noStrike" dirty="0">
                <a:solidFill>
                  <a:srgbClr val="212121"/>
                </a:solidFill>
                <a:effectLst/>
                <a:latin typeface="Times New Roman" panose="02020603050405020304" pitchFamily="18" charset="0"/>
                <a:cs typeface="Times New Roman" panose="02020603050405020304" pitchFamily="18" charset="0"/>
              </a:rPr>
              <a:t>Kindergarten ACCESS and the ACCESS Paper Speaking domain</a:t>
            </a:r>
            <a:r>
              <a:rPr lang="en-US" sz="1400" b="0" i="0" u="none" strike="noStrike" dirty="0">
                <a:solidFill>
                  <a:srgbClr val="212121"/>
                </a:solidFill>
                <a:effectLst/>
                <a:latin typeface="Times New Roman" panose="02020603050405020304" pitchFamily="18" charset="0"/>
                <a:cs typeface="Times New Roman" panose="02020603050405020304" pitchFamily="18" charset="0"/>
              </a:rPr>
              <a:t>:</a:t>
            </a:r>
          </a:p>
          <a:p>
            <a:pPr marL="285750" marR="0" indent="-285750" algn="l">
              <a:spcBef>
                <a:spcPts val="600"/>
              </a:spcBef>
              <a:buFont typeface="Arial" panose="020B0604020202020204" pitchFamily="34" charset="0"/>
              <a:buChar char="•"/>
            </a:pPr>
            <a:r>
              <a:rPr lang="en-US" sz="1400" b="0" i="0" u="none" strike="noStrike" dirty="0">
                <a:solidFill>
                  <a:srgbClr val="212121"/>
                </a:solidFill>
                <a:effectLst/>
                <a:latin typeface="Times New Roman" panose="02020603050405020304" pitchFamily="18" charset="0"/>
                <a:cs typeface="Times New Roman" panose="02020603050405020304" pitchFamily="18" charset="0"/>
              </a:rPr>
              <a:t>The Test Administrator must be a licensed teacher. It is strongly recommended that the Test Administrator is trained in second language acquisition because this background supports the scoring of the domain that the Test Administrator is required to do.</a:t>
            </a:r>
          </a:p>
          <a:p>
            <a:pPr marL="0" marR="0" algn="l"/>
            <a:r>
              <a:rPr lang="en-US" sz="1400" b="0" i="0" u="none" strike="noStrike" dirty="0">
                <a:solidFill>
                  <a:srgbClr val="212121"/>
                </a:solidFill>
                <a:effectLst/>
                <a:latin typeface="Times New Roman" panose="02020603050405020304" pitchFamily="18" charset="0"/>
                <a:cs typeface="Times New Roman" panose="02020603050405020304" pitchFamily="18" charset="0"/>
              </a:rPr>
              <a:t> </a:t>
            </a:r>
          </a:p>
          <a:p>
            <a:pPr marL="0" marR="0" algn="l"/>
            <a:r>
              <a:rPr lang="en-US" sz="1400" b="0" i="0" u="none" strike="noStrike" dirty="0">
                <a:solidFill>
                  <a:srgbClr val="212121"/>
                </a:solidFill>
                <a:effectLst/>
                <a:latin typeface="Times New Roman" panose="02020603050405020304" pitchFamily="18" charset="0"/>
                <a:cs typeface="Times New Roman" panose="02020603050405020304" pitchFamily="18" charset="0"/>
              </a:rPr>
              <a:t>For </a:t>
            </a:r>
            <a:r>
              <a:rPr lang="en-US" sz="1400" b="0" u="none" strike="noStrike" dirty="0">
                <a:solidFill>
                  <a:srgbClr val="212121"/>
                </a:solidFill>
                <a:effectLst/>
                <a:latin typeface="Times New Roman" panose="02020603050405020304" pitchFamily="18" charset="0"/>
                <a:cs typeface="Times New Roman" panose="02020603050405020304" pitchFamily="18" charset="0"/>
              </a:rPr>
              <a:t>WIDA Alternate ACCESS</a:t>
            </a:r>
            <a:r>
              <a:rPr lang="en-US" sz="1400" b="0" i="0" u="none" strike="noStrike" dirty="0">
                <a:solidFill>
                  <a:srgbClr val="212121"/>
                </a:solidFill>
                <a:effectLst/>
                <a:latin typeface="Times New Roman" panose="02020603050405020304" pitchFamily="18" charset="0"/>
                <a:cs typeface="Times New Roman" panose="02020603050405020304" pitchFamily="18" charset="0"/>
              </a:rPr>
              <a:t>:</a:t>
            </a:r>
          </a:p>
          <a:p>
            <a:pPr marL="285750" indent="-285750">
              <a:spcBef>
                <a:spcPts val="600"/>
              </a:spcBef>
              <a:buFont typeface="Arial" panose="020B0604020202020204" pitchFamily="34" charset="0"/>
              <a:buChar char="•"/>
            </a:pPr>
            <a:r>
              <a:rPr lang="en-US" sz="1400" b="0" i="0" u="sng" strike="noStrike" dirty="0">
                <a:solidFill>
                  <a:srgbClr val="212121"/>
                </a:solidFill>
                <a:effectLst/>
                <a:latin typeface="Times New Roman" panose="02020603050405020304" pitchFamily="18" charset="0"/>
                <a:cs typeface="Times New Roman" panose="02020603050405020304" pitchFamily="18" charset="0"/>
              </a:rPr>
              <a:t>MDE strongly recommends that the Test Administrator is someone who is familiar with the student’s response mode, who works with the student during instruction, and with whom the student feels comfortable</a:t>
            </a:r>
            <a:r>
              <a:rPr lang="en-US" sz="1400" b="0" i="0" u="none" strike="noStrike" dirty="0">
                <a:solidFill>
                  <a:srgbClr val="212121"/>
                </a:solidFill>
                <a:effectLst/>
                <a:latin typeface="Times New Roman" panose="02020603050405020304" pitchFamily="18" charset="0"/>
                <a:cs typeface="Times New Roman" panose="02020603050405020304" pitchFamily="18" charset="0"/>
              </a:rPr>
              <a:t>. If possible, it is best if the person who is familiar with the student is also a licensed teacher who is trained in second language acquisition because this background supports the scoring of the domains that the Test Administrator is required to do. </a:t>
            </a:r>
            <a:r>
              <a:rPr lang="en-US" sz="1400" dirty="0">
                <a:latin typeface="Times New Roman" panose="02020603050405020304" pitchFamily="18" charset="0"/>
                <a:cs typeface="Times New Roman" panose="02020603050405020304" pitchFamily="18" charset="0"/>
              </a:rPr>
              <a:t>In addition, typically only one Test Administrator is administering the entire test.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Case Managers and ELL staff should work together to determine who is the best person to administer the WIDA Alternate ACCESS for each student.</a:t>
            </a:r>
          </a:p>
          <a:p>
            <a:pPr marL="0" marR="0" algn="l"/>
            <a:endParaRPr lang="en-US" sz="1400" b="0" i="0" u="none" strike="noStrike" dirty="0">
              <a:solidFill>
                <a:srgbClr val="212121"/>
              </a:solidFill>
              <a:effectLst/>
              <a:latin typeface="Times New Roman" panose="02020603050405020304" pitchFamily="18" charset="0"/>
              <a:cs typeface="Times New Roman" panose="02020603050405020304" pitchFamily="18" charset="0"/>
            </a:endParaRPr>
          </a:p>
          <a:p>
            <a:pPr marL="285750" marR="0" indent="-285750" algn="l">
              <a:buFont typeface="Wingdings" pitchFamily="2" charset="2"/>
              <a:buChar char="Ø"/>
            </a:pPr>
            <a:r>
              <a:rPr lang="en-US" sz="1400" b="0" i="0" u="none" strike="noStrike" dirty="0">
                <a:solidFill>
                  <a:srgbClr val="212121"/>
                </a:solidFill>
                <a:effectLst/>
                <a:latin typeface="Times New Roman" panose="02020603050405020304" pitchFamily="18" charset="0"/>
                <a:cs typeface="Times New Roman" panose="02020603050405020304" pitchFamily="18" charset="0"/>
              </a:rPr>
              <a:t>EL teachers are allowed to do some of the ACCESS test administration, but the administration schedule should not be disruptive to the EL services they need to provide.</a:t>
            </a:r>
          </a:p>
          <a:p>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229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0B566-4FD7-2988-0546-4B892CBA50E1}"/>
              </a:ext>
            </a:extLst>
          </p:cNvPr>
          <p:cNvSpPr>
            <a:spLocks noGrp="1"/>
          </p:cNvSpPr>
          <p:nvPr>
            <p:ph type="title"/>
          </p:nvPr>
        </p:nvSpPr>
        <p:spPr/>
        <p:txBody>
          <a:bodyPr/>
          <a:lstStyle/>
          <a:p>
            <a:r>
              <a:rPr lang="en-US" dirty="0"/>
              <a:t>Staff Roles &amp; Responsibilities</a:t>
            </a:r>
          </a:p>
        </p:txBody>
      </p:sp>
      <p:sp>
        <p:nvSpPr>
          <p:cNvPr id="4" name="Slide Number Placeholder 3">
            <a:extLst>
              <a:ext uri="{FF2B5EF4-FFF2-40B4-BE49-F238E27FC236}">
                <a16:creationId xmlns:a16="http://schemas.microsoft.com/office/drawing/2014/main" id="{148E77DD-5043-DFF7-4F45-025222874774}"/>
              </a:ext>
            </a:extLst>
          </p:cNvPr>
          <p:cNvSpPr>
            <a:spLocks noGrp="1"/>
          </p:cNvSpPr>
          <p:nvPr>
            <p:ph type="sldNum" sz="quarter" idx="12"/>
          </p:nvPr>
        </p:nvSpPr>
        <p:spPr/>
        <p:txBody>
          <a:bodyPr/>
          <a:lstStyle/>
          <a:p>
            <a:fld id="{B4D764D8-5B36-754B-AFBA-AF0AFEFF4AB1}" type="slidenum">
              <a:rPr lang="en-US" smtClean="0"/>
              <a:t>7</a:t>
            </a:fld>
            <a:endParaRPr lang="en-US"/>
          </a:p>
        </p:txBody>
      </p:sp>
      <p:sp>
        <p:nvSpPr>
          <p:cNvPr id="5" name="TextBox 4">
            <a:extLst>
              <a:ext uri="{FF2B5EF4-FFF2-40B4-BE49-F238E27FC236}">
                <a16:creationId xmlns:a16="http://schemas.microsoft.com/office/drawing/2014/main" id="{5F407A23-A2EF-2B6F-1835-96C066C49222}"/>
              </a:ext>
            </a:extLst>
          </p:cNvPr>
          <p:cNvSpPr txBox="1"/>
          <p:nvPr/>
        </p:nvSpPr>
        <p:spPr>
          <a:xfrm>
            <a:off x="0" y="888363"/>
            <a:ext cx="6858000" cy="3057504"/>
          </a:xfrm>
          <a:prstGeom prst="rect">
            <a:avLst/>
          </a:prstGeom>
          <a:noFill/>
        </p:spPr>
        <p:txBody>
          <a:bodyPr wrap="square" rtlCol="0">
            <a:spAutoFit/>
          </a:bodyPr>
          <a:lstStyle/>
          <a:p>
            <a:pPr>
              <a:spcBef>
                <a:spcPts val="200"/>
              </a:spcBef>
            </a:pPr>
            <a:r>
              <a:rPr lang="en-US" sz="1600" b="1" dirty="0">
                <a:latin typeface="Times New Roman" panose="02020603050405020304" pitchFamily="18" charset="0"/>
                <a:cs typeface="Times New Roman" panose="02020603050405020304" pitchFamily="18" charset="0"/>
              </a:rPr>
              <a:t>Test Administrators (TA)</a:t>
            </a:r>
          </a:p>
          <a:p>
            <a:pPr marL="285750" indent="-285750">
              <a:lnSpc>
                <a:spcPct val="114000"/>
              </a:lnSpc>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Attends training provided by SAC </a:t>
            </a:r>
            <a:r>
              <a:rPr lang="en-US" sz="1300" b="1" dirty="0">
                <a:latin typeface="Times New Roman" panose="02020603050405020304" pitchFamily="18" charset="0"/>
                <a:cs typeface="Times New Roman" panose="02020603050405020304" pitchFamily="18" charset="0"/>
              </a:rPr>
              <a:t>and</a:t>
            </a:r>
            <a:r>
              <a:rPr lang="en-US" sz="1300" dirty="0">
                <a:latin typeface="Times New Roman" panose="02020603050405020304" pitchFamily="18" charset="0"/>
                <a:cs typeface="Times New Roman" panose="02020603050405020304" pitchFamily="18" charset="0"/>
              </a:rPr>
              <a:t> completes required WIDA and LMS trainings</a:t>
            </a:r>
          </a:p>
          <a:p>
            <a:pPr marL="285750" indent="-285750">
              <a:lnSpc>
                <a:spcPct val="114000"/>
              </a:lnSpc>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Review information in the Test Administrators Manual</a:t>
            </a:r>
          </a:p>
          <a:p>
            <a:pPr marL="285750" indent="-285750">
              <a:lnSpc>
                <a:spcPct val="114000"/>
              </a:lnSpc>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Become familiar with procedures for providing test accommodations and supports (based on IEP and 504 Plans) – Provide said accommodation(s)</a:t>
            </a:r>
          </a:p>
          <a:p>
            <a:pPr marL="285750" indent="-285750">
              <a:lnSpc>
                <a:spcPct val="114000"/>
              </a:lnSpc>
              <a:buFont typeface="Arial" panose="020B0604020202020204" pitchFamily="34" charset="0"/>
              <a:buChar char="•"/>
            </a:pPr>
            <a:r>
              <a:rPr lang="en-US" sz="1300" b="1" dirty="0">
                <a:latin typeface="Times New Roman" panose="02020603050405020304" pitchFamily="18" charset="0"/>
                <a:cs typeface="Times New Roman" panose="02020603050405020304" pitchFamily="18" charset="0"/>
              </a:rPr>
              <a:t>Read the directions exactly as written in the Test Directions Scripts</a:t>
            </a:r>
          </a:p>
          <a:p>
            <a:pPr marL="285750" indent="-285750">
              <a:lnSpc>
                <a:spcPct val="114000"/>
              </a:lnSpc>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Administer the WIDA ACCESS while maintaining test security</a:t>
            </a:r>
          </a:p>
          <a:p>
            <a:pPr marL="742950" lvl="1" indent="-285750">
              <a:lnSpc>
                <a:spcPct val="114000"/>
              </a:lnSpc>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Ensure that all test materials are secure</a:t>
            </a:r>
          </a:p>
          <a:p>
            <a:pPr marL="285750" indent="-285750">
              <a:lnSpc>
                <a:spcPct val="114000"/>
              </a:lnSpc>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For paper testing materials:</a:t>
            </a:r>
          </a:p>
          <a:p>
            <a:pPr marL="742950" lvl="1" indent="-285750">
              <a:lnSpc>
                <a:spcPct val="114000"/>
              </a:lnSpc>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Properly account for test material security throughout testing</a:t>
            </a:r>
          </a:p>
          <a:p>
            <a:pPr marL="742950" lvl="1" indent="-285750">
              <a:lnSpc>
                <a:spcPct val="114000"/>
              </a:lnSpc>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Ensure that pre-ID labels are attached correctly to test booklets or that student data is properly bubbled in (if there is no pre-ID label)</a:t>
            </a:r>
          </a:p>
          <a:p>
            <a:pPr marL="285750" indent="-285750">
              <a:lnSpc>
                <a:spcPct val="114000"/>
              </a:lnSpc>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Create a welcoming and positive testing environment</a:t>
            </a:r>
          </a:p>
        </p:txBody>
      </p:sp>
    </p:spTree>
    <p:extLst>
      <p:ext uri="{BB962C8B-B14F-4D97-AF65-F5344CB8AC3E}">
        <p14:creationId xmlns:p14="http://schemas.microsoft.com/office/powerpoint/2010/main" val="2482974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041F0-F115-B0A2-D02E-DE5182FECAD7}"/>
              </a:ext>
            </a:extLst>
          </p:cNvPr>
          <p:cNvSpPr>
            <a:spLocks noGrp="1"/>
          </p:cNvSpPr>
          <p:nvPr>
            <p:ph type="title"/>
          </p:nvPr>
        </p:nvSpPr>
        <p:spPr/>
        <p:txBody>
          <a:bodyPr>
            <a:normAutofit/>
          </a:bodyPr>
          <a:lstStyle/>
          <a:p>
            <a:r>
              <a:rPr lang="en-US" dirty="0"/>
              <a:t>Required Test Administrator Training</a:t>
            </a:r>
          </a:p>
        </p:txBody>
      </p:sp>
      <p:sp>
        <p:nvSpPr>
          <p:cNvPr id="4" name="Slide Number Placeholder 3">
            <a:extLst>
              <a:ext uri="{FF2B5EF4-FFF2-40B4-BE49-F238E27FC236}">
                <a16:creationId xmlns:a16="http://schemas.microsoft.com/office/drawing/2014/main" id="{EFEA136F-09CC-23A1-34A9-CD9D1D178971}"/>
              </a:ext>
            </a:extLst>
          </p:cNvPr>
          <p:cNvSpPr>
            <a:spLocks noGrp="1"/>
          </p:cNvSpPr>
          <p:nvPr>
            <p:ph type="sldNum" sz="quarter" idx="12"/>
          </p:nvPr>
        </p:nvSpPr>
        <p:spPr/>
        <p:txBody>
          <a:bodyPr/>
          <a:lstStyle/>
          <a:p>
            <a:fld id="{B4D764D8-5B36-754B-AFBA-AF0AFEFF4AB1}" type="slidenum">
              <a:rPr lang="en-US" smtClean="0"/>
              <a:t>8</a:t>
            </a:fld>
            <a:endParaRPr lang="en-US"/>
          </a:p>
        </p:txBody>
      </p:sp>
      <p:sp>
        <p:nvSpPr>
          <p:cNvPr id="5" name="TextBox 4">
            <a:extLst>
              <a:ext uri="{FF2B5EF4-FFF2-40B4-BE49-F238E27FC236}">
                <a16:creationId xmlns:a16="http://schemas.microsoft.com/office/drawing/2014/main" id="{DCB93867-64A3-D0A7-BF37-C7242CB11E29}"/>
              </a:ext>
            </a:extLst>
          </p:cNvPr>
          <p:cNvSpPr txBox="1"/>
          <p:nvPr/>
        </p:nvSpPr>
        <p:spPr>
          <a:xfrm>
            <a:off x="32658" y="804704"/>
            <a:ext cx="6775938" cy="769441"/>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Required:</a:t>
            </a:r>
          </a:p>
          <a:p>
            <a:pPr marL="285750" indent="-285750">
              <a:buFont typeface="Wingdings" pitchFamily="2" charset="2"/>
              <a:buChar char="q"/>
            </a:pPr>
            <a:r>
              <a:rPr lang="en-US" sz="1400" dirty="0">
                <a:latin typeface="Times New Roman" panose="02020603050405020304" pitchFamily="18" charset="0"/>
                <a:cs typeface="Times New Roman" panose="02020603050405020304" pitchFamily="18" charset="0"/>
              </a:rPr>
              <a:t>Attend SAC provided ACCESS training</a:t>
            </a:r>
          </a:p>
          <a:p>
            <a:pPr marL="285750" indent="-285750">
              <a:buFont typeface="Wingdings" pitchFamily="2" charset="2"/>
              <a:buChar char="q"/>
            </a:pPr>
            <a:r>
              <a:rPr lang="en-US" sz="1400" dirty="0">
                <a:latin typeface="Times New Roman" panose="02020603050405020304" pitchFamily="18" charset="0"/>
                <a:cs typeface="Times New Roman" panose="02020603050405020304" pitchFamily="18" charset="0"/>
              </a:rPr>
              <a:t>Complete the following training courses based on which test mode they will administer:</a:t>
            </a:r>
          </a:p>
        </p:txBody>
      </p:sp>
      <p:graphicFrame>
        <p:nvGraphicFramePr>
          <p:cNvPr id="18" name="Table 17">
            <a:extLst>
              <a:ext uri="{FF2B5EF4-FFF2-40B4-BE49-F238E27FC236}">
                <a16:creationId xmlns:a16="http://schemas.microsoft.com/office/drawing/2014/main" id="{4858FAE4-7A90-3A14-9790-9FD0BF13282C}"/>
              </a:ext>
            </a:extLst>
          </p:cNvPr>
          <p:cNvGraphicFramePr>
            <a:graphicFrameLocks noGrp="1"/>
          </p:cNvGraphicFramePr>
          <p:nvPr>
            <p:extLst>
              <p:ext uri="{D42A27DB-BD31-4B8C-83A1-F6EECF244321}">
                <p14:modId xmlns:p14="http://schemas.microsoft.com/office/powerpoint/2010/main" val="141310302"/>
              </p:ext>
            </p:extLst>
          </p:nvPr>
        </p:nvGraphicFramePr>
        <p:xfrm>
          <a:off x="114300" y="1592452"/>
          <a:ext cx="6661638" cy="6979920"/>
        </p:xfrm>
        <a:graphic>
          <a:graphicData uri="http://schemas.openxmlformats.org/drawingml/2006/table">
            <a:tbl>
              <a:tblPr firstRow="1" bandRow="1">
                <a:tableStyleId>{5C22544A-7EE6-4342-B048-85BDC9FD1C3A}</a:tableStyleId>
              </a:tblPr>
              <a:tblGrid>
                <a:gridCol w="1306286">
                  <a:extLst>
                    <a:ext uri="{9D8B030D-6E8A-4147-A177-3AD203B41FA5}">
                      <a16:colId xmlns:a16="http://schemas.microsoft.com/office/drawing/2014/main" val="237026410"/>
                    </a:ext>
                  </a:extLst>
                </a:gridCol>
                <a:gridCol w="3282043">
                  <a:extLst>
                    <a:ext uri="{9D8B030D-6E8A-4147-A177-3AD203B41FA5}">
                      <a16:colId xmlns:a16="http://schemas.microsoft.com/office/drawing/2014/main" val="631589426"/>
                    </a:ext>
                  </a:extLst>
                </a:gridCol>
                <a:gridCol w="2073309">
                  <a:extLst>
                    <a:ext uri="{9D8B030D-6E8A-4147-A177-3AD203B41FA5}">
                      <a16:colId xmlns:a16="http://schemas.microsoft.com/office/drawing/2014/main" val="2472293808"/>
                    </a:ext>
                  </a:extLst>
                </a:gridCol>
              </a:tblGrid>
              <a:tr h="370840">
                <a:tc>
                  <a:txBody>
                    <a:bodyPr/>
                    <a:lstStyle/>
                    <a:p>
                      <a:pPr algn="ctr"/>
                      <a:r>
                        <a:rPr lang="en-US" sz="1300" dirty="0">
                          <a:latin typeface="Times New Roman" panose="02020603050405020304" pitchFamily="18" charset="0"/>
                          <a:cs typeface="Times New Roman" panose="02020603050405020304" pitchFamily="18" charset="0"/>
                        </a:rPr>
                        <a:t>Test Administration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300" dirty="0">
                          <a:latin typeface="Times New Roman" panose="02020603050405020304" pitchFamily="18" charset="0"/>
                          <a:cs typeface="Times New Roman" panose="02020603050405020304" pitchFamily="18" charset="0"/>
                        </a:rPr>
                        <a:t>Trainings in WIDA Secure Portal</a:t>
                      </a:r>
                    </a:p>
                    <a:p>
                      <a:pPr algn="ctr"/>
                      <a:r>
                        <a:rPr lang="en-US" sz="1300" dirty="0">
                          <a:latin typeface="Times New Roman" panose="02020603050405020304" pitchFamily="18" charset="0"/>
                          <a:cs typeface="Times New Roman" panose="02020603050405020304" pitchFamily="18" charset="0"/>
                        </a:rPr>
                        <a:t> - under Assessment Training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300" dirty="0">
                          <a:latin typeface="Times New Roman" panose="02020603050405020304" pitchFamily="18" charset="0"/>
                          <a:cs typeface="Times New Roman" panose="02020603050405020304" pitchFamily="18" charset="0"/>
                        </a:rPr>
                        <a:t>Trainings in the LMS</a:t>
                      </a:r>
                    </a:p>
                    <a:p>
                      <a:pPr algn="ctr"/>
                      <a:r>
                        <a:rPr lang="en-US" sz="1300" dirty="0">
                          <a:latin typeface="Times New Roman" panose="02020603050405020304" pitchFamily="18" charset="0"/>
                          <a:cs typeface="Times New Roman" panose="02020603050405020304" pitchFamily="18" charset="0"/>
                        </a:rPr>
                        <a:t> - under Courses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5211812"/>
                  </a:ext>
                </a:extLst>
              </a:tr>
              <a:tr h="370840">
                <a:tc>
                  <a:txBody>
                    <a:bodyPr/>
                    <a:lstStyle/>
                    <a:p>
                      <a:pPr algn="ctr"/>
                      <a:r>
                        <a:rPr lang="en-US" sz="1200" dirty="0">
                          <a:latin typeface="+mn-lt"/>
                          <a:cs typeface="Times New Roman" panose="02020603050405020304" pitchFamily="18" charset="0"/>
                        </a:rPr>
                        <a:t>WIDA ACCESS </a:t>
                      </a:r>
                    </a:p>
                    <a:p>
                      <a:pPr algn="ctr"/>
                      <a:r>
                        <a:rPr lang="en-US" sz="1200" dirty="0">
                          <a:latin typeface="+mn-lt"/>
                          <a:cs typeface="Times New Roman" panose="02020603050405020304" pitchFamily="18" charset="0"/>
                        </a:rPr>
                        <a:t>for</a:t>
                      </a:r>
                    </a:p>
                    <a:p>
                      <a:pPr algn="ctr"/>
                      <a:r>
                        <a:rPr lang="en-US" sz="1200" dirty="0">
                          <a:latin typeface="+mn-lt"/>
                          <a:cs typeface="Times New Roman" panose="02020603050405020304" pitchFamily="18" charset="0"/>
                        </a:rPr>
                        <a:t>Kindergarten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Ø"/>
                      </a:pPr>
                      <a:r>
                        <a:rPr lang="en-US" sz="1100" i="1" dirty="0">
                          <a:latin typeface="+mn-lt"/>
                          <a:cs typeface="Times New Roman" panose="02020603050405020304" pitchFamily="18" charset="0"/>
                        </a:rPr>
                        <a:t>WIDA ACCESS for Kindergarten: Administration and Scoring</a:t>
                      </a:r>
                    </a:p>
                    <a:p>
                      <a:pPr marL="628650" lvl="1" indent="-285750">
                        <a:buFont typeface="Arial" panose="020B0604020202020204" pitchFamily="34" charset="0"/>
                        <a:buChar char="•"/>
                      </a:pPr>
                      <a:r>
                        <a:rPr lang="en-US" sz="1100" dirty="0">
                          <a:latin typeface="+mn-lt"/>
                          <a:cs typeface="Times New Roman" panose="02020603050405020304" pitchFamily="18" charset="0"/>
                        </a:rPr>
                        <a:t>All modules</a:t>
                      </a:r>
                    </a:p>
                    <a:p>
                      <a:pPr marL="628650" lvl="1" indent="-285750">
                        <a:buFont typeface="Arial" panose="020B0604020202020204" pitchFamily="34" charset="0"/>
                        <a:buChar char="•"/>
                      </a:pPr>
                      <a:r>
                        <a:rPr lang="en-US" sz="1100" dirty="0">
                          <a:latin typeface="+mn-lt"/>
                          <a:cs typeface="Times New Roman" panose="02020603050405020304" pitchFamily="18" charset="0"/>
                        </a:rPr>
                        <a:t>Pass the certification quiz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Ø"/>
                      </a:pPr>
                      <a:r>
                        <a:rPr lang="en-US" sz="1200" dirty="0">
                          <a:latin typeface="+mn-lt"/>
                          <a:cs typeface="Times New Roman" panose="02020603050405020304" pitchFamily="18" charset="0"/>
                        </a:rPr>
                        <a:t>Test Security Training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1978793"/>
                  </a:ext>
                </a:extLst>
              </a:tr>
              <a:tr h="370840">
                <a:tc>
                  <a:txBody>
                    <a:bodyPr/>
                    <a:lstStyle/>
                    <a:p>
                      <a:pPr algn="ctr"/>
                      <a:r>
                        <a:rPr lang="en-US" sz="1200" dirty="0">
                          <a:latin typeface="+mn-lt"/>
                          <a:cs typeface="Times New Roman" panose="02020603050405020304" pitchFamily="18" charset="0"/>
                        </a:rPr>
                        <a:t>Grades 1-12</a:t>
                      </a:r>
                    </a:p>
                    <a:p>
                      <a:pPr algn="ctr"/>
                      <a:r>
                        <a:rPr lang="en-US" sz="1200" dirty="0">
                          <a:latin typeface="+mn-lt"/>
                          <a:cs typeface="Times New Roman" panose="02020603050405020304" pitchFamily="18" charset="0"/>
                        </a:rPr>
                        <a:t>WIDA ACCESS</a:t>
                      </a:r>
                    </a:p>
                    <a:p>
                      <a:pPr algn="ctr"/>
                      <a:r>
                        <a:rPr lang="en-US" sz="1200" dirty="0">
                          <a:latin typeface="+mn-lt"/>
                          <a:cs typeface="Times New Roman" panose="02020603050405020304" pitchFamily="18" charset="0"/>
                        </a:rPr>
                        <a:t>Online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Ø"/>
                      </a:pPr>
                      <a:r>
                        <a:rPr lang="en-US" sz="1100" i="1" dirty="0">
                          <a:latin typeface="+mn-lt"/>
                          <a:cs typeface="Times New Roman" panose="02020603050405020304" pitchFamily="18" charset="0"/>
                        </a:rPr>
                        <a:t>WIDA ACCESS Online Administration</a:t>
                      </a:r>
                    </a:p>
                    <a:p>
                      <a:pPr marL="628650" lvl="1" indent="-285750">
                        <a:buFont typeface="Arial" panose="020B0604020202020204" pitchFamily="34" charset="0"/>
                        <a:buChar char="•"/>
                      </a:pPr>
                      <a:r>
                        <a:rPr lang="en-US" sz="1100" dirty="0">
                          <a:latin typeface="+mn-lt"/>
                          <a:cs typeface="Times New Roman" panose="02020603050405020304" pitchFamily="18" charset="0"/>
                        </a:rPr>
                        <a:t>All content in Module 1</a:t>
                      </a:r>
                    </a:p>
                    <a:p>
                      <a:pPr marL="628650" lvl="1" indent="-285750">
                        <a:buFont typeface="Arial" panose="020B0604020202020204" pitchFamily="34" charset="0"/>
                        <a:buChar char="•"/>
                      </a:pPr>
                      <a:r>
                        <a:rPr lang="en-US" sz="1100" dirty="0">
                          <a:latin typeface="+mn-lt"/>
                          <a:cs typeface="Times New Roman" panose="02020603050405020304" pitchFamily="18" charset="0"/>
                        </a:rPr>
                        <a:t>All starred tasks on the </a:t>
                      </a:r>
                      <a:r>
                        <a:rPr lang="en-US" sz="1100" i="1" dirty="0">
                          <a:latin typeface="+mn-lt"/>
                          <a:cs typeface="Times New Roman" panose="02020603050405020304" pitchFamily="18" charset="0"/>
                        </a:rPr>
                        <a:t>Training Tasks</a:t>
                      </a:r>
                      <a:r>
                        <a:rPr lang="en-US" sz="1100" i="0" dirty="0">
                          <a:latin typeface="+mn-lt"/>
                          <a:cs typeface="Times New Roman" panose="02020603050405020304" pitchFamily="18" charset="0"/>
                        </a:rPr>
                        <a:t> for</a:t>
                      </a:r>
                      <a:r>
                        <a:rPr lang="en-US" sz="1100" dirty="0">
                          <a:latin typeface="+mn-lt"/>
                          <a:cs typeface="Times New Roman" panose="02020603050405020304" pitchFamily="18" charset="0"/>
                        </a:rPr>
                        <a:t> Modules 2-4</a:t>
                      </a:r>
                    </a:p>
                    <a:p>
                      <a:pPr marL="628650" lvl="1" indent="-285750">
                        <a:buFont typeface="Arial" panose="020B0604020202020204" pitchFamily="34" charset="0"/>
                        <a:buChar char="•"/>
                      </a:pPr>
                      <a:r>
                        <a:rPr lang="en-US" sz="1100" dirty="0">
                          <a:latin typeface="+mn-lt"/>
                          <a:cs typeface="Times New Roman" panose="02020603050405020304" pitchFamily="18" charset="0"/>
                        </a:rPr>
                        <a:t>Pass the certification quiz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Ø"/>
                      </a:pPr>
                      <a:r>
                        <a:rPr lang="en-US" sz="1200" dirty="0">
                          <a:latin typeface="+mn-lt"/>
                          <a:cs typeface="Times New Roman" panose="02020603050405020304" pitchFamily="18" charset="0"/>
                        </a:rPr>
                        <a:t>Test Security Training</a:t>
                      </a:r>
                    </a:p>
                    <a:p>
                      <a:pPr marL="285750" indent="-285750">
                        <a:buFont typeface="Wingdings" pitchFamily="2" charset="2"/>
                        <a:buChar char="Ø"/>
                      </a:pPr>
                      <a:r>
                        <a:rPr lang="en-US" sz="1200" dirty="0">
                          <a:latin typeface="+mn-lt"/>
                          <a:cs typeface="Times New Roman" panose="02020603050405020304" pitchFamily="18" charset="0"/>
                        </a:rPr>
                        <a:t>Active Monitoring for Statewide Assessments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2772129"/>
                  </a:ext>
                </a:extLst>
              </a:tr>
              <a:tr h="370840">
                <a:tc>
                  <a:txBody>
                    <a:bodyPr/>
                    <a:lstStyle/>
                    <a:p>
                      <a:pPr algn="ctr"/>
                      <a:r>
                        <a:rPr lang="en-US" sz="1200" dirty="0">
                          <a:latin typeface="+mn-lt"/>
                          <a:cs typeface="Times New Roman" panose="02020603050405020304" pitchFamily="18" charset="0"/>
                        </a:rPr>
                        <a:t>Grades 1-12</a:t>
                      </a:r>
                    </a:p>
                    <a:p>
                      <a:pPr algn="ctr"/>
                      <a:r>
                        <a:rPr lang="en-US" sz="1200" dirty="0">
                          <a:latin typeface="+mn-lt"/>
                          <a:cs typeface="Times New Roman" panose="02020603050405020304" pitchFamily="18" charset="0"/>
                        </a:rPr>
                        <a:t>WIDA ACCESS</a:t>
                      </a:r>
                    </a:p>
                    <a:p>
                      <a:pPr algn="ctr"/>
                      <a:r>
                        <a:rPr lang="en-US" sz="1200" dirty="0">
                          <a:latin typeface="+mn-lt"/>
                          <a:cs typeface="Times New Roman" panose="02020603050405020304" pitchFamily="18" charset="0"/>
                        </a:rPr>
                        <a:t>Paper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Ø"/>
                      </a:pPr>
                      <a:r>
                        <a:rPr lang="en-US" sz="1100" i="1" dirty="0">
                          <a:latin typeface="+mn-lt"/>
                          <a:cs typeface="Times New Roman" panose="02020603050405020304" pitchFamily="18" charset="0"/>
                        </a:rPr>
                        <a:t>WIDA ACCESS Paper Administration</a:t>
                      </a:r>
                    </a:p>
                    <a:p>
                      <a:pPr marL="628650" lvl="1" indent="-285750">
                        <a:buFont typeface="Arial" panose="020B0604020202020204" pitchFamily="34" charset="0"/>
                        <a:buChar char="•"/>
                      </a:pPr>
                      <a:r>
                        <a:rPr lang="en-US" sz="1100" dirty="0">
                          <a:latin typeface="+mn-lt"/>
                          <a:cs typeface="Times New Roman" panose="02020603050405020304" pitchFamily="18" charset="0"/>
                        </a:rPr>
                        <a:t>All content in Module 1</a:t>
                      </a:r>
                    </a:p>
                    <a:p>
                      <a:pPr marL="628650" lvl="1" indent="-285750">
                        <a:buFont typeface="Arial" panose="020B0604020202020204" pitchFamily="34" charset="0"/>
                        <a:buChar char="•"/>
                      </a:pPr>
                      <a:r>
                        <a:rPr lang="en-US" sz="1100" dirty="0">
                          <a:latin typeface="+mn-lt"/>
                          <a:cs typeface="Times New Roman" panose="02020603050405020304" pitchFamily="18" charset="0"/>
                        </a:rPr>
                        <a:t>All starred tasks on the </a:t>
                      </a:r>
                      <a:r>
                        <a:rPr lang="en-US" sz="1100" i="1" dirty="0">
                          <a:latin typeface="+mn-lt"/>
                          <a:cs typeface="Times New Roman" panose="02020603050405020304" pitchFamily="18" charset="0"/>
                        </a:rPr>
                        <a:t>Training Tasks</a:t>
                      </a:r>
                      <a:r>
                        <a:rPr lang="en-US" sz="1100" i="0" dirty="0">
                          <a:latin typeface="+mn-lt"/>
                          <a:cs typeface="Times New Roman" panose="02020603050405020304" pitchFamily="18" charset="0"/>
                        </a:rPr>
                        <a:t> for</a:t>
                      </a:r>
                      <a:r>
                        <a:rPr lang="en-US" sz="1100" dirty="0">
                          <a:latin typeface="+mn-lt"/>
                          <a:cs typeface="Times New Roman" panose="02020603050405020304" pitchFamily="18" charset="0"/>
                        </a:rPr>
                        <a:t> Modules 2-4</a:t>
                      </a:r>
                    </a:p>
                    <a:p>
                      <a:pPr marL="628650" lvl="1" indent="-285750">
                        <a:buFont typeface="Arial" panose="020B0604020202020204" pitchFamily="34" charset="0"/>
                        <a:buChar char="•"/>
                      </a:pPr>
                      <a:r>
                        <a:rPr lang="en-US" sz="1100" dirty="0">
                          <a:latin typeface="+mn-lt"/>
                          <a:cs typeface="Times New Roman" panose="02020603050405020304" pitchFamily="18" charset="0"/>
                        </a:rPr>
                        <a:t>Pass the certification quiz</a:t>
                      </a:r>
                    </a:p>
                    <a:p>
                      <a:pPr marL="285750" lvl="0" indent="-285750">
                        <a:buFont typeface="Wingdings" pitchFamily="2" charset="2"/>
                        <a:buChar char="Ø"/>
                      </a:pPr>
                      <a:r>
                        <a:rPr lang="en-US" sz="1100" i="1" dirty="0">
                          <a:latin typeface="+mn-lt"/>
                          <a:cs typeface="Times New Roman" panose="02020603050405020304" pitchFamily="18" charset="0"/>
                        </a:rPr>
                        <a:t>Speaking for Grades 1-5: Scoring WIDA ACCESS Paper </a:t>
                      </a:r>
                      <a:r>
                        <a:rPr lang="en-US" sz="1100" b="1" dirty="0">
                          <a:latin typeface="+mn-lt"/>
                          <a:cs typeface="Times New Roman" panose="02020603050405020304" pitchFamily="18" charset="0"/>
                        </a:rPr>
                        <a:t>and/or</a:t>
                      </a:r>
                      <a:r>
                        <a:rPr lang="en-US" sz="1100" dirty="0">
                          <a:latin typeface="+mn-lt"/>
                          <a:cs typeface="Times New Roman" panose="02020603050405020304" pitchFamily="18" charset="0"/>
                        </a:rPr>
                        <a:t> </a:t>
                      </a:r>
                      <a:r>
                        <a:rPr lang="en-US" sz="1100" i="1" dirty="0">
                          <a:latin typeface="+mn-lt"/>
                          <a:cs typeface="Times New Roman" panose="02020603050405020304" pitchFamily="18" charset="0"/>
                        </a:rPr>
                        <a:t>Speaking for Grades 6-12: Scoring WIDA ACCESS Paper</a:t>
                      </a:r>
                    </a:p>
                    <a:p>
                      <a:pPr marL="628650" lvl="1" indent="-285750">
                        <a:buFont typeface="Arial" panose="020B0604020202020204" pitchFamily="34" charset="0"/>
                        <a:buChar char="•"/>
                      </a:pPr>
                      <a:r>
                        <a:rPr lang="en-US" sz="1100" i="0" dirty="0">
                          <a:latin typeface="+mn-lt"/>
                          <a:cs typeface="Times New Roman" panose="02020603050405020304" pitchFamily="18" charset="0"/>
                        </a:rPr>
                        <a:t>All modules (including recommended practice)</a:t>
                      </a:r>
                    </a:p>
                    <a:p>
                      <a:pPr marL="628650" lvl="1" indent="-285750">
                        <a:buFont typeface="Arial" panose="020B0604020202020204" pitchFamily="34" charset="0"/>
                        <a:buChar char="•"/>
                      </a:pPr>
                      <a:r>
                        <a:rPr lang="en-US" sz="1100" i="0" dirty="0">
                          <a:latin typeface="+mn-lt"/>
                          <a:cs typeface="Times New Roman" panose="02020603050405020304" pitchFamily="18" charset="0"/>
                        </a:rPr>
                        <a:t>Pass certification quiz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Ø"/>
                      </a:pPr>
                      <a:r>
                        <a:rPr lang="en-US" sz="1200" dirty="0">
                          <a:latin typeface="+mn-lt"/>
                          <a:cs typeface="Times New Roman" panose="02020603050405020304" pitchFamily="18" charset="0"/>
                        </a:rPr>
                        <a:t>Test Security Training</a:t>
                      </a:r>
                    </a:p>
                    <a:p>
                      <a:pPr marL="285750" indent="-285750">
                        <a:buFont typeface="Wingdings" pitchFamily="2" charset="2"/>
                        <a:buChar char="Ø"/>
                      </a:pPr>
                      <a:r>
                        <a:rPr lang="en-US" sz="1200" dirty="0">
                          <a:latin typeface="+mn-lt"/>
                          <a:cs typeface="Times New Roman" panose="02020603050405020304" pitchFamily="18" charset="0"/>
                        </a:rPr>
                        <a:t>Active Monitoring for Statewide Assessments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7190856"/>
                  </a:ext>
                </a:extLst>
              </a:tr>
              <a:tr h="370840">
                <a:tc>
                  <a:txBody>
                    <a:bodyPr/>
                    <a:lstStyle/>
                    <a:p>
                      <a:pPr algn="ctr"/>
                      <a:r>
                        <a:rPr lang="en-US" sz="1200" dirty="0">
                          <a:latin typeface="+mn-lt"/>
                          <a:cs typeface="Times New Roman" panose="02020603050405020304" pitchFamily="18" charset="0"/>
                        </a:rPr>
                        <a:t>Grades 1-12</a:t>
                      </a:r>
                    </a:p>
                    <a:p>
                      <a:pPr algn="ctr"/>
                      <a:r>
                        <a:rPr lang="en-US" sz="1200" dirty="0">
                          <a:latin typeface="+mn-lt"/>
                          <a:cs typeface="Times New Roman" panose="02020603050405020304" pitchFamily="18" charset="0"/>
                        </a:rPr>
                        <a:t>WIDA ACCESS</a:t>
                      </a:r>
                    </a:p>
                    <a:p>
                      <a:pPr algn="ctr"/>
                      <a:r>
                        <a:rPr lang="en-US" sz="1200" dirty="0">
                          <a:latin typeface="+mn-lt"/>
                          <a:cs typeface="Times New Roman" panose="02020603050405020304" pitchFamily="18" charset="0"/>
                        </a:rPr>
                        <a:t>Braille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Ø"/>
                      </a:pPr>
                      <a:r>
                        <a:rPr lang="en-US" sz="1100" i="1" dirty="0">
                          <a:latin typeface="+mn-lt"/>
                          <a:cs typeface="Times New Roman" panose="02020603050405020304" pitchFamily="18" charset="0"/>
                        </a:rPr>
                        <a:t>WIDA ACCESS Paper Administration</a:t>
                      </a:r>
                    </a:p>
                    <a:p>
                      <a:pPr marL="628650" lvl="1" indent="-285750">
                        <a:buFont typeface="Arial" panose="020B0604020202020204" pitchFamily="34" charset="0"/>
                        <a:buChar char="•"/>
                      </a:pPr>
                      <a:r>
                        <a:rPr lang="en-US" sz="1100" dirty="0">
                          <a:latin typeface="+mn-lt"/>
                          <a:cs typeface="Times New Roman" panose="02020603050405020304" pitchFamily="18" charset="0"/>
                        </a:rPr>
                        <a:t>All content in Module 1</a:t>
                      </a:r>
                    </a:p>
                    <a:p>
                      <a:pPr marL="628650" lvl="1" indent="-285750">
                        <a:buFont typeface="Arial" panose="020B0604020202020204" pitchFamily="34" charset="0"/>
                        <a:buChar char="•"/>
                      </a:pPr>
                      <a:r>
                        <a:rPr lang="en-US" sz="1100" dirty="0">
                          <a:latin typeface="+mn-lt"/>
                          <a:cs typeface="Times New Roman" panose="02020603050405020304" pitchFamily="18" charset="0"/>
                        </a:rPr>
                        <a:t>All starred tasks on the </a:t>
                      </a:r>
                      <a:r>
                        <a:rPr lang="en-US" sz="1100" i="1" dirty="0">
                          <a:latin typeface="+mn-lt"/>
                          <a:cs typeface="Times New Roman" panose="02020603050405020304" pitchFamily="18" charset="0"/>
                        </a:rPr>
                        <a:t>Training Tasks</a:t>
                      </a:r>
                      <a:r>
                        <a:rPr lang="en-US" sz="1100" i="0" dirty="0">
                          <a:latin typeface="+mn-lt"/>
                          <a:cs typeface="Times New Roman" panose="02020603050405020304" pitchFamily="18" charset="0"/>
                        </a:rPr>
                        <a:t> for</a:t>
                      </a:r>
                      <a:r>
                        <a:rPr lang="en-US" sz="1100" dirty="0">
                          <a:latin typeface="+mn-lt"/>
                          <a:cs typeface="Times New Roman" panose="02020603050405020304" pitchFamily="18" charset="0"/>
                        </a:rPr>
                        <a:t> Modules 2-4</a:t>
                      </a:r>
                    </a:p>
                    <a:p>
                      <a:pPr marL="628650" lvl="1" indent="-285750">
                        <a:buFont typeface="Arial" panose="020B0604020202020204" pitchFamily="34" charset="0"/>
                        <a:buChar char="•"/>
                      </a:pPr>
                      <a:r>
                        <a:rPr lang="en-US" sz="1100" dirty="0">
                          <a:latin typeface="+mn-lt"/>
                          <a:cs typeface="Times New Roman" panose="02020603050405020304" pitchFamily="18" charset="0"/>
                        </a:rPr>
                        <a:t>Pass the certification quiz</a:t>
                      </a:r>
                    </a:p>
                    <a:p>
                      <a:pPr marL="285750" lvl="0" indent="-285750">
                        <a:buFont typeface="Wingdings" pitchFamily="2" charset="2"/>
                        <a:buChar char="Ø"/>
                      </a:pPr>
                      <a:r>
                        <a:rPr lang="en-US" sz="1100" i="1" dirty="0">
                          <a:latin typeface="+mn-lt"/>
                          <a:cs typeface="Times New Roman" panose="02020603050405020304" pitchFamily="18" charset="0"/>
                        </a:rPr>
                        <a:t>Speaking for Grades 1-5: Scoring WIDA Screener and WIDA ACCESS Braille </a:t>
                      </a:r>
                      <a:r>
                        <a:rPr lang="en-US" sz="1100" b="1" dirty="0">
                          <a:latin typeface="+mn-lt"/>
                          <a:cs typeface="Times New Roman" panose="02020603050405020304" pitchFamily="18" charset="0"/>
                        </a:rPr>
                        <a:t>and/or</a:t>
                      </a:r>
                      <a:r>
                        <a:rPr lang="en-US" sz="1100" dirty="0">
                          <a:latin typeface="+mn-lt"/>
                          <a:cs typeface="Times New Roman" panose="02020603050405020304" pitchFamily="18" charset="0"/>
                        </a:rPr>
                        <a:t> </a:t>
                      </a:r>
                      <a:r>
                        <a:rPr lang="en-US" sz="1100" i="1" dirty="0">
                          <a:latin typeface="+mn-lt"/>
                          <a:cs typeface="Times New Roman" panose="02020603050405020304" pitchFamily="18" charset="0"/>
                        </a:rPr>
                        <a:t>Speaking for Grades 6-12: Scoring WIDA Screener and WIDA ACCESS Braille</a:t>
                      </a:r>
                    </a:p>
                    <a:p>
                      <a:pPr marL="628650" lvl="1" indent="-285750">
                        <a:buFont typeface="Arial" panose="020B0604020202020204" pitchFamily="34" charset="0"/>
                        <a:buChar char="•"/>
                      </a:pPr>
                      <a:r>
                        <a:rPr lang="en-US" sz="1100" i="0" dirty="0">
                          <a:latin typeface="+mn-lt"/>
                          <a:cs typeface="Times New Roman" panose="02020603050405020304" pitchFamily="18" charset="0"/>
                        </a:rPr>
                        <a:t>All modules (including recommended practice)</a:t>
                      </a:r>
                    </a:p>
                    <a:p>
                      <a:pPr marL="628650" lvl="1" indent="-285750">
                        <a:buFont typeface="Arial" panose="020B0604020202020204" pitchFamily="34" charset="0"/>
                        <a:buChar char="•"/>
                      </a:pPr>
                      <a:r>
                        <a:rPr lang="en-US" sz="1100" i="0" dirty="0">
                          <a:latin typeface="+mn-lt"/>
                          <a:cs typeface="Times New Roman" panose="02020603050405020304" pitchFamily="18" charset="0"/>
                        </a:rPr>
                        <a:t>Pass certification quiz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685800" rtl="0" eaLnBrk="1" fontAlgn="auto" latinLnBrk="0" hangingPunct="1">
                        <a:lnSpc>
                          <a:spcPct val="100000"/>
                        </a:lnSpc>
                        <a:spcBef>
                          <a:spcPts val="0"/>
                        </a:spcBef>
                        <a:spcAft>
                          <a:spcPts val="0"/>
                        </a:spcAft>
                        <a:buClrTx/>
                        <a:buSzTx/>
                        <a:buFont typeface="Wingdings" pitchFamily="2" charset="2"/>
                        <a:buChar char="Ø"/>
                        <a:tabLst/>
                        <a:defRPr/>
                      </a:pPr>
                      <a:r>
                        <a:rPr lang="en-US" sz="1200" dirty="0">
                          <a:latin typeface="+mn-lt"/>
                          <a:cs typeface="Times New Roman" panose="02020603050405020304" pitchFamily="18" charset="0"/>
                        </a:rPr>
                        <a:t>Test Security Training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898442"/>
                  </a:ext>
                </a:extLst>
              </a:tr>
              <a:tr h="370840">
                <a:tc>
                  <a:txBody>
                    <a:bodyPr/>
                    <a:lstStyle/>
                    <a:p>
                      <a:pPr algn="ctr"/>
                      <a:r>
                        <a:rPr lang="en-US" sz="1200" dirty="0">
                          <a:latin typeface="+mn-lt"/>
                          <a:cs typeface="Times New Roman" panose="02020603050405020304" pitchFamily="18" charset="0"/>
                        </a:rPr>
                        <a:t>WIDA Alternate</a:t>
                      </a:r>
                    </a:p>
                    <a:p>
                      <a:pPr algn="ctr"/>
                      <a:r>
                        <a:rPr lang="en-US" sz="1200" dirty="0">
                          <a:latin typeface="+mn-lt"/>
                          <a:cs typeface="Times New Roman" panose="02020603050405020304" pitchFamily="18" charset="0"/>
                        </a:rPr>
                        <a:t>ACCESS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Ø"/>
                      </a:pPr>
                      <a:r>
                        <a:rPr lang="en-US" sz="1100" i="1" dirty="0">
                          <a:latin typeface="+mn-lt"/>
                          <a:cs typeface="Times New Roman" panose="02020603050405020304" pitchFamily="18" charset="0"/>
                        </a:rPr>
                        <a:t>WIDA Alternate ACCESS: Administration and Scoring</a:t>
                      </a:r>
                    </a:p>
                    <a:p>
                      <a:pPr marL="628650" lvl="1" indent="-285750">
                        <a:buFont typeface="Arial" panose="020B0604020202020204" pitchFamily="34" charset="0"/>
                        <a:buChar char="•"/>
                      </a:pPr>
                      <a:r>
                        <a:rPr lang="en-US" sz="1100" dirty="0">
                          <a:latin typeface="+mn-lt"/>
                          <a:cs typeface="Times New Roman" panose="02020603050405020304" pitchFamily="18" charset="0"/>
                        </a:rPr>
                        <a:t>All modules</a:t>
                      </a:r>
                    </a:p>
                    <a:p>
                      <a:pPr marL="628650" lvl="1" indent="-285750">
                        <a:buFont typeface="Arial" panose="020B0604020202020204" pitchFamily="34" charset="0"/>
                        <a:buChar char="•"/>
                      </a:pPr>
                      <a:r>
                        <a:rPr lang="en-US" sz="1100" dirty="0">
                          <a:latin typeface="+mn-lt"/>
                          <a:cs typeface="Times New Roman" panose="02020603050405020304" pitchFamily="18" charset="0"/>
                        </a:rPr>
                        <a:t>Pass the certification quiz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itchFamily="2" charset="2"/>
                        <a:buChar char="Ø"/>
                      </a:pPr>
                      <a:r>
                        <a:rPr lang="en-US" sz="1200" dirty="0">
                          <a:latin typeface="+mn-lt"/>
                          <a:cs typeface="Times New Roman" panose="02020603050405020304" pitchFamily="18" charset="0"/>
                        </a:rPr>
                        <a:t>Test Security Training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4544914"/>
                  </a:ext>
                </a:extLst>
              </a:tr>
            </a:tbl>
          </a:graphicData>
        </a:graphic>
      </p:graphicFrame>
    </p:spTree>
    <p:extLst>
      <p:ext uri="{BB962C8B-B14F-4D97-AF65-F5344CB8AC3E}">
        <p14:creationId xmlns:p14="http://schemas.microsoft.com/office/powerpoint/2010/main" val="3655470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1B26-06D5-CF61-6EEA-9C2183FC01D9}"/>
              </a:ext>
            </a:extLst>
          </p:cNvPr>
          <p:cNvSpPr>
            <a:spLocks noGrp="1"/>
          </p:cNvSpPr>
          <p:nvPr>
            <p:ph type="title"/>
          </p:nvPr>
        </p:nvSpPr>
        <p:spPr/>
        <p:txBody>
          <a:bodyPr/>
          <a:lstStyle/>
          <a:p>
            <a:r>
              <a:rPr lang="en-US" dirty="0"/>
              <a:t>Manuals and User Guides</a:t>
            </a:r>
          </a:p>
        </p:txBody>
      </p:sp>
      <p:sp>
        <p:nvSpPr>
          <p:cNvPr id="4" name="Slide Number Placeholder 3">
            <a:extLst>
              <a:ext uri="{FF2B5EF4-FFF2-40B4-BE49-F238E27FC236}">
                <a16:creationId xmlns:a16="http://schemas.microsoft.com/office/drawing/2014/main" id="{44365D7A-81FA-2EDD-68E2-1786A4B2918E}"/>
              </a:ext>
            </a:extLst>
          </p:cNvPr>
          <p:cNvSpPr>
            <a:spLocks noGrp="1"/>
          </p:cNvSpPr>
          <p:nvPr>
            <p:ph type="sldNum" sz="quarter" idx="12"/>
          </p:nvPr>
        </p:nvSpPr>
        <p:spPr/>
        <p:txBody>
          <a:bodyPr/>
          <a:lstStyle/>
          <a:p>
            <a:fld id="{B4D764D8-5B36-754B-AFBA-AF0AFEFF4AB1}" type="slidenum">
              <a:rPr lang="en-US" smtClean="0"/>
              <a:t>9</a:t>
            </a:fld>
            <a:endParaRPr lang="en-US"/>
          </a:p>
        </p:txBody>
      </p:sp>
      <p:sp>
        <p:nvSpPr>
          <p:cNvPr id="5" name="TextBox 4">
            <a:extLst>
              <a:ext uri="{FF2B5EF4-FFF2-40B4-BE49-F238E27FC236}">
                <a16:creationId xmlns:a16="http://schemas.microsoft.com/office/drawing/2014/main" id="{A19F2950-69EE-3D83-4E5A-F0F03A643E05}"/>
              </a:ext>
            </a:extLst>
          </p:cNvPr>
          <p:cNvSpPr txBox="1"/>
          <p:nvPr/>
        </p:nvSpPr>
        <p:spPr>
          <a:xfrm>
            <a:off x="0" y="911577"/>
            <a:ext cx="2766848"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Test Administrator Essentials</a:t>
            </a:r>
          </a:p>
        </p:txBody>
      </p:sp>
      <p:sp>
        <p:nvSpPr>
          <p:cNvPr id="6" name="object 9">
            <a:extLst>
              <a:ext uri="{FF2B5EF4-FFF2-40B4-BE49-F238E27FC236}">
                <a16:creationId xmlns:a16="http://schemas.microsoft.com/office/drawing/2014/main" id="{356178E4-1446-D865-DF5E-2370FDFC0CEB}"/>
              </a:ext>
            </a:extLst>
          </p:cNvPr>
          <p:cNvSpPr txBox="1"/>
          <p:nvPr/>
        </p:nvSpPr>
        <p:spPr>
          <a:xfrm>
            <a:off x="2376215" y="1424144"/>
            <a:ext cx="4253185" cy="1531958"/>
          </a:xfrm>
          <a:prstGeom prst="rect">
            <a:avLst/>
          </a:prstGeom>
        </p:spPr>
        <p:txBody>
          <a:bodyPr vert="horz" wrap="square" lIns="0" tIns="13335" rIns="0" bIns="0" rtlCol="0">
            <a:spAutoFit/>
          </a:bodyPr>
          <a:lstStyle/>
          <a:p>
            <a:pPr marL="12700" marR="5080">
              <a:lnSpc>
                <a:spcPct val="99400"/>
              </a:lnSpc>
              <a:spcBef>
                <a:spcPts val="105"/>
              </a:spcBef>
            </a:pPr>
            <a:r>
              <a:rPr lang="en-US" sz="1400" spc="-5" dirty="0">
                <a:latin typeface="Times New Roman"/>
                <a:cs typeface="Times New Roman"/>
              </a:rPr>
              <a:t>Brief resource for</a:t>
            </a:r>
            <a:r>
              <a:rPr sz="1400" spc="-20" dirty="0">
                <a:latin typeface="Times New Roman"/>
                <a:cs typeface="Times New Roman"/>
              </a:rPr>
              <a:t> </a:t>
            </a:r>
            <a:r>
              <a:rPr sz="1400" spc="-25" dirty="0">
                <a:latin typeface="Times New Roman"/>
                <a:cs typeface="Times New Roman"/>
              </a:rPr>
              <a:t>Test</a:t>
            </a:r>
            <a:r>
              <a:rPr sz="1400" spc="-55" dirty="0">
                <a:latin typeface="Times New Roman"/>
                <a:cs typeface="Times New Roman"/>
              </a:rPr>
              <a:t> </a:t>
            </a:r>
            <a:r>
              <a:rPr sz="1400" spc="-5" dirty="0">
                <a:latin typeface="Times New Roman"/>
                <a:cs typeface="Times New Roman"/>
              </a:rPr>
              <a:t>Administrators,</a:t>
            </a:r>
            <a:r>
              <a:rPr sz="1400" spc="10" dirty="0">
                <a:latin typeface="Times New Roman"/>
                <a:cs typeface="Times New Roman"/>
              </a:rPr>
              <a:t> </a:t>
            </a:r>
            <a:r>
              <a:rPr sz="1400" dirty="0">
                <a:latin typeface="Times New Roman"/>
                <a:cs typeface="Times New Roman"/>
              </a:rPr>
              <a:t>provides</a:t>
            </a:r>
            <a:r>
              <a:rPr sz="1400" spc="10" dirty="0">
                <a:latin typeface="Times New Roman"/>
                <a:cs typeface="Times New Roman"/>
              </a:rPr>
              <a:t> </a:t>
            </a:r>
            <a:r>
              <a:rPr sz="1400" dirty="0">
                <a:latin typeface="Times New Roman"/>
                <a:cs typeface="Times New Roman"/>
              </a:rPr>
              <a:t>tips</a:t>
            </a:r>
            <a:r>
              <a:rPr lang="en-US" sz="1400" dirty="0">
                <a:latin typeface="Times New Roman"/>
                <a:cs typeface="Times New Roman"/>
              </a:rPr>
              <a:t> </a:t>
            </a:r>
            <a:r>
              <a:rPr sz="1400" spc="-285" dirty="0">
                <a:latin typeface="Times New Roman"/>
                <a:cs typeface="Times New Roman"/>
              </a:rPr>
              <a:t> </a:t>
            </a:r>
            <a:r>
              <a:rPr sz="1400" dirty="0">
                <a:latin typeface="Times New Roman"/>
                <a:cs typeface="Times New Roman"/>
              </a:rPr>
              <a:t>as they prepare for </a:t>
            </a:r>
            <a:r>
              <a:rPr sz="1400" spc="-5" dirty="0">
                <a:latin typeface="Times New Roman"/>
                <a:cs typeface="Times New Roman"/>
              </a:rPr>
              <a:t>testing </a:t>
            </a:r>
            <a:r>
              <a:rPr sz="1400" dirty="0">
                <a:latin typeface="Times New Roman"/>
                <a:cs typeface="Times New Roman"/>
              </a:rPr>
              <a:t>online, on paper</a:t>
            </a:r>
            <a:r>
              <a:rPr lang="en-US" sz="1400" dirty="0">
                <a:latin typeface="Times New Roman"/>
                <a:cs typeface="Times New Roman"/>
              </a:rPr>
              <a:t>,</a:t>
            </a:r>
            <a:r>
              <a:rPr sz="1400" dirty="0">
                <a:latin typeface="Times New Roman"/>
                <a:cs typeface="Times New Roman"/>
              </a:rPr>
              <a:t> for </a:t>
            </a:r>
            <a:r>
              <a:rPr sz="1400" spc="-5" dirty="0">
                <a:latin typeface="Times New Roman"/>
                <a:cs typeface="Times New Roman"/>
              </a:rPr>
              <a:t>kindergarten </a:t>
            </a:r>
            <a:r>
              <a:rPr sz="1400" dirty="0">
                <a:latin typeface="Times New Roman"/>
                <a:cs typeface="Times New Roman"/>
              </a:rPr>
              <a:t>or</a:t>
            </a:r>
            <a:r>
              <a:rPr sz="1400" spc="5" dirty="0">
                <a:latin typeface="Times New Roman"/>
                <a:cs typeface="Times New Roman"/>
              </a:rPr>
              <a:t> </a:t>
            </a:r>
            <a:r>
              <a:rPr sz="1400" dirty="0">
                <a:latin typeface="Times New Roman"/>
                <a:cs typeface="Times New Roman"/>
              </a:rPr>
              <a:t>alternate </a:t>
            </a:r>
            <a:r>
              <a:rPr sz="1400" spc="-5" dirty="0">
                <a:latin typeface="Times New Roman"/>
                <a:cs typeface="Times New Roman"/>
              </a:rPr>
              <a:t>access. </a:t>
            </a:r>
            <a:r>
              <a:rPr lang="en-US" sz="1400" spc="-5" dirty="0">
                <a:latin typeface="Times New Roman"/>
                <a:cs typeface="Times New Roman"/>
              </a:rPr>
              <a:t>Lists what </a:t>
            </a:r>
            <a:r>
              <a:rPr sz="1400" dirty="0">
                <a:latin typeface="Times New Roman"/>
                <a:cs typeface="Times New Roman"/>
              </a:rPr>
              <a:t>materials </a:t>
            </a:r>
            <a:r>
              <a:rPr lang="en-US" sz="1400" dirty="0">
                <a:latin typeface="Times New Roman"/>
                <a:cs typeface="Times New Roman"/>
              </a:rPr>
              <a:t>are </a:t>
            </a:r>
            <a:r>
              <a:rPr sz="1400" dirty="0">
                <a:latin typeface="Times New Roman"/>
                <a:cs typeface="Times New Roman"/>
              </a:rPr>
              <a:t>needed on </a:t>
            </a:r>
            <a:r>
              <a:rPr sz="1400" spc="-5" dirty="0">
                <a:latin typeface="Times New Roman"/>
                <a:cs typeface="Times New Roman"/>
              </a:rPr>
              <a:t>test </a:t>
            </a:r>
            <a:r>
              <a:rPr sz="1400" spc="-20" dirty="0">
                <a:latin typeface="Times New Roman"/>
                <a:cs typeface="Times New Roman"/>
              </a:rPr>
              <a:t>day, </a:t>
            </a:r>
            <a:r>
              <a:rPr sz="1400" dirty="0">
                <a:latin typeface="Times New Roman"/>
                <a:cs typeface="Times New Roman"/>
              </a:rPr>
              <a:t>reminders to </a:t>
            </a:r>
            <a:r>
              <a:rPr sz="1400" spc="-5" dirty="0">
                <a:latin typeface="Times New Roman"/>
                <a:cs typeface="Times New Roman"/>
              </a:rPr>
              <a:t>share</a:t>
            </a:r>
            <a:r>
              <a:rPr sz="1400" dirty="0">
                <a:latin typeface="Times New Roman"/>
                <a:cs typeface="Times New Roman"/>
              </a:rPr>
              <a:t> </a:t>
            </a:r>
            <a:r>
              <a:rPr sz="1400" spc="-5" dirty="0">
                <a:latin typeface="Times New Roman"/>
                <a:cs typeface="Times New Roman"/>
              </a:rPr>
              <a:t>with</a:t>
            </a:r>
            <a:r>
              <a:rPr sz="1400" dirty="0">
                <a:latin typeface="Times New Roman"/>
                <a:cs typeface="Times New Roman"/>
              </a:rPr>
              <a:t> </a:t>
            </a:r>
            <a:r>
              <a:rPr sz="1400" spc="-5" dirty="0">
                <a:latin typeface="Times New Roman"/>
                <a:cs typeface="Times New Roman"/>
              </a:rPr>
              <a:t>students </a:t>
            </a:r>
            <a:r>
              <a:rPr sz="1400" dirty="0">
                <a:latin typeface="Times New Roman"/>
                <a:cs typeface="Times New Roman"/>
              </a:rPr>
              <a:t>for each domain of the </a:t>
            </a:r>
            <a:r>
              <a:rPr sz="1400" spc="-5" dirty="0">
                <a:latin typeface="Times New Roman"/>
                <a:cs typeface="Times New Roman"/>
              </a:rPr>
              <a:t>assessment</a:t>
            </a:r>
            <a:r>
              <a:rPr lang="en-US" sz="1400" spc="-5" dirty="0">
                <a:latin typeface="Times New Roman"/>
                <a:cs typeface="Times New Roman"/>
              </a:rPr>
              <a:t>, etc.</a:t>
            </a:r>
          </a:p>
          <a:p>
            <a:pPr marL="12700" marR="5080">
              <a:lnSpc>
                <a:spcPct val="99400"/>
              </a:lnSpc>
              <a:spcBef>
                <a:spcPts val="105"/>
              </a:spcBef>
            </a:pPr>
            <a:r>
              <a:rPr lang="en-US" sz="1400" spc="-5" dirty="0">
                <a:latin typeface="Times New Roman"/>
                <a:cs typeface="Times New Roman"/>
              </a:rPr>
              <a:t> - Concise version of the Test Administrator Manual</a:t>
            </a:r>
          </a:p>
          <a:p>
            <a:pPr marL="12700" marR="5080">
              <a:lnSpc>
                <a:spcPct val="99400"/>
              </a:lnSpc>
              <a:spcBef>
                <a:spcPts val="105"/>
              </a:spcBef>
            </a:pPr>
            <a:r>
              <a:rPr lang="en-US" sz="1400" spc="-5" dirty="0">
                <a:latin typeface="Times New Roman"/>
                <a:cs typeface="Times New Roman"/>
              </a:rPr>
              <a:t> - SACs </a:t>
            </a:r>
            <a:r>
              <a:rPr lang="en-US" sz="1400" b="1" spc="-5" dirty="0">
                <a:latin typeface="Times New Roman"/>
                <a:cs typeface="Times New Roman"/>
              </a:rPr>
              <a:t>should </a:t>
            </a:r>
            <a:r>
              <a:rPr lang="en-US" sz="1400" spc="-5" dirty="0">
                <a:latin typeface="Times New Roman"/>
                <a:cs typeface="Times New Roman"/>
              </a:rPr>
              <a:t>share this with their Test Administrators</a:t>
            </a:r>
            <a:endParaRPr sz="1400" dirty="0">
              <a:latin typeface="Times New Roman"/>
              <a:cs typeface="Times New Roman"/>
            </a:endParaRPr>
          </a:p>
        </p:txBody>
      </p:sp>
      <p:sp>
        <p:nvSpPr>
          <p:cNvPr id="7" name="TextBox 6">
            <a:extLst>
              <a:ext uri="{FF2B5EF4-FFF2-40B4-BE49-F238E27FC236}">
                <a16:creationId xmlns:a16="http://schemas.microsoft.com/office/drawing/2014/main" id="{7213B574-B552-153E-ABAF-FBF09D730B40}"/>
              </a:ext>
            </a:extLst>
          </p:cNvPr>
          <p:cNvSpPr txBox="1"/>
          <p:nvPr/>
        </p:nvSpPr>
        <p:spPr>
          <a:xfrm>
            <a:off x="0" y="3276609"/>
            <a:ext cx="1806905"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ACCESS Manuals</a:t>
            </a:r>
          </a:p>
        </p:txBody>
      </p:sp>
      <p:sp>
        <p:nvSpPr>
          <p:cNvPr id="8" name="object 19">
            <a:extLst>
              <a:ext uri="{FF2B5EF4-FFF2-40B4-BE49-F238E27FC236}">
                <a16:creationId xmlns:a16="http://schemas.microsoft.com/office/drawing/2014/main" id="{1773BB9B-32DC-1DF5-4593-982A6E1A8063}"/>
              </a:ext>
            </a:extLst>
          </p:cNvPr>
          <p:cNvSpPr txBox="1"/>
          <p:nvPr/>
        </p:nvSpPr>
        <p:spPr>
          <a:xfrm>
            <a:off x="3561058" y="3689836"/>
            <a:ext cx="3159125" cy="2813527"/>
          </a:xfrm>
          <a:prstGeom prst="rect">
            <a:avLst/>
          </a:prstGeom>
        </p:spPr>
        <p:txBody>
          <a:bodyPr vert="horz" wrap="square" lIns="0" tIns="17145" rIns="0" bIns="0" rtlCol="0">
            <a:spAutoFit/>
          </a:bodyPr>
          <a:lstStyle/>
          <a:p>
            <a:pPr marL="12700" marR="5080">
              <a:lnSpc>
                <a:spcPct val="97500"/>
              </a:lnSpc>
              <a:spcBef>
                <a:spcPts val="135"/>
              </a:spcBef>
            </a:pPr>
            <a:r>
              <a:rPr sz="1400" spc="-5" dirty="0">
                <a:latin typeface="Times New Roman"/>
                <a:cs typeface="Times New Roman"/>
              </a:rPr>
              <a:t>ACCESS </a:t>
            </a:r>
            <a:r>
              <a:rPr sz="1400" dirty="0">
                <a:latin typeface="Times New Roman"/>
                <a:cs typeface="Times New Roman"/>
              </a:rPr>
              <a:t>manuals contain the information needed for the </a:t>
            </a:r>
            <a:r>
              <a:rPr sz="1400" spc="-25" dirty="0">
                <a:latin typeface="Times New Roman"/>
                <a:cs typeface="Times New Roman"/>
              </a:rPr>
              <a:t>Test </a:t>
            </a:r>
            <a:r>
              <a:rPr sz="1400" spc="-5" dirty="0">
                <a:latin typeface="Times New Roman"/>
                <a:cs typeface="Times New Roman"/>
              </a:rPr>
              <a:t>Administrator </a:t>
            </a:r>
            <a:r>
              <a:rPr sz="1400" dirty="0">
                <a:latin typeface="Times New Roman"/>
                <a:cs typeface="Times New Roman"/>
              </a:rPr>
              <a:t>and </a:t>
            </a:r>
            <a:r>
              <a:rPr sz="1400" spc="-5" dirty="0">
                <a:latin typeface="Times New Roman"/>
                <a:cs typeface="Times New Roman"/>
              </a:rPr>
              <a:t>SAC</a:t>
            </a:r>
            <a:r>
              <a:rPr lang="en-US" sz="1400" spc="-5" dirty="0">
                <a:latin typeface="Times New Roman"/>
                <a:cs typeface="Times New Roman"/>
              </a:rPr>
              <a:t>s to administer and coordinate the test</a:t>
            </a:r>
          </a:p>
          <a:p>
            <a:pPr marL="12700" marR="5080">
              <a:lnSpc>
                <a:spcPct val="97500"/>
              </a:lnSpc>
              <a:spcBef>
                <a:spcPts val="135"/>
              </a:spcBef>
            </a:pPr>
            <a:r>
              <a:rPr lang="en-US" sz="1400" spc="-5" dirty="0">
                <a:latin typeface="Times New Roman"/>
                <a:cs typeface="Times New Roman"/>
              </a:rPr>
              <a:t> - Details on material handling, test structure, timing, testing processes, etc.</a:t>
            </a:r>
          </a:p>
          <a:p>
            <a:pPr marL="12700" marR="5080">
              <a:lnSpc>
                <a:spcPct val="97500"/>
              </a:lnSpc>
              <a:spcBef>
                <a:spcPts val="135"/>
              </a:spcBef>
            </a:pPr>
            <a:r>
              <a:rPr lang="en-US" sz="1400" spc="-5" dirty="0">
                <a:latin typeface="Times New Roman"/>
                <a:cs typeface="Times New Roman"/>
              </a:rPr>
              <a:t> - Information on Accommodations</a:t>
            </a:r>
          </a:p>
          <a:p>
            <a:pPr marL="12700" marR="5080">
              <a:lnSpc>
                <a:spcPct val="97500"/>
              </a:lnSpc>
              <a:spcBef>
                <a:spcPts val="135"/>
              </a:spcBef>
            </a:pPr>
            <a:r>
              <a:rPr lang="en-US" sz="1400" spc="-5" dirty="0">
                <a:latin typeface="Times New Roman"/>
                <a:cs typeface="Times New Roman"/>
              </a:rPr>
              <a:t> - SACs </a:t>
            </a:r>
            <a:r>
              <a:rPr lang="en-US" sz="1400" b="1" spc="-5" dirty="0">
                <a:latin typeface="Times New Roman"/>
                <a:cs typeface="Times New Roman"/>
              </a:rPr>
              <a:t>must</a:t>
            </a:r>
            <a:r>
              <a:rPr lang="en-US" sz="1400" spc="-5" dirty="0">
                <a:latin typeface="Times New Roman"/>
                <a:cs typeface="Times New Roman"/>
              </a:rPr>
              <a:t> give a copy of the Test Administrator Manual to their Test Administrators (recommend a digital copy)</a:t>
            </a:r>
          </a:p>
          <a:p>
            <a:pPr marL="298450" marR="5080" indent="-285750">
              <a:lnSpc>
                <a:spcPct val="97500"/>
              </a:lnSpc>
              <a:spcBef>
                <a:spcPts val="135"/>
              </a:spcBef>
              <a:buFont typeface="Wingdings" pitchFamily="2" charset="2"/>
              <a:buChar char="v"/>
            </a:pPr>
            <a:r>
              <a:rPr lang="en-US" sz="1400" spc="-5" dirty="0">
                <a:latin typeface="Times New Roman"/>
                <a:cs typeface="Times New Roman"/>
              </a:rPr>
              <a:t>A physical copy of the Test Coordinator Manual and the Test Administrator Manual will arrive in your initial material order</a:t>
            </a:r>
            <a:endParaRPr sz="1400" dirty="0">
              <a:latin typeface="Times New Roman"/>
              <a:cs typeface="Times New Roman"/>
            </a:endParaRPr>
          </a:p>
        </p:txBody>
      </p:sp>
      <p:sp>
        <p:nvSpPr>
          <p:cNvPr id="11" name="TextBox 10">
            <a:extLst>
              <a:ext uri="{FF2B5EF4-FFF2-40B4-BE49-F238E27FC236}">
                <a16:creationId xmlns:a16="http://schemas.microsoft.com/office/drawing/2014/main" id="{A62C50C9-5646-AD4B-D258-4A0170184B87}"/>
              </a:ext>
            </a:extLst>
          </p:cNvPr>
          <p:cNvSpPr txBox="1"/>
          <p:nvPr/>
        </p:nvSpPr>
        <p:spPr>
          <a:xfrm>
            <a:off x="0" y="7821714"/>
            <a:ext cx="6858000" cy="523220"/>
          </a:xfrm>
          <a:prstGeom prst="rect">
            <a:avLst/>
          </a:prstGeom>
          <a:noFill/>
        </p:spPr>
        <p:txBody>
          <a:bodyPr wrap="square" rtlCol="0">
            <a:spAutoFit/>
          </a:bodyPr>
          <a:lstStyle/>
          <a:p>
            <a:pPr marL="285750" indent="-285750">
              <a:buFont typeface="Wingdings" pitchFamily="2" charset="2"/>
              <a:buChar char="v"/>
            </a:pPr>
            <a:r>
              <a:rPr lang="en-US" sz="1400" dirty="0">
                <a:latin typeface="Times New Roman" panose="02020603050405020304" pitchFamily="18" charset="0"/>
                <a:cs typeface="Times New Roman" panose="02020603050405020304" pitchFamily="18" charset="0"/>
              </a:rPr>
              <a:t>Manuals and User Guide available on WIDA Secure Portal and  SPPS/REA Test Coordination &gt; ACCESS Test Information</a:t>
            </a:r>
          </a:p>
        </p:txBody>
      </p:sp>
      <p:pic>
        <p:nvPicPr>
          <p:cNvPr id="15" name="Picture 14">
            <a:extLst>
              <a:ext uri="{FF2B5EF4-FFF2-40B4-BE49-F238E27FC236}">
                <a16:creationId xmlns:a16="http://schemas.microsoft.com/office/drawing/2014/main" id="{D8150F27-E13B-464C-B746-F3FDC5DFACAE}"/>
              </a:ext>
            </a:extLst>
          </p:cNvPr>
          <p:cNvPicPr>
            <a:picLocks noChangeAspect="1"/>
          </p:cNvPicPr>
          <p:nvPr/>
        </p:nvPicPr>
        <p:blipFill>
          <a:blip r:embed="rId2"/>
          <a:srcRect/>
          <a:stretch/>
        </p:blipFill>
        <p:spPr>
          <a:xfrm>
            <a:off x="151376" y="3759543"/>
            <a:ext cx="1462011" cy="1907149"/>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28B6F266-0377-F8B6-6423-85F5E04CF9B2}"/>
              </a:ext>
            </a:extLst>
          </p:cNvPr>
          <p:cNvPicPr>
            <a:picLocks noChangeAspect="1"/>
          </p:cNvPicPr>
          <p:nvPr/>
        </p:nvPicPr>
        <p:blipFill>
          <a:blip r:embed="rId3"/>
          <a:srcRect/>
          <a:stretch/>
        </p:blipFill>
        <p:spPr>
          <a:xfrm rot="1002500">
            <a:off x="815746" y="4713522"/>
            <a:ext cx="1473442" cy="1915474"/>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D1BC12F2-6278-96F4-ADAA-65EC299888DB}"/>
              </a:ext>
            </a:extLst>
          </p:cNvPr>
          <p:cNvPicPr>
            <a:picLocks noChangeAspect="1"/>
          </p:cNvPicPr>
          <p:nvPr/>
        </p:nvPicPr>
        <p:blipFill>
          <a:blip r:embed="rId4"/>
          <a:srcRect/>
          <a:stretch/>
        </p:blipFill>
        <p:spPr>
          <a:xfrm rot="407038">
            <a:off x="1796713" y="5267643"/>
            <a:ext cx="1473441" cy="1898472"/>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2656AF51-D53C-8A6F-F08D-38267AFE4721}"/>
              </a:ext>
            </a:extLst>
          </p:cNvPr>
          <p:cNvPicPr>
            <a:picLocks noChangeAspect="1"/>
          </p:cNvPicPr>
          <p:nvPr/>
        </p:nvPicPr>
        <p:blipFill>
          <a:blip r:embed="rId5"/>
          <a:srcRect l="-410" t="-229" b="2311"/>
          <a:stretch>
            <a:fillRect/>
          </a:stretch>
        </p:blipFill>
        <p:spPr>
          <a:xfrm>
            <a:off x="387927" y="1250132"/>
            <a:ext cx="1479478" cy="1882098"/>
          </a:xfrm>
          <a:prstGeom prst="rect">
            <a:avLst/>
          </a:prstGeom>
          <a:ln>
            <a:solidFill>
              <a:schemeClr val="bg1">
                <a:lumMod val="8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32503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DFDCA-7867-F8A5-776F-D93A96449028}"/>
              </a:ext>
            </a:extLst>
          </p:cNvPr>
          <p:cNvSpPr>
            <a:spLocks noGrp="1"/>
          </p:cNvSpPr>
          <p:nvPr>
            <p:ph type="title"/>
          </p:nvPr>
        </p:nvSpPr>
        <p:spPr/>
        <p:txBody>
          <a:bodyPr/>
          <a:lstStyle/>
          <a:p>
            <a:r>
              <a:rPr lang="en-US" dirty="0"/>
              <a:t>Websites &amp; Accounts</a:t>
            </a:r>
          </a:p>
        </p:txBody>
      </p:sp>
      <p:sp>
        <p:nvSpPr>
          <p:cNvPr id="4" name="Slide Number Placeholder 3">
            <a:extLst>
              <a:ext uri="{FF2B5EF4-FFF2-40B4-BE49-F238E27FC236}">
                <a16:creationId xmlns:a16="http://schemas.microsoft.com/office/drawing/2014/main" id="{C49BEFB2-1093-C304-B73F-7D87579F8900}"/>
              </a:ext>
            </a:extLst>
          </p:cNvPr>
          <p:cNvSpPr>
            <a:spLocks noGrp="1"/>
          </p:cNvSpPr>
          <p:nvPr>
            <p:ph type="sldNum" sz="quarter" idx="12"/>
          </p:nvPr>
        </p:nvSpPr>
        <p:spPr/>
        <p:txBody>
          <a:bodyPr/>
          <a:lstStyle/>
          <a:p>
            <a:fld id="{B4D764D8-5B36-754B-AFBA-AF0AFEFF4AB1}" type="slidenum">
              <a:rPr lang="en-US" smtClean="0"/>
              <a:t>10</a:t>
            </a:fld>
            <a:endParaRPr lang="en-US"/>
          </a:p>
        </p:txBody>
      </p:sp>
      <p:sp>
        <p:nvSpPr>
          <p:cNvPr id="3" name="TextBox 2">
            <a:extLst>
              <a:ext uri="{FF2B5EF4-FFF2-40B4-BE49-F238E27FC236}">
                <a16:creationId xmlns:a16="http://schemas.microsoft.com/office/drawing/2014/main" id="{8C4B0CDD-9D9D-5F30-6DBB-86F2B036630A}"/>
              </a:ext>
            </a:extLst>
          </p:cNvPr>
          <p:cNvSpPr txBox="1"/>
          <p:nvPr/>
        </p:nvSpPr>
        <p:spPr>
          <a:xfrm>
            <a:off x="2108710" y="3297711"/>
            <a:ext cx="2655015" cy="954107"/>
          </a:xfrm>
          <a:prstGeom prst="rect">
            <a:avLst/>
          </a:prstGeom>
          <a:noFill/>
          <a:ln w="19050">
            <a:solidFill>
              <a:schemeClr val="accent6"/>
            </a:solidFill>
          </a:ln>
        </p:spPr>
        <p:txBody>
          <a:bodyPr wrap="square" rtlCol="0">
            <a:spAutoFit/>
          </a:bodyPr>
          <a:lstStyle/>
          <a:p>
            <a:pPr marL="0" lvl="1"/>
            <a:r>
              <a:rPr lang="en-US" sz="1400" dirty="0">
                <a:latin typeface="Times New Roman" panose="02020603050405020304" pitchFamily="18" charset="0"/>
                <a:cs typeface="Times New Roman" panose="02020603050405020304" pitchFamily="18" charset="0"/>
              </a:rPr>
              <a:t>Are both password protected:</a:t>
            </a:r>
          </a:p>
          <a:p>
            <a:pPr marL="283464" lvl="1" indent="-285750">
              <a:buFont typeface="Wingdings" pitchFamily="2" charset="2"/>
              <a:buChar char="Ø"/>
            </a:pPr>
            <a:r>
              <a:rPr lang="en-US" sz="1400" dirty="0">
                <a:latin typeface="Times New Roman" panose="02020603050405020304" pitchFamily="18" charset="0"/>
                <a:cs typeface="Times New Roman" panose="02020603050405020304" pitchFamily="18" charset="0"/>
              </a:rPr>
              <a:t>SACs give testing staff access</a:t>
            </a:r>
          </a:p>
          <a:p>
            <a:pPr marL="283464" lvl="1" indent="-285750">
              <a:buFont typeface="Wingdings" pitchFamily="2" charset="2"/>
              <a:buChar char="Ø"/>
            </a:pPr>
            <a:r>
              <a:rPr lang="en-US" sz="1400" dirty="0">
                <a:latin typeface="Times New Roman" panose="02020603050405020304" pitchFamily="18" charset="0"/>
                <a:cs typeface="Times New Roman" panose="02020603050405020304" pitchFamily="18" charset="0"/>
              </a:rPr>
              <a:t>Username: @</a:t>
            </a:r>
            <a:r>
              <a:rPr lang="en-US" sz="1400" dirty="0" err="1">
                <a:latin typeface="Times New Roman" panose="02020603050405020304" pitchFamily="18" charset="0"/>
                <a:cs typeface="Times New Roman" panose="02020603050405020304" pitchFamily="18" charset="0"/>
              </a:rPr>
              <a:t>spps.org</a:t>
            </a:r>
            <a:r>
              <a:rPr lang="en-US" sz="1400" dirty="0">
                <a:latin typeface="Times New Roman" panose="02020603050405020304" pitchFamily="18" charset="0"/>
                <a:cs typeface="Times New Roman" panose="02020603050405020304" pitchFamily="18" charset="0"/>
              </a:rPr>
              <a:t> email address</a:t>
            </a:r>
          </a:p>
        </p:txBody>
      </p:sp>
      <p:pic>
        <p:nvPicPr>
          <p:cNvPr id="10" name="Picture 9" descr="A green and blue sign with black text&#10;&#10;AI-generated content may be incorrect.">
            <a:extLst>
              <a:ext uri="{FF2B5EF4-FFF2-40B4-BE49-F238E27FC236}">
                <a16:creationId xmlns:a16="http://schemas.microsoft.com/office/drawing/2014/main" id="{7BE9BA10-8617-18F5-2075-1B0B34F75853}"/>
              </a:ext>
            </a:extLst>
          </p:cNvPr>
          <p:cNvPicPr>
            <a:picLocks noChangeAspect="1"/>
          </p:cNvPicPr>
          <p:nvPr/>
        </p:nvPicPr>
        <p:blipFill>
          <a:blip r:embed="rId2"/>
          <a:stretch>
            <a:fillRect/>
          </a:stretch>
        </p:blipFill>
        <p:spPr>
          <a:xfrm>
            <a:off x="3791837" y="1408498"/>
            <a:ext cx="2706624" cy="1052576"/>
          </a:xfrm>
          <a:prstGeom prst="rect">
            <a:avLst/>
          </a:prstGeom>
        </p:spPr>
      </p:pic>
      <p:pic>
        <p:nvPicPr>
          <p:cNvPr id="12" name="Picture 11" descr="A purple rectangular sign with white text&#10;&#10;AI-generated content may be incorrect.">
            <a:extLst>
              <a:ext uri="{FF2B5EF4-FFF2-40B4-BE49-F238E27FC236}">
                <a16:creationId xmlns:a16="http://schemas.microsoft.com/office/drawing/2014/main" id="{C8C1E80F-510A-A3F0-DFC7-D42E7DA0A28C}"/>
              </a:ext>
            </a:extLst>
          </p:cNvPr>
          <p:cNvPicPr>
            <a:picLocks noChangeAspect="1"/>
          </p:cNvPicPr>
          <p:nvPr/>
        </p:nvPicPr>
        <p:blipFill>
          <a:blip r:embed="rId3"/>
          <a:stretch>
            <a:fillRect/>
          </a:stretch>
        </p:blipFill>
        <p:spPr>
          <a:xfrm>
            <a:off x="3791837" y="4943391"/>
            <a:ext cx="2706624" cy="709322"/>
          </a:xfrm>
          <a:prstGeom prst="rect">
            <a:avLst/>
          </a:prstGeom>
        </p:spPr>
      </p:pic>
      <p:pic>
        <p:nvPicPr>
          <p:cNvPr id="22" name="Picture 21" descr="A close-up of a sign&#10;&#10;AI-generated content may be incorrect.">
            <a:extLst>
              <a:ext uri="{FF2B5EF4-FFF2-40B4-BE49-F238E27FC236}">
                <a16:creationId xmlns:a16="http://schemas.microsoft.com/office/drawing/2014/main" id="{22FE4F16-BF34-12E6-749F-DE5E2FEC934B}"/>
              </a:ext>
            </a:extLst>
          </p:cNvPr>
          <p:cNvPicPr>
            <a:picLocks noChangeAspect="1"/>
          </p:cNvPicPr>
          <p:nvPr/>
        </p:nvPicPr>
        <p:blipFill>
          <a:blip r:embed="rId4"/>
          <a:stretch>
            <a:fillRect/>
          </a:stretch>
        </p:blipFill>
        <p:spPr>
          <a:xfrm>
            <a:off x="353695" y="1414563"/>
            <a:ext cx="2709921" cy="1177414"/>
          </a:xfrm>
          <a:prstGeom prst="rect">
            <a:avLst/>
          </a:prstGeom>
        </p:spPr>
      </p:pic>
      <p:sp>
        <p:nvSpPr>
          <p:cNvPr id="25" name="TextBox 24">
            <a:extLst>
              <a:ext uri="{FF2B5EF4-FFF2-40B4-BE49-F238E27FC236}">
                <a16:creationId xmlns:a16="http://schemas.microsoft.com/office/drawing/2014/main" id="{DB368336-6A80-02D1-58EC-FEBE52B8E721}"/>
              </a:ext>
            </a:extLst>
          </p:cNvPr>
          <p:cNvSpPr txBox="1"/>
          <p:nvPr/>
        </p:nvSpPr>
        <p:spPr>
          <a:xfrm>
            <a:off x="0" y="912439"/>
            <a:ext cx="1597425" cy="369332"/>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Training sites:</a:t>
            </a:r>
          </a:p>
        </p:txBody>
      </p:sp>
      <p:sp>
        <p:nvSpPr>
          <p:cNvPr id="26" name="TextBox 25">
            <a:extLst>
              <a:ext uri="{FF2B5EF4-FFF2-40B4-BE49-F238E27FC236}">
                <a16:creationId xmlns:a16="http://schemas.microsoft.com/office/drawing/2014/main" id="{63DEE5BF-EE55-1431-AC4A-50A6EB9DC8DD}"/>
              </a:ext>
            </a:extLst>
          </p:cNvPr>
          <p:cNvSpPr txBox="1"/>
          <p:nvPr/>
        </p:nvSpPr>
        <p:spPr>
          <a:xfrm>
            <a:off x="761344" y="2591977"/>
            <a:ext cx="1894621" cy="307777"/>
          </a:xfrm>
          <a:prstGeom prst="rect">
            <a:avLst/>
          </a:prstGeom>
          <a:noFill/>
        </p:spPr>
        <p:txBody>
          <a:bodyPr wrap="none" rtlCol="0">
            <a:spAutoFit/>
          </a:bodyPr>
          <a:lstStyle/>
          <a:p>
            <a:pPr algn="ctr"/>
            <a:r>
              <a:rPr lang="en-US" sz="1400" dirty="0">
                <a:hlinkClick r:id="rId5"/>
              </a:rPr>
              <a:t>https://portal.wida.us/</a:t>
            </a:r>
            <a:r>
              <a:rPr lang="en-US" sz="1400" dirty="0"/>
              <a:t> </a:t>
            </a:r>
          </a:p>
        </p:txBody>
      </p:sp>
      <p:sp>
        <p:nvSpPr>
          <p:cNvPr id="27" name="TextBox 26">
            <a:extLst>
              <a:ext uri="{FF2B5EF4-FFF2-40B4-BE49-F238E27FC236}">
                <a16:creationId xmlns:a16="http://schemas.microsoft.com/office/drawing/2014/main" id="{29A9115B-9158-280C-3FC1-006FB5F89DC9}"/>
              </a:ext>
            </a:extLst>
          </p:cNvPr>
          <p:cNvSpPr txBox="1"/>
          <p:nvPr/>
        </p:nvSpPr>
        <p:spPr>
          <a:xfrm>
            <a:off x="3410305" y="2461074"/>
            <a:ext cx="3476593" cy="307777"/>
          </a:xfrm>
          <a:prstGeom prst="rect">
            <a:avLst/>
          </a:prstGeom>
          <a:noFill/>
        </p:spPr>
        <p:txBody>
          <a:bodyPr wrap="none" rtlCol="0">
            <a:spAutoFit/>
          </a:bodyPr>
          <a:lstStyle/>
          <a:p>
            <a:pPr algn="ctr"/>
            <a:r>
              <a:rPr lang="en-US" sz="1400" dirty="0">
                <a:hlinkClick r:id="rId6"/>
              </a:rPr>
              <a:t>https://mn.mypearsonsupport.com/training/</a:t>
            </a:r>
            <a:endParaRPr lang="en-US" sz="1400" dirty="0"/>
          </a:p>
        </p:txBody>
      </p:sp>
      <p:sp>
        <p:nvSpPr>
          <p:cNvPr id="30" name="TextBox 29">
            <a:extLst>
              <a:ext uri="{FF2B5EF4-FFF2-40B4-BE49-F238E27FC236}">
                <a16:creationId xmlns:a16="http://schemas.microsoft.com/office/drawing/2014/main" id="{9B09C83F-286A-BE9C-8ADA-9B159375240C}"/>
              </a:ext>
            </a:extLst>
          </p:cNvPr>
          <p:cNvSpPr txBox="1"/>
          <p:nvPr/>
        </p:nvSpPr>
        <p:spPr>
          <a:xfrm>
            <a:off x="0" y="4523480"/>
            <a:ext cx="3153812" cy="369332"/>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SPPS/REA Test Coordination:</a:t>
            </a:r>
          </a:p>
        </p:txBody>
      </p:sp>
      <p:sp>
        <p:nvSpPr>
          <p:cNvPr id="33" name="Rectangle 32">
            <a:extLst>
              <a:ext uri="{FF2B5EF4-FFF2-40B4-BE49-F238E27FC236}">
                <a16:creationId xmlns:a16="http://schemas.microsoft.com/office/drawing/2014/main" id="{8F3FE132-7B64-87E7-724F-76208BF55159}"/>
              </a:ext>
            </a:extLst>
          </p:cNvPr>
          <p:cNvSpPr/>
          <p:nvPr/>
        </p:nvSpPr>
        <p:spPr>
          <a:xfrm>
            <a:off x="353694" y="4949516"/>
            <a:ext cx="2706624" cy="159886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30B6844-15E6-E8FD-1670-2300CB8133FF}"/>
              </a:ext>
            </a:extLst>
          </p:cNvPr>
          <p:cNvSpPr/>
          <p:nvPr/>
        </p:nvSpPr>
        <p:spPr>
          <a:xfrm>
            <a:off x="596095" y="4955303"/>
            <a:ext cx="2464223" cy="47093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B338EAD7-BA84-7121-4B19-E08D1A1E1496}"/>
              </a:ext>
            </a:extLst>
          </p:cNvPr>
          <p:cNvSpPr>
            <a:spLocks noChangeAspect="1"/>
          </p:cNvSpPr>
          <p:nvPr/>
        </p:nvSpPr>
        <p:spPr>
          <a:xfrm>
            <a:off x="358351" y="4953028"/>
            <a:ext cx="475488" cy="475488"/>
          </a:xfrm>
          <a:prstGeom prst="ellipse">
            <a:avLst/>
          </a:prstGeom>
          <a:solidFill>
            <a:srgbClr val="CDEEF7"/>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35" descr="Internet with solid fill">
            <a:extLst>
              <a:ext uri="{FF2B5EF4-FFF2-40B4-BE49-F238E27FC236}">
                <a16:creationId xmlns:a16="http://schemas.microsoft.com/office/drawing/2014/main" id="{CFF79632-05C5-4081-9CF7-7A9D7B5E2D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7232" y="4981849"/>
            <a:ext cx="411480" cy="411480"/>
          </a:xfrm>
          <a:prstGeom prst="rect">
            <a:avLst/>
          </a:prstGeom>
        </p:spPr>
      </p:pic>
      <p:sp>
        <p:nvSpPr>
          <p:cNvPr id="37" name="TextBox 36">
            <a:extLst>
              <a:ext uri="{FF2B5EF4-FFF2-40B4-BE49-F238E27FC236}">
                <a16:creationId xmlns:a16="http://schemas.microsoft.com/office/drawing/2014/main" id="{F0139C2B-5AA3-4643-BCB4-47B6C7978A86}"/>
              </a:ext>
            </a:extLst>
          </p:cNvPr>
          <p:cNvSpPr txBox="1"/>
          <p:nvPr/>
        </p:nvSpPr>
        <p:spPr>
          <a:xfrm>
            <a:off x="802463" y="5033700"/>
            <a:ext cx="2084673" cy="307777"/>
          </a:xfrm>
          <a:prstGeom prst="rect">
            <a:avLst/>
          </a:prstGeom>
          <a:noFill/>
        </p:spPr>
        <p:txBody>
          <a:bodyPr wrap="none" rtlCol="0">
            <a:spAutoFit/>
          </a:bodyPr>
          <a:lstStyle/>
          <a:p>
            <a:r>
              <a:rPr lang="en-US" sz="1400" b="1" dirty="0">
                <a:solidFill>
                  <a:schemeClr val="bg1"/>
                </a:solidFill>
              </a:rPr>
              <a:t>ACCESS Test Coordination</a:t>
            </a:r>
          </a:p>
        </p:txBody>
      </p:sp>
      <p:sp>
        <p:nvSpPr>
          <p:cNvPr id="38" name="TextBox 37">
            <a:extLst>
              <a:ext uri="{FF2B5EF4-FFF2-40B4-BE49-F238E27FC236}">
                <a16:creationId xmlns:a16="http://schemas.microsoft.com/office/drawing/2014/main" id="{6D23FC4C-32D5-88EE-0FB3-0AA345E99969}"/>
              </a:ext>
            </a:extLst>
          </p:cNvPr>
          <p:cNvSpPr txBox="1"/>
          <p:nvPr/>
        </p:nvSpPr>
        <p:spPr>
          <a:xfrm>
            <a:off x="0" y="6551229"/>
            <a:ext cx="6504922" cy="276999"/>
          </a:xfrm>
          <a:prstGeom prst="rect">
            <a:avLst/>
          </a:prstGeom>
          <a:noFill/>
        </p:spPr>
        <p:txBody>
          <a:bodyPr wrap="none" rtlCol="0">
            <a:spAutoFit/>
          </a:bodyPr>
          <a:lstStyle/>
          <a:p>
            <a:r>
              <a:rPr lang="en-US" sz="1200" dirty="0">
                <a:hlinkClick r:id="rId9"/>
              </a:rPr>
              <a:t>https://www.spps.org/about/departments/research-evaluation-assessment/test-coordination/access</a:t>
            </a:r>
            <a:endParaRPr lang="en-US" sz="1200" dirty="0"/>
          </a:p>
        </p:txBody>
      </p:sp>
      <p:cxnSp>
        <p:nvCxnSpPr>
          <p:cNvPr id="42" name="Straight Arrow Connector 41">
            <a:extLst>
              <a:ext uri="{FF2B5EF4-FFF2-40B4-BE49-F238E27FC236}">
                <a16:creationId xmlns:a16="http://schemas.microsoft.com/office/drawing/2014/main" id="{3C00FA26-307E-255D-8220-98E6D2E02EC8}"/>
              </a:ext>
            </a:extLst>
          </p:cNvPr>
          <p:cNvCxnSpPr>
            <a:cxnSpLocks/>
          </p:cNvCxnSpPr>
          <p:nvPr/>
        </p:nvCxnSpPr>
        <p:spPr>
          <a:xfrm flipV="1">
            <a:off x="4775757" y="2899754"/>
            <a:ext cx="218457" cy="397957"/>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663472F-C174-B0E4-C032-14C2255E4CA7}"/>
              </a:ext>
            </a:extLst>
          </p:cNvPr>
          <p:cNvCxnSpPr>
            <a:cxnSpLocks/>
          </p:cNvCxnSpPr>
          <p:nvPr/>
        </p:nvCxnSpPr>
        <p:spPr>
          <a:xfrm flipH="1" flipV="1">
            <a:off x="1828206" y="2985192"/>
            <a:ext cx="292536" cy="312519"/>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AD024C28-FC7F-A2B9-3D86-C98D1933AA2A}"/>
              </a:ext>
            </a:extLst>
          </p:cNvPr>
          <p:cNvSpPr txBox="1"/>
          <p:nvPr/>
        </p:nvSpPr>
        <p:spPr>
          <a:xfrm>
            <a:off x="411844" y="5486553"/>
            <a:ext cx="2461892" cy="1061829"/>
          </a:xfrm>
          <a:prstGeom prst="rect">
            <a:avLst/>
          </a:prstGeom>
          <a:noFill/>
        </p:spPr>
        <p:txBody>
          <a:bodyPr wrap="none" rtlCol="0">
            <a:spAutoFit/>
          </a:bodyPr>
          <a:lstStyle/>
          <a:p>
            <a:pPr marL="173736" indent="-100584">
              <a:buFont typeface="Arial" panose="020B0604020202020204" pitchFamily="34" charset="0"/>
              <a:buChar char="•"/>
            </a:pPr>
            <a:r>
              <a:rPr lang="en-US" sz="1050" dirty="0">
                <a:solidFill>
                  <a:schemeClr val="accent5">
                    <a:lumMod val="50000"/>
                  </a:schemeClr>
                </a:solidFill>
              </a:rPr>
              <a:t>SPPS and MN specific resources</a:t>
            </a:r>
          </a:p>
          <a:p>
            <a:pPr marL="173736" indent="-100584">
              <a:buFont typeface="Arial" panose="020B0604020202020204" pitchFamily="34" charset="0"/>
              <a:buChar char="•"/>
            </a:pPr>
            <a:r>
              <a:rPr lang="en-US" sz="1050" dirty="0">
                <a:solidFill>
                  <a:schemeClr val="accent5">
                    <a:lumMod val="50000"/>
                  </a:schemeClr>
                </a:solidFill>
              </a:rPr>
              <a:t>Links to WIDA sites</a:t>
            </a:r>
          </a:p>
          <a:p>
            <a:pPr marL="173736" indent="-100584">
              <a:buFont typeface="Arial" panose="020B0604020202020204" pitchFamily="34" charset="0"/>
              <a:buChar char="•"/>
            </a:pPr>
            <a:r>
              <a:rPr lang="en-US" sz="1050" dirty="0">
                <a:solidFill>
                  <a:schemeClr val="accent5">
                    <a:lumMod val="50000"/>
                  </a:schemeClr>
                </a:solidFill>
              </a:rPr>
              <a:t>Training resources</a:t>
            </a:r>
          </a:p>
          <a:p>
            <a:pPr marL="173736" indent="-100584">
              <a:buFont typeface="Arial" panose="020B0604020202020204" pitchFamily="34" charset="0"/>
              <a:buChar char="•"/>
            </a:pPr>
            <a:r>
              <a:rPr lang="en-US" sz="1050" dirty="0">
                <a:solidFill>
                  <a:schemeClr val="accent5">
                    <a:lumMod val="50000"/>
                  </a:schemeClr>
                </a:solidFill>
              </a:rPr>
              <a:t>Manuals</a:t>
            </a:r>
          </a:p>
          <a:p>
            <a:pPr marL="173736" indent="-100584">
              <a:buFont typeface="Arial" panose="020B0604020202020204" pitchFamily="34" charset="0"/>
              <a:buChar char="•"/>
            </a:pPr>
            <a:r>
              <a:rPr lang="en-US" sz="1050" dirty="0">
                <a:solidFill>
                  <a:schemeClr val="accent5">
                    <a:lumMod val="50000"/>
                  </a:schemeClr>
                </a:solidFill>
              </a:rPr>
              <a:t>Accommodation information</a:t>
            </a:r>
          </a:p>
          <a:p>
            <a:pPr marL="173736" indent="-100584">
              <a:buFont typeface="Arial" panose="020B0604020202020204" pitchFamily="34" charset="0"/>
              <a:buChar char="•"/>
            </a:pPr>
            <a:r>
              <a:rPr lang="en-US" sz="1050" dirty="0">
                <a:solidFill>
                  <a:schemeClr val="accent5">
                    <a:lumMod val="50000"/>
                  </a:schemeClr>
                </a:solidFill>
              </a:rPr>
              <a:t>Link to ACCESS Family Information site</a:t>
            </a:r>
          </a:p>
        </p:txBody>
      </p:sp>
      <p:sp>
        <p:nvSpPr>
          <p:cNvPr id="46" name="TextBox 45">
            <a:extLst>
              <a:ext uri="{FF2B5EF4-FFF2-40B4-BE49-F238E27FC236}">
                <a16:creationId xmlns:a16="http://schemas.microsoft.com/office/drawing/2014/main" id="{417DFB36-A1B8-F88A-3251-82DA90A96EF2}"/>
              </a:ext>
            </a:extLst>
          </p:cNvPr>
          <p:cNvSpPr txBox="1"/>
          <p:nvPr/>
        </p:nvSpPr>
        <p:spPr>
          <a:xfrm>
            <a:off x="3439628" y="4523480"/>
            <a:ext cx="2262542" cy="369332"/>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Student Testing App:</a:t>
            </a:r>
          </a:p>
        </p:txBody>
      </p:sp>
      <p:pic>
        <p:nvPicPr>
          <p:cNvPr id="49" name="Picture 48" descr="A blue and white logo&#10;&#10;AI-generated content may be incorrect.">
            <a:extLst>
              <a:ext uri="{FF2B5EF4-FFF2-40B4-BE49-F238E27FC236}">
                <a16:creationId xmlns:a16="http://schemas.microsoft.com/office/drawing/2014/main" id="{0B4A4092-17E4-2288-6A9F-EA4304937661}"/>
              </a:ext>
            </a:extLst>
          </p:cNvPr>
          <p:cNvPicPr>
            <a:picLocks noChangeAspect="1"/>
          </p:cNvPicPr>
          <p:nvPr/>
        </p:nvPicPr>
        <p:blipFill>
          <a:blip r:embed="rId10"/>
          <a:stretch>
            <a:fillRect/>
          </a:stretch>
        </p:blipFill>
        <p:spPr>
          <a:xfrm>
            <a:off x="4775757" y="5703714"/>
            <a:ext cx="687174" cy="687174"/>
          </a:xfrm>
          <a:prstGeom prst="rect">
            <a:avLst/>
          </a:prstGeom>
        </p:spPr>
      </p:pic>
    </p:spTree>
    <p:extLst>
      <p:ext uri="{BB962C8B-B14F-4D97-AF65-F5344CB8AC3E}">
        <p14:creationId xmlns:p14="http://schemas.microsoft.com/office/powerpoint/2010/main" val="2489520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55C4A-D858-051E-81B6-EDD356484040}"/>
              </a:ext>
            </a:extLst>
          </p:cNvPr>
          <p:cNvSpPr>
            <a:spLocks noGrp="1"/>
          </p:cNvSpPr>
          <p:nvPr>
            <p:ph type="title"/>
          </p:nvPr>
        </p:nvSpPr>
        <p:spPr/>
        <p:txBody>
          <a:bodyPr/>
          <a:lstStyle/>
          <a:p>
            <a:r>
              <a:rPr lang="en-US" dirty="0"/>
              <a:t>Test Security and Information</a:t>
            </a:r>
            <a:endParaRPr lang="en-US" sz="2200" dirty="0"/>
          </a:p>
        </p:txBody>
      </p:sp>
      <p:sp>
        <p:nvSpPr>
          <p:cNvPr id="4" name="Slide Number Placeholder 3">
            <a:extLst>
              <a:ext uri="{FF2B5EF4-FFF2-40B4-BE49-F238E27FC236}">
                <a16:creationId xmlns:a16="http://schemas.microsoft.com/office/drawing/2014/main" id="{5B390199-196F-F550-A4D8-5E74EBAB835D}"/>
              </a:ext>
            </a:extLst>
          </p:cNvPr>
          <p:cNvSpPr>
            <a:spLocks noGrp="1"/>
          </p:cNvSpPr>
          <p:nvPr>
            <p:ph type="sldNum" sz="quarter" idx="12"/>
          </p:nvPr>
        </p:nvSpPr>
        <p:spPr/>
        <p:txBody>
          <a:bodyPr/>
          <a:lstStyle/>
          <a:p>
            <a:fld id="{B4D764D8-5B36-754B-AFBA-AF0AFEFF4AB1}" type="slidenum">
              <a:rPr lang="en-US" smtClean="0"/>
              <a:t>11</a:t>
            </a:fld>
            <a:endParaRPr lang="en-US"/>
          </a:p>
        </p:txBody>
      </p:sp>
      <p:sp>
        <p:nvSpPr>
          <p:cNvPr id="5" name="TextBox 4">
            <a:extLst>
              <a:ext uri="{FF2B5EF4-FFF2-40B4-BE49-F238E27FC236}">
                <a16:creationId xmlns:a16="http://schemas.microsoft.com/office/drawing/2014/main" id="{E7C6BBE3-6A2A-100C-E926-00472FC7D7D0}"/>
              </a:ext>
            </a:extLst>
          </p:cNvPr>
          <p:cNvSpPr txBox="1"/>
          <p:nvPr/>
        </p:nvSpPr>
        <p:spPr>
          <a:xfrm>
            <a:off x="0" y="908539"/>
            <a:ext cx="6773333" cy="671978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School Test Administrator Training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Please make sure you signed in on the provided training sign-in sheet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Training guidance can be found on the SPPS/REA ACCESS Test Coordination website under “For Test Administrators” – includes interactive guide for figuring out which trainings to take</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hlinkClick r:id="rId2"/>
              </a:rPr>
              <a:t>https://www.spps.org/about/departments/research-evaluation-assessment/test-coordination/access</a:t>
            </a:r>
            <a:r>
              <a:rPr lang="en-US" sz="1400" dirty="0">
                <a:latin typeface="Times New Roman" panose="02020603050405020304" pitchFamily="18" charset="0"/>
                <a:cs typeface="Times New Roman" panose="02020603050405020304" pitchFamily="18" charset="0"/>
              </a:rPr>
              <a:t> </a:t>
            </a:r>
          </a:p>
          <a:p>
            <a:pPr marL="285750" indent="-285750">
              <a:spcBef>
                <a:spcPts val="200"/>
              </a:spcBef>
              <a:buFont typeface="Wingdings" pitchFamily="2" charset="2"/>
              <a:buChar char="v"/>
            </a:pPr>
            <a:r>
              <a:rPr lang="en-US" sz="1400" dirty="0">
                <a:solidFill>
                  <a:srgbClr val="A64399"/>
                </a:solidFill>
                <a:latin typeface="Times New Roman" panose="02020603050405020304" pitchFamily="18" charset="0"/>
                <a:cs typeface="Times New Roman" panose="02020603050405020304" pitchFamily="18" charset="0"/>
              </a:rPr>
              <a:t>Test Administrators may NOT have access to secure testing materials until fully trained</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This includes completing all required WIDA and LMS trainings</a:t>
            </a:r>
          </a:p>
          <a:p>
            <a:pPr>
              <a:spcBef>
                <a:spcPts val="600"/>
              </a:spcBef>
            </a:pPr>
            <a:r>
              <a:rPr lang="en-US" sz="1600" b="1" dirty="0">
                <a:latin typeface="Times New Roman" panose="02020603050405020304" pitchFamily="18" charset="0"/>
                <a:cs typeface="Times New Roman" panose="02020603050405020304" pitchFamily="18" charset="0"/>
              </a:rPr>
              <a:t>Please note: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 Administrators are impartial observers during the test administration </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Reproducing or paraphrasing an item in an email or other writing is a security breach</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Cell phones and wearable technology (e.g. smartwatches, fitness trackers, Bluetooth headphones) or any other device that can electronically send, receive or capture information is strictly prohibited</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Dictionaries may not be used</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instructional posters and graphics in the testing room must be covered or removed</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Process for managing and securing materials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 tickets (for the Online ACCESS) are secure and must be collected from students before leaving the testing room</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Scratch paper (NOT allowed for Speaking domain) is also secure and must be collected from students before leaving the testing room and then securely destroyed</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What to do for </a:t>
            </a:r>
            <a:r>
              <a:rPr lang="en-US" sz="1400" dirty="0" err="1">
                <a:latin typeface="Times New Roman" panose="02020603050405020304" pitchFamily="18" charset="0"/>
                <a:cs typeface="Times New Roman" panose="02020603050405020304" pitchFamily="18" charset="0"/>
              </a:rPr>
              <a:t>misadministrations</a:t>
            </a:r>
            <a:r>
              <a:rPr lang="en-US" sz="1400" dirty="0">
                <a:latin typeface="Times New Roman" panose="02020603050405020304" pitchFamily="18" charset="0"/>
                <a:cs typeface="Times New Roman" panose="02020603050405020304" pitchFamily="18" charset="0"/>
              </a:rPr>
              <a:t>, irregularities and TARs (Test Administration Reports), see page 47</a:t>
            </a:r>
            <a:endParaRPr lang="en-US" sz="1400" dirty="0">
              <a:highlight>
                <a:srgbClr val="FFFF00"/>
              </a:highlight>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How to reach SAC if needed</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Access to basic tech troubleshooting information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‘Testing – Do NOT Disturb’ signs must be posted outside of all testing rooms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Cell phone/device policy poster must be posted inside and outside of all testing rooms</a:t>
            </a:r>
          </a:p>
          <a:p>
            <a:pPr marL="285750" indent="-285750">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8800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D77D6-C1BF-87D5-51C3-BDE38998E8F8}"/>
              </a:ext>
            </a:extLst>
          </p:cNvPr>
          <p:cNvSpPr>
            <a:spLocks noGrp="1"/>
          </p:cNvSpPr>
          <p:nvPr>
            <p:ph type="title"/>
          </p:nvPr>
        </p:nvSpPr>
        <p:spPr/>
        <p:txBody>
          <a:bodyPr/>
          <a:lstStyle/>
          <a:p>
            <a:r>
              <a:rPr lang="en-US" dirty="0"/>
              <a:t>Accommodations - providing</a:t>
            </a:r>
          </a:p>
        </p:txBody>
      </p:sp>
      <p:sp>
        <p:nvSpPr>
          <p:cNvPr id="4" name="Slide Number Placeholder 3">
            <a:extLst>
              <a:ext uri="{FF2B5EF4-FFF2-40B4-BE49-F238E27FC236}">
                <a16:creationId xmlns:a16="http://schemas.microsoft.com/office/drawing/2014/main" id="{F1072320-9345-F742-A594-3704640710D6}"/>
              </a:ext>
            </a:extLst>
          </p:cNvPr>
          <p:cNvSpPr>
            <a:spLocks noGrp="1"/>
          </p:cNvSpPr>
          <p:nvPr>
            <p:ph type="sldNum" sz="quarter" idx="12"/>
          </p:nvPr>
        </p:nvSpPr>
        <p:spPr/>
        <p:txBody>
          <a:bodyPr/>
          <a:lstStyle/>
          <a:p>
            <a:fld id="{B4D764D8-5B36-754B-AFBA-AF0AFEFF4AB1}" type="slidenum">
              <a:rPr lang="en-US" smtClean="0"/>
              <a:pPr/>
              <a:t>12</a:t>
            </a:fld>
            <a:endParaRPr lang="en-US" dirty="0"/>
          </a:p>
        </p:txBody>
      </p:sp>
      <p:pic>
        <p:nvPicPr>
          <p:cNvPr id="5" name="Picture 1" descr="page12image20785728">
            <a:extLst>
              <a:ext uri="{FF2B5EF4-FFF2-40B4-BE49-F238E27FC236}">
                <a16:creationId xmlns:a16="http://schemas.microsoft.com/office/drawing/2014/main" id="{EEDF266B-779F-1D31-D203-F6553A727C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1763" y="6085618"/>
            <a:ext cx="4045949" cy="21603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4C41DEE-348F-A6FA-0DCB-7B507DE1837D}"/>
              </a:ext>
            </a:extLst>
          </p:cNvPr>
          <p:cNvSpPr txBox="1"/>
          <p:nvPr/>
        </p:nvSpPr>
        <p:spPr>
          <a:xfrm>
            <a:off x="0" y="882396"/>
            <a:ext cx="6717712" cy="2600712"/>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Which accommodation: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SACs have access to a spreadsheet (updated weekly) that lists which accommodation or support a student has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SACs will communicate this information to Test Administrators</a:t>
            </a:r>
          </a:p>
          <a:p>
            <a:pPr>
              <a:spcBef>
                <a:spcPts val="600"/>
              </a:spcBef>
            </a:pPr>
            <a:r>
              <a:rPr lang="en-US" sz="1600" b="1" dirty="0">
                <a:latin typeface="Times New Roman" panose="02020603050405020304" pitchFamily="18" charset="0"/>
                <a:cs typeface="Times New Roman" panose="02020603050405020304" pitchFamily="18" charset="0"/>
              </a:rPr>
              <a:t>What and how:</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 </a:t>
            </a:r>
            <a:r>
              <a:rPr lang="en-US" sz="1400" i="1" dirty="0">
                <a:latin typeface="Times New Roman" panose="02020603050405020304" pitchFamily="18" charset="0"/>
                <a:cs typeface="Times New Roman" panose="02020603050405020304" pitchFamily="18" charset="0"/>
                <a:hlinkClick r:id="rId3"/>
              </a:rPr>
              <a:t>WIDA</a:t>
            </a:r>
            <a:r>
              <a:rPr lang="en-US" sz="1400" dirty="0">
                <a:latin typeface="Times New Roman" panose="02020603050405020304" pitchFamily="18" charset="0"/>
                <a:cs typeface="Times New Roman" panose="02020603050405020304" pitchFamily="18" charset="0"/>
                <a:hlinkClick r:id="rId3"/>
              </a:rPr>
              <a:t> </a:t>
            </a:r>
            <a:r>
              <a:rPr lang="en-US" sz="1400" i="1" dirty="0">
                <a:latin typeface="Times New Roman" panose="02020603050405020304" pitchFamily="18" charset="0"/>
                <a:cs typeface="Times New Roman" panose="02020603050405020304" pitchFamily="18" charset="0"/>
                <a:hlinkClick r:id="rId3"/>
              </a:rPr>
              <a:t>Accessibility and Accommodations Manual </a:t>
            </a:r>
            <a:r>
              <a:rPr lang="en-US" sz="1400" dirty="0">
                <a:latin typeface="Times New Roman" panose="02020603050405020304" pitchFamily="18" charset="0"/>
                <a:cs typeface="Times New Roman" panose="02020603050405020304" pitchFamily="18" charset="0"/>
              </a:rPr>
              <a:t>describes all the accommodations and  supports along with how to implement them</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Some accommodations have additional guidance in the appendixes of the </a:t>
            </a:r>
            <a:r>
              <a:rPr lang="en-US" sz="1400" i="1" dirty="0">
                <a:latin typeface="Times New Roman" panose="02020603050405020304" pitchFamily="18" charset="0"/>
                <a:cs typeface="Times New Roman" panose="02020603050405020304" pitchFamily="18" charset="0"/>
                <a:hlinkClick r:id="rId3"/>
              </a:rPr>
              <a:t>WIDA Accessibility and Accommodations Manual</a:t>
            </a:r>
            <a:endParaRPr lang="en-US" sz="1400" i="1"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 resource for a quick overview is the </a:t>
            </a:r>
            <a:r>
              <a:rPr lang="en-US" sz="1400" i="1" dirty="0">
                <a:latin typeface="Times New Roman" panose="02020603050405020304" pitchFamily="18" charset="0"/>
                <a:cs typeface="Times New Roman" panose="02020603050405020304" pitchFamily="18" charset="0"/>
                <a:hlinkClick r:id="rId4"/>
              </a:rPr>
              <a:t>Chart of ACCESS Accommodations and Supports</a:t>
            </a:r>
            <a:endParaRPr lang="en-US" sz="1400" i="1"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91389E68-B709-EFA4-B01F-11FB532AFE4B}"/>
              </a:ext>
            </a:extLst>
          </p:cNvPr>
          <p:cNvPicPr>
            <a:picLocks noChangeAspect="1"/>
          </p:cNvPicPr>
          <p:nvPr/>
        </p:nvPicPr>
        <p:blipFill>
          <a:blip r:embed="rId5"/>
          <a:srcRect/>
          <a:stretch/>
        </p:blipFill>
        <p:spPr>
          <a:xfrm>
            <a:off x="2177823" y="3499574"/>
            <a:ext cx="1758461" cy="2286000"/>
          </a:xfrm>
          <a:prstGeom prst="rect">
            <a:avLst/>
          </a:prstGeom>
          <a:ln>
            <a:solidFill>
              <a:schemeClr val="accent1"/>
            </a:solidFill>
          </a:ln>
        </p:spPr>
      </p:pic>
      <p:pic>
        <p:nvPicPr>
          <p:cNvPr id="10" name="Picture 9" descr="A table with text and symbols&#10;&#10;Description automatically generated with medium confidence">
            <a:extLst>
              <a:ext uri="{FF2B5EF4-FFF2-40B4-BE49-F238E27FC236}">
                <a16:creationId xmlns:a16="http://schemas.microsoft.com/office/drawing/2014/main" id="{504C06F4-6314-D817-CFBF-64132D3AA5C7}"/>
              </a:ext>
            </a:extLst>
          </p:cNvPr>
          <p:cNvPicPr>
            <a:picLocks noChangeAspect="1"/>
          </p:cNvPicPr>
          <p:nvPr/>
        </p:nvPicPr>
        <p:blipFill>
          <a:blip r:embed="rId6"/>
          <a:stretch>
            <a:fillRect/>
          </a:stretch>
        </p:blipFill>
        <p:spPr>
          <a:xfrm>
            <a:off x="4302799" y="3499574"/>
            <a:ext cx="2162304" cy="1600200"/>
          </a:xfrm>
          <a:prstGeom prst="rect">
            <a:avLst/>
          </a:prstGeom>
          <a:ln>
            <a:solidFill>
              <a:schemeClr val="accent1"/>
            </a:solidFill>
          </a:ln>
        </p:spPr>
      </p:pic>
      <p:sp>
        <p:nvSpPr>
          <p:cNvPr id="11" name="TextBox 10">
            <a:extLst>
              <a:ext uri="{FF2B5EF4-FFF2-40B4-BE49-F238E27FC236}">
                <a16:creationId xmlns:a16="http://schemas.microsoft.com/office/drawing/2014/main" id="{91A4281A-B3B9-DF67-7853-2BEF21E9DBF2}"/>
              </a:ext>
            </a:extLst>
          </p:cNvPr>
          <p:cNvSpPr txBox="1"/>
          <p:nvPr/>
        </p:nvSpPr>
        <p:spPr>
          <a:xfrm>
            <a:off x="3999753" y="5131906"/>
            <a:ext cx="2944744" cy="738664"/>
          </a:xfrm>
          <a:prstGeom prst="rect">
            <a:avLst/>
          </a:prstGeom>
          <a:noFill/>
        </p:spPr>
        <p:txBody>
          <a:bodyPr wrap="square" rtlCol="0">
            <a:spAutoFit/>
          </a:bodyPr>
          <a:lstStyle/>
          <a:p>
            <a:r>
              <a:rPr lang="en-US" sz="1350" dirty="0">
                <a:latin typeface="Times New Roman" panose="02020603050405020304" pitchFamily="18" charset="0"/>
                <a:cs typeface="Times New Roman" panose="02020603050405020304" pitchFamily="18" charset="0"/>
              </a:rPr>
              <a:t>Both resources are available on the </a:t>
            </a:r>
            <a:r>
              <a:rPr lang="en-US" sz="1350" dirty="0">
                <a:latin typeface="Times New Roman" panose="02020603050405020304" pitchFamily="18" charset="0"/>
                <a:cs typeface="Times New Roman" panose="02020603050405020304" pitchFamily="18" charset="0"/>
                <a:hlinkClick r:id="rId7"/>
              </a:rPr>
              <a:t>SPPS/REA Test Coordination website </a:t>
            </a:r>
            <a:r>
              <a:rPr lang="en-US" sz="1350" dirty="0">
                <a:latin typeface="Times New Roman" panose="02020603050405020304" pitchFamily="18" charset="0"/>
                <a:cs typeface="Times New Roman" panose="02020603050405020304" pitchFamily="18" charset="0"/>
              </a:rPr>
              <a:t>under ‘Accommodations</a:t>
            </a:r>
          </a:p>
        </p:txBody>
      </p:sp>
      <p:sp>
        <p:nvSpPr>
          <p:cNvPr id="12" name="TextBox 11">
            <a:extLst>
              <a:ext uri="{FF2B5EF4-FFF2-40B4-BE49-F238E27FC236}">
                <a16:creationId xmlns:a16="http://schemas.microsoft.com/office/drawing/2014/main" id="{EF282C9B-005E-A522-090E-FB38F3CA3776}"/>
              </a:ext>
            </a:extLst>
          </p:cNvPr>
          <p:cNvSpPr txBox="1"/>
          <p:nvPr/>
        </p:nvSpPr>
        <p:spPr>
          <a:xfrm>
            <a:off x="7671" y="4109445"/>
            <a:ext cx="2114355" cy="187743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Accommodation Updates: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Audio for the Listening &amp; Speaking Paper ACCESS will be available in WIDA AMS in addition to the CDs</a:t>
            </a:r>
          </a:p>
        </p:txBody>
      </p:sp>
      <p:sp>
        <p:nvSpPr>
          <p:cNvPr id="14" name="TextBox 13">
            <a:extLst>
              <a:ext uri="{FF2B5EF4-FFF2-40B4-BE49-F238E27FC236}">
                <a16:creationId xmlns:a16="http://schemas.microsoft.com/office/drawing/2014/main" id="{4949F9C1-9929-F5A4-B18C-DA593FCB6AF3}"/>
              </a:ext>
            </a:extLst>
          </p:cNvPr>
          <p:cNvSpPr txBox="1"/>
          <p:nvPr/>
        </p:nvSpPr>
        <p:spPr>
          <a:xfrm>
            <a:off x="0" y="5916090"/>
            <a:ext cx="4211053" cy="523220"/>
          </a:xfrm>
          <a:prstGeom prst="rect">
            <a:avLst/>
          </a:prstGeom>
          <a:noFill/>
        </p:spPr>
        <p:txBody>
          <a:bodyPr wrap="square" rtlCol="0">
            <a:spAutoFit/>
          </a:bodyPr>
          <a:lstStyle/>
          <a:p>
            <a:pPr marL="285750" indent="-285750">
              <a:buFont typeface="Arial" panose="020B0604020202020204" pitchFamily="34" charset="0"/>
              <a:buChar char="•"/>
            </a:pPr>
            <a:r>
              <a:rPr lang="en-US" sz="1400" b="0" i="0" u="none" strike="noStrike" dirty="0">
                <a:solidFill>
                  <a:srgbClr val="000000"/>
                </a:solidFill>
                <a:effectLst/>
                <a:latin typeface="Times New Roman" panose="02020603050405020304" pitchFamily="18" charset="0"/>
                <a:cs typeface="Times New Roman" panose="02020603050405020304" pitchFamily="18" charset="0"/>
              </a:rPr>
              <a:t>The Speaking domain has been added to the Braille test materials</a:t>
            </a:r>
          </a:p>
        </p:txBody>
      </p:sp>
      <p:sp>
        <p:nvSpPr>
          <p:cNvPr id="15" name="Oval 14">
            <a:extLst>
              <a:ext uri="{FF2B5EF4-FFF2-40B4-BE49-F238E27FC236}">
                <a16:creationId xmlns:a16="http://schemas.microsoft.com/office/drawing/2014/main" id="{876BAA11-0B99-816F-2ACF-5838F0E7E7C1}"/>
              </a:ext>
            </a:extLst>
          </p:cNvPr>
          <p:cNvSpPr/>
          <p:nvPr/>
        </p:nvSpPr>
        <p:spPr>
          <a:xfrm>
            <a:off x="0" y="6093858"/>
            <a:ext cx="259492" cy="28968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7575EA3-2867-EE0A-4052-9A80456D3A1F}"/>
              </a:ext>
            </a:extLst>
          </p:cNvPr>
          <p:cNvSpPr txBox="1"/>
          <p:nvPr/>
        </p:nvSpPr>
        <p:spPr>
          <a:xfrm>
            <a:off x="0" y="6383542"/>
            <a:ext cx="3272590" cy="1461939"/>
          </a:xfrm>
          <a:prstGeom prst="rect">
            <a:avLst/>
          </a:prstGeom>
          <a:noFill/>
        </p:spPr>
        <p:txBody>
          <a:bodyPr wrap="square" rtlCol="0">
            <a:spAutoFit/>
          </a:bodyPr>
          <a:lstStyle/>
          <a:p>
            <a:pPr marL="285750" indent="-285750">
              <a:buFont typeface="Arial" panose="020B0604020202020204" pitchFamily="34" charset="0"/>
              <a:buChar char="•"/>
            </a:pPr>
            <a:r>
              <a:rPr lang="en-US" sz="1400" b="0" i="0" u="none" strike="noStrike" dirty="0">
                <a:solidFill>
                  <a:srgbClr val="000000"/>
                </a:solidFill>
                <a:effectLst/>
                <a:latin typeface="Times New Roman" panose="02020603050405020304" pitchFamily="18" charset="0"/>
                <a:cs typeface="Times New Roman" panose="02020603050405020304" pitchFamily="18" charset="0"/>
              </a:rPr>
              <a:t>New accommodation available for Kindergarten: Low Vision Script</a:t>
            </a:r>
          </a:p>
          <a:p>
            <a:pPr marL="285750" indent="-285750">
              <a:spcBef>
                <a:spcPts val="600"/>
              </a:spcBef>
              <a:buFont typeface="Arial" panose="020B0604020202020204" pitchFamily="34" charset="0"/>
              <a:buChar char="•"/>
            </a:pPr>
            <a:r>
              <a:rPr lang="en-US" sz="1400" dirty="0">
                <a:solidFill>
                  <a:srgbClr val="000000"/>
                </a:solidFill>
                <a:latin typeface="Times New Roman" panose="02020603050405020304" pitchFamily="18" charset="0"/>
                <a:cs typeface="Times New Roman" panose="02020603050405020304" pitchFamily="18" charset="0"/>
              </a:rPr>
              <a:t>WIDA provided American Sign Language (ASL) videos now available for use with the Interpreter Signs Test Directions accommodation</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8674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7B27A-A6BC-8488-07BA-944B75F8C19D}"/>
              </a:ext>
            </a:extLst>
          </p:cNvPr>
          <p:cNvSpPr>
            <a:spLocks noGrp="1"/>
          </p:cNvSpPr>
          <p:nvPr>
            <p:ph type="title"/>
          </p:nvPr>
        </p:nvSpPr>
        <p:spPr/>
        <p:txBody>
          <a:bodyPr/>
          <a:lstStyle/>
          <a:p>
            <a:r>
              <a:rPr lang="en-US" dirty="0"/>
              <a:t>Test Security and Information </a:t>
            </a:r>
            <a:r>
              <a:rPr lang="en-US" sz="2200" dirty="0"/>
              <a:t>cont.</a:t>
            </a:r>
          </a:p>
        </p:txBody>
      </p:sp>
      <p:sp>
        <p:nvSpPr>
          <p:cNvPr id="4" name="Slide Number Placeholder 3">
            <a:extLst>
              <a:ext uri="{FF2B5EF4-FFF2-40B4-BE49-F238E27FC236}">
                <a16:creationId xmlns:a16="http://schemas.microsoft.com/office/drawing/2014/main" id="{70F87FC1-520B-3FA6-54D4-4E55CCC7A2B3}"/>
              </a:ext>
            </a:extLst>
          </p:cNvPr>
          <p:cNvSpPr>
            <a:spLocks noGrp="1"/>
          </p:cNvSpPr>
          <p:nvPr>
            <p:ph type="sldNum" sz="quarter" idx="12"/>
          </p:nvPr>
        </p:nvSpPr>
        <p:spPr/>
        <p:txBody>
          <a:bodyPr/>
          <a:lstStyle/>
          <a:p>
            <a:fld id="{B4D764D8-5B36-754B-AFBA-AF0AFEFF4AB1}" type="slidenum">
              <a:rPr lang="en-US" smtClean="0"/>
              <a:t>13</a:t>
            </a:fld>
            <a:endParaRPr lang="en-US"/>
          </a:p>
        </p:txBody>
      </p:sp>
      <p:sp>
        <p:nvSpPr>
          <p:cNvPr id="5" name="TextBox 4">
            <a:extLst>
              <a:ext uri="{FF2B5EF4-FFF2-40B4-BE49-F238E27FC236}">
                <a16:creationId xmlns:a16="http://schemas.microsoft.com/office/drawing/2014/main" id="{33B9520D-3E30-2357-53A0-49B4FFCC1373}"/>
              </a:ext>
            </a:extLst>
          </p:cNvPr>
          <p:cNvSpPr txBox="1"/>
          <p:nvPr/>
        </p:nvSpPr>
        <p:spPr>
          <a:xfrm>
            <a:off x="-1" y="791258"/>
            <a:ext cx="6773333" cy="389337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Test Security – Items (test questions)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test items are secure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Discussions of items are not allowed with students or co-workers (or anyone)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 items and student tests are not allowed to be reviewed by teachers or school staff</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Exception: Test Administrators for the Kindergarten ACCESS, Paper ACCESS – Speaking domain, and WIDA Alternate ACCESS interpret and score the assessments/domains they administer</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Discussion of test items via emails, discussions on social media, or other written forms of communication is </a:t>
            </a:r>
            <a:r>
              <a:rPr lang="en-US" sz="1400" b="1" dirty="0">
                <a:latin typeface="Times New Roman" panose="02020603050405020304" pitchFamily="18" charset="0"/>
                <a:cs typeface="Times New Roman" panose="02020603050405020304" pitchFamily="18" charset="0"/>
              </a:rPr>
              <a:t>not</a:t>
            </a:r>
            <a:r>
              <a:rPr lang="en-US" sz="1400" dirty="0">
                <a:latin typeface="Times New Roman" panose="02020603050405020304" pitchFamily="18" charset="0"/>
                <a:cs typeface="Times New Roman" panose="02020603050405020304" pitchFamily="18" charset="0"/>
              </a:rPr>
              <a:t> allowed</a:t>
            </a:r>
          </a:p>
          <a:p>
            <a:pPr>
              <a:spcBef>
                <a:spcPts val="600"/>
              </a:spcBef>
            </a:pPr>
            <a:r>
              <a:rPr lang="en-US" sz="1600" b="1" dirty="0">
                <a:latin typeface="Times New Roman" panose="02020603050405020304" pitchFamily="18" charset="0"/>
                <a:cs typeface="Times New Roman" panose="02020603050405020304" pitchFamily="18" charset="0"/>
              </a:rPr>
              <a:t>Materials allowed on student’s testing desk/space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iPad or laptop for Online ACCESS – cannot be used for any other activity during test session (external keyboard is required for Writing domain on iPad (gr. 6-12))</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Headphone/headset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 Ticket for logging into Online ACCESS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Scratch paper and pencil – allowed for all domains EXCEPT Speaking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Paper test booklets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Items approved for accommodations and/or supports</a:t>
            </a:r>
          </a:p>
        </p:txBody>
      </p:sp>
      <p:pic>
        <p:nvPicPr>
          <p:cNvPr id="6" name="Picture 5">
            <a:extLst>
              <a:ext uri="{FF2B5EF4-FFF2-40B4-BE49-F238E27FC236}">
                <a16:creationId xmlns:a16="http://schemas.microsoft.com/office/drawing/2014/main" id="{E170B3E9-0638-5B03-D7E2-0F03F0C6264F}"/>
              </a:ext>
            </a:extLst>
          </p:cNvPr>
          <p:cNvPicPr>
            <a:picLocks noChangeAspect="1"/>
          </p:cNvPicPr>
          <p:nvPr/>
        </p:nvPicPr>
        <p:blipFill>
          <a:blip r:embed="rId2"/>
          <a:stretch>
            <a:fillRect/>
          </a:stretch>
        </p:blipFill>
        <p:spPr>
          <a:xfrm>
            <a:off x="3549875" y="4723513"/>
            <a:ext cx="2682483" cy="3576644"/>
          </a:xfrm>
          <a:prstGeom prst="rect">
            <a:avLst/>
          </a:prstGeom>
          <a:ln>
            <a:solidFill>
              <a:schemeClr val="tx1"/>
            </a:solidFill>
          </a:ln>
        </p:spPr>
      </p:pic>
      <p:sp>
        <p:nvSpPr>
          <p:cNvPr id="7" name="TextBox 6">
            <a:extLst>
              <a:ext uri="{FF2B5EF4-FFF2-40B4-BE49-F238E27FC236}">
                <a16:creationId xmlns:a16="http://schemas.microsoft.com/office/drawing/2014/main" id="{C5DFF8B4-8735-F75B-9BE1-8A473D0CC0C0}"/>
              </a:ext>
            </a:extLst>
          </p:cNvPr>
          <p:cNvSpPr txBox="1"/>
          <p:nvPr/>
        </p:nvSpPr>
        <p:spPr>
          <a:xfrm>
            <a:off x="-1" y="4675504"/>
            <a:ext cx="3549876" cy="3600986"/>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Cell phones, Bluetooth headphones and other technology:</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Students may not have any electronic devices at any point during the testing session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Students who access technology while testing may have their test domain invalidated</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Report any infraction via a TAR</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Do not allow any backpacks, bags, coats, etc. in the students’ testing space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devices should either not enter the room or be turned to the Test Administrator</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Post this notice inside and outside of the testing rooms</a:t>
            </a:r>
          </a:p>
        </p:txBody>
      </p:sp>
    </p:spTree>
    <p:extLst>
      <p:ext uri="{BB962C8B-B14F-4D97-AF65-F5344CB8AC3E}">
        <p14:creationId xmlns:p14="http://schemas.microsoft.com/office/powerpoint/2010/main" val="3921088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6BD6-ED25-1F2A-4C04-009B5270776C}"/>
              </a:ext>
            </a:extLst>
          </p:cNvPr>
          <p:cNvSpPr>
            <a:spLocks noGrp="1"/>
          </p:cNvSpPr>
          <p:nvPr>
            <p:ph type="title"/>
          </p:nvPr>
        </p:nvSpPr>
        <p:spPr/>
        <p:txBody>
          <a:bodyPr/>
          <a:lstStyle/>
          <a:p>
            <a:r>
              <a:rPr lang="en-US" dirty="0"/>
              <a:t>Test Scheduling</a:t>
            </a:r>
          </a:p>
        </p:txBody>
      </p:sp>
      <p:sp>
        <p:nvSpPr>
          <p:cNvPr id="4" name="Slide Number Placeholder 3">
            <a:extLst>
              <a:ext uri="{FF2B5EF4-FFF2-40B4-BE49-F238E27FC236}">
                <a16:creationId xmlns:a16="http://schemas.microsoft.com/office/drawing/2014/main" id="{CC465548-0851-7142-4042-E8AF93C03B9C}"/>
              </a:ext>
            </a:extLst>
          </p:cNvPr>
          <p:cNvSpPr>
            <a:spLocks noGrp="1"/>
          </p:cNvSpPr>
          <p:nvPr>
            <p:ph type="sldNum" sz="quarter" idx="12"/>
          </p:nvPr>
        </p:nvSpPr>
        <p:spPr/>
        <p:txBody>
          <a:bodyPr/>
          <a:lstStyle/>
          <a:p>
            <a:fld id="{B4D764D8-5B36-754B-AFBA-AF0AFEFF4AB1}" type="slidenum">
              <a:rPr lang="en-US" smtClean="0"/>
              <a:t>14</a:t>
            </a:fld>
            <a:endParaRPr lang="en-US"/>
          </a:p>
        </p:txBody>
      </p:sp>
      <p:sp>
        <p:nvSpPr>
          <p:cNvPr id="5" name="TextBox 4">
            <a:extLst>
              <a:ext uri="{FF2B5EF4-FFF2-40B4-BE49-F238E27FC236}">
                <a16:creationId xmlns:a16="http://schemas.microsoft.com/office/drawing/2014/main" id="{0CF9EB07-AD1D-51E2-0B62-A90EAA860B02}"/>
              </a:ext>
            </a:extLst>
          </p:cNvPr>
          <p:cNvSpPr txBox="1"/>
          <p:nvPr/>
        </p:nvSpPr>
        <p:spPr>
          <a:xfrm>
            <a:off x="0" y="914400"/>
            <a:ext cx="6858000" cy="691176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For both Online and Paper ACCESS</a:t>
            </a:r>
          </a:p>
          <a:p>
            <a:pPr marL="283464" marR="5080" lvl="1" indent="-283464">
              <a:lnSpc>
                <a:spcPct val="99500"/>
              </a:lnSpc>
              <a:buChar char="–"/>
              <a:tabLst>
                <a:tab pos="360680" algn="l"/>
              </a:tabLst>
            </a:pPr>
            <a:r>
              <a:rPr lang="en-US" sz="1400" spc="-5" dirty="0">
                <a:latin typeface="Times New Roman" panose="02020603050405020304" pitchFamily="18" charset="0"/>
                <a:cs typeface="Times New Roman" panose="02020603050405020304" pitchFamily="18" charset="0"/>
              </a:rPr>
              <a:t>Grades </a:t>
            </a:r>
            <a:r>
              <a:rPr lang="en-US" sz="1400" dirty="0">
                <a:latin typeface="Times New Roman" panose="02020603050405020304" pitchFamily="18" charset="0"/>
                <a:cs typeface="Times New Roman" panose="02020603050405020304" pitchFamily="18" charset="0"/>
              </a:rPr>
              <a:t>1–12 </a:t>
            </a:r>
            <a:r>
              <a:rPr lang="en-US" sz="1400" spc="-5" dirty="0">
                <a:latin typeface="Times New Roman" panose="02020603050405020304" pitchFamily="18" charset="0"/>
                <a:cs typeface="Times New Roman" panose="02020603050405020304" pitchFamily="18" charset="0"/>
              </a:rPr>
              <a:t>ACCESS, </a:t>
            </a:r>
            <a:r>
              <a:rPr lang="en-US" sz="1400" dirty="0">
                <a:solidFill>
                  <a:srgbClr val="FF0000"/>
                </a:solidFill>
                <a:latin typeface="Times New Roman" panose="02020603050405020304" pitchFamily="18" charset="0"/>
                <a:cs typeface="Times New Roman" panose="02020603050405020304" pitchFamily="18" charset="0"/>
              </a:rPr>
              <a:t>each</a:t>
            </a:r>
            <a:r>
              <a:rPr lang="en-US" sz="1400" spc="-5" dirty="0">
                <a:solidFill>
                  <a:srgbClr val="FF0000"/>
                </a:solidFill>
                <a:latin typeface="Times New Roman" panose="02020603050405020304" pitchFamily="18" charset="0"/>
                <a:cs typeface="Times New Roman" panose="02020603050405020304" pitchFamily="18" charset="0"/>
              </a:rPr>
              <a:t> domain </a:t>
            </a:r>
            <a:r>
              <a:rPr lang="en-US" sz="1400" dirty="0">
                <a:solidFill>
                  <a:srgbClr val="FF0000"/>
                </a:solidFill>
                <a:latin typeface="Times New Roman" panose="02020603050405020304" pitchFamily="18" charset="0"/>
                <a:cs typeface="Times New Roman" panose="02020603050405020304" pitchFamily="18" charset="0"/>
              </a:rPr>
              <a:t>must be </a:t>
            </a:r>
            <a:r>
              <a:rPr lang="en-US" sz="1400" spc="-5" dirty="0">
                <a:solidFill>
                  <a:srgbClr val="FF0000"/>
                </a:solidFill>
                <a:latin typeface="Times New Roman" panose="02020603050405020304" pitchFamily="18" charset="0"/>
                <a:cs typeface="Times New Roman" panose="02020603050405020304" pitchFamily="18" charset="0"/>
              </a:rPr>
              <a:t>completed in the </a:t>
            </a:r>
            <a:r>
              <a:rPr lang="en-US" sz="1400" dirty="0">
                <a:solidFill>
                  <a:srgbClr val="FF0000"/>
                </a:solidFill>
                <a:latin typeface="Times New Roman" panose="02020603050405020304" pitchFamily="18" charset="0"/>
                <a:cs typeface="Times New Roman" panose="02020603050405020304" pitchFamily="18" charset="0"/>
              </a:rPr>
              <a:t>same day in which it was started </a:t>
            </a:r>
            <a:r>
              <a:rPr lang="en-US" sz="1400" dirty="0">
                <a:latin typeface="Times New Roman" panose="02020603050405020304" pitchFamily="18" charset="0"/>
                <a:cs typeface="Times New Roman" panose="02020603050405020304" pitchFamily="18" charset="0"/>
              </a:rPr>
              <a:t>and</a:t>
            </a:r>
            <a:r>
              <a:rPr lang="en-US" sz="1400" spc="-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cannot</a:t>
            </a:r>
            <a:r>
              <a:rPr lang="en-US" sz="1400" spc="-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be scheduled across</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multiple</a:t>
            </a:r>
            <a:r>
              <a:rPr lang="en-US" sz="1400" dirty="0">
                <a:latin typeface="Times New Roman" panose="02020603050405020304" pitchFamily="18" charset="0"/>
                <a:cs typeface="Times New Roman" panose="02020603050405020304" pitchFamily="18" charset="0"/>
              </a:rPr>
              <a:t> days.  Do</a:t>
            </a:r>
            <a:r>
              <a:rPr lang="en-US" sz="1400" spc="-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not</a:t>
            </a:r>
            <a:r>
              <a:rPr lang="en-US" sz="1400" spc="-5" dirty="0">
                <a:latin typeface="Times New Roman" panose="02020603050405020304" pitchFamily="18" charset="0"/>
                <a:cs typeface="Times New Roman" panose="02020603050405020304" pitchFamily="18" charset="0"/>
              </a:rPr>
              <a:t> start </a:t>
            </a:r>
            <a:r>
              <a:rPr lang="en-US" sz="1400" dirty="0">
                <a:latin typeface="Times New Roman" panose="02020603050405020304" pitchFamily="18" charset="0"/>
                <a:cs typeface="Times New Roman" panose="02020603050405020304" pitchFamily="18" charset="0"/>
              </a:rPr>
              <a:t>a </a:t>
            </a:r>
            <a:r>
              <a:rPr lang="en-US" sz="1400" spc="-5" dirty="0">
                <a:latin typeface="Times New Roman" panose="02020603050405020304" pitchFamily="18" charset="0"/>
                <a:cs typeface="Times New Roman" panose="02020603050405020304" pitchFamily="18" charset="0"/>
              </a:rPr>
              <a:t>testing</a:t>
            </a:r>
            <a:r>
              <a:rPr lang="en-US" sz="1400" dirty="0">
                <a:latin typeface="Times New Roman" panose="02020603050405020304" pitchFamily="18" charset="0"/>
                <a:cs typeface="Times New Roman" panose="02020603050405020304" pitchFamily="18" charset="0"/>
              </a:rPr>
              <a:t> a </a:t>
            </a:r>
            <a:r>
              <a:rPr lang="en-US" sz="1400" spc="-5" dirty="0">
                <a:latin typeface="Times New Roman" panose="02020603050405020304" pitchFamily="18" charset="0"/>
                <a:cs typeface="Times New Roman" panose="02020603050405020304" pitchFamily="18" charset="0"/>
              </a:rPr>
              <a:t>domain</a:t>
            </a:r>
            <a:r>
              <a:rPr lang="en-US" sz="140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if </a:t>
            </a:r>
            <a:r>
              <a:rPr lang="en-US" sz="1400" dirty="0">
                <a:latin typeface="Times New Roman" panose="02020603050405020304" pitchFamily="18" charset="0"/>
                <a:cs typeface="Times New Roman" panose="02020603050405020304" pitchFamily="18" charset="0"/>
              </a:rPr>
              <a:t>a </a:t>
            </a:r>
            <a:r>
              <a:rPr lang="en-US" sz="1400" spc="-33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student</a:t>
            </a:r>
            <a:r>
              <a:rPr lang="en-US" sz="1400" spc="-5" dirty="0">
                <a:latin typeface="Times New Roman" panose="02020603050405020304" pitchFamily="18" charset="0"/>
                <a:cs typeface="Times New Roman" panose="02020603050405020304" pitchFamily="18" charset="0"/>
              </a:rPr>
              <a:t> will</a:t>
            </a:r>
            <a:r>
              <a:rPr lang="en-US" sz="1400" dirty="0">
                <a:latin typeface="Times New Roman" panose="02020603050405020304" pitchFamily="18" charset="0"/>
                <a:cs typeface="Times New Roman" panose="02020603050405020304" pitchFamily="18" charset="0"/>
              </a:rPr>
              <a:t> not</a:t>
            </a:r>
            <a:r>
              <a:rPr lang="en-US" sz="1400" spc="-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be</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able</a:t>
            </a:r>
            <a:r>
              <a:rPr lang="en-US" sz="140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to</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finish</a:t>
            </a:r>
            <a:r>
              <a:rPr lang="en-US" sz="140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it</a:t>
            </a:r>
            <a:r>
              <a:rPr lang="en-US" sz="140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(e.g.,</a:t>
            </a:r>
            <a:r>
              <a:rPr lang="en-US" sz="140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before</a:t>
            </a:r>
            <a:r>
              <a:rPr lang="en-US" sz="1400" spc="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a </a:t>
            </a:r>
            <a:r>
              <a:rPr lang="en-US" sz="1400" spc="-5" dirty="0">
                <a:latin typeface="Times New Roman" panose="02020603050405020304" pitchFamily="18" charset="0"/>
                <a:cs typeface="Times New Roman" panose="02020603050405020304" pitchFamily="18" charset="0"/>
              </a:rPr>
              <a:t>lunch</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break</a:t>
            </a:r>
            <a:r>
              <a:rPr lang="en-US" sz="1400" dirty="0">
                <a:latin typeface="Times New Roman" panose="02020603050405020304" pitchFamily="18" charset="0"/>
                <a:cs typeface="Times New Roman" panose="02020603050405020304" pitchFamily="18" charset="0"/>
              </a:rPr>
              <a:t> or </a:t>
            </a:r>
            <a:r>
              <a:rPr lang="en-US" sz="1400" spc="-5" dirty="0">
                <a:latin typeface="Times New Roman" panose="02020603050405020304" pitchFamily="18" charset="0"/>
                <a:cs typeface="Times New Roman" panose="02020603050405020304" pitchFamily="18" charset="0"/>
              </a:rPr>
              <a:t>the</a:t>
            </a:r>
            <a:r>
              <a:rPr lang="en-US" sz="1400" dirty="0">
                <a:latin typeface="Times New Roman" panose="02020603050405020304" pitchFamily="18" charset="0"/>
                <a:cs typeface="Times New Roman" panose="02020603050405020304" pitchFamily="18" charset="0"/>
              </a:rPr>
              <a:t> end</a:t>
            </a:r>
            <a:r>
              <a:rPr lang="en-US" sz="1400" spc="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of</a:t>
            </a:r>
            <a:r>
              <a:rPr lang="en-US" sz="1400" spc="-5" dirty="0">
                <a:latin typeface="Times New Roman" panose="02020603050405020304" pitchFamily="18" charset="0"/>
                <a:cs typeface="Times New Roman" panose="02020603050405020304" pitchFamily="18" charset="0"/>
              </a:rPr>
              <a:t> the day)</a:t>
            </a:r>
            <a:endParaRPr lang="en-US" sz="1400" dirty="0">
              <a:latin typeface="Times New Roman" panose="02020603050405020304" pitchFamily="18" charset="0"/>
              <a:cs typeface="Times New Roman" panose="02020603050405020304" pitchFamily="18" charset="0"/>
            </a:endParaRPr>
          </a:p>
          <a:p>
            <a:pPr marL="740664" marR="20955" lvl="2" indent="-283464">
              <a:buChar char="–"/>
              <a:tabLst>
                <a:tab pos="360680" algn="l"/>
              </a:tabLst>
            </a:pPr>
            <a:r>
              <a:rPr lang="en-US" sz="1400" spc="-5" dirty="0">
                <a:latin typeface="Times New Roman" panose="02020603050405020304" pitchFamily="18" charset="0"/>
                <a:cs typeface="Times New Roman" panose="02020603050405020304" pitchFamily="18" charset="0"/>
              </a:rPr>
              <a:t>The</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only</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exceptions</a:t>
            </a:r>
            <a:r>
              <a:rPr lang="en-US" sz="1400" spc="1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to</a:t>
            </a:r>
            <a:r>
              <a:rPr lang="en-US" sz="1400" spc="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not</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completing</a:t>
            </a:r>
            <a:r>
              <a:rPr lang="en-US" sz="1400" spc="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a</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domain</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within</a:t>
            </a:r>
            <a:r>
              <a:rPr lang="en-US" sz="1400" spc="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one</a:t>
            </a:r>
            <a:r>
              <a:rPr lang="en-US" sz="1400" spc="1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day</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are</a:t>
            </a:r>
            <a:r>
              <a:rPr lang="en-US" sz="1400" spc="5"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illness, </a:t>
            </a:r>
            <a:r>
              <a:rPr lang="en-US" sz="1400" spc="-335" dirty="0">
                <a:latin typeface="Times New Roman" panose="02020603050405020304" pitchFamily="18" charset="0"/>
                <a:cs typeface="Times New Roman" panose="02020603050405020304" pitchFamily="18" charset="0"/>
              </a:rPr>
              <a:t> </a:t>
            </a:r>
            <a:r>
              <a:rPr lang="en-US" sz="1400" spc="-15" dirty="0">
                <a:latin typeface="Times New Roman" panose="02020603050405020304" pitchFamily="18" charset="0"/>
                <a:cs typeface="Times New Roman" panose="02020603050405020304" pitchFamily="18" charset="0"/>
              </a:rPr>
              <a:t>emergency,</a:t>
            </a:r>
            <a:r>
              <a:rPr lang="en-US" sz="1400" spc="-5"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or</a:t>
            </a:r>
            <a:r>
              <a:rPr lang="en-US" sz="1400" spc="-5" dirty="0">
                <a:latin typeface="Times New Roman" panose="02020603050405020304" pitchFamily="18" charset="0"/>
                <a:cs typeface="Times New Roman" panose="02020603050405020304" pitchFamily="18" charset="0"/>
              </a:rPr>
              <a:t> technology</a:t>
            </a:r>
            <a:r>
              <a:rPr lang="en-US" sz="1400" dirty="0">
                <a:latin typeface="Times New Roman" panose="02020603050405020304" pitchFamily="18" charset="0"/>
                <a:cs typeface="Times New Roman" panose="02020603050405020304" pitchFamily="18" charset="0"/>
              </a:rPr>
              <a:t> </a:t>
            </a:r>
            <a:r>
              <a:rPr lang="en-US" sz="1400" spc="-5" dirty="0">
                <a:latin typeface="Times New Roman" panose="02020603050405020304" pitchFamily="18" charset="0"/>
                <a:cs typeface="Times New Roman" panose="02020603050405020304" pitchFamily="18" charset="0"/>
              </a:rPr>
              <a:t>related</a:t>
            </a:r>
            <a:r>
              <a:rPr lang="en-US" sz="1400" dirty="0">
                <a:latin typeface="Times New Roman" panose="02020603050405020304" pitchFamily="18" charset="0"/>
                <a:cs typeface="Times New Roman" panose="02020603050405020304" pitchFamily="18" charset="0"/>
              </a:rPr>
              <a:t> issues </a:t>
            </a:r>
          </a:p>
          <a:p>
            <a:pPr marL="1106424" marR="20955" lvl="3" indent="-283464">
              <a:lnSpc>
                <a:spcPct val="101400"/>
              </a:lnSpc>
              <a:buChar char="–"/>
              <a:tabLst>
                <a:tab pos="360680" algn="l"/>
              </a:tabLst>
            </a:pPr>
            <a:r>
              <a:rPr lang="en-US" sz="1400" dirty="0">
                <a:latin typeface="Times New Roman" panose="02020603050405020304" pitchFamily="18" charset="0"/>
                <a:cs typeface="Times New Roman" panose="02020603050405020304" pitchFamily="18" charset="0"/>
              </a:rPr>
              <a:t>Complete TAR to document incident and complete the domain ASAP</a:t>
            </a:r>
          </a:p>
          <a:p>
            <a:pPr marL="283464" marR="492759" lvl="1" indent="-283464">
              <a:buChar char="–"/>
              <a:tabLst>
                <a:tab pos="360680" algn="l"/>
              </a:tabLst>
            </a:pPr>
            <a:r>
              <a:rPr lang="en-US" sz="1400" dirty="0">
                <a:latin typeface="Times New Roman" panose="02020603050405020304" pitchFamily="18" charset="0"/>
                <a:cs typeface="Times New Roman" panose="02020603050405020304" pitchFamily="18" charset="0"/>
              </a:rPr>
              <a:t>Never administer different domain tests to a single testing group. For example, don’t have one student take the Listening test while another student takes the Reading, Writing, or Speaking test. </a:t>
            </a:r>
          </a:p>
          <a:p>
            <a:pPr marL="740664" marR="492759" lvl="2" indent="-283464">
              <a:buChar char="–"/>
              <a:tabLst>
                <a:tab pos="360680" algn="l"/>
              </a:tabLst>
            </a:pPr>
            <a:r>
              <a:rPr lang="en-US" sz="1400" dirty="0">
                <a:latin typeface="Times New Roman" panose="02020603050405020304" pitchFamily="18" charset="0"/>
                <a:cs typeface="Times New Roman" panose="02020603050405020304" pitchFamily="18" charset="0"/>
              </a:rPr>
              <a:t>If administering a Listening and Reading session: all students must start on Listening, then once all have completed Listening all students in the session may start Reading</a:t>
            </a:r>
          </a:p>
          <a:p>
            <a:pPr marL="283464" marR="492759" lvl="1" indent="-283464">
              <a:buChar char="–"/>
              <a:tabLst>
                <a:tab pos="360680" algn="l"/>
              </a:tabLst>
            </a:pPr>
            <a:r>
              <a:rPr lang="en-US" sz="1400" dirty="0">
                <a:latin typeface="Times New Roman" panose="02020603050405020304" pitchFamily="18" charset="0"/>
                <a:cs typeface="Times New Roman" panose="02020603050405020304" pitchFamily="18" charset="0"/>
              </a:rPr>
              <a:t>Do NOT wait to the end of the testing window to administer the ACCESS! Start as soon as possible to ensure time for makeups (illnesses, snow days, etc.)</a:t>
            </a:r>
            <a:endParaRPr lang="en-US" sz="1600" b="1" dirty="0">
              <a:latin typeface="Times New Roman" panose="02020603050405020304" pitchFamily="18" charset="0"/>
              <a:cs typeface="Times New Roman" panose="02020603050405020304" pitchFamily="18" charset="0"/>
            </a:endParaRPr>
          </a:p>
          <a:p>
            <a:pPr marL="0" marR="492759" lvl="1">
              <a:spcBef>
                <a:spcPts val="600"/>
              </a:spcBef>
              <a:tabLst>
                <a:tab pos="360680" algn="l"/>
              </a:tabLst>
            </a:pPr>
            <a:r>
              <a:rPr lang="en-US" sz="1600" b="1" dirty="0">
                <a:latin typeface="Times New Roman" panose="02020603050405020304" pitchFamily="18" charset="0"/>
                <a:cs typeface="Times New Roman" panose="02020603050405020304" pitchFamily="18" charset="0"/>
              </a:rPr>
              <a:t>For Online ACCESS only</a:t>
            </a:r>
          </a:p>
          <a:p>
            <a:pPr marL="285750" marR="492759" lvl="1" indent="-285750">
              <a:buFont typeface="System Font Regular"/>
              <a:buChar char="-"/>
              <a:tabLst>
                <a:tab pos="360680" algn="l"/>
              </a:tabLst>
            </a:pPr>
            <a:r>
              <a:rPr lang="en-US" sz="1400" dirty="0">
                <a:latin typeface="Times New Roman" panose="02020603050405020304" pitchFamily="18" charset="0"/>
                <a:cs typeface="Times New Roman" panose="02020603050405020304" pitchFamily="18" charset="0"/>
              </a:rPr>
              <a:t>All grades and tiers can test together for Listening and Reading. If you test across grade-level clusters (for example, if you test third and fourth graders together), have test administrators use the script for the lowest grade-level cluster, as that script uses simpler language to explain the test. Test times vary, so have a plan for students who finish early.</a:t>
            </a:r>
          </a:p>
          <a:p>
            <a:pPr marL="285750" marR="492759" lvl="1" indent="-285750">
              <a:buFont typeface="System Font Regular"/>
              <a:buChar char="-"/>
              <a:tabLst>
                <a:tab pos="360680" algn="l"/>
              </a:tabLst>
            </a:pPr>
            <a:r>
              <a:rPr lang="en-US" sz="1400" dirty="0">
                <a:latin typeface="Times New Roman" panose="02020603050405020304" pitchFamily="18" charset="0"/>
                <a:cs typeface="Times New Roman" panose="02020603050405020304" pitchFamily="18" charset="0"/>
              </a:rPr>
              <a:t>Students initially uploaded in January to WIDA AMS are assigned to generic Test Registrations </a:t>
            </a:r>
          </a:p>
          <a:p>
            <a:pPr marL="285750" marR="492759" lvl="1" indent="-285750">
              <a:buFont typeface="System Font Regular"/>
              <a:buChar char="-"/>
              <a:tabLst>
                <a:tab pos="360680" algn="l"/>
              </a:tabLst>
            </a:pPr>
            <a:r>
              <a:rPr lang="en-US" sz="1400" dirty="0">
                <a:latin typeface="Times New Roman" panose="02020603050405020304" pitchFamily="18" charset="0"/>
                <a:cs typeface="Times New Roman" panose="02020603050405020304" pitchFamily="18" charset="0"/>
              </a:rPr>
              <a:t>New students must be added to Test Registrations</a:t>
            </a:r>
          </a:p>
          <a:p>
            <a:pPr marL="285750" marR="492759" lvl="1" indent="-285750">
              <a:buFont typeface="System Font Regular"/>
              <a:buChar char="-"/>
              <a:tabLst>
                <a:tab pos="360680" algn="l"/>
              </a:tabLst>
            </a:pPr>
            <a:r>
              <a:rPr lang="en-US" sz="1400" dirty="0">
                <a:latin typeface="Times New Roman" panose="02020603050405020304" pitchFamily="18" charset="0"/>
                <a:cs typeface="Times New Roman" panose="02020603050405020304" pitchFamily="18" charset="0"/>
              </a:rPr>
              <a:t>Group students according to your school’s needs, test sessions do not need to match how they are grouped in WIDA AMS Test Registrations</a:t>
            </a:r>
          </a:p>
          <a:p>
            <a:pPr marR="492759">
              <a:spcBef>
                <a:spcPts val="600"/>
              </a:spcBef>
              <a:tabLst>
                <a:tab pos="360680" algn="l"/>
              </a:tabLst>
            </a:pPr>
            <a:r>
              <a:rPr lang="en-US" sz="1600" b="1" dirty="0">
                <a:latin typeface="Times New Roman" panose="02020603050405020304" pitchFamily="18" charset="0"/>
                <a:cs typeface="Times New Roman" panose="02020603050405020304" pitchFamily="18" charset="0"/>
              </a:rPr>
              <a:t>For Paper ACCESS only</a:t>
            </a:r>
          </a:p>
          <a:p>
            <a:pPr marL="285750" marR="492759" indent="-285750">
              <a:buFont typeface="System Font Regular"/>
              <a:buChar char="-"/>
              <a:tabLst>
                <a:tab pos="360680" algn="l"/>
              </a:tabLst>
            </a:pPr>
            <a:r>
              <a:rPr lang="en-US" sz="1400" dirty="0">
                <a:latin typeface="Times New Roman" panose="02020603050405020304" pitchFamily="18" charset="0"/>
                <a:cs typeface="Times New Roman" panose="02020603050405020304" pitchFamily="18" charset="0"/>
              </a:rPr>
              <a:t>The Speaking Domain must be administered in an individual setting</a:t>
            </a:r>
          </a:p>
          <a:p>
            <a:pPr marR="492759">
              <a:spcBef>
                <a:spcPts val="600"/>
              </a:spcBef>
              <a:tabLst>
                <a:tab pos="360680" algn="l"/>
              </a:tabLst>
            </a:pPr>
            <a:r>
              <a:rPr lang="en-US" sz="1600" b="1" dirty="0">
                <a:latin typeface="Times New Roman" panose="02020603050405020304" pitchFamily="18" charset="0"/>
                <a:cs typeface="Times New Roman" panose="02020603050405020304" pitchFamily="18" charset="0"/>
              </a:rPr>
              <a:t>For Kindergarten ACCESS and WIDA Alternate ACCESS</a:t>
            </a:r>
          </a:p>
          <a:p>
            <a:pPr marL="285750" marR="492759" indent="-285750">
              <a:buFont typeface="System Font Regular"/>
              <a:buChar char="-"/>
              <a:tabLst>
                <a:tab pos="360680" algn="l"/>
              </a:tabLst>
            </a:pPr>
            <a:r>
              <a:rPr lang="en-US" sz="1400" dirty="0">
                <a:latin typeface="Times New Roman" panose="02020603050405020304" pitchFamily="18" charset="0"/>
                <a:cs typeface="Times New Roman" panose="02020603050405020304" pitchFamily="18" charset="0"/>
              </a:rPr>
              <a:t>Both assessments must be administered in an individual setting</a:t>
            </a:r>
          </a:p>
        </p:txBody>
      </p:sp>
    </p:spTree>
    <p:extLst>
      <p:ext uri="{BB962C8B-B14F-4D97-AF65-F5344CB8AC3E}">
        <p14:creationId xmlns:p14="http://schemas.microsoft.com/office/powerpoint/2010/main" val="885452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306F3-3CF0-2CA7-6BE0-285C22C9C3C9}"/>
              </a:ext>
            </a:extLst>
          </p:cNvPr>
          <p:cNvSpPr>
            <a:spLocks noGrp="1"/>
          </p:cNvSpPr>
          <p:nvPr>
            <p:ph type="title"/>
          </p:nvPr>
        </p:nvSpPr>
        <p:spPr/>
        <p:txBody>
          <a:bodyPr/>
          <a:lstStyle/>
          <a:p>
            <a:r>
              <a:rPr lang="en-US" dirty="0"/>
              <a:t>Test Scheduling </a:t>
            </a:r>
            <a:r>
              <a:rPr lang="en-US" sz="2200" dirty="0"/>
              <a:t>continued</a:t>
            </a:r>
          </a:p>
        </p:txBody>
      </p:sp>
      <p:sp>
        <p:nvSpPr>
          <p:cNvPr id="4" name="Slide Number Placeholder 3">
            <a:extLst>
              <a:ext uri="{FF2B5EF4-FFF2-40B4-BE49-F238E27FC236}">
                <a16:creationId xmlns:a16="http://schemas.microsoft.com/office/drawing/2014/main" id="{1CC1698B-96A6-BBCC-A9D6-3AB2FFCA0817}"/>
              </a:ext>
            </a:extLst>
          </p:cNvPr>
          <p:cNvSpPr>
            <a:spLocks noGrp="1"/>
          </p:cNvSpPr>
          <p:nvPr>
            <p:ph type="sldNum" sz="quarter" idx="12"/>
          </p:nvPr>
        </p:nvSpPr>
        <p:spPr/>
        <p:txBody>
          <a:bodyPr/>
          <a:lstStyle/>
          <a:p>
            <a:fld id="{B4D764D8-5B36-754B-AFBA-AF0AFEFF4AB1}" type="slidenum">
              <a:rPr lang="en-US" smtClean="0"/>
              <a:t>15</a:t>
            </a:fld>
            <a:endParaRPr lang="en-US"/>
          </a:p>
        </p:txBody>
      </p:sp>
      <p:sp>
        <p:nvSpPr>
          <p:cNvPr id="3" name="object 13">
            <a:extLst>
              <a:ext uri="{FF2B5EF4-FFF2-40B4-BE49-F238E27FC236}">
                <a16:creationId xmlns:a16="http://schemas.microsoft.com/office/drawing/2014/main" id="{F885F268-D8F2-39C6-1F66-9D84F17E57C5}"/>
              </a:ext>
            </a:extLst>
          </p:cNvPr>
          <p:cNvSpPr txBox="1"/>
          <p:nvPr/>
        </p:nvSpPr>
        <p:spPr>
          <a:xfrm>
            <a:off x="2654686" y="2554483"/>
            <a:ext cx="3256544" cy="538609"/>
          </a:xfrm>
          <a:prstGeom prst="rect">
            <a:avLst/>
          </a:prstGeom>
          <a:solidFill>
            <a:srgbClr val="FFCC00"/>
          </a:solidFill>
        </p:spPr>
        <p:txBody>
          <a:bodyPr vert="horz" wrap="square" lIns="0" tIns="45720" rIns="0" bIns="0" rtlCol="0">
            <a:spAutoFit/>
          </a:bodyPr>
          <a:lstStyle/>
          <a:p>
            <a:pPr marL="90805" algn="ctr">
              <a:lnSpc>
                <a:spcPct val="100000"/>
              </a:lnSpc>
              <a:spcBef>
                <a:spcPts val="360"/>
              </a:spcBef>
            </a:pPr>
            <a:r>
              <a:rPr sz="1600" b="1" spc="-5" dirty="0">
                <a:latin typeface="Arial"/>
                <a:cs typeface="Arial"/>
              </a:rPr>
              <a:t>CAUTION</a:t>
            </a:r>
            <a:r>
              <a:rPr lang="en-US" sz="1600" b="1" spc="-5" dirty="0">
                <a:latin typeface="Arial"/>
                <a:cs typeface="Arial"/>
              </a:rPr>
              <a:t>:</a:t>
            </a:r>
            <a:r>
              <a:rPr sz="1600" b="1" spc="-85" dirty="0">
                <a:latin typeface="Arial"/>
                <a:cs typeface="Arial"/>
              </a:rPr>
              <a:t> </a:t>
            </a:r>
            <a:r>
              <a:rPr lang="en-US" sz="1600" b="1" spc="-30" dirty="0">
                <a:latin typeface="Arial"/>
                <a:cs typeface="Arial"/>
              </a:rPr>
              <a:t>PAY ATTENTION TO FORM &amp; TIER</a:t>
            </a:r>
            <a:endParaRPr sz="1600" dirty="0">
              <a:latin typeface="Arial"/>
              <a:cs typeface="Arial"/>
            </a:endParaRPr>
          </a:p>
        </p:txBody>
      </p:sp>
      <p:sp>
        <p:nvSpPr>
          <p:cNvPr id="5" name="TextBox 4">
            <a:extLst>
              <a:ext uri="{FF2B5EF4-FFF2-40B4-BE49-F238E27FC236}">
                <a16:creationId xmlns:a16="http://schemas.microsoft.com/office/drawing/2014/main" id="{4EDDD038-7332-4BA4-2D65-E5741FF086EA}"/>
              </a:ext>
            </a:extLst>
          </p:cNvPr>
          <p:cNvSpPr txBox="1"/>
          <p:nvPr/>
        </p:nvSpPr>
        <p:spPr>
          <a:xfrm>
            <a:off x="0" y="6982321"/>
            <a:ext cx="6751674" cy="1338828"/>
          </a:xfrm>
          <a:prstGeom prst="rect">
            <a:avLst/>
          </a:prstGeom>
          <a:noFill/>
        </p:spPr>
        <p:txBody>
          <a:bodyPr wrap="square">
            <a:spAutoFit/>
          </a:bodyPr>
          <a:lstStyle/>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Note: There is the option to have individual students change testing format (very rare)</a:t>
            </a:r>
          </a:p>
          <a:p>
            <a:pPr marL="742950" lvl="1" indent="-285750">
              <a:buFont typeface="Wingdings" pitchFamily="2" charset="2"/>
              <a:buChar char="Ø"/>
            </a:pPr>
            <a:r>
              <a:rPr lang="en-US" sz="1400" dirty="0">
                <a:latin typeface="Times New Roman" panose="02020603050405020304" pitchFamily="18" charset="0"/>
                <a:cs typeface="Times New Roman" panose="02020603050405020304" pitchFamily="18" charset="0"/>
              </a:rPr>
              <a:t>Grades 4-5 to fully online Writing</a:t>
            </a:r>
          </a:p>
          <a:p>
            <a:pPr marL="742950" lvl="1" indent="-285750">
              <a:buFont typeface="Wingdings" pitchFamily="2" charset="2"/>
              <a:buChar char="Ø"/>
            </a:pPr>
            <a:r>
              <a:rPr lang="en-US" sz="1400" dirty="0">
                <a:latin typeface="Times New Roman" panose="02020603050405020304" pitchFamily="18" charset="0"/>
                <a:cs typeface="Times New Roman" panose="02020603050405020304" pitchFamily="18" charset="0"/>
              </a:rPr>
              <a:t>Grades 6-12 to Writing prompts online and handwriting their responses</a:t>
            </a:r>
          </a:p>
          <a:p>
            <a:pPr marL="742950" lvl="1" indent="-285750">
              <a:buFont typeface="Wingdings" pitchFamily="2" charset="2"/>
              <a:buChar char="Ø"/>
            </a:pPr>
            <a:r>
              <a:rPr lang="en-US" sz="1300" dirty="0">
                <a:latin typeface="Times New Roman" panose="02020603050405020304" pitchFamily="18" charset="0"/>
                <a:cs typeface="Times New Roman" panose="02020603050405020304" pitchFamily="18" charset="0"/>
              </a:rPr>
              <a:t>To do this the student must be removed from original test session in WIDA AMS and then added to the appropriate new test session or the assessment can be changed for a whole Test Registration</a:t>
            </a:r>
          </a:p>
        </p:txBody>
      </p:sp>
      <p:sp>
        <p:nvSpPr>
          <p:cNvPr id="6" name="TextBox 5">
            <a:extLst>
              <a:ext uri="{FF2B5EF4-FFF2-40B4-BE49-F238E27FC236}">
                <a16:creationId xmlns:a16="http://schemas.microsoft.com/office/drawing/2014/main" id="{215E9D64-6B8A-3997-5447-8040779CC640}"/>
              </a:ext>
            </a:extLst>
          </p:cNvPr>
          <p:cNvSpPr txBox="1"/>
          <p:nvPr/>
        </p:nvSpPr>
        <p:spPr>
          <a:xfrm>
            <a:off x="-1" y="3051758"/>
            <a:ext cx="6751675" cy="3847207"/>
          </a:xfrm>
          <a:prstGeom prst="rect">
            <a:avLst/>
          </a:prstGeom>
          <a:noFill/>
        </p:spPr>
        <p:txBody>
          <a:bodyPr wrap="square" lIns="91440" tIns="45720" rIns="91440" bIns="45720" rtlCol="0" anchor="t">
            <a:spAutoFit/>
          </a:bodyPr>
          <a:lstStyle/>
          <a:p>
            <a:r>
              <a:rPr lang="en-US" sz="1600" b="1" dirty="0">
                <a:latin typeface="Times New Roman" panose="02020603050405020304" pitchFamily="18" charset="0"/>
                <a:cs typeface="Times New Roman" panose="02020603050405020304" pitchFamily="18" charset="0"/>
              </a:rPr>
              <a:t>Grades 1 -3: No test session in WIDA AMS </a:t>
            </a:r>
            <a:r>
              <a:rPr lang="en-US" sz="1600" dirty="0">
                <a:latin typeface="Times New Roman" panose="02020603050405020304" pitchFamily="18" charset="0"/>
                <a:cs typeface="Times New Roman" panose="02020603050405020304" pitchFamily="18" charset="0"/>
                <a:sym typeface="Wingdings" pitchFamily="2" charset="2"/>
              </a:rPr>
              <a:t></a:t>
            </a:r>
            <a:r>
              <a:rPr lang="en-US" sz="1600" b="1" dirty="0">
                <a:latin typeface="Times New Roman" panose="02020603050405020304" pitchFamily="18" charset="0"/>
                <a:cs typeface="Times New Roman" panose="02020603050405020304" pitchFamily="18" charset="0"/>
              </a:rPr>
              <a:t> It’s a completely paper test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 Writing domain has two Tiers: A and B/C</a:t>
            </a:r>
          </a:p>
          <a:p>
            <a:pPr marL="285750" indent="-285750">
              <a:buFont typeface="Arial" panose="020B0604020202020204" pitchFamily="34" charset="0"/>
              <a:buChar char="•"/>
            </a:pPr>
            <a:r>
              <a:rPr lang="en-US" sz="1400" dirty="0">
                <a:solidFill>
                  <a:srgbClr val="FF0000"/>
                </a:solidFill>
                <a:latin typeface="Times New Roman" panose="02020603050405020304" pitchFamily="18" charset="0"/>
                <a:cs typeface="Times New Roman" panose="02020603050405020304" pitchFamily="18" charset="0"/>
              </a:rPr>
              <a:t>Students must be tested in groups organized by grade-level and tier </a:t>
            </a:r>
            <a:endParaRPr lang="en-US" sz="140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Grade 1 – Tier A</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Grade 1 – Tier B/C</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Grade 2-3 – Tier A</a:t>
            </a:r>
          </a:p>
          <a:p>
            <a:pPr marL="742950" lvl="1" indent="-285750">
              <a:spcAft>
                <a:spcPts val="600"/>
              </a:spcAf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Grade 2-3 – Tier B/C</a:t>
            </a:r>
          </a:p>
          <a:p>
            <a:r>
              <a:rPr lang="en-US" sz="1600" b="1" dirty="0">
                <a:latin typeface="Times New Roman" panose="02020603050405020304" pitchFamily="18" charset="0"/>
                <a:cs typeface="Times New Roman" panose="02020603050405020304" pitchFamily="18" charset="0"/>
              </a:rPr>
              <a:t>Grades 4 &amp; 5: Defaults to Handwriting session </a:t>
            </a:r>
            <a:r>
              <a:rPr lang="en-US" sz="1600" dirty="0">
                <a:latin typeface="Times New Roman" panose="02020603050405020304" pitchFamily="18" charset="0"/>
                <a:cs typeface="Times New Roman" panose="02020603050405020304" pitchFamily="18" charset="0"/>
                <a:sym typeface="Wingdings" pitchFamily="2" charset="2"/>
              </a:rPr>
              <a:t></a:t>
            </a:r>
            <a:r>
              <a:rPr lang="en-US" sz="1600" b="1" dirty="0">
                <a:latin typeface="Times New Roman" panose="02020603050405020304" pitchFamily="18" charset="0"/>
                <a:cs typeface="Times New Roman" panose="02020603050405020304" pitchFamily="18" charset="0"/>
              </a:rPr>
              <a:t> Prompts on device and responses are entered into a paper test booklet</a:t>
            </a:r>
          </a:p>
          <a:p>
            <a:pPr marL="285750" indent="-285750">
              <a:buFont typeface="Arial" panose="020B0604020202020204" pitchFamily="34" charset="0"/>
              <a:buChar char="•"/>
            </a:pPr>
            <a:r>
              <a:rPr lang="en-US" sz="1400" dirty="0">
                <a:latin typeface="Times New Roman"/>
                <a:cs typeface="Times New Roman"/>
              </a:rPr>
              <a:t>Test Sessions appear as ’Writing Gr. 4-5 </a:t>
            </a:r>
            <a:r>
              <a:rPr lang="en-US" sz="1400" b="1" dirty="0">
                <a:latin typeface="Times New Roman"/>
                <a:cs typeface="Times New Roman"/>
              </a:rPr>
              <a:t>HW</a:t>
            </a:r>
            <a:r>
              <a:rPr lang="en-US" sz="1400" dirty="0">
                <a:latin typeface="Times New Roman"/>
                <a:cs typeface="Times New Roman"/>
              </a:rPr>
              <a:t>’ in WIDA AMS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Ensure that students have the correct Tier level test booklet for entering their responses </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Grade 4-5 – Tier A</a:t>
            </a:r>
          </a:p>
          <a:p>
            <a:pPr marL="742950" lvl="1" indent="-285750">
              <a:spcAft>
                <a:spcPts val="600"/>
              </a:spcAf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Grade 4-5 – Tier B/C</a:t>
            </a:r>
          </a:p>
          <a:p>
            <a:r>
              <a:rPr lang="en-US" sz="1600" b="1" dirty="0">
                <a:latin typeface="Times New Roman" panose="02020603050405020304" pitchFamily="18" charset="0"/>
                <a:cs typeface="Times New Roman" panose="02020603050405020304" pitchFamily="18" charset="0"/>
              </a:rPr>
              <a:t>Grades 6 – 12: Defaults to Online session </a:t>
            </a:r>
            <a:r>
              <a:rPr lang="en-US" sz="1600" dirty="0">
                <a:latin typeface="Times New Roman" panose="02020603050405020304" pitchFamily="18" charset="0"/>
                <a:cs typeface="Times New Roman" panose="02020603050405020304" pitchFamily="18" charset="0"/>
                <a:sym typeface="Wingdings" pitchFamily="2" charset="2"/>
              </a:rPr>
              <a:t></a:t>
            </a:r>
            <a:r>
              <a:rPr lang="en-US" sz="1600" b="1" dirty="0">
                <a:latin typeface="Times New Roman" panose="02020603050405020304" pitchFamily="18" charset="0"/>
                <a:cs typeface="Times New Roman" panose="02020603050405020304" pitchFamily="18" charset="0"/>
              </a:rPr>
              <a:t> Prompts and responses are both on the student’s device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 sessions appear as ‘Writing Gr. 6-8’ or ‘Writing Gr. 9-12’ in WIDA AMS</a:t>
            </a:r>
          </a:p>
        </p:txBody>
      </p:sp>
      <p:sp>
        <p:nvSpPr>
          <p:cNvPr id="7" name="TextBox 6">
            <a:extLst>
              <a:ext uri="{FF2B5EF4-FFF2-40B4-BE49-F238E27FC236}">
                <a16:creationId xmlns:a16="http://schemas.microsoft.com/office/drawing/2014/main" id="{4B78ED24-39D3-C8DB-4FDC-4DFF5101B80F}"/>
              </a:ext>
            </a:extLst>
          </p:cNvPr>
          <p:cNvSpPr txBox="1"/>
          <p:nvPr/>
        </p:nvSpPr>
        <p:spPr>
          <a:xfrm>
            <a:off x="641417" y="2630223"/>
            <a:ext cx="2373676" cy="369332"/>
          </a:xfrm>
          <a:prstGeom prst="rect">
            <a:avLst/>
          </a:prstGeom>
          <a:noFill/>
        </p:spPr>
        <p:txBody>
          <a:bodyPr wrap="square" rtlCol="0">
            <a:spAutoFit/>
          </a:bodyPr>
          <a:lstStyle/>
          <a:p>
            <a:r>
              <a:rPr lang="en-US" b="1" dirty="0">
                <a:solidFill>
                  <a:srgbClr val="FF0000"/>
                </a:solidFill>
                <a:latin typeface="Wingdings 3" pitchFamily="2" charset="2"/>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Writing Domain </a:t>
            </a:r>
            <a:r>
              <a:rPr lang="en-US" sz="1600" b="1" dirty="0">
                <a:latin typeface="Times New Roman" panose="02020603050405020304" pitchFamily="18" charset="0"/>
                <a:cs typeface="Times New Roman" panose="02020603050405020304" pitchFamily="18" charset="0"/>
                <a:sym typeface="Wingdings" pitchFamily="2" charset="2"/>
              </a:rPr>
              <a:t></a:t>
            </a:r>
            <a:endParaRPr lang="en-US" sz="16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79CA83E-B93F-8547-BCFA-0BD233F253CC}"/>
              </a:ext>
            </a:extLst>
          </p:cNvPr>
          <p:cNvSpPr txBox="1"/>
          <p:nvPr/>
        </p:nvSpPr>
        <p:spPr>
          <a:xfrm>
            <a:off x="0" y="866650"/>
            <a:ext cx="6751674" cy="1661993"/>
          </a:xfrm>
          <a:prstGeom prst="rect">
            <a:avLst/>
          </a:prstGeom>
          <a:noFill/>
        </p:spPr>
        <p:txBody>
          <a:bodyPr wrap="square" lIns="91440" tIns="45720" rIns="91440" bIns="45720" anchor="t">
            <a:spAutoFit/>
          </a:bodyPr>
          <a:lstStyle/>
          <a:p>
            <a:pPr marL="73025" rtl="0" fontAlgn="base">
              <a:spcAft>
                <a:spcPts val="0"/>
              </a:spcAft>
            </a:pPr>
            <a:r>
              <a:rPr lang="en-US" b="1" i="0" u="none" strike="noStrike" dirty="0">
                <a:solidFill>
                  <a:srgbClr val="000000"/>
                </a:solidFill>
                <a:effectLst/>
                <a:latin typeface="Times New Roman" panose="02020603050405020304" pitchFamily="18" charset="0"/>
                <a:cs typeface="Times New Roman" panose="02020603050405020304" pitchFamily="18" charset="0"/>
              </a:rPr>
              <a:t>Online Testing Sessions</a:t>
            </a: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dirty="0">
                <a:effectLst/>
                <a:latin typeface="Times New Roman"/>
                <a:cs typeface="Times New Roman"/>
              </a:rPr>
              <a:t>In general, testing groups can include multiple grades and tiers</a:t>
            </a:r>
            <a:r>
              <a:rPr lang="en-US" sz="1400" dirty="0">
                <a:latin typeface="Times New Roman"/>
                <a:cs typeface="Times New Roman"/>
              </a:rPr>
              <a:t> but </a:t>
            </a:r>
            <a:r>
              <a:rPr lang="en-US" sz="1400" dirty="0">
                <a:latin typeface="Times New Roman"/>
                <a:ea typeface="+mn-lt"/>
                <a:cs typeface="Times New Roman"/>
              </a:rPr>
              <a:t>t</a:t>
            </a:r>
            <a:r>
              <a:rPr lang="en-US" sz="1400" dirty="0">
                <a:latin typeface="Times New Roman"/>
                <a:ea typeface="+mn-lt"/>
                <a:cs typeface="+mn-lt"/>
              </a:rPr>
              <a:t>esting sessions must be domain specific -</a:t>
            </a:r>
            <a:r>
              <a:rPr lang="en-US" sz="1400" dirty="0">
                <a:latin typeface="Times New Roman"/>
                <a:cs typeface="Times New Roman"/>
              </a:rPr>
              <a:t> See page 17 for Test Administrator to Student ratios.</a:t>
            </a:r>
            <a:endParaRPr lang="en-US" sz="1400" dirty="0">
              <a:effectLst/>
              <a:latin typeface="Times New Roman"/>
              <a:cs typeface="Times New Roman"/>
            </a:endParaRPr>
          </a:p>
          <a:p>
            <a:pPr marL="285750" indent="-285750">
              <a:buFont typeface="Arial" panose="020B0604020202020204" pitchFamily="34" charset="0"/>
              <a:buChar char="•"/>
            </a:pPr>
            <a:r>
              <a:rPr lang="en-US" sz="1400" dirty="0">
                <a:effectLst/>
                <a:latin typeface="Times New Roman"/>
                <a:cs typeface="Times New Roman"/>
              </a:rPr>
              <a:t>Administer each language domain test in a single test administration session </a:t>
            </a:r>
          </a:p>
          <a:p>
            <a:pPr marL="285750" indent="-285750">
              <a:buFont typeface="Arial" panose="020B0604020202020204" pitchFamily="34" charset="0"/>
              <a:buChar char="•"/>
            </a:pPr>
            <a:r>
              <a:rPr lang="en-US" sz="1400" dirty="0">
                <a:latin typeface="Times New Roman"/>
                <a:ea typeface="+mn-lt"/>
                <a:cs typeface="+mn-lt"/>
              </a:rPr>
              <a:t>Do not test all domains in one day</a:t>
            </a:r>
          </a:p>
          <a:p>
            <a:pPr marL="742950" lvl="1" indent="-285750">
              <a:buFont typeface="Arial" panose="020B0604020202020204" pitchFamily="34" charset="0"/>
              <a:buChar char="•"/>
            </a:pPr>
            <a:r>
              <a:rPr lang="en-US" sz="1400" dirty="0">
                <a:latin typeface="Times New Roman"/>
                <a:ea typeface="+mn-lt"/>
                <a:cs typeface="+mn-lt"/>
              </a:rPr>
              <a:t>If more than one domain is scheduled in a day, plan breaks between domain tests, avoid breaks within testing sessions</a:t>
            </a:r>
            <a:endParaRPr lang="en-US" sz="1400" dirty="0">
              <a:latin typeface="Times New Roman"/>
              <a:cs typeface="Times New Roman" panose="02020603050405020304" pitchFamily="18" charset="0"/>
            </a:endParaRPr>
          </a:p>
        </p:txBody>
      </p:sp>
    </p:spTree>
    <p:extLst>
      <p:ext uri="{BB962C8B-B14F-4D97-AF65-F5344CB8AC3E}">
        <p14:creationId xmlns:p14="http://schemas.microsoft.com/office/powerpoint/2010/main" val="2615538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570E-38F8-CBE7-CD6B-FB14E72E2D60}"/>
              </a:ext>
            </a:extLst>
          </p:cNvPr>
          <p:cNvSpPr>
            <a:spLocks noGrp="1"/>
          </p:cNvSpPr>
          <p:nvPr>
            <p:ph type="title"/>
          </p:nvPr>
        </p:nvSpPr>
        <p:spPr/>
        <p:txBody>
          <a:bodyPr>
            <a:normAutofit/>
          </a:bodyPr>
          <a:lstStyle/>
          <a:p>
            <a:r>
              <a:rPr lang="en-US" dirty="0"/>
              <a:t>Test Scheduling </a:t>
            </a:r>
            <a:r>
              <a:rPr lang="en-US" sz="2200" dirty="0"/>
              <a:t>continued</a:t>
            </a:r>
          </a:p>
        </p:txBody>
      </p:sp>
      <p:sp>
        <p:nvSpPr>
          <p:cNvPr id="4" name="Slide Number Placeholder 3">
            <a:extLst>
              <a:ext uri="{FF2B5EF4-FFF2-40B4-BE49-F238E27FC236}">
                <a16:creationId xmlns:a16="http://schemas.microsoft.com/office/drawing/2014/main" id="{224DF4CE-2277-DEB9-8796-EB3E2B019BED}"/>
              </a:ext>
            </a:extLst>
          </p:cNvPr>
          <p:cNvSpPr>
            <a:spLocks noGrp="1"/>
          </p:cNvSpPr>
          <p:nvPr>
            <p:ph type="sldNum" sz="quarter" idx="12"/>
          </p:nvPr>
        </p:nvSpPr>
        <p:spPr/>
        <p:txBody>
          <a:bodyPr/>
          <a:lstStyle/>
          <a:p>
            <a:fld id="{B4D764D8-5B36-754B-AFBA-AF0AFEFF4AB1}" type="slidenum">
              <a:rPr lang="en-US" smtClean="0"/>
              <a:t>16</a:t>
            </a:fld>
            <a:endParaRPr lang="en-US"/>
          </a:p>
        </p:txBody>
      </p:sp>
      <p:sp>
        <p:nvSpPr>
          <p:cNvPr id="6" name="TextBox 5">
            <a:extLst>
              <a:ext uri="{FF2B5EF4-FFF2-40B4-BE49-F238E27FC236}">
                <a16:creationId xmlns:a16="http://schemas.microsoft.com/office/drawing/2014/main" id="{4A50C280-C6FD-C1E4-1CDF-143FE7716592}"/>
              </a:ext>
            </a:extLst>
          </p:cNvPr>
          <p:cNvSpPr txBox="1"/>
          <p:nvPr/>
        </p:nvSpPr>
        <p:spPr>
          <a:xfrm>
            <a:off x="0" y="914019"/>
            <a:ext cx="3027945" cy="369332"/>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Test Timing and Group Type</a:t>
            </a:r>
          </a:p>
        </p:txBody>
      </p:sp>
      <p:sp>
        <p:nvSpPr>
          <p:cNvPr id="5" name="TextBox 4">
            <a:extLst>
              <a:ext uri="{FF2B5EF4-FFF2-40B4-BE49-F238E27FC236}">
                <a16:creationId xmlns:a16="http://schemas.microsoft.com/office/drawing/2014/main" id="{E9711932-08BC-0909-725B-402A9F07CAFA}"/>
              </a:ext>
            </a:extLst>
          </p:cNvPr>
          <p:cNvSpPr txBox="1"/>
          <p:nvPr/>
        </p:nvSpPr>
        <p:spPr>
          <a:xfrm>
            <a:off x="0" y="7656625"/>
            <a:ext cx="6727684" cy="738664"/>
          </a:xfrm>
          <a:prstGeom prst="rect">
            <a:avLst/>
          </a:prstGeom>
          <a:noFill/>
        </p:spPr>
        <p:txBody>
          <a:bodyPr wrap="square" rtlCol="0">
            <a:spAutoFit/>
          </a:bodyPr>
          <a:lstStyle/>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No session should start later than an hour and a half before the end of the school day to ensure students who end up needing extra time do not run into the end of the school day.</a:t>
            </a:r>
          </a:p>
        </p:txBody>
      </p:sp>
      <p:graphicFrame>
        <p:nvGraphicFramePr>
          <p:cNvPr id="14" name="Table 13">
            <a:extLst>
              <a:ext uri="{FF2B5EF4-FFF2-40B4-BE49-F238E27FC236}">
                <a16:creationId xmlns:a16="http://schemas.microsoft.com/office/drawing/2014/main" id="{5444F14F-C54E-C3E7-0C8D-5B98A66B5C3D}"/>
              </a:ext>
            </a:extLst>
          </p:cNvPr>
          <p:cNvGraphicFramePr>
            <a:graphicFrameLocks noGrp="1"/>
          </p:cNvGraphicFramePr>
          <p:nvPr>
            <p:extLst>
              <p:ext uri="{D42A27DB-BD31-4B8C-83A1-F6EECF244321}">
                <p14:modId xmlns:p14="http://schemas.microsoft.com/office/powerpoint/2010/main" val="3258633046"/>
              </p:ext>
            </p:extLst>
          </p:nvPr>
        </p:nvGraphicFramePr>
        <p:xfrm>
          <a:off x="239489" y="1592399"/>
          <a:ext cx="6400800" cy="853440"/>
        </p:xfrm>
        <a:graphic>
          <a:graphicData uri="http://schemas.openxmlformats.org/drawingml/2006/table">
            <a:tbl>
              <a:tblPr firstRow="1" bandRow="1">
                <a:tableStyleId>{93296810-A885-4BE3-A3E7-6D5BEEA58F35}</a:tableStyleId>
              </a:tblPr>
              <a:tblGrid>
                <a:gridCol w="1600200">
                  <a:extLst>
                    <a:ext uri="{9D8B030D-6E8A-4147-A177-3AD203B41FA5}">
                      <a16:colId xmlns:a16="http://schemas.microsoft.com/office/drawing/2014/main" val="2245449245"/>
                    </a:ext>
                  </a:extLst>
                </a:gridCol>
                <a:gridCol w="1600200">
                  <a:extLst>
                    <a:ext uri="{9D8B030D-6E8A-4147-A177-3AD203B41FA5}">
                      <a16:colId xmlns:a16="http://schemas.microsoft.com/office/drawing/2014/main" val="4289921982"/>
                    </a:ext>
                  </a:extLst>
                </a:gridCol>
                <a:gridCol w="1600200">
                  <a:extLst>
                    <a:ext uri="{9D8B030D-6E8A-4147-A177-3AD203B41FA5}">
                      <a16:colId xmlns:a16="http://schemas.microsoft.com/office/drawing/2014/main" val="1563803073"/>
                    </a:ext>
                  </a:extLst>
                </a:gridCol>
                <a:gridCol w="1600200">
                  <a:extLst>
                    <a:ext uri="{9D8B030D-6E8A-4147-A177-3AD203B41FA5}">
                      <a16:colId xmlns:a16="http://schemas.microsoft.com/office/drawing/2014/main" val="1189630848"/>
                    </a:ext>
                  </a:extLst>
                </a:gridCol>
              </a:tblGrid>
              <a:tr h="370840">
                <a:tc>
                  <a:txBody>
                    <a:bodyPr/>
                    <a:lstStyle/>
                    <a:p>
                      <a:pPr algn="ctr"/>
                      <a:r>
                        <a:rPr lang="en-US" sz="1100" dirty="0"/>
                        <a:t>Administration Format</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Approximate administration time</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Recommended scheduled testing time</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Scoring Process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3104803110"/>
                  </a:ext>
                </a:extLst>
              </a:tr>
              <a:tr h="370840">
                <a:tc>
                  <a:txBody>
                    <a:bodyPr/>
                    <a:lstStyle/>
                    <a:p>
                      <a:pPr algn="ctr"/>
                      <a:r>
                        <a:rPr lang="en-US" sz="1100" dirty="0"/>
                        <a:t>Individually administered</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algn="ctr"/>
                      <a:r>
                        <a:rPr lang="en-US" sz="1100" dirty="0"/>
                        <a:t>40 minutes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algn="ctr"/>
                      <a:r>
                        <a:rPr lang="en-US" sz="1100" dirty="0"/>
                        <a:t>55 minutes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algn="ctr"/>
                      <a:r>
                        <a:rPr lang="en-US" sz="1100" dirty="0"/>
                        <a:t>Scored by the test administrator</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25302475"/>
                  </a:ext>
                </a:extLst>
              </a:tr>
            </a:tbl>
          </a:graphicData>
        </a:graphic>
      </p:graphicFrame>
      <p:graphicFrame>
        <p:nvGraphicFramePr>
          <p:cNvPr id="18" name="Table 17">
            <a:extLst>
              <a:ext uri="{FF2B5EF4-FFF2-40B4-BE49-F238E27FC236}">
                <a16:creationId xmlns:a16="http://schemas.microsoft.com/office/drawing/2014/main" id="{7D78163A-58B3-6A24-E93A-0648335C11BD}"/>
              </a:ext>
            </a:extLst>
          </p:cNvPr>
          <p:cNvGraphicFramePr>
            <a:graphicFrameLocks noGrp="1"/>
          </p:cNvGraphicFramePr>
          <p:nvPr>
            <p:extLst>
              <p:ext uri="{D42A27DB-BD31-4B8C-83A1-F6EECF244321}">
                <p14:modId xmlns:p14="http://schemas.microsoft.com/office/powerpoint/2010/main" val="1499461147"/>
              </p:ext>
            </p:extLst>
          </p:nvPr>
        </p:nvGraphicFramePr>
        <p:xfrm>
          <a:off x="235131" y="2825824"/>
          <a:ext cx="6400800" cy="1691640"/>
        </p:xfrm>
        <a:graphic>
          <a:graphicData uri="http://schemas.openxmlformats.org/drawingml/2006/table">
            <a:tbl>
              <a:tblPr firstRow="1" bandRow="1">
                <a:tableStyleId>{93296810-A885-4BE3-A3E7-6D5BEEA58F35}</a:tableStyleId>
              </a:tblPr>
              <a:tblGrid>
                <a:gridCol w="1600200">
                  <a:extLst>
                    <a:ext uri="{9D8B030D-6E8A-4147-A177-3AD203B41FA5}">
                      <a16:colId xmlns:a16="http://schemas.microsoft.com/office/drawing/2014/main" val="2245449245"/>
                    </a:ext>
                  </a:extLst>
                </a:gridCol>
                <a:gridCol w="1600200">
                  <a:extLst>
                    <a:ext uri="{9D8B030D-6E8A-4147-A177-3AD203B41FA5}">
                      <a16:colId xmlns:a16="http://schemas.microsoft.com/office/drawing/2014/main" val="4289921982"/>
                    </a:ext>
                  </a:extLst>
                </a:gridCol>
                <a:gridCol w="1600200">
                  <a:extLst>
                    <a:ext uri="{9D8B030D-6E8A-4147-A177-3AD203B41FA5}">
                      <a16:colId xmlns:a16="http://schemas.microsoft.com/office/drawing/2014/main" val="1563803073"/>
                    </a:ext>
                  </a:extLst>
                </a:gridCol>
                <a:gridCol w="1600200">
                  <a:extLst>
                    <a:ext uri="{9D8B030D-6E8A-4147-A177-3AD203B41FA5}">
                      <a16:colId xmlns:a16="http://schemas.microsoft.com/office/drawing/2014/main" val="1189630848"/>
                    </a:ext>
                  </a:extLst>
                </a:gridCol>
              </a:tblGrid>
              <a:tr h="370840">
                <a:tc>
                  <a:txBody>
                    <a:bodyPr/>
                    <a:lstStyle/>
                    <a:p>
                      <a:pPr algn="ctr"/>
                      <a:r>
                        <a:rPr lang="en-US" sz="1100" dirty="0"/>
                        <a:t>Administration Format</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Approximate administration time</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Recommended scheduled testing time</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Scoring Process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3104803110"/>
                  </a:ext>
                </a:extLst>
              </a:tr>
              <a:tr h="370840">
                <a:tc>
                  <a:txBody>
                    <a:bodyPr/>
                    <a:lstStyle/>
                    <a:p>
                      <a:pPr algn="ctr"/>
                      <a:r>
                        <a:rPr lang="en-US" sz="1100" b="1" dirty="0"/>
                        <a:t>Group:</a:t>
                      </a:r>
                    </a:p>
                    <a:p>
                      <a:pPr algn="ctr"/>
                      <a:r>
                        <a:rPr lang="en-US" sz="1100" dirty="0"/>
                        <a:t>Listening, Reading, Writing</a:t>
                      </a:r>
                    </a:p>
                    <a:p>
                      <a:pPr algn="ctr"/>
                      <a:r>
                        <a:rPr lang="en-US" sz="1100" b="1" dirty="0"/>
                        <a:t>Individually:</a:t>
                      </a:r>
                    </a:p>
                    <a:p>
                      <a:pPr algn="ctr"/>
                      <a:r>
                        <a:rPr lang="en-US" sz="1100" dirty="0"/>
                        <a:t>Speaking</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algn="ctr"/>
                      <a:r>
                        <a:rPr lang="en-US" sz="1100" dirty="0"/>
                        <a:t>Listening: 20-40 minutes</a:t>
                      </a:r>
                    </a:p>
                    <a:p>
                      <a:pPr algn="ctr"/>
                      <a:r>
                        <a:rPr lang="en-US" sz="1100" dirty="0"/>
                        <a:t>Reading: 50 minutes</a:t>
                      </a:r>
                    </a:p>
                    <a:p>
                      <a:pPr algn="ctr"/>
                      <a:r>
                        <a:rPr lang="en-US" sz="1100" dirty="0"/>
                        <a:t>Speaking: 15-30 minutes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dirty="0"/>
                        <a:t>Writing: 35-40 minutes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algn="ctr"/>
                      <a:r>
                        <a:rPr lang="en-US" sz="1100" dirty="0"/>
                        <a:t>Listening: 60 minutes</a:t>
                      </a:r>
                    </a:p>
                    <a:p>
                      <a:pPr algn="ctr"/>
                      <a:r>
                        <a:rPr lang="en-US" sz="1100" dirty="0"/>
                        <a:t>Reading: 70 minutes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dirty="0"/>
                        <a:t>Speaking: 45 minutes</a:t>
                      </a:r>
                    </a:p>
                    <a:p>
                      <a:pPr algn="ctr"/>
                      <a:r>
                        <a:rPr lang="en-US" sz="1100" dirty="0"/>
                        <a:t>Writing: 50-55 minutes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algn="ctr"/>
                      <a:r>
                        <a:rPr lang="en-US" sz="1100" b="1" dirty="0"/>
                        <a:t>Centrally Scored by DRC:</a:t>
                      </a:r>
                    </a:p>
                    <a:p>
                      <a:pPr algn="ctr"/>
                      <a:r>
                        <a:rPr lang="en-US" sz="1100" dirty="0"/>
                        <a:t>Listening, Reading, Writing</a:t>
                      </a:r>
                    </a:p>
                    <a:p>
                      <a:pPr algn="ctr"/>
                      <a:r>
                        <a:rPr lang="en-US" sz="1100" b="1" dirty="0"/>
                        <a:t>Scored by </a:t>
                      </a:r>
                    </a:p>
                    <a:p>
                      <a:pPr algn="ctr"/>
                      <a:r>
                        <a:rPr lang="en-US" sz="1100" b="1" dirty="0"/>
                        <a:t>the test administrator:</a:t>
                      </a:r>
                    </a:p>
                    <a:p>
                      <a:pPr algn="ctr"/>
                      <a:r>
                        <a:rPr lang="en-US" sz="1100" dirty="0"/>
                        <a:t>Speaking</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25302475"/>
                  </a:ext>
                </a:extLst>
              </a:tr>
            </a:tbl>
          </a:graphicData>
        </a:graphic>
      </p:graphicFrame>
      <p:graphicFrame>
        <p:nvGraphicFramePr>
          <p:cNvPr id="19" name="Table 18">
            <a:extLst>
              <a:ext uri="{FF2B5EF4-FFF2-40B4-BE49-F238E27FC236}">
                <a16:creationId xmlns:a16="http://schemas.microsoft.com/office/drawing/2014/main" id="{237B9176-E780-9FE1-4CAA-664E33EA7B46}"/>
              </a:ext>
            </a:extLst>
          </p:cNvPr>
          <p:cNvGraphicFramePr>
            <a:graphicFrameLocks noGrp="1"/>
          </p:cNvGraphicFramePr>
          <p:nvPr>
            <p:extLst>
              <p:ext uri="{D42A27DB-BD31-4B8C-83A1-F6EECF244321}">
                <p14:modId xmlns:p14="http://schemas.microsoft.com/office/powerpoint/2010/main" val="3973195569"/>
              </p:ext>
            </p:extLst>
          </p:nvPr>
        </p:nvGraphicFramePr>
        <p:xfrm>
          <a:off x="241300" y="4876870"/>
          <a:ext cx="6400800" cy="1188720"/>
        </p:xfrm>
        <a:graphic>
          <a:graphicData uri="http://schemas.openxmlformats.org/drawingml/2006/table">
            <a:tbl>
              <a:tblPr firstRow="1" bandRow="1">
                <a:tableStyleId>{93296810-A885-4BE3-A3E7-6D5BEEA58F35}</a:tableStyleId>
              </a:tblPr>
              <a:tblGrid>
                <a:gridCol w="1600200">
                  <a:extLst>
                    <a:ext uri="{9D8B030D-6E8A-4147-A177-3AD203B41FA5}">
                      <a16:colId xmlns:a16="http://schemas.microsoft.com/office/drawing/2014/main" val="2245449245"/>
                    </a:ext>
                  </a:extLst>
                </a:gridCol>
                <a:gridCol w="1600200">
                  <a:extLst>
                    <a:ext uri="{9D8B030D-6E8A-4147-A177-3AD203B41FA5}">
                      <a16:colId xmlns:a16="http://schemas.microsoft.com/office/drawing/2014/main" val="4289921982"/>
                    </a:ext>
                  </a:extLst>
                </a:gridCol>
                <a:gridCol w="1600200">
                  <a:extLst>
                    <a:ext uri="{9D8B030D-6E8A-4147-A177-3AD203B41FA5}">
                      <a16:colId xmlns:a16="http://schemas.microsoft.com/office/drawing/2014/main" val="1563803073"/>
                    </a:ext>
                  </a:extLst>
                </a:gridCol>
                <a:gridCol w="1600200">
                  <a:extLst>
                    <a:ext uri="{9D8B030D-6E8A-4147-A177-3AD203B41FA5}">
                      <a16:colId xmlns:a16="http://schemas.microsoft.com/office/drawing/2014/main" val="1189630848"/>
                    </a:ext>
                  </a:extLst>
                </a:gridCol>
              </a:tblGrid>
              <a:tr h="370840">
                <a:tc>
                  <a:txBody>
                    <a:bodyPr/>
                    <a:lstStyle/>
                    <a:p>
                      <a:pPr algn="ctr"/>
                      <a:r>
                        <a:rPr lang="en-US" sz="1100" dirty="0"/>
                        <a:t>Administration Format</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Approximate administration time</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Recommended scheduled testing time</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Scoring Process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3104803110"/>
                  </a:ext>
                </a:extLst>
              </a:tr>
              <a:tr h="370840">
                <a:tc>
                  <a:txBody>
                    <a:bodyPr/>
                    <a:lstStyle/>
                    <a:p>
                      <a:pPr algn="ctr"/>
                      <a:r>
                        <a:rPr lang="en-US" sz="1100" dirty="0"/>
                        <a:t>Group</a:t>
                      </a:r>
                    </a:p>
                    <a:p>
                      <a:pPr algn="ctr"/>
                      <a:r>
                        <a:rPr lang="en-US" sz="1100" dirty="0"/>
                        <a:t>- See next page for group size ratios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algn="ctr"/>
                      <a:r>
                        <a:rPr lang="en-US" sz="1100" dirty="0"/>
                        <a:t>Listening: 35-50 minutes</a:t>
                      </a:r>
                    </a:p>
                    <a:p>
                      <a:pPr algn="ctr"/>
                      <a:r>
                        <a:rPr lang="en-US" sz="1100" dirty="0"/>
                        <a:t>Reading: 45 minutes</a:t>
                      </a:r>
                    </a:p>
                    <a:p>
                      <a:pPr algn="ctr"/>
                      <a:r>
                        <a:rPr lang="en-US" sz="1100" dirty="0"/>
                        <a:t>Speaking: 35 minutes</a:t>
                      </a:r>
                    </a:p>
                    <a:p>
                      <a:pPr algn="ctr"/>
                      <a:r>
                        <a:rPr lang="en-US" sz="1100" dirty="0"/>
                        <a:t>Writing: 50-75 minutes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algn="ctr"/>
                      <a:r>
                        <a:rPr lang="en-US" sz="1100" dirty="0"/>
                        <a:t>Listening: 65 minutes</a:t>
                      </a:r>
                    </a:p>
                    <a:p>
                      <a:pPr algn="ctr"/>
                      <a:r>
                        <a:rPr lang="en-US" sz="1100" dirty="0"/>
                        <a:t>Reading: 60 minutes</a:t>
                      </a:r>
                    </a:p>
                    <a:p>
                      <a:pPr algn="ctr"/>
                      <a:r>
                        <a:rPr lang="en-US" sz="1100" dirty="0"/>
                        <a:t>Speaking: 50 minutes</a:t>
                      </a:r>
                    </a:p>
                    <a:p>
                      <a:pPr algn="ctr"/>
                      <a:r>
                        <a:rPr lang="en-US" sz="1100" dirty="0"/>
                        <a:t>Writing: 70-90 minutes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algn="ctr"/>
                      <a:r>
                        <a:rPr lang="en-US" sz="1100" dirty="0"/>
                        <a:t>Centrally Scored by DRC</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25302475"/>
                  </a:ext>
                </a:extLst>
              </a:tr>
            </a:tbl>
          </a:graphicData>
        </a:graphic>
      </p:graphicFrame>
      <p:graphicFrame>
        <p:nvGraphicFramePr>
          <p:cNvPr id="20" name="Table 19">
            <a:extLst>
              <a:ext uri="{FF2B5EF4-FFF2-40B4-BE49-F238E27FC236}">
                <a16:creationId xmlns:a16="http://schemas.microsoft.com/office/drawing/2014/main" id="{371A2A76-60CB-8E1C-6ADC-893A80BB057E}"/>
              </a:ext>
            </a:extLst>
          </p:cNvPr>
          <p:cNvGraphicFramePr>
            <a:graphicFrameLocks noGrp="1"/>
          </p:cNvGraphicFramePr>
          <p:nvPr>
            <p:extLst>
              <p:ext uri="{D42A27DB-BD31-4B8C-83A1-F6EECF244321}">
                <p14:modId xmlns:p14="http://schemas.microsoft.com/office/powerpoint/2010/main" val="8740204"/>
              </p:ext>
            </p:extLst>
          </p:nvPr>
        </p:nvGraphicFramePr>
        <p:xfrm>
          <a:off x="239489" y="6448312"/>
          <a:ext cx="6400800" cy="1188720"/>
        </p:xfrm>
        <a:graphic>
          <a:graphicData uri="http://schemas.openxmlformats.org/drawingml/2006/table">
            <a:tbl>
              <a:tblPr firstRow="1" bandRow="1">
                <a:tableStyleId>{93296810-A885-4BE3-A3E7-6D5BEEA58F35}</a:tableStyleId>
              </a:tblPr>
              <a:tblGrid>
                <a:gridCol w="1600200">
                  <a:extLst>
                    <a:ext uri="{9D8B030D-6E8A-4147-A177-3AD203B41FA5}">
                      <a16:colId xmlns:a16="http://schemas.microsoft.com/office/drawing/2014/main" val="2245449245"/>
                    </a:ext>
                  </a:extLst>
                </a:gridCol>
                <a:gridCol w="1600200">
                  <a:extLst>
                    <a:ext uri="{9D8B030D-6E8A-4147-A177-3AD203B41FA5}">
                      <a16:colId xmlns:a16="http://schemas.microsoft.com/office/drawing/2014/main" val="4289921982"/>
                    </a:ext>
                  </a:extLst>
                </a:gridCol>
                <a:gridCol w="1600200">
                  <a:extLst>
                    <a:ext uri="{9D8B030D-6E8A-4147-A177-3AD203B41FA5}">
                      <a16:colId xmlns:a16="http://schemas.microsoft.com/office/drawing/2014/main" val="1563803073"/>
                    </a:ext>
                  </a:extLst>
                </a:gridCol>
                <a:gridCol w="1600200">
                  <a:extLst>
                    <a:ext uri="{9D8B030D-6E8A-4147-A177-3AD203B41FA5}">
                      <a16:colId xmlns:a16="http://schemas.microsoft.com/office/drawing/2014/main" val="1189630848"/>
                    </a:ext>
                  </a:extLst>
                </a:gridCol>
              </a:tblGrid>
              <a:tr h="370840">
                <a:tc>
                  <a:txBody>
                    <a:bodyPr/>
                    <a:lstStyle/>
                    <a:p>
                      <a:pPr algn="ctr"/>
                      <a:r>
                        <a:rPr lang="en-US" sz="1100" dirty="0"/>
                        <a:t>Administration Format</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Approximate administration time</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Recommended scheduled testing time</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pPr algn="ctr"/>
                      <a:r>
                        <a:rPr lang="en-US" sz="1100" dirty="0"/>
                        <a:t>Scoring Process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3104803110"/>
                  </a:ext>
                </a:extLst>
              </a:tr>
              <a:tr h="3708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dirty="0"/>
                        <a:t>Individually administered</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algn="ctr"/>
                      <a:r>
                        <a:rPr lang="en-US" sz="1100" dirty="0"/>
                        <a:t>Listening: 30 minutes</a:t>
                      </a:r>
                    </a:p>
                    <a:p>
                      <a:pPr algn="ctr"/>
                      <a:r>
                        <a:rPr lang="en-US" sz="1100" dirty="0"/>
                        <a:t>Reading: 30 minutes</a:t>
                      </a:r>
                    </a:p>
                    <a:p>
                      <a:pPr algn="ctr"/>
                      <a:r>
                        <a:rPr lang="en-US" sz="1100" dirty="0"/>
                        <a:t>Speaking: 30 minutes</a:t>
                      </a:r>
                    </a:p>
                    <a:p>
                      <a:pPr algn="ctr"/>
                      <a:r>
                        <a:rPr lang="en-US" sz="1100" dirty="0"/>
                        <a:t>Writing: 30 minutes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algn="ctr"/>
                      <a:r>
                        <a:rPr lang="en-US" sz="1100" dirty="0"/>
                        <a:t>Listening: 40 minutes</a:t>
                      </a:r>
                    </a:p>
                    <a:p>
                      <a:pPr algn="ctr"/>
                      <a:r>
                        <a:rPr lang="en-US" sz="1100" dirty="0"/>
                        <a:t>Reading: 40 minutes</a:t>
                      </a:r>
                    </a:p>
                    <a:p>
                      <a:pPr algn="ctr"/>
                      <a:r>
                        <a:rPr lang="en-US" sz="1100" dirty="0"/>
                        <a:t>Speaking: 40 minutes</a:t>
                      </a:r>
                    </a:p>
                    <a:p>
                      <a:pPr algn="ctr"/>
                      <a:r>
                        <a:rPr lang="en-US" sz="1100" dirty="0"/>
                        <a:t>Writing: 40 minutes</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dirty="0"/>
                        <a:t>Scored by the test administrator</a:t>
                      </a:r>
                    </a:p>
                  </a:txBody>
                  <a:tcPr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25302475"/>
                  </a:ext>
                </a:extLst>
              </a:tr>
            </a:tbl>
          </a:graphicData>
        </a:graphic>
      </p:graphicFrame>
      <p:sp>
        <p:nvSpPr>
          <p:cNvPr id="21" name="TextBox 20">
            <a:extLst>
              <a:ext uri="{FF2B5EF4-FFF2-40B4-BE49-F238E27FC236}">
                <a16:creationId xmlns:a16="http://schemas.microsoft.com/office/drawing/2014/main" id="{4ECE04CE-B1D5-E5A1-2371-D06298F82AE6}"/>
              </a:ext>
            </a:extLst>
          </p:cNvPr>
          <p:cNvSpPr txBox="1"/>
          <p:nvPr/>
        </p:nvSpPr>
        <p:spPr>
          <a:xfrm>
            <a:off x="150589" y="1293644"/>
            <a:ext cx="2742739" cy="338554"/>
          </a:xfrm>
          <a:prstGeom prst="rect">
            <a:avLst/>
          </a:prstGeom>
          <a:noFill/>
        </p:spPr>
        <p:txBody>
          <a:bodyPr wrap="none" rtlCol="0">
            <a:spAutoFit/>
          </a:bodyPr>
          <a:lstStyle/>
          <a:p>
            <a:r>
              <a:rPr lang="en-US" sz="1600" i="1" dirty="0"/>
              <a:t>WIDA ACCESS for Kindergarten</a:t>
            </a:r>
          </a:p>
        </p:txBody>
      </p:sp>
      <p:sp>
        <p:nvSpPr>
          <p:cNvPr id="22" name="TextBox 21">
            <a:extLst>
              <a:ext uri="{FF2B5EF4-FFF2-40B4-BE49-F238E27FC236}">
                <a16:creationId xmlns:a16="http://schemas.microsoft.com/office/drawing/2014/main" id="{1076E9A6-E4D4-C100-57B1-D5A9391B8C20}"/>
              </a:ext>
            </a:extLst>
          </p:cNvPr>
          <p:cNvSpPr txBox="1"/>
          <p:nvPr/>
        </p:nvSpPr>
        <p:spPr>
          <a:xfrm>
            <a:off x="150589" y="2521024"/>
            <a:ext cx="1849289" cy="338554"/>
          </a:xfrm>
          <a:prstGeom prst="rect">
            <a:avLst/>
          </a:prstGeom>
          <a:noFill/>
        </p:spPr>
        <p:txBody>
          <a:bodyPr wrap="none" rtlCol="0">
            <a:spAutoFit/>
          </a:bodyPr>
          <a:lstStyle/>
          <a:p>
            <a:r>
              <a:rPr lang="en-US" sz="1600" i="1" dirty="0"/>
              <a:t>WIDA ACCESS Paper</a:t>
            </a:r>
          </a:p>
        </p:txBody>
      </p:sp>
      <p:sp>
        <p:nvSpPr>
          <p:cNvPr id="23" name="TextBox 22">
            <a:extLst>
              <a:ext uri="{FF2B5EF4-FFF2-40B4-BE49-F238E27FC236}">
                <a16:creationId xmlns:a16="http://schemas.microsoft.com/office/drawing/2014/main" id="{95C10E51-9166-1005-0A21-E7D564102687}"/>
              </a:ext>
            </a:extLst>
          </p:cNvPr>
          <p:cNvSpPr txBox="1"/>
          <p:nvPr/>
        </p:nvSpPr>
        <p:spPr>
          <a:xfrm>
            <a:off x="150589" y="4577502"/>
            <a:ext cx="1904304" cy="338554"/>
          </a:xfrm>
          <a:prstGeom prst="rect">
            <a:avLst/>
          </a:prstGeom>
          <a:noFill/>
        </p:spPr>
        <p:txBody>
          <a:bodyPr wrap="none" rtlCol="0">
            <a:spAutoFit/>
          </a:bodyPr>
          <a:lstStyle/>
          <a:p>
            <a:r>
              <a:rPr lang="en-US" sz="1600" i="1" dirty="0"/>
              <a:t>WIDA ACCESS Online</a:t>
            </a:r>
          </a:p>
        </p:txBody>
      </p:sp>
      <p:sp>
        <p:nvSpPr>
          <p:cNvPr id="24" name="TextBox 23">
            <a:extLst>
              <a:ext uri="{FF2B5EF4-FFF2-40B4-BE49-F238E27FC236}">
                <a16:creationId xmlns:a16="http://schemas.microsoft.com/office/drawing/2014/main" id="{CD09F64D-B596-6313-4926-32FF8FBEE200}"/>
              </a:ext>
            </a:extLst>
          </p:cNvPr>
          <p:cNvSpPr txBox="1"/>
          <p:nvPr/>
        </p:nvSpPr>
        <p:spPr>
          <a:xfrm>
            <a:off x="150589" y="6150779"/>
            <a:ext cx="2143600" cy="338554"/>
          </a:xfrm>
          <a:prstGeom prst="rect">
            <a:avLst/>
          </a:prstGeom>
          <a:noFill/>
        </p:spPr>
        <p:txBody>
          <a:bodyPr wrap="none" rtlCol="0">
            <a:spAutoFit/>
          </a:bodyPr>
          <a:lstStyle/>
          <a:p>
            <a:r>
              <a:rPr lang="en-US" sz="1600" i="1" dirty="0"/>
              <a:t>WIDA Alternate ACCESS</a:t>
            </a:r>
          </a:p>
        </p:txBody>
      </p:sp>
    </p:spTree>
    <p:extLst>
      <p:ext uri="{BB962C8B-B14F-4D97-AF65-F5344CB8AC3E}">
        <p14:creationId xmlns:p14="http://schemas.microsoft.com/office/powerpoint/2010/main" val="3476781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08BFA-F3D8-B592-308D-7662DDD311D8}"/>
              </a:ext>
            </a:extLst>
          </p:cNvPr>
          <p:cNvSpPr>
            <a:spLocks noGrp="1"/>
          </p:cNvSpPr>
          <p:nvPr>
            <p:ph type="title"/>
          </p:nvPr>
        </p:nvSpPr>
        <p:spPr/>
        <p:txBody>
          <a:bodyPr/>
          <a:lstStyle/>
          <a:p>
            <a:r>
              <a:rPr lang="en-US" dirty="0"/>
              <a:t>Test Scheduling </a:t>
            </a:r>
            <a:r>
              <a:rPr lang="en-US" sz="2200" dirty="0"/>
              <a:t>continued</a:t>
            </a:r>
            <a:endParaRPr lang="en-US" dirty="0"/>
          </a:p>
        </p:txBody>
      </p:sp>
      <p:sp>
        <p:nvSpPr>
          <p:cNvPr id="4" name="Slide Number Placeholder 3">
            <a:extLst>
              <a:ext uri="{FF2B5EF4-FFF2-40B4-BE49-F238E27FC236}">
                <a16:creationId xmlns:a16="http://schemas.microsoft.com/office/drawing/2014/main" id="{25684795-AD8C-9154-F455-B2A4EB9F3092}"/>
              </a:ext>
            </a:extLst>
          </p:cNvPr>
          <p:cNvSpPr>
            <a:spLocks noGrp="1"/>
          </p:cNvSpPr>
          <p:nvPr>
            <p:ph type="sldNum" sz="quarter" idx="12"/>
          </p:nvPr>
        </p:nvSpPr>
        <p:spPr/>
        <p:txBody>
          <a:bodyPr/>
          <a:lstStyle/>
          <a:p>
            <a:fld id="{B4D764D8-5B36-754B-AFBA-AF0AFEFF4AB1}" type="slidenum">
              <a:rPr lang="en-US" smtClean="0"/>
              <a:t>17</a:t>
            </a:fld>
            <a:endParaRPr lang="en-US"/>
          </a:p>
        </p:txBody>
      </p:sp>
      <p:graphicFrame>
        <p:nvGraphicFramePr>
          <p:cNvPr id="5" name="Table 4">
            <a:extLst>
              <a:ext uri="{FF2B5EF4-FFF2-40B4-BE49-F238E27FC236}">
                <a16:creationId xmlns:a16="http://schemas.microsoft.com/office/drawing/2014/main" id="{501A5C27-0BCB-2D8E-D8B1-7B7D5AC0FD7F}"/>
              </a:ext>
            </a:extLst>
          </p:cNvPr>
          <p:cNvGraphicFramePr>
            <a:graphicFrameLocks noGrp="1"/>
          </p:cNvGraphicFramePr>
          <p:nvPr>
            <p:extLst>
              <p:ext uri="{D42A27DB-BD31-4B8C-83A1-F6EECF244321}">
                <p14:modId xmlns:p14="http://schemas.microsoft.com/office/powerpoint/2010/main" val="3167674546"/>
              </p:ext>
            </p:extLst>
          </p:nvPr>
        </p:nvGraphicFramePr>
        <p:xfrm>
          <a:off x="230275" y="1761852"/>
          <a:ext cx="6399124" cy="1814892"/>
        </p:xfrm>
        <a:graphic>
          <a:graphicData uri="http://schemas.openxmlformats.org/drawingml/2006/table">
            <a:tbl>
              <a:tblPr firstRow="1" bandRow="1">
                <a:tableStyleId>{5C22544A-7EE6-4342-B048-85BDC9FD1C3A}</a:tableStyleId>
              </a:tblPr>
              <a:tblGrid>
                <a:gridCol w="1599781">
                  <a:extLst>
                    <a:ext uri="{9D8B030D-6E8A-4147-A177-3AD203B41FA5}">
                      <a16:colId xmlns:a16="http://schemas.microsoft.com/office/drawing/2014/main" val="1233473344"/>
                    </a:ext>
                  </a:extLst>
                </a:gridCol>
                <a:gridCol w="1599781">
                  <a:extLst>
                    <a:ext uri="{9D8B030D-6E8A-4147-A177-3AD203B41FA5}">
                      <a16:colId xmlns:a16="http://schemas.microsoft.com/office/drawing/2014/main" val="2226935346"/>
                    </a:ext>
                  </a:extLst>
                </a:gridCol>
                <a:gridCol w="1599781">
                  <a:extLst>
                    <a:ext uri="{9D8B030D-6E8A-4147-A177-3AD203B41FA5}">
                      <a16:colId xmlns:a16="http://schemas.microsoft.com/office/drawing/2014/main" val="3287284927"/>
                    </a:ext>
                  </a:extLst>
                </a:gridCol>
                <a:gridCol w="1599781">
                  <a:extLst>
                    <a:ext uri="{9D8B030D-6E8A-4147-A177-3AD203B41FA5}">
                      <a16:colId xmlns:a16="http://schemas.microsoft.com/office/drawing/2014/main" val="709931317"/>
                    </a:ext>
                  </a:extLst>
                </a:gridCol>
              </a:tblGrid>
              <a:tr h="656652">
                <a:tc>
                  <a:txBody>
                    <a:bodyPr/>
                    <a:lstStyle/>
                    <a:p>
                      <a:pPr algn="ctr"/>
                      <a:r>
                        <a:rPr lang="en-US" sz="1600" dirty="0">
                          <a:latin typeface="Times New Roman" panose="02020603050405020304" pitchFamily="18" charset="0"/>
                          <a:cs typeface="Times New Roman" panose="02020603050405020304" pitchFamily="18" charset="0"/>
                        </a:rPr>
                        <a:t>Listening</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Reading</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Speaking</a:t>
                      </a:r>
                    </a:p>
                  </a:txBody>
                  <a:tcPr anchor="ctr"/>
                </a:tc>
                <a:tc>
                  <a:txBody>
                    <a:bodyPr/>
                    <a:lstStyle/>
                    <a:p>
                      <a:pPr algn="ctr"/>
                      <a:r>
                        <a:rPr lang="en-US" sz="1600" dirty="0">
                          <a:latin typeface="Times New Roman" panose="02020603050405020304" pitchFamily="18" charset="0"/>
                          <a:cs typeface="Times New Roman" panose="02020603050405020304" pitchFamily="18" charset="0"/>
                        </a:rPr>
                        <a:t>Writing</a:t>
                      </a:r>
                    </a:p>
                  </a:txBody>
                  <a:tcPr anchor="ctr"/>
                </a:tc>
                <a:extLst>
                  <a:ext uri="{0D108BD9-81ED-4DB2-BD59-A6C34878D82A}">
                    <a16:rowId xmlns:a16="http://schemas.microsoft.com/office/drawing/2014/main" val="87158356"/>
                  </a:ext>
                </a:extLst>
              </a:tr>
              <a:tr h="1103171">
                <a:tc>
                  <a:txBody>
                    <a:bodyPr/>
                    <a:lstStyle/>
                    <a:p>
                      <a:r>
                        <a:rPr lang="en-US" sz="1400" dirty="0">
                          <a:latin typeface="Times New Roman" panose="02020603050405020304" pitchFamily="18" charset="0"/>
                          <a:cs typeface="Times New Roman" panose="02020603050405020304" pitchFamily="18" charset="0"/>
                        </a:rPr>
                        <a:t>At least one Test Administrator per 30 students</a:t>
                      </a:r>
                    </a:p>
                  </a:txBody>
                  <a:tcPr/>
                </a:tc>
                <a:tc>
                  <a:txBody>
                    <a:bodyPr/>
                    <a:lstStyle/>
                    <a:p>
                      <a:r>
                        <a:rPr lang="en-US" sz="1400" dirty="0">
                          <a:latin typeface="Times New Roman" panose="02020603050405020304" pitchFamily="18" charset="0"/>
                          <a:cs typeface="Times New Roman" panose="02020603050405020304" pitchFamily="18" charset="0"/>
                        </a:rPr>
                        <a:t>At least one Test Administrator per 30 students</a:t>
                      </a:r>
                    </a:p>
                  </a:txBody>
                  <a:tcPr/>
                </a:tc>
                <a:tc>
                  <a:txBody>
                    <a:bodyPr/>
                    <a:lstStyle/>
                    <a:p>
                      <a:r>
                        <a:rPr lang="en-US" sz="1400" dirty="0">
                          <a:latin typeface="Times New Roman" panose="02020603050405020304" pitchFamily="18" charset="0"/>
                          <a:cs typeface="Times New Roman" panose="02020603050405020304" pitchFamily="18" charset="0"/>
                        </a:rPr>
                        <a:t>No more than 5 students (per Test Administrator)</a:t>
                      </a:r>
                    </a:p>
                    <a:p>
                      <a:r>
                        <a:rPr lang="en-US" sz="1400" dirty="0">
                          <a:latin typeface="Times New Roman" panose="02020603050405020304" pitchFamily="18" charset="0"/>
                          <a:cs typeface="Times New Roman" panose="02020603050405020304" pitchFamily="18" charset="0"/>
                        </a:rPr>
                        <a:t> - factor in testing space</a:t>
                      </a:r>
                    </a:p>
                  </a:txBody>
                  <a:tcPr/>
                </a:tc>
                <a:tc>
                  <a:txBody>
                    <a:bodyPr/>
                    <a:lstStyle/>
                    <a:p>
                      <a:r>
                        <a:rPr lang="en-US" sz="1400" dirty="0">
                          <a:latin typeface="Times New Roman" panose="02020603050405020304" pitchFamily="18" charset="0"/>
                          <a:cs typeface="Times New Roman" panose="02020603050405020304" pitchFamily="18" charset="0"/>
                        </a:rPr>
                        <a:t>No more than 15 students (per Test Administrator)</a:t>
                      </a:r>
                    </a:p>
                  </a:txBody>
                  <a:tcPr/>
                </a:tc>
                <a:extLst>
                  <a:ext uri="{0D108BD9-81ED-4DB2-BD59-A6C34878D82A}">
                    <a16:rowId xmlns:a16="http://schemas.microsoft.com/office/drawing/2014/main" val="767449933"/>
                  </a:ext>
                </a:extLst>
              </a:tr>
            </a:tbl>
          </a:graphicData>
        </a:graphic>
      </p:graphicFrame>
      <p:sp>
        <p:nvSpPr>
          <p:cNvPr id="6" name="TextBox 5">
            <a:extLst>
              <a:ext uri="{FF2B5EF4-FFF2-40B4-BE49-F238E27FC236}">
                <a16:creationId xmlns:a16="http://schemas.microsoft.com/office/drawing/2014/main" id="{E6CFC0EA-BE00-8C59-23A7-17F113BACFD2}"/>
              </a:ext>
            </a:extLst>
          </p:cNvPr>
          <p:cNvSpPr txBox="1"/>
          <p:nvPr/>
        </p:nvSpPr>
        <p:spPr>
          <a:xfrm>
            <a:off x="1523396" y="888266"/>
            <a:ext cx="3835666" cy="369332"/>
          </a:xfrm>
          <a:prstGeom prst="rect">
            <a:avLst/>
          </a:prstGeom>
          <a:noFill/>
        </p:spPr>
        <p:txBody>
          <a:bodyPr wrap="none" rtlCol="0">
            <a:spAutoFit/>
          </a:bodyPr>
          <a:lstStyle/>
          <a:p>
            <a:pPr algn="ctr"/>
            <a:r>
              <a:rPr lang="en-US" b="1" dirty="0">
                <a:latin typeface="Times New Roman" panose="02020603050405020304" pitchFamily="18" charset="0"/>
                <a:cs typeface="Times New Roman" panose="02020603050405020304" pitchFamily="18" charset="0"/>
              </a:rPr>
              <a:t>ACCESS Online Testing Group Sizes</a:t>
            </a:r>
          </a:p>
        </p:txBody>
      </p:sp>
      <p:sp>
        <p:nvSpPr>
          <p:cNvPr id="7" name="TextBox 6">
            <a:extLst>
              <a:ext uri="{FF2B5EF4-FFF2-40B4-BE49-F238E27FC236}">
                <a16:creationId xmlns:a16="http://schemas.microsoft.com/office/drawing/2014/main" id="{73677A0B-1B1F-BF0E-962D-D45F3D008D28}"/>
              </a:ext>
            </a:extLst>
          </p:cNvPr>
          <p:cNvSpPr txBox="1"/>
          <p:nvPr/>
        </p:nvSpPr>
        <p:spPr>
          <a:xfrm>
            <a:off x="2407181" y="1300044"/>
            <a:ext cx="2043637" cy="338554"/>
          </a:xfrm>
          <a:prstGeom prst="rect">
            <a:avLst/>
          </a:prstGeom>
          <a:noFill/>
        </p:spPr>
        <p:txBody>
          <a:bodyPr wrap="none" rtlCol="0">
            <a:spAutoFit/>
          </a:bodyPr>
          <a:lstStyle/>
          <a:p>
            <a:pPr algn="ctr"/>
            <a:r>
              <a:rPr lang="en-US" sz="1600" dirty="0">
                <a:latin typeface="Times New Roman" panose="02020603050405020304" pitchFamily="18" charset="0"/>
                <a:cs typeface="Times New Roman" panose="02020603050405020304" pitchFamily="18" charset="0"/>
              </a:rPr>
              <a:t>As </a:t>
            </a:r>
            <a:r>
              <a:rPr lang="en-US" sz="1600" b="1" dirty="0">
                <a:latin typeface="Times New Roman" panose="02020603050405020304" pitchFamily="18" charset="0"/>
                <a:cs typeface="Times New Roman" panose="02020603050405020304" pitchFamily="18" charset="0"/>
              </a:rPr>
              <a:t>Required</a:t>
            </a:r>
            <a:r>
              <a:rPr lang="en-US" sz="1600" dirty="0">
                <a:latin typeface="Times New Roman" panose="02020603050405020304" pitchFamily="18" charset="0"/>
                <a:cs typeface="Times New Roman" panose="02020603050405020304" pitchFamily="18" charset="0"/>
              </a:rPr>
              <a:t> by MDE</a:t>
            </a:r>
          </a:p>
        </p:txBody>
      </p:sp>
      <p:pic>
        <p:nvPicPr>
          <p:cNvPr id="10" name="Picture 9" descr="Blue letters on a black background&#10;&#10;Description automatically generated">
            <a:extLst>
              <a:ext uri="{FF2B5EF4-FFF2-40B4-BE49-F238E27FC236}">
                <a16:creationId xmlns:a16="http://schemas.microsoft.com/office/drawing/2014/main" id="{D311BAD3-2303-3718-5A8B-CF53CA337463}"/>
              </a:ext>
            </a:extLst>
          </p:cNvPr>
          <p:cNvPicPr>
            <a:picLocks noChangeAspect="1"/>
          </p:cNvPicPr>
          <p:nvPr/>
        </p:nvPicPr>
        <p:blipFill>
          <a:blip r:embed="rId2"/>
          <a:stretch>
            <a:fillRect/>
          </a:stretch>
        </p:blipFill>
        <p:spPr>
          <a:xfrm>
            <a:off x="230275" y="8091130"/>
            <a:ext cx="1598525" cy="210025"/>
          </a:xfrm>
          <a:prstGeom prst="rect">
            <a:avLst/>
          </a:prstGeom>
        </p:spPr>
      </p:pic>
      <p:pic>
        <p:nvPicPr>
          <p:cNvPr id="13" name="Picture 12" descr="A group of people in a row&#10;&#10;Description automatically generated">
            <a:extLst>
              <a:ext uri="{FF2B5EF4-FFF2-40B4-BE49-F238E27FC236}">
                <a16:creationId xmlns:a16="http://schemas.microsoft.com/office/drawing/2014/main" id="{AE194EA5-A282-B398-22E0-80C09DC49DB4}"/>
              </a:ext>
            </a:extLst>
          </p:cNvPr>
          <p:cNvPicPr>
            <a:picLocks noChangeAspect="1"/>
          </p:cNvPicPr>
          <p:nvPr/>
        </p:nvPicPr>
        <p:blipFill>
          <a:blip r:embed="rId3"/>
          <a:stretch>
            <a:fillRect/>
          </a:stretch>
        </p:blipFill>
        <p:spPr>
          <a:xfrm>
            <a:off x="1008106" y="3657844"/>
            <a:ext cx="4843849" cy="848852"/>
          </a:xfrm>
          <a:prstGeom prst="rect">
            <a:avLst/>
          </a:prstGeom>
        </p:spPr>
      </p:pic>
      <p:sp>
        <p:nvSpPr>
          <p:cNvPr id="3" name="TextBox 2">
            <a:extLst>
              <a:ext uri="{FF2B5EF4-FFF2-40B4-BE49-F238E27FC236}">
                <a16:creationId xmlns:a16="http://schemas.microsoft.com/office/drawing/2014/main" id="{8A253E2F-D7DD-F842-327B-62A4A87E15FF}"/>
              </a:ext>
            </a:extLst>
          </p:cNvPr>
          <p:cNvSpPr txBox="1"/>
          <p:nvPr/>
        </p:nvSpPr>
        <p:spPr>
          <a:xfrm>
            <a:off x="0" y="4553294"/>
            <a:ext cx="6893362" cy="338554"/>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Note: Online Speaking Tier Pre-A is always administered to students individually</a:t>
            </a:r>
          </a:p>
        </p:txBody>
      </p:sp>
    </p:spTree>
    <p:extLst>
      <p:ext uri="{BB962C8B-B14F-4D97-AF65-F5344CB8AC3E}">
        <p14:creationId xmlns:p14="http://schemas.microsoft.com/office/powerpoint/2010/main" val="4168478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3D544-E897-57D5-6220-6CE3CEC2F4B5}"/>
              </a:ext>
            </a:extLst>
          </p:cNvPr>
          <p:cNvSpPr>
            <a:spLocks noGrp="1"/>
          </p:cNvSpPr>
          <p:nvPr>
            <p:ph type="title"/>
          </p:nvPr>
        </p:nvSpPr>
        <p:spPr/>
        <p:txBody>
          <a:bodyPr/>
          <a:lstStyle/>
          <a:p>
            <a:r>
              <a:rPr lang="en-US" dirty="0"/>
              <a:t>Preparing Student iPads</a:t>
            </a:r>
          </a:p>
        </p:txBody>
      </p:sp>
      <p:sp>
        <p:nvSpPr>
          <p:cNvPr id="4" name="Slide Number Placeholder 3">
            <a:extLst>
              <a:ext uri="{FF2B5EF4-FFF2-40B4-BE49-F238E27FC236}">
                <a16:creationId xmlns:a16="http://schemas.microsoft.com/office/drawing/2014/main" id="{E7B10839-CF52-27B7-795B-7D919460D894}"/>
              </a:ext>
            </a:extLst>
          </p:cNvPr>
          <p:cNvSpPr>
            <a:spLocks noGrp="1"/>
          </p:cNvSpPr>
          <p:nvPr>
            <p:ph type="sldNum" sz="quarter" idx="12"/>
          </p:nvPr>
        </p:nvSpPr>
        <p:spPr/>
        <p:txBody>
          <a:bodyPr/>
          <a:lstStyle/>
          <a:p>
            <a:fld id="{B4D764D8-5B36-754B-AFBA-AF0AFEFF4AB1}" type="slidenum">
              <a:rPr lang="en-US" smtClean="0"/>
              <a:t>18</a:t>
            </a:fld>
            <a:endParaRPr lang="en-US"/>
          </a:p>
        </p:txBody>
      </p:sp>
      <p:sp>
        <p:nvSpPr>
          <p:cNvPr id="5" name="object 12">
            <a:extLst>
              <a:ext uri="{FF2B5EF4-FFF2-40B4-BE49-F238E27FC236}">
                <a16:creationId xmlns:a16="http://schemas.microsoft.com/office/drawing/2014/main" id="{F5B328A5-DDB5-59A6-A803-D56A51A18F93}"/>
              </a:ext>
            </a:extLst>
          </p:cNvPr>
          <p:cNvSpPr txBox="1"/>
          <p:nvPr/>
        </p:nvSpPr>
        <p:spPr>
          <a:xfrm>
            <a:off x="5062" y="6332640"/>
            <a:ext cx="6730365" cy="1549142"/>
          </a:xfrm>
          <a:prstGeom prst="rect">
            <a:avLst/>
          </a:prstGeom>
        </p:spPr>
        <p:txBody>
          <a:bodyPr vert="horz" wrap="square" lIns="0" tIns="12700" rIns="0" bIns="0" rtlCol="0">
            <a:spAutoFit/>
          </a:bodyPr>
          <a:lstStyle/>
          <a:p>
            <a:pPr marL="12700">
              <a:lnSpc>
                <a:spcPts val="1645"/>
              </a:lnSpc>
              <a:spcBef>
                <a:spcPts val="100"/>
              </a:spcBef>
            </a:pPr>
            <a:r>
              <a:rPr sz="1600" b="1" spc="-55" dirty="0">
                <a:latin typeface="Times New Roman"/>
                <a:cs typeface="Times New Roman"/>
              </a:rPr>
              <a:t>To</a:t>
            </a:r>
            <a:r>
              <a:rPr sz="1600" b="1" spc="-10" dirty="0">
                <a:latin typeface="Times New Roman"/>
                <a:cs typeface="Times New Roman"/>
              </a:rPr>
              <a:t> </a:t>
            </a:r>
            <a:r>
              <a:rPr sz="1600" b="1" spc="-5" dirty="0">
                <a:latin typeface="Times New Roman"/>
                <a:cs typeface="Times New Roman"/>
              </a:rPr>
              <a:t>find </a:t>
            </a:r>
            <a:r>
              <a:rPr sz="1600" b="1" dirty="0">
                <a:latin typeface="Times New Roman"/>
                <a:cs typeface="Times New Roman"/>
              </a:rPr>
              <a:t>your</a:t>
            </a:r>
            <a:r>
              <a:rPr sz="1600" b="1" spc="-10" dirty="0">
                <a:latin typeface="Times New Roman"/>
                <a:cs typeface="Times New Roman"/>
              </a:rPr>
              <a:t> </a:t>
            </a:r>
            <a:r>
              <a:rPr sz="1600" b="1" spc="-15" dirty="0">
                <a:latin typeface="Times New Roman"/>
                <a:cs typeface="Times New Roman"/>
              </a:rPr>
              <a:t>school’s</a:t>
            </a:r>
            <a:r>
              <a:rPr sz="1600" b="1" dirty="0">
                <a:latin typeface="Times New Roman"/>
                <a:cs typeface="Times New Roman"/>
              </a:rPr>
              <a:t> ORG</a:t>
            </a:r>
            <a:r>
              <a:rPr sz="1600" b="1" spc="-5" dirty="0">
                <a:latin typeface="Times New Roman"/>
                <a:cs typeface="Times New Roman"/>
              </a:rPr>
              <a:t> Unit:</a:t>
            </a:r>
            <a:endParaRPr sz="1600" b="1" dirty="0">
              <a:latin typeface="Times New Roman"/>
              <a:cs typeface="Times New Roman"/>
            </a:endParaRPr>
          </a:p>
          <a:p>
            <a:pPr marL="297815" marR="5080" indent="-285750">
              <a:lnSpc>
                <a:spcPts val="1700"/>
              </a:lnSpc>
              <a:spcBef>
                <a:spcPts val="5"/>
              </a:spcBef>
              <a:buFont typeface="Arial" panose="020B0604020202020204" pitchFamily="34" charset="0"/>
              <a:buChar char="•"/>
              <a:tabLst>
                <a:tab pos="297815" algn="l"/>
                <a:tab pos="298450" algn="l"/>
              </a:tabLst>
            </a:pPr>
            <a:r>
              <a:rPr sz="1300" dirty="0">
                <a:latin typeface="Times New Roman"/>
                <a:cs typeface="Times New Roman"/>
              </a:rPr>
              <a:t>Go </a:t>
            </a:r>
            <a:r>
              <a:rPr sz="1300" spc="-5" dirty="0">
                <a:latin typeface="Times New Roman"/>
                <a:cs typeface="Times New Roman"/>
              </a:rPr>
              <a:t>to </a:t>
            </a:r>
            <a:r>
              <a:rPr lang="en-US" sz="1300" spc="-5" dirty="0">
                <a:latin typeface="Times New Roman"/>
                <a:cs typeface="Times New Roman"/>
                <a:hlinkClick r:id="rId2"/>
              </a:rPr>
              <a:t>SPPS/REA Test Coordination website </a:t>
            </a:r>
            <a:r>
              <a:rPr lang="en-US" sz="1300" spc="-5" dirty="0">
                <a:latin typeface="Times New Roman"/>
                <a:cs typeface="Times New Roman"/>
              </a:rPr>
              <a:t>&gt; ACCESS Test Information</a:t>
            </a:r>
          </a:p>
          <a:p>
            <a:pPr marL="297815" marR="5080" indent="-285750">
              <a:lnSpc>
                <a:spcPts val="1700"/>
              </a:lnSpc>
              <a:spcBef>
                <a:spcPts val="5"/>
              </a:spcBef>
              <a:buFont typeface="Arial" panose="020B0604020202020204" pitchFamily="34" charset="0"/>
              <a:buChar char="•"/>
              <a:tabLst>
                <a:tab pos="297815" algn="l"/>
                <a:tab pos="298450" algn="l"/>
              </a:tabLst>
            </a:pPr>
            <a:r>
              <a:rPr lang="en-US" sz="1300" dirty="0">
                <a:latin typeface="Times New Roman"/>
                <a:cs typeface="Times New Roman"/>
              </a:rPr>
              <a:t>Under </a:t>
            </a:r>
            <a:r>
              <a:rPr lang="en-US" sz="1300" b="1" dirty="0">
                <a:latin typeface="Times New Roman"/>
                <a:cs typeface="Times New Roman"/>
              </a:rPr>
              <a:t>Websites</a:t>
            </a:r>
            <a:r>
              <a:rPr lang="en-US" sz="1300" dirty="0">
                <a:latin typeface="Times New Roman"/>
                <a:cs typeface="Times New Roman"/>
              </a:rPr>
              <a:t>, select </a:t>
            </a:r>
            <a:r>
              <a:rPr lang="en-US" sz="1300" b="1" dirty="0">
                <a:latin typeface="Times New Roman"/>
                <a:cs typeface="Times New Roman"/>
              </a:rPr>
              <a:t>Org Unit Folder</a:t>
            </a:r>
            <a:endParaRPr lang="en-US" sz="1300" dirty="0">
              <a:latin typeface="Times New Roman"/>
              <a:cs typeface="Times New Roman"/>
            </a:endParaRPr>
          </a:p>
          <a:p>
            <a:pPr marL="297815" marR="5080" indent="-285750">
              <a:lnSpc>
                <a:spcPts val="1700"/>
              </a:lnSpc>
              <a:spcBef>
                <a:spcPts val="5"/>
              </a:spcBef>
              <a:buFont typeface="Arial" panose="020B0604020202020204" pitchFamily="34" charset="0"/>
              <a:buChar char="•"/>
              <a:tabLst>
                <a:tab pos="297815" algn="l"/>
                <a:tab pos="298450" algn="l"/>
              </a:tabLst>
            </a:pPr>
            <a:r>
              <a:rPr lang="en-US" sz="1300" dirty="0">
                <a:latin typeface="Times New Roman"/>
                <a:cs typeface="Times New Roman"/>
              </a:rPr>
              <a:t>Find your schools Org Unit Doc.</a:t>
            </a:r>
            <a:endParaRPr sz="1300" dirty="0">
              <a:latin typeface="Times New Roman"/>
              <a:cs typeface="Times New Roman"/>
            </a:endParaRPr>
          </a:p>
          <a:p>
            <a:pPr marL="12700">
              <a:lnSpc>
                <a:spcPct val="100000"/>
              </a:lnSpc>
              <a:spcBef>
                <a:spcPts val="5"/>
              </a:spcBef>
            </a:pPr>
            <a:r>
              <a:rPr sz="1600" b="1" spc="-5" dirty="0">
                <a:latin typeface="Times New Roman"/>
                <a:cs typeface="Times New Roman"/>
              </a:rPr>
              <a:t>Students</a:t>
            </a:r>
            <a:r>
              <a:rPr sz="1600" b="1" dirty="0">
                <a:latin typeface="Times New Roman"/>
                <a:cs typeface="Times New Roman"/>
              </a:rPr>
              <a:t> </a:t>
            </a:r>
            <a:r>
              <a:rPr sz="1600" b="1" spc="-5" dirty="0">
                <a:latin typeface="Times New Roman"/>
                <a:cs typeface="Times New Roman"/>
              </a:rPr>
              <a:t>may </a:t>
            </a:r>
            <a:r>
              <a:rPr sz="1600" b="1" dirty="0">
                <a:latin typeface="Times New Roman"/>
                <a:cs typeface="Times New Roman"/>
              </a:rPr>
              <a:t>also</a:t>
            </a:r>
            <a:r>
              <a:rPr sz="1600" b="1" spc="-5" dirty="0">
                <a:latin typeface="Times New Roman"/>
                <a:cs typeface="Times New Roman"/>
              </a:rPr>
              <a:t> </a:t>
            </a:r>
            <a:r>
              <a:rPr sz="1600" b="1" dirty="0">
                <a:latin typeface="Times New Roman"/>
                <a:cs typeface="Times New Roman"/>
              </a:rPr>
              <a:t>test</a:t>
            </a:r>
            <a:r>
              <a:rPr sz="1600" b="1" spc="-10" dirty="0">
                <a:latin typeface="Times New Roman"/>
                <a:cs typeface="Times New Roman"/>
              </a:rPr>
              <a:t> </a:t>
            </a:r>
            <a:r>
              <a:rPr sz="1600" b="1" dirty="0">
                <a:latin typeface="Times New Roman"/>
                <a:cs typeface="Times New Roman"/>
              </a:rPr>
              <a:t>on</a:t>
            </a:r>
            <a:r>
              <a:rPr sz="1600" b="1" spc="-5" dirty="0">
                <a:latin typeface="Times New Roman"/>
                <a:cs typeface="Times New Roman"/>
              </a:rPr>
              <a:t> </a:t>
            </a:r>
            <a:r>
              <a:rPr sz="1600" b="1" dirty="0">
                <a:latin typeface="Times New Roman"/>
                <a:cs typeface="Times New Roman"/>
              </a:rPr>
              <a:t>school</a:t>
            </a:r>
            <a:r>
              <a:rPr sz="1600" b="1" spc="-5" dirty="0">
                <a:latin typeface="Times New Roman"/>
                <a:cs typeface="Times New Roman"/>
              </a:rPr>
              <a:t> computers</a:t>
            </a:r>
            <a:endParaRPr sz="1600" b="1" dirty="0">
              <a:latin typeface="Times New Roman"/>
              <a:cs typeface="Times New Roman"/>
            </a:endParaRPr>
          </a:p>
          <a:p>
            <a:pPr marL="298450" indent="-285750">
              <a:lnSpc>
                <a:spcPct val="100000"/>
              </a:lnSpc>
              <a:spcBef>
                <a:spcPts val="20"/>
              </a:spcBef>
              <a:buFont typeface="Arial" panose="020B0604020202020204" pitchFamily="34" charset="0"/>
              <a:buChar char="•"/>
              <a:tabLst>
                <a:tab pos="297815" algn="l"/>
                <a:tab pos="298450" algn="l"/>
              </a:tabLst>
            </a:pPr>
            <a:r>
              <a:rPr sz="1300" spc="-5" dirty="0">
                <a:latin typeface="Times New Roman"/>
                <a:cs typeface="Times New Roman"/>
              </a:rPr>
              <a:t>Log</a:t>
            </a:r>
            <a:r>
              <a:rPr sz="1300" dirty="0">
                <a:latin typeface="Times New Roman"/>
                <a:cs typeface="Times New Roman"/>
              </a:rPr>
              <a:t> on</a:t>
            </a:r>
            <a:r>
              <a:rPr sz="1300" spc="5" dirty="0">
                <a:latin typeface="Times New Roman"/>
                <a:cs typeface="Times New Roman"/>
              </a:rPr>
              <a:t> </a:t>
            </a:r>
            <a:r>
              <a:rPr sz="1300" spc="-5" dirty="0">
                <a:latin typeface="Times New Roman"/>
                <a:cs typeface="Times New Roman"/>
              </a:rPr>
              <a:t>to</a:t>
            </a:r>
            <a:r>
              <a:rPr sz="1300" spc="5" dirty="0">
                <a:latin typeface="Times New Roman"/>
                <a:cs typeface="Times New Roman"/>
              </a:rPr>
              <a:t> </a:t>
            </a:r>
            <a:r>
              <a:rPr sz="1300" spc="-5" dirty="0">
                <a:latin typeface="Times New Roman"/>
                <a:cs typeface="Times New Roman"/>
              </a:rPr>
              <a:t>the</a:t>
            </a:r>
            <a:r>
              <a:rPr sz="1300" dirty="0">
                <a:latin typeface="Times New Roman"/>
                <a:cs typeface="Times New Roman"/>
              </a:rPr>
              <a:t> </a:t>
            </a:r>
            <a:r>
              <a:rPr sz="1300" spc="-5" dirty="0">
                <a:latin typeface="Times New Roman"/>
                <a:cs typeface="Times New Roman"/>
              </a:rPr>
              <a:t>computer</a:t>
            </a:r>
            <a:r>
              <a:rPr sz="1300" dirty="0">
                <a:latin typeface="Times New Roman"/>
                <a:cs typeface="Times New Roman"/>
              </a:rPr>
              <a:t> using</a:t>
            </a:r>
            <a:r>
              <a:rPr sz="1300" spc="5" dirty="0">
                <a:latin typeface="Times New Roman"/>
                <a:cs typeface="Times New Roman"/>
              </a:rPr>
              <a:t> </a:t>
            </a:r>
            <a:r>
              <a:rPr sz="1300" spc="-5" dirty="0">
                <a:latin typeface="Times New Roman"/>
                <a:cs typeface="Times New Roman"/>
              </a:rPr>
              <a:t>‘</a:t>
            </a:r>
            <a:r>
              <a:rPr sz="1300" b="1" spc="-5" dirty="0">
                <a:latin typeface="Times New Roman"/>
                <a:cs typeface="Times New Roman"/>
              </a:rPr>
              <a:t>wida</a:t>
            </a:r>
            <a:r>
              <a:rPr sz="1300" spc="-5" dirty="0">
                <a:latin typeface="Times New Roman"/>
                <a:cs typeface="Times New Roman"/>
              </a:rPr>
              <a:t>’</a:t>
            </a:r>
            <a:r>
              <a:rPr sz="1300" spc="-110" dirty="0">
                <a:latin typeface="Times New Roman"/>
                <a:cs typeface="Times New Roman"/>
              </a:rPr>
              <a:t> </a:t>
            </a:r>
            <a:r>
              <a:rPr sz="1300" spc="-5" dirty="0">
                <a:latin typeface="Times New Roman"/>
                <a:cs typeface="Times New Roman"/>
              </a:rPr>
              <a:t>for</a:t>
            </a:r>
            <a:r>
              <a:rPr sz="1300" dirty="0">
                <a:latin typeface="Times New Roman"/>
                <a:cs typeface="Times New Roman"/>
              </a:rPr>
              <a:t> </a:t>
            </a:r>
            <a:r>
              <a:rPr sz="1300" spc="-5" dirty="0">
                <a:latin typeface="Times New Roman"/>
                <a:cs typeface="Times New Roman"/>
              </a:rPr>
              <a:t>both</a:t>
            </a:r>
            <a:r>
              <a:rPr sz="1300" spc="5" dirty="0">
                <a:latin typeface="Times New Roman"/>
                <a:cs typeface="Times New Roman"/>
              </a:rPr>
              <a:t> </a:t>
            </a:r>
            <a:r>
              <a:rPr sz="1300" spc="-5" dirty="0">
                <a:latin typeface="Times New Roman"/>
                <a:cs typeface="Times New Roman"/>
              </a:rPr>
              <a:t>the</a:t>
            </a:r>
            <a:r>
              <a:rPr sz="1300" dirty="0">
                <a:latin typeface="Times New Roman"/>
                <a:cs typeface="Times New Roman"/>
              </a:rPr>
              <a:t> </a:t>
            </a:r>
            <a:r>
              <a:rPr sz="1300" spc="-5" dirty="0">
                <a:latin typeface="Times New Roman"/>
                <a:cs typeface="Times New Roman"/>
              </a:rPr>
              <a:t>username</a:t>
            </a:r>
            <a:r>
              <a:rPr sz="1300" spc="5" dirty="0">
                <a:latin typeface="Times New Roman"/>
                <a:cs typeface="Times New Roman"/>
              </a:rPr>
              <a:t> </a:t>
            </a:r>
            <a:r>
              <a:rPr sz="1300" dirty="0">
                <a:latin typeface="Times New Roman"/>
                <a:cs typeface="Times New Roman"/>
              </a:rPr>
              <a:t>and</a:t>
            </a:r>
            <a:r>
              <a:rPr sz="1300" spc="5" dirty="0">
                <a:latin typeface="Times New Roman"/>
                <a:cs typeface="Times New Roman"/>
              </a:rPr>
              <a:t> </a:t>
            </a:r>
            <a:r>
              <a:rPr sz="1300" dirty="0">
                <a:latin typeface="Times New Roman"/>
                <a:cs typeface="Times New Roman"/>
              </a:rPr>
              <a:t>password</a:t>
            </a:r>
          </a:p>
          <a:p>
            <a:pPr marL="298450" indent="-285750">
              <a:lnSpc>
                <a:spcPct val="100000"/>
              </a:lnSpc>
              <a:spcBef>
                <a:spcPts val="25"/>
              </a:spcBef>
              <a:buFont typeface="Arial" panose="020B0604020202020204" pitchFamily="34" charset="0"/>
              <a:buChar char="•"/>
              <a:tabLst>
                <a:tab pos="297815" algn="l"/>
                <a:tab pos="298450" algn="l"/>
              </a:tabLst>
            </a:pPr>
            <a:r>
              <a:rPr sz="1300" spc="-5" dirty="0">
                <a:latin typeface="Times New Roman"/>
                <a:cs typeface="Times New Roman"/>
              </a:rPr>
              <a:t>Register the</a:t>
            </a:r>
            <a:r>
              <a:rPr sz="1300" spc="5" dirty="0">
                <a:latin typeface="Times New Roman"/>
                <a:cs typeface="Times New Roman"/>
              </a:rPr>
              <a:t> </a:t>
            </a:r>
            <a:r>
              <a:rPr sz="1300" spc="-5" dirty="0">
                <a:latin typeface="Times New Roman"/>
                <a:cs typeface="Times New Roman"/>
              </a:rPr>
              <a:t>computer</a:t>
            </a:r>
            <a:r>
              <a:rPr sz="1300" dirty="0">
                <a:latin typeface="Times New Roman"/>
                <a:cs typeface="Times New Roman"/>
              </a:rPr>
              <a:t> using</a:t>
            </a:r>
            <a:r>
              <a:rPr sz="1300" spc="5" dirty="0">
                <a:latin typeface="Times New Roman"/>
                <a:cs typeface="Times New Roman"/>
              </a:rPr>
              <a:t> </a:t>
            </a:r>
            <a:r>
              <a:rPr sz="1300" spc="-5" dirty="0">
                <a:latin typeface="Times New Roman"/>
                <a:cs typeface="Times New Roman"/>
              </a:rPr>
              <a:t>the</a:t>
            </a:r>
            <a:r>
              <a:rPr sz="1300" spc="5" dirty="0">
                <a:latin typeface="Times New Roman"/>
                <a:cs typeface="Times New Roman"/>
              </a:rPr>
              <a:t> </a:t>
            </a:r>
            <a:r>
              <a:rPr sz="1300" dirty="0">
                <a:latin typeface="Times New Roman"/>
                <a:cs typeface="Times New Roman"/>
              </a:rPr>
              <a:t>same</a:t>
            </a:r>
            <a:r>
              <a:rPr sz="1300" spc="5" dirty="0">
                <a:latin typeface="Times New Roman"/>
                <a:cs typeface="Times New Roman"/>
              </a:rPr>
              <a:t> </a:t>
            </a:r>
            <a:r>
              <a:rPr sz="1300" dirty="0">
                <a:latin typeface="Times New Roman"/>
                <a:cs typeface="Times New Roman"/>
              </a:rPr>
              <a:t>steps</a:t>
            </a:r>
            <a:r>
              <a:rPr sz="1300" spc="10" dirty="0">
                <a:latin typeface="Times New Roman"/>
                <a:cs typeface="Times New Roman"/>
              </a:rPr>
              <a:t> </a:t>
            </a:r>
            <a:r>
              <a:rPr sz="1300" spc="-5" dirty="0">
                <a:latin typeface="Times New Roman"/>
                <a:cs typeface="Times New Roman"/>
              </a:rPr>
              <a:t>taken</a:t>
            </a:r>
            <a:r>
              <a:rPr sz="1300" spc="5" dirty="0">
                <a:latin typeface="Times New Roman"/>
                <a:cs typeface="Times New Roman"/>
              </a:rPr>
              <a:t> </a:t>
            </a:r>
            <a:r>
              <a:rPr sz="1300" spc="-5" dirty="0">
                <a:latin typeface="Times New Roman"/>
                <a:cs typeface="Times New Roman"/>
              </a:rPr>
              <a:t>for</a:t>
            </a:r>
            <a:r>
              <a:rPr sz="1300" dirty="0">
                <a:latin typeface="Times New Roman"/>
                <a:cs typeface="Times New Roman"/>
              </a:rPr>
              <a:t> </a:t>
            </a:r>
            <a:r>
              <a:rPr sz="1300" spc="-5" dirty="0">
                <a:latin typeface="Times New Roman"/>
                <a:cs typeface="Times New Roman"/>
              </a:rPr>
              <a:t>registering</a:t>
            </a:r>
            <a:r>
              <a:rPr sz="1300" spc="5" dirty="0">
                <a:latin typeface="Times New Roman"/>
                <a:cs typeface="Times New Roman"/>
              </a:rPr>
              <a:t> </a:t>
            </a:r>
            <a:r>
              <a:rPr sz="1300" dirty="0">
                <a:latin typeface="Times New Roman"/>
                <a:cs typeface="Times New Roman"/>
              </a:rPr>
              <a:t>an</a:t>
            </a:r>
            <a:r>
              <a:rPr sz="1300" spc="5" dirty="0">
                <a:latin typeface="Times New Roman"/>
                <a:cs typeface="Times New Roman"/>
              </a:rPr>
              <a:t> </a:t>
            </a:r>
            <a:r>
              <a:rPr sz="1300" spc="-5" dirty="0">
                <a:latin typeface="Times New Roman"/>
                <a:cs typeface="Times New Roman"/>
              </a:rPr>
              <a:t>iPad</a:t>
            </a:r>
            <a:endParaRPr sz="1300" dirty="0">
              <a:latin typeface="Times New Roman"/>
              <a:cs typeface="Times New Roman"/>
            </a:endParaRPr>
          </a:p>
        </p:txBody>
      </p:sp>
      <p:sp>
        <p:nvSpPr>
          <p:cNvPr id="6" name="TextBox 5">
            <a:extLst>
              <a:ext uri="{FF2B5EF4-FFF2-40B4-BE49-F238E27FC236}">
                <a16:creationId xmlns:a16="http://schemas.microsoft.com/office/drawing/2014/main" id="{34D8AD71-A730-0FAB-050A-5CE65A19A788}"/>
              </a:ext>
            </a:extLst>
          </p:cNvPr>
          <p:cNvSpPr txBox="1"/>
          <p:nvPr/>
        </p:nvSpPr>
        <p:spPr>
          <a:xfrm>
            <a:off x="0" y="899469"/>
            <a:ext cx="6730365" cy="363176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Testing App: DRC Insight</a:t>
            </a:r>
          </a:p>
          <a:p>
            <a:pPr marL="285750" indent="-285750">
              <a:spcBef>
                <a:spcPts val="200"/>
              </a:spcBef>
              <a:buFont typeface="Arial" panose="020B0604020202020204" pitchFamily="34" charset="0"/>
              <a:buChar char="•"/>
            </a:pPr>
            <a:r>
              <a:rPr lang="en-US" sz="1300" b="1" dirty="0">
                <a:latin typeface="Times New Roman" panose="02020603050405020304" pitchFamily="18" charset="0"/>
                <a:cs typeface="Times New Roman" panose="02020603050405020304" pitchFamily="18" charset="0"/>
              </a:rPr>
              <a:t>DRC Insight will be automatically pushed out onto student iPads</a:t>
            </a:r>
          </a:p>
          <a:p>
            <a:pPr marL="285750" indent="-285750">
              <a:spcBef>
                <a:spcPts val="200"/>
              </a:spcBef>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If DRC Insight is not on the iPad, it can be installed via Self </a:t>
            </a:r>
          </a:p>
          <a:p>
            <a:pPr>
              <a:spcBef>
                <a:spcPts val="200"/>
              </a:spcBef>
            </a:pPr>
            <a:r>
              <a:rPr lang="en-US" sz="1300" dirty="0">
                <a:latin typeface="Times New Roman" panose="02020603050405020304" pitchFamily="18" charset="0"/>
                <a:cs typeface="Times New Roman" panose="02020603050405020304" pitchFamily="18" charset="0"/>
              </a:rPr>
              <a:t>       Service</a:t>
            </a:r>
          </a:p>
          <a:p>
            <a:pPr marL="285750" indent="-285750">
              <a:spcBef>
                <a:spcPts val="200"/>
              </a:spcBef>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DRC Insight app must be reinstalled/updated every school year</a:t>
            </a:r>
          </a:p>
          <a:p>
            <a:pPr>
              <a:spcBef>
                <a:spcPts val="600"/>
              </a:spcBef>
            </a:pPr>
            <a:r>
              <a:rPr lang="en-US" sz="1600" b="1" dirty="0">
                <a:latin typeface="Times New Roman" panose="02020603050405020304" pitchFamily="18" charset="0"/>
                <a:cs typeface="Times New Roman" panose="02020603050405020304" pitchFamily="18" charset="0"/>
              </a:rPr>
              <a:t>System requirements: </a:t>
            </a:r>
            <a:r>
              <a:rPr lang="en-US" sz="1400" dirty="0">
                <a:latin typeface="Times New Roman" panose="02020603050405020304" pitchFamily="18" charset="0"/>
                <a:cs typeface="Times New Roman" panose="02020603050405020304" pitchFamily="18" charset="0"/>
              </a:rPr>
              <a:t>iOS 17.3 or higher</a:t>
            </a:r>
            <a:endParaRPr lang="en-US" sz="1400" b="1" dirty="0">
              <a:latin typeface="Times New Roman" panose="02020603050405020304" pitchFamily="18" charset="0"/>
              <a:cs typeface="Times New Roman" panose="02020603050405020304" pitchFamily="18" charset="0"/>
            </a:endParaRPr>
          </a:p>
          <a:p>
            <a:pPr>
              <a:spcBef>
                <a:spcPts val="600"/>
              </a:spcBef>
            </a:pPr>
            <a:r>
              <a:rPr lang="en-US" sz="1600" b="1" dirty="0">
                <a:latin typeface="Times New Roman" panose="02020603050405020304" pitchFamily="18" charset="0"/>
                <a:cs typeface="Times New Roman" panose="02020603050405020304" pitchFamily="18" charset="0"/>
              </a:rPr>
              <a:t>Register App</a:t>
            </a:r>
          </a:p>
          <a:p>
            <a:pPr marL="285750" indent="-285750">
              <a:spcBef>
                <a:spcPts val="200"/>
              </a:spcBef>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DRC Insight must be registered to your school to work</a:t>
            </a:r>
          </a:p>
          <a:p>
            <a:pPr marL="285750" indent="-285750">
              <a:spcBef>
                <a:spcPts val="200"/>
              </a:spcBef>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If upon opening the app “Configuration Not Found” appears</a:t>
            </a:r>
          </a:p>
          <a:p>
            <a:pPr marL="742950" lvl="1" indent="-285750">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Select ‘Assign Device to ORG Unit’</a:t>
            </a:r>
          </a:p>
          <a:p>
            <a:pPr marL="742950" lvl="1" indent="-285750">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Enter your schools ORG Unit and an iPad name (preferred:</a:t>
            </a:r>
          </a:p>
          <a:p>
            <a:pPr marL="747713" lvl="1"/>
            <a:r>
              <a:rPr lang="en-US" sz="1300" dirty="0">
                <a:latin typeface="Times New Roman" panose="02020603050405020304" pitchFamily="18" charset="0"/>
                <a:cs typeface="Times New Roman" panose="02020603050405020304" pitchFamily="18" charset="0"/>
              </a:rPr>
              <a:t>student’s first initial and last name - e.g. </a:t>
            </a:r>
            <a:r>
              <a:rPr lang="en-US" sz="1300" dirty="0" err="1">
                <a:latin typeface="Times New Roman" panose="02020603050405020304" pitchFamily="18" charset="0"/>
                <a:cs typeface="Times New Roman" panose="02020603050405020304" pitchFamily="18" charset="0"/>
              </a:rPr>
              <a:t>jlang</a:t>
            </a:r>
            <a:r>
              <a:rPr lang="en-US" sz="1300" dirty="0">
                <a:latin typeface="Times New Roman" panose="02020603050405020304" pitchFamily="18" charset="0"/>
                <a:cs typeface="Times New Roman" panose="02020603050405020304" pitchFamily="18" charset="0"/>
              </a:rPr>
              <a:t>)</a:t>
            </a:r>
          </a:p>
          <a:p>
            <a:pPr marL="742950" lvl="1" indent="-285750">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Select ‘Add’</a:t>
            </a:r>
          </a:p>
          <a:p>
            <a:pPr marL="742950" lvl="1" indent="-285750">
              <a:spcAft>
                <a:spcPts val="600"/>
              </a:spcAft>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Once your school’s name appears select ‘Register’</a:t>
            </a:r>
          </a:p>
          <a:p>
            <a:pPr marL="285750" indent="-285750">
              <a:buFont typeface="Wingdings" pitchFamily="2" charset="2"/>
              <a:buChar char="Ø"/>
            </a:pPr>
            <a:r>
              <a:rPr lang="en-US" sz="1400" dirty="0">
                <a:solidFill>
                  <a:srgbClr val="A64399"/>
                </a:solidFill>
                <a:latin typeface="Times New Roman" panose="02020603050405020304" pitchFamily="18" charset="0"/>
                <a:cs typeface="Times New Roman" panose="02020603050405020304" pitchFamily="18" charset="0"/>
              </a:rPr>
              <a:t>Handout with more detailed directions available on the REA Test Coordination website</a:t>
            </a:r>
          </a:p>
        </p:txBody>
      </p:sp>
      <p:pic>
        <p:nvPicPr>
          <p:cNvPr id="7" name="Picture 6">
            <a:extLst>
              <a:ext uri="{FF2B5EF4-FFF2-40B4-BE49-F238E27FC236}">
                <a16:creationId xmlns:a16="http://schemas.microsoft.com/office/drawing/2014/main" id="{A44DA7DD-A423-1A0B-D5B2-8A82C5CC242A}"/>
              </a:ext>
            </a:extLst>
          </p:cNvPr>
          <p:cNvPicPr>
            <a:picLocks noChangeAspect="1"/>
          </p:cNvPicPr>
          <p:nvPr/>
        </p:nvPicPr>
        <p:blipFill>
          <a:blip r:embed="rId3"/>
          <a:srcRect/>
          <a:stretch/>
        </p:blipFill>
        <p:spPr>
          <a:xfrm>
            <a:off x="5279615" y="1017909"/>
            <a:ext cx="1098550" cy="1098550"/>
          </a:xfrm>
          <a:prstGeom prst="rect">
            <a:avLst/>
          </a:prstGeom>
        </p:spPr>
      </p:pic>
      <p:pic>
        <p:nvPicPr>
          <p:cNvPr id="8" name="Picture 7" descr="Graphical user interface, text, application, email&#10;&#10;Description automatically generated">
            <a:extLst>
              <a:ext uri="{FF2B5EF4-FFF2-40B4-BE49-F238E27FC236}">
                <a16:creationId xmlns:a16="http://schemas.microsoft.com/office/drawing/2014/main" id="{BFD5A8EB-D141-16F7-9BC5-4D2C567086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549" y="4495956"/>
            <a:ext cx="3005479" cy="1818505"/>
          </a:xfrm>
          <a:prstGeom prst="rect">
            <a:avLst/>
          </a:prstGeom>
        </p:spPr>
      </p:pic>
      <p:pic>
        <p:nvPicPr>
          <p:cNvPr id="9" name="Picture 8" descr="Graphical user interface, application&#10;&#10;Description automatically generated">
            <a:extLst>
              <a:ext uri="{FF2B5EF4-FFF2-40B4-BE49-F238E27FC236}">
                <a16:creationId xmlns:a16="http://schemas.microsoft.com/office/drawing/2014/main" id="{09F78D43-39B2-BFF1-2A15-F455005128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9412" y="5375736"/>
            <a:ext cx="1946338" cy="1124551"/>
          </a:xfrm>
          <a:prstGeom prst="rect">
            <a:avLst/>
          </a:prstGeom>
        </p:spPr>
      </p:pic>
      <p:sp>
        <p:nvSpPr>
          <p:cNvPr id="10" name="TextBox 9">
            <a:extLst>
              <a:ext uri="{FF2B5EF4-FFF2-40B4-BE49-F238E27FC236}">
                <a16:creationId xmlns:a16="http://schemas.microsoft.com/office/drawing/2014/main" id="{D2BBD58C-F05F-D362-12BC-AFE3DF454A63}"/>
              </a:ext>
            </a:extLst>
          </p:cNvPr>
          <p:cNvSpPr txBox="1"/>
          <p:nvPr/>
        </p:nvSpPr>
        <p:spPr>
          <a:xfrm>
            <a:off x="3370244" y="4594149"/>
            <a:ext cx="3190311" cy="954107"/>
          </a:xfrm>
          <a:prstGeom prst="rect">
            <a:avLst/>
          </a:prstGeom>
          <a:noFill/>
        </p:spPr>
        <p:txBody>
          <a:bodyPr wrap="square" rtlCol="0">
            <a:spAutoFit/>
          </a:bodyPr>
          <a:lstStyle/>
          <a:p>
            <a:pPr marL="285750" indent="-285750">
              <a:buFont typeface="Wingdings" pitchFamily="2" charset="2"/>
              <a:buChar char="Ø"/>
            </a:pPr>
            <a:r>
              <a:rPr lang="en-US" sz="1400" b="1" dirty="0"/>
              <a:t>NOTE</a:t>
            </a:r>
            <a:r>
              <a:rPr lang="en-US" sz="1400" dirty="0"/>
              <a:t>: the below image will appear every time a student opens the app after registering - They must select ‘Yes’</a:t>
            </a:r>
          </a:p>
        </p:txBody>
      </p:sp>
      <p:sp>
        <p:nvSpPr>
          <p:cNvPr id="11" name="Rounded Rectangle 10">
            <a:extLst>
              <a:ext uri="{FF2B5EF4-FFF2-40B4-BE49-F238E27FC236}">
                <a16:creationId xmlns:a16="http://schemas.microsoft.com/office/drawing/2014/main" id="{4EE63DFA-0020-9B99-2400-AB763BD27B34}"/>
              </a:ext>
            </a:extLst>
          </p:cNvPr>
          <p:cNvSpPr/>
          <p:nvPr/>
        </p:nvSpPr>
        <p:spPr>
          <a:xfrm>
            <a:off x="4856205" y="2429999"/>
            <a:ext cx="1773195" cy="1231313"/>
          </a:xfrm>
          <a:prstGeom prst="roundRect">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2C5E9F5-62FB-5FB0-95D8-0349E99A155D}"/>
              </a:ext>
            </a:extLst>
          </p:cNvPr>
          <p:cNvSpPr txBox="1"/>
          <p:nvPr/>
        </p:nvSpPr>
        <p:spPr>
          <a:xfrm>
            <a:off x="4870641" y="2432692"/>
            <a:ext cx="1977081" cy="1169551"/>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Have students open DRC Insight at least a week before testing to double check all is working technically</a:t>
            </a:r>
          </a:p>
        </p:txBody>
      </p:sp>
      <p:sp>
        <p:nvSpPr>
          <p:cNvPr id="12" name="Up Arrow 11">
            <a:extLst>
              <a:ext uri="{FF2B5EF4-FFF2-40B4-BE49-F238E27FC236}">
                <a16:creationId xmlns:a16="http://schemas.microsoft.com/office/drawing/2014/main" id="{755226ED-9A68-D380-2A57-AF7A823910F8}"/>
              </a:ext>
            </a:extLst>
          </p:cNvPr>
          <p:cNvSpPr/>
          <p:nvPr/>
        </p:nvSpPr>
        <p:spPr>
          <a:xfrm rot="16200000">
            <a:off x="5795276" y="6202540"/>
            <a:ext cx="210305" cy="315252"/>
          </a:xfrm>
          <a:prstGeom prst="upArrow">
            <a:avLst/>
          </a:prstGeom>
          <a:solidFill>
            <a:srgbClr val="A64399"/>
          </a:solidFill>
          <a:ln>
            <a:solidFill>
              <a:srgbClr val="A64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952A78D-00C4-354F-010A-3ED1D34EB3F9}"/>
              </a:ext>
            </a:extLst>
          </p:cNvPr>
          <p:cNvSpPr txBox="1"/>
          <p:nvPr/>
        </p:nvSpPr>
        <p:spPr>
          <a:xfrm>
            <a:off x="0" y="7897136"/>
            <a:ext cx="6730365" cy="492443"/>
          </a:xfrm>
          <a:prstGeom prst="rect">
            <a:avLst/>
          </a:prstGeom>
          <a:noFill/>
        </p:spPr>
        <p:txBody>
          <a:bodyPr wrap="square" rtlCol="0">
            <a:spAutoFit/>
          </a:bodyPr>
          <a:lstStyle/>
          <a:p>
            <a:pPr marL="285750" indent="-285750">
              <a:buFont typeface="Wingdings" pitchFamily="2" charset="2"/>
              <a:buChar char="Ø"/>
            </a:pPr>
            <a:r>
              <a:rPr lang="en-US" sz="1400" b="1" dirty="0">
                <a:solidFill>
                  <a:srgbClr val="A64399"/>
                </a:solidFill>
                <a:latin typeface="Times New Roman" panose="02020603050405020304" pitchFamily="18" charset="0"/>
                <a:cs typeface="Times New Roman" panose="02020603050405020304" pitchFamily="18" charset="0"/>
              </a:rPr>
              <a:t>Cross Website Tracking must be turned on for DRC Insight to work properly</a:t>
            </a:r>
          </a:p>
          <a:p>
            <a:pPr marL="285750" indent="-285750">
              <a:buFont typeface="Arial" panose="020B0604020202020204" pitchFamily="34" charset="0"/>
              <a:buChar char="•"/>
            </a:pPr>
            <a:r>
              <a:rPr lang="en-US" sz="1200" dirty="0">
                <a:solidFill>
                  <a:srgbClr val="A64399"/>
                </a:solidFill>
                <a:latin typeface="Times New Roman" panose="02020603050405020304" pitchFamily="18" charset="0"/>
                <a:cs typeface="Times New Roman" panose="02020603050405020304" pitchFamily="18" charset="0"/>
              </a:rPr>
              <a:t>If not automatically enabled:  go to Settings &gt; DRC Insight &gt; switch Cross Website Tracking on</a:t>
            </a:r>
          </a:p>
        </p:txBody>
      </p:sp>
    </p:spTree>
    <p:extLst>
      <p:ext uri="{BB962C8B-B14F-4D97-AF65-F5344CB8AC3E}">
        <p14:creationId xmlns:p14="http://schemas.microsoft.com/office/powerpoint/2010/main" val="1422663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ED741-2317-7201-DA76-ADB6ECE102F0}"/>
              </a:ext>
            </a:extLst>
          </p:cNvPr>
          <p:cNvSpPr>
            <a:spLocks noGrp="1"/>
          </p:cNvSpPr>
          <p:nvPr>
            <p:ph type="title"/>
          </p:nvPr>
        </p:nvSpPr>
        <p:spPr/>
        <p:txBody>
          <a:bodyPr/>
          <a:lstStyle/>
          <a:p>
            <a:r>
              <a:rPr lang="en-US" dirty="0"/>
              <a:t>Preparing Students for testing</a:t>
            </a:r>
          </a:p>
        </p:txBody>
      </p:sp>
      <p:sp>
        <p:nvSpPr>
          <p:cNvPr id="4" name="Slide Number Placeholder 3">
            <a:extLst>
              <a:ext uri="{FF2B5EF4-FFF2-40B4-BE49-F238E27FC236}">
                <a16:creationId xmlns:a16="http://schemas.microsoft.com/office/drawing/2014/main" id="{F85FA790-FB02-95EB-EC0E-FBC20E4CF0B7}"/>
              </a:ext>
            </a:extLst>
          </p:cNvPr>
          <p:cNvSpPr>
            <a:spLocks noGrp="1"/>
          </p:cNvSpPr>
          <p:nvPr>
            <p:ph type="sldNum" sz="quarter" idx="12"/>
          </p:nvPr>
        </p:nvSpPr>
        <p:spPr/>
        <p:txBody>
          <a:bodyPr/>
          <a:lstStyle/>
          <a:p>
            <a:fld id="{B4D764D8-5B36-754B-AFBA-AF0AFEFF4AB1}" type="slidenum">
              <a:rPr lang="en-US" smtClean="0"/>
              <a:t>19</a:t>
            </a:fld>
            <a:endParaRPr lang="en-US"/>
          </a:p>
        </p:txBody>
      </p:sp>
      <p:sp>
        <p:nvSpPr>
          <p:cNvPr id="5" name="TextBox 4">
            <a:extLst>
              <a:ext uri="{FF2B5EF4-FFF2-40B4-BE49-F238E27FC236}">
                <a16:creationId xmlns:a16="http://schemas.microsoft.com/office/drawing/2014/main" id="{38DFD751-F363-1315-288A-F0FB188C1A5F}"/>
              </a:ext>
            </a:extLst>
          </p:cNvPr>
          <p:cNvSpPr txBox="1"/>
          <p:nvPr/>
        </p:nvSpPr>
        <p:spPr>
          <a:xfrm>
            <a:off x="1" y="888943"/>
            <a:ext cx="4763386" cy="206210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hlinkClick r:id="rId3"/>
              </a:rPr>
              <a:t>Test Practice</a:t>
            </a:r>
            <a:endParaRPr lang="en-US" sz="1600"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Testing App: DRC Insight</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Open app on student iPad (confirm Org Unit)</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a:t>
            </a:r>
            <a:r>
              <a:rPr lang="en-US" sz="1400" b="1" dirty="0">
                <a:latin typeface="Times New Roman" panose="02020603050405020304" pitchFamily="18" charset="0"/>
                <a:cs typeface="Times New Roman" panose="02020603050405020304" pitchFamily="18" charset="0"/>
              </a:rPr>
              <a:t>WIDA ACCESS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a:t>
            </a:r>
            <a:r>
              <a:rPr lang="en-US" sz="1400" b="1" dirty="0">
                <a:latin typeface="Times New Roman" panose="02020603050405020304" pitchFamily="18" charset="0"/>
                <a:cs typeface="Times New Roman" panose="02020603050405020304" pitchFamily="18" charset="0"/>
              </a:rPr>
              <a:t>WIDA ACCESS– Test Practice</a:t>
            </a:r>
            <a:endParaRPr lang="en-US" sz="140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Domain, then Grade Cluster</a:t>
            </a:r>
          </a:p>
          <a:p>
            <a:pPr marL="1200150" lvl="2"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Accommodated Test Practice options available</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No Username or Password required</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a:t>
            </a:r>
            <a:r>
              <a:rPr lang="en-US" sz="1400" b="1" dirty="0">
                <a:latin typeface="Times New Roman" panose="02020603050405020304" pitchFamily="18" charset="0"/>
                <a:cs typeface="Times New Roman" panose="02020603050405020304" pitchFamily="18" charset="0"/>
              </a:rPr>
              <a:t>Yes</a:t>
            </a:r>
            <a:r>
              <a:rPr lang="en-US" sz="1400" dirty="0">
                <a:latin typeface="Times New Roman" panose="02020603050405020304" pitchFamily="18" charset="0"/>
                <a:cs typeface="Times New Roman" panose="02020603050405020304" pitchFamily="18" charset="0"/>
              </a:rPr>
              <a:t> to pop-up about Self-Lock</a:t>
            </a:r>
          </a:p>
        </p:txBody>
      </p:sp>
      <p:pic>
        <p:nvPicPr>
          <p:cNvPr id="6" name="Picture 5">
            <a:extLst>
              <a:ext uri="{FF2B5EF4-FFF2-40B4-BE49-F238E27FC236}">
                <a16:creationId xmlns:a16="http://schemas.microsoft.com/office/drawing/2014/main" id="{93286E19-69ED-5459-C037-18C6D486ED4D}"/>
              </a:ext>
            </a:extLst>
          </p:cNvPr>
          <p:cNvPicPr>
            <a:picLocks noChangeAspect="1"/>
          </p:cNvPicPr>
          <p:nvPr/>
        </p:nvPicPr>
        <p:blipFill>
          <a:blip r:embed="rId4"/>
          <a:srcRect/>
          <a:stretch/>
        </p:blipFill>
        <p:spPr>
          <a:xfrm>
            <a:off x="2401508" y="782040"/>
            <a:ext cx="641350" cy="641350"/>
          </a:xfrm>
          <a:prstGeom prst="rect">
            <a:avLst/>
          </a:prstGeom>
        </p:spPr>
      </p:pic>
      <p:pic>
        <p:nvPicPr>
          <p:cNvPr id="11" name="Picture 10">
            <a:extLst>
              <a:ext uri="{FF2B5EF4-FFF2-40B4-BE49-F238E27FC236}">
                <a16:creationId xmlns:a16="http://schemas.microsoft.com/office/drawing/2014/main" id="{A7B4ABA5-2377-7119-B24B-8109FDA36AD7}"/>
              </a:ext>
            </a:extLst>
          </p:cNvPr>
          <p:cNvPicPr>
            <a:picLocks noChangeAspect="1"/>
          </p:cNvPicPr>
          <p:nvPr/>
        </p:nvPicPr>
        <p:blipFill>
          <a:blip r:embed="rId5"/>
          <a:srcRect l="-12" t="759" r="12" b="5744"/>
          <a:stretch>
            <a:fillRect/>
          </a:stretch>
        </p:blipFill>
        <p:spPr>
          <a:xfrm>
            <a:off x="255181" y="2929177"/>
            <a:ext cx="3173820" cy="2062104"/>
          </a:xfrm>
          <a:prstGeom prst="rect">
            <a:avLst/>
          </a:prstGeom>
          <a:ln>
            <a:solidFill>
              <a:schemeClr val="accent1"/>
            </a:solidFill>
          </a:ln>
        </p:spPr>
      </p:pic>
      <p:pic>
        <p:nvPicPr>
          <p:cNvPr id="9" name="Picture 8">
            <a:extLst>
              <a:ext uri="{FF2B5EF4-FFF2-40B4-BE49-F238E27FC236}">
                <a16:creationId xmlns:a16="http://schemas.microsoft.com/office/drawing/2014/main" id="{4513E3A7-A652-6AEC-D4E6-00298E9EBAF0}"/>
              </a:ext>
            </a:extLst>
          </p:cNvPr>
          <p:cNvPicPr>
            <a:picLocks noChangeAspect="1"/>
          </p:cNvPicPr>
          <p:nvPr/>
        </p:nvPicPr>
        <p:blipFill>
          <a:blip r:embed="rId6"/>
          <a:srcRect l="5846" r="5149" b="15564"/>
          <a:stretch>
            <a:fillRect/>
          </a:stretch>
        </p:blipFill>
        <p:spPr>
          <a:xfrm>
            <a:off x="3803337" y="2951045"/>
            <a:ext cx="2920668" cy="1925439"/>
          </a:xfrm>
          <a:prstGeom prst="rect">
            <a:avLst/>
          </a:prstGeom>
          <a:ln>
            <a:solidFill>
              <a:schemeClr val="accent1"/>
            </a:solidFill>
          </a:ln>
        </p:spPr>
      </p:pic>
      <p:cxnSp>
        <p:nvCxnSpPr>
          <p:cNvPr id="13" name="Straight Arrow Connector 12">
            <a:extLst>
              <a:ext uri="{FF2B5EF4-FFF2-40B4-BE49-F238E27FC236}">
                <a16:creationId xmlns:a16="http://schemas.microsoft.com/office/drawing/2014/main" id="{E3394DAF-B881-BB53-9885-A49E12FF1CCD}"/>
              </a:ext>
            </a:extLst>
          </p:cNvPr>
          <p:cNvCxnSpPr>
            <a:cxnSpLocks/>
          </p:cNvCxnSpPr>
          <p:nvPr/>
        </p:nvCxnSpPr>
        <p:spPr>
          <a:xfrm>
            <a:off x="330009" y="1340662"/>
            <a:ext cx="474388" cy="210380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Right Arrow 14">
            <a:extLst>
              <a:ext uri="{FF2B5EF4-FFF2-40B4-BE49-F238E27FC236}">
                <a16:creationId xmlns:a16="http://schemas.microsoft.com/office/drawing/2014/main" id="{9A99DE12-88D7-A0FE-28B3-886C9658990A}"/>
              </a:ext>
            </a:extLst>
          </p:cNvPr>
          <p:cNvSpPr/>
          <p:nvPr/>
        </p:nvSpPr>
        <p:spPr>
          <a:xfrm>
            <a:off x="3511675" y="3808611"/>
            <a:ext cx="222738" cy="303236"/>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8AD1A6F4-BF29-15DC-C88A-ECB4554484F0}"/>
              </a:ext>
            </a:extLst>
          </p:cNvPr>
          <p:cNvSpPr txBox="1"/>
          <p:nvPr/>
        </p:nvSpPr>
        <p:spPr>
          <a:xfrm>
            <a:off x="-6867" y="5079349"/>
            <a:ext cx="2739434" cy="206210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Sample Items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a:t>
            </a:r>
            <a:r>
              <a:rPr lang="en-US" sz="1400" b="1" dirty="0">
                <a:latin typeface="Times New Roman" panose="02020603050405020304" pitchFamily="18" charset="0"/>
                <a:cs typeface="Times New Roman" panose="02020603050405020304" pitchFamily="18" charset="0"/>
              </a:rPr>
              <a:t>Sample Items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a:t>
            </a:r>
            <a:r>
              <a:rPr lang="en-US" sz="1400" b="1" dirty="0">
                <a:latin typeface="Times New Roman" panose="02020603050405020304" pitchFamily="18" charset="0"/>
                <a:cs typeface="Times New Roman" panose="02020603050405020304" pitchFamily="18" charset="0"/>
              </a:rPr>
              <a:t>Sample Items</a:t>
            </a:r>
            <a:r>
              <a:rPr lang="en-US" sz="1400" dirty="0">
                <a:latin typeface="Times New Roman" panose="02020603050405020304" pitchFamily="18" charset="0"/>
                <a:cs typeface="Times New Roman" panose="02020603050405020304" pitchFamily="18" charset="0"/>
              </a:rPr>
              <a:t> again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Grade Cluster and then Domain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Accommodated Sample Items available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No Username or Password required</a:t>
            </a:r>
          </a:p>
        </p:txBody>
      </p:sp>
      <p:sp>
        <p:nvSpPr>
          <p:cNvPr id="32" name="TextBox 31">
            <a:extLst>
              <a:ext uri="{FF2B5EF4-FFF2-40B4-BE49-F238E27FC236}">
                <a16:creationId xmlns:a16="http://schemas.microsoft.com/office/drawing/2014/main" id="{56F39125-E35A-CFD4-4A12-7BA4091DDBA4}"/>
              </a:ext>
            </a:extLst>
          </p:cNvPr>
          <p:cNvSpPr txBox="1"/>
          <p:nvPr/>
        </p:nvSpPr>
        <p:spPr>
          <a:xfrm>
            <a:off x="2732567" y="5079349"/>
            <a:ext cx="3997798" cy="1631216"/>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Test Demo</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a:t>
            </a:r>
            <a:r>
              <a:rPr lang="en-US" sz="1400" b="1" dirty="0">
                <a:latin typeface="Times New Roman" panose="02020603050405020304" pitchFamily="18" charset="0"/>
                <a:cs typeface="Times New Roman" panose="02020603050405020304" pitchFamily="18" charset="0"/>
              </a:rPr>
              <a:t>Test Demo</a:t>
            </a:r>
            <a:endParaRPr lang="en-US" sz="1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a:t>
            </a:r>
            <a:r>
              <a:rPr lang="en-US" sz="1400" b="1" dirty="0">
                <a:latin typeface="Times New Roman" panose="02020603050405020304" pitchFamily="18" charset="0"/>
                <a:cs typeface="Times New Roman" panose="02020603050405020304" pitchFamily="18" charset="0"/>
              </a:rPr>
              <a:t>ACCESS for ELLs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Grade Cluster</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Most videos auto-play</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 Demo is good for group preparation on using DRC Insight</a:t>
            </a:r>
          </a:p>
        </p:txBody>
      </p:sp>
      <p:sp>
        <p:nvSpPr>
          <p:cNvPr id="33" name="TextBox 32">
            <a:extLst>
              <a:ext uri="{FF2B5EF4-FFF2-40B4-BE49-F238E27FC236}">
                <a16:creationId xmlns:a16="http://schemas.microsoft.com/office/drawing/2014/main" id="{D8362503-215B-7C5B-69BD-F3E8E22D3B5D}"/>
              </a:ext>
            </a:extLst>
          </p:cNvPr>
          <p:cNvSpPr txBox="1"/>
          <p:nvPr/>
        </p:nvSpPr>
        <p:spPr>
          <a:xfrm>
            <a:off x="0" y="7119584"/>
            <a:ext cx="6540887" cy="1200329"/>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Two WIDA Preparation websites: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Preparing for ACCESS Testing: </a:t>
            </a:r>
            <a:r>
              <a:rPr lang="en-US" sz="1400" dirty="0">
                <a:latin typeface="Times New Roman" panose="02020603050405020304" pitchFamily="18" charset="0"/>
                <a:cs typeface="Times New Roman" panose="02020603050405020304" pitchFamily="18" charset="0"/>
                <a:hlinkClick r:id="rId7"/>
              </a:rPr>
              <a:t>wida.wisc.edu/assess/access/preparing-students</a:t>
            </a:r>
            <a:endParaRPr lang="en-US" sz="1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Preparing to Administer Alternate ACCESS: </a:t>
            </a:r>
            <a:r>
              <a:rPr lang="en-US" sz="1400" dirty="0">
                <a:latin typeface="Times New Roman" panose="02020603050405020304" pitchFamily="18" charset="0"/>
                <a:cs typeface="Times New Roman" panose="02020603050405020304" pitchFamily="18" charset="0"/>
                <a:hlinkClick r:id="rId8"/>
              </a:rPr>
              <a:t>wida.wisc.edu/assess/alt-access/preparing </a:t>
            </a:r>
            <a:endParaRPr lang="en-US" sz="140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Includes WIDA Alt ACCESS Sample Items</a:t>
            </a:r>
          </a:p>
        </p:txBody>
      </p:sp>
      <p:cxnSp>
        <p:nvCxnSpPr>
          <p:cNvPr id="36" name="Straight Arrow Connector 35">
            <a:extLst>
              <a:ext uri="{FF2B5EF4-FFF2-40B4-BE49-F238E27FC236}">
                <a16:creationId xmlns:a16="http://schemas.microsoft.com/office/drawing/2014/main" id="{DF8B55AF-B53B-F72F-4F0A-444D6C31C33B}"/>
              </a:ext>
            </a:extLst>
          </p:cNvPr>
          <p:cNvCxnSpPr/>
          <p:nvPr/>
        </p:nvCxnSpPr>
        <p:spPr>
          <a:xfrm flipH="1" flipV="1">
            <a:off x="1233377" y="4221126"/>
            <a:ext cx="129473" cy="105262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19D4945-C521-9FC0-8493-3DE03DBB7939}"/>
              </a:ext>
            </a:extLst>
          </p:cNvPr>
          <p:cNvCxnSpPr/>
          <p:nvPr/>
        </p:nvCxnSpPr>
        <p:spPr>
          <a:xfrm flipH="1" flipV="1">
            <a:off x="2957512" y="4221126"/>
            <a:ext cx="859576" cy="105262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C6991E9-F805-8FB1-6A7F-D71A839DC5E0}"/>
              </a:ext>
            </a:extLst>
          </p:cNvPr>
          <p:cNvCxnSpPr/>
          <p:nvPr/>
        </p:nvCxnSpPr>
        <p:spPr>
          <a:xfrm>
            <a:off x="4022942" y="4164777"/>
            <a:ext cx="590309"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5299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F570F-4167-BA62-55B6-97603FDDBA79}"/>
              </a:ext>
            </a:extLst>
          </p:cNvPr>
          <p:cNvSpPr>
            <a:spLocks noGrp="1"/>
          </p:cNvSpPr>
          <p:nvPr>
            <p:ph type="title"/>
          </p:nvPr>
        </p:nvSpPr>
        <p:spPr/>
        <p:txBody>
          <a:bodyPr>
            <a:normAutofit/>
          </a:bodyPr>
          <a:lstStyle/>
          <a:p>
            <a:r>
              <a:rPr lang="en-US" sz="2300" dirty="0"/>
              <a:t>Preparing Test Materials: </a:t>
            </a:r>
            <a:r>
              <a:rPr lang="en-US" sz="2000" dirty="0"/>
              <a:t>Online - Headsets</a:t>
            </a:r>
          </a:p>
        </p:txBody>
      </p:sp>
      <p:sp>
        <p:nvSpPr>
          <p:cNvPr id="4" name="Slide Number Placeholder 3">
            <a:extLst>
              <a:ext uri="{FF2B5EF4-FFF2-40B4-BE49-F238E27FC236}">
                <a16:creationId xmlns:a16="http://schemas.microsoft.com/office/drawing/2014/main" id="{72663865-C9E2-AF3E-C22F-047EB56334EB}"/>
              </a:ext>
            </a:extLst>
          </p:cNvPr>
          <p:cNvSpPr>
            <a:spLocks noGrp="1"/>
          </p:cNvSpPr>
          <p:nvPr>
            <p:ph type="sldNum" sz="quarter" idx="12"/>
          </p:nvPr>
        </p:nvSpPr>
        <p:spPr/>
        <p:txBody>
          <a:bodyPr/>
          <a:lstStyle/>
          <a:p>
            <a:fld id="{B4D764D8-5B36-754B-AFBA-AF0AFEFF4AB1}" type="slidenum">
              <a:rPr lang="en-US" smtClean="0"/>
              <a:t>20</a:t>
            </a:fld>
            <a:endParaRPr lang="en-US"/>
          </a:p>
        </p:txBody>
      </p:sp>
      <p:grpSp>
        <p:nvGrpSpPr>
          <p:cNvPr id="5" name="object 3">
            <a:extLst>
              <a:ext uri="{FF2B5EF4-FFF2-40B4-BE49-F238E27FC236}">
                <a16:creationId xmlns:a16="http://schemas.microsoft.com/office/drawing/2014/main" id="{F6E4C9AE-A364-E7F4-5B01-5B245C0BA651}"/>
              </a:ext>
            </a:extLst>
          </p:cNvPr>
          <p:cNvGrpSpPr/>
          <p:nvPr/>
        </p:nvGrpSpPr>
        <p:grpSpPr>
          <a:xfrm>
            <a:off x="1946285" y="3265571"/>
            <a:ext cx="4895215" cy="1195070"/>
            <a:chOff x="2184747" y="3307981"/>
            <a:chExt cx="4895215" cy="1195070"/>
          </a:xfrm>
        </p:grpSpPr>
        <p:pic>
          <p:nvPicPr>
            <p:cNvPr id="6" name="object 4">
              <a:extLst>
                <a:ext uri="{FF2B5EF4-FFF2-40B4-BE49-F238E27FC236}">
                  <a16:creationId xmlns:a16="http://schemas.microsoft.com/office/drawing/2014/main" id="{A365A062-CB18-9780-E5D9-6F81FE951058}"/>
                </a:ext>
              </a:extLst>
            </p:cNvPr>
            <p:cNvPicPr/>
            <p:nvPr/>
          </p:nvPicPr>
          <p:blipFill>
            <a:blip r:embed="rId2" cstate="print"/>
            <a:stretch>
              <a:fillRect/>
            </a:stretch>
          </p:blipFill>
          <p:spPr>
            <a:xfrm>
              <a:off x="2184747" y="3348229"/>
              <a:ext cx="4895130" cy="1152735"/>
            </a:xfrm>
            <a:prstGeom prst="rect">
              <a:avLst/>
            </a:prstGeom>
          </p:spPr>
        </p:pic>
        <p:sp>
          <p:nvSpPr>
            <p:cNvPr id="7" name="object 5">
              <a:extLst>
                <a:ext uri="{FF2B5EF4-FFF2-40B4-BE49-F238E27FC236}">
                  <a16:creationId xmlns:a16="http://schemas.microsoft.com/office/drawing/2014/main" id="{0191979C-3780-3D83-795D-B23DFBEFA806}"/>
                </a:ext>
              </a:extLst>
            </p:cNvPr>
            <p:cNvSpPr/>
            <p:nvPr/>
          </p:nvSpPr>
          <p:spPr>
            <a:xfrm>
              <a:off x="2239765" y="3307981"/>
              <a:ext cx="4839335" cy="1195070"/>
            </a:xfrm>
            <a:custGeom>
              <a:avLst/>
              <a:gdLst/>
              <a:ahLst/>
              <a:cxnLst/>
              <a:rect l="l" t="t" r="r" b="b"/>
              <a:pathLst>
                <a:path w="4839334" h="1195070">
                  <a:moveTo>
                    <a:pt x="4839127" y="0"/>
                  </a:moveTo>
                  <a:lnTo>
                    <a:pt x="0" y="0"/>
                  </a:lnTo>
                  <a:lnTo>
                    <a:pt x="0" y="1195053"/>
                  </a:lnTo>
                  <a:lnTo>
                    <a:pt x="4839127" y="1195053"/>
                  </a:lnTo>
                  <a:lnTo>
                    <a:pt x="4839127" y="0"/>
                  </a:lnTo>
                  <a:close/>
                </a:path>
              </a:pathLst>
            </a:custGeom>
            <a:solidFill>
              <a:srgbClr val="FFFFFF"/>
            </a:solidFill>
          </p:spPr>
          <p:txBody>
            <a:bodyPr wrap="square" lIns="0" tIns="0" rIns="0" bIns="0" rtlCol="0"/>
            <a:lstStyle/>
            <a:p>
              <a:endParaRPr/>
            </a:p>
          </p:txBody>
        </p:sp>
      </p:grpSp>
      <p:sp>
        <p:nvSpPr>
          <p:cNvPr id="8" name="object 16">
            <a:extLst>
              <a:ext uri="{FF2B5EF4-FFF2-40B4-BE49-F238E27FC236}">
                <a16:creationId xmlns:a16="http://schemas.microsoft.com/office/drawing/2014/main" id="{42747725-DF30-3CF7-6610-5486D54D0095}"/>
              </a:ext>
            </a:extLst>
          </p:cNvPr>
          <p:cNvSpPr txBox="1"/>
          <p:nvPr/>
        </p:nvSpPr>
        <p:spPr>
          <a:xfrm>
            <a:off x="-1" y="882876"/>
            <a:ext cx="6730409" cy="4784643"/>
          </a:xfrm>
          <a:prstGeom prst="rect">
            <a:avLst/>
          </a:prstGeom>
        </p:spPr>
        <p:txBody>
          <a:bodyPr vert="horz" wrap="square" lIns="0" tIns="79375" rIns="0" bIns="0" rtlCol="0">
            <a:spAutoFit/>
          </a:bodyPr>
          <a:lstStyle/>
          <a:p>
            <a:pPr marL="69850">
              <a:lnSpc>
                <a:spcPct val="100000"/>
              </a:lnSpc>
              <a:spcBef>
                <a:spcPts val="200"/>
              </a:spcBef>
              <a:tabLst>
                <a:tab pos="238125" algn="l"/>
              </a:tabLst>
            </a:pPr>
            <a:r>
              <a:rPr lang="en-US" sz="1600" dirty="0">
                <a:latin typeface="Times New Roman"/>
                <a:cs typeface="Times New Roman"/>
              </a:rPr>
              <a:t>Schools are responsible for supplying headphones and headsets for testing</a:t>
            </a:r>
          </a:p>
          <a:p>
            <a:pPr marL="69850">
              <a:lnSpc>
                <a:spcPct val="100000"/>
              </a:lnSpc>
              <a:spcBef>
                <a:spcPts val="200"/>
              </a:spcBef>
              <a:tabLst>
                <a:tab pos="238125" algn="l"/>
              </a:tabLst>
            </a:pPr>
            <a:r>
              <a:rPr lang="en-US" sz="1600" b="1" dirty="0">
                <a:latin typeface="Times New Roman"/>
                <a:cs typeface="Times New Roman"/>
              </a:rPr>
              <a:t>Headsets (with microphone)</a:t>
            </a:r>
            <a:endParaRPr lang="en-US" sz="1600" b="1" spc="-5" dirty="0">
              <a:latin typeface="Times New Roman"/>
              <a:cs typeface="Times New Roman"/>
            </a:endParaRPr>
          </a:p>
          <a:p>
            <a:pPr marL="282575" lvl="1" indent="-212725">
              <a:lnSpc>
                <a:spcPct val="100000"/>
              </a:lnSpc>
              <a:spcBef>
                <a:spcPts val="400"/>
              </a:spcBef>
              <a:buFont typeface="Arial" panose="020B0604020202020204" pitchFamily="34" charset="0"/>
              <a:buChar char="•"/>
              <a:tabLst>
                <a:tab pos="411163" algn="l"/>
              </a:tabLst>
            </a:pPr>
            <a:r>
              <a:rPr lang="en-US" sz="1400" spc="-5" dirty="0">
                <a:latin typeface="Times New Roman"/>
                <a:cs typeface="Times New Roman"/>
              </a:rPr>
              <a:t>Required</a:t>
            </a:r>
            <a:r>
              <a:rPr lang="en-US" sz="1400" dirty="0">
                <a:latin typeface="Times New Roman"/>
                <a:cs typeface="Times New Roman"/>
              </a:rPr>
              <a:t> </a:t>
            </a:r>
            <a:r>
              <a:rPr lang="en-US" sz="1400" spc="-5" dirty="0">
                <a:latin typeface="Times New Roman"/>
                <a:cs typeface="Times New Roman"/>
              </a:rPr>
              <a:t>for</a:t>
            </a:r>
            <a:r>
              <a:rPr lang="en-US" sz="1400" dirty="0">
                <a:latin typeface="Times New Roman"/>
                <a:cs typeface="Times New Roman"/>
              </a:rPr>
              <a:t> </a:t>
            </a:r>
            <a:r>
              <a:rPr lang="en-US" sz="1400" spc="-5" dirty="0">
                <a:latin typeface="Times New Roman"/>
                <a:cs typeface="Times New Roman"/>
              </a:rPr>
              <a:t>the</a:t>
            </a:r>
            <a:r>
              <a:rPr lang="en-US" sz="1400" dirty="0">
                <a:latin typeface="Times New Roman"/>
                <a:cs typeface="Times New Roman"/>
              </a:rPr>
              <a:t> </a:t>
            </a:r>
            <a:r>
              <a:rPr lang="en-US" sz="1400" spc="-5" dirty="0">
                <a:latin typeface="Times New Roman"/>
                <a:cs typeface="Times New Roman"/>
              </a:rPr>
              <a:t>Speaking</a:t>
            </a:r>
            <a:r>
              <a:rPr lang="en-US" sz="1400" spc="5" dirty="0">
                <a:latin typeface="Times New Roman"/>
                <a:cs typeface="Times New Roman"/>
              </a:rPr>
              <a:t> </a:t>
            </a:r>
            <a:r>
              <a:rPr lang="en-US" sz="1400" spc="-5" dirty="0">
                <a:latin typeface="Times New Roman"/>
                <a:cs typeface="Times New Roman"/>
              </a:rPr>
              <a:t>domain</a:t>
            </a:r>
            <a:r>
              <a:rPr lang="en-US" sz="1400" spc="5" dirty="0">
                <a:latin typeface="Times New Roman"/>
                <a:cs typeface="Times New Roman"/>
              </a:rPr>
              <a:t> </a:t>
            </a:r>
            <a:r>
              <a:rPr lang="en-US" sz="1400" spc="-5" dirty="0">
                <a:latin typeface="Times New Roman"/>
                <a:cs typeface="Times New Roman"/>
              </a:rPr>
              <a:t>to</a:t>
            </a:r>
            <a:r>
              <a:rPr lang="en-US" sz="1400" dirty="0">
                <a:latin typeface="Times New Roman"/>
                <a:cs typeface="Times New Roman"/>
              </a:rPr>
              <a:t> </a:t>
            </a:r>
            <a:r>
              <a:rPr lang="en-US" sz="1400" spc="-5" dirty="0">
                <a:latin typeface="Times New Roman"/>
                <a:cs typeface="Times New Roman"/>
              </a:rPr>
              <a:t>record</a:t>
            </a:r>
            <a:r>
              <a:rPr lang="en-US" sz="1400" spc="5" dirty="0">
                <a:latin typeface="Times New Roman"/>
                <a:cs typeface="Times New Roman"/>
              </a:rPr>
              <a:t> </a:t>
            </a:r>
            <a:r>
              <a:rPr lang="en-US" sz="1400" dirty="0">
                <a:latin typeface="Times New Roman"/>
                <a:cs typeface="Times New Roman"/>
              </a:rPr>
              <a:t>student responses</a:t>
            </a:r>
          </a:p>
          <a:p>
            <a:pPr marL="71120" lvl="1">
              <a:spcBef>
                <a:spcPts val="600"/>
              </a:spcBef>
              <a:tabLst>
                <a:tab pos="638175" algn="l"/>
              </a:tabLst>
            </a:pPr>
            <a:r>
              <a:rPr lang="en-US" sz="1600" b="1" spc="-5" dirty="0">
                <a:latin typeface="Times New Roman"/>
                <a:cs typeface="Times New Roman"/>
              </a:rPr>
              <a:t>Headphones (without mics)</a:t>
            </a:r>
            <a:r>
              <a:rPr lang="en-US" sz="1400" spc="-5" dirty="0">
                <a:latin typeface="Times New Roman"/>
                <a:cs typeface="Times New Roman"/>
              </a:rPr>
              <a:t> </a:t>
            </a:r>
          </a:p>
          <a:p>
            <a:pPr marL="283464" lvl="1" indent="-285750">
              <a:spcBef>
                <a:spcPts val="600"/>
              </a:spcBef>
              <a:buFont typeface="Arial" panose="020B0604020202020204" pitchFamily="34" charset="0"/>
              <a:buChar char="•"/>
              <a:tabLst>
                <a:tab pos="638175" algn="l"/>
              </a:tabLst>
            </a:pPr>
            <a:r>
              <a:rPr lang="en-US" sz="1400" spc="-5" dirty="0">
                <a:latin typeface="Times New Roman"/>
                <a:cs typeface="Times New Roman"/>
              </a:rPr>
              <a:t>Used for the other 3 domains (Listening, Reading, and Writing)</a:t>
            </a:r>
          </a:p>
          <a:p>
            <a:pPr marL="71120" lvl="1">
              <a:spcBef>
                <a:spcPts val="600"/>
              </a:spcBef>
              <a:tabLst>
                <a:tab pos="638175" algn="l"/>
              </a:tabLst>
            </a:pPr>
            <a:r>
              <a:rPr lang="en-US" sz="1600" b="1" dirty="0">
                <a:latin typeface="Times New Roman"/>
                <a:cs typeface="Times New Roman"/>
              </a:rPr>
              <a:t>MDE REQUIRES </a:t>
            </a:r>
            <a:r>
              <a:rPr lang="en-US" sz="1600" dirty="0">
                <a:latin typeface="Times New Roman"/>
                <a:cs typeface="Times New Roman"/>
              </a:rPr>
              <a:t>and </a:t>
            </a:r>
            <a:r>
              <a:rPr sz="1600" dirty="0">
                <a:latin typeface="Times New Roman"/>
                <a:cs typeface="Times New Roman"/>
              </a:rPr>
              <a:t>W</a:t>
            </a:r>
            <a:r>
              <a:rPr sz="1600" spc="-5" dirty="0">
                <a:latin typeface="Times New Roman"/>
                <a:cs typeface="Times New Roman"/>
              </a:rPr>
              <a:t>I</a:t>
            </a:r>
            <a:r>
              <a:rPr sz="1600" dirty="0">
                <a:latin typeface="Times New Roman"/>
                <a:cs typeface="Times New Roman"/>
              </a:rPr>
              <a:t>DA</a:t>
            </a:r>
            <a:r>
              <a:rPr sz="1600" spc="-80" dirty="0">
                <a:latin typeface="Times New Roman"/>
                <a:cs typeface="Times New Roman"/>
              </a:rPr>
              <a:t> </a:t>
            </a:r>
            <a:r>
              <a:rPr sz="1600" spc="-5" dirty="0">
                <a:latin typeface="Times New Roman"/>
                <a:cs typeface="Times New Roman"/>
              </a:rPr>
              <a:t>r</a:t>
            </a:r>
            <a:r>
              <a:rPr sz="1600" dirty="0">
                <a:latin typeface="Times New Roman"/>
                <a:cs typeface="Times New Roman"/>
              </a:rPr>
              <a:t>eco</a:t>
            </a:r>
            <a:r>
              <a:rPr sz="1600" spc="-5" dirty="0">
                <a:latin typeface="Times New Roman"/>
                <a:cs typeface="Times New Roman"/>
              </a:rPr>
              <a:t>mm</a:t>
            </a:r>
            <a:r>
              <a:rPr sz="1600" dirty="0">
                <a:latin typeface="Times New Roman"/>
                <a:cs typeface="Times New Roman"/>
              </a:rPr>
              <a:t>end</a:t>
            </a:r>
            <a:r>
              <a:rPr sz="1600" spc="5" dirty="0">
                <a:latin typeface="Times New Roman"/>
                <a:cs typeface="Times New Roman"/>
              </a:rPr>
              <a:t>s</a:t>
            </a:r>
            <a:r>
              <a:rPr sz="1400" dirty="0">
                <a:latin typeface="Times New Roman"/>
                <a:cs typeface="Times New Roman"/>
              </a:rPr>
              <a:t>:</a:t>
            </a:r>
            <a:endParaRPr lang="en-US" sz="1400" dirty="0">
              <a:latin typeface="Times New Roman"/>
              <a:cs typeface="Times New Roman"/>
            </a:endParaRPr>
          </a:p>
          <a:p>
            <a:pPr marL="356870" lvl="1" indent="-285750">
              <a:spcBef>
                <a:spcPts val="600"/>
              </a:spcBef>
              <a:buFont typeface="Arial" panose="020B0604020202020204" pitchFamily="34" charset="0"/>
              <a:buChar char="•"/>
              <a:tabLst>
                <a:tab pos="638175" algn="l"/>
              </a:tabLst>
            </a:pPr>
            <a:r>
              <a:rPr sz="1400" spc="-5" dirty="0">
                <a:latin typeface="Times New Roman"/>
                <a:cs typeface="Times New Roman"/>
              </a:rPr>
              <a:t>Smaller</a:t>
            </a:r>
            <a:r>
              <a:rPr sz="1400" dirty="0">
                <a:latin typeface="Times New Roman"/>
                <a:cs typeface="Times New Roman"/>
              </a:rPr>
              <a:t> </a:t>
            </a:r>
            <a:r>
              <a:rPr sz="1400" spc="-5" dirty="0">
                <a:latin typeface="Times New Roman"/>
                <a:cs typeface="Times New Roman"/>
              </a:rPr>
              <a:t>groups</a:t>
            </a:r>
            <a:r>
              <a:rPr sz="1400" spc="15" dirty="0">
                <a:latin typeface="Times New Roman"/>
                <a:cs typeface="Times New Roman"/>
              </a:rPr>
              <a:t> </a:t>
            </a:r>
            <a:r>
              <a:rPr sz="1400" dirty="0">
                <a:latin typeface="Times New Roman"/>
                <a:cs typeface="Times New Roman"/>
              </a:rPr>
              <a:t>of</a:t>
            </a:r>
            <a:r>
              <a:rPr sz="1400" spc="5" dirty="0">
                <a:latin typeface="Times New Roman"/>
                <a:cs typeface="Times New Roman"/>
              </a:rPr>
              <a:t> </a:t>
            </a:r>
            <a:r>
              <a:rPr sz="1400" spc="-5" dirty="0">
                <a:latin typeface="Times New Roman"/>
                <a:cs typeface="Times New Roman"/>
              </a:rPr>
              <a:t>3–5</a:t>
            </a:r>
            <a:r>
              <a:rPr sz="1400" spc="10" dirty="0">
                <a:latin typeface="Times New Roman"/>
                <a:cs typeface="Times New Roman"/>
              </a:rPr>
              <a:t> </a:t>
            </a:r>
            <a:r>
              <a:rPr sz="1400" spc="-5" dirty="0">
                <a:latin typeface="Times New Roman"/>
                <a:cs typeface="Times New Roman"/>
              </a:rPr>
              <a:t>students</a:t>
            </a:r>
            <a:r>
              <a:rPr sz="1400" spc="15" dirty="0">
                <a:latin typeface="Times New Roman"/>
                <a:cs typeface="Times New Roman"/>
              </a:rPr>
              <a:t> </a:t>
            </a:r>
            <a:r>
              <a:rPr sz="1400" spc="-5" dirty="0">
                <a:latin typeface="Times New Roman"/>
                <a:cs typeface="Times New Roman"/>
              </a:rPr>
              <a:t>for</a:t>
            </a:r>
            <a:r>
              <a:rPr sz="1400" spc="5" dirty="0">
                <a:latin typeface="Times New Roman"/>
                <a:cs typeface="Times New Roman"/>
              </a:rPr>
              <a:t> </a:t>
            </a:r>
            <a:r>
              <a:rPr sz="1400" spc="-5" dirty="0">
                <a:latin typeface="Times New Roman"/>
                <a:cs typeface="Times New Roman"/>
              </a:rPr>
              <a:t>the</a:t>
            </a:r>
            <a:r>
              <a:rPr sz="1400" spc="10" dirty="0">
                <a:latin typeface="Times New Roman"/>
                <a:cs typeface="Times New Roman"/>
              </a:rPr>
              <a:t> </a:t>
            </a:r>
            <a:r>
              <a:rPr sz="1400" spc="-5" dirty="0">
                <a:latin typeface="Times New Roman"/>
                <a:cs typeface="Times New Roman"/>
              </a:rPr>
              <a:t>Speaking</a:t>
            </a:r>
            <a:r>
              <a:rPr sz="1400" spc="10" dirty="0">
                <a:latin typeface="Times New Roman"/>
                <a:cs typeface="Times New Roman"/>
              </a:rPr>
              <a:t> </a:t>
            </a:r>
            <a:r>
              <a:rPr sz="1400" spc="-5" dirty="0">
                <a:latin typeface="Times New Roman"/>
                <a:cs typeface="Times New Roman"/>
              </a:rPr>
              <a:t>test,</a:t>
            </a:r>
            <a:r>
              <a:rPr sz="1400" spc="10" dirty="0">
                <a:latin typeface="Times New Roman"/>
                <a:cs typeface="Times New Roman"/>
              </a:rPr>
              <a:t> </a:t>
            </a:r>
            <a:r>
              <a:rPr sz="1400" dirty="0">
                <a:latin typeface="Times New Roman"/>
                <a:cs typeface="Times New Roman"/>
              </a:rPr>
              <a:t>since </a:t>
            </a:r>
            <a:r>
              <a:rPr sz="1400" spc="-335" dirty="0">
                <a:latin typeface="Times New Roman"/>
                <a:cs typeface="Times New Roman"/>
              </a:rPr>
              <a:t> </a:t>
            </a:r>
            <a:r>
              <a:rPr sz="1400" spc="-5" dirty="0">
                <a:latin typeface="Times New Roman"/>
                <a:cs typeface="Times New Roman"/>
              </a:rPr>
              <a:t>background</a:t>
            </a:r>
            <a:r>
              <a:rPr sz="1400" dirty="0">
                <a:latin typeface="Times New Roman"/>
                <a:cs typeface="Times New Roman"/>
              </a:rPr>
              <a:t> noise can </a:t>
            </a:r>
            <a:r>
              <a:rPr sz="1400" spc="-5" dirty="0">
                <a:latin typeface="Times New Roman"/>
                <a:cs typeface="Times New Roman"/>
              </a:rPr>
              <a:t>interfere</a:t>
            </a:r>
            <a:r>
              <a:rPr sz="1400" dirty="0">
                <a:latin typeface="Times New Roman"/>
                <a:cs typeface="Times New Roman"/>
              </a:rPr>
              <a:t> </a:t>
            </a:r>
            <a:r>
              <a:rPr sz="1400" spc="-5" dirty="0">
                <a:latin typeface="Times New Roman"/>
                <a:cs typeface="Times New Roman"/>
              </a:rPr>
              <a:t>with</a:t>
            </a:r>
            <a:r>
              <a:rPr sz="1400" dirty="0">
                <a:latin typeface="Times New Roman"/>
                <a:cs typeface="Times New Roman"/>
              </a:rPr>
              <a:t> </a:t>
            </a:r>
            <a:r>
              <a:rPr sz="1400" spc="-5" dirty="0">
                <a:latin typeface="Times New Roman"/>
                <a:cs typeface="Times New Roman"/>
              </a:rPr>
              <a:t>testing</a:t>
            </a:r>
            <a:endParaRPr lang="en-US" sz="1400" dirty="0">
              <a:latin typeface="Times New Roman"/>
              <a:cs typeface="Times New Roman"/>
            </a:endParaRPr>
          </a:p>
          <a:p>
            <a:pPr marL="356870" lvl="1" indent="-285750">
              <a:spcBef>
                <a:spcPts val="600"/>
              </a:spcBef>
              <a:buFont typeface="Arial" panose="020B0604020202020204" pitchFamily="34" charset="0"/>
              <a:buChar char="•"/>
              <a:tabLst>
                <a:tab pos="638175" algn="l"/>
              </a:tabLst>
            </a:pPr>
            <a:r>
              <a:rPr sz="1400" spc="-25" dirty="0">
                <a:latin typeface="Times New Roman"/>
                <a:cs typeface="Times New Roman"/>
              </a:rPr>
              <a:t>Test</a:t>
            </a:r>
            <a:r>
              <a:rPr sz="1400" spc="-5" dirty="0">
                <a:latin typeface="Times New Roman"/>
                <a:cs typeface="Times New Roman"/>
              </a:rPr>
              <a:t> administrators</a:t>
            </a:r>
            <a:r>
              <a:rPr sz="1400" spc="10" dirty="0">
                <a:latin typeface="Times New Roman"/>
                <a:cs typeface="Times New Roman"/>
              </a:rPr>
              <a:t> </a:t>
            </a:r>
            <a:r>
              <a:rPr sz="1400" dirty="0">
                <a:latin typeface="Times New Roman"/>
                <a:cs typeface="Times New Roman"/>
              </a:rPr>
              <a:t>should </a:t>
            </a:r>
            <a:r>
              <a:rPr sz="1400" spc="-5" dirty="0">
                <a:latin typeface="Times New Roman"/>
                <a:cs typeface="Times New Roman"/>
              </a:rPr>
              <a:t>make</a:t>
            </a:r>
            <a:r>
              <a:rPr sz="1400" spc="5" dirty="0">
                <a:latin typeface="Times New Roman"/>
                <a:cs typeface="Times New Roman"/>
              </a:rPr>
              <a:t> </a:t>
            </a:r>
            <a:r>
              <a:rPr sz="1400" dirty="0">
                <a:latin typeface="Times New Roman"/>
                <a:cs typeface="Times New Roman"/>
              </a:rPr>
              <a:t>sure</a:t>
            </a:r>
            <a:r>
              <a:rPr sz="1400" spc="5" dirty="0">
                <a:latin typeface="Times New Roman"/>
                <a:cs typeface="Times New Roman"/>
              </a:rPr>
              <a:t> </a:t>
            </a:r>
            <a:r>
              <a:rPr sz="1400" spc="-5" dirty="0">
                <a:latin typeface="Times New Roman"/>
                <a:cs typeface="Times New Roman"/>
              </a:rPr>
              <a:t>there</a:t>
            </a:r>
            <a:r>
              <a:rPr sz="1400" dirty="0">
                <a:latin typeface="Times New Roman"/>
                <a:cs typeface="Times New Roman"/>
              </a:rPr>
              <a:t> </a:t>
            </a:r>
            <a:r>
              <a:rPr sz="1400" spc="-5" dirty="0">
                <a:latin typeface="Times New Roman"/>
                <a:cs typeface="Times New Roman"/>
              </a:rPr>
              <a:t>are</a:t>
            </a:r>
            <a:r>
              <a:rPr sz="1400" spc="5" dirty="0">
                <a:latin typeface="Times New Roman"/>
                <a:cs typeface="Times New Roman"/>
              </a:rPr>
              <a:t> </a:t>
            </a:r>
            <a:r>
              <a:rPr sz="1400" dirty="0">
                <a:latin typeface="Times New Roman"/>
                <a:cs typeface="Times New Roman"/>
              </a:rPr>
              <a:t>at least</a:t>
            </a:r>
            <a:r>
              <a:rPr sz="1400" spc="-5" dirty="0">
                <a:latin typeface="Times New Roman"/>
                <a:cs typeface="Times New Roman"/>
              </a:rPr>
              <a:t> </a:t>
            </a:r>
            <a:r>
              <a:rPr sz="1400" dirty="0">
                <a:latin typeface="Times New Roman"/>
                <a:cs typeface="Times New Roman"/>
              </a:rPr>
              <a:t>2–3</a:t>
            </a:r>
            <a:r>
              <a:rPr sz="1400" spc="5" dirty="0">
                <a:latin typeface="Times New Roman"/>
                <a:cs typeface="Times New Roman"/>
              </a:rPr>
              <a:t> </a:t>
            </a:r>
            <a:r>
              <a:rPr sz="1400" spc="-5" dirty="0">
                <a:latin typeface="Times New Roman"/>
                <a:cs typeface="Times New Roman"/>
              </a:rPr>
              <a:t>computers</a:t>
            </a:r>
            <a:r>
              <a:rPr sz="1400" spc="10" dirty="0">
                <a:latin typeface="Times New Roman"/>
                <a:cs typeface="Times New Roman"/>
              </a:rPr>
              <a:t> </a:t>
            </a:r>
            <a:r>
              <a:rPr sz="1400" spc="-5" dirty="0">
                <a:latin typeface="Times New Roman"/>
                <a:cs typeface="Times New Roman"/>
              </a:rPr>
              <a:t>between</a:t>
            </a:r>
            <a:r>
              <a:rPr sz="1400" dirty="0">
                <a:latin typeface="Times New Roman"/>
                <a:cs typeface="Times New Roman"/>
              </a:rPr>
              <a:t> each </a:t>
            </a:r>
            <a:r>
              <a:rPr sz="1400" spc="-335" dirty="0">
                <a:latin typeface="Times New Roman"/>
                <a:cs typeface="Times New Roman"/>
              </a:rPr>
              <a:t> </a:t>
            </a:r>
            <a:r>
              <a:rPr sz="1400" spc="-5" dirty="0">
                <a:latin typeface="Times New Roman"/>
                <a:cs typeface="Times New Roman"/>
              </a:rPr>
              <a:t>student,</a:t>
            </a:r>
            <a:r>
              <a:rPr sz="1400" dirty="0">
                <a:latin typeface="Times New Roman"/>
                <a:cs typeface="Times New Roman"/>
              </a:rPr>
              <a:t> or</a:t>
            </a:r>
            <a:r>
              <a:rPr sz="1400" spc="-5" dirty="0">
                <a:latin typeface="Times New Roman"/>
                <a:cs typeface="Times New Roman"/>
              </a:rPr>
              <a:t> students</a:t>
            </a:r>
            <a:r>
              <a:rPr sz="1400" spc="5" dirty="0">
                <a:latin typeface="Times New Roman"/>
                <a:cs typeface="Times New Roman"/>
              </a:rPr>
              <a:t> </a:t>
            </a:r>
            <a:r>
              <a:rPr sz="1400" spc="-5" dirty="0">
                <a:latin typeface="Times New Roman"/>
                <a:cs typeface="Times New Roman"/>
              </a:rPr>
              <a:t>are</a:t>
            </a:r>
            <a:r>
              <a:rPr sz="1400" dirty="0">
                <a:latin typeface="Times New Roman"/>
                <a:cs typeface="Times New Roman"/>
              </a:rPr>
              <a:t> seated</a:t>
            </a:r>
            <a:r>
              <a:rPr sz="1400" spc="5" dirty="0">
                <a:latin typeface="Times New Roman"/>
                <a:cs typeface="Times New Roman"/>
              </a:rPr>
              <a:t> </a:t>
            </a:r>
            <a:r>
              <a:rPr sz="1400" spc="-5" dirty="0">
                <a:latin typeface="Times New Roman"/>
                <a:cs typeface="Times New Roman"/>
              </a:rPr>
              <a:t>approximately</a:t>
            </a:r>
            <a:r>
              <a:rPr sz="1400" dirty="0">
                <a:latin typeface="Times New Roman"/>
                <a:cs typeface="Times New Roman"/>
              </a:rPr>
              <a:t> 4–6 </a:t>
            </a:r>
            <a:r>
              <a:rPr sz="1400" spc="-5" dirty="0">
                <a:latin typeface="Times New Roman"/>
                <a:cs typeface="Times New Roman"/>
              </a:rPr>
              <a:t>feet apart</a:t>
            </a:r>
            <a:endParaRPr lang="en-US" sz="1400" dirty="0">
              <a:latin typeface="Times New Roman"/>
              <a:cs typeface="Times New Roman"/>
            </a:endParaRPr>
          </a:p>
          <a:p>
            <a:pPr marL="356870" lvl="1" indent="-285750">
              <a:spcBef>
                <a:spcPts val="600"/>
              </a:spcBef>
              <a:buFont typeface="Arial" panose="020B0604020202020204" pitchFamily="34" charset="0"/>
              <a:buChar char="•"/>
              <a:tabLst>
                <a:tab pos="638175" algn="l"/>
              </a:tabLst>
            </a:pPr>
            <a:r>
              <a:rPr sz="1400" spc="-5" dirty="0">
                <a:latin typeface="Times New Roman"/>
                <a:cs typeface="Times New Roman"/>
              </a:rPr>
              <a:t>Students</a:t>
            </a:r>
            <a:r>
              <a:rPr sz="1400" spc="5" dirty="0">
                <a:latin typeface="Times New Roman"/>
                <a:cs typeface="Times New Roman"/>
              </a:rPr>
              <a:t> </a:t>
            </a:r>
            <a:r>
              <a:rPr sz="1400" dirty="0">
                <a:latin typeface="Times New Roman"/>
                <a:cs typeface="Times New Roman"/>
              </a:rPr>
              <a:t>should be seated</a:t>
            </a:r>
            <a:r>
              <a:rPr sz="1400" spc="5" dirty="0">
                <a:latin typeface="Times New Roman"/>
                <a:cs typeface="Times New Roman"/>
              </a:rPr>
              <a:t> </a:t>
            </a:r>
            <a:r>
              <a:rPr sz="1400" spc="-5" dirty="0">
                <a:latin typeface="Times New Roman"/>
                <a:cs typeface="Times New Roman"/>
              </a:rPr>
              <a:t>far </a:t>
            </a:r>
            <a:r>
              <a:rPr sz="1400" dirty="0">
                <a:latin typeface="Times New Roman"/>
                <a:cs typeface="Times New Roman"/>
              </a:rPr>
              <a:t>enough </a:t>
            </a:r>
            <a:r>
              <a:rPr sz="1400" spc="-5" dirty="0">
                <a:latin typeface="Times New Roman"/>
                <a:cs typeface="Times New Roman"/>
              </a:rPr>
              <a:t>apart </a:t>
            </a:r>
            <a:r>
              <a:rPr sz="1400" dirty="0">
                <a:latin typeface="Times New Roman"/>
                <a:cs typeface="Times New Roman"/>
              </a:rPr>
              <a:t>so</a:t>
            </a:r>
            <a:r>
              <a:rPr sz="1400" spc="5" dirty="0">
                <a:latin typeface="Times New Roman"/>
                <a:cs typeface="Times New Roman"/>
              </a:rPr>
              <a:t> </a:t>
            </a:r>
            <a:r>
              <a:rPr sz="1400" spc="-5" dirty="0">
                <a:latin typeface="Times New Roman"/>
                <a:cs typeface="Times New Roman"/>
              </a:rPr>
              <a:t>they</a:t>
            </a:r>
            <a:r>
              <a:rPr sz="1400" dirty="0">
                <a:latin typeface="Times New Roman"/>
                <a:cs typeface="Times New Roman"/>
              </a:rPr>
              <a:t> can speak</a:t>
            </a:r>
            <a:r>
              <a:rPr sz="1400" spc="5" dirty="0">
                <a:latin typeface="Times New Roman"/>
                <a:cs typeface="Times New Roman"/>
              </a:rPr>
              <a:t> </a:t>
            </a:r>
            <a:r>
              <a:rPr sz="1400" dirty="0">
                <a:latin typeface="Times New Roman"/>
                <a:cs typeface="Times New Roman"/>
              </a:rPr>
              <a:t>at</a:t>
            </a:r>
            <a:r>
              <a:rPr sz="1400" spc="-5" dirty="0">
                <a:latin typeface="Times New Roman"/>
                <a:cs typeface="Times New Roman"/>
              </a:rPr>
              <a:t> </a:t>
            </a:r>
            <a:r>
              <a:rPr sz="1400" dirty="0">
                <a:latin typeface="Times New Roman"/>
                <a:cs typeface="Times New Roman"/>
              </a:rPr>
              <a:t>a </a:t>
            </a:r>
            <a:r>
              <a:rPr sz="1400" spc="-5" dirty="0">
                <a:latin typeface="Times New Roman"/>
                <a:cs typeface="Times New Roman"/>
              </a:rPr>
              <a:t>normal volume </a:t>
            </a:r>
            <a:r>
              <a:rPr sz="1400" spc="-335" dirty="0">
                <a:latin typeface="Times New Roman"/>
                <a:cs typeface="Times New Roman"/>
              </a:rPr>
              <a:t> </a:t>
            </a:r>
            <a:r>
              <a:rPr sz="1400" spc="-5" dirty="0">
                <a:latin typeface="Times New Roman"/>
                <a:cs typeface="Times New Roman"/>
              </a:rPr>
              <a:t>without disrupting</a:t>
            </a:r>
            <a:r>
              <a:rPr sz="1400" dirty="0">
                <a:latin typeface="Times New Roman"/>
                <a:cs typeface="Times New Roman"/>
              </a:rPr>
              <a:t> </a:t>
            </a:r>
            <a:r>
              <a:rPr sz="1400" spc="-5" dirty="0">
                <a:latin typeface="Times New Roman"/>
                <a:cs typeface="Times New Roman"/>
              </a:rPr>
              <a:t>other students</a:t>
            </a:r>
            <a:endParaRPr sz="1400" dirty="0">
              <a:latin typeface="Times New Roman"/>
              <a:cs typeface="Times New Roman"/>
            </a:endParaRPr>
          </a:p>
          <a:p>
            <a:pPr marL="377190" marR="5080" indent="-285750">
              <a:lnSpc>
                <a:spcPct val="101000"/>
              </a:lnSpc>
              <a:spcBef>
                <a:spcPts val="560"/>
              </a:spcBef>
              <a:buFont typeface="Arial" panose="020B0604020202020204" pitchFamily="34" charset="0"/>
              <a:buChar char="•"/>
            </a:pPr>
            <a:r>
              <a:rPr sz="1400" spc="-5" dirty="0">
                <a:solidFill>
                  <a:srgbClr val="FF0000"/>
                </a:solidFill>
                <a:latin typeface="Times New Roman"/>
                <a:cs typeface="Times New Roman"/>
              </a:rPr>
              <a:t>Bluetooth</a:t>
            </a:r>
            <a:r>
              <a:rPr sz="1400" dirty="0">
                <a:solidFill>
                  <a:srgbClr val="FF0000"/>
                </a:solidFill>
                <a:latin typeface="Times New Roman"/>
                <a:cs typeface="Times New Roman"/>
              </a:rPr>
              <a:t> headphones</a:t>
            </a:r>
            <a:r>
              <a:rPr sz="1400" spc="10" dirty="0">
                <a:solidFill>
                  <a:srgbClr val="FF0000"/>
                </a:solidFill>
                <a:latin typeface="Times New Roman"/>
                <a:cs typeface="Times New Roman"/>
              </a:rPr>
              <a:t> </a:t>
            </a:r>
            <a:r>
              <a:rPr sz="1400" spc="-5" dirty="0">
                <a:solidFill>
                  <a:srgbClr val="FF0000"/>
                </a:solidFill>
                <a:latin typeface="Times New Roman"/>
                <a:cs typeface="Times New Roman"/>
              </a:rPr>
              <a:t>are</a:t>
            </a:r>
            <a:r>
              <a:rPr sz="1400" dirty="0">
                <a:solidFill>
                  <a:srgbClr val="FF0000"/>
                </a:solidFill>
                <a:latin typeface="Times New Roman"/>
                <a:cs typeface="Times New Roman"/>
              </a:rPr>
              <a:t> not </a:t>
            </a:r>
            <a:r>
              <a:rPr sz="1400" spc="-5" dirty="0">
                <a:solidFill>
                  <a:srgbClr val="FF0000"/>
                </a:solidFill>
                <a:latin typeface="Times New Roman"/>
                <a:cs typeface="Times New Roman"/>
              </a:rPr>
              <a:t>allowed</a:t>
            </a:r>
            <a:r>
              <a:rPr sz="1400" dirty="0">
                <a:solidFill>
                  <a:srgbClr val="FF0000"/>
                </a:solidFill>
                <a:latin typeface="Times New Roman"/>
                <a:cs typeface="Times New Roman"/>
              </a:rPr>
              <a:t> </a:t>
            </a:r>
            <a:r>
              <a:rPr sz="1400" dirty="0">
                <a:latin typeface="Times New Roman"/>
                <a:cs typeface="Times New Roman"/>
              </a:rPr>
              <a:t>as</a:t>
            </a:r>
            <a:r>
              <a:rPr sz="1400" spc="10" dirty="0">
                <a:latin typeface="Times New Roman"/>
                <a:cs typeface="Times New Roman"/>
              </a:rPr>
              <a:t> </a:t>
            </a:r>
            <a:r>
              <a:rPr sz="1400" spc="-5" dirty="0">
                <a:latin typeface="Times New Roman"/>
                <a:cs typeface="Times New Roman"/>
              </a:rPr>
              <a:t>they</a:t>
            </a:r>
            <a:r>
              <a:rPr sz="1400" dirty="0">
                <a:latin typeface="Times New Roman"/>
                <a:cs typeface="Times New Roman"/>
              </a:rPr>
              <a:t> have</a:t>
            </a:r>
            <a:r>
              <a:rPr sz="1400" spc="5" dirty="0">
                <a:latin typeface="Times New Roman"/>
                <a:cs typeface="Times New Roman"/>
              </a:rPr>
              <a:t> </a:t>
            </a:r>
            <a:r>
              <a:rPr sz="1400" spc="-5" dirty="0">
                <a:latin typeface="Times New Roman"/>
                <a:cs typeface="Times New Roman"/>
              </a:rPr>
              <a:t>the</a:t>
            </a:r>
            <a:r>
              <a:rPr sz="1400" spc="5" dirty="0">
                <a:latin typeface="Times New Roman"/>
                <a:cs typeface="Times New Roman"/>
              </a:rPr>
              <a:t> </a:t>
            </a:r>
            <a:r>
              <a:rPr sz="1400" spc="-5" dirty="0">
                <a:latin typeface="Times New Roman"/>
                <a:cs typeface="Times New Roman"/>
              </a:rPr>
              <a:t>ability</a:t>
            </a:r>
            <a:r>
              <a:rPr sz="1400" dirty="0">
                <a:latin typeface="Times New Roman"/>
                <a:cs typeface="Times New Roman"/>
              </a:rPr>
              <a:t> </a:t>
            </a:r>
            <a:r>
              <a:rPr sz="1400" spc="-5" dirty="0">
                <a:latin typeface="Times New Roman"/>
                <a:cs typeface="Times New Roman"/>
              </a:rPr>
              <a:t>to</a:t>
            </a:r>
            <a:r>
              <a:rPr sz="1400" spc="5" dirty="0">
                <a:latin typeface="Times New Roman"/>
                <a:cs typeface="Times New Roman"/>
              </a:rPr>
              <a:t> </a:t>
            </a:r>
            <a:r>
              <a:rPr sz="1400" dirty="0">
                <a:latin typeface="Times New Roman"/>
                <a:cs typeface="Times New Roman"/>
              </a:rPr>
              <a:t>connect</a:t>
            </a:r>
            <a:r>
              <a:rPr sz="1400" spc="-5" dirty="0">
                <a:latin typeface="Times New Roman"/>
                <a:cs typeface="Times New Roman"/>
              </a:rPr>
              <a:t> to</a:t>
            </a:r>
            <a:r>
              <a:rPr sz="1400" spc="5" dirty="0">
                <a:latin typeface="Times New Roman"/>
                <a:cs typeface="Times New Roman"/>
              </a:rPr>
              <a:t> </a:t>
            </a:r>
            <a:r>
              <a:rPr sz="1400" dirty="0">
                <a:latin typeface="Times New Roman"/>
                <a:cs typeface="Times New Roman"/>
              </a:rPr>
              <a:t>and </a:t>
            </a:r>
            <a:r>
              <a:rPr sz="1400" spc="-5" dirty="0">
                <a:latin typeface="Times New Roman"/>
                <a:cs typeface="Times New Roman"/>
              </a:rPr>
              <a:t>receive </a:t>
            </a:r>
            <a:r>
              <a:rPr sz="1400" spc="-335" dirty="0">
                <a:latin typeface="Times New Roman"/>
                <a:cs typeface="Times New Roman"/>
              </a:rPr>
              <a:t> </a:t>
            </a:r>
            <a:r>
              <a:rPr sz="1400" spc="-5" dirty="0">
                <a:latin typeface="Times New Roman"/>
                <a:cs typeface="Times New Roman"/>
              </a:rPr>
              <a:t>information</a:t>
            </a:r>
            <a:r>
              <a:rPr sz="1400" spc="30" dirty="0">
                <a:latin typeface="Times New Roman"/>
                <a:cs typeface="Times New Roman"/>
              </a:rPr>
              <a:t> </a:t>
            </a:r>
            <a:r>
              <a:rPr sz="1400" spc="-5" dirty="0">
                <a:latin typeface="Times New Roman"/>
                <a:cs typeface="Times New Roman"/>
              </a:rPr>
              <a:t>from</a:t>
            </a:r>
            <a:r>
              <a:rPr sz="1400" spc="25" dirty="0">
                <a:latin typeface="Times New Roman"/>
                <a:cs typeface="Times New Roman"/>
              </a:rPr>
              <a:t> </a:t>
            </a:r>
            <a:r>
              <a:rPr sz="1400" dirty="0">
                <a:latin typeface="Times New Roman"/>
                <a:cs typeface="Times New Roman"/>
              </a:rPr>
              <a:t>a</a:t>
            </a:r>
            <a:r>
              <a:rPr sz="1400" spc="30" dirty="0">
                <a:latin typeface="Times New Roman"/>
                <a:cs typeface="Times New Roman"/>
              </a:rPr>
              <a:t> </a:t>
            </a:r>
            <a:r>
              <a:rPr sz="1400" spc="-5" dirty="0">
                <a:latin typeface="Times New Roman"/>
                <a:cs typeface="Times New Roman"/>
              </a:rPr>
              <a:t>device</a:t>
            </a:r>
            <a:r>
              <a:rPr sz="1400" spc="30" dirty="0">
                <a:latin typeface="Times New Roman"/>
                <a:cs typeface="Times New Roman"/>
              </a:rPr>
              <a:t> </a:t>
            </a:r>
            <a:r>
              <a:rPr sz="1400" spc="-5" dirty="0">
                <a:latin typeface="Times New Roman"/>
                <a:cs typeface="Times New Roman"/>
              </a:rPr>
              <a:t>other</a:t>
            </a:r>
            <a:r>
              <a:rPr sz="1400" spc="25" dirty="0">
                <a:latin typeface="Times New Roman"/>
                <a:cs typeface="Times New Roman"/>
              </a:rPr>
              <a:t> </a:t>
            </a:r>
            <a:r>
              <a:rPr sz="1400" spc="-5" dirty="0">
                <a:latin typeface="Times New Roman"/>
                <a:cs typeface="Times New Roman"/>
              </a:rPr>
              <a:t>than</a:t>
            </a:r>
            <a:r>
              <a:rPr sz="1400" spc="30" dirty="0">
                <a:latin typeface="Times New Roman"/>
                <a:cs typeface="Times New Roman"/>
              </a:rPr>
              <a:t> </a:t>
            </a:r>
            <a:r>
              <a:rPr sz="1400" spc="-5" dirty="0">
                <a:latin typeface="Times New Roman"/>
                <a:cs typeface="Times New Roman"/>
              </a:rPr>
              <a:t>the</a:t>
            </a:r>
            <a:r>
              <a:rPr sz="1400" spc="30" dirty="0">
                <a:latin typeface="Times New Roman"/>
                <a:cs typeface="Times New Roman"/>
              </a:rPr>
              <a:t> </a:t>
            </a:r>
            <a:r>
              <a:rPr sz="1400" spc="-5" dirty="0">
                <a:latin typeface="Times New Roman"/>
                <a:cs typeface="Times New Roman"/>
              </a:rPr>
              <a:t>testing</a:t>
            </a:r>
            <a:r>
              <a:rPr sz="1400" spc="35" dirty="0">
                <a:latin typeface="Times New Roman"/>
                <a:cs typeface="Times New Roman"/>
              </a:rPr>
              <a:t> </a:t>
            </a:r>
            <a:r>
              <a:rPr sz="1400" spc="-5" dirty="0">
                <a:latin typeface="Times New Roman"/>
                <a:cs typeface="Times New Roman"/>
              </a:rPr>
              <a:t>device,</a:t>
            </a:r>
            <a:r>
              <a:rPr sz="1400" spc="30" dirty="0">
                <a:latin typeface="Times New Roman"/>
                <a:cs typeface="Times New Roman"/>
              </a:rPr>
              <a:t> </a:t>
            </a:r>
            <a:r>
              <a:rPr sz="1400" spc="-5" dirty="0">
                <a:latin typeface="Times New Roman"/>
                <a:cs typeface="Times New Roman"/>
              </a:rPr>
              <a:t>which</a:t>
            </a:r>
            <a:r>
              <a:rPr sz="1400" spc="30" dirty="0">
                <a:latin typeface="Times New Roman"/>
                <a:cs typeface="Times New Roman"/>
              </a:rPr>
              <a:t> </a:t>
            </a:r>
            <a:r>
              <a:rPr sz="1400" dirty="0">
                <a:latin typeface="Times New Roman"/>
                <a:cs typeface="Times New Roman"/>
              </a:rPr>
              <a:t>cannot</a:t>
            </a:r>
            <a:r>
              <a:rPr sz="1400" spc="25" dirty="0">
                <a:latin typeface="Times New Roman"/>
                <a:cs typeface="Times New Roman"/>
              </a:rPr>
              <a:t> </a:t>
            </a:r>
            <a:r>
              <a:rPr sz="1400" dirty="0">
                <a:latin typeface="Times New Roman"/>
                <a:cs typeface="Times New Roman"/>
              </a:rPr>
              <a:t>be</a:t>
            </a:r>
            <a:r>
              <a:rPr sz="1400" spc="35" dirty="0">
                <a:latin typeface="Times New Roman"/>
                <a:cs typeface="Times New Roman"/>
              </a:rPr>
              <a:t> </a:t>
            </a:r>
            <a:r>
              <a:rPr sz="1400" spc="-5" dirty="0">
                <a:latin typeface="Times New Roman"/>
                <a:cs typeface="Times New Roman"/>
              </a:rPr>
              <a:t>verified</a:t>
            </a:r>
            <a:r>
              <a:rPr sz="1400" b="1" spc="25" dirty="0">
                <a:latin typeface="Times New Roman"/>
                <a:cs typeface="Times New Roman"/>
              </a:rPr>
              <a:t> </a:t>
            </a:r>
            <a:r>
              <a:rPr sz="1400" dirty="0">
                <a:latin typeface="Times New Roman"/>
                <a:cs typeface="Times New Roman"/>
              </a:rPr>
              <a:t>by</a:t>
            </a:r>
            <a:r>
              <a:rPr sz="1400" spc="5" dirty="0">
                <a:latin typeface="Times New Roman"/>
                <a:cs typeface="Times New Roman"/>
              </a:rPr>
              <a:t> </a:t>
            </a:r>
            <a:r>
              <a:rPr sz="1400" spc="-5" dirty="0">
                <a:latin typeface="Times New Roman"/>
                <a:cs typeface="Times New Roman"/>
              </a:rPr>
              <a:t>the</a:t>
            </a:r>
            <a:r>
              <a:rPr sz="1400" spc="-20" dirty="0">
                <a:latin typeface="Times New Roman"/>
                <a:cs typeface="Times New Roman"/>
              </a:rPr>
              <a:t> </a:t>
            </a:r>
            <a:r>
              <a:rPr sz="1400" spc="-25" dirty="0">
                <a:latin typeface="Times New Roman"/>
                <a:cs typeface="Times New Roman"/>
              </a:rPr>
              <a:t>Test</a:t>
            </a:r>
            <a:r>
              <a:rPr sz="1400" spc="-75" dirty="0">
                <a:latin typeface="Times New Roman"/>
                <a:cs typeface="Times New Roman"/>
              </a:rPr>
              <a:t> </a:t>
            </a:r>
            <a:r>
              <a:rPr sz="1400" spc="-5" dirty="0">
                <a:latin typeface="Times New Roman"/>
                <a:cs typeface="Times New Roman"/>
              </a:rPr>
              <a:t>Administrator</a:t>
            </a:r>
            <a:r>
              <a:rPr sz="1400" dirty="0">
                <a:latin typeface="Times New Roman"/>
                <a:cs typeface="Times New Roman"/>
              </a:rPr>
              <a:t> </a:t>
            </a:r>
            <a:r>
              <a:rPr sz="1400" spc="-5" dirty="0">
                <a:latin typeface="Times New Roman"/>
                <a:cs typeface="Times New Roman"/>
              </a:rPr>
              <a:t>during</a:t>
            </a:r>
            <a:r>
              <a:rPr sz="1400" spc="5" dirty="0">
                <a:latin typeface="Times New Roman"/>
                <a:cs typeface="Times New Roman"/>
              </a:rPr>
              <a:t> </a:t>
            </a:r>
            <a:r>
              <a:rPr sz="1400" spc="-5" dirty="0">
                <a:latin typeface="Times New Roman"/>
                <a:cs typeface="Times New Roman"/>
              </a:rPr>
              <a:t>testing.</a:t>
            </a:r>
            <a:r>
              <a:rPr sz="1400" spc="5" dirty="0">
                <a:latin typeface="Times New Roman"/>
                <a:cs typeface="Times New Roman"/>
              </a:rPr>
              <a:t> </a:t>
            </a:r>
            <a:endParaRPr lang="en-US" sz="1400" spc="5" dirty="0">
              <a:latin typeface="Times New Roman"/>
              <a:cs typeface="Times New Roman"/>
            </a:endParaRPr>
          </a:p>
          <a:p>
            <a:pPr marL="834390" marR="5080" lvl="1" indent="-285750">
              <a:lnSpc>
                <a:spcPct val="101000"/>
              </a:lnSpc>
              <a:spcBef>
                <a:spcPts val="100"/>
              </a:spcBef>
              <a:buFont typeface="Arial" panose="020B0604020202020204" pitchFamily="34" charset="0"/>
              <a:buChar char="•"/>
            </a:pPr>
            <a:r>
              <a:rPr sz="1400" spc="-5" dirty="0">
                <a:latin typeface="Times New Roman"/>
                <a:cs typeface="Times New Roman"/>
              </a:rPr>
              <a:t>Note:</a:t>
            </a:r>
            <a:r>
              <a:rPr sz="1400" spc="-20" dirty="0">
                <a:latin typeface="Times New Roman"/>
                <a:cs typeface="Times New Roman"/>
              </a:rPr>
              <a:t> </a:t>
            </a:r>
            <a:r>
              <a:rPr sz="1400" spc="-5" dirty="0">
                <a:latin typeface="Times New Roman"/>
                <a:cs typeface="Times New Roman"/>
              </a:rPr>
              <a:t>There</a:t>
            </a:r>
            <a:r>
              <a:rPr sz="1400" spc="5" dirty="0">
                <a:latin typeface="Times New Roman"/>
                <a:cs typeface="Times New Roman"/>
              </a:rPr>
              <a:t> </a:t>
            </a:r>
            <a:r>
              <a:rPr sz="1400" spc="-5" dirty="0">
                <a:latin typeface="Times New Roman"/>
                <a:cs typeface="Times New Roman"/>
              </a:rPr>
              <a:t>are</a:t>
            </a:r>
            <a:r>
              <a:rPr sz="1400" spc="10" dirty="0">
                <a:latin typeface="Times New Roman"/>
                <a:cs typeface="Times New Roman"/>
              </a:rPr>
              <a:t> </a:t>
            </a:r>
            <a:r>
              <a:rPr sz="1400" spc="-5" dirty="0">
                <a:latin typeface="Times New Roman"/>
                <a:cs typeface="Times New Roman"/>
              </a:rPr>
              <a:t>exceptions</a:t>
            </a:r>
            <a:r>
              <a:rPr sz="1400" spc="10" dirty="0">
                <a:latin typeface="Times New Roman"/>
                <a:cs typeface="Times New Roman"/>
              </a:rPr>
              <a:t> </a:t>
            </a:r>
            <a:r>
              <a:rPr sz="1400" spc="-5" dirty="0">
                <a:latin typeface="Times New Roman"/>
                <a:cs typeface="Times New Roman"/>
              </a:rPr>
              <a:t>for </a:t>
            </a:r>
            <a:r>
              <a:rPr sz="1400" dirty="0">
                <a:latin typeface="Times New Roman"/>
                <a:cs typeface="Times New Roman"/>
              </a:rPr>
              <a:t> </a:t>
            </a:r>
            <a:r>
              <a:rPr sz="1400" spc="-5" dirty="0">
                <a:latin typeface="Times New Roman"/>
                <a:cs typeface="Times New Roman"/>
              </a:rPr>
              <a:t>amplification</a:t>
            </a:r>
            <a:r>
              <a:rPr sz="1400" spc="5" dirty="0">
                <a:latin typeface="Times New Roman"/>
                <a:cs typeface="Times New Roman"/>
              </a:rPr>
              <a:t> </a:t>
            </a:r>
            <a:r>
              <a:rPr sz="1400" dirty="0">
                <a:latin typeface="Times New Roman"/>
                <a:cs typeface="Times New Roman"/>
              </a:rPr>
              <a:t>devices,</a:t>
            </a:r>
            <a:r>
              <a:rPr sz="1400" spc="5" dirty="0">
                <a:latin typeface="Times New Roman"/>
                <a:cs typeface="Times New Roman"/>
              </a:rPr>
              <a:t> </a:t>
            </a:r>
            <a:r>
              <a:rPr sz="1400" spc="-5" dirty="0">
                <a:latin typeface="Times New Roman"/>
                <a:cs typeface="Times New Roman"/>
              </a:rPr>
              <a:t>including</a:t>
            </a:r>
            <a:r>
              <a:rPr sz="1400" spc="10" dirty="0">
                <a:latin typeface="Times New Roman"/>
                <a:cs typeface="Times New Roman"/>
              </a:rPr>
              <a:t> </a:t>
            </a:r>
            <a:r>
              <a:rPr sz="1400" dirty="0">
                <a:latin typeface="Times New Roman"/>
                <a:cs typeface="Times New Roman"/>
              </a:rPr>
              <a:t>personal </a:t>
            </a:r>
            <a:r>
              <a:rPr sz="1400" spc="-5" dirty="0">
                <a:latin typeface="Times New Roman"/>
                <a:cs typeface="Times New Roman"/>
              </a:rPr>
              <a:t>hearing</a:t>
            </a:r>
            <a:r>
              <a:rPr sz="1400" spc="10" dirty="0">
                <a:latin typeface="Times New Roman"/>
                <a:cs typeface="Times New Roman"/>
              </a:rPr>
              <a:t> </a:t>
            </a:r>
            <a:r>
              <a:rPr sz="1400" spc="-5" dirty="0">
                <a:latin typeface="Times New Roman"/>
                <a:cs typeface="Times New Roman"/>
              </a:rPr>
              <a:t>aids</a:t>
            </a:r>
            <a:r>
              <a:rPr sz="1400" spc="10" dirty="0">
                <a:latin typeface="Times New Roman"/>
                <a:cs typeface="Times New Roman"/>
              </a:rPr>
              <a:t> </a:t>
            </a:r>
            <a:r>
              <a:rPr sz="1400" spc="-5" dirty="0">
                <a:latin typeface="Times New Roman"/>
                <a:cs typeface="Times New Roman"/>
              </a:rPr>
              <a:t>that</a:t>
            </a:r>
            <a:r>
              <a:rPr sz="1400" spc="5" dirty="0">
                <a:latin typeface="Times New Roman"/>
                <a:cs typeface="Times New Roman"/>
              </a:rPr>
              <a:t> </a:t>
            </a:r>
            <a:r>
              <a:rPr sz="1400" dirty="0">
                <a:latin typeface="Times New Roman"/>
                <a:cs typeface="Times New Roman"/>
              </a:rPr>
              <a:t>use</a:t>
            </a:r>
            <a:r>
              <a:rPr sz="1400" spc="5" dirty="0">
                <a:latin typeface="Times New Roman"/>
                <a:cs typeface="Times New Roman"/>
              </a:rPr>
              <a:t> </a:t>
            </a:r>
            <a:r>
              <a:rPr sz="1400" spc="-5" dirty="0">
                <a:latin typeface="Times New Roman"/>
                <a:cs typeface="Times New Roman"/>
              </a:rPr>
              <a:t>Bluetooth</a:t>
            </a:r>
            <a:r>
              <a:rPr sz="1400" spc="10" dirty="0">
                <a:latin typeface="Times New Roman"/>
                <a:cs typeface="Times New Roman"/>
              </a:rPr>
              <a:t> </a:t>
            </a:r>
            <a:r>
              <a:rPr sz="1400" spc="-5" dirty="0">
                <a:latin typeface="Times New Roman"/>
                <a:cs typeface="Times New Roman"/>
              </a:rPr>
              <a:t>capabilities.</a:t>
            </a:r>
            <a:endParaRPr sz="1400" dirty="0">
              <a:latin typeface="Times New Roman"/>
              <a:cs typeface="Times New Roman"/>
            </a:endParaRPr>
          </a:p>
          <a:p>
            <a:pPr marL="238125" indent="-225425">
              <a:lnSpc>
                <a:spcPct val="100000"/>
              </a:lnSpc>
              <a:spcBef>
                <a:spcPts val="530"/>
              </a:spcBef>
              <a:buFont typeface="Wingdings"/>
              <a:buChar char=""/>
              <a:tabLst>
                <a:tab pos="238125" algn="l"/>
              </a:tabLst>
            </a:pPr>
            <a:r>
              <a:rPr lang="en-US" sz="1400" spc="-5" dirty="0">
                <a:latin typeface="Times New Roman"/>
                <a:cs typeface="Times New Roman"/>
              </a:rPr>
              <a:t>Suggestions for headsets:</a:t>
            </a:r>
            <a:endParaRPr sz="1400" dirty="0">
              <a:latin typeface="Times New Roman"/>
              <a:cs typeface="Times New Roman"/>
            </a:endParaRPr>
          </a:p>
        </p:txBody>
      </p:sp>
      <p:sp>
        <p:nvSpPr>
          <p:cNvPr id="10" name="object 18">
            <a:extLst>
              <a:ext uri="{FF2B5EF4-FFF2-40B4-BE49-F238E27FC236}">
                <a16:creationId xmlns:a16="http://schemas.microsoft.com/office/drawing/2014/main" id="{C9FCABA7-0128-C8C5-2A00-C32654A6924D}"/>
              </a:ext>
            </a:extLst>
          </p:cNvPr>
          <p:cNvSpPr txBox="1"/>
          <p:nvPr/>
        </p:nvSpPr>
        <p:spPr>
          <a:xfrm>
            <a:off x="152400" y="6473410"/>
            <a:ext cx="3717851" cy="1611660"/>
          </a:xfrm>
          <a:prstGeom prst="rect">
            <a:avLst/>
          </a:prstGeom>
          <a:ln w="9525">
            <a:solidFill>
              <a:srgbClr val="000000"/>
            </a:solidFill>
          </a:ln>
        </p:spPr>
        <p:txBody>
          <a:bodyPr vert="horz" wrap="square" lIns="0" tIns="35560" rIns="0" bIns="0" rtlCol="0">
            <a:spAutoFit/>
          </a:bodyPr>
          <a:lstStyle/>
          <a:p>
            <a:pPr marL="91440" marR="38100">
              <a:lnSpc>
                <a:spcPct val="105000"/>
              </a:lnSpc>
              <a:spcBef>
                <a:spcPts val="280"/>
              </a:spcBef>
            </a:pPr>
            <a:r>
              <a:rPr sz="1200" spc="-5" dirty="0" err="1">
                <a:latin typeface="Times New Roman"/>
                <a:cs typeface="Times New Roman"/>
                <a:hlinkClick r:id="rId3"/>
              </a:rPr>
              <a:t>Labsonic</a:t>
            </a:r>
            <a:r>
              <a:rPr sz="1200" spc="5" dirty="0">
                <a:latin typeface="Times New Roman"/>
                <a:cs typeface="Times New Roman"/>
                <a:hlinkClick r:id="rId3"/>
              </a:rPr>
              <a:t> </a:t>
            </a:r>
            <a:r>
              <a:rPr lang="en-US" sz="1200" spc="-5" dirty="0">
                <a:latin typeface="Times New Roman"/>
                <a:cs typeface="Times New Roman"/>
                <a:hlinkClick r:id="rId3"/>
              </a:rPr>
              <a:t>LS9000MUSB-C School Headset – USB-C Plug</a:t>
            </a:r>
            <a:endParaRPr lang="en-US" sz="1200" spc="-5" dirty="0">
              <a:latin typeface="Times New Roman"/>
              <a:cs typeface="Times New Roman"/>
            </a:endParaRPr>
          </a:p>
          <a:p>
            <a:pPr marL="91440" marR="38100">
              <a:lnSpc>
                <a:spcPct val="105000"/>
              </a:lnSpc>
              <a:spcBef>
                <a:spcPts val="280"/>
              </a:spcBef>
            </a:pPr>
            <a:endParaRPr lang="en-US" sz="1200" spc="-5" dirty="0">
              <a:latin typeface="Times New Roman"/>
              <a:cs typeface="Times New Roman"/>
            </a:endParaRPr>
          </a:p>
          <a:p>
            <a:pPr marL="91440" marR="38100">
              <a:lnSpc>
                <a:spcPct val="105000"/>
              </a:lnSpc>
              <a:spcBef>
                <a:spcPts val="280"/>
              </a:spcBef>
            </a:pPr>
            <a:endParaRPr lang="en-US" sz="1200" spc="-5" dirty="0">
              <a:latin typeface="Times New Roman"/>
              <a:cs typeface="Times New Roman"/>
            </a:endParaRPr>
          </a:p>
          <a:p>
            <a:pPr marL="91440" marR="38100">
              <a:lnSpc>
                <a:spcPct val="105000"/>
              </a:lnSpc>
              <a:spcBef>
                <a:spcPts val="280"/>
              </a:spcBef>
            </a:pPr>
            <a:endParaRPr lang="en-US" sz="1200" spc="-5" dirty="0">
              <a:latin typeface="Times New Roman"/>
              <a:cs typeface="Times New Roman"/>
            </a:endParaRPr>
          </a:p>
          <a:p>
            <a:pPr marL="91440" marR="38100">
              <a:lnSpc>
                <a:spcPct val="105000"/>
              </a:lnSpc>
              <a:spcBef>
                <a:spcPts val="280"/>
              </a:spcBef>
            </a:pPr>
            <a:endParaRPr lang="en-US" sz="1200" spc="-5" dirty="0">
              <a:latin typeface="Times New Roman"/>
              <a:cs typeface="Times New Roman"/>
            </a:endParaRPr>
          </a:p>
          <a:p>
            <a:pPr marL="91440" marR="38100">
              <a:lnSpc>
                <a:spcPct val="105000"/>
              </a:lnSpc>
              <a:spcBef>
                <a:spcPts val="280"/>
              </a:spcBef>
            </a:pPr>
            <a:endParaRPr lang="en-US" sz="1200" spc="-5" dirty="0">
              <a:latin typeface="Times New Roman"/>
              <a:cs typeface="Times New Roman"/>
            </a:endParaRPr>
          </a:p>
          <a:p>
            <a:pPr marL="91440" marR="38100">
              <a:lnSpc>
                <a:spcPct val="105000"/>
              </a:lnSpc>
              <a:spcBef>
                <a:spcPts val="280"/>
              </a:spcBef>
            </a:pPr>
            <a:endParaRPr sz="1200" dirty="0">
              <a:latin typeface="Times New Roman"/>
              <a:cs typeface="Times New Roman"/>
            </a:endParaRPr>
          </a:p>
        </p:txBody>
      </p:sp>
      <p:pic>
        <p:nvPicPr>
          <p:cNvPr id="13" name="Picture 12" descr="A black headphones with a microphone&#10;&#10;AI-generated content may be incorrect.">
            <a:extLst>
              <a:ext uri="{FF2B5EF4-FFF2-40B4-BE49-F238E27FC236}">
                <a16:creationId xmlns:a16="http://schemas.microsoft.com/office/drawing/2014/main" id="{81963590-7F78-C62B-2A2E-FF42C4ACE53B}"/>
              </a:ext>
            </a:extLst>
          </p:cNvPr>
          <p:cNvPicPr>
            <a:picLocks noChangeAspect="1"/>
          </p:cNvPicPr>
          <p:nvPr/>
        </p:nvPicPr>
        <p:blipFill>
          <a:blip r:embed="rId4"/>
          <a:stretch>
            <a:fillRect/>
          </a:stretch>
        </p:blipFill>
        <p:spPr>
          <a:xfrm>
            <a:off x="288641" y="6787287"/>
            <a:ext cx="1256624" cy="1256624"/>
          </a:xfrm>
          <a:prstGeom prst="rect">
            <a:avLst/>
          </a:prstGeom>
        </p:spPr>
      </p:pic>
      <p:sp>
        <p:nvSpPr>
          <p:cNvPr id="14" name="TextBox 13">
            <a:extLst>
              <a:ext uri="{FF2B5EF4-FFF2-40B4-BE49-F238E27FC236}">
                <a16:creationId xmlns:a16="http://schemas.microsoft.com/office/drawing/2014/main" id="{725D4D94-1DA7-FA01-064B-4F7FE05750FF}"/>
              </a:ext>
            </a:extLst>
          </p:cNvPr>
          <p:cNvSpPr txBox="1"/>
          <p:nvPr/>
        </p:nvSpPr>
        <p:spPr>
          <a:xfrm>
            <a:off x="152400" y="5667519"/>
            <a:ext cx="2488019" cy="646331"/>
          </a:xfrm>
          <a:prstGeom prst="rect">
            <a:avLst/>
          </a:prstGeom>
          <a:noFill/>
          <a:ln>
            <a:solidFill>
              <a:schemeClr val="tx1">
                <a:lumMod val="95000"/>
                <a:lumOff val="5000"/>
              </a:schemeClr>
            </a:solidFill>
          </a:ln>
        </p:spPr>
        <p:txBody>
          <a:bodyPr wrap="square" rtlCol="0">
            <a:spAutoFit/>
          </a:bodyPr>
          <a:lstStyle/>
          <a:p>
            <a:r>
              <a:rPr lang="en-US" sz="1200" dirty="0">
                <a:latin typeface="Times New Roman" panose="02020603050405020304" pitchFamily="18" charset="0"/>
                <a:cs typeface="Times New Roman" panose="02020603050405020304" pitchFamily="18" charset="0"/>
              </a:rPr>
              <a:t>To use currently owned headsets: </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hlinkClick r:id="rId5"/>
              </a:rPr>
              <a:t>USB-C to 3.5 mm adapters </a:t>
            </a:r>
            <a:r>
              <a:rPr lang="en-US" sz="1200" dirty="0">
                <a:latin typeface="Times New Roman" panose="02020603050405020304" pitchFamily="18" charset="0"/>
                <a:cs typeface="Times New Roman" panose="02020603050405020304" pitchFamily="18" charset="0"/>
              </a:rPr>
              <a:t>available through eProcurement</a:t>
            </a:r>
          </a:p>
        </p:txBody>
      </p:sp>
      <p:sp>
        <p:nvSpPr>
          <p:cNvPr id="9" name="object 17">
            <a:extLst>
              <a:ext uri="{FF2B5EF4-FFF2-40B4-BE49-F238E27FC236}">
                <a16:creationId xmlns:a16="http://schemas.microsoft.com/office/drawing/2014/main" id="{82D5B388-3788-4B13-0458-17A40BFCF660}"/>
              </a:ext>
            </a:extLst>
          </p:cNvPr>
          <p:cNvSpPr txBox="1"/>
          <p:nvPr/>
        </p:nvSpPr>
        <p:spPr>
          <a:xfrm>
            <a:off x="1681506" y="6881497"/>
            <a:ext cx="2253828" cy="1110689"/>
          </a:xfrm>
          <a:prstGeom prst="rect">
            <a:avLst/>
          </a:prstGeom>
        </p:spPr>
        <p:txBody>
          <a:bodyPr vert="horz" wrap="square" lIns="0" tIns="9525" rIns="0" bIns="0" rtlCol="0">
            <a:spAutoFit/>
          </a:bodyPr>
          <a:lstStyle/>
          <a:p>
            <a:pPr marL="12700" marR="5080">
              <a:lnSpc>
                <a:spcPct val="101499"/>
              </a:lnSpc>
              <a:spcBef>
                <a:spcPts val="75"/>
              </a:spcBef>
            </a:pPr>
            <a:r>
              <a:rPr lang="en-US" sz="1100" dirty="0">
                <a:latin typeface="Times New Roman"/>
                <a:cs typeface="Times New Roman"/>
              </a:rPr>
              <a:t>C</a:t>
            </a:r>
            <a:r>
              <a:rPr sz="1100" dirty="0">
                <a:latin typeface="Times New Roman"/>
                <a:cs typeface="Times New Roman"/>
              </a:rPr>
              <a:t>ont</a:t>
            </a:r>
            <a:r>
              <a:rPr sz="1100" spc="-5" dirty="0">
                <a:latin typeface="Times New Roman"/>
                <a:cs typeface="Times New Roman"/>
              </a:rPr>
              <a:t>ac</a:t>
            </a:r>
            <a:r>
              <a:rPr sz="1100" dirty="0">
                <a:latin typeface="Times New Roman"/>
                <a:cs typeface="Times New Roman"/>
              </a:rPr>
              <a:t>t</a:t>
            </a:r>
            <a:r>
              <a:rPr lang="en-US" sz="1100" dirty="0">
                <a:latin typeface="Times New Roman"/>
                <a:cs typeface="Times New Roman"/>
              </a:rPr>
              <a:t>:</a:t>
            </a:r>
            <a:r>
              <a:rPr sz="1100" dirty="0">
                <a:latin typeface="Times New Roman"/>
                <a:cs typeface="Times New Roman"/>
              </a:rPr>
              <a:t> </a:t>
            </a:r>
            <a:r>
              <a:rPr sz="1100" spc="-5" dirty="0">
                <a:latin typeface="Times New Roman"/>
                <a:cs typeface="Times New Roman"/>
              </a:rPr>
              <a:t>Ke</a:t>
            </a:r>
            <a:r>
              <a:rPr sz="1100" dirty="0">
                <a:latin typeface="Times New Roman"/>
                <a:cs typeface="Times New Roman"/>
              </a:rPr>
              <a:t>lly </a:t>
            </a:r>
            <a:r>
              <a:rPr sz="1100" spc="-5" dirty="0">
                <a:latin typeface="Times New Roman"/>
                <a:cs typeface="Times New Roman"/>
              </a:rPr>
              <a:t>R</a:t>
            </a:r>
            <a:r>
              <a:rPr sz="1100" dirty="0">
                <a:latin typeface="Times New Roman"/>
                <a:cs typeface="Times New Roman"/>
              </a:rPr>
              <a:t>og</a:t>
            </a:r>
            <a:r>
              <a:rPr sz="1100" spc="-5" dirty="0">
                <a:latin typeface="Times New Roman"/>
                <a:cs typeface="Times New Roman"/>
              </a:rPr>
              <a:t>a</a:t>
            </a:r>
            <a:r>
              <a:rPr sz="1100" dirty="0">
                <a:latin typeface="Times New Roman"/>
                <a:cs typeface="Times New Roman"/>
              </a:rPr>
              <a:t>n </a:t>
            </a:r>
            <a:r>
              <a:rPr sz="1100" spc="-5" dirty="0">
                <a:latin typeface="Times New Roman"/>
                <a:cs typeface="Times New Roman"/>
              </a:rPr>
              <a:t>a</a:t>
            </a:r>
            <a:r>
              <a:rPr sz="1100" dirty="0">
                <a:latin typeface="Times New Roman"/>
                <a:cs typeface="Times New Roman"/>
              </a:rPr>
              <a:t>t</a:t>
            </a:r>
            <a:r>
              <a:rPr sz="1100" spc="-75" dirty="0">
                <a:latin typeface="Times New Roman"/>
                <a:cs typeface="Times New Roman"/>
              </a:rPr>
              <a:t> </a:t>
            </a:r>
            <a:r>
              <a:rPr sz="1100" spc="-5" dirty="0">
                <a:latin typeface="Times New Roman"/>
                <a:cs typeface="Times New Roman"/>
              </a:rPr>
              <a:t>AC</a:t>
            </a:r>
            <a:r>
              <a:rPr sz="1100" dirty="0">
                <a:latin typeface="Times New Roman"/>
                <a:cs typeface="Times New Roman"/>
              </a:rPr>
              <a:t>P</a:t>
            </a:r>
            <a:r>
              <a:rPr sz="1100" spc="-50" dirty="0">
                <a:latin typeface="Times New Roman"/>
                <a:cs typeface="Times New Roman"/>
              </a:rPr>
              <a:t> </a:t>
            </a:r>
            <a:r>
              <a:rPr sz="1100" spc="-5" dirty="0">
                <a:latin typeface="Times New Roman"/>
                <a:cs typeface="Times New Roman"/>
              </a:rPr>
              <a:t>D</a:t>
            </a:r>
            <a:r>
              <a:rPr sz="1100" dirty="0">
                <a:latin typeface="Times New Roman"/>
                <a:cs typeface="Times New Roman"/>
              </a:rPr>
              <a:t>ir</a:t>
            </a:r>
            <a:r>
              <a:rPr sz="1100" spc="-5" dirty="0">
                <a:latin typeface="Times New Roman"/>
                <a:cs typeface="Times New Roman"/>
              </a:rPr>
              <a:t>ec</a:t>
            </a:r>
            <a:r>
              <a:rPr sz="1100" dirty="0">
                <a:latin typeface="Times New Roman"/>
                <a:cs typeface="Times New Roman"/>
              </a:rPr>
              <a:t>t</a:t>
            </a:r>
            <a:endParaRPr lang="en-US" sz="1100" dirty="0">
              <a:latin typeface="Times New Roman"/>
              <a:cs typeface="Times New Roman"/>
            </a:endParaRPr>
          </a:p>
          <a:p>
            <a:pPr marL="12700" marR="5080">
              <a:lnSpc>
                <a:spcPct val="101499"/>
              </a:lnSpc>
              <a:spcBef>
                <a:spcPts val="75"/>
              </a:spcBef>
            </a:pPr>
            <a:r>
              <a:rPr sz="1100" dirty="0">
                <a:latin typeface="Times New Roman"/>
                <a:cs typeface="Times New Roman"/>
              </a:rPr>
              <a:t>Email</a:t>
            </a:r>
            <a:r>
              <a:rPr sz="1100" spc="-5" dirty="0">
                <a:latin typeface="Times New Roman"/>
                <a:cs typeface="Times New Roman"/>
              </a:rPr>
              <a:t> </a:t>
            </a:r>
            <a:r>
              <a:rPr sz="1100" u="sng" spc="-5" dirty="0">
                <a:solidFill>
                  <a:srgbClr val="0000FF"/>
                </a:solidFill>
                <a:uFill>
                  <a:solidFill>
                    <a:srgbClr val="0000FF"/>
                  </a:solidFill>
                </a:uFill>
                <a:latin typeface="Times New Roman"/>
                <a:cs typeface="Times New Roman"/>
                <a:hlinkClick r:id="rId6"/>
              </a:rPr>
              <a:t>kelly@acpdirect.com</a:t>
            </a:r>
            <a:endParaRPr sz="1100" dirty="0">
              <a:latin typeface="Times New Roman"/>
              <a:cs typeface="Times New Roman"/>
            </a:endParaRPr>
          </a:p>
          <a:p>
            <a:pPr marL="12700">
              <a:lnSpc>
                <a:spcPts val="1510"/>
              </a:lnSpc>
            </a:pPr>
            <a:r>
              <a:rPr sz="1100" spc="-5" dirty="0">
                <a:latin typeface="Times New Roman"/>
                <a:cs typeface="Times New Roman"/>
              </a:rPr>
              <a:t>Phone:</a:t>
            </a:r>
            <a:r>
              <a:rPr sz="1100" spc="-15" dirty="0">
                <a:latin typeface="Times New Roman"/>
                <a:cs typeface="Times New Roman"/>
              </a:rPr>
              <a:t> </a:t>
            </a:r>
            <a:r>
              <a:rPr sz="1100" dirty="0">
                <a:latin typeface="Times New Roman"/>
                <a:cs typeface="Times New Roman"/>
              </a:rPr>
              <a:t>800-238-8009</a:t>
            </a:r>
            <a:r>
              <a:rPr sz="1100" spc="-15" dirty="0">
                <a:latin typeface="Times New Roman"/>
                <a:cs typeface="Times New Roman"/>
              </a:rPr>
              <a:t> </a:t>
            </a:r>
            <a:r>
              <a:rPr sz="1100" spc="-5" dirty="0">
                <a:latin typeface="Times New Roman"/>
                <a:cs typeface="Times New Roman"/>
              </a:rPr>
              <a:t>ext.</a:t>
            </a:r>
            <a:r>
              <a:rPr sz="1100" spc="-15" dirty="0">
                <a:latin typeface="Times New Roman"/>
                <a:cs typeface="Times New Roman"/>
              </a:rPr>
              <a:t> </a:t>
            </a:r>
            <a:r>
              <a:rPr sz="1100" dirty="0">
                <a:latin typeface="Times New Roman"/>
                <a:cs typeface="Times New Roman"/>
              </a:rPr>
              <a:t>1022</a:t>
            </a:r>
          </a:p>
          <a:p>
            <a:pPr marL="12700">
              <a:lnSpc>
                <a:spcPts val="1535"/>
              </a:lnSpc>
              <a:spcBef>
                <a:spcPts val="25"/>
              </a:spcBef>
            </a:pPr>
            <a:r>
              <a:rPr sz="1100" spc="-5" dirty="0">
                <a:latin typeface="Times New Roman"/>
                <a:cs typeface="Times New Roman"/>
              </a:rPr>
              <a:t>Fax:</a:t>
            </a:r>
            <a:r>
              <a:rPr sz="1100" spc="-35" dirty="0">
                <a:latin typeface="Times New Roman"/>
                <a:cs typeface="Times New Roman"/>
              </a:rPr>
              <a:t> </a:t>
            </a:r>
            <a:r>
              <a:rPr sz="1100" spc="-5" dirty="0">
                <a:latin typeface="Times New Roman"/>
                <a:cs typeface="Times New Roman"/>
              </a:rPr>
              <a:t>800-238-3117</a:t>
            </a:r>
            <a:endParaRPr sz="1100" dirty="0">
              <a:latin typeface="Times New Roman"/>
              <a:cs typeface="Times New Roman"/>
            </a:endParaRPr>
          </a:p>
          <a:p>
            <a:pPr marL="12700">
              <a:lnSpc>
                <a:spcPts val="1535"/>
              </a:lnSpc>
            </a:pPr>
            <a:r>
              <a:rPr sz="1100" dirty="0">
                <a:latin typeface="Times New Roman"/>
                <a:cs typeface="Times New Roman"/>
              </a:rPr>
              <a:t>PO</a:t>
            </a:r>
            <a:r>
              <a:rPr sz="1100" spc="-35" dirty="0">
                <a:latin typeface="Times New Roman"/>
                <a:cs typeface="Times New Roman"/>
              </a:rPr>
              <a:t> </a:t>
            </a:r>
            <a:r>
              <a:rPr sz="1100" spc="-5" dirty="0">
                <a:latin typeface="Times New Roman"/>
                <a:cs typeface="Times New Roman"/>
              </a:rPr>
              <a:t>Box</a:t>
            </a:r>
            <a:r>
              <a:rPr sz="1100" spc="-25" dirty="0">
                <a:latin typeface="Times New Roman"/>
                <a:cs typeface="Times New Roman"/>
              </a:rPr>
              <a:t> </a:t>
            </a:r>
            <a:r>
              <a:rPr sz="1100" dirty="0">
                <a:latin typeface="Times New Roman"/>
                <a:cs typeface="Times New Roman"/>
              </a:rPr>
              <a:t>703168</a:t>
            </a:r>
          </a:p>
          <a:p>
            <a:pPr marL="12700">
              <a:lnSpc>
                <a:spcPct val="100000"/>
              </a:lnSpc>
              <a:spcBef>
                <a:spcPts val="45"/>
              </a:spcBef>
            </a:pPr>
            <a:r>
              <a:rPr sz="1100" spc="-5" dirty="0">
                <a:latin typeface="Times New Roman"/>
                <a:cs typeface="Times New Roman"/>
              </a:rPr>
              <a:t>Dallas,</a:t>
            </a:r>
            <a:r>
              <a:rPr sz="1100" spc="-50" dirty="0">
                <a:latin typeface="Times New Roman"/>
                <a:cs typeface="Times New Roman"/>
              </a:rPr>
              <a:t> </a:t>
            </a:r>
            <a:r>
              <a:rPr sz="1100" dirty="0">
                <a:latin typeface="Times New Roman"/>
                <a:cs typeface="Times New Roman"/>
              </a:rPr>
              <a:t>TX</a:t>
            </a:r>
            <a:r>
              <a:rPr sz="1100" spc="-30" dirty="0">
                <a:latin typeface="Times New Roman"/>
                <a:cs typeface="Times New Roman"/>
              </a:rPr>
              <a:t> </a:t>
            </a:r>
            <a:r>
              <a:rPr sz="1100" dirty="0">
                <a:latin typeface="Times New Roman"/>
                <a:cs typeface="Times New Roman"/>
              </a:rPr>
              <a:t>753168</a:t>
            </a:r>
          </a:p>
        </p:txBody>
      </p:sp>
      <p:sp>
        <p:nvSpPr>
          <p:cNvPr id="15" name="TextBox 14">
            <a:extLst>
              <a:ext uri="{FF2B5EF4-FFF2-40B4-BE49-F238E27FC236}">
                <a16:creationId xmlns:a16="http://schemas.microsoft.com/office/drawing/2014/main" id="{0FEF59E9-B178-C8B3-86D8-CB0B74986C6C}"/>
              </a:ext>
            </a:extLst>
          </p:cNvPr>
          <p:cNvSpPr txBox="1"/>
          <p:nvPr/>
        </p:nvSpPr>
        <p:spPr>
          <a:xfrm>
            <a:off x="3935334" y="5689174"/>
            <a:ext cx="2634025" cy="2400657"/>
          </a:xfrm>
          <a:prstGeom prst="rect">
            <a:avLst/>
          </a:prstGeom>
          <a:noFill/>
          <a:ln>
            <a:solidFill>
              <a:schemeClr val="tx1">
                <a:lumMod val="95000"/>
                <a:lumOff val="5000"/>
              </a:schemeClr>
            </a:solidFill>
          </a:ln>
        </p:spPr>
        <p:txBody>
          <a:bodyPr wrap="square" rtlCol="0">
            <a:spAutoFit/>
          </a:bodyPr>
          <a:lstStyle/>
          <a:p>
            <a:r>
              <a:rPr lang="en-US" sz="1200" dirty="0" err="1">
                <a:hlinkClick r:id="rId7"/>
              </a:rPr>
              <a:t>SchoolPhones</a:t>
            </a:r>
            <a:r>
              <a:rPr lang="en-US" sz="1200" dirty="0">
                <a:hlinkClick r:id="rId7"/>
              </a:rPr>
              <a:t>: Durable &amp; Modular School Headphones for Older Students – BKD</a:t>
            </a:r>
            <a:endParaRPr lang="en-US" sz="1200" dirty="0"/>
          </a:p>
          <a:p>
            <a:pPr marL="171450" indent="-171450">
              <a:buFont typeface="Arial" panose="020B0604020202020204" pitchFamily="34" charset="0"/>
              <a:buChar char="•"/>
            </a:pPr>
            <a:r>
              <a:rPr lang="en-US" sz="1200" dirty="0"/>
              <a:t>Cable type: USB-C Audio Cable</a:t>
            </a:r>
          </a:p>
          <a:p>
            <a:pPr marL="171450" indent="-171450">
              <a:buFont typeface="Arial" panose="020B0604020202020204" pitchFamily="34" charset="0"/>
              <a:buChar char="•"/>
            </a:pPr>
            <a:r>
              <a:rPr lang="en-US" sz="1200" dirty="0"/>
              <a:t>Add </a:t>
            </a:r>
            <a:r>
              <a:rPr lang="en-US" sz="1200" dirty="0" err="1"/>
              <a:t>SpringBoom</a:t>
            </a:r>
            <a:r>
              <a:rPr lang="en-US" sz="1200" dirty="0"/>
              <a:t> Microphone</a:t>
            </a:r>
          </a:p>
          <a:p>
            <a:endParaRPr lang="en-US" sz="1200" dirty="0"/>
          </a:p>
          <a:p>
            <a:endParaRPr lang="en-US" sz="1200" dirty="0"/>
          </a:p>
          <a:p>
            <a:endParaRPr lang="en-US" sz="1200" dirty="0"/>
          </a:p>
          <a:p>
            <a:endParaRPr lang="en-US" sz="1200" dirty="0"/>
          </a:p>
          <a:p>
            <a:endParaRPr lang="en-US" sz="1200" dirty="0"/>
          </a:p>
          <a:p>
            <a:endParaRPr lang="en-US" sz="1200" dirty="0"/>
          </a:p>
          <a:p>
            <a:endParaRPr lang="en-US" dirty="0"/>
          </a:p>
        </p:txBody>
      </p:sp>
      <p:pic>
        <p:nvPicPr>
          <p:cNvPr id="17" name="Picture 16" descr="A close-up of a white and grey headphones&#10;&#10;AI-generated content may be incorrect.">
            <a:extLst>
              <a:ext uri="{FF2B5EF4-FFF2-40B4-BE49-F238E27FC236}">
                <a16:creationId xmlns:a16="http://schemas.microsoft.com/office/drawing/2014/main" id="{8F35FF1B-AEBE-F8E9-F85F-22B99E711B56}"/>
              </a:ext>
            </a:extLst>
          </p:cNvPr>
          <p:cNvPicPr>
            <a:picLocks noChangeAspect="1"/>
          </p:cNvPicPr>
          <p:nvPr/>
        </p:nvPicPr>
        <p:blipFill>
          <a:blip r:embed="rId8"/>
          <a:stretch>
            <a:fillRect/>
          </a:stretch>
        </p:blipFill>
        <p:spPr>
          <a:xfrm>
            <a:off x="4539285" y="6651127"/>
            <a:ext cx="1426123" cy="1426123"/>
          </a:xfrm>
          <a:prstGeom prst="rect">
            <a:avLst/>
          </a:prstGeom>
        </p:spPr>
      </p:pic>
    </p:spTree>
    <p:extLst>
      <p:ext uri="{BB962C8B-B14F-4D97-AF65-F5344CB8AC3E}">
        <p14:creationId xmlns:p14="http://schemas.microsoft.com/office/powerpoint/2010/main" val="4064211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E9F6120E-6B90-D019-D40D-1393923F623C}"/>
              </a:ext>
            </a:extLst>
          </p:cNvPr>
          <p:cNvSpPr/>
          <p:nvPr/>
        </p:nvSpPr>
        <p:spPr>
          <a:xfrm>
            <a:off x="76200" y="863600"/>
            <a:ext cx="6680200" cy="3581400"/>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615C1A-70A8-ECD3-4FE9-DDF32EA49892}"/>
              </a:ext>
            </a:extLst>
          </p:cNvPr>
          <p:cNvSpPr>
            <a:spLocks noGrp="1"/>
          </p:cNvSpPr>
          <p:nvPr>
            <p:ph type="title"/>
          </p:nvPr>
        </p:nvSpPr>
        <p:spPr>
          <a:xfrm>
            <a:off x="1" y="257866"/>
            <a:ext cx="5676899" cy="537924"/>
          </a:xfrm>
        </p:spPr>
        <p:txBody>
          <a:bodyPr/>
          <a:lstStyle/>
          <a:p>
            <a:r>
              <a:rPr lang="en-US" dirty="0"/>
              <a:t>Preparing Test Materials: </a:t>
            </a:r>
            <a:r>
              <a:rPr lang="en-US" sz="2400" dirty="0"/>
              <a:t>Kindergarten</a:t>
            </a:r>
          </a:p>
        </p:txBody>
      </p:sp>
      <p:sp>
        <p:nvSpPr>
          <p:cNvPr id="4" name="Slide Number Placeholder 3">
            <a:extLst>
              <a:ext uri="{FF2B5EF4-FFF2-40B4-BE49-F238E27FC236}">
                <a16:creationId xmlns:a16="http://schemas.microsoft.com/office/drawing/2014/main" id="{BD870F60-7260-FA15-036E-5636B20BCE6C}"/>
              </a:ext>
            </a:extLst>
          </p:cNvPr>
          <p:cNvSpPr>
            <a:spLocks noGrp="1"/>
          </p:cNvSpPr>
          <p:nvPr>
            <p:ph type="sldNum" sz="quarter" idx="12"/>
          </p:nvPr>
        </p:nvSpPr>
        <p:spPr/>
        <p:txBody>
          <a:bodyPr/>
          <a:lstStyle/>
          <a:p>
            <a:fld id="{B4D764D8-5B36-754B-AFBA-AF0AFEFF4AB1}" type="slidenum">
              <a:rPr lang="en-US" smtClean="0"/>
              <a:t>21</a:t>
            </a:fld>
            <a:endParaRPr lang="en-US"/>
          </a:p>
        </p:txBody>
      </p:sp>
      <p:sp>
        <p:nvSpPr>
          <p:cNvPr id="6" name="TextBox 5">
            <a:extLst>
              <a:ext uri="{FF2B5EF4-FFF2-40B4-BE49-F238E27FC236}">
                <a16:creationId xmlns:a16="http://schemas.microsoft.com/office/drawing/2014/main" id="{7789FFCB-37AE-ED40-3FA3-A81B60E76E2E}"/>
              </a:ext>
            </a:extLst>
          </p:cNvPr>
          <p:cNvSpPr txBox="1"/>
          <p:nvPr/>
        </p:nvSpPr>
        <p:spPr>
          <a:xfrm>
            <a:off x="0" y="4539743"/>
            <a:ext cx="6756400" cy="357020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Updates for 2025-26:</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Redesign aligns with the 2020 edition of the WIDA ELD Standards Framework</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Updated scoring rubrics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Training course updated – Speaking &amp; Writing anchor examples and scoring practice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New Features: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Single storyline, </a:t>
            </a:r>
            <a:r>
              <a:rPr lang="en-US" sz="1400" b="1" dirty="0">
                <a:latin typeface="Times New Roman" panose="02020603050405020304" pitchFamily="18" charset="0"/>
                <a:cs typeface="Times New Roman" panose="02020603050405020304" pitchFamily="18" charset="0"/>
              </a:rPr>
              <a:t>no activity board</a:t>
            </a:r>
            <a:r>
              <a:rPr lang="en-US" sz="1400" dirty="0">
                <a:latin typeface="Times New Roman" panose="02020603050405020304" pitchFamily="18" charset="0"/>
                <a:cs typeface="Times New Roman" panose="02020603050405020304" pitchFamily="18" charset="0"/>
              </a:rPr>
              <a:t>, all domains administered only once</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No starting or skipping rules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New item types in all domains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Separate score sheet and student response booklet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Additional information:</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Not timed – takes an average of 40-55 minutes to administer</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Designated, optional breaks for students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Stopping rules that respond to student performance</a:t>
            </a:r>
          </a:p>
          <a:p>
            <a:pPr marL="1200150" lvl="2"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Students are not expected to test past their language abilities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’Expect’ boxes establish scoring guidelines</a:t>
            </a:r>
          </a:p>
        </p:txBody>
      </p:sp>
      <p:pic>
        <p:nvPicPr>
          <p:cNvPr id="9" name="Picture 8" descr="A cartoon character standing in front of a brick wall&#10;&#10;AI-generated content may be incorrect.">
            <a:extLst>
              <a:ext uri="{FF2B5EF4-FFF2-40B4-BE49-F238E27FC236}">
                <a16:creationId xmlns:a16="http://schemas.microsoft.com/office/drawing/2014/main" id="{3B5447DE-B37D-A184-207A-1BE3840A0961}"/>
              </a:ext>
            </a:extLst>
          </p:cNvPr>
          <p:cNvPicPr>
            <a:picLocks noChangeAspect="1"/>
          </p:cNvPicPr>
          <p:nvPr/>
        </p:nvPicPr>
        <p:blipFill>
          <a:blip r:embed="rId2"/>
          <a:stretch>
            <a:fillRect/>
          </a:stretch>
        </p:blipFill>
        <p:spPr>
          <a:xfrm>
            <a:off x="4951027" y="1148557"/>
            <a:ext cx="1451745" cy="1122800"/>
          </a:xfrm>
          <a:prstGeom prst="rect">
            <a:avLst/>
          </a:prstGeom>
          <a:ln>
            <a:solidFill>
              <a:schemeClr val="tx2"/>
            </a:solidFill>
          </a:ln>
          <a:effectLst>
            <a:outerShdw blurRad="50800" dist="38100" dir="2700000" algn="tl" rotWithShape="0">
              <a:prstClr val="black">
                <a:alpha val="40000"/>
              </a:prstClr>
            </a:outerShdw>
          </a:effectLst>
        </p:spPr>
      </p:pic>
      <p:pic>
        <p:nvPicPr>
          <p:cNvPr id="12" name="Picture 11" descr="A close-up of a booklet&#10;&#10;AI-generated content may be incorrect.">
            <a:extLst>
              <a:ext uri="{FF2B5EF4-FFF2-40B4-BE49-F238E27FC236}">
                <a16:creationId xmlns:a16="http://schemas.microsoft.com/office/drawing/2014/main" id="{82F17B00-60AD-E828-56E3-B9D4623427A8}"/>
              </a:ext>
            </a:extLst>
          </p:cNvPr>
          <p:cNvPicPr>
            <a:picLocks noChangeAspect="1"/>
          </p:cNvPicPr>
          <p:nvPr/>
        </p:nvPicPr>
        <p:blipFill>
          <a:blip r:embed="rId3"/>
          <a:stretch>
            <a:fillRect/>
          </a:stretch>
        </p:blipFill>
        <p:spPr>
          <a:xfrm>
            <a:off x="5318839" y="3033681"/>
            <a:ext cx="935509" cy="1217028"/>
          </a:xfrm>
          <a:prstGeom prst="rect">
            <a:avLst/>
          </a:prstGeom>
          <a:ln>
            <a:solidFill>
              <a:schemeClr val="tx2"/>
            </a:solidFill>
          </a:ln>
          <a:effectLst>
            <a:outerShdw blurRad="50800" dist="38100" dir="2700000" algn="tl" rotWithShape="0">
              <a:prstClr val="black">
                <a:alpha val="40000"/>
              </a:prstClr>
            </a:outerShdw>
          </a:effectLst>
        </p:spPr>
      </p:pic>
      <p:pic>
        <p:nvPicPr>
          <p:cNvPr id="16" name="Picture 15" descr="A close-up of a paper&#10;&#10;AI-generated content may be incorrect.">
            <a:extLst>
              <a:ext uri="{FF2B5EF4-FFF2-40B4-BE49-F238E27FC236}">
                <a16:creationId xmlns:a16="http://schemas.microsoft.com/office/drawing/2014/main" id="{D6887C22-FDF1-B39E-9A84-84242DDEC530}"/>
              </a:ext>
            </a:extLst>
          </p:cNvPr>
          <p:cNvPicPr>
            <a:picLocks noChangeAspect="1"/>
          </p:cNvPicPr>
          <p:nvPr/>
        </p:nvPicPr>
        <p:blipFill>
          <a:blip r:embed="rId4"/>
          <a:stretch>
            <a:fillRect/>
          </a:stretch>
        </p:blipFill>
        <p:spPr>
          <a:xfrm>
            <a:off x="3007459" y="3033681"/>
            <a:ext cx="939840" cy="1169386"/>
          </a:xfrm>
          <a:prstGeom prst="rect">
            <a:avLst/>
          </a:prstGeom>
          <a:ln>
            <a:solidFill>
              <a:schemeClr val="tx2"/>
            </a:solidFill>
          </a:ln>
          <a:effectLst>
            <a:outerShdw blurRad="50800" dist="38100" dir="2700000" algn="tl" rotWithShape="0">
              <a:prstClr val="black">
                <a:alpha val="40000"/>
              </a:prstClr>
            </a:outerShdw>
          </a:effectLst>
        </p:spPr>
      </p:pic>
      <p:sp>
        <p:nvSpPr>
          <p:cNvPr id="18" name="TextBox 17">
            <a:extLst>
              <a:ext uri="{FF2B5EF4-FFF2-40B4-BE49-F238E27FC236}">
                <a16:creationId xmlns:a16="http://schemas.microsoft.com/office/drawing/2014/main" id="{1C092AA7-ADAF-7F21-3FA4-BDB98C1E451D}"/>
              </a:ext>
            </a:extLst>
          </p:cNvPr>
          <p:cNvSpPr txBox="1"/>
          <p:nvPr/>
        </p:nvSpPr>
        <p:spPr>
          <a:xfrm>
            <a:off x="178247" y="1144314"/>
            <a:ext cx="2676823" cy="1846659"/>
          </a:xfrm>
          <a:prstGeom prst="rect">
            <a:avLst/>
          </a:prstGeom>
          <a:noFill/>
        </p:spPr>
        <p:txBody>
          <a:bodyPr wrap="none" rtlCol="0">
            <a:spAutoFit/>
          </a:bodyPr>
          <a:lstStyle/>
          <a:p>
            <a:r>
              <a:rPr lang="en-US" b="1" dirty="0"/>
              <a:t>Test Materials</a:t>
            </a:r>
          </a:p>
          <a:p>
            <a:pPr marL="285750" indent="-285750">
              <a:buFont typeface="Arial" panose="020B0604020202020204" pitchFamily="34" charset="0"/>
              <a:buChar char="•"/>
            </a:pPr>
            <a:r>
              <a:rPr lang="en-US" sz="1600" dirty="0"/>
              <a:t>Test Administrator Script</a:t>
            </a:r>
          </a:p>
          <a:p>
            <a:pPr marL="285750" indent="-285750">
              <a:buFont typeface="Arial" panose="020B0604020202020204" pitchFamily="34" charset="0"/>
              <a:buChar char="•"/>
            </a:pPr>
            <a:r>
              <a:rPr lang="en-US" sz="1600" dirty="0"/>
              <a:t>Storybook</a:t>
            </a:r>
          </a:p>
          <a:p>
            <a:pPr marL="285750" indent="-285750">
              <a:buFont typeface="Arial" panose="020B0604020202020204" pitchFamily="34" charset="0"/>
              <a:buChar char="•"/>
            </a:pPr>
            <a:r>
              <a:rPr lang="en-US" sz="1600" dirty="0"/>
              <a:t>Score Sheet</a:t>
            </a:r>
          </a:p>
          <a:p>
            <a:pPr marL="285750" indent="-285750">
              <a:buFont typeface="Arial" panose="020B0604020202020204" pitchFamily="34" charset="0"/>
              <a:buChar char="•"/>
            </a:pPr>
            <a:r>
              <a:rPr lang="en-US" sz="1600" dirty="0"/>
              <a:t>Response Booklet</a:t>
            </a:r>
          </a:p>
          <a:p>
            <a:pPr marL="285750" indent="-285750">
              <a:buFont typeface="Arial" panose="020B0604020202020204" pitchFamily="34" charset="0"/>
              <a:buChar char="•"/>
            </a:pPr>
            <a:r>
              <a:rPr lang="en-US" sz="1600" dirty="0"/>
              <a:t>Cards</a:t>
            </a:r>
          </a:p>
          <a:p>
            <a:pPr marL="285750" indent="-285750">
              <a:buFont typeface="Arial" panose="020B0604020202020204" pitchFamily="34" charset="0"/>
              <a:buChar char="•"/>
            </a:pPr>
            <a:r>
              <a:rPr lang="en-US" sz="1600" dirty="0"/>
              <a:t>Test Administrator Manual</a:t>
            </a:r>
          </a:p>
        </p:txBody>
      </p:sp>
      <p:pic>
        <p:nvPicPr>
          <p:cNvPr id="20" name="Picture 19" descr="A blue and white cover with text&#10;&#10;AI-generated content may be incorrect.">
            <a:extLst>
              <a:ext uri="{FF2B5EF4-FFF2-40B4-BE49-F238E27FC236}">
                <a16:creationId xmlns:a16="http://schemas.microsoft.com/office/drawing/2014/main" id="{B2ADC622-6465-53CA-F0F9-81D9E4B5C554}"/>
              </a:ext>
            </a:extLst>
          </p:cNvPr>
          <p:cNvPicPr>
            <a:picLocks noChangeAspect="1"/>
          </p:cNvPicPr>
          <p:nvPr/>
        </p:nvPicPr>
        <p:blipFill>
          <a:blip r:embed="rId5"/>
          <a:stretch>
            <a:fillRect/>
          </a:stretch>
        </p:blipFill>
        <p:spPr>
          <a:xfrm>
            <a:off x="1062460" y="3033681"/>
            <a:ext cx="908395" cy="1170432"/>
          </a:xfrm>
          <a:prstGeom prst="rect">
            <a:avLst/>
          </a:prstGeom>
          <a:ln>
            <a:solidFill>
              <a:schemeClr val="tx2"/>
            </a:solidFill>
          </a:ln>
          <a:effectLst>
            <a:outerShdw blurRad="50800" dist="38100" dir="2700000" algn="tl" rotWithShape="0">
              <a:prstClr val="black">
                <a:alpha val="40000"/>
              </a:prstClr>
            </a:outerShdw>
          </a:effectLst>
        </p:spPr>
      </p:pic>
      <p:sp>
        <p:nvSpPr>
          <p:cNvPr id="21" name="Rectangle 20">
            <a:extLst>
              <a:ext uri="{FF2B5EF4-FFF2-40B4-BE49-F238E27FC236}">
                <a16:creationId xmlns:a16="http://schemas.microsoft.com/office/drawing/2014/main" id="{A497A26F-A5BA-E64A-4419-4B57EDB58B3A}"/>
              </a:ext>
            </a:extLst>
          </p:cNvPr>
          <p:cNvSpPr/>
          <p:nvPr/>
        </p:nvSpPr>
        <p:spPr>
          <a:xfrm>
            <a:off x="3149600" y="1124741"/>
            <a:ext cx="908395" cy="1170432"/>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A black background with a black square&#10;&#10;AI-generated content may be incorrect.">
            <a:extLst>
              <a:ext uri="{FF2B5EF4-FFF2-40B4-BE49-F238E27FC236}">
                <a16:creationId xmlns:a16="http://schemas.microsoft.com/office/drawing/2014/main" id="{D369810B-36DC-BEE5-27CB-9130AF1E2217}"/>
              </a:ext>
            </a:extLst>
          </p:cNvPr>
          <p:cNvPicPr>
            <a:picLocks noChangeAspect="1"/>
          </p:cNvPicPr>
          <p:nvPr/>
        </p:nvPicPr>
        <p:blipFill>
          <a:blip r:embed="rId6"/>
          <a:stretch>
            <a:fillRect/>
          </a:stretch>
        </p:blipFill>
        <p:spPr>
          <a:xfrm>
            <a:off x="3195509" y="1182414"/>
            <a:ext cx="398591" cy="114794"/>
          </a:xfrm>
          <a:prstGeom prst="rect">
            <a:avLst/>
          </a:prstGeom>
        </p:spPr>
      </p:pic>
      <p:sp>
        <p:nvSpPr>
          <p:cNvPr id="25" name="TextBox 24">
            <a:extLst>
              <a:ext uri="{FF2B5EF4-FFF2-40B4-BE49-F238E27FC236}">
                <a16:creationId xmlns:a16="http://schemas.microsoft.com/office/drawing/2014/main" id="{9EBFA75A-59AA-800E-45AC-1B03BD08192A}"/>
              </a:ext>
            </a:extLst>
          </p:cNvPr>
          <p:cNvSpPr txBox="1"/>
          <p:nvPr/>
        </p:nvSpPr>
        <p:spPr>
          <a:xfrm>
            <a:off x="3208555" y="1383588"/>
            <a:ext cx="782586" cy="830997"/>
          </a:xfrm>
          <a:prstGeom prst="rect">
            <a:avLst/>
          </a:prstGeom>
          <a:noFill/>
        </p:spPr>
        <p:txBody>
          <a:bodyPr wrap="none" rtlCol="0">
            <a:spAutoFit/>
          </a:bodyPr>
          <a:lstStyle/>
          <a:p>
            <a:pPr algn="ctr"/>
            <a:r>
              <a:rPr lang="en-US" sz="800" b="1" dirty="0"/>
              <a:t>WIDA ACCESS</a:t>
            </a:r>
          </a:p>
          <a:p>
            <a:pPr algn="ctr"/>
            <a:r>
              <a:rPr lang="en-US" sz="800" b="1" dirty="0"/>
              <a:t>for</a:t>
            </a:r>
          </a:p>
          <a:p>
            <a:pPr algn="ctr"/>
            <a:r>
              <a:rPr lang="en-US" sz="800" b="1" dirty="0"/>
              <a:t>Kindergarten</a:t>
            </a:r>
          </a:p>
          <a:p>
            <a:pPr algn="ctr"/>
            <a:r>
              <a:rPr lang="en-US" sz="800" b="1" dirty="0"/>
              <a:t>Test</a:t>
            </a:r>
          </a:p>
          <a:p>
            <a:pPr algn="ctr"/>
            <a:r>
              <a:rPr lang="en-US" sz="800" b="1" dirty="0"/>
              <a:t>Administrator</a:t>
            </a:r>
          </a:p>
          <a:p>
            <a:pPr algn="ctr"/>
            <a:r>
              <a:rPr lang="en-US" sz="800" b="1" dirty="0"/>
              <a:t>Script</a:t>
            </a:r>
          </a:p>
        </p:txBody>
      </p:sp>
      <p:sp>
        <p:nvSpPr>
          <p:cNvPr id="26" name="Rectangle 25">
            <a:extLst>
              <a:ext uri="{FF2B5EF4-FFF2-40B4-BE49-F238E27FC236}">
                <a16:creationId xmlns:a16="http://schemas.microsoft.com/office/drawing/2014/main" id="{2F58E715-6FFC-5846-713D-75849723A653}"/>
              </a:ext>
            </a:extLst>
          </p:cNvPr>
          <p:cNvSpPr/>
          <p:nvPr/>
        </p:nvSpPr>
        <p:spPr>
          <a:xfrm>
            <a:off x="4203700" y="2489200"/>
            <a:ext cx="850900" cy="521183"/>
          </a:xfrm>
          <a:prstGeom prst="rect">
            <a:avLst/>
          </a:prstGeom>
          <a:solidFill>
            <a:schemeClr val="bg1"/>
          </a:solidFill>
          <a:ln>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942DF446-3843-A3F5-0E9D-A836F2606502}"/>
              </a:ext>
            </a:extLst>
          </p:cNvPr>
          <p:cNvSpPr txBox="1"/>
          <p:nvPr/>
        </p:nvSpPr>
        <p:spPr>
          <a:xfrm>
            <a:off x="4192171" y="2518958"/>
            <a:ext cx="873957" cy="461665"/>
          </a:xfrm>
          <a:prstGeom prst="rect">
            <a:avLst/>
          </a:prstGeom>
          <a:noFill/>
        </p:spPr>
        <p:txBody>
          <a:bodyPr wrap="none" rtlCol="0">
            <a:spAutoFit/>
          </a:bodyPr>
          <a:lstStyle/>
          <a:p>
            <a:pPr algn="ctr"/>
            <a:r>
              <a:rPr lang="en-US" sz="800" dirty="0"/>
              <a:t>WIDA ACCESS</a:t>
            </a:r>
          </a:p>
          <a:p>
            <a:pPr algn="ctr"/>
            <a:r>
              <a:rPr lang="en-US" sz="800" dirty="0"/>
              <a:t>for Kindergarten</a:t>
            </a:r>
          </a:p>
          <a:p>
            <a:pPr algn="ctr"/>
            <a:r>
              <a:rPr lang="en-US" sz="800" dirty="0"/>
              <a:t>Cards</a:t>
            </a:r>
          </a:p>
        </p:txBody>
      </p:sp>
      <p:sp>
        <p:nvSpPr>
          <p:cNvPr id="3" name="Hexagon 2">
            <a:extLst>
              <a:ext uri="{FF2B5EF4-FFF2-40B4-BE49-F238E27FC236}">
                <a16:creationId xmlns:a16="http://schemas.microsoft.com/office/drawing/2014/main" id="{B5782677-618A-B569-B228-FD94F7AA345A}"/>
              </a:ext>
            </a:extLst>
          </p:cNvPr>
          <p:cNvSpPr/>
          <p:nvPr/>
        </p:nvSpPr>
        <p:spPr>
          <a:xfrm>
            <a:off x="4121465" y="3468122"/>
            <a:ext cx="1023208" cy="348145"/>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NEW!</a:t>
            </a:r>
          </a:p>
        </p:txBody>
      </p:sp>
    </p:spTree>
    <p:extLst>
      <p:ext uri="{BB962C8B-B14F-4D97-AF65-F5344CB8AC3E}">
        <p14:creationId xmlns:p14="http://schemas.microsoft.com/office/powerpoint/2010/main" val="2431627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B4744-2326-844B-EF4D-B6FD763D57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99521-8845-1B95-2A8D-310CF8183AB7}"/>
              </a:ext>
            </a:extLst>
          </p:cNvPr>
          <p:cNvSpPr>
            <a:spLocks noGrp="1"/>
          </p:cNvSpPr>
          <p:nvPr>
            <p:ph type="title"/>
          </p:nvPr>
        </p:nvSpPr>
        <p:spPr/>
        <p:txBody>
          <a:bodyPr/>
          <a:lstStyle/>
          <a:p>
            <a:r>
              <a:rPr lang="en-US" dirty="0"/>
              <a:t>Preparing Test Materials: Alt ACCESS</a:t>
            </a:r>
          </a:p>
        </p:txBody>
      </p:sp>
      <p:sp>
        <p:nvSpPr>
          <p:cNvPr id="4" name="Slide Number Placeholder 3">
            <a:extLst>
              <a:ext uri="{FF2B5EF4-FFF2-40B4-BE49-F238E27FC236}">
                <a16:creationId xmlns:a16="http://schemas.microsoft.com/office/drawing/2014/main" id="{448898B4-C5C8-F582-4EA0-217A2C2F1EF8}"/>
              </a:ext>
            </a:extLst>
          </p:cNvPr>
          <p:cNvSpPr>
            <a:spLocks noGrp="1"/>
          </p:cNvSpPr>
          <p:nvPr>
            <p:ph type="sldNum" sz="quarter" idx="12"/>
          </p:nvPr>
        </p:nvSpPr>
        <p:spPr/>
        <p:txBody>
          <a:bodyPr/>
          <a:lstStyle/>
          <a:p>
            <a:fld id="{B4D764D8-5B36-754B-AFBA-AF0AFEFF4AB1}" type="slidenum">
              <a:rPr lang="en-US" smtClean="0"/>
              <a:t>22</a:t>
            </a:fld>
            <a:endParaRPr lang="en-US"/>
          </a:p>
        </p:txBody>
      </p:sp>
      <p:pic>
        <p:nvPicPr>
          <p:cNvPr id="5" name="Picture 4">
            <a:extLst>
              <a:ext uri="{FF2B5EF4-FFF2-40B4-BE49-F238E27FC236}">
                <a16:creationId xmlns:a16="http://schemas.microsoft.com/office/drawing/2014/main" id="{573C82E7-FC97-2507-D124-EF27949A06CD}"/>
              </a:ext>
            </a:extLst>
          </p:cNvPr>
          <p:cNvPicPr>
            <a:picLocks noChangeAspect="1"/>
          </p:cNvPicPr>
          <p:nvPr/>
        </p:nvPicPr>
        <p:blipFill>
          <a:blip r:embed="rId2"/>
          <a:srcRect/>
          <a:stretch/>
        </p:blipFill>
        <p:spPr>
          <a:xfrm>
            <a:off x="146050" y="990600"/>
            <a:ext cx="6565900" cy="3686858"/>
          </a:xfrm>
          <a:prstGeom prst="rect">
            <a:avLst/>
          </a:prstGeom>
          <a:ln>
            <a:solidFill>
              <a:schemeClr val="accent1"/>
            </a:solidFill>
          </a:ln>
        </p:spPr>
      </p:pic>
      <p:sp>
        <p:nvSpPr>
          <p:cNvPr id="6" name="TextBox 5">
            <a:extLst>
              <a:ext uri="{FF2B5EF4-FFF2-40B4-BE49-F238E27FC236}">
                <a16:creationId xmlns:a16="http://schemas.microsoft.com/office/drawing/2014/main" id="{7B7D7DD2-2C39-31CA-7733-BE4D8493C625}"/>
              </a:ext>
            </a:extLst>
          </p:cNvPr>
          <p:cNvSpPr txBox="1"/>
          <p:nvPr/>
        </p:nvSpPr>
        <p:spPr>
          <a:xfrm>
            <a:off x="0" y="4806732"/>
            <a:ext cx="2607783" cy="2462213"/>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Materials should be distributed to the WIDA Alt ACCESS Test Administrator prior to test day for preparation – but must be kept secure at all times (true for KG ACCESS as well)</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Only authorized staff may handle secure test materials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Place all secure materials in locked storage</a:t>
            </a:r>
          </a:p>
        </p:txBody>
      </p:sp>
      <p:sp>
        <p:nvSpPr>
          <p:cNvPr id="10" name="TextBox 9">
            <a:extLst>
              <a:ext uri="{FF2B5EF4-FFF2-40B4-BE49-F238E27FC236}">
                <a16:creationId xmlns:a16="http://schemas.microsoft.com/office/drawing/2014/main" id="{E9D36F83-11B4-8BEF-0FA6-1F0373ADE0A9}"/>
              </a:ext>
            </a:extLst>
          </p:cNvPr>
          <p:cNvSpPr txBox="1"/>
          <p:nvPr/>
        </p:nvSpPr>
        <p:spPr>
          <a:xfrm>
            <a:off x="0" y="7199293"/>
            <a:ext cx="6533459" cy="954107"/>
          </a:xfrm>
          <a:prstGeom prst="rect">
            <a:avLst/>
          </a:prstGeom>
          <a:noFill/>
        </p:spPr>
        <p:txBody>
          <a:bodyPr wrap="square">
            <a:spAutoFit/>
          </a:bodyPr>
          <a:lstStyle/>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Do not leave materials unattended before or after testing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Do not share WIDA Alternate ACCESS test information with students prior to or after testing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Do not copy any test booklets or other secure materials</a:t>
            </a:r>
          </a:p>
        </p:txBody>
      </p:sp>
      <p:grpSp>
        <p:nvGrpSpPr>
          <p:cNvPr id="13" name="Group 12">
            <a:extLst>
              <a:ext uri="{FF2B5EF4-FFF2-40B4-BE49-F238E27FC236}">
                <a16:creationId xmlns:a16="http://schemas.microsoft.com/office/drawing/2014/main" id="{89F2CF66-8AA7-14F7-85C2-2C3A3D8106B5}"/>
              </a:ext>
            </a:extLst>
          </p:cNvPr>
          <p:cNvGrpSpPr/>
          <p:nvPr/>
        </p:nvGrpSpPr>
        <p:grpSpPr>
          <a:xfrm>
            <a:off x="2607783" y="4872268"/>
            <a:ext cx="4104167" cy="2291655"/>
            <a:chOff x="2607783" y="4872268"/>
            <a:chExt cx="4104167" cy="2291655"/>
          </a:xfrm>
        </p:grpSpPr>
        <p:pic>
          <p:nvPicPr>
            <p:cNvPr id="8" name="Picture 7" descr="A close-up of a questionnaire&#10;&#10;Description automatically generated">
              <a:hlinkClick r:id="rId3"/>
              <a:extLst>
                <a:ext uri="{FF2B5EF4-FFF2-40B4-BE49-F238E27FC236}">
                  <a16:creationId xmlns:a16="http://schemas.microsoft.com/office/drawing/2014/main" id="{A3B64CD5-A589-B3BB-AC01-56D1BF9E70ED}"/>
                </a:ext>
              </a:extLst>
            </p:cNvPr>
            <p:cNvPicPr>
              <a:picLocks noChangeAspect="1"/>
            </p:cNvPicPr>
            <p:nvPr/>
          </p:nvPicPr>
          <p:blipFill>
            <a:blip r:embed="rId4"/>
            <a:stretch>
              <a:fillRect/>
            </a:stretch>
          </p:blipFill>
          <p:spPr>
            <a:xfrm>
              <a:off x="2607783" y="4872268"/>
              <a:ext cx="4104167" cy="2291655"/>
            </a:xfrm>
            <a:prstGeom prst="rect">
              <a:avLst/>
            </a:prstGeom>
            <a:ln>
              <a:solidFill>
                <a:schemeClr val="accent1"/>
              </a:solidFill>
            </a:ln>
          </p:spPr>
        </p:pic>
        <p:pic>
          <p:nvPicPr>
            <p:cNvPr id="7" name="Picture 6" descr="A green and white checklist with blue circles and white text&#10;&#10;Description automatically generated">
              <a:hlinkClick r:id="rId3"/>
              <a:extLst>
                <a:ext uri="{FF2B5EF4-FFF2-40B4-BE49-F238E27FC236}">
                  <a16:creationId xmlns:a16="http://schemas.microsoft.com/office/drawing/2014/main" id="{C23AA089-45EE-5193-A163-CBBC1297A2CF}"/>
                </a:ext>
              </a:extLst>
            </p:cNvPr>
            <p:cNvPicPr>
              <a:picLocks noChangeAspect="1"/>
            </p:cNvPicPr>
            <p:nvPr/>
          </p:nvPicPr>
          <p:blipFill>
            <a:blip r:embed="rId5"/>
            <a:stretch>
              <a:fillRect/>
            </a:stretch>
          </p:blipFill>
          <p:spPr>
            <a:xfrm>
              <a:off x="5295013" y="5467198"/>
              <a:ext cx="1238446" cy="1515494"/>
            </a:xfrm>
            <a:prstGeom prst="rect">
              <a:avLst/>
            </a:prstGeom>
          </p:spPr>
        </p:pic>
      </p:grpSp>
      <p:pic>
        <p:nvPicPr>
          <p:cNvPr id="3" name="Picture 2" descr="A blue and white cover with text&#10;&#10;AI-generated content may be incorrect.">
            <a:extLst>
              <a:ext uri="{FF2B5EF4-FFF2-40B4-BE49-F238E27FC236}">
                <a16:creationId xmlns:a16="http://schemas.microsoft.com/office/drawing/2014/main" id="{6C2E4363-ECF3-EB19-2890-FF2E442A07F1}"/>
              </a:ext>
            </a:extLst>
          </p:cNvPr>
          <p:cNvPicPr>
            <a:picLocks noChangeAspect="1"/>
          </p:cNvPicPr>
          <p:nvPr/>
        </p:nvPicPr>
        <p:blipFill>
          <a:blip r:embed="rId6"/>
          <a:stretch>
            <a:fillRect/>
          </a:stretch>
        </p:blipFill>
        <p:spPr>
          <a:xfrm>
            <a:off x="5100239" y="2558827"/>
            <a:ext cx="870007" cy="1120971"/>
          </a:xfrm>
          <a:prstGeom prst="rect">
            <a:avLst/>
          </a:prstGeom>
          <a:ln>
            <a:solidFill>
              <a:schemeClr val="tx2"/>
            </a:solidFill>
          </a:ln>
          <a:effectLst/>
        </p:spPr>
      </p:pic>
    </p:spTree>
    <p:extLst>
      <p:ext uri="{BB962C8B-B14F-4D97-AF65-F5344CB8AC3E}">
        <p14:creationId xmlns:p14="http://schemas.microsoft.com/office/powerpoint/2010/main" val="1570727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15E1-FD2A-955E-B49D-6988BEC79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3B5379-2DFC-154A-7F87-F9174529BCE5}"/>
              </a:ext>
            </a:extLst>
          </p:cNvPr>
          <p:cNvSpPr>
            <a:spLocks noGrp="1"/>
          </p:cNvSpPr>
          <p:nvPr>
            <p:ph type="title"/>
          </p:nvPr>
        </p:nvSpPr>
        <p:spPr/>
        <p:txBody>
          <a:bodyPr/>
          <a:lstStyle/>
          <a:p>
            <a:r>
              <a:rPr lang="en-US" dirty="0"/>
              <a:t>Preparing Test Materials: </a:t>
            </a:r>
            <a:r>
              <a:rPr lang="en-US" sz="2000" dirty="0"/>
              <a:t>Paper ACCESS</a:t>
            </a:r>
          </a:p>
        </p:txBody>
      </p:sp>
      <p:sp>
        <p:nvSpPr>
          <p:cNvPr id="4" name="Slide Number Placeholder 3">
            <a:extLst>
              <a:ext uri="{FF2B5EF4-FFF2-40B4-BE49-F238E27FC236}">
                <a16:creationId xmlns:a16="http://schemas.microsoft.com/office/drawing/2014/main" id="{24A22CE1-D990-9A0F-6C82-05227815661F}"/>
              </a:ext>
            </a:extLst>
          </p:cNvPr>
          <p:cNvSpPr>
            <a:spLocks noGrp="1"/>
          </p:cNvSpPr>
          <p:nvPr>
            <p:ph type="sldNum" sz="quarter" idx="12"/>
          </p:nvPr>
        </p:nvSpPr>
        <p:spPr/>
        <p:txBody>
          <a:bodyPr/>
          <a:lstStyle/>
          <a:p>
            <a:fld id="{B4D764D8-5B36-754B-AFBA-AF0AFEFF4AB1}" type="slidenum">
              <a:rPr lang="en-US" smtClean="0"/>
              <a:t>23</a:t>
            </a:fld>
            <a:endParaRPr lang="en-US"/>
          </a:p>
        </p:txBody>
      </p:sp>
      <p:sp>
        <p:nvSpPr>
          <p:cNvPr id="6" name="TextBox 5">
            <a:extLst>
              <a:ext uri="{FF2B5EF4-FFF2-40B4-BE49-F238E27FC236}">
                <a16:creationId xmlns:a16="http://schemas.microsoft.com/office/drawing/2014/main" id="{D6BD129D-D754-4558-6973-90797CA63E1A}"/>
              </a:ext>
            </a:extLst>
          </p:cNvPr>
          <p:cNvSpPr txBox="1"/>
          <p:nvPr/>
        </p:nvSpPr>
        <p:spPr>
          <a:xfrm>
            <a:off x="0" y="4614410"/>
            <a:ext cx="4135120" cy="251863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Updates for 2025-26:</a:t>
            </a:r>
          </a:p>
          <a:p>
            <a:pPr marL="285750"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Redesign aligns with the 2020 edition of the WIDA ELD Standards Framework</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Updated scoring rubrics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WIDA and DRC are offering audio streaming within WIDA AMS as an alternative to the Listening and Speaking CDs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CDs will still be included in the WIDA ACCESS Paper materials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Braille tests must use the CD (not streaming audio)</a:t>
            </a:r>
          </a:p>
        </p:txBody>
      </p:sp>
      <p:sp>
        <p:nvSpPr>
          <p:cNvPr id="3" name="Rounded Rectangle 2">
            <a:extLst>
              <a:ext uri="{FF2B5EF4-FFF2-40B4-BE49-F238E27FC236}">
                <a16:creationId xmlns:a16="http://schemas.microsoft.com/office/drawing/2014/main" id="{F659F402-95AF-3486-99E5-42E27C389C5A}"/>
              </a:ext>
            </a:extLst>
          </p:cNvPr>
          <p:cNvSpPr/>
          <p:nvPr/>
        </p:nvSpPr>
        <p:spPr>
          <a:xfrm>
            <a:off x="76200" y="863600"/>
            <a:ext cx="6680200" cy="3581400"/>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154EDF1-5FC6-391A-C97A-0194BDBBABDF}"/>
              </a:ext>
            </a:extLst>
          </p:cNvPr>
          <p:cNvSpPr txBox="1"/>
          <p:nvPr/>
        </p:nvSpPr>
        <p:spPr>
          <a:xfrm>
            <a:off x="178247" y="1144314"/>
            <a:ext cx="3159313" cy="1846659"/>
          </a:xfrm>
          <a:prstGeom prst="rect">
            <a:avLst/>
          </a:prstGeom>
          <a:noFill/>
        </p:spPr>
        <p:txBody>
          <a:bodyPr wrap="square" rtlCol="0">
            <a:spAutoFit/>
          </a:bodyPr>
          <a:lstStyle/>
          <a:p>
            <a:r>
              <a:rPr lang="en-US" b="1" dirty="0"/>
              <a:t>Test Materials</a:t>
            </a:r>
          </a:p>
          <a:p>
            <a:pPr marL="285750" indent="-285750">
              <a:buFont typeface="Arial" panose="020B0604020202020204" pitchFamily="34" charset="0"/>
              <a:buChar char="•"/>
            </a:pPr>
            <a:r>
              <a:rPr lang="en-US" sz="1600" dirty="0"/>
              <a:t>Test Administrator Script</a:t>
            </a:r>
          </a:p>
          <a:p>
            <a:pPr marL="285750" indent="-285750">
              <a:buFont typeface="Arial" panose="020B0604020202020204" pitchFamily="34" charset="0"/>
              <a:buChar char="•"/>
            </a:pPr>
            <a:r>
              <a:rPr lang="en-US" sz="1600" dirty="0"/>
              <a:t>Listening, Reading, and Writing Test Booklet</a:t>
            </a:r>
          </a:p>
          <a:p>
            <a:pPr marL="285750" indent="-285750">
              <a:buFont typeface="Arial" panose="020B0604020202020204" pitchFamily="34" charset="0"/>
              <a:buChar char="•"/>
            </a:pPr>
            <a:r>
              <a:rPr lang="en-US" sz="1600" dirty="0"/>
              <a:t>Speaking Test Booklet</a:t>
            </a:r>
          </a:p>
          <a:p>
            <a:pPr marL="285750" indent="-285750">
              <a:buFont typeface="Arial" panose="020B0604020202020204" pitchFamily="34" charset="0"/>
              <a:buChar char="•"/>
            </a:pPr>
            <a:r>
              <a:rPr lang="en-US" sz="1600" dirty="0"/>
              <a:t>Listening and Speaking CD</a:t>
            </a:r>
          </a:p>
          <a:p>
            <a:pPr marL="285750" indent="-285750">
              <a:buFont typeface="Arial" panose="020B0604020202020204" pitchFamily="34" charset="0"/>
              <a:buChar char="•"/>
            </a:pPr>
            <a:r>
              <a:rPr lang="en-US" sz="1600" dirty="0"/>
              <a:t>Test Administrator Manual</a:t>
            </a:r>
          </a:p>
        </p:txBody>
      </p:sp>
      <p:pic>
        <p:nvPicPr>
          <p:cNvPr id="11" name="Picture 10" descr="A blue and white cover with text&#10;&#10;AI-generated content may be incorrect.">
            <a:extLst>
              <a:ext uri="{FF2B5EF4-FFF2-40B4-BE49-F238E27FC236}">
                <a16:creationId xmlns:a16="http://schemas.microsoft.com/office/drawing/2014/main" id="{D284563C-3123-351A-FBFC-3F6297127D68}"/>
              </a:ext>
            </a:extLst>
          </p:cNvPr>
          <p:cNvPicPr>
            <a:picLocks noChangeAspect="1"/>
          </p:cNvPicPr>
          <p:nvPr/>
        </p:nvPicPr>
        <p:blipFill>
          <a:blip r:embed="rId2"/>
          <a:stretch>
            <a:fillRect/>
          </a:stretch>
        </p:blipFill>
        <p:spPr>
          <a:xfrm>
            <a:off x="1062460" y="3033681"/>
            <a:ext cx="908395" cy="1170432"/>
          </a:xfrm>
          <a:prstGeom prst="rect">
            <a:avLst/>
          </a:prstGeom>
          <a:ln>
            <a:solidFill>
              <a:schemeClr val="tx2"/>
            </a:solidFill>
          </a:ln>
          <a:effectLst>
            <a:outerShdw blurRad="50800" dist="38100" dir="2700000" algn="tl" rotWithShape="0">
              <a:prstClr val="black">
                <a:alpha val="40000"/>
              </a:prstClr>
            </a:outerShdw>
          </a:effectLst>
        </p:spPr>
      </p:pic>
      <p:pic>
        <p:nvPicPr>
          <p:cNvPr id="19" name="Picture 18" descr="A yellow cd with a barcode on it&#10;&#10;AI-generated content may be incorrect.">
            <a:extLst>
              <a:ext uri="{FF2B5EF4-FFF2-40B4-BE49-F238E27FC236}">
                <a16:creationId xmlns:a16="http://schemas.microsoft.com/office/drawing/2014/main" id="{689AD29E-2283-6231-D819-BAF1B9FE254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407" b="92593" l="6522" r="89674">
                        <a14:foregroundMark x1="18329" y1="16402" x2="58152" y2="9259"/>
                        <a14:foregroundMark x1="58152" y1="9259" x2="87500" y2="41975"/>
                        <a14:foregroundMark x1="87500" y1="41975" x2="69022" y2="84568"/>
                        <a14:foregroundMark x1="69022" y1="84568" x2="28261" y2="85802"/>
                        <a14:foregroundMark x1="28261" y1="85802" x2="13068" y2="57760"/>
                        <a14:foregroundMark x1="13457" y1="23523" x2="13566" y2="23174"/>
                        <a14:foregroundMark x1="6868" y1="44575" x2="10925" y2="31610"/>
                        <a14:foregroundMark x1="33152" y1="92593" x2="59783" y2="92593"/>
                        <a14:foregroundMark x1="32609" y1="7407" x2="61413" y2="7407"/>
                        <a14:backgroundMark x1="13587" y1="17901" x2="13587" y2="17901"/>
                        <a14:backgroundMark x1="14674" y1="17901" x2="14674" y2="17901"/>
                        <a14:backgroundMark x1="15761" y1="16667" x2="15761" y2="16667"/>
                        <a14:backgroundMark x1="12500" y1="20370" x2="12500" y2="20370"/>
                        <a14:backgroundMark x1="13043" y1="19753" x2="13043" y2="19753"/>
                        <a14:backgroundMark x1="12500" y1="20370" x2="12500" y2="20370"/>
                        <a14:backgroundMark x1="16848" y1="16049" x2="13587" y2="19136"/>
                        <a14:backgroundMark x1="17935" y1="16049" x2="12500" y2="22222"/>
                        <a14:backgroundMark x1="12500" y1="22840" x2="8152" y2="29630"/>
                        <a14:backgroundMark x1="4348" y1="44444" x2="3804" y2="58025"/>
                        <a14:backgroundMark x1="31522" y1="94444" x2="31522" y2="94444"/>
                        <a14:backgroundMark x1="31522" y1="94444" x2="31522" y2="94444"/>
                      </a14:backgroundRemoval>
                    </a14:imgEffect>
                  </a14:imgLayer>
                </a14:imgProps>
              </a:ext>
            </a:extLst>
          </a:blip>
          <a:stretch>
            <a:fillRect/>
          </a:stretch>
        </p:blipFill>
        <p:spPr>
          <a:xfrm>
            <a:off x="4577316" y="3238075"/>
            <a:ext cx="913017" cy="803852"/>
          </a:xfrm>
          <a:prstGeom prst="rect">
            <a:avLst/>
          </a:prstGeom>
        </p:spPr>
      </p:pic>
      <p:pic>
        <p:nvPicPr>
          <p:cNvPr id="23" name="Picture 22" descr="A close-up of a document&#10;&#10;AI-generated content may be incorrect.">
            <a:extLst>
              <a:ext uri="{FF2B5EF4-FFF2-40B4-BE49-F238E27FC236}">
                <a16:creationId xmlns:a16="http://schemas.microsoft.com/office/drawing/2014/main" id="{2E56B579-6A11-8D1A-560A-EBB8D2776692}"/>
              </a:ext>
            </a:extLst>
          </p:cNvPr>
          <p:cNvPicPr>
            <a:picLocks noChangeAspect="1"/>
          </p:cNvPicPr>
          <p:nvPr/>
        </p:nvPicPr>
        <p:blipFill>
          <a:blip r:embed="rId5"/>
          <a:stretch>
            <a:fillRect/>
          </a:stretch>
        </p:blipFill>
        <p:spPr>
          <a:xfrm>
            <a:off x="4577316" y="1176169"/>
            <a:ext cx="907371" cy="1170432"/>
          </a:xfrm>
          <a:prstGeom prst="rect">
            <a:avLst/>
          </a:prstGeom>
        </p:spPr>
      </p:pic>
      <p:pic>
        <p:nvPicPr>
          <p:cNvPr id="25" name="Picture 24" descr="A close-up of a form&#10;&#10;AI-generated content may be incorrect.">
            <a:extLst>
              <a:ext uri="{FF2B5EF4-FFF2-40B4-BE49-F238E27FC236}">
                <a16:creationId xmlns:a16="http://schemas.microsoft.com/office/drawing/2014/main" id="{8E53FFB5-CA1F-E237-8D59-A4FCF69E7915}"/>
              </a:ext>
            </a:extLst>
          </p:cNvPr>
          <p:cNvPicPr>
            <a:picLocks noChangeAspect="1"/>
          </p:cNvPicPr>
          <p:nvPr/>
        </p:nvPicPr>
        <p:blipFill>
          <a:blip r:embed="rId6"/>
          <a:stretch>
            <a:fillRect/>
          </a:stretch>
        </p:blipFill>
        <p:spPr>
          <a:xfrm>
            <a:off x="5631844" y="2067643"/>
            <a:ext cx="917040" cy="1170432"/>
          </a:xfrm>
          <a:prstGeom prst="rect">
            <a:avLst/>
          </a:prstGeom>
        </p:spPr>
      </p:pic>
      <p:pic>
        <p:nvPicPr>
          <p:cNvPr id="27" name="Picture 26" descr="A close-up of a booklet&#10;&#10;AI-generated content may be incorrect.">
            <a:extLst>
              <a:ext uri="{FF2B5EF4-FFF2-40B4-BE49-F238E27FC236}">
                <a16:creationId xmlns:a16="http://schemas.microsoft.com/office/drawing/2014/main" id="{45983E19-38B4-72E2-E94D-49CFBE9C4996}"/>
              </a:ext>
            </a:extLst>
          </p:cNvPr>
          <p:cNvPicPr>
            <a:picLocks noChangeAspect="1"/>
          </p:cNvPicPr>
          <p:nvPr/>
        </p:nvPicPr>
        <p:blipFill>
          <a:blip r:embed="rId7"/>
          <a:stretch>
            <a:fillRect/>
          </a:stretch>
        </p:blipFill>
        <p:spPr>
          <a:xfrm>
            <a:off x="3556831" y="2069084"/>
            <a:ext cx="913017" cy="1170432"/>
          </a:xfrm>
          <a:prstGeom prst="rect">
            <a:avLst/>
          </a:prstGeom>
        </p:spPr>
      </p:pic>
      <p:sp>
        <p:nvSpPr>
          <p:cNvPr id="28" name="Rectangle 27">
            <a:extLst>
              <a:ext uri="{FF2B5EF4-FFF2-40B4-BE49-F238E27FC236}">
                <a16:creationId xmlns:a16="http://schemas.microsoft.com/office/drawing/2014/main" id="{8003F837-D384-F143-2B92-B6B33D6FBF0A}"/>
              </a:ext>
            </a:extLst>
          </p:cNvPr>
          <p:cNvSpPr/>
          <p:nvPr/>
        </p:nvSpPr>
        <p:spPr>
          <a:xfrm>
            <a:off x="4331527" y="4674317"/>
            <a:ext cx="2306320" cy="1742085"/>
          </a:xfrm>
          <a:prstGeom prst="rect">
            <a:avLst/>
          </a:prstGeom>
          <a:solidFill>
            <a:schemeClr val="bg1"/>
          </a:solidFill>
          <a:ln w="285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b="1" dirty="0">
                <a:solidFill>
                  <a:sysClr val="windowText" lastClr="000000"/>
                </a:solidFill>
              </a:rPr>
              <a:t>Reliability Monitoring:</a:t>
            </a:r>
          </a:p>
          <a:p>
            <a:r>
              <a:rPr lang="en-US" sz="1400" dirty="0">
                <a:solidFill>
                  <a:sysClr val="windowText" lastClr="000000"/>
                </a:solidFill>
              </a:rPr>
              <a:t>MDE requires at least 10% of Paper Speaking tests (at each school) be monitored for inter-rater reliability</a:t>
            </a:r>
          </a:p>
          <a:p>
            <a:pPr marL="285750" indent="-285750">
              <a:buFont typeface="Arial" panose="020B0604020202020204" pitchFamily="34" charset="0"/>
              <a:buChar char="•"/>
            </a:pPr>
            <a:r>
              <a:rPr lang="en-US" sz="1400" dirty="0">
                <a:solidFill>
                  <a:sysClr val="windowText" lastClr="000000"/>
                </a:solidFill>
              </a:rPr>
              <a:t>Please see page 44 for more information</a:t>
            </a:r>
          </a:p>
        </p:txBody>
      </p:sp>
    </p:spTree>
    <p:extLst>
      <p:ext uri="{BB962C8B-B14F-4D97-AF65-F5344CB8AC3E}">
        <p14:creationId xmlns:p14="http://schemas.microsoft.com/office/powerpoint/2010/main" val="1388282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FB530-7B4E-9FD6-8C4A-DCF9076E8AE5}"/>
              </a:ext>
            </a:extLst>
          </p:cNvPr>
          <p:cNvSpPr>
            <a:spLocks noGrp="1"/>
          </p:cNvSpPr>
          <p:nvPr>
            <p:ph type="title"/>
          </p:nvPr>
        </p:nvSpPr>
        <p:spPr/>
        <p:txBody>
          <a:bodyPr>
            <a:normAutofit/>
          </a:bodyPr>
          <a:lstStyle/>
          <a:p>
            <a:r>
              <a:rPr lang="en-US" dirty="0"/>
              <a:t>Preparing Test Materials: </a:t>
            </a:r>
            <a:r>
              <a:rPr lang="en-US" sz="2200" dirty="0"/>
              <a:t>Test Booklets</a:t>
            </a:r>
          </a:p>
        </p:txBody>
      </p:sp>
      <p:sp>
        <p:nvSpPr>
          <p:cNvPr id="4" name="Slide Number Placeholder 3">
            <a:extLst>
              <a:ext uri="{FF2B5EF4-FFF2-40B4-BE49-F238E27FC236}">
                <a16:creationId xmlns:a16="http://schemas.microsoft.com/office/drawing/2014/main" id="{3A566287-9DF4-39E6-C7F3-90500C8E6F2B}"/>
              </a:ext>
            </a:extLst>
          </p:cNvPr>
          <p:cNvSpPr>
            <a:spLocks noGrp="1"/>
          </p:cNvSpPr>
          <p:nvPr>
            <p:ph type="sldNum" sz="quarter" idx="12"/>
          </p:nvPr>
        </p:nvSpPr>
        <p:spPr/>
        <p:txBody>
          <a:bodyPr/>
          <a:lstStyle/>
          <a:p>
            <a:fld id="{B4D764D8-5B36-754B-AFBA-AF0AFEFF4AB1}" type="slidenum">
              <a:rPr lang="en-US" smtClean="0"/>
              <a:t>24</a:t>
            </a:fld>
            <a:endParaRPr lang="en-US"/>
          </a:p>
        </p:txBody>
      </p:sp>
      <p:sp>
        <p:nvSpPr>
          <p:cNvPr id="5" name="object 4">
            <a:extLst>
              <a:ext uri="{FF2B5EF4-FFF2-40B4-BE49-F238E27FC236}">
                <a16:creationId xmlns:a16="http://schemas.microsoft.com/office/drawing/2014/main" id="{5CAC270D-3BC3-E513-0A92-D509350790C9}"/>
              </a:ext>
            </a:extLst>
          </p:cNvPr>
          <p:cNvSpPr txBox="1"/>
          <p:nvPr/>
        </p:nvSpPr>
        <p:spPr>
          <a:xfrm>
            <a:off x="231390" y="949476"/>
            <a:ext cx="2777623" cy="289823"/>
          </a:xfrm>
          <a:prstGeom prst="rect">
            <a:avLst/>
          </a:prstGeom>
        </p:spPr>
        <p:txBody>
          <a:bodyPr vert="horz" wrap="square" lIns="0" tIns="12700" rIns="0" bIns="0" rtlCol="0">
            <a:spAutoFit/>
          </a:bodyPr>
          <a:lstStyle/>
          <a:p>
            <a:pPr marL="12700">
              <a:lnSpc>
                <a:spcPct val="100000"/>
              </a:lnSpc>
              <a:spcBef>
                <a:spcPts val="100"/>
              </a:spcBef>
            </a:pPr>
            <a:r>
              <a:rPr b="1" spc="-5" dirty="0">
                <a:latin typeface="Times New Roman"/>
                <a:cs typeface="Times New Roman"/>
              </a:rPr>
              <a:t>Front</a:t>
            </a:r>
            <a:r>
              <a:rPr b="1" spc="-10" dirty="0">
                <a:latin typeface="Times New Roman"/>
                <a:cs typeface="Times New Roman"/>
              </a:rPr>
              <a:t> </a:t>
            </a:r>
            <a:r>
              <a:rPr b="1" spc="-5" dirty="0">
                <a:latin typeface="Times New Roman"/>
                <a:cs typeface="Times New Roman"/>
              </a:rPr>
              <a:t>Cover </a:t>
            </a:r>
            <a:r>
              <a:rPr b="1" dirty="0">
                <a:latin typeface="Times New Roman"/>
                <a:cs typeface="Times New Roman"/>
              </a:rPr>
              <a:t>of</a:t>
            </a:r>
            <a:r>
              <a:rPr b="1" spc="-5" dirty="0">
                <a:latin typeface="Times New Roman"/>
                <a:cs typeface="Times New Roman"/>
              </a:rPr>
              <a:t> Test Booklet</a:t>
            </a:r>
            <a:endParaRPr dirty="0">
              <a:latin typeface="Times New Roman"/>
              <a:cs typeface="Times New Roman"/>
            </a:endParaRPr>
          </a:p>
        </p:txBody>
      </p:sp>
      <p:pic>
        <p:nvPicPr>
          <p:cNvPr id="6" name="Picture 5">
            <a:extLst>
              <a:ext uri="{FF2B5EF4-FFF2-40B4-BE49-F238E27FC236}">
                <a16:creationId xmlns:a16="http://schemas.microsoft.com/office/drawing/2014/main" id="{CA41997D-0F41-57DA-FB00-576142958E1C}"/>
              </a:ext>
            </a:extLst>
          </p:cNvPr>
          <p:cNvPicPr>
            <a:picLocks noChangeAspect="1"/>
          </p:cNvPicPr>
          <p:nvPr/>
        </p:nvPicPr>
        <p:blipFill>
          <a:blip r:embed="rId2"/>
          <a:srcRect/>
          <a:stretch/>
        </p:blipFill>
        <p:spPr>
          <a:xfrm>
            <a:off x="294443" y="1279676"/>
            <a:ext cx="5990615" cy="5932642"/>
          </a:xfrm>
          <a:prstGeom prst="rect">
            <a:avLst/>
          </a:prstGeom>
        </p:spPr>
      </p:pic>
      <p:sp>
        <p:nvSpPr>
          <p:cNvPr id="7" name="object 11">
            <a:extLst>
              <a:ext uri="{FF2B5EF4-FFF2-40B4-BE49-F238E27FC236}">
                <a16:creationId xmlns:a16="http://schemas.microsoft.com/office/drawing/2014/main" id="{E138C759-0C4A-67AF-596D-58D8460C8A04}"/>
              </a:ext>
            </a:extLst>
          </p:cNvPr>
          <p:cNvSpPr txBox="1"/>
          <p:nvPr/>
        </p:nvSpPr>
        <p:spPr>
          <a:xfrm>
            <a:off x="3623669" y="3298607"/>
            <a:ext cx="1132205" cy="260328"/>
          </a:xfrm>
          <a:prstGeom prst="rect">
            <a:avLst/>
          </a:prstGeom>
          <a:solidFill>
            <a:srgbClr val="FFFFFF"/>
          </a:solidFill>
          <a:ln w="9525">
            <a:solidFill>
              <a:srgbClr val="FF0000"/>
            </a:solidFill>
          </a:ln>
        </p:spPr>
        <p:txBody>
          <a:bodyPr vert="horz" wrap="square" lIns="0" tIns="44450" rIns="0" bIns="0" rtlCol="0">
            <a:spAutoFit/>
          </a:bodyPr>
          <a:lstStyle/>
          <a:p>
            <a:pPr algn="ctr">
              <a:lnSpc>
                <a:spcPct val="100000"/>
              </a:lnSpc>
            </a:pPr>
            <a:r>
              <a:rPr sz="1400" b="1" spc="-5" dirty="0">
                <a:solidFill>
                  <a:srgbClr val="FF0000"/>
                </a:solidFill>
                <a:latin typeface="Arial"/>
                <a:cs typeface="Arial"/>
              </a:rPr>
              <a:t>01</a:t>
            </a:r>
            <a:r>
              <a:rPr lang="en-US" sz="1400" b="1" spc="-5" dirty="0">
                <a:solidFill>
                  <a:srgbClr val="FF0000"/>
                </a:solidFill>
                <a:latin typeface="Arial"/>
                <a:cs typeface="Arial"/>
              </a:rPr>
              <a:t>29</a:t>
            </a:r>
            <a:r>
              <a:rPr sz="1400" b="1" spc="-5" dirty="0">
                <a:solidFill>
                  <a:srgbClr val="FF0000"/>
                </a:solidFill>
                <a:latin typeface="Arial"/>
                <a:cs typeface="Arial"/>
              </a:rPr>
              <a:t>202</a:t>
            </a:r>
            <a:r>
              <a:rPr lang="en-US" sz="1400" b="1" spc="-5" dirty="0">
                <a:solidFill>
                  <a:srgbClr val="FF0000"/>
                </a:solidFill>
                <a:latin typeface="Arial"/>
                <a:cs typeface="Arial"/>
              </a:rPr>
              <a:t>6</a:t>
            </a:r>
            <a:endParaRPr sz="1400" dirty="0">
              <a:latin typeface="Arial"/>
              <a:cs typeface="Arial"/>
            </a:endParaRPr>
          </a:p>
        </p:txBody>
      </p:sp>
      <p:sp>
        <p:nvSpPr>
          <p:cNvPr id="8" name="object 12">
            <a:extLst>
              <a:ext uri="{FF2B5EF4-FFF2-40B4-BE49-F238E27FC236}">
                <a16:creationId xmlns:a16="http://schemas.microsoft.com/office/drawing/2014/main" id="{79B497B8-168E-EB82-E3F2-278D61119F2C}"/>
              </a:ext>
            </a:extLst>
          </p:cNvPr>
          <p:cNvSpPr txBox="1"/>
          <p:nvPr/>
        </p:nvSpPr>
        <p:spPr>
          <a:xfrm>
            <a:off x="3243565" y="4741020"/>
            <a:ext cx="2586355" cy="471283"/>
          </a:xfrm>
          <a:prstGeom prst="rect">
            <a:avLst/>
          </a:prstGeom>
          <a:solidFill>
            <a:srgbClr val="FFFFFF"/>
          </a:solidFill>
          <a:ln w="9525">
            <a:solidFill>
              <a:srgbClr val="FF0000"/>
            </a:solidFill>
          </a:ln>
        </p:spPr>
        <p:txBody>
          <a:bodyPr vert="horz" wrap="square" lIns="0" tIns="60325" rIns="0" bIns="0" rtlCol="0">
            <a:spAutoFit/>
          </a:bodyPr>
          <a:lstStyle/>
          <a:p>
            <a:pPr marL="465455" marR="134620" indent="-322580">
              <a:lnSpc>
                <a:spcPts val="1610"/>
              </a:lnSpc>
              <a:spcBef>
                <a:spcPts val="475"/>
              </a:spcBef>
            </a:pPr>
            <a:r>
              <a:rPr sz="1400" b="1" spc="-5" dirty="0">
                <a:solidFill>
                  <a:srgbClr val="FF0000"/>
                </a:solidFill>
                <a:latin typeface="Arial"/>
                <a:cs typeface="Arial"/>
              </a:rPr>
              <a:t>Fill in </a:t>
            </a:r>
            <a:r>
              <a:rPr sz="1400" b="1" spc="-10" dirty="0">
                <a:solidFill>
                  <a:srgbClr val="FF0000"/>
                </a:solidFill>
                <a:latin typeface="Arial"/>
                <a:cs typeface="Arial"/>
              </a:rPr>
              <a:t>bubbles </a:t>
            </a:r>
            <a:r>
              <a:rPr sz="1400" b="1" spc="-5" dirty="0">
                <a:solidFill>
                  <a:srgbClr val="FF0000"/>
                </a:solidFill>
                <a:latin typeface="Arial"/>
                <a:cs typeface="Arial"/>
              </a:rPr>
              <a:t>if you do </a:t>
            </a:r>
            <a:r>
              <a:rPr sz="1400" b="1" u="sng" spc="-10" dirty="0">
                <a:solidFill>
                  <a:srgbClr val="FF0000"/>
                </a:solidFill>
                <a:latin typeface="Arial"/>
                <a:cs typeface="Arial"/>
              </a:rPr>
              <a:t>not</a:t>
            </a:r>
            <a:r>
              <a:rPr sz="1400" b="1" spc="-10" dirty="0">
                <a:solidFill>
                  <a:srgbClr val="FF0000"/>
                </a:solidFill>
                <a:latin typeface="Arial"/>
                <a:cs typeface="Arial"/>
              </a:rPr>
              <a:t> </a:t>
            </a:r>
            <a:r>
              <a:rPr sz="1400" b="1" spc="-375" dirty="0">
                <a:solidFill>
                  <a:srgbClr val="FF0000"/>
                </a:solidFill>
                <a:latin typeface="Arial"/>
                <a:cs typeface="Arial"/>
              </a:rPr>
              <a:t> </a:t>
            </a:r>
            <a:r>
              <a:rPr sz="1400" b="1" spc="-5" dirty="0">
                <a:solidFill>
                  <a:srgbClr val="FF0000"/>
                </a:solidFill>
                <a:latin typeface="Arial"/>
                <a:cs typeface="Arial"/>
              </a:rPr>
              <a:t>have</a:t>
            </a:r>
            <a:r>
              <a:rPr sz="1400" b="1" spc="-15" dirty="0">
                <a:solidFill>
                  <a:srgbClr val="FF0000"/>
                </a:solidFill>
                <a:latin typeface="Arial"/>
                <a:cs typeface="Arial"/>
              </a:rPr>
              <a:t> </a:t>
            </a:r>
            <a:r>
              <a:rPr sz="1400" b="1" dirty="0">
                <a:solidFill>
                  <a:srgbClr val="FF0000"/>
                </a:solidFill>
                <a:latin typeface="Arial"/>
                <a:cs typeface="Arial"/>
              </a:rPr>
              <a:t>a</a:t>
            </a:r>
            <a:r>
              <a:rPr sz="1400" b="1" spc="-15" dirty="0">
                <a:solidFill>
                  <a:srgbClr val="FF0000"/>
                </a:solidFill>
                <a:latin typeface="Arial"/>
                <a:cs typeface="Arial"/>
              </a:rPr>
              <a:t> </a:t>
            </a:r>
            <a:r>
              <a:rPr sz="1400" b="1" spc="-5" dirty="0">
                <a:solidFill>
                  <a:srgbClr val="FF0000"/>
                </a:solidFill>
                <a:latin typeface="Arial"/>
                <a:cs typeface="Arial"/>
              </a:rPr>
              <a:t>correct</a:t>
            </a:r>
            <a:r>
              <a:rPr sz="1400" b="1" spc="-15" dirty="0">
                <a:solidFill>
                  <a:srgbClr val="FF0000"/>
                </a:solidFill>
                <a:latin typeface="Arial"/>
                <a:cs typeface="Arial"/>
              </a:rPr>
              <a:t> </a:t>
            </a:r>
            <a:r>
              <a:rPr sz="1400" b="1" spc="-5" dirty="0">
                <a:solidFill>
                  <a:srgbClr val="FF0000"/>
                </a:solidFill>
                <a:latin typeface="Arial"/>
                <a:cs typeface="Arial"/>
              </a:rPr>
              <a:t>label</a:t>
            </a:r>
            <a:endParaRPr sz="1400" dirty="0">
              <a:latin typeface="Arial"/>
              <a:cs typeface="Arial"/>
            </a:endParaRPr>
          </a:p>
        </p:txBody>
      </p:sp>
      <p:sp>
        <p:nvSpPr>
          <p:cNvPr id="9" name="Rounded Rectangular Callout 8">
            <a:extLst>
              <a:ext uri="{FF2B5EF4-FFF2-40B4-BE49-F238E27FC236}">
                <a16:creationId xmlns:a16="http://schemas.microsoft.com/office/drawing/2014/main" id="{C7525C91-C91C-074B-D56D-CD4FDF0492A4}"/>
              </a:ext>
            </a:extLst>
          </p:cNvPr>
          <p:cNvSpPr/>
          <p:nvPr/>
        </p:nvSpPr>
        <p:spPr>
          <a:xfrm>
            <a:off x="2018414" y="3298607"/>
            <a:ext cx="1371600" cy="609600"/>
          </a:xfrm>
          <a:prstGeom prst="wedgeRoundRectCallout">
            <a:avLst>
              <a:gd name="adj1" fmla="val 74010"/>
              <a:gd name="adj2" fmla="val 24882"/>
              <a:gd name="adj3" fmla="val 16667"/>
            </a:avLst>
          </a:prstGeom>
          <a:solidFill>
            <a:schemeClr val="bg1"/>
          </a:solidFill>
          <a:ln w="38100">
            <a:solidFill>
              <a:srgbClr val="609A1C"/>
            </a:solidFill>
          </a:ln>
        </p:spPr>
        <p:style>
          <a:lnRef idx="3">
            <a:schemeClr val="lt1"/>
          </a:lnRef>
          <a:fillRef idx="1">
            <a:schemeClr val="accent1"/>
          </a:fillRef>
          <a:effectRef idx="1">
            <a:schemeClr val="accent1"/>
          </a:effectRef>
          <a:fontRef idx="minor">
            <a:schemeClr val="lt1"/>
          </a:fontRef>
        </p:style>
        <p:txBody>
          <a:bodyPr rtlCol="0" anchor="ctr"/>
          <a:lstStyle/>
          <a:p>
            <a:r>
              <a:rPr lang="en-US" sz="1300" dirty="0">
                <a:solidFill>
                  <a:schemeClr val="tx1"/>
                </a:solidFill>
              </a:rPr>
              <a:t>Enter test date on </a:t>
            </a:r>
            <a:r>
              <a:rPr lang="en-US" sz="1300" b="1" dirty="0">
                <a:solidFill>
                  <a:srgbClr val="FF0000"/>
                </a:solidFill>
              </a:rPr>
              <a:t>ALL</a:t>
            </a:r>
            <a:r>
              <a:rPr lang="en-US" sz="1300" dirty="0">
                <a:solidFill>
                  <a:schemeClr val="tx1"/>
                </a:solidFill>
              </a:rPr>
              <a:t> booklets</a:t>
            </a:r>
          </a:p>
        </p:txBody>
      </p:sp>
      <p:sp>
        <p:nvSpPr>
          <p:cNvPr id="10" name="Down Arrow 9">
            <a:extLst>
              <a:ext uri="{FF2B5EF4-FFF2-40B4-BE49-F238E27FC236}">
                <a16:creationId xmlns:a16="http://schemas.microsoft.com/office/drawing/2014/main" id="{B5736A43-65A7-90FE-9589-0A79D24768A3}"/>
              </a:ext>
            </a:extLst>
          </p:cNvPr>
          <p:cNvSpPr/>
          <p:nvPr/>
        </p:nvSpPr>
        <p:spPr>
          <a:xfrm rot="19014458">
            <a:off x="4513487" y="1497860"/>
            <a:ext cx="344606" cy="1237322"/>
          </a:xfrm>
          <a:prstGeom prst="downArrow">
            <a:avLst>
              <a:gd name="adj1" fmla="val 43819"/>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EC54654F-1551-A0D8-6B8E-9CAC94CDA425}"/>
              </a:ext>
            </a:extLst>
          </p:cNvPr>
          <p:cNvSpPr/>
          <p:nvPr/>
        </p:nvSpPr>
        <p:spPr>
          <a:xfrm>
            <a:off x="5848681" y="3601290"/>
            <a:ext cx="381000" cy="381000"/>
          </a:xfrm>
          <a:prstGeom prst="roundRect">
            <a:avLst/>
          </a:prstGeom>
          <a:ln w="38100">
            <a:solidFill>
              <a:srgbClr val="20649E"/>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1</a:t>
            </a:r>
          </a:p>
        </p:txBody>
      </p:sp>
      <p:sp>
        <p:nvSpPr>
          <p:cNvPr id="12" name="Rounded Rectangle 11">
            <a:extLst>
              <a:ext uri="{FF2B5EF4-FFF2-40B4-BE49-F238E27FC236}">
                <a16:creationId xmlns:a16="http://schemas.microsoft.com/office/drawing/2014/main" id="{5B58D8E1-B349-F0D9-F6A4-45EB3B740752}"/>
              </a:ext>
            </a:extLst>
          </p:cNvPr>
          <p:cNvSpPr/>
          <p:nvPr/>
        </p:nvSpPr>
        <p:spPr>
          <a:xfrm>
            <a:off x="4304789" y="3801240"/>
            <a:ext cx="381000" cy="381000"/>
          </a:xfrm>
          <a:prstGeom prst="roundRect">
            <a:avLst/>
          </a:prstGeom>
          <a:ln w="38100">
            <a:solidFill>
              <a:srgbClr val="20649E"/>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2</a:t>
            </a:r>
          </a:p>
        </p:txBody>
      </p:sp>
      <p:sp>
        <p:nvSpPr>
          <p:cNvPr id="13" name="Rounded Rectangle 12">
            <a:extLst>
              <a:ext uri="{FF2B5EF4-FFF2-40B4-BE49-F238E27FC236}">
                <a16:creationId xmlns:a16="http://schemas.microsoft.com/office/drawing/2014/main" id="{BB01E75B-529A-9D68-8152-CB27119DD582}"/>
              </a:ext>
            </a:extLst>
          </p:cNvPr>
          <p:cNvSpPr/>
          <p:nvPr/>
        </p:nvSpPr>
        <p:spPr>
          <a:xfrm>
            <a:off x="5848681" y="4308247"/>
            <a:ext cx="381000" cy="381000"/>
          </a:xfrm>
          <a:prstGeom prst="roundRect">
            <a:avLst/>
          </a:prstGeom>
          <a:ln w="38100">
            <a:solidFill>
              <a:srgbClr val="20649E"/>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3</a:t>
            </a:r>
          </a:p>
        </p:txBody>
      </p:sp>
      <p:sp>
        <p:nvSpPr>
          <p:cNvPr id="3" name="TextBox 2">
            <a:extLst>
              <a:ext uri="{FF2B5EF4-FFF2-40B4-BE49-F238E27FC236}">
                <a16:creationId xmlns:a16="http://schemas.microsoft.com/office/drawing/2014/main" id="{B832995B-85B6-22F6-A920-2CCE70BD55D9}"/>
              </a:ext>
            </a:extLst>
          </p:cNvPr>
          <p:cNvSpPr txBox="1"/>
          <p:nvPr/>
        </p:nvSpPr>
        <p:spPr>
          <a:xfrm>
            <a:off x="0" y="7185636"/>
            <a:ext cx="5382564" cy="1169551"/>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This is applicable for all:</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KG WIDA ACCESS Score Sheets (NOT the KG Response Booklet)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Gr. 1-5 Online WIDA ACCESS Writing Booklets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Paper WIDA ACCESS Listening, Reading, &amp; Writing Booklets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WIDA Alt ACCESS Student Response Booklets</a:t>
            </a:r>
          </a:p>
        </p:txBody>
      </p:sp>
    </p:spTree>
    <p:extLst>
      <p:ext uri="{BB962C8B-B14F-4D97-AF65-F5344CB8AC3E}">
        <p14:creationId xmlns:p14="http://schemas.microsoft.com/office/powerpoint/2010/main" val="4213656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2D2D7-9016-0328-7E2F-D7B3A8DB8248}"/>
              </a:ext>
            </a:extLst>
          </p:cNvPr>
          <p:cNvSpPr>
            <a:spLocks noGrp="1"/>
          </p:cNvSpPr>
          <p:nvPr>
            <p:ph type="title"/>
          </p:nvPr>
        </p:nvSpPr>
        <p:spPr/>
        <p:txBody>
          <a:bodyPr/>
          <a:lstStyle/>
          <a:p>
            <a:r>
              <a:rPr lang="en-US" sz="2300" dirty="0"/>
              <a:t>Preparing Test Materials: </a:t>
            </a:r>
            <a:r>
              <a:rPr lang="en-US" sz="2000" dirty="0"/>
              <a:t>Test Booklets cont.</a:t>
            </a:r>
          </a:p>
        </p:txBody>
      </p:sp>
      <p:sp>
        <p:nvSpPr>
          <p:cNvPr id="4" name="Slide Number Placeholder 3">
            <a:extLst>
              <a:ext uri="{FF2B5EF4-FFF2-40B4-BE49-F238E27FC236}">
                <a16:creationId xmlns:a16="http://schemas.microsoft.com/office/drawing/2014/main" id="{ECF2BC2E-B003-F69E-6849-B3D13A8A1A15}"/>
              </a:ext>
            </a:extLst>
          </p:cNvPr>
          <p:cNvSpPr>
            <a:spLocks noGrp="1"/>
          </p:cNvSpPr>
          <p:nvPr>
            <p:ph type="sldNum" sz="quarter" idx="12"/>
          </p:nvPr>
        </p:nvSpPr>
        <p:spPr/>
        <p:txBody>
          <a:bodyPr/>
          <a:lstStyle/>
          <a:p>
            <a:fld id="{B4D764D8-5B36-754B-AFBA-AF0AFEFF4AB1}" type="slidenum">
              <a:rPr lang="en-US" smtClean="0"/>
              <a:t>25</a:t>
            </a:fld>
            <a:endParaRPr lang="en-US"/>
          </a:p>
        </p:txBody>
      </p:sp>
      <p:sp>
        <p:nvSpPr>
          <p:cNvPr id="5" name="object 5">
            <a:extLst>
              <a:ext uri="{FF2B5EF4-FFF2-40B4-BE49-F238E27FC236}">
                <a16:creationId xmlns:a16="http://schemas.microsoft.com/office/drawing/2014/main" id="{C24874DC-B61F-4CE8-A4F2-CC7F5137A24A}"/>
              </a:ext>
            </a:extLst>
          </p:cNvPr>
          <p:cNvSpPr txBox="1"/>
          <p:nvPr/>
        </p:nvSpPr>
        <p:spPr>
          <a:xfrm>
            <a:off x="90921" y="827689"/>
            <a:ext cx="5824104" cy="704039"/>
          </a:xfrm>
          <a:prstGeom prst="rect">
            <a:avLst/>
          </a:prstGeom>
        </p:spPr>
        <p:txBody>
          <a:bodyPr vert="horz" wrap="square" lIns="0" tIns="102870" rIns="0" bIns="0" rtlCol="0">
            <a:spAutoFit/>
          </a:bodyPr>
          <a:lstStyle/>
          <a:p>
            <a:pPr marL="12700">
              <a:lnSpc>
                <a:spcPct val="100000"/>
              </a:lnSpc>
              <a:spcBef>
                <a:spcPts val="810"/>
              </a:spcBef>
            </a:pPr>
            <a:r>
              <a:rPr lang="en-US" sz="1800" b="1" spc="-45" dirty="0">
                <a:latin typeface="Times New Roman"/>
                <a:cs typeface="Times New Roman"/>
              </a:rPr>
              <a:t>Three types of </a:t>
            </a:r>
            <a:r>
              <a:rPr sz="1800" b="1" spc="-45" dirty="0">
                <a:latin typeface="Times New Roman"/>
                <a:cs typeface="Times New Roman"/>
              </a:rPr>
              <a:t>Test</a:t>
            </a:r>
            <a:r>
              <a:rPr sz="1800" b="1" spc="-20" dirty="0">
                <a:latin typeface="Times New Roman"/>
                <a:cs typeface="Times New Roman"/>
              </a:rPr>
              <a:t> </a:t>
            </a:r>
            <a:r>
              <a:rPr sz="1800" b="1" spc="-5" dirty="0">
                <a:latin typeface="Times New Roman"/>
                <a:cs typeface="Times New Roman"/>
              </a:rPr>
              <a:t>Booklet</a:t>
            </a:r>
            <a:r>
              <a:rPr sz="1800" b="1" spc="-20" dirty="0">
                <a:latin typeface="Times New Roman"/>
                <a:cs typeface="Times New Roman"/>
              </a:rPr>
              <a:t> </a:t>
            </a:r>
            <a:r>
              <a:rPr sz="1800" b="1" spc="-5" dirty="0">
                <a:latin typeface="Times New Roman"/>
                <a:cs typeface="Times New Roman"/>
              </a:rPr>
              <a:t>Labels</a:t>
            </a:r>
            <a:endParaRPr sz="1800" dirty="0">
              <a:latin typeface="Times New Roman"/>
              <a:cs typeface="Times New Roman"/>
            </a:endParaRPr>
          </a:p>
          <a:p>
            <a:pPr marL="12700">
              <a:lnSpc>
                <a:spcPct val="100000"/>
              </a:lnSpc>
              <a:spcBef>
                <a:spcPts val="575"/>
              </a:spcBef>
              <a:tabLst>
                <a:tab pos="354965" algn="l"/>
                <a:tab pos="355600" algn="l"/>
              </a:tabLst>
            </a:pPr>
            <a:r>
              <a:rPr lang="en-US" sz="1600" spc="-5" dirty="0">
                <a:latin typeface="Times New Roman"/>
                <a:cs typeface="Times New Roman"/>
              </a:rPr>
              <a:t>A. </a:t>
            </a:r>
            <a:r>
              <a:rPr sz="1600" spc="-5" dirty="0">
                <a:latin typeface="Times New Roman"/>
                <a:cs typeface="Times New Roman"/>
              </a:rPr>
              <a:t>Pre-ID</a:t>
            </a:r>
            <a:r>
              <a:rPr lang="en-US" sz="1600" spc="-5" dirty="0">
                <a:latin typeface="Times New Roman"/>
                <a:cs typeface="Times New Roman"/>
              </a:rPr>
              <a:t>		</a:t>
            </a:r>
            <a:r>
              <a:rPr lang="en-US" sz="1600" spc="-5" dirty="0">
                <a:solidFill>
                  <a:srgbClr val="FF0000"/>
                </a:solidFill>
                <a:latin typeface="Times New Roman"/>
                <a:cs typeface="Times New Roman"/>
              </a:rPr>
              <a:t>B. </a:t>
            </a:r>
            <a:r>
              <a:rPr sz="1600" dirty="0">
                <a:solidFill>
                  <a:srgbClr val="FF0000"/>
                </a:solidFill>
                <a:latin typeface="Times New Roman"/>
                <a:cs typeface="Times New Roman"/>
              </a:rPr>
              <a:t>District/School</a:t>
            </a:r>
            <a:r>
              <a:rPr lang="en-US" sz="1600" dirty="0">
                <a:solidFill>
                  <a:srgbClr val="FF0000"/>
                </a:solidFill>
                <a:latin typeface="Times New Roman"/>
                <a:cs typeface="Times New Roman"/>
              </a:rPr>
              <a:t>		</a:t>
            </a:r>
            <a:r>
              <a:rPr lang="en-US" sz="1600" dirty="0">
                <a:latin typeface="Times New Roman"/>
                <a:cs typeface="Times New Roman"/>
              </a:rPr>
              <a:t>C. </a:t>
            </a:r>
            <a:r>
              <a:rPr sz="1600" spc="-5" dirty="0">
                <a:latin typeface="Times New Roman"/>
                <a:cs typeface="Times New Roman"/>
              </a:rPr>
              <a:t>Do</a:t>
            </a:r>
            <a:r>
              <a:rPr sz="1600" spc="-20" dirty="0">
                <a:latin typeface="Times New Roman"/>
                <a:cs typeface="Times New Roman"/>
              </a:rPr>
              <a:t> </a:t>
            </a:r>
            <a:r>
              <a:rPr sz="1600" spc="-5" dirty="0">
                <a:latin typeface="Times New Roman"/>
                <a:cs typeface="Times New Roman"/>
              </a:rPr>
              <a:t>Not</a:t>
            </a:r>
            <a:r>
              <a:rPr sz="1600" spc="-15" dirty="0">
                <a:latin typeface="Times New Roman"/>
                <a:cs typeface="Times New Roman"/>
              </a:rPr>
              <a:t> </a:t>
            </a:r>
            <a:r>
              <a:rPr sz="1600" spc="-5" dirty="0">
                <a:latin typeface="Times New Roman"/>
                <a:cs typeface="Times New Roman"/>
              </a:rPr>
              <a:t>Process</a:t>
            </a:r>
            <a:endParaRPr sz="1600" dirty="0">
              <a:latin typeface="Times New Roman"/>
              <a:cs typeface="Times New Roman"/>
            </a:endParaRPr>
          </a:p>
        </p:txBody>
      </p:sp>
      <p:sp>
        <p:nvSpPr>
          <p:cNvPr id="6" name="object 13">
            <a:extLst>
              <a:ext uri="{FF2B5EF4-FFF2-40B4-BE49-F238E27FC236}">
                <a16:creationId xmlns:a16="http://schemas.microsoft.com/office/drawing/2014/main" id="{ED4CE471-AEB4-2982-6B96-E8667C138509}"/>
              </a:ext>
            </a:extLst>
          </p:cNvPr>
          <p:cNvSpPr txBox="1"/>
          <p:nvPr/>
        </p:nvSpPr>
        <p:spPr>
          <a:xfrm>
            <a:off x="3067717" y="4310564"/>
            <a:ext cx="3510279" cy="952500"/>
          </a:xfrm>
          <a:prstGeom prst="rect">
            <a:avLst/>
          </a:prstGeom>
        </p:spPr>
        <p:txBody>
          <a:bodyPr vert="horz" wrap="square" lIns="0" tIns="26670" rIns="0" bIns="0" rtlCol="0">
            <a:spAutoFit/>
          </a:bodyPr>
          <a:lstStyle/>
          <a:p>
            <a:pPr marL="283464" marR="324485" indent="-283464">
              <a:lnSpc>
                <a:spcPts val="1610"/>
              </a:lnSpc>
              <a:spcBef>
                <a:spcPts val="210"/>
              </a:spcBef>
              <a:buFont typeface="Arial"/>
              <a:buChar char="•"/>
              <a:tabLst>
                <a:tab pos="130175" algn="l"/>
              </a:tabLst>
            </a:pPr>
            <a:r>
              <a:rPr lang="en-US" sz="1400" dirty="0">
                <a:solidFill>
                  <a:srgbClr val="FF0000"/>
                </a:solidFill>
                <a:latin typeface="Times New Roman"/>
                <a:cs typeface="Times New Roman"/>
              </a:rPr>
              <a:t>U</a:t>
            </a:r>
            <a:r>
              <a:rPr sz="1400" dirty="0">
                <a:solidFill>
                  <a:srgbClr val="FF0000"/>
                </a:solidFill>
                <a:latin typeface="Times New Roman"/>
                <a:cs typeface="Times New Roman"/>
              </a:rPr>
              <a:t>se </a:t>
            </a:r>
            <a:r>
              <a:rPr sz="1400" spc="-5" dirty="0">
                <a:solidFill>
                  <a:srgbClr val="FF0000"/>
                </a:solidFill>
                <a:latin typeface="Times New Roman"/>
                <a:cs typeface="Times New Roman"/>
              </a:rPr>
              <a:t>for students </a:t>
            </a:r>
            <a:r>
              <a:rPr sz="1400" dirty="0">
                <a:solidFill>
                  <a:srgbClr val="FF0000"/>
                </a:solidFill>
                <a:latin typeface="Times New Roman"/>
                <a:cs typeface="Times New Roman"/>
              </a:rPr>
              <a:t>who do not </a:t>
            </a:r>
            <a:r>
              <a:rPr sz="1400" spc="-5" dirty="0">
                <a:solidFill>
                  <a:srgbClr val="FF0000"/>
                </a:solidFill>
                <a:latin typeface="Times New Roman"/>
                <a:cs typeface="Times New Roman"/>
              </a:rPr>
              <a:t>receive Pre-ID </a:t>
            </a:r>
            <a:r>
              <a:rPr sz="1400" spc="-335" dirty="0">
                <a:solidFill>
                  <a:srgbClr val="FF0000"/>
                </a:solidFill>
                <a:latin typeface="Times New Roman"/>
                <a:cs typeface="Times New Roman"/>
              </a:rPr>
              <a:t> </a:t>
            </a:r>
            <a:r>
              <a:rPr sz="1400" spc="-5" dirty="0">
                <a:solidFill>
                  <a:srgbClr val="FF0000"/>
                </a:solidFill>
                <a:latin typeface="Times New Roman"/>
                <a:cs typeface="Times New Roman"/>
              </a:rPr>
              <a:t>Labels</a:t>
            </a:r>
            <a:endParaRPr sz="1400" dirty="0">
              <a:latin typeface="Times New Roman"/>
              <a:cs typeface="Times New Roman"/>
            </a:endParaRPr>
          </a:p>
          <a:p>
            <a:pPr marL="283464" marR="5080" indent="-283464">
              <a:lnSpc>
                <a:spcPct val="101400"/>
              </a:lnSpc>
              <a:spcBef>
                <a:spcPts val="555"/>
              </a:spcBef>
              <a:buFont typeface="Arial"/>
              <a:buChar char="•"/>
              <a:tabLst>
                <a:tab pos="130175" algn="l"/>
              </a:tabLst>
            </a:pPr>
            <a:r>
              <a:rPr lang="en-US" sz="1400" spc="-5" dirty="0">
                <a:solidFill>
                  <a:srgbClr val="FF0000"/>
                </a:solidFill>
                <a:latin typeface="Times New Roman"/>
                <a:cs typeface="Times New Roman"/>
              </a:rPr>
              <a:t>C</a:t>
            </a:r>
            <a:r>
              <a:rPr sz="1400" spc="-5" dirty="0">
                <a:solidFill>
                  <a:srgbClr val="FF0000"/>
                </a:solidFill>
                <a:latin typeface="Times New Roman"/>
                <a:cs typeface="Times New Roman"/>
              </a:rPr>
              <a:t>omplete</a:t>
            </a:r>
            <a:r>
              <a:rPr sz="1400" dirty="0">
                <a:solidFill>
                  <a:srgbClr val="FF0000"/>
                </a:solidFill>
                <a:latin typeface="Times New Roman"/>
                <a:cs typeface="Times New Roman"/>
              </a:rPr>
              <a:t> </a:t>
            </a:r>
            <a:r>
              <a:rPr sz="1400" spc="-5" dirty="0">
                <a:solidFill>
                  <a:srgbClr val="FF0000"/>
                </a:solidFill>
                <a:latin typeface="Times New Roman"/>
                <a:cs typeface="Times New Roman"/>
              </a:rPr>
              <a:t>Student</a:t>
            </a:r>
            <a:r>
              <a:rPr sz="1400" dirty="0">
                <a:solidFill>
                  <a:srgbClr val="FF0000"/>
                </a:solidFill>
                <a:latin typeface="Times New Roman"/>
                <a:cs typeface="Times New Roman"/>
              </a:rPr>
              <a:t> </a:t>
            </a:r>
            <a:r>
              <a:rPr sz="1400" spc="-5" dirty="0">
                <a:solidFill>
                  <a:srgbClr val="FF0000"/>
                </a:solidFill>
                <a:latin typeface="Times New Roman"/>
                <a:cs typeface="Times New Roman"/>
              </a:rPr>
              <a:t>Demographic</a:t>
            </a:r>
            <a:r>
              <a:rPr sz="1400" spc="5" dirty="0">
                <a:solidFill>
                  <a:srgbClr val="FF0000"/>
                </a:solidFill>
                <a:latin typeface="Times New Roman"/>
                <a:cs typeface="Times New Roman"/>
              </a:rPr>
              <a:t> </a:t>
            </a:r>
            <a:r>
              <a:rPr sz="1400" spc="-5" dirty="0">
                <a:solidFill>
                  <a:srgbClr val="FF0000"/>
                </a:solidFill>
                <a:latin typeface="Times New Roman"/>
                <a:cs typeface="Times New Roman"/>
              </a:rPr>
              <a:t>Information</a:t>
            </a:r>
            <a:r>
              <a:rPr sz="1400" dirty="0">
                <a:solidFill>
                  <a:srgbClr val="FF0000"/>
                </a:solidFill>
                <a:latin typeface="Times New Roman"/>
                <a:cs typeface="Times New Roman"/>
              </a:rPr>
              <a:t> on </a:t>
            </a:r>
            <a:r>
              <a:rPr sz="1400" spc="-335" dirty="0">
                <a:solidFill>
                  <a:srgbClr val="FF0000"/>
                </a:solidFill>
                <a:latin typeface="Times New Roman"/>
                <a:cs typeface="Times New Roman"/>
              </a:rPr>
              <a:t> </a:t>
            </a:r>
            <a:r>
              <a:rPr sz="1400" spc="-5" dirty="0">
                <a:solidFill>
                  <a:srgbClr val="FF0000"/>
                </a:solidFill>
                <a:latin typeface="Times New Roman"/>
                <a:cs typeface="Times New Roman"/>
              </a:rPr>
              <a:t>the front </a:t>
            </a:r>
            <a:r>
              <a:rPr sz="1400" dirty="0">
                <a:solidFill>
                  <a:srgbClr val="FF0000"/>
                </a:solidFill>
                <a:latin typeface="Times New Roman"/>
                <a:cs typeface="Times New Roman"/>
              </a:rPr>
              <a:t>and back</a:t>
            </a:r>
            <a:r>
              <a:rPr sz="1400" spc="-5" dirty="0">
                <a:solidFill>
                  <a:srgbClr val="FF0000"/>
                </a:solidFill>
                <a:latin typeface="Times New Roman"/>
                <a:cs typeface="Times New Roman"/>
              </a:rPr>
              <a:t> </a:t>
            </a:r>
            <a:r>
              <a:rPr sz="1400" dirty="0">
                <a:solidFill>
                  <a:srgbClr val="FF0000"/>
                </a:solidFill>
                <a:latin typeface="Times New Roman"/>
                <a:cs typeface="Times New Roman"/>
              </a:rPr>
              <a:t>of</a:t>
            </a:r>
            <a:r>
              <a:rPr sz="1400" spc="-5" dirty="0">
                <a:solidFill>
                  <a:srgbClr val="FF0000"/>
                </a:solidFill>
                <a:latin typeface="Times New Roman"/>
                <a:cs typeface="Times New Roman"/>
              </a:rPr>
              <a:t> the</a:t>
            </a:r>
            <a:r>
              <a:rPr sz="1400" dirty="0">
                <a:solidFill>
                  <a:srgbClr val="FF0000"/>
                </a:solidFill>
                <a:latin typeface="Times New Roman"/>
                <a:cs typeface="Times New Roman"/>
              </a:rPr>
              <a:t> test</a:t>
            </a:r>
            <a:r>
              <a:rPr sz="1400" spc="-10" dirty="0">
                <a:solidFill>
                  <a:srgbClr val="FF0000"/>
                </a:solidFill>
                <a:latin typeface="Times New Roman"/>
                <a:cs typeface="Times New Roman"/>
              </a:rPr>
              <a:t> </a:t>
            </a:r>
            <a:r>
              <a:rPr sz="1400" spc="-5" dirty="0">
                <a:solidFill>
                  <a:srgbClr val="FF0000"/>
                </a:solidFill>
                <a:latin typeface="Times New Roman"/>
                <a:cs typeface="Times New Roman"/>
              </a:rPr>
              <a:t>booklet</a:t>
            </a:r>
            <a:endParaRPr sz="1400" dirty="0">
              <a:latin typeface="Times New Roman"/>
              <a:cs typeface="Times New Roman"/>
            </a:endParaRPr>
          </a:p>
        </p:txBody>
      </p:sp>
      <p:sp>
        <p:nvSpPr>
          <p:cNvPr id="7" name="object 14">
            <a:extLst>
              <a:ext uri="{FF2B5EF4-FFF2-40B4-BE49-F238E27FC236}">
                <a16:creationId xmlns:a16="http://schemas.microsoft.com/office/drawing/2014/main" id="{F280568E-7FC3-6BA1-3A0D-68FADF05FBED}"/>
              </a:ext>
            </a:extLst>
          </p:cNvPr>
          <p:cNvSpPr txBox="1"/>
          <p:nvPr/>
        </p:nvSpPr>
        <p:spPr>
          <a:xfrm>
            <a:off x="3067717" y="6225062"/>
            <a:ext cx="3664585" cy="1783180"/>
          </a:xfrm>
          <a:prstGeom prst="rect">
            <a:avLst/>
          </a:prstGeom>
        </p:spPr>
        <p:txBody>
          <a:bodyPr vert="horz" wrap="square" lIns="0" tIns="26670" rIns="0" bIns="0" rtlCol="0">
            <a:spAutoFit/>
          </a:bodyPr>
          <a:lstStyle/>
          <a:p>
            <a:pPr marL="283464" marR="97155" indent="-283464">
              <a:lnSpc>
                <a:spcPts val="1610"/>
              </a:lnSpc>
              <a:spcBef>
                <a:spcPts val="210"/>
              </a:spcBef>
              <a:buFont typeface="Arial"/>
              <a:buChar char="•"/>
              <a:tabLst>
                <a:tab pos="187325" algn="l"/>
              </a:tabLst>
            </a:pPr>
            <a:r>
              <a:rPr lang="en-US" sz="1400" dirty="0">
                <a:latin typeface="Times New Roman" panose="02020603050405020304" pitchFamily="18" charset="0"/>
                <a:cs typeface="Times New Roman" panose="02020603050405020304" pitchFamily="18" charset="0"/>
              </a:rPr>
              <a:t>Use these labels for damaged booklets or unique situations in which student responses should not be scored</a:t>
            </a:r>
          </a:p>
          <a:p>
            <a:pPr marL="283464" marR="97155" indent="-283464">
              <a:lnSpc>
                <a:spcPts val="1610"/>
              </a:lnSpc>
              <a:spcBef>
                <a:spcPts val="210"/>
              </a:spcBef>
              <a:buFont typeface="Arial"/>
              <a:buChar char="•"/>
              <a:tabLst>
                <a:tab pos="187325" algn="l"/>
              </a:tabLst>
            </a:pPr>
            <a:r>
              <a:rPr lang="en-US" sz="1400" spc="-5" dirty="0">
                <a:latin typeface="Times New Roman"/>
                <a:cs typeface="Times New Roman"/>
              </a:rPr>
              <a:t>P</a:t>
            </a:r>
            <a:r>
              <a:rPr sz="1400" spc="-5" dirty="0">
                <a:latin typeface="Times New Roman"/>
                <a:cs typeface="Times New Roman"/>
              </a:rPr>
              <a:t>lace</a:t>
            </a:r>
            <a:r>
              <a:rPr sz="1400" dirty="0">
                <a:latin typeface="Times New Roman"/>
                <a:cs typeface="Times New Roman"/>
              </a:rPr>
              <a:t> </a:t>
            </a:r>
            <a:r>
              <a:rPr sz="1400" spc="-5" dirty="0">
                <a:latin typeface="Times New Roman"/>
                <a:cs typeface="Times New Roman"/>
              </a:rPr>
              <a:t>the</a:t>
            </a:r>
            <a:r>
              <a:rPr sz="1400" dirty="0">
                <a:latin typeface="Times New Roman"/>
                <a:cs typeface="Times New Roman"/>
              </a:rPr>
              <a:t> Do Not</a:t>
            </a:r>
            <a:r>
              <a:rPr sz="1400" spc="-5" dirty="0">
                <a:latin typeface="Times New Roman"/>
                <a:cs typeface="Times New Roman"/>
              </a:rPr>
              <a:t> Process</a:t>
            </a:r>
            <a:r>
              <a:rPr sz="1400" spc="10" dirty="0">
                <a:latin typeface="Times New Roman"/>
                <a:cs typeface="Times New Roman"/>
              </a:rPr>
              <a:t> </a:t>
            </a:r>
            <a:r>
              <a:rPr sz="1400" spc="-5" dirty="0">
                <a:latin typeface="Times New Roman"/>
                <a:cs typeface="Times New Roman"/>
              </a:rPr>
              <a:t>label directly</a:t>
            </a:r>
            <a:r>
              <a:rPr sz="1400" dirty="0">
                <a:latin typeface="Times New Roman"/>
                <a:cs typeface="Times New Roman"/>
              </a:rPr>
              <a:t> on </a:t>
            </a:r>
            <a:r>
              <a:rPr sz="1400" spc="-5" dirty="0">
                <a:latin typeface="Times New Roman"/>
                <a:cs typeface="Times New Roman"/>
              </a:rPr>
              <a:t>top</a:t>
            </a:r>
            <a:r>
              <a:rPr sz="1400" dirty="0">
                <a:latin typeface="Times New Roman"/>
                <a:cs typeface="Times New Roman"/>
              </a:rPr>
              <a:t> of </a:t>
            </a:r>
            <a:r>
              <a:rPr sz="1400" spc="-335" dirty="0">
                <a:latin typeface="Times New Roman"/>
                <a:cs typeface="Times New Roman"/>
              </a:rPr>
              <a:t> </a:t>
            </a:r>
            <a:r>
              <a:rPr sz="1400" dirty="0">
                <a:latin typeface="Times New Roman"/>
                <a:cs typeface="Times New Roman"/>
              </a:rPr>
              <a:t>an</a:t>
            </a:r>
            <a:r>
              <a:rPr sz="1400" spc="-5" dirty="0">
                <a:latin typeface="Times New Roman"/>
                <a:cs typeface="Times New Roman"/>
              </a:rPr>
              <a:t> existing</a:t>
            </a:r>
            <a:r>
              <a:rPr sz="1400" dirty="0">
                <a:latin typeface="Times New Roman"/>
                <a:cs typeface="Times New Roman"/>
              </a:rPr>
              <a:t> </a:t>
            </a:r>
            <a:r>
              <a:rPr sz="1400" spc="-5" dirty="0">
                <a:latin typeface="Times New Roman"/>
                <a:cs typeface="Times New Roman"/>
              </a:rPr>
              <a:t>label</a:t>
            </a:r>
            <a:endParaRPr lang="en-US" sz="1400" spc="-5" dirty="0">
              <a:latin typeface="Times New Roman"/>
              <a:cs typeface="Times New Roman"/>
            </a:endParaRPr>
          </a:p>
          <a:p>
            <a:pPr marL="283464" marR="5080" indent="-283464">
              <a:lnSpc>
                <a:spcPct val="101400"/>
              </a:lnSpc>
              <a:spcBef>
                <a:spcPts val="535"/>
              </a:spcBef>
              <a:buFont typeface="Arial"/>
              <a:buChar char="•"/>
              <a:tabLst>
                <a:tab pos="187325" algn="l"/>
              </a:tabLst>
            </a:pPr>
            <a:r>
              <a:rPr lang="en-US" sz="1400" b="1" dirty="0">
                <a:latin typeface="Times New Roman" panose="02020603050405020304" pitchFamily="18" charset="0"/>
                <a:cs typeface="Times New Roman" panose="02020603050405020304" pitchFamily="18" charset="0"/>
              </a:rPr>
              <a:t>Blank test booklets do not need Do Not Process labels</a:t>
            </a:r>
            <a:r>
              <a:rPr lang="en-US" sz="1400" dirty="0">
                <a:latin typeface="Times New Roman" panose="02020603050405020304" pitchFamily="18" charset="0"/>
                <a:cs typeface="Times New Roman" panose="02020603050405020304" pitchFamily="18" charset="0"/>
              </a:rPr>
              <a:t>. Return unused booklets without any label</a:t>
            </a:r>
            <a:endParaRPr sz="1400" dirty="0">
              <a:latin typeface="Times New Roman" panose="02020603050405020304" pitchFamily="18" charset="0"/>
              <a:cs typeface="Times New Roman" panose="02020603050405020304" pitchFamily="18" charset="0"/>
            </a:endParaRPr>
          </a:p>
        </p:txBody>
      </p:sp>
      <p:sp>
        <p:nvSpPr>
          <p:cNvPr id="8" name="object 15">
            <a:extLst>
              <a:ext uri="{FF2B5EF4-FFF2-40B4-BE49-F238E27FC236}">
                <a16:creationId xmlns:a16="http://schemas.microsoft.com/office/drawing/2014/main" id="{A330E35E-C3C8-90B6-A73F-60626C5D9190}"/>
              </a:ext>
            </a:extLst>
          </p:cNvPr>
          <p:cNvSpPr txBox="1"/>
          <p:nvPr/>
        </p:nvSpPr>
        <p:spPr>
          <a:xfrm>
            <a:off x="151661" y="1750842"/>
            <a:ext cx="1287780" cy="238760"/>
          </a:xfrm>
          <a:prstGeom prst="rect">
            <a:avLst/>
          </a:prstGeom>
        </p:spPr>
        <p:txBody>
          <a:bodyPr vert="horz" wrap="square" lIns="0" tIns="12700" rIns="0" bIns="0" rtlCol="0">
            <a:spAutoFit/>
          </a:bodyPr>
          <a:lstStyle/>
          <a:p>
            <a:pPr marL="12700">
              <a:lnSpc>
                <a:spcPct val="100000"/>
              </a:lnSpc>
              <a:spcBef>
                <a:spcPts val="100"/>
              </a:spcBef>
            </a:pPr>
            <a:r>
              <a:rPr sz="1400" b="1" dirty="0">
                <a:latin typeface="Times New Roman"/>
                <a:cs typeface="Times New Roman"/>
              </a:rPr>
              <a:t>A.</a:t>
            </a:r>
            <a:r>
              <a:rPr sz="1400" b="1" spc="315" dirty="0">
                <a:latin typeface="Times New Roman"/>
                <a:cs typeface="Times New Roman"/>
              </a:rPr>
              <a:t> </a:t>
            </a:r>
            <a:r>
              <a:rPr sz="1400" b="1" spc="-10" dirty="0">
                <a:latin typeface="Times New Roman"/>
                <a:cs typeface="Times New Roman"/>
              </a:rPr>
              <a:t>Pre-ID</a:t>
            </a:r>
            <a:r>
              <a:rPr sz="1400" b="1" spc="-15" dirty="0">
                <a:latin typeface="Times New Roman"/>
                <a:cs typeface="Times New Roman"/>
              </a:rPr>
              <a:t> </a:t>
            </a:r>
            <a:r>
              <a:rPr sz="1400" b="1" spc="-5" dirty="0">
                <a:latin typeface="Times New Roman"/>
                <a:cs typeface="Times New Roman"/>
              </a:rPr>
              <a:t>Label</a:t>
            </a:r>
            <a:endParaRPr sz="1400" dirty="0">
              <a:latin typeface="Times New Roman"/>
              <a:cs typeface="Times New Roman"/>
            </a:endParaRPr>
          </a:p>
        </p:txBody>
      </p:sp>
      <p:sp>
        <p:nvSpPr>
          <p:cNvPr id="9" name="object 16">
            <a:extLst>
              <a:ext uri="{FF2B5EF4-FFF2-40B4-BE49-F238E27FC236}">
                <a16:creationId xmlns:a16="http://schemas.microsoft.com/office/drawing/2014/main" id="{4B6D9CAB-7D78-99C3-8BA5-9C9DF9F83528}"/>
              </a:ext>
            </a:extLst>
          </p:cNvPr>
          <p:cNvSpPr txBox="1"/>
          <p:nvPr/>
        </p:nvSpPr>
        <p:spPr>
          <a:xfrm>
            <a:off x="163351" y="3833553"/>
            <a:ext cx="1883410" cy="238760"/>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FF0000"/>
                </a:solidFill>
                <a:latin typeface="Times New Roman"/>
                <a:cs typeface="Times New Roman"/>
              </a:rPr>
              <a:t>B.</a:t>
            </a:r>
            <a:r>
              <a:rPr sz="1400" b="1" spc="325" dirty="0">
                <a:solidFill>
                  <a:srgbClr val="FF0000"/>
                </a:solidFill>
                <a:latin typeface="Times New Roman"/>
                <a:cs typeface="Times New Roman"/>
              </a:rPr>
              <a:t> </a:t>
            </a:r>
            <a:r>
              <a:rPr sz="1400" b="1" spc="-5" dirty="0">
                <a:solidFill>
                  <a:srgbClr val="FF0000"/>
                </a:solidFill>
                <a:latin typeface="Times New Roman"/>
                <a:cs typeface="Times New Roman"/>
              </a:rPr>
              <a:t>District/School</a:t>
            </a:r>
            <a:r>
              <a:rPr sz="1400" b="1" spc="-15" dirty="0">
                <a:solidFill>
                  <a:srgbClr val="FF0000"/>
                </a:solidFill>
                <a:latin typeface="Times New Roman"/>
                <a:cs typeface="Times New Roman"/>
              </a:rPr>
              <a:t> </a:t>
            </a:r>
            <a:r>
              <a:rPr sz="1400" b="1" spc="-5" dirty="0">
                <a:solidFill>
                  <a:srgbClr val="FF0000"/>
                </a:solidFill>
                <a:latin typeface="Times New Roman"/>
                <a:cs typeface="Times New Roman"/>
              </a:rPr>
              <a:t>Label</a:t>
            </a:r>
            <a:endParaRPr sz="1400">
              <a:latin typeface="Times New Roman"/>
              <a:cs typeface="Times New Roman"/>
            </a:endParaRPr>
          </a:p>
        </p:txBody>
      </p:sp>
      <p:sp>
        <p:nvSpPr>
          <p:cNvPr id="10" name="object 17">
            <a:extLst>
              <a:ext uri="{FF2B5EF4-FFF2-40B4-BE49-F238E27FC236}">
                <a16:creationId xmlns:a16="http://schemas.microsoft.com/office/drawing/2014/main" id="{FFE1654E-6DAC-91A8-79F3-B155EC855E6D}"/>
              </a:ext>
            </a:extLst>
          </p:cNvPr>
          <p:cNvSpPr txBox="1"/>
          <p:nvPr/>
        </p:nvSpPr>
        <p:spPr>
          <a:xfrm>
            <a:off x="162497" y="5970554"/>
            <a:ext cx="1921510" cy="238760"/>
          </a:xfrm>
          <a:prstGeom prst="rect">
            <a:avLst/>
          </a:prstGeom>
        </p:spPr>
        <p:txBody>
          <a:bodyPr vert="horz" wrap="square" lIns="0" tIns="12700" rIns="0" bIns="0" rtlCol="0">
            <a:spAutoFit/>
          </a:bodyPr>
          <a:lstStyle/>
          <a:p>
            <a:pPr marL="12700">
              <a:lnSpc>
                <a:spcPct val="100000"/>
              </a:lnSpc>
              <a:spcBef>
                <a:spcPts val="100"/>
              </a:spcBef>
            </a:pPr>
            <a:r>
              <a:rPr sz="1400" b="1" dirty="0">
                <a:latin typeface="Times New Roman"/>
                <a:cs typeface="Times New Roman"/>
              </a:rPr>
              <a:t>C.</a:t>
            </a:r>
            <a:r>
              <a:rPr sz="1400" b="1" spc="320" dirty="0">
                <a:latin typeface="Times New Roman"/>
                <a:cs typeface="Times New Roman"/>
              </a:rPr>
              <a:t> </a:t>
            </a:r>
            <a:r>
              <a:rPr sz="1400" b="1" dirty="0">
                <a:latin typeface="Times New Roman"/>
                <a:cs typeface="Times New Roman"/>
              </a:rPr>
              <a:t>Do</a:t>
            </a:r>
            <a:r>
              <a:rPr sz="1400" b="1" spc="-15" dirty="0">
                <a:latin typeface="Times New Roman"/>
                <a:cs typeface="Times New Roman"/>
              </a:rPr>
              <a:t> </a:t>
            </a:r>
            <a:r>
              <a:rPr sz="1400" b="1" dirty="0">
                <a:latin typeface="Times New Roman"/>
                <a:cs typeface="Times New Roman"/>
              </a:rPr>
              <a:t>Not</a:t>
            </a:r>
            <a:r>
              <a:rPr sz="1400" b="1" spc="-20" dirty="0">
                <a:latin typeface="Times New Roman"/>
                <a:cs typeface="Times New Roman"/>
              </a:rPr>
              <a:t> </a:t>
            </a:r>
            <a:r>
              <a:rPr sz="1400" b="1" spc="-5" dirty="0">
                <a:latin typeface="Times New Roman"/>
                <a:cs typeface="Times New Roman"/>
              </a:rPr>
              <a:t>Process Label</a:t>
            </a:r>
            <a:endParaRPr sz="1400">
              <a:latin typeface="Times New Roman"/>
              <a:cs typeface="Times New Roman"/>
            </a:endParaRPr>
          </a:p>
        </p:txBody>
      </p:sp>
      <p:sp>
        <p:nvSpPr>
          <p:cNvPr id="14" name="TextBox 13">
            <a:extLst>
              <a:ext uri="{FF2B5EF4-FFF2-40B4-BE49-F238E27FC236}">
                <a16:creationId xmlns:a16="http://schemas.microsoft.com/office/drawing/2014/main" id="{77220098-9DAC-3612-1271-660BF4AC040D}"/>
              </a:ext>
            </a:extLst>
          </p:cNvPr>
          <p:cNvSpPr txBox="1"/>
          <p:nvPr/>
        </p:nvSpPr>
        <p:spPr>
          <a:xfrm>
            <a:off x="2998383" y="1926439"/>
            <a:ext cx="3696265" cy="2031325"/>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Pre-ID labels have individual student information in addition to school and district information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With these labels, you don’t need to complete student demographic information on the front and back covers of the test booklet</a:t>
            </a:r>
          </a:p>
          <a:p>
            <a:pPr marL="285750" indent="-285750">
              <a:buFont typeface="Arial" panose="020B0604020202020204" pitchFamily="34" charset="0"/>
              <a:buChar char="•"/>
            </a:pPr>
            <a:r>
              <a:rPr lang="en-US" sz="1400" b="1" dirty="0">
                <a:latin typeface="Times New Roman" panose="02020603050405020304" pitchFamily="18" charset="0"/>
                <a:cs typeface="Times New Roman" panose="02020603050405020304" pitchFamily="18" charset="0"/>
              </a:rPr>
              <a:t>However, you must still indicate the date of testing on the front cover</a:t>
            </a:r>
            <a:r>
              <a:rPr lang="en-US" sz="1400" dirty="0">
                <a:latin typeface="Times New Roman" panose="02020603050405020304" pitchFamily="18" charset="0"/>
                <a:cs typeface="Times New Roman" panose="02020603050405020304" pitchFamily="18" charset="0"/>
              </a:rPr>
              <a:t> </a:t>
            </a:r>
          </a:p>
        </p:txBody>
      </p:sp>
      <p:pic>
        <p:nvPicPr>
          <p:cNvPr id="15" name="Picture 14">
            <a:extLst>
              <a:ext uri="{FF2B5EF4-FFF2-40B4-BE49-F238E27FC236}">
                <a16:creationId xmlns:a16="http://schemas.microsoft.com/office/drawing/2014/main" id="{D8431B9E-DEF1-90ED-BD57-3A1A07F7410C}"/>
              </a:ext>
            </a:extLst>
          </p:cNvPr>
          <p:cNvPicPr>
            <a:picLocks noChangeAspect="1"/>
          </p:cNvPicPr>
          <p:nvPr/>
        </p:nvPicPr>
        <p:blipFill>
          <a:blip r:embed="rId2"/>
          <a:stretch>
            <a:fillRect/>
          </a:stretch>
        </p:blipFill>
        <p:spPr>
          <a:xfrm>
            <a:off x="170603" y="2087030"/>
            <a:ext cx="2761215" cy="1448506"/>
          </a:xfrm>
          <a:prstGeom prst="rect">
            <a:avLst/>
          </a:prstGeom>
        </p:spPr>
      </p:pic>
      <p:pic>
        <p:nvPicPr>
          <p:cNvPr id="17" name="Picture 16" descr="A yellow card with black text and numbers&#10;&#10;AI-generated content may be incorrect.">
            <a:extLst>
              <a:ext uri="{FF2B5EF4-FFF2-40B4-BE49-F238E27FC236}">
                <a16:creationId xmlns:a16="http://schemas.microsoft.com/office/drawing/2014/main" id="{BF140DF6-CB55-C1CE-9DAA-1893A740EC51}"/>
              </a:ext>
            </a:extLst>
          </p:cNvPr>
          <p:cNvPicPr>
            <a:picLocks noChangeAspect="1"/>
          </p:cNvPicPr>
          <p:nvPr/>
        </p:nvPicPr>
        <p:blipFill>
          <a:blip r:embed="rId3"/>
          <a:stretch>
            <a:fillRect/>
          </a:stretch>
        </p:blipFill>
        <p:spPr>
          <a:xfrm>
            <a:off x="170603" y="4189128"/>
            <a:ext cx="2659330" cy="1382251"/>
          </a:xfrm>
          <a:prstGeom prst="rect">
            <a:avLst/>
          </a:prstGeom>
        </p:spPr>
      </p:pic>
      <p:pic>
        <p:nvPicPr>
          <p:cNvPr id="19" name="Picture 18">
            <a:extLst>
              <a:ext uri="{FF2B5EF4-FFF2-40B4-BE49-F238E27FC236}">
                <a16:creationId xmlns:a16="http://schemas.microsoft.com/office/drawing/2014/main" id="{3BC28877-34C2-04E3-8FF9-C212759AA5B5}"/>
              </a:ext>
            </a:extLst>
          </p:cNvPr>
          <p:cNvPicPr>
            <a:picLocks noChangeAspect="1"/>
          </p:cNvPicPr>
          <p:nvPr/>
        </p:nvPicPr>
        <p:blipFill>
          <a:blip r:embed="rId4"/>
          <a:stretch>
            <a:fillRect/>
          </a:stretch>
        </p:blipFill>
        <p:spPr>
          <a:xfrm>
            <a:off x="170603" y="6352120"/>
            <a:ext cx="2712140" cy="1409700"/>
          </a:xfrm>
          <a:prstGeom prst="rect">
            <a:avLst/>
          </a:prstGeom>
        </p:spPr>
      </p:pic>
    </p:spTree>
    <p:extLst>
      <p:ext uri="{BB962C8B-B14F-4D97-AF65-F5344CB8AC3E}">
        <p14:creationId xmlns:p14="http://schemas.microsoft.com/office/powerpoint/2010/main" val="43998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A9538-A6DE-4ECC-EB2E-A46D8A5EF4F1}"/>
              </a:ext>
            </a:extLst>
          </p:cNvPr>
          <p:cNvSpPr>
            <a:spLocks noGrp="1"/>
          </p:cNvSpPr>
          <p:nvPr>
            <p:ph type="title"/>
          </p:nvPr>
        </p:nvSpPr>
        <p:spPr/>
        <p:txBody>
          <a:bodyPr>
            <a:normAutofit fontScale="90000"/>
          </a:bodyPr>
          <a:lstStyle/>
          <a:p>
            <a:r>
              <a:rPr lang="en-US" dirty="0"/>
              <a:t>Preparing Test Materials: </a:t>
            </a:r>
            <a:r>
              <a:rPr lang="en-US" sz="2200" dirty="0"/>
              <a:t>Test Booklets cont.</a:t>
            </a:r>
          </a:p>
        </p:txBody>
      </p:sp>
      <p:sp>
        <p:nvSpPr>
          <p:cNvPr id="4" name="Slide Number Placeholder 3">
            <a:extLst>
              <a:ext uri="{FF2B5EF4-FFF2-40B4-BE49-F238E27FC236}">
                <a16:creationId xmlns:a16="http://schemas.microsoft.com/office/drawing/2014/main" id="{C193217E-3D6F-EBEF-DC50-CD834BEFBD67}"/>
              </a:ext>
            </a:extLst>
          </p:cNvPr>
          <p:cNvSpPr>
            <a:spLocks noGrp="1"/>
          </p:cNvSpPr>
          <p:nvPr>
            <p:ph type="sldNum" sz="quarter" idx="12"/>
          </p:nvPr>
        </p:nvSpPr>
        <p:spPr/>
        <p:txBody>
          <a:bodyPr/>
          <a:lstStyle/>
          <a:p>
            <a:fld id="{B4D764D8-5B36-754B-AFBA-AF0AFEFF4AB1}" type="slidenum">
              <a:rPr lang="en-US" smtClean="0"/>
              <a:t>26</a:t>
            </a:fld>
            <a:endParaRPr lang="en-US"/>
          </a:p>
        </p:txBody>
      </p:sp>
      <p:sp>
        <p:nvSpPr>
          <p:cNvPr id="5" name="object 8">
            <a:extLst>
              <a:ext uri="{FF2B5EF4-FFF2-40B4-BE49-F238E27FC236}">
                <a16:creationId xmlns:a16="http://schemas.microsoft.com/office/drawing/2014/main" id="{9A57F6A4-212F-0CC2-7F35-C9B83504CC68}"/>
              </a:ext>
            </a:extLst>
          </p:cNvPr>
          <p:cNvSpPr txBox="1"/>
          <p:nvPr/>
        </p:nvSpPr>
        <p:spPr>
          <a:xfrm>
            <a:off x="164802" y="914400"/>
            <a:ext cx="2833783" cy="289823"/>
          </a:xfrm>
          <a:prstGeom prst="rect">
            <a:avLst/>
          </a:prstGeom>
        </p:spPr>
        <p:txBody>
          <a:bodyPr vert="horz" wrap="square" lIns="0" tIns="12700" rIns="0" bIns="0" rtlCol="0">
            <a:spAutoFit/>
          </a:bodyPr>
          <a:lstStyle/>
          <a:p>
            <a:pPr marL="12700">
              <a:lnSpc>
                <a:spcPct val="100000"/>
              </a:lnSpc>
              <a:spcBef>
                <a:spcPts val="100"/>
              </a:spcBef>
            </a:pPr>
            <a:r>
              <a:rPr b="1" spc="-5" dirty="0">
                <a:latin typeface="Times New Roman"/>
                <a:cs typeface="Times New Roman"/>
              </a:rPr>
              <a:t>Back</a:t>
            </a:r>
            <a:r>
              <a:rPr b="1" spc="-15" dirty="0">
                <a:latin typeface="Times New Roman"/>
                <a:cs typeface="Times New Roman"/>
              </a:rPr>
              <a:t> </a:t>
            </a:r>
            <a:r>
              <a:rPr b="1" spc="-5" dirty="0">
                <a:latin typeface="Times New Roman"/>
                <a:cs typeface="Times New Roman"/>
              </a:rPr>
              <a:t>Cover </a:t>
            </a:r>
            <a:r>
              <a:rPr b="1" dirty="0">
                <a:latin typeface="Times New Roman"/>
                <a:cs typeface="Times New Roman"/>
              </a:rPr>
              <a:t>of</a:t>
            </a:r>
            <a:r>
              <a:rPr b="1" spc="-5" dirty="0">
                <a:latin typeface="Times New Roman"/>
                <a:cs typeface="Times New Roman"/>
              </a:rPr>
              <a:t> Test Booklet</a:t>
            </a:r>
            <a:endParaRPr dirty="0">
              <a:latin typeface="Times New Roman"/>
              <a:cs typeface="Times New Roman"/>
            </a:endParaRPr>
          </a:p>
        </p:txBody>
      </p:sp>
      <p:grpSp>
        <p:nvGrpSpPr>
          <p:cNvPr id="45" name="Group 44">
            <a:extLst>
              <a:ext uri="{FF2B5EF4-FFF2-40B4-BE49-F238E27FC236}">
                <a16:creationId xmlns:a16="http://schemas.microsoft.com/office/drawing/2014/main" id="{84BB4C48-8271-B5DB-8506-794FD469CB58}"/>
              </a:ext>
            </a:extLst>
          </p:cNvPr>
          <p:cNvGrpSpPr/>
          <p:nvPr/>
        </p:nvGrpSpPr>
        <p:grpSpPr>
          <a:xfrm>
            <a:off x="245704" y="1146833"/>
            <a:ext cx="5946929" cy="6769100"/>
            <a:chOff x="245704" y="1193133"/>
            <a:chExt cx="5946929" cy="6769100"/>
          </a:xfrm>
        </p:grpSpPr>
        <p:pic>
          <p:nvPicPr>
            <p:cNvPr id="6" name="Picture 1" descr="page17image20882368">
              <a:extLst>
                <a:ext uri="{FF2B5EF4-FFF2-40B4-BE49-F238E27FC236}">
                  <a16:creationId xmlns:a16="http://schemas.microsoft.com/office/drawing/2014/main" id="{D1C00A2F-F260-7F30-307C-2DB94755E3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033" y="1193133"/>
              <a:ext cx="5943600" cy="6769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8A54893-BFE4-4D58-C2D4-0945D0816008}"/>
                </a:ext>
              </a:extLst>
            </p:cNvPr>
            <p:cNvSpPr txBox="1"/>
            <p:nvPr/>
          </p:nvSpPr>
          <p:spPr>
            <a:xfrm>
              <a:off x="459326" y="1690338"/>
              <a:ext cx="466794" cy="707886"/>
            </a:xfrm>
            <a:prstGeom prst="rect">
              <a:avLst/>
            </a:prstGeom>
            <a:noFill/>
          </p:spPr>
          <p:txBody>
            <a:bodyPr wrap="none" rtlCol="0">
              <a:spAutoFit/>
            </a:bodyPr>
            <a:lstStyle/>
            <a:p>
              <a:r>
                <a:rPr lang="en-US" sz="4000" b="1" dirty="0">
                  <a:solidFill>
                    <a:srgbClr val="FF0000"/>
                  </a:solidFill>
                </a:rPr>
                <a:t>X</a:t>
              </a:r>
            </a:p>
          </p:txBody>
        </p:sp>
        <p:sp>
          <p:nvSpPr>
            <p:cNvPr id="8" name="TextBox 7">
              <a:extLst>
                <a:ext uri="{FF2B5EF4-FFF2-40B4-BE49-F238E27FC236}">
                  <a16:creationId xmlns:a16="http://schemas.microsoft.com/office/drawing/2014/main" id="{6CE04983-453A-B6EB-E4D2-89FDBF205D79}"/>
                </a:ext>
              </a:extLst>
            </p:cNvPr>
            <p:cNvSpPr txBox="1"/>
            <p:nvPr/>
          </p:nvSpPr>
          <p:spPr>
            <a:xfrm>
              <a:off x="4812320" y="1941024"/>
              <a:ext cx="466794" cy="707886"/>
            </a:xfrm>
            <a:prstGeom prst="rect">
              <a:avLst/>
            </a:prstGeom>
            <a:noFill/>
          </p:spPr>
          <p:txBody>
            <a:bodyPr wrap="none" rtlCol="0">
              <a:spAutoFit/>
            </a:bodyPr>
            <a:lstStyle/>
            <a:p>
              <a:r>
                <a:rPr lang="en-US" sz="4000" b="1" dirty="0">
                  <a:solidFill>
                    <a:srgbClr val="FF0000"/>
                  </a:solidFill>
                </a:rPr>
                <a:t>X</a:t>
              </a:r>
            </a:p>
          </p:txBody>
        </p:sp>
        <p:sp>
          <p:nvSpPr>
            <p:cNvPr id="9" name="TextBox 8">
              <a:extLst>
                <a:ext uri="{FF2B5EF4-FFF2-40B4-BE49-F238E27FC236}">
                  <a16:creationId xmlns:a16="http://schemas.microsoft.com/office/drawing/2014/main" id="{5616FD22-1093-16BB-ADE3-D6500418AD16}"/>
                </a:ext>
              </a:extLst>
            </p:cNvPr>
            <p:cNvSpPr txBox="1"/>
            <p:nvPr/>
          </p:nvSpPr>
          <p:spPr>
            <a:xfrm>
              <a:off x="5545222" y="2044281"/>
              <a:ext cx="466794" cy="707886"/>
            </a:xfrm>
            <a:prstGeom prst="rect">
              <a:avLst/>
            </a:prstGeom>
            <a:noFill/>
          </p:spPr>
          <p:txBody>
            <a:bodyPr wrap="none" rtlCol="0">
              <a:spAutoFit/>
            </a:bodyPr>
            <a:lstStyle/>
            <a:p>
              <a:r>
                <a:rPr lang="en-US" sz="4000" b="1" dirty="0">
                  <a:solidFill>
                    <a:srgbClr val="FF0000"/>
                  </a:solidFill>
                </a:rPr>
                <a:t>X</a:t>
              </a:r>
            </a:p>
          </p:txBody>
        </p:sp>
        <p:sp>
          <p:nvSpPr>
            <p:cNvPr id="10" name="TextBox 9">
              <a:extLst>
                <a:ext uri="{FF2B5EF4-FFF2-40B4-BE49-F238E27FC236}">
                  <a16:creationId xmlns:a16="http://schemas.microsoft.com/office/drawing/2014/main" id="{5F834161-0C98-716C-87B4-3189A0C71F79}"/>
                </a:ext>
              </a:extLst>
            </p:cNvPr>
            <p:cNvSpPr txBox="1"/>
            <p:nvPr/>
          </p:nvSpPr>
          <p:spPr>
            <a:xfrm>
              <a:off x="5527119" y="2421604"/>
              <a:ext cx="466794" cy="707886"/>
            </a:xfrm>
            <a:prstGeom prst="rect">
              <a:avLst/>
            </a:prstGeom>
            <a:noFill/>
          </p:spPr>
          <p:txBody>
            <a:bodyPr wrap="none" rtlCol="0">
              <a:spAutoFit/>
            </a:bodyPr>
            <a:lstStyle/>
            <a:p>
              <a:r>
                <a:rPr lang="en-US" sz="4000" b="1" dirty="0">
                  <a:solidFill>
                    <a:srgbClr val="FF0000"/>
                  </a:solidFill>
                </a:rPr>
                <a:t>X</a:t>
              </a:r>
            </a:p>
          </p:txBody>
        </p:sp>
        <p:sp>
          <p:nvSpPr>
            <p:cNvPr id="11" name="TextBox 10">
              <a:extLst>
                <a:ext uri="{FF2B5EF4-FFF2-40B4-BE49-F238E27FC236}">
                  <a16:creationId xmlns:a16="http://schemas.microsoft.com/office/drawing/2014/main" id="{A08D436D-EF99-C0BB-BF53-6D2BF6787049}"/>
                </a:ext>
              </a:extLst>
            </p:cNvPr>
            <p:cNvSpPr txBox="1"/>
            <p:nvPr/>
          </p:nvSpPr>
          <p:spPr>
            <a:xfrm>
              <a:off x="5536171" y="2782086"/>
              <a:ext cx="466794" cy="707886"/>
            </a:xfrm>
            <a:prstGeom prst="rect">
              <a:avLst/>
            </a:prstGeom>
            <a:noFill/>
          </p:spPr>
          <p:txBody>
            <a:bodyPr wrap="none" rtlCol="0">
              <a:spAutoFit/>
            </a:bodyPr>
            <a:lstStyle/>
            <a:p>
              <a:r>
                <a:rPr lang="en-US" sz="4000" b="1" dirty="0">
                  <a:solidFill>
                    <a:srgbClr val="FF0000"/>
                  </a:solidFill>
                </a:rPr>
                <a:t>X</a:t>
              </a:r>
            </a:p>
          </p:txBody>
        </p:sp>
        <p:sp>
          <p:nvSpPr>
            <p:cNvPr id="12" name="TextBox 11">
              <a:extLst>
                <a:ext uri="{FF2B5EF4-FFF2-40B4-BE49-F238E27FC236}">
                  <a16:creationId xmlns:a16="http://schemas.microsoft.com/office/drawing/2014/main" id="{3E9DFA4A-E0F0-EA67-579C-7AE7A1680596}"/>
                </a:ext>
              </a:extLst>
            </p:cNvPr>
            <p:cNvSpPr txBox="1"/>
            <p:nvPr/>
          </p:nvSpPr>
          <p:spPr>
            <a:xfrm>
              <a:off x="5508317" y="3186194"/>
              <a:ext cx="466794" cy="707886"/>
            </a:xfrm>
            <a:prstGeom prst="rect">
              <a:avLst/>
            </a:prstGeom>
            <a:noFill/>
          </p:spPr>
          <p:txBody>
            <a:bodyPr wrap="none" rtlCol="0">
              <a:spAutoFit/>
            </a:bodyPr>
            <a:lstStyle/>
            <a:p>
              <a:r>
                <a:rPr lang="en-US" sz="4000" b="1" dirty="0">
                  <a:solidFill>
                    <a:srgbClr val="FF0000"/>
                  </a:solidFill>
                </a:rPr>
                <a:t>X</a:t>
              </a:r>
            </a:p>
          </p:txBody>
        </p:sp>
        <p:sp>
          <p:nvSpPr>
            <p:cNvPr id="13" name="TextBox 12">
              <a:extLst>
                <a:ext uri="{FF2B5EF4-FFF2-40B4-BE49-F238E27FC236}">
                  <a16:creationId xmlns:a16="http://schemas.microsoft.com/office/drawing/2014/main" id="{8FFA09A5-B7F0-D3F6-44C4-9FF291AE5CF3}"/>
                </a:ext>
              </a:extLst>
            </p:cNvPr>
            <p:cNvSpPr txBox="1"/>
            <p:nvPr/>
          </p:nvSpPr>
          <p:spPr>
            <a:xfrm>
              <a:off x="4861224" y="3769212"/>
              <a:ext cx="607859" cy="1015663"/>
            </a:xfrm>
            <a:prstGeom prst="rect">
              <a:avLst/>
            </a:prstGeom>
            <a:noFill/>
          </p:spPr>
          <p:txBody>
            <a:bodyPr wrap="none" rtlCol="0">
              <a:spAutoFit/>
            </a:bodyPr>
            <a:lstStyle/>
            <a:p>
              <a:r>
                <a:rPr lang="en-US" sz="6000" b="1" dirty="0">
                  <a:solidFill>
                    <a:srgbClr val="FF0000"/>
                  </a:solidFill>
                </a:rPr>
                <a:t>X</a:t>
              </a:r>
            </a:p>
          </p:txBody>
        </p:sp>
        <p:sp>
          <p:nvSpPr>
            <p:cNvPr id="14" name="TextBox 13">
              <a:extLst>
                <a:ext uri="{FF2B5EF4-FFF2-40B4-BE49-F238E27FC236}">
                  <a16:creationId xmlns:a16="http://schemas.microsoft.com/office/drawing/2014/main" id="{89303636-CDCF-78B6-4853-E8A6010D0D2D}"/>
                </a:ext>
              </a:extLst>
            </p:cNvPr>
            <p:cNvSpPr txBox="1"/>
            <p:nvPr/>
          </p:nvSpPr>
          <p:spPr>
            <a:xfrm>
              <a:off x="3136790" y="2294967"/>
              <a:ext cx="607859" cy="1015663"/>
            </a:xfrm>
            <a:prstGeom prst="rect">
              <a:avLst/>
            </a:prstGeom>
            <a:noFill/>
          </p:spPr>
          <p:txBody>
            <a:bodyPr wrap="none" rtlCol="0">
              <a:spAutoFit/>
            </a:bodyPr>
            <a:lstStyle/>
            <a:p>
              <a:r>
                <a:rPr lang="en-US" sz="6000" b="1" dirty="0">
                  <a:solidFill>
                    <a:srgbClr val="FF0000"/>
                  </a:solidFill>
                </a:rPr>
                <a:t>X</a:t>
              </a:r>
            </a:p>
          </p:txBody>
        </p:sp>
        <p:sp>
          <p:nvSpPr>
            <p:cNvPr id="15" name="TextBox 14">
              <a:extLst>
                <a:ext uri="{FF2B5EF4-FFF2-40B4-BE49-F238E27FC236}">
                  <a16:creationId xmlns:a16="http://schemas.microsoft.com/office/drawing/2014/main" id="{0DB20319-B2D8-F8E9-6968-ACB3A8CB4E67}"/>
                </a:ext>
              </a:extLst>
            </p:cNvPr>
            <p:cNvSpPr txBox="1"/>
            <p:nvPr/>
          </p:nvSpPr>
          <p:spPr>
            <a:xfrm>
              <a:off x="661424" y="2274254"/>
              <a:ext cx="607859" cy="1015663"/>
            </a:xfrm>
            <a:prstGeom prst="rect">
              <a:avLst/>
            </a:prstGeom>
            <a:noFill/>
          </p:spPr>
          <p:txBody>
            <a:bodyPr wrap="none" rtlCol="0">
              <a:spAutoFit/>
            </a:bodyPr>
            <a:lstStyle/>
            <a:p>
              <a:r>
                <a:rPr lang="en-US" sz="6000" b="1" dirty="0">
                  <a:solidFill>
                    <a:srgbClr val="FF0000"/>
                  </a:solidFill>
                </a:rPr>
                <a:t>X</a:t>
              </a:r>
            </a:p>
          </p:txBody>
        </p:sp>
        <p:sp>
          <p:nvSpPr>
            <p:cNvPr id="16" name="TextBox 15">
              <a:extLst>
                <a:ext uri="{FF2B5EF4-FFF2-40B4-BE49-F238E27FC236}">
                  <a16:creationId xmlns:a16="http://schemas.microsoft.com/office/drawing/2014/main" id="{D57CE234-A65C-7869-59D4-83DA6C725922}"/>
                </a:ext>
              </a:extLst>
            </p:cNvPr>
            <p:cNvSpPr txBox="1"/>
            <p:nvPr/>
          </p:nvSpPr>
          <p:spPr>
            <a:xfrm>
              <a:off x="3038405" y="4069851"/>
              <a:ext cx="607859" cy="1015663"/>
            </a:xfrm>
            <a:prstGeom prst="rect">
              <a:avLst/>
            </a:prstGeom>
            <a:noFill/>
          </p:spPr>
          <p:txBody>
            <a:bodyPr wrap="none" rtlCol="0">
              <a:spAutoFit/>
            </a:bodyPr>
            <a:lstStyle/>
            <a:p>
              <a:r>
                <a:rPr lang="en-US" sz="6000" b="1" dirty="0">
                  <a:solidFill>
                    <a:srgbClr val="FF0000"/>
                  </a:solidFill>
                </a:rPr>
                <a:t>X</a:t>
              </a:r>
            </a:p>
          </p:txBody>
        </p:sp>
        <p:sp>
          <p:nvSpPr>
            <p:cNvPr id="17" name="TextBox 16">
              <a:extLst>
                <a:ext uri="{FF2B5EF4-FFF2-40B4-BE49-F238E27FC236}">
                  <a16:creationId xmlns:a16="http://schemas.microsoft.com/office/drawing/2014/main" id="{4AF16CF5-2200-E6D9-54B2-5B25E952920C}"/>
                </a:ext>
              </a:extLst>
            </p:cNvPr>
            <p:cNvSpPr txBox="1"/>
            <p:nvPr/>
          </p:nvSpPr>
          <p:spPr>
            <a:xfrm>
              <a:off x="3038404" y="5844735"/>
              <a:ext cx="607859" cy="1015663"/>
            </a:xfrm>
            <a:prstGeom prst="rect">
              <a:avLst/>
            </a:prstGeom>
            <a:noFill/>
          </p:spPr>
          <p:txBody>
            <a:bodyPr wrap="none" rtlCol="0">
              <a:spAutoFit/>
            </a:bodyPr>
            <a:lstStyle/>
            <a:p>
              <a:r>
                <a:rPr lang="en-US" sz="6000" b="1" dirty="0">
                  <a:solidFill>
                    <a:srgbClr val="FF0000"/>
                  </a:solidFill>
                </a:rPr>
                <a:t>X</a:t>
              </a:r>
            </a:p>
          </p:txBody>
        </p:sp>
        <p:sp>
          <p:nvSpPr>
            <p:cNvPr id="18" name="TextBox 17">
              <a:extLst>
                <a:ext uri="{FF2B5EF4-FFF2-40B4-BE49-F238E27FC236}">
                  <a16:creationId xmlns:a16="http://schemas.microsoft.com/office/drawing/2014/main" id="{F1CCD791-2D25-F2E5-C5E1-8840929B7AB7}"/>
                </a:ext>
              </a:extLst>
            </p:cNvPr>
            <p:cNvSpPr txBox="1"/>
            <p:nvPr/>
          </p:nvSpPr>
          <p:spPr>
            <a:xfrm>
              <a:off x="265934" y="1417355"/>
              <a:ext cx="2098651" cy="292388"/>
            </a:xfrm>
            <a:prstGeom prst="rect">
              <a:avLst/>
            </a:prstGeom>
            <a:noFill/>
          </p:spPr>
          <p:txBody>
            <a:bodyPr wrap="none" rtlCol="0">
              <a:spAutoFit/>
            </a:bodyPr>
            <a:lstStyle/>
            <a:p>
              <a:r>
                <a:rPr lang="en-US" sz="1300" dirty="0"/>
                <a:t>S A I N T    P A U L     S C H O </a:t>
              </a:r>
            </a:p>
          </p:txBody>
        </p:sp>
        <p:sp>
          <p:nvSpPr>
            <p:cNvPr id="19" name="TextBox 18">
              <a:extLst>
                <a:ext uri="{FF2B5EF4-FFF2-40B4-BE49-F238E27FC236}">
                  <a16:creationId xmlns:a16="http://schemas.microsoft.com/office/drawing/2014/main" id="{84877D73-91EC-27F8-1167-4E30AE6C40A3}"/>
                </a:ext>
              </a:extLst>
            </p:cNvPr>
            <p:cNvSpPr txBox="1"/>
            <p:nvPr/>
          </p:nvSpPr>
          <p:spPr>
            <a:xfrm flipH="1">
              <a:off x="2145320" y="1941024"/>
              <a:ext cx="649460" cy="292388"/>
            </a:xfrm>
            <a:prstGeom prst="rect">
              <a:avLst/>
            </a:prstGeom>
            <a:noFill/>
          </p:spPr>
          <p:txBody>
            <a:bodyPr wrap="square" rtlCol="0">
              <a:spAutoFit/>
            </a:bodyPr>
            <a:lstStyle/>
            <a:p>
              <a:r>
                <a:rPr lang="en-US" sz="1300" dirty="0"/>
                <a:t>M N</a:t>
              </a:r>
            </a:p>
          </p:txBody>
        </p:sp>
        <p:sp>
          <p:nvSpPr>
            <p:cNvPr id="20" name="TextBox 19">
              <a:extLst>
                <a:ext uri="{FF2B5EF4-FFF2-40B4-BE49-F238E27FC236}">
                  <a16:creationId xmlns:a16="http://schemas.microsoft.com/office/drawing/2014/main" id="{8F6CD923-070B-BAB9-3663-0FE9CD3EB481}"/>
                </a:ext>
              </a:extLst>
            </p:cNvPr>
            <p:cNvSpPr txBox="1"/>
            <p:nvPr/>
          </p:nvSpPr>
          <p:spPr>
            <a:xfrm>
              <a:off x="2623867" y="1429161"/>
              <a:ext cx="1098378" cy="292388"/>
            </a:xfrm>
            <a:prstGeom prst="rect">
              <a:avLst/>
            </a:prstGeom>
            <a:noFill/>
          </p:spPr>
          <p:txBody>
            <a:bodyPr wrap="none" rtlCol="0">
              <a:spAutoFit/>
            </a:bodyPr>
            <a:lstStyle/>
            <a:p>
              <a:r>
                <a:rPr lang="en-US" sz="1300" dirty="0"/>
                <a:t>H AM L I  N E</a:t>
              </a:r>
            </a:p>
          </p:txBody>
        </p:sp>
        <p:sp>
          <p:nvSpPr>
            <p:cNvPr id="21" name="TextBox 20">
              <a:extLst>
                <a:ext uri="{FF2B5EF4-FFF2-40B4-BE49-F238E27FC236}">
                  <a16:creationId xmlns:a16="http://schemas.microsoft.com/office/drawing/2014/main" id="{5C7642B5-6824-2363-0D3A-E0A5255C0106}"/>
                </a:ext>
              </a:extLst>
            </p:cNvPr>
            <p:cNvSpPr txBox="1"/>
            <p:nvPr/>
          </p:nvSpPr>
          <p:spPr>
            <a:xfrm>
              <a:off x="245704" y="4300683"/>
              <a:ext cx="2087431" cy="276999"/>
            </a:xfrm>
            <a:prstGeom prst="rect">
              <a:avLst/>
            </a:prstGeom>
            <a:noFill/>
          </p:spPr>
          <p:txBody>
            <a:bodyPr wrap="none" rtlCol="0">
              <a:spAutoFit/>
            </a:bodyPr>
            <a:lstStyle/>
            <a:p>
              <a:r>
                <a:rPr lang="en-US" sz="1200" dirty="0"/>
                <a:t>1  2  3  4  5   6  7  8  9  1  2  3  4</a:t>
              </a:r>
            </a:p>
          </p:txBody>
        </p:sp>
        <p:sp>
          <p:nvSpPr>
            <p:cNvPr id="22" name="Oval 21">
              <a:extLst>
                <a:ext uri="{FF2B5EF4-FFF2-40B4-BE49-F238E27FC236}">
                  <a16:creationId xmlns:a16="http://schemas.microsoft.com/office/drawing/2014/main" id="{1560BF6D-B326-D3C2-4CF1-4846FFCAC929}"/>
                </a:ext>
              </a:extLst>
            </p:cNvPr>
            <p:cNvSpPr/>
            <p:nvPr/>
          </p:nvSpPr>
          <p:spPr>
            <a:xfrm>
              <a:off x="1697714" y="4684224"/>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C599EF3C-5C59-617F-C82A-5A010871A1B1}"/>
                </a:ext>
              </a:extLst>
            </p:cNvPr>
            <p:cNvSpPr/>
            <p:nvPr/>
          </p:nvSpPr>
          <p:spPr>
            <a:xfrm>
              <a:off x="809458" y="4736683"/>
              <a:ext cx="1162791" cy="25541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MARSS #</a:t>
              </a:r>
            </a:p>
          </p:txBody>
        </p:sp>
        <p:sp>
          <p:nvSpPr>
            <p:cNvPr id="24" name="Oval 23">
              <a:extLst>
                <a:ext uri="{FF2B5EF4-FFF2-40B4-BE49-F238E27FC236}">
                  <a16:creationId xmlns:a16="http://schemas.microsoft.com/office/drawing/2014/main" id="{30194801-CF60-E307-3368-8ED14C4387C4}"/>
                </a:ext>
              </a:extLst>
            </p:cNvPr>
            <p:cNvSpPr/>
            <p:nvPr/>
          </p:nvSpPr>
          <p:spPr>
            <a:xfrm>
              <a:off x="316520" y="4684224"/>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71AAB1C-F46A-5D46-1EBC-DCD1D6970599}"/>
                </a:ext>
              </a:extLst>
            </p:cNvPr>
            <p:cNvSpPr/>
            <p:nvPr/>
          </p:nvSpPr>
          <p:spPr>
            <a:xfrm>
              <a:off x="468920" y="4812173"/>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FC705804-5415-F260-6F02-5AE3B3AEC6C3}"/>
                </a:ext>
              </a:extLst>
            </p:cNvPr>
            <p:cNvSpPr/>
            <p:nvPr/>
          </p:nvSpPr>
          <p:spPr>
            <a:xfrm>
              <a:off x="621320" y="4912824"/>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342BA95-9037-82A9-E031-18B83A9AB36D}"/>
                </a:ext>
              </a:extLst>
            </p:cNvPr>
            <p:cNvSpPr/>
            <p:nvPr/>
          </p:nvSpPr>
          <p:spPr>
            <a:xfrm>
              <a:off x="783314" y="5040773"/>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3CB20CD1-B961-13D0-EF84-AE209DCEB718}"/>
                </a:ext>
              </a:extLst>
            </p:cNvPr>
            <p:cNvSpPr/>
            <p:nvPr/>
          </p:nvSpPr>
          <p:spPr>
            <a:xfrm>
              <a:off x="926120" y="5193173"/>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14F771F5-1075-1CF4-3A69-2C422FC0C985}"/>
                </a:ext>
              </a:extLst>
            </p:cNvPr>
            <p:cNvSpPr/>
            <p:nvPr/>
          </p:nvSpPr>
          <p:spPr>
            <a:xfrm>
              <a:off x="1088114" y="5293824"/>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19C7354F-4689-5103-EF5E-7430A4AC13B9}"/>
                </a:ext>
              </a:extLst>
            </p:cNvPr>
            <p:cNvSpPr/>
            <p:nvPr/>
          </p:nvSpPr>
          <p:spPr>
            <a:xfrm>
              <a:off x="1230920" y="5421773"/>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4A085F6-7586-548E-EBFF-B4116BB352A7}"/>
                </a:ext>
              </a:extLst>
            </p:cNvPr>
            <p:cNvSpPr/>
            <p:nvPr/>
          </p:nvSpPr>
          <p:spPr>
            <a:xfrm>
              <a:off x="1383320" y="5522424"/>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3311A1ED-18EB-4400-A6B0-46B14F0A0CCF}"/>
                </a:ext>
              </a:extLst>
            </p:cNvPr>
            <p:cNvSpPr/>
            <p:nvPr/>
          </p:nvSpPr>
          <p:spPr>
            <a:xfrm>
              <a:off x="1535720" y="5650373"/>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8BE309CC-45D4-C5BC-A064-57B1FD074C54}"/>
                </a:ext>
              </a:extLst>
            </p:cNvPr>
            <p:cNvSpPr/>
            <p:nvPr/>
          </p:nvSpPr>
          <p:spPr>
            <a:xfrm>
              <a:off x="1992920" y="4912824"/>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C0FE0E5D-8BA7-1EAA-5F70-BE25735953AA}"/>
                </a:ext>
              </a:extLst>
            </p:cNvPr>
            <p:cNvSpPr/>
            <p:nvPr/>
          </p:nvSpPr>
          <p:spPr>
            <a:xfrm>
              <a:off x="2154914" y="5040773"/>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4364645-5A51-2FE7-4D1A-8E518B51F146}"/>
                </a:ext>
              </a:extLst>
            </p:cNvPr>
            <p:cNvSpPr txBox="1"/>
            <p:nvPr/>
          </p:nvSpPr>
          <p:spPr>
            <a:xfrm>
              <a:off x="265934" y="6044128"/>
              <a:ext cx="1008609" cy="276999"/>
            </a:xfrm>
            <a:prstGeom prst="rect">
              <a:avLst/>
            </a:prstGeom>
            <a:noFill/>
          </p:spPr>
          <p:txBody>
            <a:bodyPr wrap="none" rtlCol="0">
              <a:spAutoFit/>
            </a:bodyPr>
            <a:lstStyle/>
            <a:p>
              <a:r>
                <a:rPr lang="en-US" sz="1200" dirty="0"/>
                <a:t>1  2  3  4  5  6</a:t>
              </a:r>
            </a:p>
          </p:txBody>
        </p:sp>
        <p:sp>
          <p:nvSpPr>
            <p:cNvPr id="36" name="Oval 35">
              <a:extLst>
                <a:ext uri="{FF2B5EF4-FFF2-40B4-BE49-F238E27FC236}">
                  <a16:creationId xmlns:a16="http://schemas.microsoft.com/office/drawing/2014/main" id="{31484080-C4AC-C437-90A5-835E7EDD3DD5}"/>
                </a:ext>
              </a:extLst>
            </p:cNvPr>
            <p:cNvSpPr/>
            <p:nvPr/>
          </p:nvSpPr>
          <p:spPr>
            <a:xfrm>
              <a:off x="316520" y="6412373"/>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70305B3-E36B-5972-E558-0A9225164C53}"/>
                </a:ext>
              </a:extLst>
            </p:cNvPr>
            <p:cNvSpPr/>
            <p:nvPr/>
          </p:nvSpPr>
          <p:spPr>
            <a:xfrm>
              <a:off x="468920" y="6540322"/>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76D38C7E-470F-6F51-D0C4-7D6D96B379FF}"/>
                </a:ext>
              </a:extLst>
            </p:cNvPr>
            <p:cNvSpPr/>
            <p:nvPr/>
          </p:nvSpPr>
          <p:spPr>
            <a:xfrm>
              <a:off x="621320" y="6640973"/>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24D45A4A-6731-0E07-4B69-58032C037AE7}"/>
                </a:ext>
              </a:extLst>
            </p:cNvPr>
            <p:cNvSpPr/>
            <p:nvPr/>
          </p:nvSpPr>
          <p:spPr>
            <a:xfrm>
              <a:off x="783314" y="6768922"/>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9C609919-D2C4-3776-0B8D-9F44F9C528AF}"/>
                </a:ext>
              </a:extLst>
            </p:cNvPr>
            <p:cNvSpPr/>
            <p:nvPr/>
          </p:nvSpPr>
          <p:spPr>
            <a:xfrm>
              <a:off x="926120" y="6921322"/>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A27C5118-65F9-AB8E-55D4-F8FA79CB9655}"/>
                </a:ext>
              </a:extLst>
            </p:cNvPr>
            <p:cNvSpPr/>
            <p:nvPr/>
          </p:nvSpPr>
          <p:spPr>
            <a:xfrm>
              <a:off x="1088114" y="7021973"/>
              <a:ext cx="142806" cy="100651"/>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EF5582CF-D435-9433-486A-07BBE3574749}"/>
                </a:ext>
              </a:extLst>
            </p:cNvPr>
            <p:cNvSpPr/>
            <p:nvPr/>
          </p:nvSpPr>
          <p:spPr>
            <a:xfrm>
              <a:off x="854717" y="6412614"/>
              <a:ext cx="1162791" cy="25541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CIF #</a:t>
              </a:r>
            </a:p>
          </p:txBody>
        </p:sp>
        <p:sp>
          <p:nvSpPr>
            <p:cNvPr id="43" name="TextBox 42">
              <a:extLst>
                <a:ext uri="{FF2B5EF4-FFF2-40B4-BE49-F238E27FC236}">
                  <a16:creationId xmlns:a16="http://schemas.microsoft.com/office/drawing/2014/main" id="{E0CC7390-EAD5-35CA-FB02-6AF3BD723C81}"/>
                </a:ext>
              </a:extLst>
            </p:cNvPr>
            <p:cNvSpPr txBox="1"/>
            <p:nvPr/>
          </p:nvSpPr>
          <p:spPr>
            <a:xfrm>
              <a:off x="538824" y="7556976"/>
              <a:ext cx="2673296"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Start numbers on Left Side</a:t>
              </a:r>
            </a:p>
          </p:txBody>
        </p:sp>
        <p:sp>
          <p:nvSpPr>
            <p:cNvPr id="44" name="Bent Arrow 43">
              <a:extLst>
                <a:ext uri="{FF2B5EF4-FFF2-40B4-BE49-F238E27FC236}">
                  <a16:creationId xmlns:a16="http://schemas.microsoft.com/office/drawing/2014/main" id="{2A11C0DE-8478-0DDE-DE77-8EC98EB96833}"/>
                </a:ext>
              </a:extLst>
            </p:cNvPr>
            <p:cNvSpPr/>
            <p:nvPr/>
          </p:nvSpPr>
          <p:spPr>
            <a:xfrm rot="16200000">
              <a:off x="327145" y="7568409"/>
              <a:ext cx="229282" cy="250532"/>
            </a:xfrm>
            <a:prstGeom prst="bentArrow">
              <a:avLst/>
            </a:prstGeom>
            <a:solidFill>
              <a:srgbClr val="00B050"/>
            </a:solidFill>
            <a:ln>
              <a:solidFill>
                <a:srgbClr val="00B05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grpSp>
      <p:sp>
        <p:nvSpPr>
          <p:cNvPr id="3" name="TextBox 2">
            <a:extLst>
              <a:ext uri="{FF2B5EF4-FFF2-40B4-BE49-F238E27FC236}">
                <a16:creationId xmlns:a16="http://schemas.microsoft.com/office/drawing/2014/main" id="{0BD9847C-4FE1-7572-BA1D-53BC8590EE0D}"/>
              </a:ext>
            </a:extLst>
          </p:cNvPr>
          <p:cNvSpPr txBox="1"/>
          <p:nvPr/>
        </p:nvSpPr>
        <p:spPr>
          <a:xfrm>
            <a:off x="-3610" y="7871499"/>
            <a:ext cx="4278672" cy="523220"/>
          </a:xfrm>
          <a:prstGeom prst="rect">
            <a:avLst/>
          </a:prstGeom>
          <a:noFill/>
        </p:spPr>
        <p:txBody>
          <a:bodyPr wrap="none" rtlCol="0">
            <a:spAutoFit/>
          </a:bodyPr>
          <a:lstStyle/>
          <a:p>
            <a:pPr marL="285750" indent="-285750">
              <a:buFont typeface="Arial" panose="020B0604020202020204" pitchFamily="34" charset="0"/>
              <a:buChar char="•"/>
            </a:pPr>
            <a:r>
              <a:rPr lang="en-US" sz="1400" b="1" dirty="0">
                <a:latin typeface="Times New Roman" panose="02020603050405020304" pitchFamily="18" charset="0"/>
                <a:cs typeface="Times New Roman" panose="02020603050405020304" pitchFamily="18" charset="0"/>
              </a:rPr>
              <a:t>MARSS/State ID: 13 digits</a:t>
            </a:r>
          </a:p>
          <a:p>
            <a:pPr marL="285750" indent="-285750">
              <a:buFont typeface="Arial" panose="020B0604020202020204" pitchFamily="34" charset="0"/>
              <a:buChar char="•"/>
            </a:pPr>
            <a:r>
              <a:rPr lang="en-US" sz="1400" b="1" dirty="0">
                <a:latin typeface="Times New Roman" panose="02020603050405020304" pitchFamily="18" charset="0"/>
                <a:cs typeface="Times New Roman" panose="02020603050405020304" pitchFamily="18" charset="0"/>
              </a:rPr>
              <a:t>District Student ID/CIF: 6 digits (NOT </a:t>
            </a:r>
            <a:r>
              <a:rPr lang="en-US" sz="1400" b="1" dirty="0" err="1">
                <a:latin typeface="Times New Roman" panose="02020603050405020304" pitchFamily="18" charset="0"/>
                <a:cs typeface="Times New Roman" panose="02020603050405020304" pitchFamily="18" charset="0"/>
              </a:rPr>
              <a:t>PersonID</a:t>
            </a:r>
            <a:r>
              <a:rPr lang="en-US" sz="1400" b="1" dirty="0">
                <a:latin typeface="Times New Roman" panose="02020603050405020304" pitchFamily="18" charset="0"/>
                <a:cs typeface="Times New Roman" panose="02020603050405020304" pitchFamily="18" charset="0"/>
              </a:rPr>
              <a:t>)</a:t>
            </a:r>
          </a:p>
        </p:txBody>
      </p:sp>
      <p:cxnSp>
        <p:nvCxnSpPr>
          <p:cNvPr id="47" name="Straight Connector 46">
            <a:extLst>
              <a:ext uri="{FF2B5EF4-FFF2-40B4-BE49-F238E27FC236}">
                <a16:creationId xmlns:a16="http://schemas.microsoft.com/office/drawing/2014/main" id="{1E8A8B9D-F110-CAAB-6250-383A3886FC78}"/>
              </a:ext>
            </a:extLst>
          </p:cNvPr>
          <p:cNvCxnSpPr>
            <a:cxnSpLocks/>
          </p:cNvCxnSpPr>
          <p:nvPr/>
        </p:nvCxnSpPr>
        <p:spPr>
          <a:xfrm>
            <a:off x="4233016" y="6925347"/>
            <a:ext cx="1857348" cy="946152"/>
          </a:xfrm>
          <a:prstGeom prst="line">
            <a:avLst/>
          </a:prstGeom>
        </p:spPr>
        <p:style>
          <a:lnRef idx="3">
            <a:schemeClr val="accent2"/>
          </a:lnRef>
          <a:fillRef idx="0">
            <a:schemeClr val="accent2"/>
          </a:fillRef>
          <a:effectRef idx="2">
            <a:schemeClr val="accent2"/>
          </a:effectRef>
          <a:fontRef idx="minor">
            <a:schemeClr val="tx1"/>
          </a:fontRef>
        </p:style>
      </p:cxnSp>
      <p:cxnSp>
        <p:nvCxnSpPr>
          <p:cNvPr id="49" name="Straight Connector 48">
            <a:extLst>
              <a:ext uri="{FF2B5EF4-FFF2-40B4-BE49-F238E27FC236}">
                <a16:creationId xmlns:a16="http://schemas.microsoft.com/office/drawing/2014/main" id="{7A41D205-5277-F98D-F500-45ED51A3A4AF}"/>
              </a:ext>
            </a:extLst>
          </p:cNvPr>
          <p:cNvCxnSpPr>
            <a:cxnSpLocks/>
          </p:cNvCxnSpPr>
          <p:nvPr/>
        </p:nvCxnSpPr>
        <p:spPr>
          <a:xfrm flipV="1">
            <a:off x="4233016" y="6975673"/>
            <a:ext cx="1779000" cy="840469"/>
          </a:xfrm>
          <a:prstGeom prst="line">
            <a:avLst/>
          </a:prstGeom>
        </p:spPr>
        <p:style>
          <a:lnRef idx="3">
            <a:schemeClr val="accent2"/>
          </a:lnRef>
          <a:fillRef idx="0">
            <a:schemeClr val="accent2"/>
          </a:fillRef>
          <a:effectRef idx="2">
            <a:schemeClr val="accent2"/>
          </a:effectRef>
          <a:fontRef idx="minor">
            <a:schemeClr val="tx1"/>
          </a:fontRef>
        </p:style>
      </p:cxnSp>
      <p:sp>
        <p:nvSpPr>
          <p:cNvPr id="52" name="TextBox 51">
            <a:extLst>
              <a:ext uri="{FF2B5EF4-FFF2-40B4-BE49-F238E27FC236}">
                <a16:creationId xmlns:a16="http://schemas.microsoft.com/office/drawing/2014/main" id="{7F72A663-0BAA-5BD6-71A3-7A138199D2A7}"/>
              </a:ext>
            </a:extLst>
          </p:cNvPr>
          <p:cNvSpPr txBox="1"/>
          <p:nvPr/>
        </p:nvSpPr>
        <p:spPr>
          <a:xfrm>
            <a:off x="4696771" y="7850319"/>
            <a:ext cx="2334849" cy="492443"/>
          </a:xfrm>
          <a:prstGeom prst="rect">
            <a:avLst/>
          </a:prstGeom>
          <a:noFill/>
        </p:spPr>
        <p:txBody>
          <a:bodyPr wrap="square" rtlCol="0">
            <a:spAutoFit/>
          </a:bodyPr>
          <a:lstStyle/>
          <a:p>
            <a:r>
              <a:rPr lang="en-US" sz="1300" b="1" dirty="0">
                <a:latin typeface="Times New Roman" panose="02020603050405020304" pitchFamily="18" charset="0"/>
                <a:cs typeface="Times New Roman" panose="02020603050405020304" pitchFamily="18" charset="0"/>
              </a:rPr>
              <a:t>Never</a:t>
            </a:r>
            <a:r>
              <a:rPr lang="en-US" sz="1300" dirty="0">
                <a:latin typeface="Times New Roman" panose="02020603050405020304" pitchFamily="18" charset="0"/>
                <a:cs typeface="Times New Roman" panose="02020603050405020304" pitchFamily="18" charset="0"/>
              </a:rPr>
              <a:t> fill out unless explicitly told to do so by a DAC</a:t>
            </a:r>
          </a:p>
        </p:txBody>
      </p:sp>
      <p:sp>
        <p:nvSpPr>
          <p:cNvPr id="53" name="Bent Arrow 52">
            <a:extLst>
              <a:ext uri="{FF2B5EF4-FFF2-40B4-BE49-F238E27FC236}">
                <a16:creationId xmlns:a16="http://schemas.microsoft.com/office/drawing/2014/main" id="{AB3885E0-980A-7551-2AA5-E6F2C104C15D}"/>
              </a:ext>
            </a:extLst>
          </p:cNvPr>
          <p:cNvSpPr/>
          <p:nvPr/>
        </p:nvSpPr>
        <p:spPr>
          <a:xfrm rot="16200000">
            <a:off x="4455461" y="7731174"/>
            <a:ext cx="324091" cy="312856"/>
          </a:xfrm>
          <a:prstGeom prst="ben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6" name="Picture 55" descr="A screenshot of a test&#10;&#10;AI-generated content may be incorrect.">
            <a:extLst>
              <a:ext uri="{FF2B5EF4-FFF2-40B4-BE49-F238E27FC236}">
                <a16:creationId xmlns:a16="http://schemas.microsoft.com/office/drawing/2014/main" id="{44F192AB-1894-65EF-67BD-DF556516BAF7}"/>
              </a:ext>
            </a:extLst>
          </p:cNvPr>
          <p:cNvPicPr>
            <a:picLocks noChangeAspect="1"/>
          </p:cNvPicPr>
          <p:nvPr/>
        </p:nvPicPr>
        <p:blipFill>
          <a:blip r:embed="rId3"/>
          <a:stretch>
            <a:fillRect/>
          </a:stretch>
        </p:blipFill>
        <p:spPr>
          <a:xfrm>
            <a:off x="4257604" y="5416310"/>
            <a:ext cx="897643" cy="1215795"/>
          </a:xfrm>
          <a:prstGeom prst="rect">
            <a:avLst/>
          </a:prstGeom>
        </p:spPr>
      </p:pic>
    </p:spTree>
    <p:extLst>
      <p:ext uri="{BB962C8B-B14F-4D97-AF65-F5344CB8AC3E}">
        <p14:creationId xmlns:p14="http://schemas.microsoft.com/office/powerpoint/2010/main" val="1121666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D01C3-7C3D-E37C-5459-2590FD2D304D}"/>
              </a:ext>
            </a:extLst>
          </p:cNvPr>
          <p:cNvSpPr>
            <a:spLocks noGrp="1"/>
          </p:cNvSpPr>
          <p:nvPr>
            <p:ph type="title"/>
          </p:nvPr>
        </p:nvSpPr>
        <p:spPr/>
        <p:txBody>
          <a:bodyPr/>
          <a:lstStyle/>
          <a:p>
            <a:r>
              <a:rPr lang="en-US" dirty="0"/>
              <a:t>Family Communication</a:t>
            </a:r>
          </a:p>
        </p:txBody>
      </p:sp>
      <p:sp>
        <p:nvSpPr>
          <p:cNvPr id="4" name="Slide Number Placeholder 3">
            <a:extLst>
              <a:ext uri="{FF2B5EF4-FFF2-40B4-BE49-F238E27FC236}">
                <a16:creationId xmlns:a16="http://schemas.microsoft.com/office/drawing/2014/main" id="{D97E7742-5732-2D18-5524-2A1D866D06CB}"/>
              </a:ext>
            </a:extLst>
          </p:cNvPr>
          <p:cNvSpPr>
            <a:spLocks noGrp="1"/>
          </p:cNvSpPr>
          <p:nvPr>
            <p:ph type="sldNum" sz="quarter" idx="12"/>
          </p:nvPr>
        </p:nvSpPr>
        <p:spPr/>
        <p:txBody>
          <a:bodyPr/>
          <a:lstStyle/>
          <a:p>
            <a:fld id="{B4D764D8-5B36-754B-AFBA-AF0AFEFF4AB1}" type="slidenum">
              <a:rPr lang="en-US" smtClean="0"/>
              <a:t>27</a:t>
            </a:fld>
            <a:endParaRPr lang="en-US"/>
          </a:p>
        </p:txBody>
      </p:sp>
      <p:sp>
        <p:nvSpPr>
          <p:cNvPr id="5" name="TextBox 4">
            <a:extLst>
              <a:ext uri="{FF2B5EF4-FFF2-40B4-BE49-F238E27FC236}">
                <a16:creationId xmlns:a16="http://schemas.microsoft.com/office/drawing/2014/main" id="{A43554A9-1545-7CF5-A3C9-0689527FB4FC}"/>
              </a:ext>
            </a:extLst>
          </p:cNvPr>
          <p:cNvSpPr txBox="1"/>
          <p:nvPr/>
        </p:nvSpPr>
        <p:spPr>
          <a:xfrm>
            <a:off x="-1" y="885668"/>
            <a:ext cx="6719777" cy="984885"/>
          </a:xfrm>
          <a:prstGeom prst="rect">
            <a:avLst/>
          </a:prstGeom>
          <a:noFill/>
        </p:spPr>
        <p:txBody>
          <a:bodyPr wrap="square">
            <a:spAutoFit/>
          </a:bodyPr>
          <a:lstStyle/>
          <a:p>
            <a:pPr rtl="0">
              <a:spcBef>
                <a:spcPts val="0"/>
              </a:spcBef>
              <a:spcAft>
                <a:spcPts val="0"/>
              </a:spcAft>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ACCESS announcement letter - required</a:t>
            </a:r>
            <a:endParaRPr lang="en-US" sz="1600" dirty="0">
              <a:solidFill>
                <a:srgbClr val="000000"/>
              </a:solidFill>
              <a:latin typeface="Times New Roman" panose="02020603050405020304" pitchFamily="18" charset="0"/>
              <a:cs typeface="Times New Roman" panose="02020603050405020304" pitchFamily="18" charset="0"/>
            </a:endParaRPr>
          </a:p>
          <a:p>
            <a:pPr rtl="0">
              <a:spcBef>
                <a:spcPts val="0"/>
              </a:spcBef>
              <a:spcAft>
                <a:spcPts val="0"/>
              </a:spcAft>
            </a:pPr>
            <a:r>
              <a:rPr lang="en-US" sz="1400" dirty="0">
                <a:solidFill>
                  <a:srgbClr val="000000"/>
                </a:solidFill>
                <a:latin typeface="Times New Roman" panose="02020603050405020304" pitchFamily="18" charset="0"/>
                <a:cs typeface="Times New Roman" panose="02020603050405020304" pitchFamily="18" charset="0"/>
              </a:rPr>
              <a:t>All schools must s</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end out a message in their regular form of family communication (e.g. Principal’s newsletter, weekly update, Seesaw, or Schoology, etc.) announcing that the ACCESS will be administered - must include:</a:t>
            </a:r>
            <a:endParaRPr lang="en-US" sz="1400" b="0" dirty="0">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5F6F0F3-9D4D-E03E-560E-2ED115337B2B}"/>
              </a:ext>
            </a:extLst>
          </p:cNvPr>
          <p:cNvSpPr txBox="1"/>
          <p:nvPr/>
        </p:nvSpPr>
        <p:spPr>
          <a:xfrm>
            <a:off x="-1" y="2050068"/>
            <a:ext cx="6719776" cy="200054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REA: </a:t>
            </a:r>
            <a:r>
              <a:rPr lang="en-US" sz="1600" b="1" dirty="0">
                <a:effectLst/>
                <a:latin typeface="Times New Roman" panose="02020603050405020304" pitchFamily="18" charset="0"/>
                <a:cs typeface="Times New Roman" panose="02020603050405020304" pitchFamily="18" charset="0"/>
              </a:rPr>
              <a:t>ACCESS Family Test Information </a:t>
            </a:r>
            <a:r>
              <a:rPr lang="en-US" sz="1600" b="1" dirty="0">
                <a:latin typeface="Times New Roman" panose="02020603050405020304" pitchFamily="18" charset="0"/>
                <a:cs typeface="Times New Roman" panose="02020603050405020304" pitchFamily="18" charset="0"/>
              </a:rPr>
              <a:t>website</a:t>
            </a:r>
          </a:p>
          <a:p>
            <a:pPr>
              <a:spcBef>
                <a:spcPts val="200"/>
              </a:spcBef>
            </a:pPr>
            <a:r>
              <a:rPr lang="en-US" sz="1400" dirty="0">
                <a:latin typeface="Times New Roman" panose="02020603050405020304" pitchFamily="18" charset="0"/>
                <a:cs typeface="Times New Roman" panose="02020603050405020304" pitchFamily="18" charset="0"/>
                <a:hlinkClick r:id="rId2"/>
              </a:rPr>
              <a:t>spps.org/about/departments/research-evaluation-assessment/test-coordination/access-family-information</a:t>
            </a:r>
            <a:r>
              <a:rPr lang="en-US" sz="1400" dirty="0">
                <a:latin typeface="Times New Roman" panose="02020603050405020304" pitchFamily="18" charset="0"/>
                <a:cs typeface="Times New Roman" panose="02020603050405020304" pitchFamily="18" charset="0"/>
              </a:rPr>
              <a:t> </a:t>
            </a:r>
          </a:p>
          <a:p>
            <a:pPr marL="285750"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Parent Fact Sheets</a:t>
            </a:r>
          </a:p>
          <a:p>
            <a:pPr marL="285750"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Score guides</a:t>
            </a:r>
          </a:p>
          <a:p>
            <a:pPr marL="285750"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Parent/Guardian Guide and Refusal for Student Participation in Statewide Testing</a:t>
            </a:r>
          </a:p>
          <a:p>
            <a:pPr marL="285750"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documents available in multiple languages</a:t>
            </a:r>
          </a:p>
          <a:p>
            <a:pPr marL="285750"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Links to MDE Family State Testing websites</a:t>
            </a:r>
          </a:p>
        </p:txBody>
      </p:sp>
    </p:spTree>
    <p:extLst>
      <p:ext uri="{BB962C8B-B14F-4D97-AF65-F5344CB8AC3E}">
        <p14:creationId xmlns:p14="http://schemas.microsoft.com/office/powerpoint/2010/main" val="1024207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83E5C-51EC-E495-EB57-146BD6799086}"/>
              </a:ext>
            </a:extLst>
          </p:cNvPr>
          <p:cNvSpPr>
            <a:spLocks noGrp="1"/>
          </p:cNvSpPr>
          <p:nvPr>
            <p:ph type="title"/>
          </p:nvPr>
        </p:nvSpPr>
        <p:spPr/>
        <p:txBody>
          <a:bodyPr/>
          <a:lstStyle/>
          <a:p>
            <a:r>
              <a:rPr lang="en-US" dirty="0"/>
              <a:t>Parent/Guardian Refusals</a:t>
            </a:r>
          </a:p>
        </p:txBody>
      </p:sp>
      <p:sp>
        <p:nvSpPr>
          <p:cNvPr id="4" name="Slide Number Placeholder 3">
            <a:extLst>
              <a:ext uri="{FF2B5EF4-FFF2-40B4-BE49-F238E27FC236}">
                <a16:creationId xmlns:a16="http://schemas.microsoft.com/office/drawing/2014/main" id="{F6056AB2-9F88-5A47-A1BB-939586FA26BD}"/>
              </a:ext>
            </a:extLst>
          </p:cNvPr>
          <p:cNvSpPr>
            <a:spLocks noGrp="1"/>
          </p:cNvSpPr>
          <p:nvPr>
            <p:ph type="sldNum" sz="quarter" idx="12"/>
          </p:nvPr>
        </p:nvSpPr>
        <p:spPr/>
        <p:txBody>
          <a:bodyPr/>
          <a:lstStyle/>
          <a:p>
            <a:fld id="{B4D764D8-5B36-754B-AFBA-AF0AFEFF4AB1}" type="slidenum">
              <a:rPr lang="en-US" smtClean="0"/>
              <a:t>28</a:t>
            </a:fld>
            <a:endParaRPr lang="en-US"/>
          </a:p>
        </p:txBody>
      </p:sp>
      <p:sp>
        <p:nvSpPr>
          <p:cNvPr id="3" name="TextBox 2">
            <a:extLst>
              <a:ext uri="{FF2B5EF4-FFF2-40B4-BE49-F238E27FC236}">
                <a16:creationId xmlns:a16="http://schemas.microsoft.com/office/drawing/2014/main" id="{9ACDE7CF-4A0B-9C7F-3A22-AAFFAC4FF7AB}"/>
              </a:ext>
            </a:extLst>
          </p:cNvPr>
          <p:cNvSpPr txBox="1"/>
          <p:nvPr/>
        </p:nvSpPr>
        <p:spPr>
          <a:xfrm>
            <a:off x="41031" y="1519919"/>
            <a:ext cx="6775938" cy="532453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How do families know about opt outs:</a:t>
            </a:r>
          </a:p>
          <a:p>
            <a:pPr marL="285750" indent="-285750">
              <a:buFont typeface="Arial" panose="020B0604020202020204" pitchFamily="34" charset="0"/>
              <a:buChar char="•"/>
            </a:pPr>
            <a:r>
              <a:rPr lang="en-US" sz="1400" dirty="0">
                <a:cs typeface="Times New Roman" panose="02020603050405020304" pitchFamily="18" charset="0"/>
              </a:rPr>
              <a:t>Per MDE, Districts must post the current year’s complete form on the district website and include it in the district’s student handbook</a:t>
            </a:r>
          </a:p>
          <a:p>
            <a:pPr marL="742950" lvl="1" indent="-285750">
              <a:buFont typeface="Arial" panose="020B0604020202020204" pitchFamily="34" charset="0"/>
              <a:buChar char="•"/>
            </a:pPr>
            <a:r>
              <a:rPr lang="en-US" sz="1400" dirty="0">
                <a:cs typeface="Times New Roman" panose="02020603050405020304" pitchFamily="18" charset="0"/>
              </a:rPr>
              <a:t>SPPS posts the form on both the </a:t>
            </a:r>
            <a:r>
              <a:rPr lang="en-US" sz="1400" dirty="0">
                <a:cs typeface="Times New Roman" panose="02020603050405020304" pitchFamily="18" charset="0"/>
                <a:hlinkClick r:id="rId2"/>
              </a:rPr>
              <a:t>ACCESS</a:t>
            </a:r>
            <a:r>
              <a:rPr lang="en-US" sz="1400" dirty="0">
                <a:cs typeface="Times New Roman" panose="02020603050405020304" pitchFamily="18" charset="0"/>
              </a:rPr>
              <a:t> and </a:t>
            </a:r>
            <a:r>
              <a:rPr lang="en-US" sz="1400" dirty="0">
                <a:cs typeface="Times New Roman" panose="02020603050405020304" pitchFamily="18" charset="0"/>
                <a:hlinkClick r:id="rId3"/>
              </a:rPr>
              <a:t>MCA</a:t>
            </a:r>
            <a:r>
              <a:rPr lang="en-US" sz="1400" dirty="0">
                <a:cs typeface="Times New Roman" panose="02020603050405020304" pitchFamily="18" charset="0"/>
              </a:rPr>
              <a:t> Family information websites and the complete form is in the </a:t>
            </a:r>
            <a:r>
              <a:rPr lang="en-US" sz="1400" dirty="0">
                <a:cs typeface="Times New Roman" panose="02020603050405020304" pitchFamily="18" charset="0"/>
                <a:hlinkClick r:id="rId4"/>
              </a:rPr>
              <a:t>District Student Handbook</a:t>
            </a:r>
            <a:endParaRPr lang="en-US" sz="1400" dirty="0">
              <a:cs typeface="Times New Roman" panose="02020603050405020304" pitchFamily="18" charset="0"/>
            </a:endParaRPr>
          </a:p>
          <a:p>
            <a:pPr marL="285750" indent="-285750">
              <a:buFont typeface="Arial" panose="020B0604020202020204" pitchFamily="34" charset="0"/>
              <a:buChar char="•"/>
            </a:pPr>
            <a:r>
              <a:rPr lang="en-US" sz="1400" b="0" i="0" u="none" strike="noStrike" dirty="0">
                <a:solidFill>
                  <a:srgbClr val="000000"/>
                </a:solidFill>
                <a:effectLst/>
                <a:cs typeface="Times New Roman" panose="02020603050405020304" pitchFamily="18" charset="0"/>
              </a:rPr>
              <a:t>In order for parents/guardians to make fully informed decisions regarding their child’s participation in statewide assessments, districts must provide complete and transparent information when asked by parents/guardians if they can refuse testing; this information must be provided upon request in a timely manner. However, districts are </a:t>
            </a:r>
            <a:r>
              <a:rPr lang="en-US" sz="1400" b="1" i="0" u="none" strike="noStrike" dirty="0">
                <a:solidFill>
                  <a:srgbClr val="000000"/>
                </a:solidFill>
                <a:effectLst/>
                <a:cs typeface="Times New Roman" panose="02020603050405020304" pitchFamily="18" charset="0"/>
              </a:rPr>
              <a:t>not </a:t>
            </a:r>
            <a:r>
              <a:rPr lang="en-US" sz="1400" b="0" i="0" u="none" strike="noStrike" dirty="0">
                <a:solidFill>
                  <a:srgbClr val="000000"/>
                </a:solidFill>
                <a:effectLst/>
                <a:cs typeface="Times New Roman" panose="02020603050405020304" pitchFamily="18" charset="0"/>
              </a:rPr>
              <a:t>required to send out specific communications regarding parent/guardian refusals. </a:t>
            </a:r>
          </a:p>
          <a:p>
            <a:pPr marL="742950" lvl="1" indent="-285750">
              <a:buFont typeface="Arial" panose="020B0604020202020204" pitchFamily="34" charset="0"/>
              <a:buChar char="•"/>
            </a:pPr>
            <a:r>
              <a:rPr lang="en-US" sz="1400" dirty="0">
                <a:solidFill>
                  <a:srgbClr val="000000"/>
                </a:solidFill>
                <a:cs typeface="Times New Roman" panose="02020603050405020304" pitchFamily="18" charset="0"/>
              </a:rPr>
              <a:t>In the ACCESS announcement letters from SPPS it states, “</a:t>
            </a:r>
            <a:r>
              <a:rPr lang="en-US" sz="1400" b="0" i="0" u="none" strike="noStrike" dirty="0">
                <a:solidFill>
                  <a:srgbClr val="000000"/>
                </a:solidFill>
                <a:effectLst/>
                <a:cs typeface="Times New Roman" panose="02020603050405020304" pitchFamily="18" charset="0"/>
              </a:rPr>
              <a:t>If you have questions about your student’s participation, please reach out to your child’s principal.”</a:t>
            </a:r>
          </a:p>
          <a:p>
            <a:pPr marL="285750" indent="-285750">
              <a:buFont typeface="Arial" panose="020B0604020202020204" pitchFamily="34" charset="0"/>
              <a:buChar char="•"/>
            </a:pPr>
            <a:r>
              <a:rPr lang="en-US" sz="1400" dirty="0">
                <a:solidFill>
                  <a:srgbClr val="000000"/>
                </a:solidFill>
                <a:cs typeface="Times New Roman" panose="02020603050405020304" pitchFamily="18" charset="0"/>
              </a:rPr>
              <a:t>Per MDE, only written forms of refusal are accepted (e.g. MDE Form, written letters, and emails) Texts, phone calls, and verbal notification </a:t>
            </a:r>
            <a:r>
              <a:rPr lang="en-US" sz="1400" b="1" dirty="0">
                <a:solidFill>
                  <a:srgbClr val="000000"/>
                </a:solidFill>
                <a:cs typeface="Times New Roman" panose="02020603050405020304" pitchFamily="18" charset="0"/>
              </a:rPr>
              <a:t>NOT</a:t>
            </a:r>
            <a:r>
              <a:rPr lang="en-US" sz="1400" dirty="0">
                <a:solidFill>
                  <a:srgbClr val="000000"/>
                </a:solidFill>
                <a:cs typeface="Times New Roman" panose="02020603050405020304" pitchFamily="18" charset="0"/>
              </a:rPr>
              <a:t> accepted</a:t>
            </a:r>
            <a:endParaRPr lang="en-US" sz="1400" dirty="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School staff may NOT:</a:t>
            </a:r>
          </a:p>
          <a:p>
            <a:pPr marL="285750" indent="-285750">
              <a:buFont typeface="Arial" panose="020B0604020202020204" pitchFamily="34" charset="0"/>
              <a:buChar char="•"/>
            </a:pPr>
            <a:r>
              <a:rPr lang="en-US" sz="1400" dirty="0">
                <a:cs typeface="Times New Roman" panose="02020603050405020304" pitchFamily="18" charset="0"/>
              </a:rPr>
              <a:t>Discourage families or students from testing</a:t>
            </a:r>
          </a:p>
          <a:p>
            <a:pPr marL="285750" indent="-285750">
              <a:buFont typeface="Arial" panose="020B0604020202020204" pitchFamily="34" charset="0"/>
              <a:buChar char="•"/>
            </a:pPr>
            <a:r>
              <a:rPr lang="en-US" sz="1400" dirty="0">
                <a:cs typeface="Times New Roman" panose="02020603050405020304" pitchFamily="18" charset="0"/>
              </a:rPr>
              <a:t>Pre-fill out the refusal form</a:t>
            </a:r>
          </a:p>
          <a:p>
            <a:pPr marL="742950" lvl="1" indent="-285750">
              <a:buFont typeface="Arial" panose="020B0604020202020204" pitchFamily="34" charset="0"/>
              <a:buChar char="•"/>
            </a:pPr>
            <a:r>
              <a:rPr lang="en-US" sz="1400" dirty="0">
                <a:cs typeface="Times New Roman" panose="02020603050405020304" pitchFamily="18" charset="0"/>
              </a:rPr>
              <a:t>ONLY a parent or guardian should be completing this form</a:t>
            </a:r>
          </a:p>
          <a:p>
            <a:pPr marL="285750" indent="-285750">
              <a:buFont typeface="Arial" panose="020B0604020202020204" pitchFamily="34" charset="0"/>
              <a:buChar char="•"/>
            </a:pPr>
            <a:r>
              <a:rPr lang="en-US" sz="1400" dirty="0">
                <a:cs typeface="Times New Roman" panose="02020603050405020304" pitchFamily="18" charset="0"/>
              </a:rPr>
              <a:t>No school generated forms </a:t>
            </a:r>
            <a:r>
              <a:rPr lang="en-US" sz="1400" dirty="0">
                <a:cs typeface="Times New Roman" panose="02020603050405020304" pitchFamily="18" charset="0"/>
                <a:sym typeface="Wingdings" pitchFamily="2" charset="2"/>
              </a:rPr>
              <a:t> if providing a family with a form, it must be both pages of MDE’s </a:t>
            </a:r>
            <a:r>
              <a:rPr lang="en-US" sz="1400" i="1" dirty="0">
                <a:cs typeface="Times New Roman" panose="02020603050405020304" pitchFamily="18" charset="0"/>
                <a:sym typeface="Wingdings" pitchFamily="2" charset="2"/>
              </a:rPr>
              <a:t>Statewide Assessments: Parent/Guardian Participation Guide and Refusal Information</a:t>
            </a:r>
            <a:endParaRPr lang="en-US" sz="1400" dirty="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Schools are not required nor expected to provide alternative educational opportunities while other students are testing for students whose families refused testing.</a:t>
            </a:r>
          </a:p>
        </p:txBody>
      </p:sp>
      <p:sp>
        <p:nvSpPr>
          <p:cNvPr id="5" name="TextBox 4">
            <a:extLst>
              <a:ext uri="{FF2B5EF4-FFF2-40B4-BE49-F238E27FC236}">
                <a16:creationId xmlns:a16="http://schemas.microsoft.com/office/drawing/2014/main" id="{A25E2879-FDA8-96DB-C00E-CDD6BB90B2B3}"/>
              </a:ext>
            </a:extLst>
          </p:cNvPr>
          <p:cNvSpPr txBox="1"/>
          <p:nvPr/>
        </p:nvSpPr>
        <p:spPr>
          <a:xfrm rot="10800000" flipV="1">
            <a:off x="228600" y="811606"/>
            <a:ext cx="6400800" cy="692497"/>
          </a:xfrm>
          <a:prstGeom prst="rect">
            <a:avLst/>
          </a:prstGeom>
          <a:noFill/>
          <a:ln w="19050">
            <a:solidFill>
              <a:srgbClr val="00B050"/>
            </a:solidFill>
          </a:ln>
        </p:spPr>
        <p:txBody>
          <a:bodyPr wrap="square" rtlCol="0">
            <a:spAutoFit/>
          </a:bodyPr>
          <a:lstStyle/>
          <a:p>
            <a:r>
              <a:rPr lang="en-US" sz="1300" dirty="0">
                <a:latin typeface="Times New Roman" panose="02020603050405020304" pitchFamily="18" charset="0"/>
                <a:cs typeface="Times New Roman" panose="02020603050405020304" pitchFamily="18" charset="0"/>
              </a:rPr>
              <a:t>Federal and state statutes require all eligible students participate in statewide assessments. It is considered an unethical practice to exclude students from the assessments by actively encouraging students or Parents/guardians to refuse testing.</a:t>
            </a:r>
          </a:p>
        </p:txBody>
      </p:sp>
    </p:spTree>
    <p:extLst>
      <p:ext uri="{BB962C8B-B14F-4D97-AF65-F5344CB8AC3E}">
        <p14:creationId xmlns:p14="http://schemas.microsoft.com/office/powerpoint/2010/main" val="1867867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C4F1E-EE29-6129-982E-5DD9F6F4EBDA}"/>
              </a:ext>
            </a:extLst>
          </p:cNvPr>
          <p:cNvSpPr>
            <a:spLocks noGrp="1"/>
          </p:cNvSpPr>
          <p:nvPr>
            <p:ph type="title"/>
          </p:nvPr>
        </p:nvSpPr>
        <p:spPr/>
        <p:txBody>
          <a:bodyPr/>
          <a:lstStyle/>
          <a:p>
            <a:r>
              <a:rPr lang="en-US" dirty="0"/>
              <a:t>Monitoring Progress</a:t>
            </a:r>
          </a:p>
        </p:txBody>
      </p:sp>
      <p:sp>
        <p:nvSpPr>
          <p:cNvPr id="4" name="Slide Number Placeholder 3">
            <a:extLst>
              <a:ext uri="{FF2B5EF4-FFF2-40B4-BE49-F238E27FC236}">
                <a16:creationId xmlns:a16="http://schemas.microsoft.com/office/drawing/2014/main" id="{E0F1BAA5-E4C7-3037-DF62-ECC7E6095580}"/>
              </a:ext>
            </a:extLst>
          </p:cNvPr>
          <p:cNvSpPr>
            <a:spLocks noGrp="1"/>
          </p:cNvSpPr>
          <p:nvPr>
            <p:ph type="sldNum" sz="quarter" idx="12"/>
          </p:nvPr>
        </p:nvSpPr>
        <p:spPr/>
        <p:txBody>
          <a:bodyPr/>
          <a:lstStyle/>
          <a:p>
            <a:fld id="{B4D764D8-5B36-754B-AFBA-AF0AFEFF4AB1}" type="slidenum">
              <a:rPr lang="en-US" smtClean="0"/>
              <a:t>29</a:t>
            </a:fld>
            <a:endParaRPr lang="en-US"/>
          </a:p>
        </p:txBody>
      </p:sp>
      <p:sp>
        <p:nvSpPr>
          <p:cNvPr id="5" name="TextBox 4">
            <a:extLst>
              <a:ext uri="{FF2B5EF4-FFF2-40B4-BE49-F238E27FC236}">
                <a16:creationId xmlns:a16="http://schemas.microsoft.com/office/drawing/2014/main" id="{F29F7596-E89D-968D-EDB6-3D8994327F99}"/>
              </a:ext>
            </a:extLst>
          </p:cNvPr>
          <p:cNvSpPr txBox="1"/>
          <p:nvPr/>
        </p:nvSpPr>
        <p:spPr>
          <a:xfrm>
            <a:off x="0" y="919796"/>
            <a:ext cx="6617368" cy="846386"/>
          </a:xfrm>
          <a:prstGeom prst="rect">
            <a:avLst/>
          </a:prstGeom>
          <a:noFill/>
        </p:spPr>
        <p:txBody>
          <a:bodyPr wrap="square" rtlCol="0">
            <a:spAutoFit/>
          </a:bodyPr>
          <a:lstStyle/>
          <a:p>
            <a:r>
              <a:rPr lang="en-US" sz="1700" b="1" dirty="0">
                <a:latin typeface="Times New Roman" panose="02020603050405020304" pitchFamily="18" charset="0"/>
                <a:cs typeface="Times New Roman" panose="02020603050405020304" pitchFamily="18" charset="0"/>
              </a:rPr>
              <a:t>Tracking session attendance:</a:t>
            </a:r>
          </a:p>
          <a:p>
            <a:r>
              <a:rPr lang="en-US" sz="1600" dirty="0">
                <a:latin typeface="Times New Roman" panose="02020603050405020304" pitchFamily="18" charset="0"/>
                <a:cs typeface="Times New Roman" panose="02020603050405020304" pitchFamily="18" charset="0"/>
              </a:rPr>
              <a:t>Per MDE, we must track which students test with which Test Administrator for all test sessions, ideas for tracking:</a:t>
            </a:r>
          </a:p>
        </p:txBody>
      </p:sp>
      <p:sp>
        <p:nvSpPr>
          <p:cNvPr id="9" name="TextBox 8">
            <a:extLst>
              <a:ext uri="{FF2B5EF4-FFF2-40B4-BE49-F238E27FC236}">
                <a16:creationId xmlns:a16="http://schemas.microsoft.com/office/drawing/2014/main" id="{97378CB6-4742-AF88-60C3-C4B82C2B388E}"/>
              </a:ext>
            </a:extLst>
          </p:cNvPr>
          <p:cNvSpPr txBox="1"/>
          <p:nvPr/>
        </p:nvSpPr>
        <p:spPr>
          <a:xfrm>
            <a:off x="45929" y="1810752"/>
            <a:ext cx="3195520" cy="2554545"/>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Test Session Attendance Form, one per test session- available on REA Testing website</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Smaller version available for small group testing</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The Roster from WIDA AMS </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1</a:t>
            </a:r>
            <a:r>
              <a:rPr lang="en-US" sz="1600" baseline="30000" dirty="0">
                <a:latin typeface="Times New Roman" panose="02020603050405020304" pitchFamily="18" charset="0"/>
                <a:cs typeface="Times New Roman" panose="02020603050405020304" pitchFamily="18" charset="0"/>
              </a:rPr>
              <a:t>st</a:t>
            </a:r>
            <a:r>
              <a:rPr lang="en-US" sz="1600" dirty="0">
                <a:latin typeface="Times New Roman" panose="02020603050405020304" pitchFamily="18" charset="0"/>
                <a:cs typeface="Times New Roman" panose="02020603050405020304" pitchFamily="18" charset="0"/>
              </a:rPr>
              <a:t> page(s) when printing test tickets, print new roster for each test session</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Google Sheets/Excel</a:t>
            </a:r>
          </a:p>
        </p:txBody>
      </p:sp>
      <p:sp>
        <p:nvSpPr>
          <p:cNvPr id="3" name="TextBox 2">
            <a:extLst>
              <a:ext uri="{FF2B5EF4-FFF2-40B4-BE49-F238E27FC236}">
                <a16:creationId xmlns:a16="http://schemas.microsoft.com/office/drawing/2014/main" id="{7434F493-2ADF-9794-A125-7BD926E894D2}"/>
              </a:ext>
            </a:extLst>
          </p:cNvPr>
          <p:cNvSpPr txBox="1"/>
          <p:nvPr/>
        </p:nvSpPr>
        <p:spPr>
          <a:xfrm>
            <a:off x="0" y="7474916"/>
            <a:ext cx="6858000" cy="83099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Test Monitoring in WIDA AMS:</a:t>
            </a:r>
            <a:r>
              <a:rPr lang="en-US" sz="1600" dirty="0">
                <a:latin typeface="Times New Roman" panose="02020603050405020304" pitchFamily="18" charset="0"/>
                <a:cs typeface="Times New Roman" panose="02020603050405020304" pitchFamily="18" charset="0"/>
              </a:rPr>
              <a:t> SPPS does NOT use this feature</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If DRC Insight is asking for a Test Monitoring code during student login, contact SAC immediately</a:t>
            </a:r>
          </a:p>
        </p:txBody>
      </p:sp>
      <p:pic>
        <p:nvPicPr>
          <p:cNvPr id="13" name="Picture 12">
            <a:extLst>
              <a:ext uri="{FF2B5EF4-FFF2-40B4-BE49-F238E27FC236}">
                <a16:creationId xmlns:a16="http://schemas.microsoft.com/office/drawing/2014/main" id="{041E9288-AD04-B548-BCF2-7D0C12EC8B30}"/>
              </a:ext>
            </a:extLst>
          </p:cNvPr>
          <p:cNvPicPr>
            <a:picLocks noChangeAspect="1"/>
          </p:cNvPicPr>
          <p:nvPr/>
        </p:nvPicPr>
        <p:blipFill>
          <a:blip r:embed="rId2"/>
          <a:srcRect l="5672" t="3946" r="6032" b="36443"/>
          <a:stretch>
            <a:fillRect/>
          </a:stretch>
        </p:blipFill>
        <p:spPr>
          <a:xfrm>
            <a:off x="3287378" y="1897686"/>
            <a:ext cx="2953822" cy="2580732"/>
          </a:xfrm>
          <a:prstGeom prst="rect">
            <a:avLst/>
          </a:prstGeom>
          <a:ln>
            <a:solidFill>
              <a:schemeClr val="accent1"/>
            </a:solidFill>
          </a:ln>
        </p:spPr>
      </p:pic>
    </p:spTree>
    <p:extLst>
      <p:ext uri="{BB962C8B-B14F-4D97-AF65-F5344CB8AC3E}">
        <p14:creationId xmlns:p14="http://schemas.microsoft.com/office/powerpoint/2010/main" val="23886423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12877-973D-4DDD-407F-4BC64F669750}"/>
              </a:ext>
            </a:extLst>
          </p:cNvPr>
          <p:cNvSpPr>
            <a:spLocks noGrp="1"/>
          </p:cNvSpPr>
          <p:nvPr>
            <p:ph type="title"/>
          </p:nvPr>
        </p:nvSpPr>
        <p:spPr/>
        <p:txBody>
          <a:bodyPr/>
          <a:lstStyle/>
          <a:p>
            <a:r>
              <a:rPr lang="en-US" dirty="0"/>
              <a:t>Microphone Check</a:t>
            </a:r>
          </a:p>
        </p:txBody>
      </p:sp>
      <p:sp>
        <p:nvSpPr>
          <p:cNvPr id="4" name="Slide Number Placeholder 3">
            <a:extLst>
              <a:ext uri="{FF2B5EF4-FFF2-40B4-BE49-F238E27FC236}">
                <a16:creationId xmlns:a16="http://schemas.microsoft.com/office/drawing/2014/main" id="{8A1AF3DB-E606-6C80-7C0D-84DD68DEC574}"/>
              </a:ext>
            </a:extLst>
          </p:cNvPr>
          <p:cNvSpPr>
            <a:spLocks noGrp="1"/>
          </p:cNvSpPr>
          <p:nvPr>
            <p:ph type="sldNum" sz="quarter" idx="12"/>
          </p:nvPr>
        </p:nvSpPr>
        <p:spPr/>
        <p:txBody>
          <a:bodyPr/>
          <a:lstStyle/>
          <a:p>
            <a:fld id="{B4D764D8-5B36-754B-AFBA-AF0AFEFF4AB1}" type="slidenum">
              <a:rPr lang="en-US" smtClean="0"/>
              <a:t>30</a:t>
            </a:fld>
            <a:endParaRPr lang="en-US"/>
          </a:p>
        </p:txBody>
      </p:sp>
      <p:sp>
        <p:nvSpPr>
          <p:cNvPr id="3" name="TextBox 2">
            <a:extLst>
              <a:ext uri="{FF2B5EF4-FFF2-40B4-BE49-F238E27FC236}">
                <a16:creationId xmlns:a16="http://schemas.microsoft.com/office/drawing/2014/main" id="{6C244C99-62D4-7CA2-D735-4DB20AE15E5C}"/>
              </a:ext>
            </a:extLst>
          </p:cNvPr>
          <p:cNvSpPr txBox="1"/>
          <p:nvPr/>
        </p:nvSpPr>
        <p:spPr>
          <a:xfrm>
            <a:off x="0" y="905536"/>
            <a:ext cx="6751674" cy="1200329"/>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Speaking Domain – Online ACCESS</a:t>
            </a:r>
          </a:p>
          <a:p>
            <a:r>
              <a:rPr lang="en-US" sz="1400" dirty="0">
                <a:effectLst/>
                <a:latin typeface="Times New Roman" panose="02020603050405020304" pitchFamily="18" charset="0"/>
                <a:cs typeface="Times New Roman" panose="02020603050405020304" pitchFamily="18" charset="0"/>
              </a:rPr>
              <a:t>Students begin the test with a microphone check. On-screen instructions guide them through the process of recording their voices and listening to what they’ve recorded to ensure the system is correctly capturing audio. </a:t>
            </a:r>
          </a:p>
          <a:p>
            <a:endParaRPr lang="en-US" sz="1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0586564-EEBB-C89D-1332-138A730B7E8C}"/>
              </a:ext>
            </a:extLst>
          </p:cNvPr>
          <p:cNvSpPr txBox="1"/>
          <p:nvPr/>
        </p:nvSpPr>
        <p:spPr>
          <a:xfrm>
            <a:off x="1" y="5036186"/>
            <a:ext cx="6751673" cy="1384995"/>
          </a:xfrm>
          <a:prstGeom prst="rect">
            <a:avLst/>
          </a:prstGeom>
          <a:noFill/>
        </p:spPr>
        <p:txBody>
          <a:bodyPr wrap="square" rtlCol="0">
            <a:spAutoFit/>
          </a:bodyPr>
          <a:lstStyle/>
          <a:p>
            <a:r>
              <a:rPr lang="en-US" sz="1400" dirty="0">
                <a:effectLst/>
                <a:latin typeface="Times New Roman" panose="02020603050405020304" pitchFamily="18" charset="0"/>
                <a:cs typeface="Times New Roman" panose="02020603050405020304" pitchFamily="18" charset="0"/>
              </a:rPr>
              <a:t>If the microphone check is unsuccessful, verify that the student’s headset is working and not muted. Help students adjust their headsets as necessary to ensure they’re speaking directly into the microphone. Then have students repeat the microphone check</a:t>
            </a:r>
            <a:r>
              <a:rPr lang="en-US" sz="1400" b="1" dirty="0">
                <a:effectLst/>
                <a:latin typeface="Times New Roman" panose="02020603050405020304" pitchFamily="18" charset="0"/>
                <a:cs typeface="Times New Roman" panose="02020603050405020304" pitchFamily="18" charset="0"/>
              </a:rPr>
              <a:t>. It is very important that students do not proceed to the test directions unless they have heard their voices replayed during the microphone check.</a:t>
            </a:r>
            <a:r>
              <a:rPr lang="en-US" sz="1400" dirty="0">
                <a:effectLst/>
                <a:latin typeface="Times New Roman" panose="02020603050405020304" pitchFamily="18" charset="0"/>
                <a:cs typeface="Times New Roman" panose="02020603050405020304" pitchFamily="18" charset="0"/>
              </a:rPr>
              <a:t> </a:t>
            </a:r>
          </a:p>
          <a:p>
            <a:endParaRPr lang="en-US" sz="1400" dirty="0">
              <a:latin typeface="Times New Roman" panose="02020603050405020304" pitchFamily="18" charset="0"/>
              <a:cs typeface="Times New Roman" panose="02020603050405020304" pitchFamily="18" charset="0"/>
            </a:endParaRPr>
          </a:p>
        </p:txBody>
      </p:sp>
      <p:pic>
        <p:nvPicPr>
          <p:cNvPr id="7" name="Picture 6" descr="A screenshot of a computer&#10;&#10;Description automatically generated">
            <a:extLst>
              <a:ext uri="{FF2B5EF4-FFF2-40B4-BE49-F238E27FC236}">
                <a16:creationId xmlns:a16="http://schemas.microsoft.com/office/drawing/2014/main" id="{5CAFB229-3304-9BAE-12DD-9C72DA4F35E3}"/>
              </a:ext>
            </a:extLst>
          </p:cNvPr>
          <p:cNvPicPr>
            <a:picLocks noChangeAspect="1"/>
          </p:cNvPicPr>
          <p:nvPr/>
        </p:nvPicPr>
        <p:blipFill>
          <a:blip r:embed="rId2"/>
          <a:stretch>
            <a:fillRect/>
          </a:stretch>
        </p:blipFill>
        <p:spPr>
          <a:xfrm>
            <a:off x="86032" y="2215611"/>
            <a:ext cx="6579609" cy="2509121"/>
          </a:xfrm>
          <a:prstGeom prst="rect">
            <a:avLst/>
          </a:prstGeom>
        </p:spPr>
      </p:pic>
    </p:spTree>
    <p:extLst>
      <p:ext uri="{BB962C8B-B14F-4D97-AF65-F5344CB8AC3E}">
        <p14:creationId xmlns:p14="http://schemas.microsoft.com/office/powerpoint/2010/main" val="3160534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25195-35DE-FAD6-EF25-B5194AF23616}"/>
              </a:ext>
            </a:extLst>
          </p:cNvPr>
          <p:cNvSpPr>
            <a:spLocks noGrp="1"/>
          </p:cNvSpPr>
          <p:nvPr>
            <p:ph type="title"/>
          </p:nvPr>
        </p:nvSpPr>
        <p:spPr/>
        <p:txBody>
          <a:bodyPr/>
          <a:lstStyle/>
          <a:p>
            <a:r>
              <a:rPr lang="en-US" dirty="0"/>
              <a:t>Tech Support</a:t>
            </a:r>
          </a:p>
        </p:txBody>
      </p:sp>
      <p:sp>
        <p:nvSpPr>
          <p:cNvPr id="4" name="Slide Number Placeholder 3">
            <a:extLst>
              <a:ext uri="{FF2B5EF4-FFF2-40B4-BE49-F238E27FC236}">
                <a16:creationId xmlns:a16="http://schemas.microsoft.com/office/drawing/2014/main" id="{B1714F65-A8F3-2AC6-36BE-4EBEA221D88E}"/>
              </a:ext>
            </a:extLst>
          </p:cNvPr>
          <p:cNvSpPr>
            <a:spLocks noGrp="1"/>
          </p:cNvSpPr>
          <p:nvPr>
            <p:ph type="sldNum" sz="quarter" idx="12"/>
          </p:nvPr>
        </p:nvSpPr>
        <p:spPr/>
        <p:txBody>
          <a:bodyPr/>
          <a:lstStyle/>
          <a:p>
            <a:fld id="{B4D764D8-5B36-754B-AFBA-AF0AFEFF4AB1}" type="slidenum">
              <a:rPr lang="en-US" smtClean="0"/>
              <a:t>31</a:t>
            </a:fld>
            <a:endParaRPr lang="en-US"/>
          </a:p>
        </p:txBody>
      </p:sp>
      <p:sp>
        <p:nvSpPr>
          <p:cNvPr id="7" name="TextBox 6">
            <a:extLst>
              <a:ext uri="{FF2B5EF4-FFF2-40B4-BE49-F238E27FC236}">
                <a16:creationId xmlns:a16="http://schemas.microsoft.com/office/drawing/2014/main" id="{98114AEC-2C43-D5BB-923B-B36CD1446C4A}"/>
              </a:ext>
            </a:extLst>
          </p:cNvPr>
          <p:cNvSpPr txBox="1"/>
          <p:nvPr/>
        </p:nvSpPr>
        <p:spPr>
          <a:xfrm>
            <a:off x="0" y="6489889"/>
            <a:ext cx="6858000"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ts val="600"/>
              </a:spcBef>
              <a:buFont typeface="Wingdings"/>
              <a:buChar char="Ø"/>
            </a:pPr>
            <a:r>
              <a:rPr lang="en-US" sz="1400" dirty="0">
                <a:latin typeface="Times New Roman"/>
                <a:cs typeface="Calibri"/>
              </a:rPr>
              <a:t>If you need further assistance, contact Jessica Lang – note the following information</a:t>
            </a:r>
          </a:p>
          <a:p>
            <a:pPr marL="742950" lvl="1" indent="-285750">
              <a:buFont typeface="Arial"/>
              <a:buChar char="•"/>
            </a:pPr>
            <a:r>
              <a:rPr lang="en-US" sz="1400" dirty="0">
                <a:latin typeface="Times New Roman"/>
                <a:cs typeface="Calibri"/>
              </a:rPr>
              <a:t>If there is an Error Message – what is it?</a:t>
            </a:r>
          </a:p>
          <a:p>
            <a:pPr marL="742950" lvl="1" indent="-285750">
              <a:buFont typeface="Arial"/>
              <a:buChar char="•"/>
            </a:pPr>
            <a:r>
              <a:rPr lang="en-US" sz="1400" dirty="0">
                <a:latin typeface="Times New Roman"/>
                <a:cs typeface="Calibri"/>
              </a:rPr>
              <a:t>How many students are affected? And who?</a:t>
            </a:r>
          </a:p>
          <a:p>
            <a:pPr marL="742950" lvl="1" indent="-285750">
              <a:buFont typeface="Arial"/>
              <a:buChar char="•"/>
            </a:pPr>
            <a:r>
              <a:rPr lang="en-US" sz="1400" dirty="0">
                <a:latin typeface="Times New Roman"/>
                <a:cs typeface="Calibri"/>
              </a:rPr>
              <a:t>What domain are they testing?</a:t>
            </a:r>
          </a:p>
          <a:p>
            <a:pPr marL="742950" lvl="1" indent="-285750">
              <a:buFont typeface="Arial"/>
              <a:buChar char="•"/>
            </a:pPr>
            <a:r>
              <a:rPr lang="en-US" sz="1400" dirty="0">
                <a:latin typeface="Times New Roman"/>
                <a:cs typeface="Calibri"/>
              </a:rPr>
              <a:t>What devices are they testing on?</a:t>
            </a:r>
          </a:p>
          <a:p>
            <a:pPr marL="285750" indent="-285750">
              <a:buFont typeface="Wingdings" pitchFamily="2" charset="2"/>
              <a:buChar char="Ø"/>
            </a:pPr>
            <a:r>
              <a:rPr lang="en-US" sz="1400" dirty="0">
                <a:latin typeface="Times New Roman"/>
                <a:cs typeface="Calibri"/>
              </a:rPr>
              <a:t>Sometimes issues will need a higher level of care. Depending on the issue we may need to reach out to SPPS Tech Services or WIDA DRC customer support. – DAC will advise when to contact</a:t>
            </a:r>
          </a:p>
        </p:txBody>
      </p:sp>
      <p:sp>
        <p:nvSpPr>
          <p:cNvPr id="9" name="TextBox 8">
            <a:extLst>
              <a:ext uri="{FF2B5EF4-FFF2-40B4-BE49-F238E27FC236}">
                <a16:creationId xmlns:a16="http://schemas.microsoft.com/office/drawing/2014/main" id="{9055DA64-A52C-8C9E-FC30-305FE8CB3002}"/>
              </a:ext>
            </a:extLst>
          </p:cNvPr>
          <p:cNvSpPr txBox="1"/>
          <p:nvPr/>
        </p:nvSpPr>
        <p:spPr>
          <a:xfrm>
            <a:off x="4585320" y="4277485"/>
            <a:ext cx="2011680" cy="24622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latin typeface="Times New Roman"/>
                <a:cs typeface="Calibri"/>
              </a:rPr>
              <a:t>WIDA Issue </a:t>
            </a:r>
          </a:p>
          <a:p>
            <a:pPr algn="ctr"/>
            <a:r>
              <a:rPr lang="en-US" sz="1400" b="1" dirty="0">
                <a:latin typeface="Times New Roman"/>
                <a:cs typeface="Calibri"/>
              </a:rPr>
              <a:t>Report Form:</a:t>
            </a:r>
            <a:r>
              <a:rPr lang="en-US" sz="1400" dirty="0">
                <a:latin typeface="Times New Roman"/>
                <a:cs typeface="Calibri"/>
              </a:rPr>
              <a:t> </a:t>
            </a:r>
          </a:p>
          <a:p>
            <a:r>
              <a:rPr lang="en-US" sz="1400" dirty="0">
                <a:latin typeface="Times New Roman"/>
                <a:cs typeface="Calibri"/>
              </a:rPr>
              <a:t>Used to gather the information most likely needed for troubleshooting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Available on </a:t>
            </a:r>
            <a:r>
              <a:rPr lang="en-US" sz="1400" dirty="0">
                <a:latin typeface="Times New Roman"/>
                <a:cs typeface="Calibri"/>
              </a:rPr>
              <a:t>the last page of the Basic Troubleshooting Guide</a:t>
            </a:r>
          </a:p>
        </p:txBody>
      </p:sp>
      <p:pic>
        <p:nvPicPr>
          <p:cNvPr id="11" name="Picture 10" descr="A paper with text on it&#10;&#10;Description automatically generated">
            <a:extLst>
              <a:ext uri="{FF2B5EF4-FFF2-40B4-BE49-F238E27FC236}">
                <a16:creationId xmlns:a16="http://schemas.microsoft.com/office/drawing/2014/main" id="{01369A47-2097-1106-25BD-BEDFEA0E7FF1}"/>
              </a:ext>
            </a:extLst>
          </p:cNvPr>
          <p:cNvPicPr>
            <a:picLocks noChangeAspect="1"/>
          </p:cNvPicPr>
          <p:nvPr/>
        </p:nvPicPr>
        <p:blipFill>
          <a:blip r:embed="rId2"/>
          <a:stretch>
            <a:fillRect/>
          </a:stretch>
        </p:blipFill>
        <p:spPr>
          <a:xfrm rot="600031">
            <a:off x="492638" y="1090616"/>
            <a:ext cx="2221992" cy="2813779"/>
          </a:xfrm>
          <a:prstGeom prst="rect">
            <a:avLst/>
          </a:prstGeom>
          <a:ln>
            <a:solidFill>
              <a:schemeClr val="accent1"/>
            </a:solidFill>
          </a:ln>
        </p:spPr>
      </p:pic>
      <p:pic>
        <p:nvPicPr>
          <p:cNvPr id="5" name="Picture 4">
            <a:hlinkClick r:id="rId3"/>
            <a:extLst>
              <a:ext uri="{FF2B5EF4-FFF2-40B4-BE49-F238E27FC236}">
                <a16:creationId xmlns:a16="http://schemas.microsoft.com/office/drawing/2014/main" id="{5BAD883A-BEED-D5D1-975B-D4E39EADB214}"/>
              </a:ext>
            </a:extLst>
          </p:cNvPr>
          <p:cNvPicPr>
            <a:picLocks noChangeAspect="1"/>
          </p:cNvPicPr>
          <p:nvPr/>
        </p:nvPicPr>
        <p:blipFill>
          <a:blip r:embed="rId4"/>
          <a:srcRect/>
          <a:stretch/>
        </p:blipFill>
        <p:spPr>
          <a:xfrm rot="600031">
            <a:off x="2149246" y="1090616"/>
            <a:ext cx="2188040" cy="2832580"/>
          </a:xfrm>
          <a:prstGeom prst="rect">
            <a:avLst/>
          </a:prstGeom>
          <a:ln w="12700">
            <a:solidFill>
              <a:schemeClr val="tx2">
                <a:lumMod val="75000"/>
              </a:schemeClr>
            </a:solidFill>
          </a:ln>
        </p:spPr>
      </p:pic>
      <p:sp>
        <p:nvSpPr>
          <p:cNvPr id="12" name="TextBox 11">
            <a:extLst>
              <a:ext uri="{FF2B5EF4-FFF2-40B4-BE49-F238E27FC236}">
                <a16:creationId xmlns:a16="http://schemas.microsoft.com/office/drawing/2014/main" id="{015C22F1-B379-D30E-049C-FB81E240DC34}"/>
              </a:ext>
            </a:extLst>
          </p:cNvPr>
          <p:cNvSpPr txBox="1">
            <a:spLocks noChangeAspect="1"/>
          </p:cNvSpPr>
          <p:nvPr/>
        </p:nvSpPr>
        <p:spPr>
          <a:xfrm>
            <a:off x="279776" y="4301565"/>
            <a:ext cx="2011680" cy="1523495"/>
          </a:xfrm>
          <a:prstGeom prst="rect">
            <a:avLst/>
          </a:prstGeom>
          <a:noFill/>
        </p:spPr>
        <p:txBody>
          <a:bodyPr wrap="square" rtlCol="0">
            <a:spAutoFit/>
          </a:bodyPr>
          <a:lstStyle/>
          <a:p>
            <a:pPr algn="ctr"/>
            <a:r>
              <a:rPr lang="en-US" sz="1400" b="1" dirty="0">
                <a:latin typeface="Times New Roman" panose="02020603050405020304" pitchFamily="18" charset="0"/>
                <a:cs typeface="Times New Roman" panose="02020603050405020304" pitchFamily="18" charset="0"/>
              </a:rPr>
              <a:t>Basic Troubleshooting Guide: </a:t>
            </a:r>
          </a:p>
          <a:p>
            <a:r>
              <a:rPr lang="en-US" sz="1400" dirty="0">
                <a:latin typeface="Times New Roman" panose="02020603050405020304" pitchFamily="18" charset="0"/>
                <a:cs typeface="Times New Roman" panose="02020603050405020304" pitchFamily="18" charset="0"/>
              </a:rPr>
              <a:t>Good resource for Test Administrators to have on hand</a:t>
            </a:r>
          </a:p>
        </p:txBody>
      </p:sp>
      <p:pic>
        <p:nvPicPr>
          <p:cNvPr id="6" name="Picture 5" descr="Table&#10;&#10;Description automatically generated">
            <a:hlinkClick r:id="rId5"/>
            <a:extLst>
              <a:ext uri="{FF2B5EF4-FFF2-40B4-BE49-F238E27FC236}">
                <a16:creationId xmlns:a16="http://schemas.microsoft.com/office/drawing/2014/main" id="{B6283C05-DDDD-87DF-7051-CB906AF3D5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600031">
            <a:off x="3978787" y="1086850"/>
            <a:ext cx="2221992" cy="2926170"/>
          </a:xfrm>
          <a:prstGeom prst="rect">
            <a:avLst/>
          </a:prstGeom>
          <a:ln>
            <a:solidFill>
              <a:schemeClr val="tx1"/>
            </a:solidFill>
          </a:ln>
        </p:spPr>
      </p:pic>
      <p:sp>
        <p:nvSpPr>
          <p:cNvPr id="13" name="TextBox 12">
            <a:extLst>
              <a:ext uri="{FF2B5EF4-FFF2-40B4-BE49-F238E27FC236}">
                <a16:creationId xmlns:a16="http://schemas.microsoft.com/office/drawing/2014/main" id="{1CAEF349-7F7D-24F3-BBC0-314F298D9FB5}"/>
              </a:ext>
            </a:extLst>
          </p:cNvPr>
          <p:cNvSpPr txBox="1">
            <a:spLocks/>
          </p:cNvSpPr>
          <p:nvPr/>
        </p:nvSpPr>
        <p:spPr>
          <a:xfrm>
            <a:off x="2428872" y="4304080"/>
            <a:ext cx="2011680" cy="2246769"/>
          </a:xfrm>
          <a:prstGeom prst="rect">
            <a:avLst/>
          </a:prstGeom>
          <a:noFill/>
        </p:spPr>
        <p:txBody>
          <a:bodyPr wrap="square" rtlCol="0">
            <a:spAutoFit/>
          </a:bodyPr>
          <a:lstStyle/>
          <a:p>
            <a:pPr algn="ctr"/>
            <a:r>
              <a:rPr lang="en-US" sz="1400" b="1" dirty="0">
                <a:latin typeface="Times New Roman"/>
                <a:cs typeface="Calibri"/>
              </a:rPr>
              <a:t>Tech. Support Guide: </a:t>
            </a:r>
          </a:p>
          <a:p>
            <a:r>
              <a:rPr lang="en-US" sz="1400" dirty="0">
                <a:latin typeface="Times New Roman"/>
                <a:cs typeface="Calibri"/>
              </a:rPr>
              <a:t>Created using resources from DRC and based on Error Messages we have experienced in past administrations. </a:t>
            </a:r>
          </a:p>
          <a:p>
            <a:pPr marL="285750" indent="-285750">
              <a:buFont typeface="Arial"/>
              <a:buChar char="•"/>
            </a:pPr>
            <a:r>
              <a:rPr lang="en-US" sz="1400" dirty="0">
                <a:latin typeface="Times New Roman"/>
                <a:cs typeface="Calibri"/>
              </a:rPr>
              <a:t>Guide will be updated if new issues occur.</a:t>
            </a:r>
          </a:p>
        </p:txBody>
      </p:sp>
    </p:spTree>
    <p:extLst>
      <p:ext uri="{BB962C8B-B14F-4D97-AF65-F5344CB8AC3E}">
        <p14:creationId xmlns:p14="http://schemas.microsoft.com/office/powerpoint/2010/main" val="3993155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A8F47-C7F2-A825-595E-364656F485FF}"/>
              </a:ext>
            </a:extLst>
          </p:cNvPr>
          <p:cNvSpPr>
            <a:spLocks noGrp="1"/>
          </p:cNvSpPr>
          <p:nvPr>
            <p:ph type="title"/>
          </p:nvPr>
        </p:nvSpPr>
        <p:spPr/>
        <p:txBody>
          <a:bodyPr/>
          <a:lstStyle/>
          <a:p>
            <a:r>
              <a:rPr lang="en-US" dirty="0"/>
              <a:t>Reliability Monitoring</a:t>
            </a:r>
          </a:p>
        </p:txBody>
      </p:sp>
      <p:sp>
        <p:nvSpPr>
          <p:cNvPr id="4" name="Slide Number Placeholder 3">
            <a:extLst>
              <a:ext uri="{FF2B5EF4-FFF2-40B4-BE49-F238E27FC236}">
                <a16:creationId xmlns:a16="http://schemas.microsoft.com/office/drawing/2014/main" id="{83C3F333-89DE-35D3-C0B1-1A8E95E6B878}"/>
              </a:ext>
            </a:extLst>
          </p:cNvPr>
          <p:cNvSpPr>
            <a:spLocks noGrp="1"/>
          </p:cNvSpPr>
          <p:nvPr>
            <p:ph type="sldNum" sz="quarter" idx="12"/>
          </p:nvPr>
        </p:nvSpPr>
        <p:spPr/>
        <p:txBody>
          <a:bodyPr/>
          <a:lstStyle/>
          <a:p>
            <a:fld id="{B4D764D8-5B36-754B-AFBA-AF0AFEFF4AB1}" type="slidenum">
              <a:rPr lang="en-US" smtClean="0"/>
              <a:t>32</a:t>
            </a:fld>
            <a:endParaRPr lang="en-US"/>
          </a:p>
        </p:txBody>
      </p:sp>
      <p:sp>
        <p:nvSpPr>
          <p:cNvPr id="5" name="TextBox 4">
            <a:extLst>
              <a:ext uri="{FF2B5EF4-FFF2-40B4-BE49-F238E27FC236}">
                <a16:creationId xmlns:a16="http://schemas.microsoft.com/office/drawing/2014/main" id="{EF2AE7EB-6B81-9044-107B-D208AF6505AC}"/>
              </a:ext>
            </a:extLst>
          </p:cNvPr>
          <p:cNvSpPr txBox="1"/>
          <p:nvPr/>
        </p:nvSpPr>
        <p:spPr>
          <a:xfrm>
            <a:off x="0" y="916169"/>
            <a:ext cx="6772940" cy="5370701"/>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Speaking Domain – Paper ACCESS</a:t>
            </a:r>
          </a:p>
          <a:p>
            <a:r>
              <a:rPr lang="en-US" sz="1400" dirty="0">
                <a:latin typeface="Times New Roman" panose="02020603050405020304" pitchFamily="18" charset="0"/>
                <a:cs typeface="Times New Roman" panose="02020603050405020304" pitchFamily="18" charset="0"/>
              </a:rPr>
              <a:t>MDE requires that at least 10 percent of Speaking tests be monitored for inter-rater reliability. In cases where fewer than 10 students take the paper Speaking test at any given school, at least one test should be scored by a second rater at each school. The second rater is not required to be a licensed teacher, but they must complete all training requirements for administering the paper Speaking test.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Districts must keep documentation of this monitoring for one year following the academic school year in which testing took place. (Send to DAC)</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SPPS sites have less than 10 students taking the paper Speaking test. </a:t>
            </a:r>
            <a:r>
              <a:rPr lang="en-US" sz="1400" b="1" dirty="0">
                <a:latin typeface="Times New Roman" panose="02020603050405020304" pitchFamily="18" charset="0"/>
                <a:cs typeface="Times New Roman" panose="02020603050405020304" pitchFamily="18" charset="0"/>
              </a:rPr>
              <a:t>Each school administering the Paper ACCESS-Speaking Domain must administer 1 test scored by a second rater.</a:t>
            </a:r>
          </a:p>
          <a:p>
            <a:pPr>
              <a:spcBef>
                <a:spcPts val="600"/>
              </a:spcBef>
            </a:pPr>
            <a:r>
              <a:rPr lang="en-US" sz="1400" dirty="0">
                <a:latin typeface="Times New Roman" panose="02020603050405020304" pitchFamily="18" charset="0"/>
                <a:cs typeface="Times New Roman" panose="02020603050405020304" pitchFamily="18" charset="0"/>
              </a:rPr>
              <a:t>Three Resources for further information:</a:t>
            </a:r>
          </a:p>
          <a:p>
            <a:pPr marL="285750" indent="-285750">
              <a:buFont typeface="Arial" panose="020B0604020202020204" pitchFamily="34" charset="0"/>
              <a:buChar char="•"/>
            </a:pPr>
            <a:r>
              <a:rPr lang="en-US" sz="1400" i="1" dirty="0">
                <a:latin typeface="Times New Roman" panose="02020603050405020304" pitchFamily="18" charset="0"/>
                <a:cs typeface="Times New Roman" panose="02020603050405020304" pitchFamily="18" charset="0"/>
              </a:rPr>
              <a:t>Maintaining Rater Reliability in Scoring the ACCESS for ELLs 2.0 Paper Speaking Test</a:t>
            </a:r>
          </a:p>
          <a:p>
            <a:pPr marL="285750" indent="-285750">
              <a:buFont typeface="Arial" panose="020B0604020202020204" pitchFamily="34" charset="0"/>
              <a:buChar char="•"/>
            </a:pPr>
            <a:r>
              <a:rPr lang="en-US" sz="1400" i="1" dirty="0">
                <a:latin typeface="Times New Roman" panose="02020603050405020304" pitchFamily="18" charset="0"/>
                <a:cs typeface="Times New Roman" panose="02020603050405020304" pitchFamily="18" charset="0"/>
              </a:rPr>
              <a:t>Rater Reliability Calculator—ACCESS Paper Speaking</a:t>
            </a:r>
          </a:p>
          <a:p>
            <a:pPr marL="285750" indent="-285750">
              <a:buFont typeface="Arial" panose="020B0604020202020204" pitchFamily="34" charset="0"/>
              <a:buChar char="•"/>
            </a:pPr>
            <a:r>
              <a:rPr lang="en-US" sz="1400" i="1" dirty="0">
                <a:latin typeface="Times New Roman" panose="02020603050405020304" pitchFamily="18" charset="0"/>
                <a:cs typeface="Times New Roman" panose="02020603050405020304" pitchFamily="18" charset="0"/>
              </a:rPr>
              <a:t>Using the Rater Reliability Calculator</a:t>
            </a:r>
          </a:p>
          <a:p>
            <a:pPr algn="ctr"/>
            <a:endParaRPr lang="en-US" sz="1400" dirty="0">
              <a:latin typeface="Times New Roman" panose="02020603050405020304" pitchFamily="18" charset="0"/>
              <a:cs typeface="Times New Roman" panose="02020603050405020304" pitchFamily="18" charset="0"/>
            </a:endParaRPr>
          </a:p>
          <a:p>
            <a:pPr algn="ctr"/>
            <a:r>
              <a:rPr lang="en-US" sz="1400" dirty="0">
                <a:latin typeface="Times New Roman" panose="02020603050405020304" pitchFamily="18" charset="0"/>
                <a:cs typeface="Times New Roman" panose="02020603050405020304" pitchFamily="18" charset="0"/>
              </a:rPr>
              <a:t>All resources are posted on the WIDA Minnesota website under </a:t>
            </a:r>
          </a:p>
          <a:p>
            <a:pPr algn="ctr"/>
            <a:r>
              <a:rPr lang="en-US" sz="1400" dirty="0">
                <a:latin typeface="Times New Roman" panose="02020603050405020304" pitchFamily="18" charset="0"/>
                <a:cs typeface="Times New Roman" panose="02020603050405020304" pitchFamily="18" charset="0"/>
              </a:rPr>
              <a:t>‘Manuals, Guides and Test Materials’ : </a:t>
            </a:r>
            <a:r>
              <a:rPr lang="en-US" sz="1400" dirty="0">
                <a:latin typeface="Times New Roman" panose="02020603050405020304" pitchFamily="18" charset="0"/>
                <a:cs typeface="Times New Roman" panose="02020603050405020304" pitchFamily="18" charset="0"/>
                <a:hlinkClick r:id="rId2"/>
              </a:rPr>
              <a:t>https://wida.wisc.edu/about/consortium/mn</a:t>
            </a:r>
            <a:r>
              <a:rPr lang="en-US" sz="1400" dirty="0">
                <a:latin typeface="Times New Roman" panose="02020603050405020304" pitchFamily="18" charset="0"/>
                <a:cs typeface="Times New Roman" panose="02020603050405020304" pitchFamily="18" charset="0"/>
              </a:rPr>
              <a:t> </a:t>
            </a:r>
          </a:p>
          <a:p>
            <a:pPr algn="ctr"/>
            <a:endParaRPr lang="en-US" sz="1400"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What documentation to submit </a:t>
            </a:r>
            <a:r>
              <a:rPr lang="en-US" sz="1400" dirty="0">
                <a:latin typeface="Times New Roman" panose="02020603050405020304" pitchFamily="18" charset="0"/>
                <a:cs typeface="Times New Roman" panose="02020603050405020304" pitchFamily="18" charset="0"/>
              </a:rPr>
              <a:t>to DAC (via upload to Google Documentation Folder)</a:t>
            </a:r>
          </a:p>
          <a:p>
            <a:pPr marL="285750" indent="-285750">
              <a:buFont typeface="Arial" panose="020B0604020202020204" pitchFamily="34" charset="0"/>
              <a:buChar char="•"/>
            </a:pPr>
            <a:r>
              <a:rPr lang="en-US" sz="1400" i="1" dirty="0">
                <a:latin typeface="Times New Roman" panose="02020603050405020304" pitchFamily="18" charset="0"/>
                <a:cs typeface="Times New Roman" panose="02020603050405020304" pitchFamily="18" charset="0"/>
              </a:rPr>
              <a:t>Rater Reliability Calculator—ACCESS Paper Speaking</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Spreadsheet</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Include Test Administrator and second rater’s names</a:t>
            </a:r>
          </a:p>
          <a:p>
            <a:pPr marL="285750" indent="-285750">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3856E513-FA32-B8E6-2EFE-B33398E18B2C}"/>
              </a:ext>
            </a:extLst>
          </p:cNvPr>
          <p:cNvSpPr txBox="1"/>
          <p:nvPr/>
        </p:nvSpPr>
        <p:spPr>
          <a:xfrm>
            <a:off x="246647" y="6815105"/>
            <a:ext cx="6364705" cy="830997"/>
          </a:xfrm>
          <a:prstGeom prst="rect">
            <a:avLst/>
          </a:prstGeom>
          <a:noFill/>
        </p:spPr>
        <p:txBody>
          <a:bodyPr wrap="square" rtlCol="0">
            <a:spAutoFit/>
          </a:bodyPr>
          <a:lstStyle/>
          <a:p>
            <a:pPr algn="ctr"/>
            <a:r>
              <a:rPr lang="en-US" sz="2400" dirty="0">
                <a:solidFill>
                  <a:srgbClr val="FF0000"/>
                </a:solidFill>
              </a:rPr>
              <a:t>DELETE THIS PAGE IF NO PAPER ACCESS ACCOMMODATIONS AT YOUR SCHOOL</a:t>
            </a:r>
          </a:p>
        </p:txBody>
      </p:sp>
    </p:spTree>
    <p:extLst>
      <p:ext uri="{BB962C8B-B14F-4D97-AF65-F5344CB8AC3E}">
        <p14:creationId xmlns:p14="http://schemas.microsoft.com/office/powerpoint/2010/main" val="3447988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F7297-93B6-FDF9-F40D-933BCC90C139}"/>
              </a:ext>
            </a:extLst>
          </p:cNvPr>
          <p:cNvSpPr>
            <a:spLocks noGrp="1"/>
          </p:cNvSpPr>
          <p:nvPr>
            <p:ph type="title"/>
          </p:nvPr>
        </p:nvSpPr>
        <p:spPr/>
        <p:txBody>
          <a:bodyPr/>
          <a:lstStyle/>
          <a:p>
            <a:r>
              <a:rPr lang="en-US" dirty="0"/>
              <a:t>Test Administration Report (TAR)</a:t>
            </a:r>
          </a:p>
        </p:txBody>
      </p:sp>
      <p:sp>
        <p:nvSpPr>
          <p:cNvPr id="4" name="Slide Number Placeholder 3">
            <a:extLst>
              <a:ext uri="{FF2B5EF4-FFF2-40B4-BE49-F238E27FC236}">
                <a16:creationId xmlns:a16="http://schemas.microsoft.com/office/drawing/2014/main" id="{730B229D-7208-832F-1BF0-CBFB134D31EC}"/>
              </a:ext>
            </a:extLst>
          </p:cNvPr>
          <p:cNvSpPr>
            <a:spLocks noGrp="1"/>
          </p:cNvSpPr>
          <p:nvPr>
            <p:ph type="sldNum" sz="quarter" idx="12"/>
          </p:nvPr>
        </p:nvSpPr>
        <p:spPr/>
        <p:txBody>
          <a:bodyPr/>
          <a:lstStyle/>
          <a:p>
            <a:fld id="{B4D764D8-5B36-754B-AFBA-AF0AFEFF4AB1}" type="slidenum">
              <a:rPr lang="en-US" smtClean="0"/>
              <a:t>33</a:t>
            </a:fld>
            <a:endParaRPr lang="en-US"/>
          </a:p>
        </p:txBody>
      </p:sp>
      <p:pic>
        <p:nvPicPr>
          <p:cNvPr id="5" name="Picture 4">
            <a:extLst>
              <a:ext uri="{FF2B5EF4-FFF2-40B4-BE49-F238E27FC236}">
                <a16:creationId xmlns:a16="http://schemas.microsoft.com/office/drawing/2014/main" id="{EEE3E1C8-48CD-F371-DE11-82BB19EC8FE4}"/>
              </a:ext>
            </a:extLst>
          </p:cNvPr>
          <p:cNvPicPr>
            <a:picLocks noChangeAspect="1"/>
          </p:cNvPicPr>
          <p:nvPr/>
        </p:nvPicPr>
        <p:blipFill rotWithShape="1">
          <a:blip r:embed="rId2"/>
          <a:srcRect l="3244" t="5231" r="3333" b="2665"/>
          <a:stretch/>
        </p:blipFill>
        <p:spPr>
          <a:xfrm>
            <a:off x="410866" y="3694677"/>
            <a:ext cx="6065695" cy="4620926"/>
          </a:xfrm>
          <a:prstGeom prst="rect">
            <a:avLst/>
          </a:prstGeom>
          <a:ln>
            <a:solidFill>
              <a:schemeClr val="accent1">
                <a:lumMod val="50000"/>
              </a:schemeClr>
            </a:solidFill>
          </a:ln>
        </p:spPr>
      </p:pic>
      <p:sp>
        <p:nvSpPr>
          <p:cNvPr id="6" name="object 7">
            <a:extLst>
              <a:ext uri="{FF2B5EF4-FFF2-40B4-BE49-F238E27FC236}">
                <a16:creationId xmlns:a16="http://schemas.microsoft.com/office/drawing/2014/main" id="{6EE4A5F8-4D8B-97A0-00C7-2EBCCEFD4346}"/>
              </a:ext>
            </a:extLst>
          </p:cNvPr>
          <p:cNvSpPr txBox="1"/>
          <p:nvPr/>
        </p:nvSpPr>
        <p:spPr>
          <a:xfrm>
            <a:off x="37071" y="781261"/>
            <a:ext cx="6759146" cy="2706766"/>
          </a:xfrm>
          <a:prstGeom prst="rect">
            <a:avLst/>
          </a:prstGeom>
        </p:spPr>
        <p:txBody>
          <a:bodyPr vert="horz" wrap="square" lIns="0" tIns="52069" rIns="0" bIns="0" rtlCol="0">
            <a:spAutoFit/>
          </a:bodyPr>
          <a:lstStyle/>
          <a:p>
            <a:pPr marL="356616" marR="280670" lvl="1" indent="-283464">
              <a:lnSpc>
                <a:spcPct val="101400"/>
              </a:lnSpc>
              <a:buFont typeface="Arial"/>
              <a:buChar char="•"/>
              <a:tabLst>
                <a:tab pos="411480" algn="l"/>
              </a:tabLst>
            </a:pPr>
            <a:r>
              <a:rPr lang="en-US" sz="1400" spc="-40" dirty="0">
                <a:latin typeface="Times New Roman"/>
                <a:cs typeface="Times New Roman"/>
              </a:rPr>
              <a:t>TAR</a:t>
            </a:r>
            <a:r>
              <a:rPr lang="en-US" sz="1400" dirty="0">
                <a:latin typeface="Times New Roman"/>
                <a:cs typeface="Times New Roman"/>
              </a:rPr>
              <a:t> </a:t>
            </a:r>
            <a:r>
              <a:rPr lang="en-US" sz="1400" spc="-5" dirty="0">
                <a:latin typeface="Times New Roman"/>
                <a:cs typeface="Times New Roman"/>
              </a:rPr>
              <a:t>is</a:t>
            </a:r>
            <a:r>
              <a:rPr lang="en-US" sz="1400" spc="10" dirty="0">
                <a:latin typeface="Times New Roman"/>
                <a:cs typeface="Times New Roman"/>
              </a:rPr>
              <a:t> </a:t>
            </a:r>
            <a:r>
              <a:rPr lang="en-US" sz="1400" dirty="0">
                <a:latin typeface="Times New Roman"/>
                <a:cs typeface="Times New Roman"/>
              </a:rPr>
              <a:t>used</a:t>
            </a:r>
            <a:r>
              <a:rPr lang="en-US" sz="1400" spc="5" dirty="0">
                <a:latin typeface="Times New Roman"/>
                <a:cs typeface="Times New Roman"/>
              </a:rPr>
              <a:t> </a:t>
            </a:r>
            <a:r>
              <a:rPr lang="en-US" sz="1400" spc="-5" dirty="0">
                <a:latin typeface="Times New Roman"/>
                <a:cs typeface="Times New Roman"/>
              </a:rPr>
              <a:t>to</a:t>
            </a:r>
            <a:r>
              <a:rPr lang="en-US" sz="1400" dirty="0">
                <a:latin typeface="Times New Roman"/>
                <a:cs typeface="Times New Roman"/>
              </a:rPr>
              <a:t> </a:t>
            </a:r>
            <a:r>
              <a:rPr lang="en-US" sz="1400" spc="-5" dirty="0">
                <a:latin typeface="Times New Roman"/>
                <a:cs typeface="Times New Roman"/>
              </a:rPr>
              <a:t>record</a:t>
            </a:r>
            <a:r>
              <a:rPr lang="en-US" sz="1400" spc="5" dirty="0">
                <a:latin typeface="Times New Roman"/>
                <a:cs typeface="Times New Roman"/>
              </a:rPr>
              <a:t> </a:t>
            </a:r>
            <a:r>
              <a:rPr lang="en-US" sz="1400" dirty="0">
                <a:latin typeface="Times New Roman"/>
                <a:cs typeface="Times New Roman"/>
              </a:rPr>
              <a:t>test </a:t>
            </a:r>
            <a:r>
              <a:rPr lang="en-US" sz="1400" spc="-5" dirty="0" err="1">
                <a:latin typeface="Times New Roman"/>
                <a:cs typeface="Times New Roman"/>
              </a:rPr>
              <a:t>misadministrations</a:t>
            </a:r>
            <a:r>
              <a:rPr lang="en-US" sz="1400" spc="5" dirty="0">
                <a:latin typeface="Times New Roman"/>
                <a:cs typeface="Times New Roman"/>
              </a:rPr>
              <a:t> </a:t>
            </a:r>
            <a:r>
              <a:rPr lang="en-US" sz="1400" dirty="0">
                <a:latin typeface="Times New Roman"/>
                <a:cs typeface="Times New Roman"/>
              </a:rPr>
              <a:t>and</a:t>
            </a:r>
            <a:r>
              <a:rPr lang="en-US" sz="1400" spc="5" dirty="0">
                <a:latin typeface="Times New Roman"/>
                <a:cs typeface="Times New Roman"/>
              </a:rPr>
              <a:t> </a:t>
            </a:r>
            <a:r>
              <a:rPr lang="en-US" sz="1400" dirty="0">
                <a:latin typeface="Times New Roman"/>
                <a:cs typeface="Times New Roman"/>
              </a:rPr>
              <a:t>reasons</a:t>
            </a:r>
            <a:r>
              <a:rPr lang="en-US" sz="1400" spc="10" dirty="0">
                <a:latin typeface="Times New Roman"/>
                <a:cs typeface="Times New Roman"/>
              </a:rPr>
              <a:t> </a:t>
            </a:r>
            <a:r>
              <a:rPr lang="en-US" sz="1400" spc="-5" dirty="0">
                <a:latin typeface="Times New Roman"/>
                <a:cs typeface="Times New Roman"/>
              </a:rPr>
              <a:t>for</a:t>
            </a:r>
            <a:r>
              <a:rPr lang="en-US" sz="1400" dirty="0">
                <a:latin typeface="Times New Roman"/>
                <a:cs typeface="Times New Roman"/>
              </a:rPr>
              <a:t> possible </a:t>
            </a:r>
            <a:r>
              <a:rPr lang="en-US" sz="1400" spc="-5" dirty="0">
                <a:latin typeface="Times New Roman"/>
                <a:cs typeface="Times New Roman"/>
              </a:rPr>
              <a:t>invalidations</a:t>
            </a:r>
            <a:endParaRPr lang="en-US" sz="1400" spc="-25" dirty="0">
              <a:latin typeface="Times New Roman"/>
              <a:cs typeface="Times New Roman"/>
            </a:endParaRPr>
          </a:p>
          <a:p>
            <a:pPr marL="356616" marR="280670" lvl="1" indent="-283464">
              <a:lnSpc>
                <a:spcPct val="101400"/>
              </a:lnSpc>
              <a:buFont typeface="Arial"/>
              <a:buChar char="•"/>
              <a:tabLst>
                <a:tab pos="411480" algn="l"/>
              </a:tabLst>
            </a:pPr>
            <a:r>
              <a:rPr sz="1400" spc="-25" dirty="0">
                <a:latin typeface="Times New Roman"/>
                <a:cs typeface="Times New Roman"/>
              </a:rPr>
              <a:t>Test</a:t>
            </a:r>
            <a:r>
              <a:rPr sz="1400" spc="-80" dirty="0">
                <a:latin typeface="Times New Roman"/>
                <a:cs typeface="Times New Roman"/>
              </a:rPr>
              <a:t> </a:t>
            </a:r>
            <a:r>
              <a:rPr sz="1400" spc="-5" dirty="0">
                <a:latin typeface="Times New Roman"/>
                <a:cs typeface="Times New Roman"/>
              </a:rPr>
              <a:t>Administrator</a:t>
            </a:r>
            <a:r>
              <a:rPr sz="1400" dirty="0">
                <a:latin typeface="Times New Roman"/>
                <a:cs typeface="Times New Roman"/>
              </a:rPr>
              <a:t> </a:t>
            </a:r>
            <a:r>
              <a:rPr sz="1400" spc="-5" dirty="0">
                <a:latin typeface="Times New Roman"/>
                <a:cs typeface="Times New Roman"/>
              </a:rPr>
              <a:t>completes</a:t>
            </a:r>
            <a:r>
              <a:rPr sz="1400" spc="5" dirty="0">
                <a:latin typeface="Times New Roman"/>
                <a:cs typeface="Times New Roman"/>
              </a:rPr>
              <a:t> </a:t>
            </a:r>
            <a:r>
              <a:rPr sz="1400" spc="-5" dirty="0">
                <a:latin typeface="Times New Roman"/>
                <a:cs typeface="Times New Roman"/>
              </a:rPr>
              <a:t>the</a:t>
            </a:r>
            <a:r>
              <a:rPr sz="1400" spc="-20" dirty="0">
                <a:latin typeface="Times New Roman"/>
                <a:cs typeface="Times New Roman"/>
              </a:rPr>
              <a:t> </a:t>
            </a:r>
            <a:r>
              <a:rPr sz="1400" spc="-40" dirty="0">
                <a:latin typeface="Times New Roman"/>
                <a:cs typeface="Times New Roman"/>
              </a:rPr>
              <a:t>TAR</a:t>
            </a:r>
            <a:r>
              <a:rPr sz="1400" dirty="0">
                <a:latin typeface="Times New Roman"/>
                <a:cs typeface="Times New Roman"/>
              </a:rPr>
              <a:t> and</a:t>
            </a:r>
            <a:r>
              <a:rPr sz="1400" spc="5" dirty="0">
                <a:latin typeface="Times New Roman"/>
                <a:cs typeface="Times New Roman"/>
              </a:rPr>
              <a:t> </a:t>
            </a:r>
            <a:r>
              <a:rPr lang="en-US" sz="1400" spc="5" dirty="0">
                <a:latin typeface="Times New Roman"/>
                <a:cs typeface="Times New Roman"/>
              </a:rPr>
              <a:t>gives it to </a:t>
            </a:r>
            <a:r>
              <a:rPr sz="1400" spc="-5" dirty="0">
                <a:latin typeface="Times New Roman"/>
                <a:cs typeface="Times New Roman"/>
              </a:rPr>
              <a:t>the</a:t>
            </a:r>
            <a:r>
              <a:rPr sz="1400" spc="5" dirty="0">
                <a:latin typeface="Times New Roman"/>
                <a:cs typeface="Times New Roman"/>
              </a:rPr>
              <a:t> </a:t>
            </a:r>
            <a:r>
              <a:rPr sz="1400" spc="-5" dirty="0">
                <a:latin typeface="Times New Roman"/>
                <a:cs typeface="Times New Roman"/>
              </a:rPr>
              <a:t>SAC</a:t>
            </a:r>
            <a:r>
              <a:rPr sz="1400" dirty="0">
                <a:latin typeface="Times New Roman"/>
                <a:cs typeface="Times New Roman"/>
              </a:rPr>
              <a:t> </a:t>
            </a:r>
            <a:r>
              <a:rPr lang="en-US" sz="1400" spc="-10" dirty="0">
                <a:latin typeface="Times New Roman"/>
                <a:cs typeface="Times New Roman"/>
              </a:rPr>
              <a:t>ASAP (</a:t>
            </a:r>
            <a:r>
              <a:rPr lang="en-US" sz="1400" b="1" spc="-10" dirty="0">
                <a:latin typeface="Times New Roman"/>
                <a:cs typeface="Times New Roman"/>
              </a:rPr>
              <a:t>within 24 hours of incident</a:t>
            </a:r>
            <a:r>
              <a:rPr lang="en-US" sz="1400" spc="-10" dirty="0">
                <a:latin typeface="Times New Roman"/>
                <a:cs typeface="Times New Roman"/>
              </a:rPr>
              <a:t>)</a:t>
            </a:r>
            <a:endParaRPr sz="1400" dirty="0">
              <a:latin typeface="Times New Roman"/>
              <a:cs typeface="Times New Roman"/>
            </a:endParaRPr>
          </a:p>
          <a:p>
            <a:pPr marL="356616" marR="508634" lvl="1" indent="-283464">
              <a:lnSpc>
                <a:spcPct val="101400"/>
              </a:lnSpc>
              <a:spcAft>
                <a:spcPts val="400"/>
              </a:spcAft>
              <a:buFont typeface="Arial"/>
              <a:buChar char="•"/>
              <a:tabLst>
                <a:tab pos="411480" algn="l"/>
              </a:tabLst>
            </a:pPr>
            <a:r>
              <a:rPr lang="en-US" sz="1400" spc="-40" dirty="0">
                <a:latin typeface="Times New Roman"/>
                <a:cs typeface="Times New Roman"/>
              </a:rPr>
              <a:t>Blank TAR</a:t>
            </a:r>
            <a:r>
              <a:rPr lang="en-US" sz="1400" spc="-5" dirty="0">
                <a:latin typeface="Times New Roman"/>
                <a:cs typeface="Times New Roman"/>
              </a:rPr>
              <a:t> form is</a:t>
            </a:r>
            <a:r>
              <a:rPr lang="en-US" sz="1400" spc="5" dirty="0">
                <a:latin typeface="Times New Roman"/>
                <a:cs typeface="Times New Roman"/>
              </a:rPr>
              <a:t> </a:t>
            </a:r>
            <a:r>
              <a:rPr lang="en-US" sz="1400" spc="-5" dirty="0">
                <a:latin typeface="Times New Roman"/>
                <a:cs typeface="Times New Roman"/>
              </a:rPr>
              <a:t>available</a:t>
            </a:r>
            <a:r>
              <a:rPr lang="en-US" sz="1400" dirty="0">
                <a:latin typeface="Times New Roman"/>
                <a:cs typeface="Times New Roman"/>
              </a:rPr>
              <a:t> on</a:t>
            </a:r>
            <a:r>
              <a:rPr lang="en-US" sz="1400" spc="-5" dirty="0">
                <a:latin typeface="Times New Roman"/>
                <a:cs typeface="Times New Roman"/>
              </a:rPr>
              <a:t> REA</a:t>
            </a:r>
            <a:r>
              <a:rPr lang="en-US" sz="1400" spc="-80" dirty="0">
                <a:latin typeface="Times New Roman"/>
                <a:cs typeface="Times New Roman"/>
              </a:rPr>
              <a:t> </a:t>
            </a:r>
            <a:r>
              <a:rPr lang="en-US" sz="1400" spc="-5" dirty="0">
                <a:latin typeface="Times New Roman"/>
                <a:cs typeface="Times New Roman"/>
              </a:rPr>
              <a:t>website: </a:t>
            </a:r>
            <a:r>
              <a:rPr lang="en-US" sz="1400" u="sng" spc="-5" dirty="0" err="1">
                <a:solidFill>
                  <a:srgbClr val="0000FF"/>
                </a:solidFill>
                <a:uFill>
                  <a:solidFill>
                    <a:srgbClr val="0000FF"/>
                  </a:solidFill>
                </a:uFill>
                <a:latin typeface="Times New Roman"/>
                <a:cs typeface="Times New Roman"/>
              </a:rPr>
              <a:t>spps.org</a:t>
            </a:r>
            <a:r>
              <a:rPr lang="en-US" sz="1400" u="sng" spc="-5" dirty="0">
                <a:solidFill>
                  <a:srgbClr val="0000FF"/>
                </a:solidFill>
                <a:uFill>
                  <a:solidFill>
                    <a:srgbClr val="0000FF"/>
                  </a:solidFill>
                </a:uFill>
                <a:latin typeface="Times New Roman"/>
                <a:cs typeface="Times New Roman"/>
              </a:rPr>
              <a:t>/about/departments/research-evaluation-assessment/test-coordination</a:t>
            </a:r>
            <a:endParaRPr lang="en-US" sz="1400" dirty="0">
              <a:latin typeface="Times New Roman"/>
              <a:cs typeface="Times New Roman"/>
            </a:endParaRPr>
          </a:p>
          <a:p>
            <a:pPr marL="12700">
              <a:lnSpc>
                <a:spcPct val="100000"/>
              </a:lnSpc>
              <a:tabLst>
                <a:tab pos="189230" algn="l"/>
              </a:tabLst>
            </a:pPr>
            <a:r>
              <a:rPr sz="1600" b="1" spc="-5" dirty="0">
                <a:latin typeface="Times New Roman"/>
                <a:cs typeface="Times New Roman"/>
              </a:rPr>
              <a:t>Examples </a:t>
            </a:r>
            <a:r>
              <a:rPr sz="1600" b="1" dirty="0">
                <a:latin typeface="Times New Roman"/>
                <a:cs typeface="Times New Roman"/>
              </a:rPr>
              <a:t>of</a:t>
            </a:r>
            <a:r>
              <a:rPr sz="1600" b="1" spc="-15" dirty="0">
                <a:latin typeface="Times New Roman"/>
                <a:cs typeface="Times New Roman"/>
              </a:rPr>
              <a:t> </a:t>
            </a:r>
            <a:r>
              <a:rPr sz="1600" b="1" spc="-5" dirty="0">
                <a:latin typeface="Times New Roman"/>
                <a:cs typeface="Times New Roman"/>
              </a:rPr>
              <a:t>misadministrations</a:t>
            </a:r>
            <a:endParaRPr sz="1600" dirty="0">
              <a:latin typeface="Times New Roman"/>
              <a:cs typeface="Times New Roman"/>
            </a:endParaRPr>
          </a:p>
          <a:p>
            <a:pPr marL="356616" marR="581025" lvl="1" indent="-283464">
              <a:lnSpc>
                <a:spcPct val="101400"/>
              </a:lnSpc>
              <a:buFont typeface="Arial"/>
              <a:buChar char="•"/>
              <a:tabLst>
                <a:tab pos="411480" algn="l"/>
              </a:tabLst>
            </a:pPr>
            <a:r>
              <a:rPr sz="1400" spc="-5" dirty="0">
                <a:latin typeface="Times New Roman"/>
                <a:cs typeface="Times New Roman"/>
              </a:rPr>
              <a:t>Student</a:t>
            </a:r>
            <a:r>
              <a:rPr sz="1400" dirty="0">
                <a:latin typeface="Times New Roman"/>
                <a:cs typeface="Times New Roman"/>
              </a:rPr>
              <a:t> engages</a:t>
            </a:r>
            <a:r>
              <a:rPr sz="1400" spc="10" dirty="0">
                <a:latin typeface="Times New Roman"/>
                <a:cs typeface="Times New Roman"/>
              </a:rPr>
              <a:t> </a:t>
            </a:r>
            <a:r>
              <a:rPr sz="1400" spc="-5" dirty="0">
                <a:latin typeface="Times New Roman"/>
                <a:cs typeface="Times New Roman"/>
              </a:rPr>
              <a:t>in</a:t>
            </a:r>
            <a:r>
              <a:rPr sz="1400" spc="10" dirty="0">
                <a:latin typeface="Times New Roman"/>
                <a:cs typeface="Times New Roman"/>
              </a:rPr>
              <a:t> </a:t>
            </a:r>
            <a:r>
              <a:rPr sz="1400" spc="-5" dirty="0">
                <a:latin typeface="Times New Roman"/>
                <a:cs typeface="Times New Roman"/>
              </a:rPr>
              <a:t>inappropriate</a:t>
            </a:r>
            <a:r>
              <a:rPr sz="1400" spc="5" dirty="0">
                <a:latin typeface="Times New Roman"/>
                <a:cs typeface="Times New Roman"/>
              </a:rPr>
              <a:t> </a:t>
            </a:r>
            <a:r>
              <a:rPr sz="1400" spc="-5" dirty="0">
                <a:latin typeface="Times New Roman"/>
                <a:cs typeface="Times New Roman"/>
              </a:rPr>
              <a:t>behavior</a:t>
            </a:r>
            <a:r>
              <a:rPr sz="1400" spc="5" dirty="0">
                <a:latin typeface="Times New Roman"/>
                <a:cs typeface="Times New Roman"/>
              </a:rPr>
              <a:t> </a:t>
            </a:r>
            <a:r>
              <a:rPr sz="1400" dirty="0">
                <a:latin typeface="Times New Roman"/>
                <a:cs typeface="Times New Roman"/>
              </a:rPr>
              <a:t>or </a:t>
            </a:r>
            <a:r>
              <a:rPr sz="1400" spc="-5" dirty="0">
                <a:latin typeface="Times New Roman"/>
                <a:cs typeface="Times New Roman"/>
              </a:rPr>
              <a:t>action</a:t>
            </a:r>
            <a:r>
              <a:rPr sz="1400" spc="10" dirty="0">
                <a:latin typeface="Times New Roman"/>
                <a:cs typeface="Times New Roman"/>
              </a:rPr>
              <a:t> </a:t>
            </a:r>
            <a:r>
              <a:rPr sz="1400" spc="-5" dirty="0">
                <a:latin typeface="Times New Roman"/>
                <a:cs typeface="Times New Roman"/>
              </a:rPr>
              <a:t>that</a:t>
            </a:r>
            <a:r>
              <a:rPr sz="1400" dirty="0">
                <a:latin typeface="Times New Roman"/>
                <a:cs typeface="Times New Roman"/>
              </a:rPr>
              <a:t> </a:t>
            </a:r>
            <a:r>
              <a:rPr sz="1400" spc="-5" dirty="0">
                <a:latin typeface="Times New Roman"/>
                <a:cs typeface="Times New Roman"/>
              </a:rPr>
              <a:t>results</a:t>
            </a:r>
            <a:r>
              <a:rPr sz="1400" spc="15" dirty="0">
                <a:latin typeface="Times New Roman"/>
                <a:cs typeface="Times New Roman"/>
              </a:rPr>
              <a:t> </a:t>
            </a:r>
            <a:r>
              <a:rPr sz="1400" spc="-5" dirty="0">
                <a:latin typeface="Times New Roman"/>
                <a:cs typeface="Times New Roman"/>
              </a:rPr>
              <a:t>in</a:t>
            </a:r>
            <a:r>
              <a:rPr sz="1400" spc="5" dirty="0">
                <a:latin typeface="Times New Roman"/>
                <a:cs typeface="Times New Roman"/>
              </a:rPr>
              <a:t> </a:t>
            </a:r>
            <a:r>
              <a:rPr sz="1400" dirty="0">
                <a:latin typeface="Times New Roman"/>
                <a:cs typeface="Times New Roman"/>
              </a:rPr>
              <a:t>a</a:t>
            </a:r>
            <a:r>
              <a:rPr sz="1400" spc="5" dirty="0">
                <a:latin typeface="Times New Roman"/>
                <a:cs typeface="Times New Roman"/>
              </a:rPr>
              <a:t> </a:t>
            </a:r>
            <a:r>
              <a:rPr sz="1400" dirty="0">
                <a:latin typeface="Times New Roman"/>
                <a:cs typeface="Times New Roman"/>
              </a:rPr>
              <a:t>test</a:t>
            </a:r>
            <a:r>
              <a:rPr sz="1400" spc="5" dirty="0">
                <a:latin typeface="Times New Roman"/>
                <a:cs typeface="Times New Roman"/>
              </a:rPr>
              <a:t> </a:t>
            </a:r>
            <a:r>
              <a:rPr sz="1400" spc="-5" dirty="0">
                <a:latin typeface="Times New Roman"/>
                <a:cs typeface="Times New Roman"/>
              </a:rPr>
              <a:t>being </a:t>
            </a:r>
            <a:r>
              <a:rPr sz="1400" spc="-335" dirty="0">
                <a:latin typeface="Times New Roman"/>
                <a:cs typeface="Times New Roman"/>
              </a:rPr>
              <a:t> </a:t>
            </a:r>
            <a:r>
              <a:rPr sz="1400" spc="-5" dirty="0">
                <a:latin typeface="Times New Roman"/>
                <a:cs typeface="Times New Roman"/>
              </a:rPr>
              <a:t>invalidated</a:t>
            </a:r>
            <a:endParaRPr sz="1400" dirty="0">
              <a:latin typeface="Times New Roman"/>
              <a:cs typeface="Times New Roman"/>
            </a:endParaRPr>
          </a:p>
          <a:p>
            <a:pPr marL="356616" marR="490855" lvl="1" indent="-283464">
              <a:lnSpc>
                <a:spcPts val="1610"/>
              </a:lnSpc>
              <a:buFont typeface="Arial"/>
              <a:buChar char="•"/>
              <a:tabLst>
                <a:tab pos="411480" algn="l"/>
              </a:tabLst>
            </a:pPr>
            <a:r>
              <a:rPr sz="1400" spc="-5" dirty="0">
                <a:latin typeface="Times New Roman"/>
                <a:cs typeface="Times New Roman"/>
              </a:rPr>
              <a:t>Student refuses</a:t>
            </a:r>
            <a:r>
              <a:rPr sz="1400" spc="10" dirty="0">
                <a:latin typeface="Times New Roman"/>
                <a:cs typeface="Times New Roman"/>
              </a:rPr>
              <a:t> </a:t>
            </a:r>
            <a:r>
              <a:rPr sz="1400" spc="-5" dirty="0">
                <a:latin typeface="Times New Roman"/>
                <a:cs typeface="Times New Roman"/>
              </a:rPr>
              <a:t>to</a:t>
            </a:r>
            <a:r>
              <a:rPr sz="1400" spc="5" dirty="0">
                <a:latin typeface="Times New Roman"/>
                <a:cs typeface="Times New Roman"/>
              </a:rPr>
              <a:t> </a:t>
            </a:r>
            <a:r>
              <a:rPr sz="1400" spc="-5" dirty="0">
                <a:latin typeface="Times New Roman"/>
                <a:cs typeface="Times New Roman"/>
              </a:rPr>
              <a:t>take</a:t>
            </a:r>
            <a:r>
              <a:rPr sz="1400" spc="5" dirty="0">
                <a:latin typeface="Times New Roman"/>
                <a:cs typeface="Times New Roman"/>
              </a:rPr>
              <a:t> </a:t>
            </a:r>
            <a:r>
              <a:rPr sz="1400" dirty="0">
                <a:latin typeface="Times New Roman"/>
                <a:cs typeface="Times New Roman"/>
              </a:rPr>
              <a:t>an</a:t>
            </a:r>
            <a:r>
              <a:rPr sz="1400" spc="5" dirty="0">
                <a:latin typeface="Times New Roman"/>
                <a:cs typeface="Times New Roman"/>
              </a:rPr>
              <a:t> </a:t>
            </a:r>
            <a:r>
              <a:rPr sz="1400" dirty="0">
                <a:latin typeface="Times New Roman"/>
                <a:cs typeface="Times New Roman"/>
              </a:rPr>
              <a:t>assessment or </a:t>
            </a:r>
            <a:r>
              <a:rPr sz="1400" spc="-5" dirty="0">
                <a:latin typeface="Times New Roman"/>
                <a:cs typeface="Times New Roman"/>
              </a:rPr>
              <a:t>cheats</a:t>
            </a:r>
            <a:r>
              <a:rPr sz="1400" spc="10" dirty="0">
                <a:latin typeface="Times New Roman"/>
                <a:cs typeface="Times New Roman"/>
              </a:rPr>
              <a:t> </a:t>
            </a:r>
            <a:r>
              <a:rPr sz="1400" dirty="0">
                <a:latin typeface="Times New Roman"/>
                <a:cs typeface="Times New Roman"/>
              </a:rPr>
              <a:t>on</a:t>
            </a:r>
            <a:r>
              <a:rPr sz="1400" spc="5" dirty="0">
                <a:latin typeface="Times New Roman"/>
                <a:cs typeface="Times New Roman"/>
              </a:rPr>
              <a:t> </a:t>
            </a:r>
            <a:r>
              <a:rPr sz="1400" dirty="0">
                <a:latin typeface="Times New Roman"/>
                <a:cs typeface="Times New Roman"/>
              </a:rPr>
              <a:t>an</a:t>
            </a:r>
            <a:r>
              <a:rPr sz="1400" spc="5" dirty="0">
                <a:latin typeface="Times New Roman"/>
                <a:cs typeface="Times New Roman"/>
              </a:rPr>
              <a:t> </a:t>
            </a:r>
            <a:r>
              <a:rPr sz="1400" dirty="0">
                <a:latin typeface="Times New Roman"/>
                <a:cs typeface="Times New Roman"/>
              </a:rPr>
              <a:t>assessment,</a:t>
            </a:r>
            <a:r>
              <a:rPr sz="1400" spc="5" dirty="0">
                <a:latin typeface="Times New Roman"/>
                <a:cs typeface="Times New Roman"/>
              </a:rPr>
              <a:t> </a:t>
            </a:r>
            <a:r>
              <a:rPr sz="1400" spc="-5" dirty="0">
                <a:latin typeface="Times New Roman"/>
                <a:cs typeface="Times New Roman"/>
              </a:rPr>
              <a:t>requiring</a:t>
            </a:r>
            <a:r>
              <a:rPr sz="1400" spc="5" dirty="0">
                <a:latin typeface="Times New Roman"/>
                <a:cs typeface="Times New Roman"/>
              </a:rPr>
              <a:t> </a:t>
            </a:r>
            <a:r>
              <a:rPr sz="1400" spc="-5" dirty="0">
                <a:latin typeface="Times New Roman"/>
                <a:cs typeface="Times New Roman"/>
              </a:rPr>
              <a:t>the </a:t>
            </a:r>
            <a:r>
              <a:rPr sz="1400" spc="-335" dirty="0">
                <a:latin typeface="Times New Roman"/>
                <a:cs typeface="Times New Roman"/>
              </a:rPr>
              <a:t> </a:t>
            </a:r>
            <a:r>
              <a:rPr sz="1400" dirty="0">
                <a:latin typeface="Times New Roman"/>
                <a:cs typeface="Times New Roman"/>
              </a:rPr>
              <a:t>assessment</a:t>
            </a:r>
            <a:r>
              <a:rPr sz="1400" spc="-10" dirty="0">
                <a:latin typeface="Times New Roman"/>
                <a:cs typeface="Times New Roman"/>
              </a:rPr>
              <a:t> </a:t>
            </a:r>
            <a:r>
              <a:rPr sz="1400" spc="-5" dirty="0">
                <a:latin typeface="Times New Roman"/>
                <a:cs typeface="Times New Roman"/>
              </a:rPr>
              <a:t>to</a:t>
            </a:r>
            <a:r>
              <a:rPr sz="1400" dirty="0">
                <a:latin typeface="Times New Roman"/>
                <a:cs typeface="Times New Roman"/>
              </a:rPr>
              <a:t> be </a:t>
            </a:r>
            <a:r>
              <a:rPr sz="1400" spc="-5" dirty="0">
                <a:latin typeface="Times New Roman"/>
                <a:cs typeface="Times New Roman"/>
              </a:rPr>
              <a:t>invalidated</a:t>
            </a:r>
            <a:endParaRPr sz="1400" dirty="0">
              <a:latin typeface="Times New Roman"/>
              <a:cs typeface="Times New Roman"/>
            </a:endParaRPr>
          </a:p>
          <a:p>
            <a:pPr marL="356616" marR="5080" lvl="1" indent="-283464">
              <a:lnSpc>
                <a:spcPct val="101400"/>
              </a:lnSpc>
              <a:buFont typeface="Arial"/>
              <a:buChar char="•"/>
              <a:tabLst>
                <a:tab pos="411480" algn="l"/>
              </a:tabLst>
            </a:pPr>
            <a:r>
              <a:rPr sz="1400" spc="-15" dirty="0">
                <a:latin typeface="Times New Roman"/>
                <a:cs typeface="Times New Roman"/>
              </a:rPr>
              <a:t>Student’s</a:t>
            </a:r>
            <a:r>
              <a:rPr sz="1400" spc="15" dirty="0">
                <a:latin typeface="Times New Roman"/>
                <a:cs typeface="Times New Roman"/>
              </a:rPr>
              <a:t> </a:t>
            </a:r>
            <a:r>
              <a:rPr sz="1400" dirty="0">
                <a:latin typeface="Times New Roman"/>
                <a:cs typeface="Times New Roman"/>
              </a:rPr>
              <a:t>responses</a:t>
            </a:r>
            <a:r>
              <a:rPr sz="1400" spc="15" dirty="0">
                <a:latin typeface="Times New Roman"/>
                <a:cs typeface="Times New Roman"/>
              </a:rPr>
              <a:t> </a:t>
            </a:r>
            <a:r>
              <a:rPr sz="1400" spc="-5" dirty="0">
                <a:latin typeface="Times New Roman"/>
                <a:cs typeface="Times New Roman"/>
              </a:rPr>
              <a:t>are</a:t>
            </a:r>
            <a:r>
              <a:rPr sz="1400" spc="10" dirty="0">
                <a:latin typeface="Times New Roman"/>
                <a:cs typeface="Times New Roman"/>
              </a:rPr>
              <a:t> </a:t>
            </a:r>
            <a:r>
              <a:rPr sz="1400" spc="-5" dirty="0">
                <a:latin typeface="Times New Roman"/>
                <a:cs typeface="Times New Roman"/>
              </a:rPr>
              <a:t>transferred</a:t>
            </a:r>
            <a:r>
              <a:rPr sz="1400" spc="10" dirty="0">
                <a:latin typeface="Times New Roman"/>
                <a:cs typeface="Times New Roman"/>
              </a:rPr>
              <a:t> </a:t>
            </a:r>
            <a:r>
              <a:rPr sz="1400" dirty="0">
                <a:latin typeface="Times New Roman"/>
                <a:cs typeface="Times New Roman"/>
              </a:rPr>
              <a:t>by</a:t>
            </a:r>
            <a:r>
              <a:rPr sz="1400" spc="10" dirty="0">
                <a:latin typeface="Times New Roman"/>
                <a:cs typeface="Times New Roman"/>
              </a:rPr>
              <a:t> </a:t>
            </a:r>
            <a:r>
              <a:rPr sz="1400" spc="-10" dirty="0">
                <a:latin typeface="Times New Roman"/>
                <a:cs typeface="Times New Roman"/>
              </a:rPr>
              <a:t>staff</a:t>
            </a:r>
            <a:r>
              <a:rPr sz="1400" spc="5" dirty="0">
                <a:latin typeface="Times New Roman"/>
                <a:cs typeface="Times New Roman"/>
              </a:rPr>
              <a:t> </a:t>
            </a:r>
            <a:r>
              <a:rPr sz="1400" spc="-5" dirty="0">
                <a:latin typeface="Times New Roman"/>
                <a:cs typeface="Times New Roman"/>
              </a:rPr>
              <a:t>incorrectly</a:t>
            </a:r>
            <a:r>
              <a:rPr sz="1400" spc="10" dirty="0">
                <a:latin typeface="Times New Roman"/>
                <a:cs typeface="Times New Roman"/>
              </a:rPr>
              <a:t> </a:t>
            </a:r>
            <a:r>
              <a:rPr sz="1400" spc="-5" dirty="0">
                <a:latin typeface="Times New Roman"/>
                <a:cs typeface="Times New Roman"/>
              </a:rPr>
              <a:t>to</a:t>
            </a:r>
            <a:r>
              <a:rPr sz="1400" spc="10" dirty="0">
                <a:latin typeface="Times New Roman"/>
                <a:cs typeface="Times New Roman"/>
              </a:rPr>
              <a:t> </a:t>
            </a:r>
            <a:r>
              <a:rPr sz="1400" dirty="0">
                <a:latin typeface="Times New Roman"/>
                <a:cs typeface="Times New Roman"/>
              </a:rPr>
              <a:t>a</a:t>
            </a:r>
            <a:r>
              <a:rPr sz="1400" spc="10" dirty="0">
                <a:latin typeface="Times New Roman"/>
                <a:cs typeface="Times New Roman"/>
              </a:rPr>
              <a:t> </a:t>
            </a:r>
            <a:r>
              <a:rPr sz="1400" spc="-5" dirty="0">
                <a:latin typeface="Times New Roman"/>
                <a:cs typeface="Times New Roman"/>
              </a:rPr>
              <a:t>scorable</a:t>
            </a:r>
            <a:r>
              <a:rPr sz="1400" spc="10" dirty="0">
                <a:latin typeface="Times New Roman"/>
                <a:cs typeface="Times New Roman"/>
              </a:rPr>
              <a:t> </a:t>
            </a:r>
            <a:r>
              <a:rPr sz="1400" dirty="0">
                <a:latin typeface="Times New Roman"/>
                <a:cs typeface="Times New Roman"/>
              </a:rPr>
              <a:t>answer</a:t>
            </a:r>
            <a:r>
              <a:rPr sz="1400" spc="5" dirty="0">
                <a:latin typeface="Times New Roman"/>
                <a:cs typeface="Times New Roman"/>
              </a:rPr>
              <a:t> </a:t>
            </a:r>
            <a:r>
              <a:rPr sz="1400" spc="-5" dirty="0">
                <a:latin typeface="Times New Roman"/>
                <a:cs typeface="Times New Roman"/>
              </a:rPr>
              <a:t>document </a:t>
            </a:r>
            <a:r>
              <a:rPr sz="1400" spc="-335" dirty="0">
                <a:latin typeface="Times New Roman"/>
                <a:cs typeface="Times New Roman"/>
              </a:rPr>
              <a:t> </a:t>
            </a:r>
            <a:r>
              <a:rPr sz="1400" dirty="0">
                <a:latin typeface="Times New Roman"/>
                <a:cs typeface="Times New Roman"/>
              </a:rPr>
              <a:t>or</a:t>
            </a:r>
            <a:r>
              <a:rPr sz="1400" spc="-10" dirty="0">
                <a:latin typeface="Times New Roman"/>
                <a:cs typeface="Times New Roman"/>
              </a:rPr>
              <a:t> </a:t>
            </a:r>
            <a:r>
              <a:rPr sz="1400" dirty="0">
                <a:latin typeface="Times New Roman"/>
                <a:cs typeface="Times New Roman"/>
              </a:rPr>
              <a:t>onscreen </a:t>
            </a:r>
            <a:r>
              <a:rPr sz="1400" spc="-5" dirty="0">
                <a:latin typeface="Times New Roman"/>
                <a:cs typeface="Times New Roman"/>
              </a:rPr>
              <a:t>(online)</a:t>
            </a:r>
            <a:endParaRPr sz="1400" dirty="0">
              <a:latin typeface="Times New Roman"/>
              <a:cs typeface="Times New Roman"/>
            </a:endParaRPr>
          </a:p>
        </p:txBody>
      </p:sp>
    </p:spTree>
    <p:extLst>
      <p:ext uri="{BB962C8B-B14F-4D97-AF65-F5344CB8AC3E}">
        <p14:creationId xmlns:p14="http://schemas.microsoft.com/office/powerpoint/2010/main" val="1706522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F85E5-8A21-37BD-783C-11EC576530FA}"/>
              </a:ext>
            </a:extLst>
          </p:cNvPr>
          <p:cNvSpPr>
            <a:spLocks noGrp="1"/>
          </p:cNvSpPr>
          <p:nvPr>
            <p:ph type="title"/>
          </p:nvPr>
        </p:nvSpPr>
        <p:spPr/>
        <p:txBody>
          <a:bodyPr/>
          <a:lstStyle/>
          <a:p>
            <a:r>
              <a:rPr lang="en-US" dirty="0"/>
              <a:t>MDE Site Monitoring</a:t>
            </a:r>
          </a:p>
        </p:txBody>
      </p:sp>
      <p:sp>
        <p:nvSpPr>
          <p:cNvPr id="4" name="Slide Number Placeholder 3">
            <a:extLst>
              <a:ext uri="{FF2B5EF4-FFF2-40B4-BE49-F238E27FC236}">
                <a16:creationId xmlns:a16="http://schemas.microsoft.com/office/drawing/2014/main" id="{2C5321DE-F6C4-F32C-1C5F-5D4E7FE9A08B}"/>
              </a:ext>
            </a:extLst>
          </p:cNvPr>
          <p:cNvSpPr>
            <a:spLocks noGrp="1"/>
          </p:cNvSpPr>
          <p:nvPr>
            <p:ph type="sldNum" sz="quarter" idx="12"/>
          </p:nvPr>
        </p:nvSpPr>
        <p:spPr/>
        <p:txBody>
          <a:bodyPr/>
          <a:lstStyle/>
          <a:p>
            <a:fld id="{B4D764D8-5B36-754B-AFBA-AF0AFEFF4AB1}" type="slidenum">
              <a:rPr lang="en-US" smtClean="0"/>
              <a:t>34</a:t>
            </a:fld>
            <a:endParaRPr lang="en-US"/>
          </a:p>
        </p:txBody>
      </p:sp>
      <p:sp>
        <p:nvSpPr>
          <p:cNvPr id="5" name="object 7">
            <a:extLst>
              <a:ext uri="{FF2B5EF4-FFF2-40B4-BE49-F238E27FC236}">
                <a16:creationId xmlns:a16="http://schemas.microsoft.com/office/drawing/2014/main" id="{BD7FE174-62E3-5BAA-BC5C-3C415CCB5579}"/>
              </a:ext>
            </a:extLst>
          </p:cNvPr>
          <p:cNvSpPr txBox="1"/>
          <p:nvPr/>
        </p:nvSpPr>
        <p:spPr>
          <a:xfrm>
            <a:off x="76200" y="948068"/>
            <a:ext cx="2429846"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MDE</a:t>
            </a:r>
            <a:r>
              <a:rPr sz="1800" b="1" spc="-25" dirty="0">
                <a:latin typeface="Times New Roman"/>
                <a:cs typeface="Times New Roman"/>
              </a:rPr>
              <a:t> </a:t>
            </a:r>
            <a:r>
              <a:rPr sz="1800" b="1" spc="-5" dirty="0">
                <a:latin typeface="Times New Roman"/>
                <a:cs typeface="Times New Roman"/>
              </a:rPr>
              <a:t>Site</a:t>
            </a:r>
            <a:r>
              <a:rPr sz="1800" b="1" spc="-50" dirty="0">
                <a:latin typeface="Times New Roman"/>
                <a:cs typeface="Times New Roman"/>
              </a:rPr>
              <a:t> </a:t>
            </a:r>
            <a:r>
              <a:rPr sz="1800" b="1" spc="-20" dirty="0">
                <a:latin typeface="Times New Roman"/>
                <a:cs typeface="Times New Roman"/>
              </a:rPr>
              <a:t>Visit</a:t>
            </a:r>
            <a:r>
              <a:rPr sz="1800" b="1" spc="-15" dirty="0">
                <a:latin typeface="Times New Roman"/>
                <a:cs typeface="Times New Roman"/>
              </a:rPr>
              <a:t> </a:t>
            </a:r>
            <a:r>
              <a:rPr sz="1800" b="1" spc="-5" dirty="0">
                <a:latin typeface="Times New Roman"/>
                <a:cs typeface="Times New Roman"/>
              </a:rPr>
              <a:t>Checklist</a:t>
            </a:r>
            <a:endParaRPr sz="1800" dirty="0">
              <a:latin typeface="Times New Roman"/>
              <a:cs typeface="Times New Roman"/>
            </a:endParaRPr>
          </a:p>
        </p:txBody>
      </p:sp>
      <p:sp>
        <p:nvSpPr>
          <p:cNvPr id="6" name="object 8">
            <a:extLst>
              <a:ext uri="{FF2B5EF4-FFF2-40B4-BE49-F238E27FC236}">
                <a16:creationId xmlns:a16="http://schemas.microsoft.com/office/drawing/2014/main" id="{FA83A1C6-1429-342D-C18E-DD933D031952}"/>
              </a:ext>
            </a:extLst>
          </p:cNvPr>
          <p:cNvSpPr txBox="1"/>
          <p:nvPr/>
        </p:nvSpPr>
        <p:spPr>
          <a:xfrm>
            <a:off x="76200" y="3770603"/>
            <a:ext cx="6632944" cy="2218428"/>
          </a:xfrm>
          <a:prstGeom prst="rect">
            <a:avLst/>
          </a:prstGeom>
        </p:spPr>
        <p:txBody>
          <a:bodyPr vert="horz" wrap="square" lIns="0" tIns="12700" rIns="0" bIns="0" rtlCol="0">
            <a:spAutoFit/>
          </a:bodyPr>
          <a:lstStyle/>
          <a:p>
            <a:pPr marL="298450" marR="5080" indent="-285750">
              <a:lnSpc>
                <a:spcPct val="105000"/>
              </a:lnSpc>
              <a:spcBef>
                <a:spcPts val="100"/>
              </a:spcBef>
              <a:buFont typeface="Arial" panose="020B0604020202020204" pitchFamily="34" charset="0"/>
              <a:buChar char="•"/>
              <a:tabLst>
                <a:tab pos="297815" algn="l"/>
                <a:tab pos="298450" algn="l"/>
              </a:tabLst>
            </a:pPr>
            <a:r>
              <a:rPr sz="1600" spc="-5" dirty="0">
                <a:latin typeface="Times New Roman"/>
                <a:cs typeface="Times New Roman"/>
              </a:rPr>
              <a:t>The MDE </a:t>
            </a:r>
            <a:r>
              <a:rPr sz="1600" dirty="0">
                <a:latin typeface="Times New Roman"/>
                <a:cs typeface="Times New Roman"/>
              </a:rPr>
              <a:t>Minnesota </a:t>
            </a:r>
            <a:r>
              <a:rPr sz="1600" spc="-5" dirty="0">
                <a:latin typeface="Times New Roman"/>
                <a:cs typeface="Times New Roman"/>
              </a:rPr>
              <a:t>Assessment </a:t>
            </a:r>
            <a:r>
              <a:rPr sz="1600" dirty="0">
                <a:latin typeface="Times New Roman"/>
                <a:cs typeface="Times New Roman"/>
              </a:rPr>
              <a:t>Monitoring Checklist is available on </a:t>
            </a:r>
            <a:r>
              <a:rPr sz="1600" spc="5" dirty="0">
                <a:latin typeface="Times New Roman"/>
                <a:cs typeface="Times New Roman"/>
              </a:rPr>
              <a:t>t</a:t>
            </a:r>
            <a:r>
              <a:rPr sz="1600" dirty="0">
                <a:latin typeface="Times New Roman"/>
                <a:cs typeface="Times New Roman"/>
              </a:rPr>
              <a:t>he </a:t>
            </a:r>
            <a:r>
              <a:rPr sz="1600" spc="-5" dirty="0">
                <a:latin typeface="Times New Roman"/>
                <a:cs typeface="Times New Roman"/>
              </a:rPr>
              <a:t>RE</a:t>
            </a:r>
            <a:r>
              <a:rPr sz="1600" dirty="0">
                <a:latin typeface="Times New Roman"/>
                <a:cs typeface="Times New Roman"/>
              </a:rPr>
              <a:t>A</a:t>
            </a:r>
            <a:r>
              <a:rPr sz="1600" spc="-95" dirty="0">
                <a:latin typeface="Times New Roman"/>
                <a:cs typeface="Times New Roman"/>
              </a:rPr>
              <a:t> </a:t>
            </a:r>
            <a:r>
              <a:rPr sz="1600" spc="-10" dirty="0">
                <a:latin typeface="Times New Roman"/>
                <a:cs typeface="Times New Roman"/>
              </a:rPr>
              <a:t>w</a:t>
            </a:r>
            <a:r>
              <a:rPr sz="1600" dirty="0">
                <a:latin typeface="Times New Roman"/>
                <a:cs typeface="Times New Roman"/>
              </a:rPr>
              <a:t>eb s</a:t>
            </a:r>
            <a:r>
              <a:rPr sz="1600" spc="5" dirty="0">
                <a:latin typeface="Times New Roman"/>
                <a:cs typeface="Times New Roman"/>
              </a:rPr>
              <a:t>it</a:t>
            </a:r>
            <a:r>
              <a:rPr sz="1600" dirty="0">
                <a:latin typeface="Times New Roman"/>
                <a:cs typeface="Times New Roman"/>
              </a:rPr>
              <a:t>e:</a:t>
            </a:r>
            <a:r>
              <a:rPr lang="en-US" sz="1600" dirty="0">
                <a:latin typeface="Times New Roman"/>
                <a:cs typeface="Times New Roman"/>
              </a:rPr>
              <a:t> </a:t>
            </a:r>
            <a:r>
              <a:rPr lang="en-US" sz="1600" dirty="0">
                <a:latin typeface="Times New Roman"/>
                <a:cs typeface="Times New Roman"/>
                <a:hlinkClick r:id="rId2"/>
              </a:rPr>
              <a:t>spps.org/about/departments/research-evaluation-assessment/test-coordination</a:t>
            </a:r>
            <a:r>
              <a:rPr lang="en-US" sz="1600" dirty="0">
                <a:latin typeface="Times New Roman"/>
                <a:cs typeface="Times New Roman"/>
              </a:rPr>
              <a:t> </a:t>
            </a:r>
            <a:endParaRPr lang="en-US" sz="1600" u="sng" spc="-5" dirty="0">
              <a:solidFill>
                <a:srgbClr val="0000FF"/>
              </a:solidFill>
              <a:uFill>
                <a:solidFill>
                  <a:srgbClr val="0000FF"/>
                </a:solidFill>
              </a:uFill>
              <a:latin typeface="Times New Roman"/>
              <a:cs typeface="Times New Roman"/>
            </a:endParaRPr>
          </a:p>
          <a:p>
            <a:pPr marL="298450" marR="5080" indent="-285750">
              <a:lnSpc>
                <a:spcPct val="105000"/>
              </a:lnSpc>
              <a:spcBef>
                <a:spcPts val="600"/>
              </a:spcBef>
              <a:buFont typeface="Arial" panose="020B0604020202020204" pitchFamily="34" charset="0"/>
              <a:buChar char="•"/>
              <a:tabLst>
                <a:tab pos="297815" algn="l"/>
                <a:tab pos="298450" algn="l"/>
              </a:tabLst>
            </a:pPr>
            <a:r>
              <a:rPr lang="en-US" sz="1600" dirty="0">
                <a:latin typeface="Times New Roman" panose="02020603050405020304" pitchFamily="18" charset="0"/>
                <a:cs typeface="Times New Roman" panose="02020603050405020304" pitchFamily="18" charset="0"/>
              </a:rPr>
              <a:t>MDE also requires District staff to conduct random, unannounced observations of testing rooms to confirm adherence to state and district assessment policies and procedures</a:t>
            </a:r>
          </a:p>
          <a:p>
            <a:pPr marL="755650" marR="5080" lvl="1" indent="-285750">
              <a:lnSpc>
                <a:spcPct val="105000"/>
              </a:lnSpc>
              <a:spcBef>
                <a:spcPts val="600"/>
              </a:spcBef>
              <a:buFont typeface="Arial" panose="020B0604020202020204" pitchFamily="34" charset="0"/>
              <a:buChar char="•"/>
              <a:tabLst>
                <a:tab pos="297815" algn="l"/>
                <a:tab pos="298450" algn="l"/>
              </a:tabLst>
            </a:pPr>
            <a:r>
              <a:rPr lang="en-US" sz="1600" dirty="0">
                <a:latin typeface="Times New Roman" panose="02020603050405020304" pitchFamily="18" charset="0"/>
                <a:cs typeface="Times New Roman" panose="02020603050405020304" pitchFamily="18" charset="0"/>
              </a:rPr>
              <a:t>District staff will visit a few schools during the ACCESS testing window</a:t>
            </a:r>
          </a:p>
        </p:txBody>
      </p:sp>
      <p:pic>
        <p:nvPicPr>
          <p:cNvPr id="7" name="object 15">
            <a:extLst>
              <a:ext uri="{FF2B5EF4-FFF2-40B4-BE49-F238E27FC236}">
                <a16:creationId xmlns:a16="http://schemas.microsoft.com/office/drawing/2014/main" id="{E59D140A-7266-2E55-26B0-085D56EB3E34}"/>
              </a:ext>
            </a:extLst>
          </p:cNvPr>
          <p:cNvPicPr/>
          <p:nvPr/>
        </p:nvPicPr>
        <p:blipFill>
          <a:blip r:embed="rId3" cstate="print"/>
          <a:stretch>
            <a:fillRect/>
          </a:stretch>
        </p:blipFill>
        <p:spPr>
          <a:xfrm>
            <a:off x="2258192" y="1609252"/>
            <a:ext cx="2439971" cy="675978"/>
          </a:xfrm>
          <a:prstGeom prst="rect">
            <a:avLst/>
          </a:prstGeom>
        </p:spPr>
      </p:pic>
      <p:sp>
        <p:nvSpPr>
          <p:cNvPr id="8" name="object 16">
            <a:extLst>
              <a:ext uri="{FF2B5EF4-FFF2-40B4-BE49-F238E27FC236}">
                <a16:creationId xmlns:a16="http://schemas.microsoft.com/office/drawing/2014/main" id="{AE4D49D4-E41D-9898-B423-F2E95AC55893}"/>
              </a:ext>
            </a:extLst>
          </p:cNvPr>
          <p:cNvSpPr txBox="1"/>
          <p:nvPr/>
        </p:nvSpPr>
        <p:spPr>
          <a:xfrm>
            <a:off x="653014" y="1412314"/>
            <a:ext cx="5567298" cy="2213683"/>
          </a:xfrm>
          <a:prstGeom prst="rect">
            <a:avLst/>
          </a:prstGeom>
          <a:ln w="9525">
            <a:solidFill>
              <a:srgbClr val="000000"/>
            </a:solidFill>
          </a:ln>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L="380365" marR="419100">
              <a:lnSpc>
                <a:spcPct val="94500"/>
              </a:lnSpc>
              <a:spcBef>
                <a:spcPts val="1050"/>
              </a:spcBef>
            </a:pPr>
            <a:r>
              <a:rPr sz="1100" i="1" spc="-30" dirty="0">
                <a:latin typeface="Arial"/>
                <a:cs typeface="Arial"/>
              </a:rPr>
              <a:t>MDE</a:t>
            </a:r>
            <a:r>
              <a:rPr sz="1100" i="1" spc="-50" dirty="0">
                <a:latin typeface="Arial"/>
                <a:cs typeface="Arial"/>
              </a:rPr>
              <a:t> </a:t>
            </a:r>
            <a:r>
              <a:rPr sz="1100" i="1" spc="-20" dirty="0">
                <a:latin typeface="Arial"/>
                <a:cs typeface="Arial"/>
              </a:rPr>
              <a:t>has</a:t>
            </a:r>
            <a:r>
              <a:rPr sz="1100" i="1" spc="-40" dirty="0">
                <a:latin typeface="Arial"/>
                <a:cs typeface="Arial"/>
              </a:rPr>
              <a:t> </a:t>
            </a:r>
            <a:r>
              <a:rPr sz="1100" i="1" spc="-25" dirty="0">
                <a:latin typeface="Arial"/>
                <a:cs typeface="Arial"/>
              </a:rPr>
              <a:t>compiled</a:t>
            </a:r>
            <a:r>
              <a:rPr sz="1100" i="1" spc="-40" dirty="0">
                <a:latin typeface="Arial"/>
                <a:cs typeface="Arial"/>
              </a:rPr>
              <a:t> </a:t>
            </a:r>
            <a:r>
              <a:rPr sz="1100" i="1" dirty="0">
                <a:latin typeface="Arial"/>
                <a:cs typeface="Arial"/>
              </a:rPr>
              <a:t>a</a:t>
            </a:r>
            <a:r>
              <a:rPr sz="1100" i="1" spc="-35" dirty="0">
                <a:latin typeface="Arial"/>
                <a:cs typeface="Arial"/>
              </a:rPr>
              <a:t> </a:t>
            </a:r>
            <a:r>
              <a:rPr sz="1100" i="1" spc="-15" dirty="0">
                <a:latin typeface="Arial"/>
                <a:cs typeface="Arial"/>
              </a:rPr>
              <a:t>list</a:t>
            </a:r>
            <a:r>
              <a:rPr sz="1100" i="1" spc="-35" dirty="0">
                <a:latin typeface="Arial"/>
                <a:cs typeface="Arial"/>
              </a:rPr>
              <a:t> </a:t>
            </a:r>
            <a:r>
              <a:rPr sz="1100" i="1" spc="-20" dirty="0">
                <a:latin typeface="Arial"/>
                <a:cs typeface="Arial"/>
              </a:rPr>
              <a:t>that</a:t>
            </a:r>
            <a:r>
              <a:rPr sz="1100" i="1" spc="-35" dirty="0">
                <a:latin typeface="Arial"/>
                <a:cs typeface="Arial"/>
              </a:rPr>
              <a:t> </a:t>
            </a:r>
            <a:r>
              <a:rPr sz="1100" i="1" spc="-20" dirty="0">
                <a:latin typeface="Arial"/>
                <a:cs typeface="Arial"/>
              </a:rPr>
              <a:t>outlines</a:t>
            </a:r>
            <a:r>
              <a:rPr sz="1100" i="1" spc="-35" dirty="0">
                <a:latin typeface="Arial"/>
                <a:cs typeface="Arial"/>
              </a:rPr>
              <a:t> </a:t>
            </a:r>
            <a:r>
              <a:rPr sz="1100" i="1" spc="-15" dirty="0">
                <a:latin typeface="Arial"/>
                <a:cs typeface="Arial"/>
              </a:rPr>
              <a:t>the</a:t>
            </a:r>
            <a:r>
              <a:rPr sz="1100" i="1" spc="-40" dirty="0">
                <a:latin typeface="Arial"/>
                <a:cs typeface="Arial"/>
              </a:rPr>
              <a:t> </a:t>
            </a:r>
            <a:r>
              <a:rPr sz="1100" i="1" spc="-20" dirty="0">
                <a:latin typeface="Arial"/>
                <a:cs typeface="Arial"/>
              </a:rPr>
              <a:t>areas</a:t>
            </a:r>
            <a:r>
              <a:rPr sz="1100" i="1" spc="-40" dirty="0">
                <a:latin typeface="Arial"/>
                <a:cs typeface="Arial"/>
              </a:rPr>
              <a:t> </a:t>
            </a:r>
            <a:r>
              <a:rPr sz="1100" i="1" spc="-20" dirty="0">
                <a:latin typeface="Arial"/>
                <a:cs typeface="Arial"/>
              </a:rPr>
              <a:t>that</a:t>
            </a:r>
            <a:r>
              <a:rPr sz="1100" i="1" spc="-35" dirty="0">
                <a:latin typeface="Arial"/>
                <a:cs typeface="Arial"/>
              </a:rPr>
              <a:t> </a:t>
            </a:r>
            <a:r>
              <a:rPr sz="1100" i="1" spc="-30" dirty="0">
                <a:latin typeface="Arial"/>
                <a:cs typeface="Arial"/>
              </a:rPr>
              <a:t>MDE</a:t>
            </a:r>
            <a:r>
              <a:rPr sz="1100" i="1" spc="-45" dirty="0">
                <a:latin typeface="Arial"/>
                <a:cs typeface="Arial"/>
              </a:rPr>
              <a:t> </a:t>
            </a:r>
            <a:r>
              <a:rPr sz="1100" i="1" spc="-25" dirty="0">
                <a:latin typeface="Arial"/>
                <a:cs typeface="Arial"/>
              </a:rPr>
              <a:t>monitors</a:t>
            </a:r>
            <a:r>
              <a:rPr sz="1100" i="1" spc="-40" dirty="0">
                <a:latin typeface="Arial"/>
                <a:cs typeface="Arial"/>
              </a:rPr>
              <a:t> </a:t>
            </a:r>
            <a:r>
              <a:rPr sz="1100" i="1" spc="-15" dirty="0">
                <a:latin typeface="Arial"/>
                <a:cs typeface="Arial"/>
              </a:rPr>
              <a:t>will</a:t>
            </a:r>
            <a:r>
              <a:rPr sz="1100" i="1" spc="-25" dirty="0">
                <a:latin typeface="Arial"/>
                <a:cs typeface="Arial"/>
              </a:rPr>
              <a:t> observe</a:t>
            </a:r>
            <a:r>
              <a:rPr sz="1100" i="1" spc="-35" dirty="0">
                <a:latin typeface="Arial"/>
                <a:cs typeface="Arial"/>
              </a:rPr>
              <a:t> </a:t>
            </a:r>
            <a:r>
              <a:rPr sz="1100" i="1" spc="-15" dirty="0">
                <a:latin typeface="Arial"/>
                <a:cs typeface="Arial"/>
              </a:rPr>
              <a:t>or </a:t>
            </a:r>
            <a:r>
              <a:rPr sz="1100" i="1" spc="-290" dirty="0">
                <a:latin typeface="Arial"/>
                <a:cs typeface="Arial"/>
              </a:rPr>
              <a:t> </a:t>
            </a:r>
            <a:r>
              <a:rPr sz="1100" i="1" spc="-25" dirty="0">
                <a:latin typeface="Arial"/>
                <a:cs typeface="Arial"/>
              </a:rPr>
              <a:t>discuss </a:t>
            </a:r>
            <a:r>
              <a:rPr sz="1100" i="1" spc="-20" dirty="0">
                <a:latin typeface="Arial"/>
                <a:cs typeface="Arial"/>
              </a:rPr>
              <a:t>during </a:t>
            </a:r>
            <a:r>
              <a:rPr sz="1100" i="1" dirty="0">
                <a:latin typeface="Arial"/>
                <a:cs typeface="Arial"/>
              </a:rPr>
              <a:t>a </a:t>
            </a:r>
            <a:r>
              <a:rPr sz="1100" i="1" spc="-25" dirty="0">
                <a:latin typeface="Arial"/>
                <a:cs typeface="Arial"/>
              </a:rPr>
              <a:t>monitoring </a:t>
            </a:r>
            <a:r>
              <a:rPr sz="1100" i="1" spc="-20" dirty="0">
                <a:latin typeface="Arial"/>
                <a:cs typeface="Arial"/>
              </a:rPr>
              <a:t>visit </a:t>
            </a:r>
            <a:r>
              <a:rPr sz="1100" i="1" spc="-15" dirty="0">
                <a:latin typeface="Arial"/>
                <a:cs typeface="Arial"/>
              </a:rPr>
              <a:t>of </a:t>
            </a:r>
            <a:r>
              <a:rPr sz="1100" i="1" spc="-30" dirty="0">
                <a:latin typeface="Arial"/>
                <a:cs typeface="Arial"/>
              </a:rPr>
              <a:t>ACCESS </a:t>
            </a:r>
            <a:r>
              <a:rPr sz="1100" i="1" spc="-15" dirty="0">
                <a:latin typeface="Arial"/>
                <a:cs typeface="Arial"/>
              </a:rPr>
              <a:t>or </a:t>
            </a:r>
            <a:r>
              <a:rPr sz="1100" i="1" spc="-30" dirty="0">
                <a:latin typeface="Arial"/>
                <a:cs typeface="Arial"/>
              </a:rPr>
              <a:t>MCA </a:t>
            </a:r>
            <a:r>
              <a:rPr sz="1100" i="1" spc="-25" dirty="0">
                <a:latin typeface="Arial"/>
                <a:cs typeface="Arial"/>
              </a:rPr>
              <a:t>administrations.</a:t>
            </a:r>
            <a:r>
              <a:rPr sz="1100" i="1" spc="-20" dirty="0">
                <a:latin typeface="Arial"/>
                <a:cs typeface="Arial"/>
              </a:rPr>
              <a:t> </a:t>
            </a:r>
            <a:r>
              <a:rPr sz="1100" i="1" spc="-25" dirty="0">
                <a:latin typeface="Arial"/>
                <a:cs typeface="Arial"/>
              </a:rPr>
              <a:t>Areas of </a:t>
            </a:r>
            <a:r>
              <a:rPr sz="1100" i="1" spc="-20" dirty="0">
                <a:latin typeface="Arial"/>
                <a:cs typeface="Arial"/>
              </a:rPr>
              <a:t> </a:t>
            </a:r>
            <a:r>
              <a:rPr sz="1100" i="1" spc="-25" dirty="0">
                <a:latin typeface="Arial"/>
                <a:cs typeface="Arial"/>
              </a:rPr>
              <a:t>observation:</a:t>
            </a:r>
            <a:endParaRPr sz="1100" dirty="0">
              <a:latin typeface="Arial"/>
              <a:cs typeface="Arial"/>
            </a:endParaRPr>
          </a:p>
          <a:p>
            <a:pPr marL="666115" indent="-286385">
              <a:lnSpc>
                <a:spcPts val="1295"/>
              </a:lnSpc>
              <a:buFont typeface="Arial"/>
              <a:buChar char="•"/>
              <a:tabLst>
                <a:tab pos="666115" algn="l"/>
                <a:tab pos="666750" algn="l"/>
              </a:tabLst>
            </a:pPr>
            <a:r>
              <a:rPr sz="1100" i="1" spc="-20" dirty="0">
                <a:latin typeface="Arial"/>
                <a:cs typeface="Arial"/>
              </a:rPr>
              <a:t>Interview</a:t>
            </a:r>
            <a:r>
              <a:rPr sz="1100" i="1" spc="-40" dirty="0">
                <a:latin typeface="Arial"/>
                <a:cs typeface="Arial"/>
              </a:rPr>
              <a:t> </a:t>
            </a:r>
            <a:r>
              <a:rPr sz="1100" i="1" spc="-20" dirty="0">
                <a:latin typeface="Arial"/>
                <a:cs typeface="Arial"/>
              </a:rPr>
              <a:t>with</a:t>
            </a:r>
            <a:r>
              <a:rPr sz="1100" i="1" spc="-35" dirty="0">
                <a:latin typeface="Arial"/>
                <a:cs typeface="Arial"/>
              </a:rPr>
              <a:t> </a:t>
            </a:r>
            <a:r>
              <a:rPr sz="1100" i="1" spc="-25" dirty="0">
                <a:latin typeface="Arial"/>
                <a:cs typeface="Arial"/>
              </a:rPr>
              <a:t>District/School</a:t>
            </a:r>
            <a:r>
              <a:rPr sz="1100" i="1" spc="-10" dirty="0">
                <a:latin typeface="Arial"/>
                <a:cs typeface="Arial"/>
              </a:rPr>
              <a:t> </a:t>
            </a:r>
            <a:r>
              <a:rPr sz="1100" i="1" spc="-30" dirty="0">
                <a:latin typeface="Arial"/>
                <a:cs typeface="Arial"/>
              </a:rPr>
              <a:t>Assessment </a:t>
            </a:r>
            <a:r>
              <a:rPr sz="1100" i="1" spc="-25" dirty="0">
                <a:latin typeface="Arial"/>
                <a:cs typeface="Arial"/>
              </a:rPr>
              <a:t>Coordinator</a:t>
            </a:r>
            <a:endParaRPr sz="1100" dirty="0">
              <a:latin typeface="Arial"/>
              <a:cs typeface="Arial"/>
            </a:endParaRPr>
          </a:p>
          <a:p>
            <a:pPr marL="666115" indent="-286385">
              <a:lnSpc>
                <a:spcPts val="1260"/>
              </a:lnSpc>
              <a:buFont typeface="Arial"/>
              <a:buChar char="•"/>
              <a:tabLst>
                <a:tab pos="666115" algn="l"/>
                <a:tab pos="666750" algn="l"/>
              </a:tabLst>
            </a:pPr>
            <a:r>
              <a:rPr sz="1100" i="1" spc="-25" dirty="0">
                <a:latin typeface="Arial"/>
                <a:cs typeface="Arial"/>
              </a:rPr>
              <a:t>Observations</a:t>
            </a:r>
            <a:endParaRPr sz="1100" dirty="0">
              <a:latin typeface="Arial"/>
              <a:cs typeface="Arial"/>
            </a:endParaRPr>
          </a:p>
          <a:p>
            <a:pPr marL="666115" indent="-286385">
              <a:lnSpc>
                <a:spcPts val="1260"/>
              </a:lnSpc>
              <a:buFont typeface="Arial"/>
              <a:buChar char="•"/>
              <a:tabLst>
                <a:tab pos="666115" algn="l"/>
                <a:tab pos="666750" algn="l"/>
              </a:tabLst>
            </a:pPr>
            <a:r>
              <a:rPr sz="1100" i="1" spc="-20" dirty="0">
                <a:latin typeface="Arial"/>
                <a:cs typeface="Arial"/>
              </a:rPr>
              <a:t>The</a:t>
            </a:r>
            <a:r>
              <a:rPr sz="1100" i="1" spc="-50" dirty="0">
                <a:latin typeface="Arial"/>
                <a:cs typeface="Arial"/>
              </a:rPr>
              <a:t> </a:t>
            </a:r>
            <a:r>
              <a:rPr sz="1100" i="1" spc="-20" dirty="0">
                <a:latin typeface="Arial"/>
                <a:cs typeface="Arial"/>
              </a:rPr>
              <a:t>posting</a:t>
            </a:r>
            <a:r>
              <a:rPr sz="1100" i="1" spc="-45" dirty="0">
                <a:latin typeface="Arial"/>
                <a:cs typeface="Arial"/>
              </a:rPr>
              <a:t> </a:t>
            </a:r>
            <a:r>
              <a:rPr sz="1100" i="1" spc="-20" dirty="0">
                <a:latin typeface="Arial"/>
                <a:cs typeface="Arial"/>
              </a:rPr>
              <a:t>and</a:t>
            </a:r>
            <a:r>
              <a:rPr sz="1100" i="1" spc="-45" dirty="0">
                <a:latin typeface="Arial"/>
                <a:cs typeface="Arial"/>
              </a:rPr>
              <a:t> </a:t>
            </a:r>
            <a:r>
              <a:rPr sz="1100" i="1" spc="-25" dirty="0">
                <a:latin typeface="Arial"/>
                <a:cs typeface="Arial"/>
              </a:rPr>
              <a:t>accuracy</a:t>
            </a:r>
            <a:r>
              <a:rPr sz="1100" i="1" spc="-50" dirty="0">
                <a:latin typeface="Arial"/>
                <a:cs typeface="Arial"/>
              </a:rPr>
              <a:t> </a:t>
            </a:r>
            <a:r>
              <a:rPr sz="1100" i="1" spc="-15" dirty="0">
                <a:latin typeface="Arial"/>
                <a:cs typeface="Arial"/>
              </a:rPr>
              <a:t>of</a:t>
            </a:r>
            <a:r>
              <a:rPr sz="1100" i="1" spc="-40" dirty="0">
                <a:latin typeface="Arial"/>
                <a:cs typeface="Arial"/>
              </a:rPr>
              <a:t> </a:t>
            </a:r>
            <a:r>
              <a:rPr sz="1100" i="1" spc="-15" dirty="0">
                <a:latin typeface="Arial"/>
                <a:cs typeface="Arial"/>
              </a:rPr>
              <a:t>the</a:t>
            </a:r>
            <a:r>
              <a:rPr sz="1100" i="1" spc="-45" dirty="0">
                <a:latin typeface="Arial"/>
                <a:cs typeface="Arial"/>
              </a:rPr>
              <a:t> </a:t>
            </a:r>
            <a:r>
              <a:rPr sz="1100" i="1" spc="-20" dirty="0">
                <a:latin typeface="Arial"/>
                <a:cs typeface="Arial"/>
              </a:rPr>
              <a:t>school’s</a:t>
            </a:r>
            <a:r>
              <a:rPr sz="1100" i="1" spc="-50" dirty="0">
                <a:latin typeface="Arial"/>
                <a:cs typeface="Arial"/>
              </a:rPr>
              <a:t> </a:t>
            </a:r>
            <a:r>
              <a:rPr sz="1100" i="1" spc="-20" dirty="0">
                <a:latin typeface="Arial"/>
                <a:cs typeface="Arial"/>
              </a:rPr>
              <a:t>testing</a:t>
            </a:r>
            <a:r>
              <a:rPr sz="1100" i="1" spc="-45" dirty="0">
                <a:latin typeface="Arial"/>
                <a:cs typeface="Arial"/>
              </a:rPr>
              <a:t> </a:t>
            </a:r>
            <a:r>
              <a:rPr sz="1100" i="1" spc="-20" dirty="0">
                <a:latin typeface="Arial"/>
                <a:cs typeface="Arial"/>
              </a:rPr>
              <a:t>calendar</a:t>
            </a:r>
            <a:endParaRPr lang="en-US" sz="1100" i="1" spc="-20" dirty="0">
              <a:latin typeface="Arial"/>
              <a:cs typeface="Arial"/>
            </a:endParaRPr>
          </a:p>
          <a:p>
            <a:pPr marL="666115" indent="-286385">
              <a:lnSpc>
                <a:spcPts val="1260"/>
              </a:lnSpc>
              <a:buFont typeface="Arial"/>
              <a:buChar char="•"/>
              <a:tabLst>
                <a:tab pos="666115" algn="l"/>
                <a:tab pos="666750" algn="l"/>
              </a:tabLst>
            </a:pPr>
            <a:endParaRPr sz="1100" dirty="0">
              <a:latin typeface="Arial"/>
              <a:cs typeface="Arial"/>
            </a:endParaRPr>
          </a:p>
        </p:txBody>
      </p:sp>
    </p:spTree>
    <p:extLst>
      <p:ext uri="{BB962C8B-B14F-4D97-AF65-F5344CB8AC3E}">
        <p14:creationId xmlns:p14="http://schemas.microsoft.com/office/powerpoint/2010/main" val="1511110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8659C-A513-C7C6-3F5E-EABB5A889124}"/>
              </a:ext>
            </a:extLst>
          </p:cNvPr>
          <p:cNvSpPr>
            <a:spLocks noGrp="1"/>
          </p:cNvSpPr>
          <p:nvPr>
            <p:ph type="title"/>
          </p:nvPr>
        </p:nvSpPr>
        <p:spPr/>
        <p:txBody>
          <a:bodyPr/>
          <a:lstStyle/>
          <a:p>
            <a:r>
              <a:rPr lang="en-US" dirty="0"/>
              <a:t>MDE Test Security Tip Line</a:t>
            </a:r>
          </a:p>
        </p:txBody>
      </p:sp>
      <p:sp>
        <p:nvSpPr>
          <p:cNvPr id="4" name="Slide Number Placeholder 3">
            <a:extLst>
              <a:ext uri="{FF2B5EF4-FFF2-40B4-BE49-F238E27FC236}">
                <a16:creationId xmlns:a16="http://schemas.microsoft.com/office/drawing/2014/main" id="{8CBD08F1-C88E-5FA9-E8A9-6DF356C7C39B}"/>
              </a:ext>
            </a:extLst>
          </p:cNvPr>
          <p:cNvSpPr>
            <a:spLocks noGrp="1"/>
          </p:cNvSpPr>
          <p:nvPr>
            <p:ph type="sldNum" sz="quarter" idx="12"/>
          </p:nvPr>
        </p:nvSpPr>
        <p:spPr/>
        <p:txBody>
          <a:bodyPr/>
          <a:lstStyle/>
          <a:p>
            <a:fld id="{B4D764D8-5B36-754B-AFBA-AF0AFEFF4AB1}" type="slidenum">
              <a:rPr lang="en-US" smtClean="0"/>
              <a:t>35</a:t>
            </a:fld>
            <a:endParaRPr lang="en-US"/>
          </a:p>
        </p:txBody>
      </p:sp>
      <p:sp>
        <p:nvSpPr>
          <p:cNvPr id="5" name="object 7">
            <a:extLst>
              <a:ext uri="{FF2B5EF4-FFF2-40B4-BE49-F238E27FC236}">
                <a16:creationId xmlns:a16="http://schemas.microsoft.com/office/drawing/2014/main" id="{9AD9DDA7-2E5D-DA8C-0A33-6670371A6E30}"/>
              </a:ext>
            </a:extLst>
          </p:cNvPr>
          <p:cNvSpPr txBox="1"/>
          <p:nvPr/>
        </p:nvSpPr>
        <p:spPr>
          <a:xfrm>
            <a:off x="76200" y="958701"/>
            <a:ext cx="3363595" cy="5083251"/>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MDE</a:t>
            </a:r>
            <a:r>
              <a:rPr sz="1800" b="1" spc="-45" dirty="0">
                <a:latin typeface="Times New Roman"/>
                <a:cs typeface="Times New Roman"/>
              </a:rPr>
              <a:t> </a:t>
            </a:r>
            <a:r>
              <a:rPr sz="1800" b="1" spc="-15" dirty="0">
                <a:latin typeface="Times New Roman"/>
                <a:cs typeface="Times New Roman"/>
              </a:rPr>
              <a:t>Tip </a:t>
            </a:r>
            <a:r>
              <a:rPr sz="1800" b="1" spc="-5" dirty="0">
                <a:latin typeface="Times New Roman"/>
                <a:cs typeface="Times New Roman"/>
              </a:rPr>
              <a:t>Line</a:t>
            </a:r>
            <a:r>
              <a:rPr sz="1800" b="1" spc="-10" dirty="0">
                <a:latin typeface="Times New Roman"/>
                <a:cs typeface="Times New Roman"/>
              </a:rPr>
              <a:t> </a:t>
            </a:r>
            <a:r>
              <a:rPr sz="1800" b="1" dirty="0">
                <a:latin typeface="Times New Roman"/>
                <a:cs typeface="Times New Roman"/>
              </a:rPr>
              <a:t>–</a:t>
            </a:r>
            <a:r>
              <a:rPr sz="1800" b="1" spc="-5" dirty="0">
                <a:latin typeface="Times New Roman"/>
                <a:cs typeface="Times New Roman"/>
              </a:rPr>
              <a:t> </a:t>
            </a:r>
            <a:r>
              <a:rPr sz="1800" b="1" i="1" dirty="0">
                <a:solidFill>
                  <a:srgbClr val="FF0000"/>
                </a:solidFill>
                <a:latin typeface="TimesNewRomanPS-BoldItalicMT"/>
                <a:cs typeface="TimesNewRomanPS-BoldItalicMT"/>
              </a:rPr>
              <a:t>open</a:t>
            </a:r>
            <a:r>
              <a:rPr sz="1800" b="1" i="1" spc="-15" dirty="0">
                <a:solidFill>
                  <a:srgbClr val="FF0000"/>
                </a:solidFill>
                <a:latin typeface="TimesNewRomanPS-BoldItalicMT"/>
                <a:cs typeface="TimesNewRomanPS-BoldItalicMT"/>
              </a:rPr>
              <a:t> </a:t>
            </a:r>
            <a:r>
              <a:rPr sz="1800" b="1" i="1" spc="-5" dirty="0">
                <a:solidFill>
                  <a:srgbClr val="FF0000"/>
                </a:solidFill>
                <a:latin typeface="TimesNewRomanPS-BoldItalicMT"/>
                <a:cs typeface="TimesNewRomanPS-BoldItalicMT"/>
              </a:rPr>
              <a:t>to</a:t>
            </a:r>
            <a:r>
              <a:rPr sz="1800" b="1" i="1" spc="-10" dirty="0">
                <a:solidFill>
                  <a:srgbClr val="FF0000"/>
                </a:solidFill>
                <a:latin typeface="TimesNewRomanPS-BoldItalicMT"/>
                <a:cs typeface="TimesNewRomanPS-BoldItalicMT"/>
              </a:rPr>
              <a:t> </a:t>
            </a:r>
            <a:r>
              <a:rPr sz="1800" b="1" i="1" spc="-5" dirty="0">
                <a:solidFill>
                  <a:srgbClr val="FF0000"/>
                </a:solidFill>
                <a:latin typeface="TimesNewRomanPS-BoldItalicMT"/>
                <a:cs typeface="TimesNewRomanPS-BoldItalicMT"/>
              </a:rPr>
              <a:t>the</a:t>
            </a:r>
            <a:r>
              <a:rPr sz="1800" b="1" i="1" spc="-10" dirty="0">
                <a:solidFill>
                  <a:srgbClr val="FF0000"/>
                </a:solidFill>
                <a:latin typeface="TimesNewRomanPS-BoldItalicMT"/>
                <a:cs typeface="TimesNewRomanPS-BoldItalicMT"/>
              </a:rPr>
              <a:t> </a:t>
            </a:r>
            <a:r>
              <a:rPr sz="1800" b="1" i="1" spc="-5" dirty="0">
                <a:solidFill>
                  <a:srgbClr val="FF0000"/>
                </a:solidFill>
                <a:latin typeface="TimesNewRomanPS-BoldItalicMT"/>
                <a:cs typeface="TimesNewRomanPS-BoldItalicMT"/>
              </a:rPr>
              <a:t>public</a:t>
            </a:r>
            <a:endParaRPr sz="1800" dirty="0">
              <a:latin typeface="TimesNewRomanPS-BoldItalicMT"/>
              <a:cs typeface="TimesNewRomanPS-BoldItalicMT"/>
            </a:endParaRPr>
          </a:p>
          <a:p>
            <a:pPr marL="12700">
              <a:lnSpc>
                <a:spcPct val="100000"/>
              </a:lnSpc>
              <a:spcBef>
                <a:spcPts val="55"/>
              </a:spcBef>
            </a:pPr>
            <a:r>
              <a:rPr lang="en-US" sz="1600" i="1" u="sng" dirty="0">
                <a:solidFill>
                  <a:srgbClr val="0000FF"/>
                </a:solidFill>
                <a:uFill>
                  <a:solidFill>
                    <a:srgbClr val="0000FF"/>
                  </a:solidFill>
                </a:uFill>
                <a:latin typeface="Times New Roman"/>
                <a:cs typeface="Times New Roman"/>
                <a:hlinkClick r:id="rId2"/>
              </a:rPr>
              <a:t>https://pub.education.mn.gov/tip/</a:t>
            </a:r>
            <a:r>
              <a:rPr lang="en-US" sz="1600" i="1" u="sng" dirty="0">
                <a:solidFill>
                  <a:srgbClr val="0000FF"/>
                </a:solidFill>
                <a:uFill>
                  <a:solidFill>
                    <a:srgbClr val="0000FF"/>
                  </a:solidFill>
                </a:uFill>
                <a:latin typeface="Times New Roman"/>
                <a:cs typeface="Times New Roman"/>
              </a:rPr>
              <a:t> </a:t>
            </a:r>
            <a:endParaRPr sz="1700" dirty="0">
              <a:latin typeface="Times New Roman"/>
              <a:cs typeface="Times New Roman"/>
            </a:endParaRPr>
          </a:p>
          <a:p>
            <a:pPr>
              <a:lnSpc>
                <a:spcPct val="100000"/>
              </a:lnSpc>
              <a:spcBef>
                <a:spcPts val="50"/>
              </a:spcBef>
            </a:pPr>
            <a:endParaRPr sz="2000" dirty="0">
              <a:latin typeface="Times New Roman"/>
              <a:cs typeface="Times New Roman"/>
            </a:endParaRPr>
          </a:p>
          <a:p>
            <a:pPr marL="314325" indent="-231140">
              <a:lnSpc>
                <a:spcPct val="100000"/>
              </a:lnSpc>
              <a:spcBef>
                <a:spcPts val="5"/>
              </a:spcBef>
              <a:buSzPct val="123076"/>
              <a:buFont typeface="Arial"/>
              <a:buChar char="•"/>
              <a:tabLst>
                <a:tab pos="314325" algn="l"/>
                <a:tab pos="314960" algn="l"/>
              </a:tabLst>
            </a:pPr>
            <a:r>
              <a:rPr sz="1300" spc="15" dirty="0">
                <a:latin typeface="Times New Roman"/>
                <a:cs typeface="Times New Roman"/>
              </a:rPr>
              <a:t>MDE</a:t>
            </a:r>
            <a:r>
              <a:rPr sz="1300" spc="20" dirty="0">
                <a:latin typeface="Times New Roman"/>
                <a:cs typeface="Times New Roman"/>
              </a:rPr>
              <a:t> </a:t>
            </a:r>
            <a:r>
              <a:rPr sz="1300" spc="5" dirty="0">
                <a:latin typeface="Times New Roman"/>
                <a:cs typeface="Times New Roman"/>
              </a:rPr>
              <a:t>has </a:t>
            </a:r>
            <a:r>
              <a:rPr sz="1300" dirty="0">
                <a:latin typeface="Times New Roman"/>
                <a:cs typeface="Times New Roman"/>
              </a:rPr>
              <a:t>a</a:t>
            </a:r>
            <a:r>
              <a:rPr sz="1300" spc="-10" dirty="0">
                <a:latin typeface="Times New Roman"/>
                <a:cs typeface="Times New Roman"/>
              </a:rPr>
              <a:t> </a:t>
            </a:r>
            <a:r>
              <a:rPr sz="1300" spc="-20" dirty="0">
                <a:latin typeface="Times New Roman"/>
                <a:cs typeface="Times New Roman"/>
              </a:rPr>
              <a:t>Test</a:t>
            </a:r>
            <a:r>
              <a:rPr sz="1300" spc="15" dirty="0">
                <a:latin typeface="Times New Roman"/>
                <a:cs typeface="Times New Roman"/>
              </a:rPr>
              <a:t> </a:t>
            </a:r>
            <a:r>
              <a:rPr sz="1300" spc="5" dirty="0">
                <a:latin typeface="Times New Roman"/>
                <a:cs typeface="Times New Roman"/>
              </a:rPr>
              <a:t>Security</a:t>
            </a:r>
            <a:r>
              <a:rPr sz="1300" spc="-5" dirty="0">
                <a:latin typeface="Times New Roman"/>
                <a:cs typeface="Times New Roman"/>
              </a:rPr>
              <a:t> </a:t>
            </a:r>
            <a:r>
              <a:rPr sz="1300" spc="-10" dirty="0">
                <a:latin typeface="Times New Roman"/>
                <a:cs typeface="Times New Roman"/>
              </a:rPr>
              <a:t>Tip</a:t>
            </a:r>
            <a:r>
              <a:rPr sz="1300" spc="15" dirty="0">
                <a:latin typeface="Times New Roman"/>
                <a:cs typeface="Times New Roman"/>
              </a:rPr>
              <a:t> </a:t>
            </a:r>
            <a:r>
              <a:rPr sz="1300" spc="5" dirty="0">
                <a:latin typeface="Times New Roman"/>
                <a:cs typeface="Times New Roman"/>
              </a:rPr>
              <a:t>Line</a:t>
            </a:r>
            <a:endParaRPr sz="1300" dirty="0">
              <a:latin typeface="Times New Roman"/>
              <a:cs typeface="Times New Roman"/>
            </a:endParaRPr>
          </a:p>
          <a:p>
            <a:pPr marL="314325" marR="173990" indent="-230504">
              <a:lnSpc>
                <a:spcPct val="102600"/>
              </a:lnSpc>
              <a:spcBef>
                <a:spcPts val="1395"/>
              </a:spcBef>
              <a:buSzPct val="130769"/>
              <a:buFont typeface="Arial"/>
              <a:buChar char="•"/>
              <a:tabLst>
                <a:tab pos="314325" algn="l"/>
                <a:tab pos="314960" algn="l"/>
              </a:tabLst>
            </a:pPr>
            <a:r>
              <a:rPr sz="1300" spc="5" dirty="0">
                <a:latin typeface="Times New Roman"/>
                <a:cs typeface="Times New Roman"/>
              </a:rPr>
              <a:t>Educators,</a:t>
            </a:r>
            <a:r>
              <a:rPr sz="1300" spc="95" dirty="0">
                <a:latin typeface="Times New Roman"/>
                <a:cs typeface="Times New Roman"/>
              </a:rPr>
              <a:t> </a:t>
            </a:r>
            <a:r>
              <a:rPr sz="1300" spc="5" dirty="0">
                <a:latin typeface="Times New Roman"/>
                <a:cs typeface="Times New Roman"/>
              </a:rPr>
              <a:t>parents,</a:t>
            </a:r>
            <a:r>
              <a:rPr sz="1300" spc="95" dirty="0">
                <a:latin typeface="Times New Roman"/>
                <a:cs typeface="Times New Roman"/>
              </a:rPr>
              <a:t> </a:t>
            </a:r>
            <a:r>
              <a:rPr sz="1300" spc="5" dirty="0">
                <a:latin typeface="Times New Roman"/>
                <a:cs typeface="Times New Roman"/>
              </a:rPr>
              <a:t>students</a:t>
            </a:r>
            <a:r>
              <a:rPr sz="1300" spc="90" dirty="0">
                <a:latin typeface="Times New Roman"/>
                <a:cs typeface="Times New Roman"/>
              </a:rPr>
              <a:t> </a:t>
            </a:r>
            <a:r>
              <a:rPr sz="1300" spc="5" dirty="0">
                <a:latin typeface="Times New Roman"/>
                <a:cs typeface="Times New Roman"/>
              </a:rPr>
              <a:t>and</a:t>
            </a:r>
            <a:r>
              <a:rPr sz="1300" spc="95" dirty="0">
                <a:latin typeface="Times New Roman"/>
                <a:cs typeface="Times New Roman"/>
              </a:rPr>
              <a:t> </a:t>
            </a:r>
            <a:r>
              <a:rPr sz="1300" spc="5" dirty="0">
                <a:latin typeface="Times New Roman"/>
                <a:cs typeface="Times New Roman"/>
              </a:rPr>
              <a:t>others </a:t>
            </a:r>
            <a:r>
              <a:rPr sz="1300" spc="10" dirty="0">
                <a:latin typeface="Times New Roman"/>
                <a:cs typeface="Times New Roman"/>
              </a:rPr>
              <a:t> </a:t>
            </a:r>
            <a:r>
              <a:rPr sz="1300" spc="5" dirty="0">
                <a:latin typeface="Times New Roman"/>
                <a:cs typeface="Times New Roman"/>
              </a:rPr>
              <a:t>can</a:t>
            </a:r>
            <a:r>
              <a:rPr sz="1300" spc="25" dirty="0">
                <a:latin typeface="Times New Roman"/>
                <a:cs typeface="Times New Roman"/>
              </a:rPr>
              <a:t> </a:t>
            </a:r>
            <a:r>
              <a:rPr sz="1300" spc="5" dirty="0">
                <a:latin typeface="Times New Roman"/>
                <a:cs typeface="Times New Roman"/>
              </a:rPr>
              <a:t>report</a:t>
            </a:r>
            <a:r>
              <a:rPr sz="1300" spc="25" dirty="0">
                <a:latin typeface="Times New Roman"/>
                <a:cs typeface="Times New Roman"/>
              </a:rPr>
              <a:t> </a:t>
            </a:r>
            <a:r>
              <a:rPr sz="1300" spc="5" dirty="0">
                <a:latin typeface="Times New Roman"/>
                <a:cs typeface="Times New Roman"/>
              </a:rPr>
              <a:t>suspected</a:t>
            </a:r>
            <a:r>
              <a:rPr sz="1300" spc="30" dirty="0">
                <a:latin typeface="Times New Roman"/>
                <a:cs typeface="Times New Roman"/>
              </a:rPr>
              <a:t> </a:t>
            </a:r>
            <a:r>
              <a:rPr sz="1300" spc="5" dirty="0">
                <a:latin typeface="Times New Roman"/>
                <a:cs typeface="Times New Roman"/>
              </a:rPr>
              <a:t>incidents</a:t>
            </a:r>
            <a:r>
              <a:rPr sz="1300" spc="15" dirty="0">
                <a:latin typeface="Times New Roman"/>
                <a:cs typeface="Times New Roman"/>
              </a:rPr>
              <a:t> </a:t>
            </a:r>
            <a:r>
              <a:rPr sz="1300" spc="5" dirty="0">
                <a:latin typeface="Times New Roman"/>
                <a:cs typeface="Times New Roman"/>
              </a:rPr>
              <a:t>of</a:t>
            </a:r>
            <a:r>
              <a:rPr sz="1300" spc="15" dirty="0">
                <a:latin typeface="Times New Roman"/>
                <a:cs typeface="Times New Roman"/>
              </a:rPr>
              <a:t> </a:t>
            </a:r>
            <a:r>
              <a:rPr sz="1300" spc="5" dirty="0">
                <a:latin typeface="Times New Roman"/>
                <a:cs typeface="Times New Roman"/>
              </a:rPr>
              <a:t>cheating, </a:t>
            </a:r>
            <a:r>
              <a:rPr sz="1300" spc="-310" dirty="0">
                <a:latin typeface="Times New Roman"/>
                <a:cs typeface="Times New Roman"/>
              </a:rPr>
              <a:t> </a:t>
            </a:r>
            <a:r>
              <a:rPr sz="1300" spc="5" dirty="0">
                <a:latin typeface="Times New Roman"/>
                <a:cs typeface="Times New Roman"/>
              </a:rPr>
              <a:t>improper</a:t>
            </a:r>
            <a:r>
              <a:rPr sz="1300" spc="10" dirty="0">
                <a:latin typeface="Times New Roman"/>
                <a:cs typeface="Times New Roman"/>
              </a:rPr>
              <a:t> </a:t>
            </a:r>
            <a:r>
              <a:rPr sz="1300" spc="5" dirty="0">
                <a:latin typeface="Times New Roman"/>
                <a:cs typeface="Times New Roman"/>
              </a:rPr>
              <a:t>or</a:t>
            </a:r>
            <a:r>
              <a:rPr sz="1300" spc="15" dirty="0">
                <a:latin typeface="Times New Roman"/>
                <a:cs typeface="Times New Roman"/>
              </a:rPr>
              <a:t> </a:t>
            </a:r>
            <a:r>
              <a:rPr sz="1300" spc="5" dirty="0">
                <a:latin typeface="Times New Roman"/>
                <a:cs typeface="Times New Roman"/>
              </a:rPr>
              <a:t>unethical</a:t>
            </a:r>
            <a:r>
              <a:rPr sz="1300" spc="20" dirty="0">
                <a:latin typeface="Times New Roman"/>
                <a:cs typeface="Times New Roman"/>
              </a:rPr>
              <a:t> </a:t>
            </a:r>
            <a:r>
              <a:rPr sz="1300" spc="5" dirty="0">
                <a:latin typeface="Times New Roman"/>
                <a:cs typeface="Times New Roman"/>
              </a:rPr>
              <a:t>behavior</a:t>
            </a:r>
            <a:r>
              <a:rPr sz="1300" spc="15" dirty="0">
                <a:latin typeface="Times New Roman"/>
                <a:cs typeface="Times New Roman"/>
              </a:rPr>
              <a:t> </a:t>
            </a:r>
            <a:r>
              <a:rPr sz="1300" spc="5" dirty="0">
                <a:latin typeface="Times New Roman"/>
                <a:cs typeface="Times New Roman"/>
              </a:rPr>
              <a:t>on</a:t>
            </a:r>
            <a:r>
              <a:rPr sz="1300" spc="15" dirty="0">
                <a:latin typeface="Times New Roman"/>
                <a:cs typeface="Times New Roman"/>
              </a:rPr>
              <a:t> </a:t>
            </a:r>
            <a:r>
              <a:rPr sz="1300" spc="5" dirty="0">
                <a:latin typeface="Times New Roman"/>
                <a:cs typeface="Times New Roman"/>
              </a:rPr>
              <a:t>any </a:t>
            </a:r>
            <a:r>
              <a:rPr sz="1300" spc="10" dirty="0">
                <a:latin typeface="Times New Roman"/>
                <a:cs typeface="Times New Roman"/>
              </a:rPr>
              <a:t> Statewide</a:t>
            </a:r>
            <a:r>
              <a:rPr sz="1300" spc="15" dirty="0">
                <a:latin typeface="Times New Roman"/>
                <a:cs typeface="Times New Roman"/>
              </a:rPr>
              <a:t> </a:t>
            </a:r>
            <a:r>
              <a:rPr sz="1300" spc="5" dirty="0">
                <a:latin typeface="Times New Roman"/>
                <a:cs typeface="Times New Roman"/>
              </a:rPr>
              <a:t>assessments</a:t>
            </a:r>
            <a:endParaRPr sz="1300" dirty="0">
              <a:latin typeface="Times New Roman"/>
              <a:cs typeface="Times New Roman"/>
            </a:endParaRPr>
          </a:p>
          <a:p>
            <a:pPr>
              <a:lnSpc>
                <a:spcPct val="100000"/>
              </a:lnSpc>
              <a:spcBef>
                <a:spcPts val="25"/>
              </a:spcBef>
              <a:buFont typeface="Arial"/>
              <a:buChar char="•"/>
            </a:pPr>
            <a:endParaRPr sz="1200" dirty="0">
              <a:latin typeface="Times New Roman"/>
              <a:cs typeface="Times New Roman"/>
            </a:endParaRPr>
          </a:p>
          <a:p>
            <a:pPr marL="314325" marR="292100" indent="-230504">
              <a:lnSpc>
                <a:spcPct val="102299"/>
              </a:lnSpc>
              <a:buSzPct val="123076"/>
              <a:buFont typeface="Arial"/>
              <a:buChar char="•"/>
              <a:tabLst>
                <a:tab pos="314325" algn="l"/>
                <a:tab pos="314960" algn="l"/>
              </a:tabLst>
            </a:pPr>
            <a:r>
              <a:rPr sz="1300" spc="5" dirty="0">
                <a:latin typeface="Times New Roman"/>
                <a:cs typeface="Times New Roman"/>
              </a:rPr>
              <a:t>Links</a:t>
            </a:r>
            <a:r>
              <a:rPr sz="1300" spc="10" dirty="0">
                <a:latin typeface="Times New Roman"/>
                <a:cs typeface="Times New Roman"/>
              </a:rPr>
              <a:t> </a:t>
            </a:r>
            <a:r>
              <a:rPr sz="1300" spc="5" dirty="0">
                <a:latin typeface="Times New Roman"/>
                <a:cs typeface="Times New Roman"/>
              </a:rPr>
              <a:t>to</a:t>
            </a:r>
            <a:r>
              <a:rPr sz="1300" spc="25" dirty="0">
                <a:latin typeface="Times New Roman"/>
                <a:cs typeface="Times New Roman"/>
              </a:rPr>
              <a:t> </a:t>
            </a:r>
            <a:r>
              <a:rPr sz="1300" spc="5" dirty="0">
                <a:latin typeface="Times New Roman"/>
                <a:cs typeface="Times New Roman"/>
              </a:rPr>
              <a:t>the</a:t>
            </a:r>
            <a:r>
              <a:rPr sz="1300" spc="-5" dirty="0">
                <a:latin typeface="Times New Roman"/>
                <a:cs typeface="Times New Roman"/>
              </a:rPr>
              <a:t> </a:t>
            </a:r>
            <a:r>
              <a:rPr sz="1300" spc="-20" dirty="0">
                <a:latin typeface="Times New Roman"/>
                <a:cs typeface="Times New Roman"/>
              </a:rPr>
              <a:t>Test</a:t>
            </a:r>
            <a:r>
              <a:rPr sz="1300" spc="25" dirty="0">
                <a:latin typeface="Times New Roman"/>
                <a:cs typeface="Times New Roman"/>
              </a:rPr>
              <a:t> </a:t>
            </a:r>
            <a:r>
              <a:rPr sz="1300" spc="5" dirty="0">
                <a:latin typeface="Times New Roman"/>
                <a:cs typeface="Times New Roman"/>
              </a:rPr>
              <a:t>Security</a:t>
            </a:r>
            <a:r>
              <a:rPr sz="1300" dirty="0">
                <a:latin typeface="Times New Roman"/>
                <a:cs typeface="Times New Roman"/>
              </a:rPr>
              <a:t> </a:t>
            </a:r>
            <a:r>
              <a:rPr sz="1300" spc="-10" dirty="0">
                <a:latin typeface="Times New Roman"/>
                <a:cs typeface="Times New Roman"/>
              </a:rPr>
              <a:t>Tip</a:t>
            </a:r>
            <a:r>
              <a:rPr sz="1300" spc="25" dirty="0">
                <a:latin typeface="Times New Roman"/>
                <a:cs typeface="Times New Roman"/>
              </a:rPr>
              <a:t> </a:t>
            </a:r>
            <a:r>
              <a:rPr sz="1300" spc="5" dirty="0">
                <a:latin typeface="Times New Roman"/>
                <a:cs typeface="Times New Roman"/>
              </a:rPr>
              <a:t>Line</a:t>
            </a:r>
            <a:r>
              <a:rPr sz="1300" spc="20" dirty="0">
                <a:latin typeface="Times New Roman"/>
                <a:cs typeface="Times New Roman"/>
              </a:rPr>
              <a:t> </a:t>
            </a:r>
            <a:r>
              <a:rPr sz="1300" dirty="0">
                <a:latin typeface="Times New Roman"/>
                <a:cs typeface="Times New Roman"/>
              </a:rPr>
              <a:t>are </a:t>
            </a:r>
            <a:r>
              <a:rPr sz="1300" spc="5" dirty="0">
                <a:latin typeface="Times New Roman"/>
                <a:cs typeface="Times New Roman"/>
              </a:rPr>
              <a:t> available</a:t>
            </a:r>
            <a:r>
              <a:rPr sz="1300" spc="15" dirty="0">
                <a:latin typeface="Times New Roman"/>
                <a:cs typeface="Times New Roman"/>
              </a:rPr>
              <a:t> </a:t>
            </a:r>
            <a:r>
              <a:rPr sz="1300" spc="5" dirty="0">
                <a:latin typeface="Times New Roman"/>
                <a:cs typeface="Times New Roman"/>
              </a:rPr>
              <a:t>in</a:t>
            </a:r>
            <a:r>
              <a:rPr sz="1300" spc="20" dirty="0">
                <a:latin typeface="Times New Roman"/>
                <a:cs typeface="Times New Roman"/>
              </a:rPr>
              <a:t> </a:t>
            </a:r>
            <a:r>
              <a:rPr sz="1300" spc="10" dirty="0">
                <a:latin typeface="Times New Roman"/>
                <a:cs typeface="Times New Roman"/>
              </a:rPr>
              <a:t>two</a:t>
            </a:r>
            <a:r>
              <a:rPr sz="1300" spc="20" dirty="0">
                <a:latin typeface="Times New Roman"/>
                <a:cs typeface="Times New Roman"/>
              </a:rPr>
              <a:t> </a:t>
            </a:r>
            <a:r>
              <a:rPr sz="1300" spc="5" dirty="0">
                <a:latin typeface="Times New Roman"/>
                <a:cs typeface="Times New Roman"/>
              </a:rPr>
              <a:t>places</a:t>
            </a:r>
            <a:r>
              <a:rPr sz="1300" spc="15" dirty="0">
                <a:latin typeface="Times New Roman"/>
                <a:cs typeface="Times New Roman"/>
              </a:rPr>
              <a:t> </a:t>
            </a:r>
            <a:r>
              <a:rPr sz="1300" spc="5" dirty="0">
                <a:latin typeface="Times New Roman"/>
                <a:cs typeface="Times New Roman"/>
              </a:rPr>
              <a:t>on</a:t>
            </a:r>
            <a:r>
              <a:rPr sz="1300" spc="20" dirty="0">
                <a:latin typeface="Times New Roman"/>
                <a:cs typeface="Times New Roman"/>
              </a:rPr>
              <a:t> </a:t>
            </a:r>
            <a:r>
              <a:rPr sz="1300" spc="5" dirty="0">
                <a:latin typeface="Times New Roman"/>
                <a:cs typeface="Times New Roman"/>
              </a:rPr>
              <a:t>the</a:t>
            </a:r>
            <a:r>
              <a:rPr sz="1300" spc="15" dirty="0">
                <a:latin typeface="Times New Roman"/>
                <a:cs typeface="Times New Roman"/>
              </a:rPr>
              <a:t> MDE</a:t>
            </a:r>
            <a:r>
              <a:rPr sz="1300" spc="30" dirty="0">
                <a:latin typeface="Times New Roman"/>
                <a:cs typeface="Times New Roman"/>
              </a:rPr>
              <a:t> </a:t>
            </a:r>
            <a:r>
              <a:rPr sz="1300" spc="10" dirty="0">
                <a:latin typeface="Times New Roman"/>
                <a:cs typeface="Times New Roman"/>
              </a:rPr>
              <a:t>web </a:t>
            </a:r>
            <a:r>
              <a:rPr sz="1300" spc="-310" dirty="0">
                <a:latin typeface="Times New Roman"/>
                <a:cs typeface="Times New Roman"/>
              </a:rPr>
              <a:t> </a:t>
            </a:r>
            <a:r>
              <a:rPr sz="1300" spc="5" dirty="0">
                <a:latin typeface="Times New Roman"/>
                <a:cs typeface="Times New Roman"/>
              </a:rPr>
              <a:t>site</a:t>
            </a:r>
            <a:r>
              <a:rPr sz="1300" spc="10" dirty="0">
                <a:solidFill>
                  <a:srgbClr val="0000FF"/>
                </a:solidFill>
                <a:latin typeface="Times New Roman"/>
                <a:cs typeface="Times New Roman"/>
              </a:rPr>
              <a:t> </a:t>
            </a:r>
            <a:r>
              <a:rPr sz="1300" spc="10" dirty="0">
                <a:uFill>
                  <a:solidFill>
                    <a:srgbClr val="0000FF"/>
                  </a:solidFill>
                </a:uFill>
                <a:latin typeface="Times New Roman"/>
                <a:cs typeface="Times New Roman"/>
                <a:hlinkClick r:id="rId3"/>
              </a:rPr>
              <a:t>https://education.mn.gov/MDE</a:t>
            </a:r>
            <a:r>
              <a:rPr lang="en-US" sz="1300" spc="10" dirty="0">
                <a:uFill>
                  <a:solidFill>
                    <a:srgbClr val="0000FF"/>
                  </a:solidFill>
                </a:uFill>
                <a:latin typeface="Times New Roman"/>
                <a:cs typeface="Times New Roman"/>
                <a:hlinkClick r:id="rId3"/>
              </a:rPr>
              <a:t>/</a:t>
            </a:r>
            <a:r>
              <a:rPr lang="en-US" sz="1300" spc="10" dirty="0">
                <a:uFill>
                  <a:solidFill>
                    <a:srgbClr val="0000FF"/>
                  </a:solidFill>
                </a:uFill>
                <a:latin typeface="Times New Roman"/>
                <a:cs typeface="Times New Roman"/>
              </a:rPr>
              <a:t> </a:t>
            </a:r>
            <a:endParaRPr sz="1300" dirty="0">
              <a:latin typeface="Times New Roman"/>
              <a:cs typeface="Times New Roman"/>
            </a:endParaRPr>
          </a:p>
          <a:p>
            <a:pPr>
              <a:lnSpc>
                <a:spcPct val="100000"/>
              </a:lnSpc>
              <a:spcBef>
                <a:spcPts val="25"/>
              </a:spcBef>
            </a:pPr>
            <a:endParaRPr sz="1400" dirty="0">
              <a:latin typeface="Times New Roman"/>
              <a:cs typeface="Times New Roman"/>
            </a:endParaRPr>
          </a:p>
          <a:p>
            <a:pPr marL="179070">
              <a:lnSpc>
                <a:spcPct val="100000"/>
              </a:lnSpc>
            </a:pPr>
            <a:r>
              <a:rPr sz="1300" dirty="0">
                <a:latin typeface="Times New Roman"/>
                <a:cs typeface="Times New Roman"/>
              </a:rPr>
              <a:t>˗</a:t>
            </a:r>
            <a:r>
              <a:rPr sz="1300" spc="-25" dirty="0">
                <a:latin typeface="Times New Roman"/>
                <a:cs typeface="Times New Roman"/>
              </a:rPr>
              <a:t> </a:t>
            </a:r>
            <a:r>
              <a:rPr sz="1300" spc="-10" dirty="0">
                <a:latin typeface="Times New Roman"/>
                <a:cs typeface="Times New Roman"/>
              </a:rPr>
              <a:t>View</a:t>
            </a:r>
            <a:r>
              <a:rPr sz="1300" spc="25" dirty="0">
                <a:latin typeface="Times New Roman"/>
                <a:cs typeface="Times New Roman"/>
              </a:rPr>
              <a:t> </a:t>
            </a:r>
            <a:r>
              <a:rPr sz="1300" spc="5" dirty="0">
                <a:latin typeface="Times New Roman"/>
                <a:cs typeface="Times New Roman"/>
              </a:rPr>
              <a:t>the </a:t>
            </a:r>
            <a:r>
              <a:rPr sz="1300" spc="10" dirty="0">
                <a:latin typeface="Times New Roman"/>
                <a:cs typeface="Times New Roman"/>
              </a:rPr>
              <a:t>Statewide</a:t>
            </a:r>
            <a:r>
              <a:rPr sz="1300" spc="-15" dirty="0">
                <a:latin typeface="Times New Roman"/>
                <a:cs typeface="Times New Roman"/>
              </a:rPr>
              <a:t> </a:t>
            </a:r>
            <a:r>
              <a:rPr sz="1300" spc="-5" dirty="0">
                <a:latin typeface="Times New Roman"/>
                <a:cs typeface="Times New Roman"/>
              </a:rPr>
              <a:t>Testing</a:t>
            </a:r>
            <a:r>
              <a:rPr sz="1300" spc="15" dirty="0">
                <a:latin typeface="Times New Roman"/>
                <a:cs typeface="Times New Roman"/>
              </a:rPr>
              <a:t> </a:t>
            </a:r>
            <a:r>
              <a:rPr sz="1300" spc="5" dirty="0">
                <a:latin typeface="Times New Roman"/>
                <a:cs typeface="Times New Roman"/>
              </a:rPr>
              <a:t>page</a:t>
            </a:r>
            <a:endParaRPr sz="1300" dirty="0">
              <a:latin typeface="Times New Roman"/>
              <a:cs typeface="Times New Roman"/>
            </a:endParaRPr>
          </a:p>
          <a:p>
            <a:pPr marL="273685" marR="139065">
              <a:lnSpc>
                <a:spcPts val="1510"/>
              </a:lnSpc>
              <a:spcBef>
                <a:spcPts val="140"/>
              </a:spcBef>
            </a:pPr>
            <a:r>
              <a:rPr sz="1300" spc="10" dirty="0">
                <a:latin typeface="Times New Roman"/>
                <a:cs typeface="Times New Roman"/>
              </a:rPr>
              <a:t>(MDE</a:t>
            </a:r>
            <a:r>
              <a:rPr sz="1300" spc="25" dirty="0">
                <a:latin typeface="Times New Roman"/>
                <a:cs typeface="Times New Roman"/>
              </a:rPr>
              <a:t> </a:t>
            </a:r>
            <a:r>
              <a:rPr sz="1300" dirty="0">
                <a:latin typeface="Times New Roman"/>
                <a:cs typeface="Times New Roman"/>
              </a:rPr>
              <a:t>&gt;</a:t>
            </a:r>
            <a:r>
              <a:rPr sz="1300" spc="20" dirty="0">
                <a:latin typeface="Times New Roman"/>
                <a:cs typeface="Times New Roman"/>
              </a:rPr>
              <a:t> </a:t>
            </a:r>
            <a:r>
              <a:rPr sz="1300" spc="5" dirty="0">
                <a:latin typeface="Times New Roman"/>
                <a:cs typeface="Times New Roman"/>
              </a:rPr>
              <a:t>Districts,</a:t>
            </a:r>
            <a:r>
              <a:rPr sz="1300" spc="15" dirty="0">
                <a:latin typeface="Times New Roman"/>
                <a:cs typeface="Times New Roman"/>
              </a:rPr>
              <a:t> </a:t>
            </a:r>
            <a:r>
              <a:rPr sz="1300" spc="5" dirty="0">
                <a:latin typeface="Times New Roman"/>
                <a:cs typeface="Times New Roman"/>
              </a:rPr>
              <a:t>Schools</a:t>
            </a:r>
            <a:r>
              <a:rPr sz="1300" spc="10" dirty="0">
                <a:latin typeface="Times New Roman"/>
                <a:cs typeface="Times New Roman"/>
              </a:rPr>
              <a:t> </a:t>
            </a:r>
            <a:r>
              <a:rPr sz="1300" spc="5" dirty="0">
                <a:latin typeface="Times New Roman"/>
                <a:cs typeface="Times New Roman"/>
              </a:rPr>
              <a:t>and</a:t>
            </a:r>
            <a:r>
              <a:rPr sz="1300" spc="20" dirty="0">
                <a:latin typeface="Times New Roman"/>
                <a:cs typeface="Times New Roman"/>
              </a:rPr>
              <a:t> </a:t>
            </a:r>
            <a:r>
              <a:rPr sz="1300" spc="5" dirty="0">
                <a:latin typeface="Times New Roman"/>
                <a:cs typeface="Times New Roman"/>
              </a:rPr>
              <a:t>Educators</a:t>
            </a:r>
            <a:r>
              <a:rPr sz="1300" spc="10" dirty="0">
                <a:latin typeface="Times New Roman"/>
                <a:cs typeface="Times New Roman"/>
              </a:rPr>
              <a:t> </a:t>
            </a:r>
            <a:r>
              <a:rPr sz="1300" dirty="0">
                <a:latin typeface="Times New Roman"/>
                <a:cs typeface="Times New Roman"/>
              </a:rPr>
              <a:t>&gt;</a:t>
            </a:r>
            <a:r>
              <a:rPr lang="en-US" sz="1300" dirty="0">
                <a:latin typeface="Times New Roman"/>
                <a:cs typeface="Times New Roman"/>
              </a:rPr>
              <a:t> Teaching and Learning &gt;</a:t>
            </a:r>
            <a:r>
              <a:rPr sz="1300" dirty="0">
                <a:latin typeface="Times New Roman"/>
                <a:cs typeface="Times New Roman"/>
              </a:rPr>
              <a:t> </a:t>
            </a:r>
            <a:r>
              <a:rPr sz="1300" spc="-310" dirty="0">
                <a:latin typeface="Times New Roman"/>
                <a:cs typeface="Times New Roman"/>
              </a:rPr>
              <a:t> </a:t>
            </a:r>
            <a:r>
              <a:rPr sz="1300" spc="10" dirty="0">
                <a:latin typeface="Times New Roman"/>
                <a:cs typeface="Times New Roman"/>
              </a:rPr>
              <a:t>Statewide</a:t>
            </a:r>
            <a:r>
              <a:rPr sz="1300" spc="-10" dirty="0">
                <a:latin typeface="Times New Roman"/>
                <a:cs typeface="Times New Roman"/>
              </a:rPr>
              <a:t> </a:t>
            </a:r>
            <a:r>
              <a:rPr sz="1300" spc="-5" dirty="0">
                <a:latin typeface="Times New Roman"/>
                <a:cs typeface="Times New Roman"/>
              </a:rPr>
              <a:t>Testing)</a:t>
            </a:r>
            <a:endParaRPr lang="en-US" sz="1300" spc="-5" dirty="0">
              <a:latin typeface="Times New Roman"/>
              <a:cs typeface="Times New Roman"/>
            </a:endParaRPr>
          </a:p>
          <a:p>
            <a:pPr marL="273685" marR="139065">
              <a:lnSpc>
                <a:spcPts val="1510"/>
              </a:lnSpc>
              <a:spcBef>
                <a:spcPts val="140"/>
              </a:spcBef>
            </a:pPr>
            <a:r>
              <a:rPr lang="en-US" sz="1300" spc="-5" dirty="0">
                <a:latin typeface="Times New Roman"/>
                <a:cs typeface="Times New Roman"/>
              </a:rPr>
              <a:t> - Under ‘Reporting Testing Administration Concerns’</a:t>
            </a:r>
            <a:endParaRPr sz="1300" dirty="0">
              <a:latin typeface="Times New Roman"/>
              <a:cs typeface="Times New Roman"/>
            </a:endParaRPr>
          </a:p>
          <a:p>
            <a:pPr>
              <a:lnSpc>
                <a:spcPct val="100000"/>
              </a:lnSpc>
              <a:spcBef>
                <a:spcPts val="35"/>
              </a:spcBef>
            </a:pPr>
            <a:endParaRPr sz="1350" dirty="0">
              <a:latin typeface="Times New Roman"/>
              <a:cs typeface="Times New Roman"/>
            </a:endParaRPr>
          </a:p>
          <a:p>
            <a:pPr marL="179070">
              <a:lnSpc>
                <a:spcPct val="100000"/>
              </a:lnSpc>
              <a:spcBef>
                <a:spcPts val="5"/>
              </a:spcBef>
            </a:pPr>
            <a:r>
              <a:rPr sz="1300" dirty="0">
                <a:latin typeface="Times New Roman"/>
                <a:cs typeface="Times New Roman"/>
              </a:rPr>
              <a:t>˗</a:t>
            </a:r>
            <a:r>
              <a:rPr sz="1300" spc="-20" dirty="0">
                <a:latin typeface="Times New Roman"/>
                <a:cs typeface="Times New Roman"/>
              </a:rPr>
              <a:t> </a:t>
            </a:r>
            <a:r>
              <a:rPr sz="1300" spc="-10" dirty="0">
                <a:latin typeface="Times New Roman"/>
                <a:cs typeface="Times New Roman"/>
              </a:rPr>
              <a:t>View</a:t>
            </a:r>
            <a:r>
              <a:rPr sz="1300" spc="30" dirty="0">
                <a:latin typeface="Times New Roman"/>
                <a:cs typeface="Times New Roman"/>
              </a:rPr>
              <a:t> </a:t>
            </a:r>
            <a:r>
              <a:rPr sz="1300" spc="5" dirty="0">
                <a:latin typeface="Times New Roman"/>
                <a:cs typeface="Times New Roman"/>
              </a:rPr>
              <a:t>the</a:t>
            </a:r>
            <a:r>
              <a:rPr sz="1300" spc="10" dirty="0">
                <a:latin typeface="Times New Roman"/>
                <a:cs typeface="Times New Roman"/>
              </a:rPr>
              <a:t> Family</a:t>
            </a:r>
            <a:r>
              <a:rPr sz="1300" spc="-5" dirty="0">
                <a:latin typeface="Times New Roman"/>
                <a:cs typeface="Times New Roman"/>
              </a:rPr>
              <a:t> </a:t>
            </a:r>
            <a:r>
              <a:rPr sz="1300" spc="-15" dirty="0">
                <a:latin typeface="Times New Roman"/>
                <a:cs typeface="Times New Roman"/>
              </a:rPr>
              <a:t>Test</a:t>
            </a:r>
            <a:r>
              <a:rPr sz="1300" spc="20" dirty="0">
                <a:latin typeface="Times New Roman"/>
                <a:cs typeface="Times New Roman"/>
              </a:rPr>
              <a:t> </a:t>
            </a:r>
            <a:r>
              <a:rPr sz="1300" spc="5" dirty="0">
                <a:latin typeface="Times New Roman"/>
                <a:cs typeface="Times New Roman"/>
              </a:rPr>
              <a:t>Security</a:t>
            </a:r>
            <a:r>
              <a:rPr sz="1300" spc="15" dirty="0">
                <a:latin typeface="Times New Roman"/>
                <a:cs typeface="Times New Roman"/>
              </a:rPr>
              <a:t> </a:t>
            </a:r>
            <a:r>
              <a:rPr sz="1300" spc="5" dirty="0">
                <a:latin typeface="Times New Roman"/>
                <a:cs typeface="Times New Roman"/>
              </a:rPr>
              <a:t>page</a:t>
            </a:r>
            <a:endParaRPr sz="1300" dirty="0">
              <a:latin typeface="Times New Roman"/>
              <a:cs typeface="Times New Roman"/>
            </a:endParaRPr>
          </a:p>
          <a:p>
            <a:pPr marL="273685" marR="130175">
              <a:lnSpc>
                <a:spcPct val="101499"/>
              </a:lnSpc>
              <a:spcBef>
                <a:spcPts val="25"/>
              </a:spcBef>
            </a:pPr>
            <a:r>
              <a:rPr sz="1300" spc="10" dirty="0">
                <a:latin typeface="Times New Roman"/>
                <a:cs typeface="Times New Roman"/>
              </a:rPr>
              <a:t>(MDE</a:t>
            </a:r>
            <a:r>
              <a:rPr sz="1300" spc="30" dirty="0">
                <a:latin typeface="Times New Roman"/>
                <a:cs typeface="Times New Roman"/>
              </a:rPr>
              <a:t> </a:t>
            </a:r>
            <a:r>
              <a:rPr sz="1300" dirty="0">
                <a:latin typeface="Times New Roman"/>
                <a:cs typeface="Times New Roman"/>
              </a:rPr>
              <a:t>&gt;</a:t>
            </a:r>
            <a:r>
              <a:rPr sz="1300" spc="25" dirty="0">
                <a:latin typeface="Times New Roman"/>
                <a:cs typeface="Times New Roman"/>
              </a:rPr>
              <a:t> </a:t>
            </a:r>
            <a:r>
              <a:rPr sz="1300" spc="5" dirty="0">
                <a:latin typeface="Times New Roman"/>
                <a:cs typeface="Times New Roman"/>
              </a:rPr>
              <a:t>Students</a:t>
            </a:r>
            <a:r>
              <a:rPr sz="1300" spc="15" dirty="0">
                <a:latin typeface="Times New Roman"/>
                <a:cs typeface="Times New Roman"/>
              </a:rPr>
              <a:t> </a:t>
            </a:r>
            <a:r>
              <a:rPr sz="1300" spc="5" dirty="0">
                <a:latin typeface="Times New Roman"/>
                <a:cs typeface="Times New Roman"/>
              </a:rPr>
              <a:t>and</a:t>
            </a:r>
            <a:r>
              <a:rPr sz="1300" spc="20" dirty="0">
                <a:latin typeface="Times New Roman"/>
                <a:cs typeface="Times New Roman"/>
              </a:rPr>
              <a:t> </a:t>
            </a:r>
            <a:r>
              <a:rPr sz="1300" spc="5" dirty="0">
                <a:latin typeface="Times New Roman"/>
                <a:cs typeface="Times New Roman"/>
              </a:rPr>
              <a:t>Families</a:t>
            </a:r>
            <a:r>
              <a:rPr sz="1300" spc="15" dirty="0">
                <a:latin typeface="Times New Roman"/>
                <a:cs typeface="Times New Roman"/>
              </a:rPr>
              <a:t> </a:t>
            </a:r>
            <a:r>
              <a:rPr sz="1300" dirty="0">
                <a:latin typeface="Times New Roman"/>
                <a:cs typeface="Times New Roman"/>
              </a:rPr>
              <a:t>&gt;</a:t>
            </a:r>
            <a:r>
              <a:rPr sz="1300" spc="25" dirty="0">
                <a:latin typeface="Times New Roman"/>
                <a:cs typeface="Times New Roman"/>
              </a:rPr>
              <a:t> </a:t>
            </a:r>
            <a:r>
              <a:rPr lang="en-US" sz="1300" spc="25" dirty="0">
                <a:latin typeface="Times New Roman"/>
                <a:cs typeface="Times New Roman"/>
              </a:rPr>
              <a:t>Programs and Initiatives &gt; </a:t>
            </a:r>
            <a:r>
              <a:rPr sz="1300" spc="5" dirty="0">
                <a:latin typeface="Times New Roman"/>
                <a:cs typeface="Times New Roman"/>
              </a:rPr>
              <a:t>Statewide </a:t>
            </a:r>
            <a:r>
              <a:rPr sz="1300" spc="-310" dirty="0">
                <a:latin typeface="Times New Roman"/>
                <a:cs typeface="Times New Roman"/>
              </a:rPr>
              <a:t> </a:t>
            </a:r>
            <a:r>
              <a:rPr sz="1300" spc="-5" dirty="0">
                <a:latin typeface="Times New Roman"/>
                <a:cs typeface="Times New Roman"/>
              </a:rPr>
              <a:t>Testing</a:t>
            </a:r>
            <a:r>
              <a:rPr sz="1300" spc="15" dirty="0">
                <a:latin typeface="Times New Roman"/>
                <a:cs typeface="Times New Roman"/>
              </a:rPr>
              <a:t> </a:t>
            </a:r>
            <a:r>
              <a:rPr sz="1300" dirty="0">
                <a:latin typeface="Times New Roman"/>
                <a:cs typeface="Times New Roman"/>
              </a:rPr>
              <a:t>&gt; </a:t>
            </a:r>
            <a:r>
              <a:rPr lang="en-US" sz="1300" spc="15" dirty="0">
                <a:latin typeface="Times New Roman"/>
                <a:cs typeface="Times New Roman"/>
              </a:rPr>
              <a:t>Student Participation)</a:t>
            </a:r>
            <a:endParaRPr sz="1300" dirty="0">
              <a:latin typeface="Times New Roman"/>
              <a:cs typeface="Times New Roman"/>
            </a:endParaRPr>
          </a:p>
        </p:txBody>
      </p:sp>
      <p:pic>
        <p:nvPicPr>
          <p:cNvPr id="6" name="object 15">
            <a:extLst>
              <a:ext uri="{FF2B5EF4-FFF2-40B4-BE49-F238E27FC236}">
                <a16:creationId xmlns:a16="http://schemas.microsoft.com/office/drawing/2014/main" id="{B5C71520-540A-A205-FDE6-34229F6D08ED}"/>
              </a:ext>
            </a:extLst>
          </p:cNvPr>
          <p:cNvPicPr/>
          <p:nvPr/>
        </p:nvPicPr>
        <p:blipFill>
          <a:blip r:embed="rId4" cstate="print"/>
          <a:stretch>
            <a:fillRect/>
          </a:stretch>
        </p:blipFill>
        <p:spPr>
          <a:xfrm>
            <a:off x="3563163" y="1316115"/>
            <a:ext cx="2967570" cy="4704798"/>
          </a:xfrm>
          <a:prstGeom prst="rect">
            <a:avLst/>
          </a:prstGeom>
        </p:spPr>
      </p:pic>
    </p:spTree>
    <p:extLst>
      <p:ext uri="{BB962C8B-B14F-4D97-AF65-F5344CB8AC3E}">
        <p14:creationId xmlns:p14="http://schemas.microsoft.com/office/powerpoint/2010/main" val="454076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A1518-E5CD-3BA4-E3F1-0C2A31AA0F8A}"/>
              </a:ext>
            </a:extLst>
          </p:cNvPr>
          <p:cNvSpPr>
            <a:spLocks noGrp="1"/>
          </p:cNvSpPr>
          <p:nvPr>
            <p:ph type="title"/>
          </p:nvPr>
        </p:nvSpPr>
        <p:spPr/>
        <p:txBody>
          <a:bodyPr/>
          <a:lstStyle/>
          <a:p>
            <a:r>
              <a:rPr lang="en-US" dirty="0"/>
              <a:t>Appendix: Error Retrieving Content</a:t>
            </a:r>
          </a:p>
        </p:txBody>
      </p:sp>
      <p:sp>
        <p:nvSpPr>
          <p:cNvPr id="4" name="Slide Number Placeholder 3">
            <a:extLst>
              <a:ext uri="{FF2B5EF4-FFF2-40B4-BE49-F238E27FC236}">
                <a16:creationId xmlns:a16="http://schemas.microsoft.com/office/drawing/2014/main" id="{1F671B21-87B5-8695-0E48-2F4234E9160D}"/>
              </a:ext>
            </a:extLst>
          </p:cNvPr>
          <p:cNvSpPr>
            <a:spLocks noGrp="1"/>
          </p:cNvSpPr>
          <p:nvPr>
            <p:ph type="sldNum" sz="quarter" idx="12"/>
          </p:nvPr>
        </p:nvSpPr>
        <p:spPr/>
        <p:txBody>
          <a:bodyPr/>
          <a:lstStyle/>
          <a:p>
            <a:fld id="{B4D764D8-5B36-754B-AFBA-AF0AFEFF4AB1}" type="slidenum">
              <a:rPr lang="en-US" smtClean="0"/>
              <a:t>36</a:t>
            </a:fld>
            <a:endParaRPr lang="en-US" dirty="0"/>
          </a:p>
        </p:txBody>
      </p:sp>
      <p:pic>
        <p:nvPicPr>
          <p:cNvPr id="1026" name="Picture 2">
            <a:extLst>
              <a:ext uri="{FF2B5EF4-FFF2-40B4-BE49-F238E27FC236}">
                <a16:creationId xmlns:a16="http://schemas.microsoft.com/office/drawing/2014/main" id="{BC311874-F459-1559-FD33-F59E47D0A2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1" y="905256"/>
            <a:ext cx="4527380" cy="254665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26098E4-1770-8323-66F6-F1BB17785E6C}"/>
              </a:ext>
            </a:extLst>
          </p:cNvPr>
          <p:cNvSpPr txBox="1"/>
          <p:nvPr/>
        </p:nvSpPr>
        <p:spPr>
          <a:xfrm>
            <a:off x="306934" y="3561373"/>
            <a:ext cx="3683765" cy="1585049"/>
          </a:xfrm>
          <a:prstGeom prst="rect">
            <a:avLst/>
          </a:prstGeom>
          <a:noFill/>
        </p:spPr>
        <p:txBody>
          <a:bodyPr wrap="none" rtlCol="0">
            <a:spAutoFit/>
          </a:bodyPr>
          <a:lstStyle/>
          <a:p>
            <a:r>
              <a:rPr lang="en-US" sz="1700" b="1" dirty="0">
                <a:latin typeface="Times New Roman" panose="02020603050405020304" pitchFamily="18" charset="0"/>
                <a:cs typeface="Times New Roman" panose="02020603050405020304" pitchFamily="18" charset="0"/>
              </a:rPr>
              <a:t>Solution:</a:t>
            </a:r>
          </a:p>
          <a:p>
            <a:r>
              <a:rPr lang="en-US" sz="1600" dirty="0">
                <a:latin typeface="Times New Roman" panose="02020603050405020304" pitchFamily="18" charset="0"/>
                <a:cs typeface="Times New Roman" panose="02020603050405020304" pitchFamily="18" charset="0"/>
              </a:rPr>
              <a:t>On the student's iPad:</a:t>
            </a:r>
          </a:p>
          <a:p>
            <a:pPr marL="342900" indent="-342900">
              <a:buAutoNum type="arabicPeriod"/>
            </a:pPr>
            <a:r>
              <a:rPr lang="en-US" sz="1600" dirty="0">
                <a:latin typeface="Times New Roman" panose="02020603050405020304" pitchFamily="18" charset="0"/>
                <a:cs typeface="Times New Roman" panose="02020603050405020304" pitchFamily="18" charset="0"/>
              </a:rPr>
              <a:t>Open Settings</a:t>
            </a:r>
          </a:p>
          <a:p>
            <a:pPr marL="342900" indent="-342900">
              <a:buAutoNum type="arabicPeriod"/>
            </a:pPr>
            <a:r>
              <a:rPr lang="en-US" sz="1600" dirty="0">
                <a:latin typeface="Times New Roman" panose="02020603050405020304" pitchFamily="18" charset="0"/>
                <a:cs typeface="Times New Roman" panose="02020603050405020304" pitchFamily="18" charset="0"/>
              </a:rPr>
              <a:t>Select Apps</a:t>
            </a:r>
          </a:p>
          <a:p>
            <a:pPr marL="342900" indent="-342900">
              <a:buAutoNum type="arabicPeriod"/>
            </a:pPr>
            <a:r>
              <a:rPr lang="en-US" sz="1600" dirty="0">
                <a:latin typeface="Times New Roman" panose="02020603050405020304" pitchFamily="18" charset="0"/>
                <a:cs typeface="Times New Roman" panose="02020603050405020304" pitchFamily="18" charset="0"/>
              </a:rPr>
              <a:t>Select DRC INSIGHT</a:t>
            </a:r>
          </a:p>
          <a:p>
            <a:pPr marL="342900" indent="-342900">
              <a:buAutoNum type="arabicPeriod"/>
            </a:pPr>
            <a:r>
              <a:rPr lang="en-US" sz="1600" dirty="0">
                <a:latin typeface="Times New Roman" panose="02020603050405020304" pitchFamily="18" charset="0"/>
                <a:cs typeface="Times New Roman" panose="02020603050405020304" pitchFamily="18" charset="0"/>
              </a:rPr>
              <a:t>Enable Allow Cross-Website Tracking</a:t>
            </a:r>
          </a:p>
        </p:txBody>
      </p:sp>
      <p:pic>
        <p:nvPicPr>
          <p:cNvPr id="10" name="Picture 9" descr="A screenshot of a phone&#10;&#10;AI-generated content may be incorrect.">
            <a:extLst>
              <a:ext uri="{FF2B5EF4-FFF2-40B4-BE49-F238E27FC236}">
                <a16:creationId xmlns:a16="http://schemas.microsoft.com/office/drawing/2014/main" id="{41134CF3-4C10-3C9F-6206-7D649B57B7CB}"/>
              </a:ext>
            </a:extLst>
          </p:cNvPr>
          <p:cNvPicPr>
            <a:picLocks noChangeAspect="1"/>
          </p:cNvPicPr>
          <p:nvPr/>
        </p:nvPicPr>
        <p:blipFill>
          <a:blip r:embed="rId3"/>
          <a:stretch>
            <a:fillRect/>
          </a:stretch>
        </p:blipFill>
        <p:spPr>
          <a:xfrm>
            <a:off x="152401" y="5170545"/>
            <a:ext cx="4527380" cy="3146146"/>
          </a:xfrm>
          <a:prstGeom prst="rect">
            <a:avLst/>
          </a:prstGeom>
          <a:ln>
            <a:solidFill>
              <a:schemeClr val="accent1"/>
            </a:solidFill>
          </a:ln>
        </p:spPr>
      </p:pic>
      <p:pic>
        <p:nvPicPr>
          <p:cNvPr id="8" name="Picture 7" descr="A screenshot of a phone&#10;&#10;AI-generated content may be incorrect.">
            <a:extLst>
              <a:ext uri="{FF2B5EF4-FFF2-40B4-BE49-F238E27FC236}">
                <a16:creationId xmlns:a16="http://schemas.microsoft.com/office/drawing/2014/main" id="{9DA949B3-544B-759B-15B2-12175C89C681}"/>
              </a:ext>
            </a:extLst>
          </p:cNvPr>
          <p:cNvPicPr>
            <a:picLocks noChangeAspect="1"/>
          </p:cNvPicPr>
          <p:nvPr/>
        </p:nvPicPr>
        <p:blipFill>
          <a:blip r:embed="rId4"/>
          <a:srcRect l="40166" t="2165" b="63467"/>
          <a:stretch>
            <a:fillRect/>
          </a:stretch>
        </p:blipFill>
        <p:spPr>
          <a:xfrm>
            <a:off x="3607987" y="5571021"/>
            <a:ext cx="3097612" cy="2560454"/>
          </a:xfrm>
          <a:prstGeom prst="rect">
            <a:avLst/>
          </a:prstGeom>
          <a:ln>
            <a:solidFill>
              <a:schemeClr val="accent1"/>
            </a:solidFill>
          </a:ln>
        </p:spPr>
      </p:pic>
      <p:sp>
        <p:nvSpPr>
          <p:cNvPr id="6" name="Right Arrow 5">
            <a:extLst>
              <a:ext uri="{FF2B5EF4-FFF2-40B4-BE49-F238E27FC236}">
                <a16:creationId xmlns:a16="http://schemas.microsoft.com/office/drawing/2014/main" id="{B194DAFE-F571-910F-12FC-24A38BFC025A}"/>
              </a:ext>
            </a:extLst>
          </p:cNvPr>
          <p:cNvSpPr/>
          <p:nvPr/>
        </p:nvSpPr>
        <p:spPr>
          <a:xfrm rot="5400000">
            <a:off x="445982" y="7507200"/>
            <a:ext cx="635628" cy="247135"/>
          </a:xfrm>
          <a:prstGeom prst="rightArrow">
            <a:avLst/>
          </a:prstGeom>
          <a:solidFill>
            <a:srgbClr val="A64399"/>
          </a:solidFill>
          <a:ln>
            <a:solidFill>
              <a:srgbClr val="A64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0D88A3FE-30FE-B3CB-AB15-BA0895CB8769}"/>
              </a:ext>
            </a:extLst>
          </p:cNvPr>
          <p:cNvSpPr/>
          <p:nvPr/>
        </p:nvSpPr>
        <p:spPr>
          <a:xfrm>
            <a:off x="887364" y="6249171"/>
            <a:ext cx="635628" cy="247135"/>
          </a:xfrm>
          <a:prstGeom prst="rightArrow">
            <a:avLst/>
          </a:prstGeom>
          <a:solidFill>
            <a:srgbClr val="A64399"/>
          </a:solidFill>
          <a:ln>
            <a:solidFill>
              <a:srgbClr val="A64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a:extLst>
              <a:ext uri="{FF2B5EF4-FFF2-40B4-BE49-F238E27FC236}">
                <a16:creationId xmlns:a16="http://schemas.microsoft.com/office/drawing/2014/main" id="{143477BD-63E0-E9FB-FB04-CB98C11FB481}"/>
              </a:ext>
            </a:extLst>
          </p:cNvPr>
          <p:cNvSpPr/>
          <p:nvPr/>
        </p:nvSpPr>
        <p:spPr>
          <a:xfrm rot="19815863">
            <a:off x="5510352" y="7704500"/>
            <a:ext cx="635628" cy="247135"/>
          </a:xfrm>
          <a:prstGeom prst="rightArrow">
            <a:avLst/>
          </a:prstGeom>
          <a:solidFill>
            <a:srgbClr val="A64399"/>
          </a:solidFill>
          <a:ln>
            <a:solidFill>
              <a:srgbClr val="A64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4AB08D3-5921-9753-7A5D-99A3C96A8B64}"/>
              </a:ext>
            </a:extLst>
          </p:cNvPr>
          <p:cNvSpPr txBox="1"/>
          <p:nvPr/>
        </p:nvSpPr>
        <p:spPr>
          <a:xfrm>
            <a:off x="4764505" y="1300319"/>
            <a:ext cx="2093495" cy="1323439"/>
          </a:xfrm>
          <a:prstGeom prst="rect">
            <a:avLst/>
          </a:prstGeom>
          <a:noFill/>
        </p:spPr>
        <p:txBody>
          <a:bodyPr wrap="square" rtlCol="0">
            <a:spAutoFit/>
          </a:bodyPr>
          <a:lstStyle/>
          <a:p>
            <a:r>
              <a:rPr lang="en-US" sz="1600" dirty="0"/>
              <a:t>Note: Hopefully won’t be an issue this year. DRC made a work around and our TS team implemented it.</a:t>
            </a:r>
          </a:p>
        </p:txBody>
      </p:sp>
    </p:spTree>
    <p:extLst>
      <p:ext uri="{BB962C8B-B14F-4D97-AF65-F5344CB8AC3E}">
        <p14:creationId xmlns:p14="http://schemas.microsoft.com/office/powerpoint/2010/main" val="28390040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5777</TotalTime>
  <Words>6277</Words>
  <Application>Microsoft Macintosh PowerPoint</Application>
  <PresentationFormat>Letter Paper (8.5x11 in)</PresentationFormat>
  <Paragraphs>715</Paragraphs>
  <Slides>36</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Arial</vt:lpstr>
      <vt:lpstr>Calibri</vt:lpstr>
      <vt:lpstr>Calibri Light</vt:lpstr>
      <vt:lpstr>System Font Regular</vt:lpstr>
      <vt:lpstr>Times New Roman</vt:lpstr>
      <vt:lpstr>TimesNewRomanPS-BoldItalicMT</vt:lpstr>
      <vt:lpstr>Wingdings</vt:lpstr>
      <vt:lpstr>Wingdings 3</vt:lpstr>
      <vt:lpstr>Office Theme</vt:lpstr>
      <vt:lpstr>PowerPoint Presentation</vt:lpstr>
      <vt:lpstr>What’s New!</vt:lpstr>
      <vt:lpstr>Test Overview &amp; Structure:</vt:lpstr>
      <vt:lpstr>Test Structure:</vt:lpstr>
      <vt:lpstr>Structure of Online ACCESS</vt:lpstr>
      <vt:lpstr>Test Administrators</vt:lpstr>
      <vt:lpstr>Staff Roles &amp; Responsibilities</vt:lpstr>
      <vt:lpstr>Required Test Administrator Training</vt:lpstr>
      <vt:lpstr>Manuals and User Guides</vt:lpstr>
      <vt:lpstr>Websites &amp; Accounts</vt:lpstr>
      <vt:lpstr>Test Security and Information</vt:lpstr>
      <vt:lpstr>Accommodations - providing</vt:lpstr>
      <vt:lpstr>Test Security and Information cont.</vt:lpstr>
      <vt:lpstr>Test Scheduling</vt:lpstr>
      <vt:lpstr>Test Scheduling continued</vt:lpstr>
      <vt:lpstr>Test Scheduling continued</vt:lpstr>
      <vt:lpstr>Test Scheduling continued</vt:lpstr>
      <vt:lpstr>Preparing Student iPads</vt:lpstr>
      <vt:lpstr>Preparing Students for testing</vt:lpstr>
      <vt:lpstr>Preparing Test Materials: Online - Headsets</vt:lpstr>
      <vt:lpstr>Preparing Test Materials: Kindergarten</vt:lpstr>
      <vt:lpstr>Preparing Test Materials: Alt ACCESS</vt:lpstr>
      <vt:lpstr>Preparing Test Materials: Paper ACCESS</vt:lpstr>
      <vt:lpstr>Preparing Test Materials: Test Booklets</vt:lpstr>
      <vt:lpstr>Preparing Test Materials: Test Booklets cont.</vt:lpstr>
      <vt:lpstr>Preparing Test Materials: Test Booklets cont.</vt:lpstr>
      <vt:lpstr>Family Communication</vt:lpstr>
      <vt:lpstr>Parent/Guardian Refusals</vt:lpstr>
      <vt:lpstr>Monitoring Progress</vt:lpstr>
      <vt:lpstr>Microphone Check</vt:lpstr>
      <vt:lpstr>Tech Support</vt:lpstr>
      <vt:lpstr>Reliability Monitoring</vt:lpstr>
      <vt:lpstr>Test Administration Report (TAR)</vt:lpstr>
      <vt:lpstr>MDE Site Monitoring</vt:lpstr>
      <vt:lpstr>MDE Test Security Tip Line</vt:lpstr>
      <vt:lpstr>Appendix: Error Retrieving 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Lang</dc:creator>
  <cp:lastModifiedBy>Jessica Lang</cp:lastModifiedBy>
  <cp:revision>151</cp:revision>
  <cp:lastPrinted>2025-12-04T18:11:26Z</cp:lastPrinted>
  <dcterms:created xsi:type="dcterms:W3CDTF">2023-06-21T16:15:43Z</dcterms:created>
  <dcterms:modified xsi:type="dcterms:W3CDTF">2026-01-06T22:26:06Z</dcterms:modified>
</cp:coreProperties>
</file>