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10287000" cx="18288000"/>
  <p:notesSz cx="6858000" cy="9144000"/>
  <p:embeddedFontLst>
    <p:embeddedFont>
      <p:font typeface="Montserrat"/>
      <p:regular r:id="rId18"/>
      <p:bold r:id="rId19"/>
      <p:italic r:id="rId20"/>
      <p:boldItalic r:id="rId21"/>
    </p:embeddedFont>
    <p:embeddedFont>
      <p:font typeface="Poppins"/>
      <p:regular r:id="rId22"/>
      <p:bold r:id="rId23"/>
      <p:italic r:id="rId24"/>
      <p:boldItalic r:id="rId25"/>
    </p:embeddedFont>
    <p:embeddedFont>
      <p:font typeface="Montserrat Medium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italic.fntdata"/><Relationship Id="rId22" Type="http://schemas.openxmlformats.org/officeDocument/2006/relationships/font" Target="fonts/Poppins-regular.fntdata"/><Relationship Id="rId21" Type="http://schemas.openxmlformats.org/officeDocument/2006/relationships/font" Target="fonts/Montserrat-boldItalic.fntdata"/><Relationship Id="rId24" Type="http://schemas.openxmlformats.org/officeDocument/2006/relationships/font" Target="fonts/Poppins-italic.fntdata"/><Relationship Id="rId23" Type="http://schemas.openxmlformats.org/officeDocument/2006/relationships/font" Target="fonts/Poppins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MontserratMedium-regular.fntdata"/><Relationship Id="rId25" Type="http://schemas.openxmlformats.org/officeDocument/2006/relationships/font" Target="fonts/Poppins-boldItalic.fntdata"/><Relationship Id="rId28" Type="http://schemas.openxmlformats.org/officeDocument/2006/relationships/font" Target="fonts/MontserratMedium-italic.fntdata"/><Relationship Id="rId27" Type="http://schemas.openxmlformats.org/officeDocument/2006/relationships/font" Target="fonts/MontserratMedium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MontserratMedium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Montserrat-bold.fntdata"/><Relationship Id="rId18" Type="http://schemas.openxmlformats.org/officeDocument/2006/relationships/font" Target="fonts/Montserra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13" name="Google Shape;113;p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-Students share aloud or write on sticky notes.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-Briefly discuss common words and patterns. </a:t>
            </a:r>
            <a:endParaRPr/>
          </a:p>
        </p:txBody>
      </p:sp>
      <p:sp>
        <p:nvSpPr>
          <p:cNvPr id="115" name="Google Shape;115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3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5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5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69" name="Google Shape;169;p5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0" name="Google Shape;170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-Students share aloud or write on sticky notes.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-Briefly discuss common words and patterns. </a:t>
            </a:r>
            <a:endParaRPr/>
          </a:p>
        </p:txBody>
      </p:sp>
      <p:sp>
        <p:nvSpPr>
          <p:cNvPr id="171" name="Google Shape;171;p5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5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9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9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0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0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5" name="Google Shape;285;p1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4" name="Google Shape;304;p12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jp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4.jpg"/><Relationship Id="rId4" Type="http://schemas.openxmlformats.org/officeDocument/2006/relationships/image" Target="../media/image8.png"/><Relationship Id="rId5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9.jp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3.jpg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Relationship Id="rId4" Type="http://schemas.openxmlformats.org/officeDocument/2006/relationships/image" Target="../media/image11.jpg"/><Relationship Id="rId5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6.jpg"/><Relationship Id="rId4" Type="http://schemas.openxmlformats.org/officeDocument/2006/relationships/image" Target="../media/image10.jpg"/><Relationship Id="rId5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2.jpg"/><Relationship Id="rId4" Type="http://schemas.openxmlformats.org/officeDocument/2006/relationships/image" Target="../media/image7.png"/><Relationship Id="rId5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Relationship Id="rId4" Type="http://schemas.openxmlformats.org/officeDocument/2006/relationships/image" Target="../media/image15.jp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0.jpg"/><Relationship Id="rId4" Type="http://schemas.openxmlformats.org/officeDocument/2006/relationships/image" Target="../media/image13.jp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3"/>
          <p:cNvGrpSpPr/>
          <p:nvPr/>
        </p:nvGrpSpPr>
        <p:grpSpPr>
          <a:xfrm>
            <a:off x="5697608" y="-599552"/>
            <a:ext cx="707756" cy="11269112"/>
            <a:chOff x="0" y="-57150"/>
            <a:chExt cx="186405" cy="2967997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1" name="Google Shape;91;p13"/>
          <p:cNvGrpSpPr/>
          <p:nvPr/>
        </p:nvGrpSpPr>
        <p:grpSpPr>
          <a:xfrm>
            <a:off x="4732472" y="-599552"/>
            <a:ext cx="707756" cy="11269112"/>
            <a:chOff x="0" y="-57150"/>
            <a:chExt cx="186405" cy="2967997"/>
          </a:xfrm>
        </p:grpSpPr>
        <p:sp>
          <p:nvSpPr>
            <p:cNvPr id="92" name="Google Shape;92;p13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3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4" name="Google Shape;94;p13"/>
          <p:cNvGrpSpPr/>
          <p:nvPr/>
        </p:nvGrpSpPr>
        <p:grpSpPr>
          <a:xfrm>
            <a:off x="3767337" y="-599552"/>
            <a:ext cx="707756" cy="11269112"/>
            <a:chOff x="0" y="-57150"/>
            <a:chExt cx="186405" cy="2967997"/>
          </a:xfrm>
        </p:grpSpPr>
        <p:sp>
          <p:nvSpPr>
            <p:cNvPr id="95" name="Google Shape;95;p13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13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7" name="Google Shape;97;p13"/>
          <p:cNvSpPr/>
          <p:nvPr/>
        </p:nvSpPr>
        <p:spPr>
          <a:xfrm>
            <a:off x="1028700" y="1028700"/>
            <a:ext cx="16230600" cy="8229600"/>
          </a:xfrm>
          <a:custGeom>
            <a:rect b="b" l="l" r="r" t="t"/>
            <a:pathLst>
              <a:path extrusionOk="0" h="1274980" w="2514545">
                <a:moveTo>
                  <a:pt x="0" y="0"/>
                </a:moveTo>
                <a:lnTo>
                  <a:pt x="2514545" y="0"/>
                </a:lnTo>
                <a:lnTo>
                  <a:pt x="2514545" y="1274980"/>
                </a:lnTo>
                <a:lnTo>
                  <a:pt x="0" y="127498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3957" l="0" r="0" t="-2395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3"/>
          <p:cNvGrpSpPr/>
          <p:nvPr/>
        </p:nvGrpSpPr>
        <p:grpSpPr>
          <a:xfrm>
            <a:off x="9144000" y="811709"/>
            <a:ext cx="8115300" cy="8446591"/>
            <a:chOff x="0" y="-57150"/>
            <a:chExt cx="2137363" cy="2224617"/>
          </a:xfrm>
        </p:grpSpPr>
        <p:sp>
          <p:nvSpPr>
            <p:cNvPr id="99" name="Google Shape;99;p13"/>
            <p:cNvSpPr/>
            <p:nvPr/>
          </p:nvSpPr>
          <p:spPr>
            <a:xfrm>
              <a:off x="0" y="0"/>
              <a:ext cx="2137363" cy="2167467"/>
            </a:xfrm>
            <a:custGeom>
              <a:rect b="b" l="l" r="r" t="t"/>
              <a:pathLst>
                <a:path extrusionOk="0" h="2167467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13"/>
            <p:cNvSpPr txBox="1"/>
            <p:nvPr/>
          </p:nvSpPr>
          <p:spPr>
            <a:xfrm>
              <a:off x="0" y="-57150"/>
              <a:ext cx="2137363" cy="22246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1" name="Google Shape;101;p13"/>
          <p:cNvSpPr/>
          <p:nvPr/>
        </p:nvSpPr>
        <p:spPr>
          <a:xfrm>
            <a:off x="1716837" y="1455163"/>
            <a:ext cx="676083" cy="574056"/>
          </a:xfrm>
          <a:custGeom>
            <a:rect b="b" l="l" r="r" t="t"/>
            <a:pathLst>
              <a:path extrusionOk="0" h="574056" w="676083">
                <a:moveTo>
                  <a:pt x="0" y="0"/>
                </a:moveTo>
                <a:lnTo>
                  <a:pt x="676083" y="0"/>
                </a:lnTo>
                <a:lnTo>
                  <a:pt x="676083" y="574057"/>
                </a:lnTo>
                <a:lnTo>
                  <a:pt x="0" y="57405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9144000" y="4247346"/>
            <a:ext cx="8115300" cy="141869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270">
                <a:solidFill>
                  <a:srgbClr val="FEFDF9"/>
                </a:solidFill>
                <a:latin typeface="Arial"/>
                <a:ea typeface="Arial"/>
                <a:cs typeface="Arial"/>
                <a:sym typeface="Arial"/>
              </a:rPr>
              <a:t>Kindness</a:t>
            </a:r>
            <a:endParaRPr/>
          </a:p>
        </p:txBody>
      </p:sp>
      <p:sp>
        <p:nvSpPr>
          <p:cNvPr id="103" name="Google Shape;103;p13"/>
          <p:cNvSpPr txBox="1"/>
          <p:nvPr/>
        </p:nvSpPr>
        <p:spPr>
          <a:xfrm>
            <a:off x="11014136" y="6038930"/>
            <a:ext cx="4375029" cy="8454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480">
                <a:solidFill>
                  <a:srgbClr val="FEFDF9"/>
                </a:solidFill>
                <a:latin typeface="Montserrat"/>
                <a:ea typeface="Montserrat"/>
                <a:cs typeface="Montserrat"/>
                <a:sym typeface="Montserrat"/>
              </a:rPr>
              <a:t>Be the reason someone smiles today</a:t>
            </a:r>
            <a:endParaRPr/>
          </a:p>
        </p:txBody>
      </p:sp>
      <p:sp>
        <p:nvSpPr>
          <p:cNvPr id="104" name="Google Shape;104;p13"/>
          <p:cNvSpPr txBox="1"/>
          <p:nvPr/>
        </p:nvSpPr>
        <p:spPr>
          <a:xfrm>
            <a:off x="1466371" y="2148973"/>
            <a:ext cx="1177016" cy="39489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5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9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Studio Shodwe</a:t>
            </a:r>
            <a:endParaRPr/>
          </a:p>
        </p:txBody>
      </p:sp>
      <p:grpSp>
        <p:nvGrpSpPr>
          <p:cNvPr id="105" name="Google Shape;105;p13"/>
          <p:cNvGrpSpPr/>
          <p:nvPr/>
        </p:nvGrpSpPr>
        <p:grpSpPr>
          <a:xfrm>
            <a:off x="15917768" y="1455163"/>
            <a:ext cx="794986" cy="210769"/>
            <a:chOff x="0" y="0"/>
            <a:chExt cx="1059982" cy="281026"/>
          </a:xfrm>
        </p:grpSpPr>
        <p:sp>
          <p:nvSpPr>
            <p:cNvPr id="106" name="Google Shape;106;p13"/>
            <p:cNvSpPr/>
            <p:nvPr/>
          </p:nvSpPr>
          <p:spPr>
            <a:xfrm>
              <a:off x="0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59" y="0"/>
                  </a:lnTo>
                  <a:lnTo>
                    <a:pt x="315759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13"/>
            <p:cNvSpPr/>
            <p:nvPr/>
          </p:nvSpPr>
          <p:spPr>
            <a:xfrm>
              <a:off x="372112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59" y="0"/>
                  </a:lnTo>
                  <a:lnTo>
                    <a:pt x="315759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744223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60" y="0"/>
                  </a:lnTo>
                  <a:lnTo>
                    <a:pt x="315760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9" name="Google Shape;109;p13"/>
          <p:cNvSpPr/>
          <p:nvPr/>
        </p:nvSpPr>
        <p:spPr>
          <a:xfrm>
            <a:off x="4732473" y="165426"/>
            <a:ext cx="8120197" cy="1983546"/>
          </a:xfrm>
          <a:custGeom>
            <a:rect b="b" l="l" r="r" t="t"/>
            <a:pathLst>
              <a:path extrusionOk="0" h="1263405" w="6881523">
                <a:moveTo>
                  <a:pt x="0" y="0"/>
                </a:moveTo>
                <a:lnTo>
                  <a:pt x="6881524" y="0"/>
                </a:lnTo>
                <a:lnTo>
                  <a:pt x="6881524" y="1263405"/>
                </a:lnTo>
                <a:lnTo>
                  <a:pt x="0" y="12634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14"/>
          <p:cNvGrpSpPr/>
          <p:nvPr/>
        </p:nvGrpSpPr>
        <p:grpSpPr>
          <a:xfrm>
            <a:off x="8189862" y="-849800"/>
            <a:ext cx="11298292" cy="11769610"/>
            <a:chOff x="0" y="-57150"/>
            <a:chExt cx="2975682" cy="3099815"/>
          </a:xfrm>
        </p:grpSpPr>
        <p:sp>
          <p:nvSpPr>
            <p:cNvPr id="119" name="Google Shape;119;p14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14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1" name="Google Shape;121;p14"/>
          <p:cNvGrpSpPr/>
          <p:nvPr/>
        </p:nvGrpSpPr>
        <p:grpSpPr>
          <a:xfrm>
            <a:off x="1099414" y="884039"/>
            <a:ext cx="6187048" cy="8371113"/>
            <a:chOff x="0" y="-38100"/>
            <a:chExt cx="1629511" cy="2204738"/>
          </a:xfrm>
        </p:grpSpPr>
        <p:sp>
          <p:nvSpPr>
            <p:cNvPr id="122" name="Google Shape;122;p14"/>
            <p:cNvSpPr/>
            <p:nvPr/>
          </p:nvSpPr>
          <p:spPr>
            <a:xfrm>
              <a:off x="0" y="0"/>
              <a:ext cx="1629511" cy="2166638"/>
            </a:xfrm>
            <a:custGeom>
              <a:rect b="b" l="l" r="r" t="t"/>
              <a:pathLst>
                <a:path extrusionOk="0" h="2166638" w="1629511">
                  <a:moveTo>
                    <a:pt x="0" y="0"/>
                  </a:moveTo>
                  <a:lnTo>
                    <a:pt x="1629511" y="0"/>
                  </a:lnTo>
                  <a:lnTo>
                    <a:pt x="1629511" y="2166638"/>
                  </a:lnTo>
                  <a:lnTo>
                    <a:pt x="0" y="2166638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14"/>
            <p:cNvSpPr txBox="1"/>
            <p:nvPr/>
          </p:nvSpPr>
          <p:spPr>
            <a:xfrm>
              <a:off x="0" y="-38100"/>
              <a:ext cx="1629511" cy="22047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14"/>
          <p:cNvSpPr/>
          <p:nvPr/>
        </p:nvSpPr>
        <p:spPr>
          <a:xfrm>
            <a:off x="1516308" y="1331195"/>
            <a:ext cx="7480436" cy="7005053"/>
          </a:xfrm>
          <a:custGeom>
            <a:rect b="b" l="l" r="r" t="t"/>
            <a:pathLst>
              <a:path extrusionOk="0" h="1085266" w="1158915">
                <a:moveTo>
                  <a:pt x="0" y="0"/>
                </a:moveTo>
                <a:lnTo>
                  <a:pt x="1158915" y="0"/>
                </a:lnTo>
                <a:lnTo>
                  <a:pt x="1158915" y="1085266"/>
                </a:lnTo>
                <a:lnTo>
                  <a:pt x="0" y="10852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9191" r="-2919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14"/>
          <p:cNvSpPr txBox="1"/>
          <p:nvPr/>
        </p:nvSpPr>
        <p:spPr>
          <a:xfrm>
            <a:off x="10366071" y="1818033"/>
            <a:ext cx="6552600" cy="14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89">
                <a:solidFill>
                  <a:srgbClr val="FEFDF9"/>
                </a:solidFill>
                <a:latin typeface="Montserrat"/>
                <a:ea typeface="Montserrat"/>
                <a:cs typeface="Montserrat"/>
                <a:sym typeface="Montserrat"/>
              </a:rPr>
              <a:t>Objective</a:t>
            </a:r>
            <a:endParaRPr/>
          </a:p>
        </p:txBody>
      </p:sp>
      <p:sp>
        <p:nvSpPr>
          <p:cNvPr id="126" name="Google Shape;126;p14"/>
          <p:cNvSpPr txBox="1"/>
          <p:nvPr/>
        </p:nvSpPr>
        <p:spPr>
          <a:xfrm>
            <a:off x="8996744" y="3660346"/>
            <a:ext cx="9291256" cy="29881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233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Students will understand what kindness looks like and commit to one kind action they can take this week.</a:t>
            </a:r>
            <a:endParaRPr/>
          </a:p>
        </p:txBody>
      </p:sp>
      <p:sp>
        <p:nvSpPr>
          <p:cNvPr id="127" name="Google Shape;127;p14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14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" name="Google Shape;133;p15"/>
          <p:cNvGrpSpPr/>
          <p:nvPr/>
        </p:nvGrpSpPr>
        <p:grpSpPr>
          <a:xfrm>
            <a:off x="7892761" y="656825"/>
            <a:ext cx="13080160" cy="10766903"/>
            <a:chOff x="0" y="-38100"/>
            <a:chExt cx="3491434" cy="2873966"/>
          </a:xfrm>
        </p:grpSpPr>
        <p:sp>
          <p:nvSpPr>
            <p:cNvPr id="134" name="Google Shape;134;p15"/>
            <p:cNvSpPr/>
            <p:nvPr/>
          </p:nvSpPr>
          <p:spPr>
            <a:xfrm>
              <a:off x="0" y="0"/>
              <a:ext cx="3491434" cy="2835866"/>
            </a:xfrm>
            <a:custGeom>
              <a:rect b="b" l="l" r="r" t="t"/>
              <a:pathLst>
                <a:path extrusionOk="0" h="2835866" w="3491434">
                  <a:moveTo>
                    <a:pt x="0" y="0"/>
                  </a:moveTo>
                  <a:lnTo>
                    <a:pt x="3491434" y="0"/>
                  </a:lnTo>
                  <a:lnTo>
                    <a:pt x="3491434" y="2835866"/>
                  </a:lnTo>
                  <a:lnTo>
                    <a:pt x="0" y="2835866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15"/>
            <p:cNvSpPr txBox="1"/>
            <p:nvPr/>
          </p:nvSpPr>
          <p:spPr>
            <a:xfrm>
              <a:off x="0" y="-38100"/>
              <a:ext cx="3491434" cy="28739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6" name="Google Shape;136;p15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  <p:sp>
        <p:nvSpPr>
          <p:cNvPr id="137" name="Google Shape;137;p15"/>
          <p:cNvSpPr txBox="1"/>
          <p:nvPr/>
        </p:nvSpPr>
        <p:spPr>
          <a:xfrm>
            <a:off x="455205" y="3861686"/>
            <a:ext cx="6505626" cy="22499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477">
                <a:solidFill>
                  <a:srgbClr val="9E875E"/>
                </a:solidFill>
                <a:latin typeface="Montserrat"/>
                <a:ea typeface="Montserrat"/>
                <a:cs typeface="Montserrat"/>
                <a:sym typeface="Montserrat"/>
              </a:rPr>
              <a:t>Campus Matrix</a:t>
            </a:r>
            <a:endParaRPr/>
          </a:p>
        </p:txBody>
      </p:sp>
      <p:sp>
        <p:nvSpPr>
          <p:cNvPr id="138" name="Google Shape;138;p15"/>
          <p:cNvSpPr txBox="1"/>
          <p:nvPr/>
        </p:nvSpPr>
        <p:spPr>
          <a:xfrm>
            <a:off x="10356826" y="4231925"/>
            <a:ext cx="55095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9">
                <a:solidFill>
                  <a:srgbClr val="9E875E"/>
                </a:solidFill>
                <a:latin typeface="Poppins"/>
                <a:ea typeface="Poppins"/>
                <a:cs typeface="Poppins"/>
                <a:sym typeface="Poppins"/>
              </a:rPr>
              <a:t>Insert Matrix Here</a:t>
            </a:r>
            <a:endParaRPr/>
          </a:p>
        </p:txBody>
      </p:sp>
      <p:sp>
        <p:nvSpPr>
          <p:cNvPr id="139" name="Google Shape;139;p15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6"/>
          <p:cNvGrpSpPr/>
          <p:nvPr/>
        </p:nvGrpSpPr>
        <p:grpSpPr>
          <a:xfrm rot="5400000">
            <a:off x="8012872" y="4454905"/>
            <a:ext cx="11411118" cy="1594182"/>
            <a:chOff x="0" y="0"/>
            <a:chExt cx="15214824" cy="2125576"/>
          </a:xfrm>
        </p:grpSpPr>
        <p:grpSp>
          <p:nvGrpSpPr>
            <p:cNvPr id="145" name="Google Shape;145;p16"/>
            <p:cNvGrpSpPr/>
            <p:nvPr/>
          </p:nvGrpSpPr>
          <p:grpSpPr>
            <a:xfrm rot="5400000">
              <a:off x="7383916" y="-7383916"/>
              <a:ext cx="446992" cy="15214824"/>
              <a:chOff x="0" y="-57150"/>
              <a:chExt cx="88295" cy="3005397"/>
            </a:xfrm>
          </p:grpSpPr>
          <p:sp>
            <p:nvSpPr>
              <p:cNvPr id="146" name="Google Shape;146;p16"/>
              <p:cNvSpPr/>
              <p:nvPr/>
            </p:nvSpPr>
            <p:spPr>
              <a:xfrm>
                <a:off x="0" y="0"/>
                <a:ext cx="88295" cy="2948247"/>
              </a:xfrm>
              <a:custGeom>
                <a:rect b="b" l="l" r="r" t="t"/>
                <a:pathLst>
                  <a:path extrusionOk="0" h="2948247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2948247"/>
                    </a:lnTo>
                    <a:lnTo>
                      <a:pt x="0" y="2948247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16"/>
              <p:cNvSpPr txBox="1"/>
              <p:nvPr/>
            </p:nvSpPr>
            <p:spPr>
              <a:xfrm>
                <a:off x="0" y="-57150"/>
                <a:ext cx="88295" cy="3005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48" name="Google Shape;148;p16"/>
            <p:cNvGrpSpPr/>
            <p:nvPr/>
          </p:nvGrpSpPr>
          <p:grpSpPr>
            <a:xfrm rot="5400000">
              <a:off x="7383916" y="-6544624"/>
              <a:ext cx="446992" cy="15214824"/>
              <a:chOff x="0" y="-57150"/>
              <a:chExt cx="88295" cy="3005397"/>
            </a:xfrm>
          </p:grpSpPr>
          <p:sp>
            <p:nvSpPr>
              <p:cNvPr id="149" name="Google Shape;149;p16"/>
              <p:cNvSpPr/>
              <p:nvPr/>
            </p:nvSpPr>
            <p:spPr>
              <a:xfrm>
                <a:off x="0" y="0"/>
                <a:ext cx="88295" cy="2948247"/>
              </a:xfrm>
              <a:custGeom>
                <a:rect b="b" l="l" r="r" t="t"/>
                <a:pathLst>
                  <a:path extrusionOk="0" h="2948247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2948247"/>
                    </a:lnTo>
                    <a:lnTo>
                      <a:pt x="0" y="2948247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0" name="Google Shape;150;p16"/>
              <p:cNvSpPr txBox="1"/>
              <p:nvPr/>
            </p:nvSpPr>
            <p:spPr>
              <a:xfrm>
                <a:off x="0" y="-57150"/>
                <a:ext cx="88295" cy="3005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51" name="Google Shape;151;p16"/>
            <p:cNvGrpSpPr/>
            <p:nvPr/>
          </p:nvGrpSpPr>
          <p:grpSpPr>
            <a:xfrm rot="5400000">
              <a:off x="7383916" y="-5705332"/>
              <a:ext cx="446992" cy="15214824"/>
              <a:chOff x="0" y="-57150"/>
              <a:chExt cx="88295" cy="3005397"/>
            </a:xfrm>
          </p:grpSpPr>
          <p:sp>
            <p:nvSpPr>
              <p:cNvPr id="152" name="Google Shape;152;p16"/>
              <p:cNvSpPr/>
              <p:nvPr/>
            </p:nvSpPr>
            <p:spPr>
              <a:xfrm>
                <a:off x="0" y="0"/>
                <a:ext cx="88295" cy="2948247"/>
              </a:xfrm>
              <a:custGeom>
                <a:rect b="b" l="l" r="r" t="t"/>
                <a:pathLst>
                  <a:path extrusionOk="0" h="2948247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2948247"/>
                    </a:lnTo>
                    <a:lnTo>
                      <a:pt x="0" y="2948247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3" name="Google Shape;153;p16"/>
              <p:cNvSpPr txBox="1"/>
              <p:nvPr/>
            </p:nvSpPr>
            <p:spPr>
              <a:xfrm>
                <a:off x="0" y="-57150"/>
                <a:ext cx="88295" cy="30053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54" name="Google Shape;154;p16"/>
          <p:cNvGrpSpPr/>
          <p:nvPr/>
        </p:nvGrpSpPr>
        <p:grpSpPr>
          <a:xfrm rot="144000">
            <a:off x="10336584" y="1264778"/>
            <a:ext cx="6763762" cy="7855958"/>
            <a:chOff x="0" y="0"/>
            <a:chExt cx="5466080" cy="6348730"/>
          </a:xfrm>
        </p:grpSpPr>
        <p:sp>
          <p:nvSpPr>
            <p:cNvPr id="155" name="Google Shape;155;p16"/>
            <p:cNvSpPr/>
            <p:nvPr/>
          </p:nvSpPr>
          <p:spPr>
            <a:xfrm>
              <a:off x="0" y="0"/>
              <a:ext cx="5439410" cy="6348730"/>
            </a:xfrm>
            <a:custGeom>
              <a:rect b="b" l="l" r="r" t="t"/>
              <a:pathLst>
                <a:path extrusionOk="0" h="6348730" w="5439410">
                  <a:moveTo>
                    <a:pt x="541909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20320"/>
                  </a:cubicBezTo>
                  <a:lnTo>
                    <a:pt x="0" y="6329680"/>
                  </a:lnTo>
                  <a:cubicBezTo>
                    <a:pt x="0" y="6339840"/>
                    <a:pt x="8890" y="6348730"/>
                    <a:pt x="19050" y="6348730"/>
                  </a:cubicBezTo>
                  <a:lnTo>
                    <a:pt x="5419090" y="6348730"/>
                  </a:lnTo>
                  <a:cubicBezTo>
                    <a:pt x="5429250" y="6348730"/>
                    <a:pt x="5438140" y="6339840"/>
                    <a:pt x="5438140" y="6329680"/>
                  </a:cubicBezTo>
                  <a:lnTo>
                    <a:pt x="5438140" y="20320"/>
                  </a:lnTo>
                  <a:cubicBezTo>
                    <a:pt x="5439410" y="8890"/>
                    <a:pt x="5430520" y="0"/>
                    <a:pt x="5419090" y="0"/>
                  </a:cubicBezTo>
                  <a:close/>
                  <a:moveTo>
                    <a:pt x="5137150" y="314960"/>
                  </a:moveTo>
                  <a:lnTo>
                    <a:pt x="5137150" y="4970780"/>
                  </a:lnTo>
                  <a:cubicBezTo>
                    <a:pt x="5137150" y="4980940"/>
                    <a:pt x="5128260" y="4989830"/>
                    <a:pt x="5118100" y="4989830"/>
                  </a:cubicBezTo>
                  <a:lnTo>
                    <a:pt x="266700" y="4989830"/>
                  </a:lnTo>
                  <a:cubicBezTo>
                    <a:pt x="256540" y="4989830"/>
                    <a:pt x="247650" y="4980940"/>
                    <a:pt x="247650" y="4970780"/>
                  </a:cubicBezTo>
                  <a:lnTo>
                    <a:pt x="247650" y="314960"/>
                  </a:lnTo>
                  <a:cubicBezTo>
                    <a:pt x="247650" y="304800"/>
                    <a:pt x="256540" y="295910"/>
                    <a:pt x="266700" y="295910"/>
                  </a:cubicBezTo>
                  <a:lnTo>
                    <a:pt x="5118100" y="295910"/>
                  </a:lnTo>
                  <a:cubicBezTo>
                    <a:pt x="5129530" y="294640"/>
                    <a:pt x="5137150" y="303530"/>
                    <a:pt x="5137150" y="314960"/>
                  </a:cubicBez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247650" y="294640"/>
              <a:ext cx="4889500" cy="4693920"/>
            </a:xfrm>
            <a:custGeom>
              <a:rect b="b" l="l" r="r" t="t"/>
              <a:pathLst>
                <a:path extrusionOk="0" h="4693920" w="4889500">
                  <a:moveTo>
                    <a:pt x="4870450" y="0"/>
                  </a:moveTo>
                  <a:lnTo>
                    <a:pt x="19050" y="0"/>
                  </a:lnTo>
                  <a:cubicBezTo>
                    <a:pt x="8890" y="0"/>
                    <a:pt x="0" y="8890"/>
                    <a:pt x="0" y="19050"/>
                  </a:cubicBezTo>
                  <a:lnTo>
                    <a:pt x="0" y="4674870"/>
                  </a:lnTo>
                  <a:cubicBezTo>
                    <a:pt x="0" y="4686300"/>
                    <a:pt x="8890" y="4693920"/>
                    <a:pt x="19050" y="4693920"/>
                  </a:cubicBezTo>
                  <a:lnTo>
                    <a:pt x="4870450" y="4693920"/>
                  </a:lnTo>
                  <a:cubicBezTo>
                    <a:pt x="4880610" y="4693920"/>
                    <a:pt x="4889500" y="4685030"/>
                    <a:pt x="4889500" y="4674870"/>
                  </a:cubicBezTo>
                  <a:lnTo>
                    <a:pt x="4889500" y="20320"/>
                  </a:lnTo>
                  <a:cubicBezTo>
                    <a:pt x="4889500" y="8890"/>
                    <a:pt x="4881880" y="0"/>
                    <a:pt x="4870450" y="0"/>
                  </a:cubicBez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-21975" r="-21975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270" y="6350"/>
              <a:ext cx="5457190" cy="6342380"/>
            </a:xfrm>
            <a:custGeom>
              <a:rect b="b" l="l" r="r" t="t"/>
              <a:pathLst>
                <a:path extrusionOk="0" h="6342380" w="5457190">
                  <a:moveTo>
                    <a:pt x="5137150" y="302260"/>
                  </a:moveTo>
                  <a:cubicBezTo>
                    <a:pt x="5137150" y="302260"/>
                    <a:pt x="5133340" y="290830"/>
                    <a:pt x="5119370" y="289560"/>
                  </a:cubicBezTo>
                  <a:lnTo>
                    <a:pt x="248920" y="289560"/>
                  </a:lnTo>
                  <a:cubicBezTo>
                    <a:pt x="240030" y="289560"/>
                    <a:pt x="228600" y="293370"/>
                    <a:pt x="228600" y="303530"/>
                  </a:cubicBezTo>
                  <a:lnTo>
                    <a:pt x="232410" y="312420"/>
                  </a:lnTo>
                  <a:cubicBezTo>
                    <a:pt x="236220" y="307340"/>
                    <a:pt x="242570" y="304800"/>
                    <a:pt x="248920" y="304800"/>
                  </a:cubicBezTo>
                  <a:lnTo>
                    <a:pt x="5123180" y="304800"/>
                  </a:lnTo>
                  <a:lnTo>
                    <a:pt x="5123180" y="4966970"/>
                  </a:lnTo>
                  <a:cubicBezTo>
                    <a:pt x="5123180" y="4973320"/>
                    <a:pt x="5120640" y="4979670"/>
                    <a:pt x="5115560" y="4983480"/>
                  </a:cubicBezTo>
                  <a:lnTo>
                    <a:pt x="5120640" y="4983480"/>
                  </a:lnTo>
                  <a:cubicBezTo>
                    <a:pt x="5129530" y="4983480"/>
                    <a:pt x="5137150" y="4975860"/>
                    <a:pt x="5137150" y="4966970"/>
                  </a:cubicBezTo>
                  <a:lnTo>
                    <a:pt x="5137150" y="302260"/>
                  </a:lnTo>
                  <a:close/>
                  <a:moveTo>
                    <a:pt x="5438140" y="6324600"/>
                  </a:moveTo>
                  <a:lnTo>
                    <a:pt x="20320" y="6324600"/>
                  </a:lnTo>
                  <a:lnTo>
                    <a:pt x="20320" y="12700"/>
                  </a:lnTo>
                  <a:lnTo>
                    <a:pt x="6350" y="0"/>
                  </a:lnTo>
                  <a:lnTo>
                    <a:pt x="5080" y="0"/>
                  </a:lnTo>
                  <a:cubicBezTo>
                    <a:pt x="2540" y="3810"/>
                    <a:pt x="0" y="7620"/>
                    <a:pt x="0" y="12700"/>
                  </a:cubicBezTo>
                  <a:lnTo>
                    <a:pt x="0" y="6323330"/>
                  </a:lnTo>
                  <a:cubicBezTo>
                    <a:pt x="0" y="6334760"/>
                    <a:pt x="8890" y="6342380"/>
                    <a:pt x="19050" y="6342380"/>
                  </a:cubicBezTo>
                  <a:lnTo>
                    <a:pt x="5444490" y="6342380"/>
                  </a:lnTo>
                  <a:cubicBezTo>
                    <a:pt x="5449570" y="6342380"/>
                    <a:pt x="5453380" y="6341110"/>
                    <a:pt x="5457190" y="6337300"/>
                  </a:cubicBezTo>
                  <a:lnTo>
                    <a:pt x="5438140" y="6324600"/>
                  </a:lnTo>
                  <a:close/>
                </a:path>
              </a:pathLst>
            </a:custGeom>
            <a:solidFill>
              <a:srgbClr val="9E875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7620" y="0"/>
              <a:ext cx="5458460" cy="6344920"/>
            </a:xfrm>
            <a:custGeom>
              <a:rect b="b" l="l" r="r" t="t"/>
              <a:pathLst>
                <a:path extrusionOk="0" h="6344920" w="5458460">
                  <a:moveTo>
                    <a:pt x="5125720" y="4987290"/>
                  </a:moveTo>
                  <a:cubicBezTo>
                    <a:pt x="5121910" y="4992370"/>
                    <a:pt x="5116830" y="4994910"/>
                    <a:pt x="5110480" y="4994910"/>
                  </a:cubicBezTo>
                  <a:lnTo>
                    <a:pt x="243840" y="4994910"/>
                  </a:lnTo>
                  <a:cubicBezTo>
                    <a:pt x="237490" y="4994910"/>
                    <a:pt x="231140" y="4992370"/>
                    <a:pt x="227330" y="4986020"/>
                  </a:cubicBezTo>
                  <a:cubicBezTo>
                    <a:pt x="222250" y="4982210"/>
                    <a:pt x="219710" y="4977130"/>
                    <a:pt x="219710" y="4970780"/>
                  </a:cubicBezTo>
                  <a:lnTo>
                    <a:pt x="219710" y="314960"/>
                  </a:lnTo>
                  <a:cubicBezTo>
                    <a:pt x="219710" y="309880"/>
                    <a:pt x="222250" y="304800"/>
                    <a:pt x="226060" y="300990"/>
                  </a:cubicBezTo>
                  <a:lnTo>
                    <a:pt x="240030" y="311150"/>
                  </a:lnTo>
                  <a:lnTo>
                    <a:pt x="240030" y="4975860"/>
                  </a:lnTo>
                  <a:lnTo>
                    <a:pt x="5110480" y="4975860"/>
                  </a:lnTo>
                  <a:cubicBezTo>
                    <a:pt x="5113020" y="4975860"/>
                    <a:pt x="5115560" y="4974590"/>
                    <a:pt x="5116830" y="4974590"/>
                  </a:cubicBezTo>
                  <a:lnTo>
                    <a:pt x="5125720" y="4987290"/>
                  </a:lnTo>
                  <a:close/>
                  <a:moveTo>
                    <a:pt x="5458460" y="19050"/>
                  </a:moveTo>
                  <a:lnTo>
                    <a:pt x="5458460" y="6330950"/>
                  </a:lnTo>
                  <a:cubicBezTo>
                    <a:pt x="5458460" y="6336030"/>
                    <a:pt x="5455920" y="6341110"/>
                    <a:pt x="5450840" y="6344920"/>
                  </a:cubicBezTo>
                  <a:lnTo>
                    <a:pt x="5429250" y="6329680"/>
                  </a:lnTo>
                  <a:lnTo>
                    <a:pt x="5429250" y="20320"/>
                  </a:lnTo>
                  <a:lnTo>
                    <a:pt x="13970" y="20320"/>
                  </a:lnTo>
                  <a:lnTo>
                    <a:pt x="0" y="7620"/>
                  </a:lnTo>
                  <a:cubicBezTo>
                    <a:pt x="3810" y="2540"/>
                    <a:pt x="8890" y="0"/>
                    <a:pt x="15240" y="0"/>
                  </a:cubicBezTo>
                  <a:lnTo>
                    <a:pt x="5439410" y="0"/>
                  </a:lnTo>
                  <a:cubicBezTo>
                    <a:pt x="5449570" y="0"/>
                    <a:pt x="5458460" y="8890"/>
                    <a:pt x="5458460" y="19050"/>
                  </a:cubicBezTo>
                  <a:close/>
                  <a:moveTo>
                    <a:pt x="5455920" y="30480"/>
                  </a:moveTo>
                  <a:cubicBezTo>
                    <a:pt x="5453380" y="26670"/>
                    <a:pt x="5450840" y="24130"/>
                    <a:pt x="5447030" y="21590"/>
                  </a:cubicBezTo>
                  <a:lnTo>
                    <a:pt x="5455920" y="30480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9" name="Google Shape;159;p16"/>
          <p:cNvSpPr/>
          <p:nvPr/>
        </p:nvSpPr>
        <p:spPr>
          <a:xfrm rot="143999">
            <a:off x="12913922" y="7953220"/>
            <a:ext cx="554178" cy="493219"/>
          </a:xfrm>
          <a:custGeom>
            <a:rect b="b" l="l" r="r" t="t"/>
            <a:pathLst>
              <a:path extrusionOk="0" h="493219" w="554178">
                <a:moveTo>
                  <a:pt x="0" y="0"/>
                </a:moveTo>
                <a:lnTo>
                  <a:pt x="554178" y="0"/>
                </a:lnTo>
                <a:lnTo>
                  <a:pt x="554178" y="493219"/>
                </a:lnTo>
                <a:lnTo>
                  <a:pt x="0" y="4932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16"/>
          <p:cNvSpPr/>
          <p:nvPr/>
        </p:nvSpPr>
        <p:spPr>
          <a:xfrm rot="143999">
            <a:off x="13566429" y="7980569"/>
            <a:ext cx="554178" cy="493219"/>
          </a:xfrm>
          <a:custGeom>
            <a:rect b="b" l="l" r="r" t="t"/>
            <a:pathLst>
              <a:path extrusionOk="0" h="493219" w="554178">
                <a:moveTo>
                  <a:pt x="0" y="0"/>
                </a:moveTo>
                <a:lnTo>
                  <a:pt x="554179" y="0"/>
                </a:lnTo>
                <a:lnTo>
                  <a:pt x="554179" y="493218"/>
                </a:lnTo>
                <a:lnTo>
                  <a:pt x="0" y="493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16"/>
          <p:cNvSpPr/>
          <p:nvPr/>
        </p:nvSpPr>
        <p:spPr>
          <a:xfrm rot="143999">
            <a:off x="14218937" y="8007917"/>
            <a:ext cx="554178" cy="493219"/>
          </a:xfrm>
          <a:custGeom>
            <a:rect b="b" l="l" r="r" t="t"/>
            <a:pathLst>
              <a:path extrusionOk="0" h="493219" w="554178">
                <a:moveTo>
                  <a:pt x="0" y="0"/>
                </a:moveTo>
                <a:lnTo>
                  <a:pt x="554178" y="0"/>
                </a:lnTo>
                <a:lnTo>
                  <a:pt x="554178" y="493218"/>
                </a:lnTo>
                <a:lnTo>
                  <a:pt x="0" y="4932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16"/>
          <p:cNvSpPr txBox="1"/>
          <p:nvPr/>
        </p:nvSpPr>
        <p:spPr>
          <a:xfrm>
            <a:off x="347674" y="1491407"/>
            <a:ext cx="9827323" cy="25809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689">
                <a:solidFill>
                  <a:srgbClr val="9E875E"/>
                </a:solidFill>
                <a:latin typeface="Montserrat"/>
                <a:ea typeface="Montserrat"/>
                <a:cs typeface="Montserrat"/>
                <a:sym typeface="Montserrat"/>
              </a:rPr>
              <a:t>What Is Kindness?</a:t>
            </a:r>
            <a:endParaRPr/>
          </a:p>
        </p:txBody>
      </p:sp>
      <p:sp>
        <p:nvSpPr>
          <p:cNvPr id="163" name="Google Shape;163;p16"/>
          <p:cNvSpPr txBox="1"/>
          <p:nvPr/>
        </p:nvSpPr>
        <p:spPr>
          <a:xfrm>
            <a:off x="553375" y="4851332"/>
            <a:ext cx="8511900" cy="17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79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Acting sympathetic or helpful</a:t>
            </a:r>
            <a:endParaRPr/>
          </a:p>
        </p:txBody>
      </p:sp>
      <p:sp>
        <p:nvSpPr>
          <p:cNvPr id="164" name="Google Shape;164;p16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16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" name="Google Shape;174;p17"/>
          <p:cNvGrpSpPr/>
          <p:nvPr/>
        </p:nvGrpSpPr>
        <p:grpSpPr>
          <a:xfrm>
            <a:off x="8189862" y="-849800"/>
            <a:ext cx="11298292" cy="11769610"/>
            <a:chOff x="0" y="-57150"/>
            <a:chExt cx="2975682" cy="3099815"/>
          </a:xfrm>
        </p:grpSpPr>
        <p:sp>
          <p:nvSpPr>
            <p:cNvPr id="175" name="Google Shape;175;p17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" name="Google Shape;176;p17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7" name="Google Shape;177;p17"/>
          <p:cNvGrpSpPr/>
          <p:nvPr/>
        </p:nvGrpSpPr>
        <p:grpSpPr>
          <a:xfrm>
            <a:off x="1099414" y="884039"/>
            <a:ext cx="6187048" cy="8371113"/>
            <a:chOff x="0" y="-38100"/>
            <a:chExt cx="1629511" cy="2204738"/>
          </a:xfrm>
        </p:grpSpPr>
        <p:sp>
          <p:nvSpPr>
            <p:cNvPr id="178" name="Google Shape;178;p17"/>
            <p:cNvSpPr/>
            <p:nvPr/>
          </p:nvSpPr>
          <p:spPr>
            <a:xfrm>
              <a:off x="0" y="0"/>
              <a:ext cx="1629511" cy="2166638"/>
            </a:xfrm>
            <a:custGeom>
              <a:rect b="b" l="l" r="r" t="t"/>
              <a:pathLst>
                <a:path extrusionOk="0" h="2166638" w="1629511">
                  <a:moveTo>
                    <a:pt x="0" y="0"/>
                  </a:moveTo>
                  <a:lnTo>
                    <a:pt x="1629511" y="0"/>
                  </a:lnTo>
                  <a:lnTo>
                    <a:pt x="1629511" y="2166638"/>
                  </a:lnTo>
                  <a:lnTo>
                    <a:pt x="0" y="2166638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17"/>
            <p:cNvSpPr txBox="1"/>
            <p:nvPr/>
          </p:nvSpPr>
          <p:spPr>
            <a:xfrm>
              <a:off x="0" y="-38100"/>
              <a:ext cx="1629511" cy="22047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80" name="Google Shape;180;p17"/>
          <p:cNvSpPr/>
          <p:nvPr/>
        </p:nvSpPr>
        <p:spPr>
          <a:xfrm>
            <a:off x="1516308" y="1331195"/>
            <a:ext cx="7480436" cy="7005053"/>
          </a:xfrm>
          <a:custGeom>
            <a:rect b="b" l="l" r="r" t="t"/>
            <a:pathLst>
              <a:path extrusionOk="0" h="1085266" w="1158915">
                <a:moveTo>
                  <a:pt x="0" y="0"/>
                </a:moveTo>
                <a:lnTo>
                  <a:pt x="1158915" y="0"/>
                </a:lnTo>
                <a:lnTo>
                  <a:pt x="1158915" y="1085266"/>
                </a:lnTo>
                <a:lnTo>
                  <a:pt x="0" y="1085266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4236" r="-34235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7"/>
          <p:cNvSpPr txBox="1"/>
          <p:nvPr/>
        </p:nvSpPr>
        <p:spPr>
          <a:xfrm>
            <a:off x="9523746" y="1716183"/>
            <a:ext cx="6552571" cy="12695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389">
                <a:solidFill>
                  <a:srgbClr val="FEFDF9"/>
                </a:solidFill>
                <a:latin typeface="Montserrat"/>
                <a:ea typeface="Montserrat"/>
                <a:cs typeface="Montserrat"/>
                <a:sym typeface="Montserrat"/>
              </a:rPr>
              <a:t>Warmup-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15645536" y="992313"/>
            <a:ext cx="1613700" cy="31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33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8996744" y="4049282"/>
            <a:ext cx="9291256" cy="14831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4233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What’s one word that comes to mind when you hear kindness?</a:t>
            </a:r>
            <a:endParaRPr/>
          </a:p>
        </p:txBody>
      </p:sp>
      <p:sp>
        <p:nvSpPr>
          <p:cNvPr id="184" name="Google Shape;184;p17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17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8"/>
          <p:cNvSpPr/>
          <p:nvPr/>
        </p:nvSpPr>
        <p:spPr>
          <a:xfrm>
            <a:off x="8691164" y="0"/>
            <a:ext cx="9596836" cy="5806110"/>
          </a:xfrm>
          <a:custGeom>
            <a:rect b="b" l="l" r="r" t="t"/>
            <a:pathLst>
              <a:path extrusionOk="0" h="820548" w="1356272">
                <a:moveTo>
                  <a:pt x="0" y="0"/>
                </a:moveTo>
                <a:lnTo>
                  <a:pt x="1356272" y="0"/>
                </a:lnTo>
                <a:lnTo>
                  <a:pt x="1356272" y="820548"/>
                </a:lnTo>
                <a:lnTo>
                  <a:pt x="0" y="82054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5164" l="0" r="0" t="-516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1" name="Google Shape;191;p18"/>
          <p:cNvGrpSpPr/>
          <p:nvPr/>
        </p:nvGrpSpPr>
        <p:grpSpPr>
          <a:xfrm>
            <a:off x="10479675" y="4133798"/>
            <a:ext cx="6019814" cy="6153202"/>
            <a:chOff x="0" y="-38100"/>
            <a:chExt cx="1725086" cy="1763310"/>
          </a:xfrm>
        </p:grpSpPr>
        <p:sp>
          <p:nvSpPr>
            <p:cNvPr id="192" name="Google Shape;192;p18"/>
            <p:cNvSpPr/>
            <p:nvPr/>
          </p:nvSpPr>
          <p:spPr>
            <a:xfrm>
              <a:off x="0" y="0"/>
              <a:ext cx="1725086" cy="1725210"/>
            </a:xfrm>
            <a:custGeom>
              <a:rect b="b" l="l" r="r" t="t"/>
              <a:pathLst>
                <a:path extrusionOk="0" h="1725210" w="1725086">
                  <a:moveTo>
                    <a:pt x="0" y="0"/>
                  </a:moveTo>
                  <a:lnTo>
                    <a:pt x="1725086" y="0"/>
                  </a:lnTo>
                  <a:lnTo>
                    <a:pt x="1725086" y="1725210"/>
                  </a:lnTo>
                  <a:lnTo>
                    <a:pt x="0" y="1725210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18"/>
            <p:cNvSpPr txBox="1"/>
            <p:nvPr/>
          </p:nvSpPr>
          <p:spPr>
            <a:xfrm>
              <a:off x="0" y="-38100"/>
              <a:ext cx="1725086" cy="1763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2575" lIns="42575" spcFirstLastPara="1" rIns="42575" wrap="square" tIns="42575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4" name="Google Shape;194;p18"/>
          <p:cNvSpPr/>
          <p:nvPr/>
        </p:nvSpPr>
        <p:spPr>
          <a:xfrm>
            <a:off x="10731606" y="4518700"/>
            <a:ext cx="5515953" cy="5516351"/>
          </a:xfrm>
          <a:custGeom>
            <a:rect b="b" l="l" r="r" t="t"/>
            <a:pathLst>
              <a:path extrusionOk="0" h="929888" w="929821">
                <a:moveTo>
                  <a:pt x="0" y="0"/>
                </a:moveTo>
                <a:lnTo>
                  <a:pt x="929821" y="0"/>
                </a:lnTo>
                <a:lnTo>
                  <a:pt x="929821" y="929888"/>
                </a:lnTo>
                <a:lnTo>
                  <a:pt x="0" y="929888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6856" r="-5132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18"/>
          <p:cNvSpPr txBox="1"/>
          <p:nvPr/>
        </p:nvSpPr>
        <p:spPr>
          <a:xfrm>
            <a:off x="892900" y="648441"/>
            <a:ext cx="6953100" cy="259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290">
                <a:solidFill>
                  <a:srgbClr val="9E875E"/>
                </a:solidFill>
                <a:latin typeface="Montserrat"/>
                <a:ea typeface="Montserrat"/>
                <a:cs typeface="Montserrat"/>
                <a:sym typeface="Montserrat"/>
              </a:rPr>
              <a:t>What would you do?</a:t>
            </a:r>
            <a:endParaRPr/>
          </a:p>
        </p:txBody>
      </p:sp>
      <p:sp>
        <p:nvSpPr>
          <p:cNvPr id="196" name="Google Shape;196;p18"/>
          <p:cNvSpPr txBox="1"/>
          <p:nvPr/>
        </p:nvSpPr>
        <p:spPr>
          <a:xfrm>
            <a:off x="65099" y="3429011"/>
            <a:ext cx="9013800" cy="61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79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Read the following scenarios and discuss these questions with a partner.  Be prepared to share your answers with the class. </a:t>
            </a:r>
            <a:endParaRPr b="1" sz="3679">
              <a:solidFill>
                <a:srgbClr val="9E875E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-397249" lvl="1" marL="794498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9E875E"/>
              </a:buClr>
              <a:buSzPts val="3679"/>
              <a:buFont typeface="Arial"/>
              <a:buChar char="•"/>
            </a:pPr>
            <a:r>
              <a:rPr b="1" i="0" lang="en-US" sz="3679" u="none" cap="none" strike="noStrike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What would a kind response look like?</a:t>
            </a:r>
            <a:endParaRPr/>
          </a:p>
          <a:p>
            <a:pPr indent="-397249" lvl="1" marL="794498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9E875E"/>
              </a:buClr>
              <a:buSzPts val="3679"/>
              <a:buFont typeface="Arial"/>
              <a:buChar char="•"/>
            </a:pPr>
            <a:r>
              <a:rPr b="1" i="0" lang="en-US" sz="3679" u="none" cap="none" strike="noStrike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Why does kindness matter in this moment?</a:t>
            </a:r>
            <a:endParaRPr/>
          </a:p>
        </p:txBody>
      </p:sp>
      <p:sp>
        <p:nvSpPr>
          <p:cNvPr id="197" name="Google Shape;197;p18"/>
          <p:cNvSpPr/>
          <p:nvPr/>
        </p:nvSpPr>
        <p:spPr>
          <a:xfrm>
            <a:off x="15278575" y="88991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18"/>
          <p:cNvSpPr txBox="1"/>
          <p:nvPr/>
        </p:nvSpPr>
        <p:spPr>
          <a:xfrm>
            <a:off x="11907850" y="9385313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chemeClr val="l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19"/>
          <p:cNvGrpSpPr/>
          <p:nvPr/>
        </p:nvGrpSpPr>
        <p:grpSpPr>
          <a:xfrm>
            <a:off x="-658010" y="-373912"/>
            <a:ext cx="7778811" cy="5517412"/>
            <a:chOff x="0" y="-38100"/>
            <a:chExt cx="2229158" cy="1581113"/>
          </a:xfrm>
        </p:grpSpPr>
        <p:sp>
          <p:nvSpPr>
            <p:cNvPr id="204" name="Google Shape;204;p19"/>
            <p:cNvSpPr/>
            <p:nvPr/>
          </p:nvSpPr>
          <p:spPr>
            <a:xfrm>
              <a:off x="0" y="0"/>
              <a:ext cx="2229158" cy="1543013"/>
            </a:xfrm>
            <a:custGeom>
              <a:rect b="b" l="l" r="r" t="t"/>
              <a:pathLst>
                <a:path extrusionOk="0" h="1543013" w="2229158">
                  <a:moveTo>
                    <a:pt x="0" y="0"/>
                  </a:moveTo>
                  <a:lnTo>
                    <a:pt x="2229158" y="0"/>
                  </a:lnTo>
                  <a:lnTo>
                    <a:pt x="2229158" y="1543013"/>
                  </a:lnTo>
                  <a:lnTo>
                    <a:pt x="0" y="1543013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19"/>
            <p:cNvSpPr txBox="1"/>
            <p:nvPr/>
          </p:nvSpPr>
          <p:spPr>
            <a:xfrm>
              <a:off x="0" y="-38100"/>
              <a:ext cx="2229158" cy="15811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2575" lIns="42575" spcFirstLastPara="1" rIns="42575" wrap="square" tIns="42575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6" name="Google Shape;206;p19"/>
          <p:cNvSpPr/>
          <p:nvPr/>
        </p:nvSpPr>
        <p:spPr>
          <a:xfrm>
            <a:off x="-332465" y="-33854"/>
            <a:ext cx="7127721" cy="4534495"/>
          </a:xfrm>
          <a:custGeom>
            <a:rect b="b" l="l" r="r" t="t"/>
            <a:pathLst>
              <a:path extrusionOk="0" h="764377" w="1201516">
                <a:moveTo>
                  <a:pt x="0" y="0"/>
                </a:moveTo>
                <a:lnTo>
                  <a:pt x="1201516" y="0"/>
                </a:lnTo>
                <a:lnTo>
                  <a:pt x="1201516" y="764377"/>
                </a:lnTo>
                <a:lnTo>
                  <a:pt x="0" y="764377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300" l="0" r="0" t="-230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7" name="Google Shape;207;p19"/>
          <p:cNvGrpSpPr/>
          <p:nvPr/>
        </p:nvGrpSpPr>
        <p:grpSpPr>
          <a:xfrm>
            <a:off x="8176562" y="-741339"/>
            <a:ext cx="11298367" cy="11769688"/>
            <a:chOff x="0" y="-57150"/>
            <a:chExt cx="2975682" cy="3099815"/>
          </a:xfrm>
        </p:grpSpPr>
        <p:sp>
          <p:nvSpPr>
            <p:cNvPr id="208" name="Google Shape;208;p19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19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0" name="Google Shape;210;p19"/>
          <p:cNvGrpSpPr/>
          <p:nvPr/>
        </p:nvGrpSpPr>
        <p:grpSpPr>
          <a:xfrm>
            <a:off x="723279" y="5402398"/>
            <a:ext cx="7778811" cy="5517412"/>
            <a:chOff x="0" y="-38100"/>
            <a:chExt cx="2229158" cy="1581113"/>
          </a:xfrm>
        </p:grpSpPr>
        <p:sp>
          <p:nvSpPr>
            <p:cNvPr id="211" name="Google Shape;211;p19"/>
            <p:cNvSpPr/>
            <p:nvPr/>
          </p:nvSpPr>
          <p:spPr>
            <a:xfrm>
              <a:off x="0" y="0"/>
              <a:ext cx="2229158" cy="1543013"/>
            </a:xfrm>
            <a:custGeom>
              <a:rect b="b" l="l" r="r" t="t"/>
              <a:pathLst>
                <a:path extrusionOk="0" h="1543013" w="2229158">
                  <a:moveTo>
                    <a:pt x="0" y="0"/>
                  </a:moveTo>
                  <a:lnTo>
                    <a:pt x="2229158" y="0"/>
                  </a:lnTo>
                  <a:lnTo>
                    <a:pt x="2229158" y="1543013"/>
                  </a:lnTo>
                  <a:lnTo>
                    <a:pt x="0" y="1543013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19"/>
            <p:cNvSpPr txBox="1"/>
            <p:nvPr/>
          </p:nvSpPr>
          <p:spPr>
            <a:xfrm>
              <a:off x="0" y="-38100"/>
              <a:ext cx="2229158" cy="15811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2575" lIns="42575" spcFirstLastPara="1" rIns="42575" wrap="square" tIns="42575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3" name="Google Shape;213;p19"/>
          <p:cNvSpPr/>
          <p:nvPr/>
        </p:nvSpPr>
        <p:spPr>
          <a:xfrm>
            <a:off x="1048824" y="5742455"/>
            <a:ext cx="7127721" cy="4534495"/>
          </a:xfrm>
          <a:custGeom>
            <a:rect b="b" l="l" r="r" t="t"/>
            <a:pathLst>
              <a:path extrusionOk="0" h="764377" w="1201516">
                <a:moveTo>
                  <a:pt x="0" y="0"/>
                </a:moveTo>
                <a:lnTo>
                  <a:pt x="1201516" y="0"/>
                </a:lnTo>
                <a:lnTo>
                  <a:pt x="1201516" y="764377"/>
                </a:lnTo>
                <a:lnTo>
                  <a:pt x="0" y="764377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2300" l="0" r="0" t="-230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9"/>
          <p:cNvSpPr txBox="1"/>
          <p:nvPr/>
        </p:nvSpPr>
        <p:spPr>
          <a:xfrm>
            <a:off x="15645536" y="992313"/>
            <a:ext cx="1613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19"/>
          <p:cNvSpPr txBox="1"/>
          <p:nvPr/>
        </p:nvSpPr>
        <p:spPr>
          <a:xfrm>
            <a:off x="9079976" y="1111433"/>
            <a:ext cx="6953137" cy="11219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99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8290">
                <a:solidFill>
                  <a:srgbClr val="FEFDF9"/>
                </a:solidFill>
                <a:latin typeface="Montserrat"/>
                <a:ea typeface="Montserrat"/>
                <a:cs typeface="Montserrat"/>
                <a:sym typeface="Montserrat"/>
              </a:rPr>
              <a:t>Scenario #1</a:t>
            </a:r>
            <a:endParaRPr/>
          </a:p>
        </p:txBody>
      </p:sp>
      <p:sp>
        <p:nvSpPr>
          <p:cNvPr id="216" name="Google Shape;216;p19"/>
          <p:cNvSpPr txBox="1"/>
          <p:nvPr/>
        </p:nvSpPr>
        <p:spPr>
          <a:xfrm>
            <a:off x="10057550" y="4761031"/>
            <a:ext cx="6394868" cy="14724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classmate is sitting alone at lunch</a:t>
            </a:r>
            <a:endParaRPr/>
          </a:p>
        </p:txBody>
      </p:sp>
      <p:sp>
        <p:nvSpPr>
          <p:cNvPr id="217" name="Google Shape;217;p19"/>
          <p:cNvSpPr/>
          <p:nvPr/>
        </p:nvSpPr>
        <p:spPr>
          <a:xfrm>
            <a:off x="16452425" y="93109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9"/>
          <p:cNvSpPr txBox="1"/>
          <p:nvPr/>
        </p:nvSpPr>
        <p:spPr>
          <a:xfrm>
            <a:off x="13288925" y="10276950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Google Shape;223;p20"/>
          <p:cNvGrpSpPr/>
          <p:nvPr/>
        </p:nvGrpSpPr>
        <p:grpSpPr>
          <a:xfrm>
            <a:off x="6461253" y="4346409"/>
            <a:ext cx="13211409" cy="1594182"/>
            <a:chOff x="1" y="-1"/>
            <a:chExt cx="17615213" cy="2125576"/>
          </a:xfrm>
        </p:grpSpPr>
        <p:grpSp>
          <p:nvGrpSpPr>
            <p:cNvPr id="224" name="Google Shape;224;p20"/>
            <p:cNvGrpSpPr/>
            <p:nvPr/>
          </p:nvGrpSpPr>
          <p:grpSpPr>
            <a:xfrm rot="5400000">
              <a:off x="8584111" y="-8584111"/>
              <a:ext cx="446992" cy="17615213"/>
              <a:chOff x="0" y="-57150"/>
              <a:chExt cx="88295" cy="3479548"/>
            </a:xfrm>
          </p:grpSpPr>
          <p:sp>
            <p:nvSpPr>
              <p:cNvPr id="225" name="Google Shape;225;p20"/>
              <p:cNvSpPr/>
              <p:nvPr/>
            </p:nvSpPr>
            <p:spPr>
              <a:xfrm>
                <a:off x="0" y="0"/>
                <a:ext cx="88295" cy="3422398"/>
              </a:xfrm>
              <a:custGeom>
                <a:rect b="b" l="l" r="r" t="t"/>
                <a:pathLst>
                  <a:path extrusionOk="0" h="3422398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3422398"/>
                    </a:lnTo>
                    <a:lnTo>
                      <a:pt x="0" y="3422398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" name="Google Shape;226;p20"/>
              <p:cNvSpPr txBox="1"/>
              <p:nvPr/>
            </p:nvSpPr>
            <p:spPr>
              <a:xfrm>
                <a:off x="0" y="-57150"/>
                <a:ext cx="88295" cy="34795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7" name="Google Shape;227;p20"/>
            <p:cNvGrpSpPr/>
            <p:nvPr/>
          </p:nvGrpSpPr>
          <p:grpSpPr>
            <a:xfrm rot="5400000">
              <a:off x="8584111" y="-7744819"/>
              <a:ext cx="446992" cy="17615213"/>
              <a:chOff x="0" y="-57150"/>
              <a:chExt cx="88295" cy="3479548"/>
            </a:xfrm>
          </p:grpSpPr>
          <p:sp>
            <p:nvSpPr>
              <p:cNvPr id="228" name="Google Shape;228;p20"/>
              <p:cNvSpPr/>
              <p:nvPr/>
            </p:nvSpPr>
            <p:spPr>
              <a:xfrm>
                <a:off x="0" y="0"/>
                <a:ext cx="88295" cy="3422398"/>
              </a:xfrm>
              <a:custGeom>
                <a:rect b="b" l="l" r="r" t="t"/>
                <a:pathLst>
                  <a:path extrusionOk="0" h="3422398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3422398"/>
                    </a:lnTo>
                    <a:lnTo>
                      <a:pt x="0" y="3422398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9" name="Google Shape;229;p20"/>
              <p:cNvSpPr txBox="1"/>
              <p:nvPr/>
            </p:nvSpPr>
            <p:spPr>
              <a:xfrm>
                <a:off x="0" y="-57150"/>
                <a:ext cx="88295" cy="34795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30" name="Google Shape;230;p20"/>
            <p:cNvGrpSpPr/>
            <p:nvPr/>
          </p:nvGrpSpPr>
          <p:grpSpPr>
            <a:xfrm rot="5400000">
              <a:off x="8584111" y="-6905527"/>
              <a:ext cx="446992" cy="17615213"/>
              <a:chOff x="0" y="-57150"/>
              <a:chExt cx="88295" cy="3479548"/>
            </a:xfrm>
          </p:grpSpPr>
          <p:sp>
            <p:nvSpPr>
              <p:cNvPr id="231" name="Google Shape;231;p20"/>
              <p:cNvSpPr/>
              <p:nvPr/>
            </p:nvSpPr>
            <p:spPr>
              <a:xfrm>
                <a:off x="0" y="0"/>
                <a:ext cx="88295" cy="3422398"/>
              </a:xfrm>
              <a:custGeom>
                <a:rect b="b" l="l" r="r" t="t"/>
                <a:pathLst>
                  <a:path extrusionOk="0" h="3422398" w="88295">
                    <a:moveTo>
                      <a:pt x="0" y="0"/>
                    </a:moveTo>
                    <a:lnTo>
                      <a:pt x="88295" y="0"/>
                    </a:lnTo>
                    <a:lnTo>
                      <a:pt x="88295" y="3422398"/>
                    </a:lnTo>
                    <a:lnTo>
                      <a:pt x="0" y="3422398"/>
                    </a:lnTo>
                    <a:close/>
                  </a:path>
                </a:pathLst>
              </a:custGeom>
              <a:solidFill>
                <a:srgbClr val="9E875E">
                  <a:alpha val="57254"/>
                </a:srgbClr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2" name="Google Shape;232;p20"/>
              <p:cNvSpPr txBox="1"/>
              <p:nvPr/>
            </p:nvSpPr>
            <p:spPr>
              <a:xfrm>
                <a:off x="0" y="-57150"/>
                <a:ext cx="88295" cy="34795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4772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33" name="Google Shape;233;p20"/>
          <p:cNvSpPr/>
          <p:nvPr/>
        </p:nvSpPr>
        <p:spPr>
          <a:xfrm>
            <a:off x="6249357" y="0"/>
            <a:ext cx="6462788" cy="6463255"/>
          </a:xfrm>
          <a:custGeom>
            <a:rect b="b" l="l" r="r" t="t"/>
            <a:pathLst>
              <a:path extrusionOk="0" h="6463255" w="6462788">
                <a:moveTo>
                  <a:pt x="0" y="0"/>
                </a:moveTo>
                <a:lnTo>
                  <a:pt x="6462788" y="0"/>
                </a:lnTo>
                <a:lnTo>
                  <a:pt x="6462788" y="6463255"/>
                </a:lnTo>
                <a:lnTo>
                  <a:pt x="0" y="646325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28900" r="-2137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0"/>
          <p:cNvSpPr/>
          <p:nvPr/>
        </p:nvSpPr>
        <p:spPr>
          <a:xfrm>
            <a:off x="12958462" y="5358131"/>
            <a:ext cx="5329538" cy="4928869"/>
          </a:xfrm>
          <a:custGeom>
            <a:rect b="b" l="l" r="r" t="t"/>
            <a:pathLst>
              <a:path extrusionOk="0" h="4928869" w="5329538">
                <a:moveTo>
                  <a:pt x="0" y="0"/>
                </a:moveTo>
                <a:lnTo>
                  <a:pt x="5329538" y="0"/>
                </a:lnTo>
                <a:lnTo>
                  <a:pt x="5329538" y="4928869"/>
                </a:lnTo>
                <a:lnTo>
                  <a:pt x="0" y="49288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-2668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0"/>
          <p:cNvSpPr txBox="1"/>
          <p:nvPr/>
        </p:nvSpPr>
        <p:spPr>
          <a:xfrm>
            <a:off x="1028700" y="990600"/>
            <a:ext cx="1613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p20"/>
          <p:cNvSpPr txBox="1"/>
          <p:nvPr/>
        </p:nvSpPr>
        <p:spPr>
          <a:xfrm>
            <a:off x="1028700" y="2007122"/>
            <a:ext cx="4426706" cy="7039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1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277">
                <a:solidFill>
                  <a:srgbClr val="9E875E"/>
                </a:solidFill>
                <a:latin typeface="Montserrat"/>
                <a:ea typeface="Montserrat"/>
                <a:cs typeface="Montserrat"/>
                <a:sym typeface="Montserrat"/>
              </a:rPr>
              <a:t>Scenario #2</a:t>
            </a:r>
            <a:endParaRPr/>
          </a:p>
        </p:txBody>
      </p:sp>
      <p:sp>
        <p:nvSpPr>
          <p:cNvPr id="237" name="Google Shape;237;p20"/>
          <p:cNvSpPr txBox="1"/>
          <p:nvPr/>
        </p:nvSpPr>
        <p:spPr>
          <a:xfrm>
            <a:off x="712790" y="4279734"/>
            <a:ext cx="5536568" cy="25640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79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 see someone being laughed at after getting an answer wrong in class.</a:t>
            </a:r>
            <a:endParaRPr/>
          </a:p>
        </p:txBody>
      </p:sp>
      <p:sp>
        <p:nvSpPr>
          <p:cNvPr id="238" name="Google Shape;238;p20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0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21"/>
          <p:cNvGrpSpPr/>
          <p:nvPr/>
        </p:nvGrpSpPr>
        <p:grpSpPr>
          <a:xfrm>
            <a:off x="5697608" y="-599552"/>
            <a:ext cx="707756" cy="11269112"/>
            <a:chOff x="0" y="-57150"/>
            <a:chExt cx="186405" cy="2967997"/>
          </a:xfrm>
        </p:grpSpPr>
        <p:sp>
          <p:nvSpPr>
            <p:cNvPr id="245" name="Google Shape;245;p21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21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7" name="Google Shape;247;p21"/>
          <p:cNvGrpSpPr/>
          <p:nvPr/>
        </p:nvGrpSpPr>
        <p:grpSpPr>
          <a:xfrm>
            <a:off x="4732472" y="-599552"/>
            <a:ext cx="707756" cy="11269112"/>
            <a:chOff x="0" y="-57150"/>
            <a:chExt cx="186405" cy="2967997"/>
          </a:xfrm>
        </p:grpSpPr>
        <p:sp>
          <p:nvSpPr>
            <p:cNvPr id="248" name="Google Shape;248;p21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21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0" name="Google Shape;250;p21"/>
          <p:cNvGrpSpPr/>
          <p:nvPr/>
        </p:nvGrpSpPr>
        <p:grpSpPr>
          <a:xfrm>
            <a:off x="3767337" y="-599552"/>
            <a:ext cx="707756" cy="11269112"/>
            <a:chOff x="0" y="-57150"/>
            <a:chExt cx="186405" cy="2967997"/>
          </a:xfrm>
        </p:grpSpPr>
        <p:sp>
          <p:nvSpPr>
            <p:cNvPr id="251" name="Google Shape;251;p21"/>
            <p:cNvSpPr/>
            <p:nvPr/>
          </p:nvSpPr>
          <p:spPr>
            <a:xfrm>
              <a:off x="0" y="0"/>
              <a:ext cx="186405" cy="2910847"/>
            </a:xfrm>
            <a:custGeom>
              <a:rect b="b" l="l" r="r" t="t"/>
              <a:pathLst>
                <a:path extrusionOk="0" h="2910847" w="186405">
                  <a:moveTo>
                    <a:pt x="0" y="0"/>
                  </a:moveTo>
                  <a:lnTo>
                    <a:pt x="186405" y="0"/>
                  </a:lnTo>
                  <a:lnTo>
                    <a:pt x="186405" y="2910847"/>
                  </a:lnTo>
                  <a:lnTo>
                    <a:pt x="0" y="2910847"/>
                  </a:lnTo>
                  <a:close/>
                </a:path>
              </a:pathLst>
            </a:custGeom>
            <a:solidFill>
              <a:srgbClr val="9E875E">
                <a:alpha val="57254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21"/>
            <p:cNvSpPr txBox="1"/>
            <p:nvPr/>
          </p:nvSpPr>
          <p:spPr>
            <a:xfrm>
              <a:off x="0" y="-57150"/>
              <a:ext cx="186405" cy="2967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3" name="Google Shape;253;p21"/>
          <p:cNvSpPr/>
          <p:nvPr/>
        </p:nvSpPr>
        <p:spPr>
          <a:xfrm>
            <a:off x="0" y="636724"/>
            <a:ext cx="18032364" cy="9143170"/>
          </a:xfrm>
          <a:custGeom>
            <a:rect b="b" l="l" r="r" t="t"/>
            <a:pathLst>
              <a:path extrusionOk="0" h="1274980" w="2514545">
                <a:moveTo>
                  <a:pt x="0" y="0"/>
                </a:moveTo>
                <a:lnTo>
                  <a:pt x="2514545" y="0"/>
                </a:lnTo>
                <a:lnTo>
                  <a:pt x="2514545" y="1274980"/>
                </a:lnTo>
                <a:lnTo>
                  <a:pt x="0" y="1274980"/>
                </a:lnTo>
                <a:close/>
              </a:path>
            </a:pathLst>
          </a:custGeom>
          <a:blipFill rotWithShape="1">
            <a:blip r:embed="rId3">
              <a:alphaModFix amt="18000"/>
            </a:blip>
            <a:stretch>
              <a:fillRect b="-15328" l="0" r="0" t="-1532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54" name="Google Shape;254;p21"/>
          <p:cNvGrpSpPr/>
          <p:nvPr/>
        </p:nvGrpSpPr>
        <p:grpSpPr>
          <a:xfrm>
            <a:off x="15917768" y="1455163"/>
            <a:ext cx="794986" cy="210769"/>
            <a:chOff x="0" y="0"/>
            <a:chExt cx="1059982" cy="281026"/>
          </a:xfrm>
        </p:grpSpPr>
        <p:sp>
          <p:nvSpPr>
            <p:cNvPr id="255" name="Google Shape;255;p21"/>
            <p:cNvSpPr/>
            <p:nvPr/>
          </p:nvSpPr>
          <p:spPr>
            <a:xfrm>
              <a:off x="0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59" y="0"/>
                  </a:lnTo>
                  <a:lnTo>
                    <a:pt x="315759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6" name="Google Shape;256;p21"/>
            <p:cNvSpPr/>
            <p:nvPr/>
          </p:nvSpPr>
          <p:spPr>
            <a:xfrm>
              <a:off x="372112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59" y="0"/>
                  </a:lnTo>
                  <a:lnTo>
                    <a:pt x="315759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7" name="Google Shape;257;p21"/>
            <p:cNvSpPr/>
            <p:nvPr/>
          </p:nvSpPr>
          <p:spPr>
            <a:xfrm>
              <a:off x="744223" y="0"/>
              <a:ext cx="315759" cy="281026"/>
            </a:xfrm>
            <a:custGeom>
              <a:rect b="b" l="l" r="r" t="t"/>
              <a:pathLst>
                <a:path extrusionOk="0" h="281026" w="315759">
                  <a:moveTo>
                    <a:pt x="0" y="0"/>
                  </a:moveTo>
                  <a:lnTo>
                    <a:pt x="315760" y="0"/>
                  </a:lnTo>
                  <a:lnTo>
                    <a:pt x="315760" y="281026"/>
                  </a:lnTo>
                  <a:lnTo>
                    <a:pt x="0" y="2810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8" name="Google Shape;258;p21"/>
          <p:cNvGrpSpPr/>
          <p:nvPr/>
        </p:nvGrpSpPr>
        <p:grpSpPr>
          <a:xfrm>
            <a:off x="1466371" y="2115144"/>
            <a:ext cx="14451398" cy="6566078"/>
            <a:chOff x="0" y="-57150"/>
            <a:chExt cx="3806129" cy="1729338"/>
          </a:xfrm>
        </p:grpSpPr>
        <p:sp>
          <p:nvSpPr>
            <p:cNvPr id="259" name="Google Shape;259;p21"/>
            <p:cNvSpPr/>
            <p:nvPr/>
          </p:nvSpPr>
          <p:spPr>
            <a:xfrm>
              <a:off x="0" y="0"/>
              <a:ext cx="3806129" cy="1672188"/>
            </a:xfrm>
            <a:custGeom>
              <a:rect b="b" l="l" r="r" t="t"/>
              <a:pathLst>
                <a:path extrusionOk="0" h="1672188" w="3806129">
                  <a:moveTo>
                    <a:pt x="27322" y="0"/>
                  </a:moveTo>
                  <a:lnTo>
                    <a:pt x="3778808" y="0"/>
                  </a:lnTo>
                  <a:cubicBezTo>
                    <a:pt x="3786054" y="0"/>
                    <a:pt x="3793003" y="2879"/>
                    <a:pt x="3798127" y="8002"/>
                  </a:cubicBezTo>
                  <a:cubicBezTo>
                    <a:pt x="3803251" y="13126"/>
                    <a:pt x="3806129" y="20076"/>
                    <a:pt x="3806129" y="27322"/>
                  </a:cubicBezTo>
                  <a:lnTo>
                    <a:pt x="3806129" y="1644866"/>
                  </a:lnTo>
                  <a:cubicBezTo>
                    <a:pt x="3806129" y="1652112"/>
                    <a:pt x="3803251" y="1659062"/>
                    <a:pt x="3798127" y="1664185"/>
                  </a:cubicBezTo>
                  <a:cubicBezTo>
                    <a:pt x="3793003" y="1669309"/>
                    <a:pt x="3786054" y="1672188"/>
                    <a:pt x="3778808" y="1672188"/>
                  </a:cubicBezTo>
                  <a:lnTo>
                    <a:pt x="27322" y="1672188"/>
                  </a:lnTo>
                  <a:cubicBezTo>
                    <a:pt x="20076" y="1672188"/>
                    <a:pt x="13126" y="1669309"/>
                    <a:pt x="8002" y="1664185"/>
                  </a:cubicBezTo>
                  <a:cubicBezTo>
                    <a:pt x="2879" y="1659062"/>
                    <a:pt x="0" y="1652112"/>
                    <a:pt x="0" y="1644866"/>
                  </a:cubicBezTo>
                  <a:lnTo>
                    <a:pt x="0" y="27322"/>
                  </a:lnTo>
                  <a:cubicBezTo>
                    <a:pt x="0" y="20076"/>
                    <a:pt x="2879" y="13126"/>
                    <a:pt x="8002" y="8002"/>
                  </a:cubicBezTo>
                  <a:cubicBezTo>
                    <a:pt x="13126" y="2879"/>
                    <a:pt x="20076" y="0"/>
                    <a:pt x="27322" y="0"/>
                  </a:cubicBezTo>
                  <a:close/>
                </a:path>
              </a:pathLst>
            </a:custGeom>
            <a:solidFill>
              <a:srgbClr val="9E875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21"/>
            <p:cNvSpPr txBox="1"/>
            <p:nvPr/>
          </p:nvSpPr>
          <p:spPr>
            <a:xfrm>
              <a:off x="0" y="-57150"/>
              <a:ext cx="3806129" cy="1729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1" name="Google Shape;261;p21"/>
          <p:cNvSpPr txBox="1"/>
          <p:nvPr/>
        </p:nvSpPr>
        <p:spPr>
          <a:xfrm>
            <a:off x="1466371" y="4981575"/>
            <a:ext cx="14451398" cy="1010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Insert Video Here</a:t>
            </a:r>
            <a:endParaRPr/>
          </a:p>
        </p:txBody>
      </p:sp>
      <p:sp>
        <p:nvSpPr>
          <p:cNvPr id="262" name="Google Shape;262;p21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21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22"/>
          <p:cNvGrpSpPr/>
          <p:nvPr/>
        </p:nvGrpSpPr>
        <p:grpSpPr>
          <a:xfrm>
            <a:off x="8189862" y="-849800"/>
            <a:ext cx="11298292" cy="11769610"/>
            <a:chOff x="0" y="-57150"/>
            <a:chExt cx="2975682" cy="3099815"/>
          </a:xfrm>
        </p:grpSpPr>
        <p:sp>
          <p:nvSpPr>
            <p:cNvPr id="269" name="Google Shape;269;p22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22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1" name="Google Shape;271;p22"/>
          <p:cNvGrpSpPr/>
          <p:nvPr/>
        </p:nvGrpSpPr>
        <p:grpSpPr>
          <a:xfrm>
            <a:off x="-652629" y="-479903"/>
            <a:ext cx="8234758" cy="10766903"/>
            <a:chOff x="0" y="-38100"/>
            <a:chExt cx="2198071" cy="2873966"/>
          </a:xfrm>
        </p:grpSpPr>
        <p:sp>
          <p:nvSpPr>
            <p:cNvPr id="272" name="Google Shape;272;p22"/>
            <p:cNvSpPr/>
            <p:nvPr/>
          </p:nvSpPr>
          <p:spPr>
            <a:xfrm>
              <a:off x="0" y="0"/>
              <a:ext cx="2198071" cy="2835866"/>
            </a:xfrm>
            <a:custGeom>
              <a:rect b="b" l="l" r="r" t="t"/>
              <a:pathLst>
                <a:path extrusionOk="0" h="2835866" w="2198071">
                  <a:moveTo>
                    <a:pt x="0" y="0"/>
                  </a:moveTo>
                  <a:lnTo>
                    <a:pt x="2198071" y="0"/>
                  </a:lnTo>
                  <a:lnTo>
                    <a:pt x="2198071" y="2835866"/>
                  </a:lnTo>
                  <a:lnTo>
                    <a:pt x="0" y="2835866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2"/>
            <p:cNvSpPr txBox="1"/>
            <p:nvPr/>
          </p:nvSpPr>
          <p:spPr>
            <a:xfrm>
              <a:off x="0" y="-38100"/>
              <a:ext cx="2198071" cy="28739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4" name="Google Shape;274;p22"/>
          <p:cNvSpPr/>
          <p:nvPr/>
        </p:nvSpPr>
        <p:spPr>
          <a:xfrm>
            <a:off x="-308003" y="0"/>
            <a:ext cx="7545505" cy="7054334"/>
          </a:xfrm>
          <a:custGeom>
            <a:rect b="b" l="l" r="r" t="t"/>
            <a:pathLst>
              <a:path extrusionOk="0" h="1107638" w="1184759">
                <a:moveTo>
                  <a:pt x="0" y="0"/>
                </a:moveTo>
                <a:lnTo>
                  <a:pt x="1184759" y="0"/>
                </a:lnTo>
                <a:lnTo>
                  <a:pt x="1184759" y="1107638"/>
                </a:lnTo>
                <a:lnTo>
                  <a:pt x="0" y="1107638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38901" r="-3890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75" name="Google Shape;275;p22"/>
          <p:cNvGrpSpPr/>
          <p:nvPr/>
        </p:nvGrpSpPr>
        <p:grpSpPr>
          <a:xfrm>
            <a:off x="7432223" y="-866665"/>
            <a:ext cx="8213313" cy="5574420"/>
            <a:chOff x="0" y="-38100"/>
            <a:chExt cx="2192346" cy="1487957"/>
          </a:xfrm>
        </p:grpSpPr>
        <p:sp>
          <p:nvSpPr>
            <p:cNvPr id="276" name="Google Shape;276;p22"/>
            <p:cNvSpPr/>
            <p:nvPr/>
          </p:nvSpPr>
          <p:spPr>
            <a:xfrm>
              <a:off x="0" y="0"/>
              <a:ext cx="2192346" cy="1449857"/>
            </a:xfrm>
            <a:custGeom>
              <a:rect b="b" l="l" r="r" t="t"/>
              <a:pathLst>
                <a:path extrusionOk="0" h="1449857" w="2192346">
                  <a:moveTo>
                    <a:pt x="0" y="0"/>
                  </a:moveTo>
                  <a:lnTo>
                    <a:pt x="2192346" y="0"/>
                  </a:lnTo>
                  <a:lnTo>
                    <a:pt x="2192346" y="1449857"/>
                  </a:lnTo>
                  <a:lnTo>
                    <a:pt x="0" y="1449857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22"/>
            <p:cNvSpPr txBox="1"/>
            <p:nvPr/>
          </p:nvSpPr>
          <p:spPr>
            <a:xfrm>
              <a:off x="0" y="-38100"/>
              <a:ext cx="2192346" cy="1487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8" name="Google Shape;278;p22"/>
          <p:cNvSpPr/>
          <p:nvPr/>
        </p:nvSpPr>
        <p:spPr>
          <a:xfrm>
            <a:off x="7582129" y="0"/>
            <a:ext cx="7626861" cy="4576790"/>
          </a:xfrm>
          <a:custGeom>
            <a:rect b="b" l="l" r="r" t="t"/>
            <a:pathLst>
              <a:path extrusionOk="0" h="718626" w="1197534">
                <a:moveTo>
                  <a:pt x="0" y="0"/>
                </a:moveTo>
                <a:lnTo>
                  <a:pt x="1197534" y="0"/>
                </a:lnTo>
                <a:lnTo>
                  <a:pt x="1197534" y="718626"/>
                </a:lnTo>
                <a:lnTo>
                  <a:pt x="0" y="71862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083" r="-3081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22"/>
          <p:cNvSpPr txBox="1"/>
          <p:nvPr/>
        </p:nvSpPr>
        <p:spPr>
          <a:xfrm>
            <a:off x="8514000" y="4641075"/>
            <a:ext cx="9211200" cy="6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Think of one act of kindness that you can commit to this week.</a:t>
            </a:r>
            <a:endParaRPr sz="1200"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79">
              <a:solidFill>
                <a:srgbClr val="FEFDF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Write it down on an index card.</a:t>
            </a:r>
            <a:endParaRPr sz="1200"/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79">
              <a:solidFill>
                <a:srgbClr val="FEFDF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4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Share aloud with your classmates and place it on the Kindness Wall designated by your teacher.</a:t>
            </a:r>
            <a:endParaRPr sz="1200"/>
          </a:p>
          <a:p>
            <a:pPr indent="0" lvl="0" marL="0" marR="0" rtl="0" algn="ctr">
              <a:lnSpc>
                <a:spcPct val="9054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79">
              <a:solidFill>
                <a:srgbClr val="FEFDF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80" name="Google Shape;280;p22"/>
          <p:cNvSpPr txBox="1"/>
          <p:nvPr/>
        </p:nvSpPr>
        <p:spPr>
          <a:xfrm>
            <a:off x="383518" y="7733434"/>
            <a:ext cx="6853985" cy="1959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361">
                <a:solidFill>
                  <a:srgbClr val="9E875E"/>
                </a:solidFill>
                <a:latin typeface="Montserrat"/>
                <a:ea typeface="Montserrat"/>
                <a:cs typeface="Montserrat"/>
                <a:sym typeface="Montserrat"/>
              </a:rPr>
              <a:t>Kindness Commitment</a:t>
            </a:r>
            <a:endParaRPr/>
          </a:p>
        </p:txBody>
      </p:sp>
      <p:sp>
        <p:nvSpPr>
          <p:cNvPr id="281" name="Google Shape;281;p22"/>
          <p:cNvSpPr/>
          <p:nvPr/>
        </p:nvSpPr>
        <p:spPr>
          <a:xfrm>
            <a:off x="15840350" y="-479888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2" name="Google Shape;282;p22"/>
          <p:cNvSpPr txBox="1"/>
          <p:nvPr/>
        </p:nvSpPr>
        <p:spPr>
          <a:xfrm>
            <a:off x="15840350" y="9592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7" name="Google Shape;287;p23"/>
          <p:cNvGrpSpPr/>
          <p:nvPr/>
        </p:nvGrpSpPr>
        <p:grpSpPr>
          <a:xfrm>
            <a:off x="8189862" y="-849800"/>
            <a:ext cx="11298292" cy="11769610"/>
            <a:chOff x="0" y="-57150"/>
            <a:chExt cx="2975682" cy="3099815"/>
          </a:xfrm>
        </p:grpSpPr>
        <p:sp>
          <p:nvSpPr>
            <p:cNvPr id="288" name="Google Shape;288;p23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23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" name="Google Shape;290;p23"/>
          <p:cNvGrpSpPr/>
          <p:nvPr/>
        </p:nvGrpSpPr>
        <p:grpSpPr>
          <a:xfrm>
            <a:off x="-23451" y="-775545"/>
            <a:ext cx="7531786" cy="11695355"/>
            <a:chOff x="0" y="-38100"/>
            <a:chExt cx="2010429" cy="3121794"/>
          </a:xfrm>
        </p:grpSpPr>
        <p:sp>
          <p:nvSpPr>
            <p:cNvPr id="291" name="Google Shape;291;p23"/>
            <p:cNvSpPr/>
            <p:nvPr/>
          </p:nvSpPr>
          <p:spPr>
            <a:xfrm>
              <a:off x="0" y="0"/>
              <a:ext cx="2010429" cy="3083694"/>
            </a:xfrm>
            <a:custGeom>
              <a:rect b="b" l="l" r="r" t="t"/>
              <a:pathLst>
                <a:path extrusionOk="0" h="3083694" w="2010429">
                  <a:moveTo>
                    <a:pt x="0" y="0"/>
                  </a:moveTo>
                  <a:lnTo>
                    <a:pt x="2010429" y="0"/>
                  </a:lnTo>
                  <a:lnTo>
                    <a:pt x="2010429" y="3083694"/>
                  </a:lnTo>
                  <a:lnTo>
                    <a:pt x="0" y="3083694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23"/>
            <p:cNvSpPr txBox="1"/>
            <p:nvPr/>
          </p:nvSpPr>
          <p:spPr>
            <a:xfrm>
              <a:off x="0" y="-38100"/>
              <a:ext cx="2010429" cy="312179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23"/>
          <p:cNvSpPr/>
          <p:nvPr/>
        </p:nvSpPr>
        <p:spPr>
          <a:xfrm>
            <a:off x="199131" y="-149330"/>
            <a:ext cx="6993997" cy="9734350"/>
          </a:xfrm>
          <a:custGeom>
            <a:rect b="b" l="l" r="r" t="t"/>
            <a:pathLst>
              <a:path extrusionOk="0" h="1528441" w="1098164">
                <a:moveTo>
                  <a:pt x="0" y="0"/>
                </a:moveTo>
                <a:lnTo>
                  <a:pt x="1098164" y="0"/>
                </a:lnTo>
                <a:lnTo>
                  <a:pt x="1098164" y="1528441"/>
                </a:lnTo>
                <a:lnTo>
                  <a:pt x="0" y="152844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3867" l="0" r="0" t="-386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4" name="Google Shape;294;p23"/>
          <p:cNvGrpSpPr/>
          <p:nvPr/>
        </p:nvGrpSpPr>
        <p:grpSpPr>
          <a:xfrm>
            <a:off x="5848553" y="5345389"/>
            <a:ext cx="8213313" cy="5574420"/>
            <a:chOff x="0" y="-38100"/>
            <a:chExt cx="2192346" cy="1487957"/>
          </a:xfrm>
        </p:grpSpPr>
        <p:sp>
          <p:nvSpPr>
            <p:cNvPr id="295" name="Google Shape;295;p23"/>
            <p:cNvSpPr/>
            <p:nvPr/>
          </p:nvSpPr>
          <p:spPr>
            <a:xfrm>
              <a:off x="0" y="0"/>
              <a:ext cx="2192346" cy="1449857"/>
            </a:xfrm>
            <a:custGeom>
              <a:rect b="b" l="l" r="r" t="t"/>
              <a:pathLst>
                <a:path extrusionOk="0" h="1449857" w="2192346">
                  <a:moveTo>
                    <a:pt x="0" y="0"/>
                  </a:moveTo>
                  <a:lnTo>
                    <a:pt x="2192346" y="0"/>
                  </a:lnTo>
                  <a:lnTo>
                    <a:pt x="2192346" y="1449857"/>
                  </a:lnTo>
                  <a:lnTo>
                    <a:pt x="0" y="1449857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23"/>
            <p:cNvSpPr txBox="1"/>
            <p:nvPr/>
          </p:nvSpPr>
          <p:spPr>
            <a:xfrm>
              <a:off x="0" y="-38100"/>
              <a:ext cx="2192346" cy="148795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7" name="Google Shape;297;p23"/>
          <p:cNvSpPr/>
          <p:nvPr/>
        </p:nvSpPr>
        <p:spPr>
          <a:xfrm>
            <a:off x="6091276" y="5715443"/>
            <a:ext cx="7626861" cy="4576790"/>
          </a:xfrm>
          <a:custGeom>
            <a:rect b="b" l="l" r="r" t="t"/>
            <a:pathLst>
              <a:path extrusionOk="0" h="718626" w="1197534">
                <a:moveTo>
                  <a:pt x="0" y="0"/>
                </a:moveTo>
                <a:lnTo>
                  <a:pt x="1197534" y="0"/>
                </a:lnTo>
                <a:lnTo>
                  <a:pt x="1197534" y="718626"/>
                </a:lnTo>
                <a:lnTo>
                  <a:pt x="0" y="718626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5613" l="0" r="0" t="-5614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23"/>
          <p:cNvSpPr txBox="1"/>
          <p:nvPr/>
        </p:nvSpPr>
        <p:spPr>
          <a:xfrm>
            <a:off x="8671287" y="1589836"/>
            <a:ext cx="10098000" cy="37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Family Kindness List:</a:t>
            </a:r>
            <a:endParaRPr/>
          </a:p>
          <a:p>
            <a:pPr indent="0" lvl="0" marL="0" marR="0" rtl="0" algn="l">
              <a:lnSpc>
                <a:spcPct val="12037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79">
              <a:solidFill>
                <a:srgbClr val="FEFDF9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79">
                <a:solidFill>
                  <a:srgbClr val="FEFDF9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Work with your family on a list of 10 things each of you can do to show kindness to each other.</a:t>
            </a:r>
            <a:endParaRPr/>
          </a:p>
        </p:txBody>
      </p:sp>
      <p:sp>
        <p:nvSpPr>
          <p:cNvPr id="299" name="Google Shape;299;p23"/>
          <p:cNvSpPr txBox="1"/>
          <p:nvPr/>
        </p:nvSpPr>
        <p:spPr>
          <a:xfrm>
            <a:off x="8671280" y="179302"/>
            <a:ext cx="7361833" cy="11518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Home Connection</a:t>
            </a:r>
            <a:endParaRPr/>
          </a:p>
        </p:txBody>
      </p:sp>
      <p:sp>
        <p:nvSpPr>
          <p:cNvPr id="300" name="Google Shape;300;p23"/>
          <p:cNvSpPr/>
          <p:nvPr/>
        </p:nvSpPr>
        <p:spPr>
          <a:xfrm>
            <a:off x="199125" y="93392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Google Shape;301;p23"/>
          <p:cNvSpPr txBox="1"/>
          <p:nvPr/>
        </p:nvSpPr>
        <p:spPr>
          <a:xfrm>
            <a:off x="15300225" y="982542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chemeClr val="lt2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AE5D6"/>
        </a:solidFill>
      </p:bgPr>
    </p:bg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24"/>
          <p:cNvGrpSpPr/>
          <p:nvPr/>
        </p:nvGrpSpPr>
        <p:grpSpPr>
          <a:xfrm>
            <a:off x="8189862" y="-849800"/>
            <a:ext cx="11298292" cy="11769610"/>
            <a:chOff x="0" y="-57150"/>
            <a:chExt cx="2975682" cy="3099815"/>
          </a:xfrm>
        </p:grpSpPr>
        <p:sp>
          <p:nvSpPr>
            <p:cNvPr id="307" name="Google Shape;307;p24"/>
            <p:cNvSpPr/>
            <p:nvPr/>
          </p:nvSpPr>
          <p:spPr>
            <a:xfrm>
              <a:off x="0" y="0"/>
              <a:ext cx="2975682" cy="3042665"/>
            </a:xfrm>
            <a:custGeom>
              <a:rect b="b" l="l" r="r" t="t"/>
              <a:pathLst>
                <a:path extrusionOk="0" h="3042665" w="2975682">
                  <a:moveTo>
                    <a:pt x="0" y="0"/>
                  </a:moveTo>
                  <a:lnTo>
                    <a:pt x="2975682" y="0"/>
                  </a:lnTo>
                  <a:lnTo>
                    <a:pt x="2975682" y="3042665"/>
                  </a:lnTo>
                  <a:lnTo>
                    <a:pt x="0" y="3042665"/>
                  </a:lnTo>
                  <a:close/>
                </a:path>
              </a:pathLst>
            </a:custGeom>
            <a:solidFill>
              <a:srgbClr val="9E875E">
                <a:alpha val="63921"/>
              </a:srgbClr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24"/>
            <p:cNvSpPr txBox="1"/>
            <p:nvPr/>
          </p:nvSpPr>
          <p:spPr>
            <a:xfrm>
              <a:off x="0" y="-57150"/>
              <a:ext cx="2975682" cy="30998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24"/>
          <p:cNvGrpSpPr/>
          <p:nvPr/>
        </p:nvGrpSpPr>
        <p:grpSpPr>
          <a:xfrm>
            <a:off x="1099414" y="884039"/>
            <a:ext cx="6187048" cy="8371113"/>
            <a:chOff x="0" y="-38100"/>
            <a:chExt cx="1629511" cy="2204738"/>
          </a:xfrm>
        </p:grpSpPr>
        <p:sp>
          <p:nvSpPr>
            <p:cNvPr id="310" name="Google Shape;310;p24"/>
            <p:cNvSpPr/>
            <p:nvPr/>
          </p:nvSpPr>
          <p:spPr>
            <a:xfrm>
              <a:off x="0" y="0"/>
              <a:ext cx="1629511" cy="2166638"/>
            </a:xfrm>
            <a:custGeom>
              <a:rect b="b" l="l" r="r" t="t"/>
              <a:pathLst>
                <a:path extrusionOk="0" h="2166638" w="1629511">
                  <a:moveTo>
                    <a:pt x="0" y="0"/>
                  </a:moveTo>
                  <a:lnTo>
                    <a:pt x="1629511" y="0"/>
                  </a:lnTo>
                  <a:lnTo>
                    <a:pt x="1629511" y="2166638"/>
                  </a:lnTo>
                  <a:lnTo>
                    <a:pt x="0" y="2166638"/>
                  </a:lnTo>
                  <a:close/>
                </a:path>
              </a:pathLst>
            </a:custGeom>
            <a:solidFill>
              <a:srgbClr val="FEFDF9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24"/>
            <p:cNvSpPr txBox="1"/>
            <p:nvPr/>
          </p:nvSpPr>
          <p:spPr>
            <a:xfrm>
              <a:off x="0" y="-38100"/>
              <a:ext cx="1629511" cy="22047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58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12" name="Google Shape;312;p24"/>
          <p:cNvSpPr/>
          <p:nvPr/>
        </p:nvSpPr>
        <p:spPr>
          <a:xfrm>
            <a:off x="709058" y="1532345"/>
            <a:ext cx="7480796" cy="7005392"/>
          </a:xfrm>
          <a:custGeom>
            <a:rect b="b" l="l" r="r" t="t"/>
            <a:pathLst>
              <a:path extrusionOk="0" h="1085266" w="1158915">
                <a:moveTo>
                  <a:pt x="0" y="0"/>
                </a:moveTo>
                <a:lnTo>
                  <a:pt x="1158915" y="0"/>
                </a:lnTo>
                <a:lnTo>
                  <a:pt x="1158915" y="1085266"/>
                </a:lnTo>
                <a:lnTo>
                  <a:pt x="0" y="108526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24"/>
          <p:cNvSpPr txBox="1"/>
          <p:nvPr/>
        </p:nvSpPr>
        <p:spPr>
          <a:xfrm>
            <a:off x="8996750" y="-8"/>
            <a:ext cx="9144000" cy="3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3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289">
                <a:solidFill>
                  <a:srgbClr val="FEFDF9"/>
                </a:solidFill>
                <a:latin typeface="Montserrat"/>
                <a:ea typeface="Montserrat"/>
                <a:cs typeface="Montserrat"/>
                <a:sym typeface="Montserrat"/>
              </a:rPr>
              <a:t>PBIS REWARDS</a:t>
            </a:r>
            <a:endParaRPr/>
          </a:p>
        </p:txBody>
      </p:sp>
      <p:sp>
        <p:nvSpPr>
          <p:cNvPr id="314" name="Google Shape;314;p24"/>
          <p:cNvSpPr txBox="1"/>
          <p:nvPr/>
        </p:nvSpPr>
        <p:spPr>
          <a:xfrm>
            <a:off x="15645536" y="992313"/>
            <a:ext cx="1613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24"/>
          <p:cNvSpPr txBox="1"/>
          <p:nvPr/>
        </p:nvSpPr>
        <p:spPr>
          <a:xfrm>
            <a:off x="831783" y="3155730"/>
            <a:ext cx="7480500" cy="49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3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Insert School Mascot here</a:t>
            </a:r>
            <a:endParaRPr/>
          </a:p>
        </p:txBody>
      </p:sp>
      <p:sp>
        <p:nvSpPr>
          <p:cNvPr id="316" name="Google Shape;316;p24"/>
          <p:cNvSpPr txBox="1"/>
          <p:nvPr/>
        </p:nvSpPr>
        <p:spPr>
          <a:xfrm>
            <a:off x="8580225" y="3215100"/>
            <a:ext cx="9777600" cy="6070800"/>
          </a:xfrm>
          <a:prstGeom prst="rect">
            <a:avLst/>
          </a:prstGeom>
          <a:solidFill>
            <a:srgbClr val="EAE5D6"/>
          </a:solidFill>
          <a:ln cap="flat" cmpd="sng" w="2857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33">
                <a:solidFill>
                  <a:srgbClr val="000000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Teachers</a:t>
            </a:r>
            <a:r>
              <a:rPr b="1" i="1" lang="en-US" sz="3233">
                <a:latin typeface="Montserrat Medium"/>
                <a:ea typeface="Montserrat Medium"/>
                <a:cs typeface="Montserrat Medium"/>
                <a:sym typeface="Montserrat Medium"/>
              </a:rPr>
              <a:t>:  Please pass out PBIS awards to students who show kindness.  Examples are:</a:t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ctr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233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17" name="Google Shape;317;p24"/>
          <p:cNvSpPr/>
          <p:nvPr/>
        </p:nvSpPr>
        <p:spPr>
          <a:xfrm>
            <a:off x="0" y="8847837"/>
            <a:ext cx="3009436" cy="1439167"/>
          </a:xfrm>
          <a:custGeom>
            <a:rect b="b" l="l" r="r" t="t"/>
            <a:pathLst>
              <a:path extrusionOk="0" h="977363" w="2583207">
                <a:moveTo>
                  <a:pt x="0" y="0"/>
                </a:moveTo>
                <a:lnTo>
                  <a:pt x="2583207" y="0"/>
                </a:lnTo>
                <a:lnTo>
                  <a:pt x="2583207" y="977363"/>
                </a:lnTo>
                <a:lnTo>
                  <a:pt x="0" y="9773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0000"/>
            </a:blip>
            <a:stretch>
              <a:fillRect b="0" l="-59516" r="-46558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24"/>
          <p:cNvSpPr txBox="1"/>
          <p:nvPr/>
        </p:nvSpPr>
        <p:spPr>
          <a:xfrm>
            <a:off x="3009425" y="9647575"/>
            <a:ext cx="3163500" cy="4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9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33">
                <a:solidFill>
                  <a:srgbClr val="9E875E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#KINDNESS</a:t>
            </a:r>
            <a:endParaRPr sz="2400"/>
          </a:p>
        </p:txBody>
      </p:sp>
      <p:sp>
        <p:nvSpPr>
          <p:cNvPr id="319" name="Google Shape;319;p24"/>
          <p:cNvSpPr txBox="1"/>
          <p:nvPr/>
        </p:nvSpPr>
        <p:spPr>
          <a:xfrm>
            <a:off x="9436838" y="4939775"/>
            <a:ext cx="8804400" cy="2172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9E87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33895" lvl="0" marL="45720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33"/>
              <a:buFont typeface="Montserrat Medium"/>
              <a:buAutoNum type="arabicParenR"/>
            </a:pPr>
            <a:r>
              <a:rPr b="1" i="1" lang="en-US" sz="32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student encourages another student who is struggling with an assignment.</a:t>
            </a:r>
            <a:endParaRPr b="1" i="1" sz="3233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24"/>
          <p:cNvSpPr txBox="1"/>
          <p:nvPr/>
        </p:nvSpPr>
        <p:spPr>
          <a:xfrm>
            <a:off x="9483600" y="7375950"/>
            <a:ext cx="8804400" cy="1739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rgbClr val="9E87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2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2)  </a:t>
            </a:r>
            <a:r>
              <a:rPr b="1" i="1" lang="en-US" sz="3233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A student compliments another student’s work.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