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oboto"/>
      <p:regular r:id="rId20"/>
      <p:bold r:id="rId21"/>
      <p:italic r:id="rId22"/>
      <p:boldItalic r:id="rId23"/>
    </p:embeddedFont>
    <p:embeddedFont>
      <p:font typeface="Open Sans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4F7B13A-EF35-42CF-B023-11EB5E4086B0}">
  <a:tblStyle styleId="{44F7B13A-EF35-42CF-B023-11EB5E4086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046EAEB-5737-4A95-B93E-8242FB52485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9A4D5BBC-CABD-400D-9D7C-6C6275B3A2C9}" styleName="Table_2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22" Type="http://schemas.openxmlformats.org/officeDocument/2006/relationships/font" Target="fonts/Roboto-italic.fntdata"/><Relationship Id="rId21" Type="http://schemas.openxmlformats.org/officeDocument/2006/relationships/font" Target="fonts/Roboto-bold.fntdata"/><Relationship Id="rId24" Type="http://schemas.openxmlformats.org/officeDocument/2006/relationships/font" Target="fonts/OpenSans-regular.fntdata"/><Relationship Id="rId23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OpenSans-italic.fntdata"/><Relationship Id="rId25" Type="http://schemas.openxmlformats.org/officeDocument/2006/relationships/font" Target="fonts/OpenSans-bold.fntdata"/><Relationship Id="rId27" Type="http://schemas.openxmlformats.org/officeDocument/2006/relationships/font" Target="fonts/OpenSans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ad51cfc35e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ad51cfc35e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ad51cfc35e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ad51cfc35e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ad63b1bd3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ad63b1bd3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ad51cfc35e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ad51cfc35e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ad51cfc35e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ad51cfc35e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8e8cfbf30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8e8cfbf30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ad51cfc35e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ad51cfc35e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ad51cfc35e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ad51cfc35e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ad51cfc35e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ad51cfc35e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ad63b1bd3e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ad63b1bd3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af44a2000f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af44a2000f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8e8cfbf30f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8e8cfbf30f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understood.org/en/articles/the-difference-between-ieps-and-504-plans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understood.org/articles/the-difference-between-ieps-and-504-plans" TargetMode="External"/><Relationship Id="rId4" Type="http://schemas.openxmlformats.org/officeDocument/2006/relationships/hyperlink" Target="https://thrivealliancegroup.com/role-of-paraprofessionals-in-special-education/" TargetMode="External"/><Relationship Id="rId5" Type="http://schemas.openxmlformats.org/officeDocument/2006/relationships/hyperlink" Target="https://inclusiveschools.org/resource/avoiding-over-use-of-paraeducator-support-for-individual-students/" TargetMode="External"/><Relationship Id="rId6" Type="http://schemas.openxmlformats.org/officeDocument/2006/relationships/hyperlink" Target="https://portal.ct.gov/-/media/sde/special-education/prosaf.pdf" TargetMode="External"/><Relationship Id="rId7" Type="http://schemas.openxmlformats.org/officeDocument/2006/relationships/hyperlink" Target="https://portal.ct.gov/-/media/sde/special-education/parents_guide_se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Special Education Updates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33"/>
              <a:t>Woodbridge School District</a:t>
            </a:r>
            <a:endParaRPr sz="3733"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2137225" y="2850049"/>
            <a:ext cx="4870500" cy="133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December 2025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Carrie Borcherding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Director of Special Services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907300" y="429050"/>
            <a:ext cx="5618700" cy="69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</a:t>
            </a:r>
            <a:endParaRPr/>
          </a:p>
        </p:txBody>
      </p:sp>
      <p:sp>
        <p:nvSpPr>
          <p:cNvPr id="92" name="Google Shape;92;p14"/>
          <p:cNvSpPr txBox="1"/>
          <p:nvPr>
            <p:ph idx="4294967295" type="body"/>
          </p:nvPr>
        </p:nvSpPr>
        <p:spPr>
          <a:xfrm>
            <a:off x="742625" y="14384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10000"/>
          </a:bodyPr>
          <a:lstStyle/>
          <a:p>
            <a:pPr indent="-368471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3524">
                <a:solidFill>
                  <a:schemeClr val="lt1"/>
                </a:solidFill>
              </a:rPr>
              <a:t>Purpose</a:t>
            </a:r>
            <a:endParaRPr sz="3524">
              <a:solidFill>
                <a:schemeClr val="lt1"/>
              </a:solidFill>
            </a:endParaRPr>
          </a:p>
          <a:p>
            <a:pPr indent="-368471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3524">
                <a:solidFill>
                  <a:schemeClr val="lt1"/>
                </a:solidFill>
              </a:rPr>
              <a:t>Special Education vs. 504</a:t>
            </a:r>
            <a:endParaRPr sz="3524">
              <a:solidFill>
                <a:schemeClr val="lt1"/>
              </a:solidFill>
            </a:endParaRPr>
          </a:p>
          <a:p>
            <a:pPr indent="-368471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3524">
                <a:solidFill>
                  <a:schemeClr val="lt1"/>
                </a:solidFill>
              </a:rPr>
              <a:t>Current numbers and projections</a:t>
            </a:r>
            <a:endParaRPr sz="3524">
              <a:solidFill>
                <a:schemeClr val="lt1"/>
              </a:solidFill>
            </a:endParaRPr>
          </a:p>
          <a:p>
            <a:pPr indent="-368471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3524">
                <a:solidFill>
                  <a:schemeClr val="lt1"/>
                </a:solidFill>
              </a:rPr>
              <a:t>Process for Referral</a:t>
            </a:r>
            <a:endParaRPr sz="3524">
              <a:solidFill>
                <a:schemeClr val="lt1"/>
              </a:solidFill>
            </a:endParaRPr>
          </a:p>
          <a:p>
            <a:pPr indent="-368471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3524">
                <a:solidFill>
                  <a:schemeClr val="lt1"/>
                </a:solidFill>
              </a:rPr>
              <a:t>Program Options</a:t>
            </a:r>
            <a:endParaRPr sz="3524">
              <a:solidFill>
                <a:schemeClr val="lt1"/>
              </a:solidFill>
            </a:endParaRPr>
          </a:p>
          <a:p>
            <a:pPr indent="-368471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3524">
                <a:solidFill>
                  <a:schemeClr val="lt1"/>
                </a:solidFill>
              </a:rPr>
              <a:t>Building Independence Continues</a:t>
            </a:r>
            <a:endParaRPr sz="3524">
              <a:solidFill>
                <a:schemeClr val="lt1"/>
              </a:solidFill>
            </a:endParaRPr>
          </a:p>
          <a:p>
            <a:pPr indent="-368471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3524">
                <a:solidFill>
                  <a:schemeClr val="lt1"/>
                </a:solidFill>
              </a:rPr>
              <a:t>Staffing Information and Professional Learning</a:t>
            </a:r>
            <a:endParaRPr sz="3524">
              <a:solidFill>
                <a:schemeClr val="lt1"/>
              </a:solidFill>
            </a:endParaRPr>
          </a:p>
          <a:p>
            <a:pPr indent="-368471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●"/>
            </a:pPr>
            <a:r>
              <a:rPr lang="en" sz="3524">
                <a:solidFill>
                  <a:schemeClr val="lt1"/>
                </a:solidFill>
              </a:rPr>
              <a:t>Questions</a:t>
            </a:r>
            <a:endParaRPr sz="3524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Purpose of Special Education</a:t>
            </a:r>
            <a:endParaRPr/>
          </a:p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311700" y="1017800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 allow students with disabilities to access the general education curriculum similarly to their typical peers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 provide learning </a:t>
            </a:r>
            <a:r>
              <a:rPr lang="en"/>
              <a:t>opportunities</a:t>
            </a:r>
            <a:r>
              <a:rPr lang="en"/>
              <a:t> and strategies for students to play on their strengths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 support students as they develop independence through both direct instruction and </a:t>
            </a:r>
            <a:r>
              <a:rPr lang="en"/>
              <a:t>specific</a:t>
            </a:r>
            <a:r>
              <a:rPr lang="en"/>
              <a:t> accommodations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 allow students with disabilities to advocate for their specific learning needs as they identify their learning challenges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 provide access to standards based curriculum and materials at an appropriate </a:t>
            </a:r>
            <a:r>
              <a:rPr lang="en"/>
              <a:t>instructional</a:t>
            </a:r>
            <a:r>
              <a:rPr lang="en"/>
              <a:t> level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Eligibility:  Special Education vs. 504</a:t>
            </a:r>
            <a:endParaRPr/>
          </a:p>
        </p:txBody>
      </p:sp>
      <p:graphicFrame>
        <p:nvGraphicFramePr>
          <p:cNvPr id="104" name="Google Shape;104;p16"/>
          <p:cNvGraphicFramePr/>
          <p:nvPr/>
        </p:nvGraphicFramePr>
        <p:xfrm>
          <a:off x="550700" y="1322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{44F7B13A-EF35-42CF-B023-11EB5E4086B0}</a:tableStyleId>
              </a:tblPr>
              <a:tblGrid>
                <a:gridCol w="4273175"/>
                <a:gridCol w="3578075"/>
              </a:tblGrid>
              <a:tr h="513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Special Education</a:t>
                      </a:r>
                      <a:endParaRPr b="1" sz="1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504</a:t>
                      </a:r>
                      <a:endParaRPr b="1" sz="1800"/>
                    </a:p>
                  </a:txBody>
                  <a:tcPr marT="91425" marB="91425" marR="91425" marL="91425"/>
                </a:tc>
              </a:tr>
              <a:tr h="2680825">
                <a:tc>
                  <a:txBody>
                    <a:bodyPr/>
                    <a:lstStyle/>
                    <a:p>
                      <a:pPr indent="-3302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Open Sans"/>
                        <a:buAutoNum type="arabicPeriod"/>
                      </a:pPr>
                      <a:r>
                        <a:rPr lang="en" sz="1550">
                          <a:solidFill>
                            <a:srgbClr val="002938"/>
                          </a:solidFill>
                        </a:rPr>
                        <a:t>Have at least one of the documented disabilities under IDEA (14 categories)</a:t>
                      </a:r>
                      <a:endParaRPr sz="1550">
                        <a:solidFill>
                          <a:srgbClr val="002938"/>
                        </a:solidFill>
                      </a:endParaRPr>
                    </a:p>
                    <a:p>
                      <a:pPr indent="-3302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Open Sans"/>
                        <a:buAutoNum type="arabicPeriod"/>
                      </a:pPr>
                      <a:r>
                        <a:rPr lang="en" sz="1550">
                          <a:solidFill>
                            <a:srgbClr val="002938"/>
                          </a:solidFill>
                        </a:rPr>
                        <a:t>Disability must affect educational performance and/or ability to learn and benefit from general education curriculum.</a:t>
                      </a:r>
                      <a:endParaRPr sz="1550">
                        <a:solidFill>
                          <a:srgbClr val="002938"/>
                        </a:solidFill>
                      </a:endParaRPr>
                    </a:p>
                    <a:p>
                      <a:pPr indent="-3302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Open Sans"/>
                        <a:buAutoNum type="arabicPeriod"/>
                      </a:pPr>
                      <a:r>
                        <a:rPr lang="en" sz="1550">
                          <a:solidFill>
                            <a:srgbClr val="002938"/>
                          </a:solidFill>
                        </a:rPr>
                        <a:t>Student must require specialized instruction to make progress in school.</a:t>
                      </a:r>
                      <a:endParaRPr sz="15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27025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938"/>
                        </a:buClr>
                        <a:buSzPts val="1550"/>
                        <a:buFont typeface="Arial"/>
                        <a:buAutoNum type="arabicPeriod"/>
                      </a:pPr>
                      <a:r>
                        <a:rPr lang="en" sz="1550">
                          <a:solidFill>
                            <a:srgbClr val="002938"/>
                          </a:solidFill>
                        </a:rPr>
                        <a:t>Have a documented disability</a:t>
                      </a:r>
                      <a:endParaRPr sz="1550">
                        <a:solidFill>
                          <a:srgbClr val="002938"/>
                        </a:solidFill>
                      </a:endParaRPr>
                    </a:p>
                    <a:p>
                      <a:pPr indent="-327025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938"/>
                        </a:buClr>
                        <a:buSzPts val="1550"/>
                        <a:buFont typeface="Arial"/>
                        <a:buAutoNum type="arabicPeriod"/>
                      </a:pPr>
                      <a:r>
                        <a:rPr lang="en" sz="1550">
                          <a:solidFill>
                            <a:srgbClr val="002938"/>
                          </a:solidFill>
                        </a:rPr>
                        <a:t>Disability must interfere with the ability to learn in the general education classroom.</a:t>
                      </a:r>
                      <a:endParaRPr sz="1550">
                        <a:solidFill>
                          <a:srgbClr val="002938"/>
                        </a:solidFill>
                      </a:endParaRPr>
                    </a:p>
                    <a:p>
                      <a:pPr indent="0" lvl="0" marL="45720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50">
                        <a:solidFill>
                          <a:srgbClr val="002938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350">
                          <a:solidFill>
                            <a:srgbClr val="002938"/>
                          </a:solidFill>
                        </a:rPr>
                        <a:t>* Broader definition than IDEA, however disability must “substantially limit 1 or more basic life functions”</a:t>
                      </a:r>
                      <a:endParaRPr sz="13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05" name="Google Shape;105;p16"/>
          <p:cNvSpPr txBox="1"/>
          <p:nvPr/>
        </p:nvSpPr>
        <p:spPr>
          <a:xfrm>
            <a:off x="0" y="4743300"/>
            <a:ext cx="700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https://www.understood.org/en/articles/the-difference-between-ieps-and-504-plans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title"/>
          </p:nvPr>
        </p:nvSpPr>
        <p:spPr>
          <a:xfrm>
            <a:off x="311700" y="229275"/>
            <a:ext cx="85206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40"/>
              <a:t>Referral to Special Education</a:t>
            </a:r>
            <a:endParaRPr sz="2940"/>
          </a:p>
        </p:txBody>
      </p:sp>
      <p:sp>
        <p:nvSpPr>
          <p:cNvPr id="111" name="Google Shape;111;p17"/>
          <p:cNvSpPr txBox="1"/>
          <p:nvPr>
            <p:ph idx="1" type="body"/>
          </p:nvPr>
        </p:nvSpPr>
        <p:spPr>
          <a:xfrm>
            <a:off x="311700" y="847875"/>
            <a:ext cx="8520600" cy="36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Referral to Special Education</a:t>
            </a:r>
            <a:endParaRPr/>
          </a:p>
          <a:p>
            <a:pPr indent="-317500" lvl="1" marL="914400" rtl="0" algn="l">
              <a:spcBef>
                <a:spcPts val="12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Parents can refer based on concerns from home or school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Teachers can refer based on current performance data or specific concerns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MTSS/SRBI team can refer based on completion of MTSS cycles and student response to intervention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After the Referral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Planning and Placement Team 1 (PPT1)-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Team convenes, data review, consider student needs, determine if evaluation necessary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Outcomes of PPT1: </a:t>
            </a:r>
            <a:endParaRPr/>
          </a:p>
          <a:p>
            <a:pPr indent="-317500" lvl="1" marL="914400" marR="1768561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Student does not move forward in process, and returns to Gen Ed/SRBI monitoring or could be referred to the 504 team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Student goes to evaluation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311700" y="11835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Eligibility Process</a:t>
            </a:r>
            <a:endParaRPr/>
          </a:p>
        </p:txBody>
      </p:sp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48600" y="747900"/>
            <a:ext cx="9046800" cy="3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PPT 2</a:t>
            </a:r>
            <a:endParaRPr sz="19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Occurs within 45 school days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Evaluations reviewed and eligibility discussed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IF ELIGIBLE:  </a:t>
            </a:r>
            <a:endParaRPr sz="1500"/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" sz="1500"/>
              <a:t>Goals/Objectives presented (Specific, Measurable, Achievable within 1 year)</a:t>
            </a:r>
            <a:endParaRPr sz="1500"/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" sz="1500"/>
              <a:t>LRE (Least Restrictive Environment) for service delivery</a:t>
            </a:r>
            <a:endParaRPr sz="1500"/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" sz="1500"/>
              <a:t>Student-Needs Driven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Service Delivery begins by Special Education team and accommodations put in place</a:t>
            </a:r>
            <a:endParaRPr sz="1500">
              <a:solidFill>
                <a:srgbClr val="FF0000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Annual Review</a:t>
            </a:r>
            <a:endParaRPr sz="19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Yearly Review of current performance and Progress monitoring reported at report card intervals</a:t>
            </a:r>
            <a:endParaRPr sz="15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Triennial Evaluations</a:t>
            </a:r>
            <a:endParaRPr sz="2100"/>
          </a:p>
          <a:p>
            <a:pPr indent="-323850" lvl="1" marL="914400" marR="2411112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Every 3 years (minimum) evaluation and eligibility determination reestablished</a:t>
            </a:r>
            <a:endParaRPr sz="15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83400" y="249850"/>
            <a:ext cx="8966400" cy="9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 Data and Planning and Placement Team (PPT)</a:t>
            </a:r>
            <a:endParaRPr/>
          </a:p>
        </p:txBody>
      </p:sp>
      <p:graphicFrame>
        <p:nvGraphicFramePr>
          <p:cNvPr id="123" name="Google Shape;123;p19"/>
          <p:cNvGraphicFramePr/>
          <p:nvPr/>
        </p:nvGraphicFramePr>
        <p:xfrm>
          <a:off x="780000" y="1349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{4046EAEB-5737-4A95-B93E-8242FB524858}</a:tableStyleId>
              </a:tblPr>
              <a:tblGrid>
                <a:gridCol w="2679150"/>
                <a:gridCol w="1403550"/>
                <a:gridCol w="1667650"/>
                <a:gridCol w="1833650"/>
              </a:tblGrid>
              <a:tr h="56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highlight>
                            <a:srgbClr val="D9D9D9"/>
                          </a:highlight>
                        </a:rPr>
                        <a:t>School Years</a:t>
                      </a:r>
                      <a:endParaRPr sz="1800">
                        <a:highlight>
                          <a:srgbClr val="D9D9D9"/>
                        </a:highlight>
                      </a:endParaRPr>
                    </a:p>
                  </a:txBody>
                  <a:tcPr marT="63500" marB="63500" marR="63500" marL="635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highlight>
                            <a:srgbClr val="D9D9D9"/>
                          </a:highlight>
                        </a:rPr>
                        <a:t>Referrals</a:t>
                      </a:r>
                      <a:endParaRPr sz="1800">
                        <a:highlight>
                          <a:srgbClr val="D9D9D9"/>
                        </a:highlight>
                      </a:endParaRPr>
                    </a:p>
                  </a:txBody>
                  <a:tcPr marT="63500" marB="63500" marR="63500" marL="635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highlight>
                            <a:srgbClr val="D9D9D9"/>
                          </a:highlight>
                        </a:rPr>
                        <a:t># of Evaluations</a:t>
                      </a:r>
                      <a:endParaRPr sz="1800">
                        <a:highlight>
                          <a:srgbClr val="D9D9D9"/>
                        </a:highlight>
                      </a:endParaRPr>
                    </a:p>
                  </a:txBody>
                  <a:tcPr marT="63500" marB="63500" marR="63500" marL="635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highlight>
                            <a:srgbClr val="D9D9D9"/>
                          </a:highlight>
                        </a:rPr>
                        <a:t># of PPTs</a:t>
                      </a:r>
                      <a:endParaRPr sz="1800">
                        <a:highlight>
                          <a:srgbClr val="D9D9D9"/>
                        </a:highlight>
                      </a:endParaRPr>
                    </a:p>
                  </a:txBody>
                  <a:tcPr marT="63500" marB="63500" marR="63500" marL="63500">
                    <a:solidFill>
                      <a:srgbClr val="D9D9D9"/>
                    </a:solidFill>
                  </a:tcPr>
                </a:tc>
              </a:tr>
              <a:tr h="56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22-23</a:t>
                      </a:r>
                      <a:endParaRPr sz="18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63</a:t>
                      </a:r>
                      <a:endParaRPr sz="18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102</a:t>
                      </a:r>
                      <a:endParaRPr sz="18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406</a:t>
                      </a:r>
                      <a:endParaRPr sz="1800"/>
                    </a:p>
                  </a:txBody>
                  <a:tcPr marT="63500" marB="63500" marR="63500" marL="63500"/>
                </a:tc>
              </a:tr>
              <a:tr h="56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23-24</a:t>
                      </a:r>
                      <a:endParaRPr sz="18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70</a:t>
                      </a:r>
                      <a:endParaRPr sz="18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93</a:t>
                      </a:r>
                      <a:endParaRPr sz="18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301</a:t>
                      </a:r>
                      <a:endParaRPr sz="1800"/>
                    </a:p>
                  </a:txBody>
                  <a:tcPr marT="63500" marB="63500" marR="63500" marL="63500"/>
                </a:tc>
              </a:tr>
              <a:tr h="56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24- 25 </a:t>
                      </a:r>
                      <a:endParaRPr sz="18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66</a:t>
                      </a:r>
                      <a:endParaRPr sz="18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88</a:t>
                      </a:r>
                      <a:endParaRPr sz="18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299</a:t>
                      </a:r>
                      <a:endParaRPr sz="1800"/>
                    </a:p>
                  </a:txBody>
                  <a:tcPr marT="63500" marB="63500" marR="63500" marL="63500"/>
                </a:tc>
              </a:tr>
              <a:tr h="56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25-26 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800"/>
                        <a:t>(projected 12/10/25)</a:t>
                      </a:r>
                      <a:endParaRPr i="1" sz="18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37 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800"/>
                        <a:t>(~96)</a:t>
                      </a:r>
                      <a:endParaRPr i="1" sz="18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34 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800"/>
                        <a:t>(~100)</a:t>
                      </a:r>
                      <a:endParaRPr i="1" sz="18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110 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800"/>
                        <a:t>(~345)</a:t>
                      </a:r>
                      <a:endParaRPr i="1" sz="18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124" name="Google Shape;124;p19"/>
          <p:cNvSpPr txBox="1"/>
          <p:nvPr/>
        </p:nvSpPr>
        <p:spPr>
          <a:xfrm>
            <a:off x="794225" y="4405750"/>
            <a:ext cx="62448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/>
              <a:t>(*current number and projected year based on current referrals to this point)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>
            <p:ph type="title"/>
          </p:nvPr>
        </p:nvSpPr>
        <p:spPr>
          <a:xfrm>
            <a:off x="311700" y="5665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Eligibility by Category</a:t>
            </a:r>
            <a:endParaRPr sz="2300"/>
          </a:p>
        </p:txBody>
      </p:sp>
      <p:graphicFrame>
        <p:nvGraphicFramePr>
          <p:cNvPr id="130" name="Google Shape;130;p20"/>
          <p:cNvGraphicFramePr/>
          <p:nvPr/>
        </p:nvGraphicFramePr>
        <p:xfrm>
          <a:off x="311700" y="764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{9A4D5BBC-CABD-400D-9D7C-6C6275B3A2C9}</a:tableStyleId>
              </a:tblPr>
              <a:tblGrid>
                <a:gridCol w="3627775"/>
                <a:gridCol w="1091275"/>
                <a:gridCol w="1151850"/>
                <a:gridCol w="1061800"/>
                <a:gridCol w="1022400"/>
              </a:tblGrid>
              <a:tr h="403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D</a:t>
                      </a:r>
                      <a:r>
                        <a:rPr b="1" lang="en"/>
                        <a:t>isability Category</a:t>
                      </a:r>
                      <a:endParaRPr b="1"/>
                    </a:p>
                  </a:txBody>
                  <a:tcPr marT="19050" marB="19050" marR="28575" marL="2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2022-2023 </a:t>
                      </a:r>
                      <a:endParaRPr b="1"/>
                    </a:p>
                  </a:txBody>
                  <a:tcPr marT="19050" marB="19050" marR="28575" marL="2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2023-2024</a:t>
                      </a:r>
                      <a:endParaRPr b="1"/>
                    </a:p>
                  </a:txBody>
                  <a:tcPr marT="19050" marB="19050" marR="28575" marL="2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2023-2024</a:t>
                      </a:r>
                      <a:endParaRPr b="1"/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19050" marB="19050" marR="28575" marL="2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2024-2025</a:t>
                      </a:r>
                      <a:endParaRPr b="1"/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19050" marB="19050" marR="28575" marL="2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2521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Autism (ASD)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21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Developmental Delay (DD)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21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Emotional Disability (ED)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21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Hearing</a:t>
                      </a:r>
                      <a:r>
                        <a:rPr lang="en"/>
                        <a:t> Impairment (HI)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21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Intellectual Disability (ID)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21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Multiple Disability (MD)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21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Other Health Impairment (OHI)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21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OHI</a:t>
                      </a:r>
                      <a:r>
                        <a:rPr lang="en"/>
                        <a:t>- ADD/ADHD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16%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19%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21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Specific Learning Disability (SLD)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21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SLD- Dyslexia (SLDD)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99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Speech and Language Impairment (SLI)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14%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21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Visual Impairment (VI)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1%</a:t>
                      </a:r>
                      <a:endParaRPr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/>
          <p:nvPr>
            <p:ph type="title"/>
          </p:nvPr>
        </p:nvSpPr>
        <p:spPr>
          <a:xfrm>
            <a:off x="311700" y="153150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Programmatic</a:t>
            </a:r>
            <a:r>
              <a:rPr lang="en"/>
              <a:t> Supports</a:t>
            </a:r>
            <a:endParaRPr/>
          </a:p>
        </p:txBody>
      </p:sp>
      <p:sp>
        <p:nvSpPr>
          <p:cNvPr id="136" name="Google Shape;136;p21"/>
          <p:cNvSpPr txBox="1"/>
          <p:nvPr>
            <p:ph idx="1" type="body"/>
          </p:nvPr>
        </p:nvSpPr>
        <p:spPr>
          <a:xfrm>
            <a:off x="34650" y="681175"/>
            <a:ext cx="9074700" cy="427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Life Skills: 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Loosely</a:t>
            </a:r>
            <a:r>
              <a:rPr lang="en"/>
              <a:t> based around a self-contained model to focus on academics and building independence while accessing the alternative assessment and state standards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Integrating a tiered curriculum, Unique Learning Systems, based on grade level units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Focus on increased student independence and decreasing adult support and prompting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Social Emotional Learning: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Resource Room and alternative location to the general education setting when students require an opportunity to work on self-regulation and coping strategies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Students participate in Skill Building and/or counseling strategies to be generalized in the regular </a:t>
            </a:r>
            <a:r>
              <a:rPr lang="en"/>
              <a:t>education</a:t>
            </a:r>
            <a:r>
              <a:rPr lang="en"/>
              <a:t> setting (Curriculum: Everyday Speech, Social Thinking)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Significant focus on decreasing adult support and building independence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Academic Support/ Related Services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Conducted through the Resource Room instruction or push-in services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Utilizes classroom content materials to support skill development and generalization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Variety of methods and strategies provided </a:t>
            </a:r>
            <a:endParaRPr/>
          </a:p>
          <a:p>
            <a:pPr indent="-310832" lvl="1" marL="914400" marR="2391032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Academic Support:  Structured Literacy Programing, Math Support, Reading Comprehension, Executive Functioning, Written Expression and Language </a:t>
            </a:r>
            <a:endParaRPr/>
          </a:p>
          <a:p>
            <a:pPr indent="-310832" lvl="1" marL="914400" marR="2505332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Related Services:  OT, PT, Speech and Language, Social Skills, Counseling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311700" y="2039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Independence</a:t>
            </a:r>
            <a:endParaRPr/>
          </a:p>
        </p:txBody>
      </p:sp>
      <p:sp>
        <p:nvSpPr>
          <p:cNvPr id="142" name="Google Shape;142;p22"/>
          <p:cNvSpPr txBox="1"/>
          <p:nvPr>
            <p:ph idx="1" type="body"/>
          </p:nvPr>
        </p:nvSpPr>
        <p:spPr>
          <a:xfrm>
            <a:off x="311700" y="782625"/>
            <a:ext cx="8520600" cy="39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Decrease Paraeducator Support</a:t>
            </a:r>
            <a:endParaRPr sz="23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Fewer 1:1 supports</a:t>
            </a:r>
            <a:endParaRPr sz="19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Reduction of 1:1 by </a:t>
            </a:r>
            <a:r>
              <a:rPr lang="en" sz="1900"/>
              <a:t>approximately</a:t>
            </a:r>
            <a:r>
              <a:rPr lang="en" sz="1900"/>
              <a:t> 42% over the last 2 years</a:t>
            </a:r>
            <a:endParaRPr sz="19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Build independence in Daily Living Skills</a:t>
            </a:r>
            <a:endParaRPr sz="19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Paraeducator Professional Learning</a:t>
            </a:r>
            <a:endParaRPr sz="1900"/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374650" lvl="0" marL="457200" rtl="0" algn="l">
              <a:spcBef>
                <a:spcPts val="120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Use of Appropriate Accommodations</a:t>
            </a:r>
            <a:endParaRPr sz="22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Executive Functioning Strategies</a:t>
            </a:r>
            <a:endParaRPr sz="1900"/>
          </a:p>
          <a:p>
            <a:pPr indent="-349250" lvl="1" marL="914400" marR="1940011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Appropriate Tools: ie. Calculator, Speech to Text and Text to Speech, Copies of Notes</a:t>
            </a:r>
            <a:endParaRPr sz="1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Special Education Faculty</a:t>
            </a:r>
            <a:endParaRPr/>
          </a:p>
        </p:txBody>
      </p:sp>
      <p:sp>
        <p:nvSpPr>
          <p:cNvPr id="148" name="Google Shape;148;p23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     </a:t>
            </a:r>
            <a:r>
              <a:rPr b="1" lang="en"/>
              <a:t>TEACHERS</a:t>
            </a:r>
            <a:endParaRPr b="1"/>
          </a:p>
        </p:txBody>
      </p:sp>
      <p:sp>
        <p:nvSpPr>
          <p:cNvPr id="149" name="Google Shape;149;p23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RELATED SERVICES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/>
          </a:p>
        </p:txBody>
      </p:sp>
      <p:graphicFrame>
        <p:nvGraphicFramePr>
          <p:cNvPr id="150" name="Google Shape;150;p23"/>
          <p:cNvGraphicFramePr/>
          <p:nvPr/>
        </p:nvGraphicFramePr>
        <p:xfrm>
          <a:off x="410200" y="1603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{44F7B13A-EF35-42CF-B023-11EB5E4086B0}</a:tableStyleId>
              </a:tblPr>
              <a:tblGrid>
                <a:gridCol w="3005550"/>
                <a:gridCol w="7973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Pre-K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Resource Room  (K-2, 2, 3, 4, 5, 6)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6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Integrated</a:t>
                      </a:r>
                      <a:r>
                        <a:rPr lang="en" sz="1200"/>
                        <a:t> Resource  (4-6)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Social Emotional Learning   (K-2, 3-6)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Life Skills  (K-3, 4-6)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Teacher of Visually Impaired (consult)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n/a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Teacher of the Deaf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~5 hr/ week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51" name="Google Shape;151;p23"/>
          <p:cNvSpPr txBox="1"/>
          <p:nvPr/>
        </p:nvSpPr>
        <p:spPr>
          <a:xfrm>
            <a:off x="5568300" y="1859925"/>
            <a:ext cx="3593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152" name="Google Shape;152;p23"/>
          <p:cNvGraphicFramePr/>
          <p:nvPr/>
        </p:nvGraphicFramePr>
        <p:xfrm>
          <a:off x="4718250" y="161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{44F7B13A-EF35-42CF-B023-11EB5E4086B0}</a:tableStyleId>
              </a:tblPr>
              <a:tblGrid>
                <a:gridCol w="3056475"/>
                <a:gridCol w="10575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Social Work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2*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Psychologist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2*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Speech Pathologist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2.7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Occupational Therapist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1.2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Physical Therapist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8-10 hrs/ week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Paraprofessionals (currently assigned/filled in Special Education)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27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53" name="Google Shape;153;p23"/>
          <p:cNvSpPr txBox="1"/>
          <p:nvPr/>
        </p:nvSpPr>
        <p:spPr>
          <a:xfrm>
            <a:off x="4718250" y="4320800"/>
            <a:ext cx="2801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*Note reassignment of .5 SW to 1.0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Professional Learning- Literacy</a:t>
            </a:r>
            <a:endParaRPr/>
          </a:p>
        </p:txBody>
      </p:sp>
      <p:sp>
        <p:nvSpPr>
          <p:cNvPr id="159" name="Google Shape;159;p24"/>
          <p:cNvSpPr txBox="1"/>
          <p:nvPr>
            <p:ph idx="1" type="body"/>
          </p:nvPr>
        </p:nvSpPr>
        <p:spPr>
          <a:xfrm>
            <a:off x="311700" y="1098200"/>
            <a:ext cx="8520600" cy="3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State Guidelines for Certification- Literacy/Dyslexia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Orton Gillingham (OG) Training- 3 Classroom level, 2 Associate Level, Others with OG overview and classroom strategies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SPIRE, Visualizing/Verbalizing, Cloud 9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Paraeducators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Literacy with Kathy Marlor</a:t>
            </a:r>
            <a:endParaRPr sz="2400"/>
          </a:p>
          <a:p>
            <a:pPr indent="-381000" lvl="1" marL="914400" marR="1768561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Behavior Intervention Strategies with Michael Bloom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  <p:sp>
        <p:nvSpPr>
          <p:cNvPr id="165" name="Google Shape;165;p2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IEPs vs. 504 Resource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Building Independence Overview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Inclusive Schools- Paraprofessional article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Procedural Safeguards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7"/>
              </a:rPr>
              <a:t>Parents Guide to Special Education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5"/>
          <p:cNvSpPr txBox="1"/>
          <p:nvPr>
            <p:ph type="title"/>
          </p:nvPr>
        </p:nvSpPr>
        <p:spPr>
          <a:xfrm>
            <a:off x="311700" y="34273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