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1.xml" ContentType="application/vnd.openxmlformats-officedocument.drawingml.chartshapes+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2.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3.xml" ContentType="application/vnd.openxmlformats-officedocument.drawingml.chartshape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sldIdLst>
    <p:sldId id="256" r:id="rId2"/>
    <p:sldId id="258" r:id="rId3"/>
    <p:sldId id="259" r:id="rId4"/>
    <p:sldId id="272" r:id="rId5"/>
    <p:sldId id="260" r:id="rId6"/>
    <p:sldId id="261" r:id="rId7"/>
    <p:sldId id="262" r:id="rId8"/>
    <p:sldId id="264" r:id="rId9"/>
    <p:sldId id="265" r:id="rId10"/>
    <p:sldId id="266" r:id="rId11"/>
    <p:sldId id="281" r:id="rId12"/>
    <p:sldId id="267" r:id="rId13"/>
    <p:sldId id="282" r:id="rId14"/>
    <p:sldId id="268" r:id="rId15"/>
    <p:sldId id="271" r:id="rId16"/>
    <p:sldId id="270" r:id="rId17"/>
    <p:sldId id="273" r:id="rId18"/>
    <p:sldId id="274" r:id="rId19"/>
    <p:sldId id="275" r:id="rId20"/>
    <p:sldId id="276" r:id="rId21"/>
    <p:sldId id="277" r:id="rId22"/>
    <p:sldId id="278" r:id="rId23"/>
    <p:sldId id="279"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56CE3B-2821-2146-8300-7D459228EC85}" name="Jeremy Ferreira" initials="JF" userId="S::jferreira@medford-ma.gov::209c2f2d-6946-4453-b7b4-1fbfce0b8a8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131" autoAdjust="0"/>
    <p:restoredTop sz="87893" autoAdjust="0"/>
  </p:normalViewPr>
  <p:slideViewPr>
    <p:cSldViewPr snapToGrid="0">
      <p:cViewPr varScale="1">
        <p:scale>
          <a:sx n="108" d="100"/>
          <a:sy n="108" d="100"/>
        </p:scale>
        <p:origin x="132" y="162"/>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0" d="100"/>
          <a:sy n="60" d="100"/>
        </p:scale>
        <p:origin x="3178" y="3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rackstation\assessors\FY24\Classification%20Hearing\Values%20Workbook%20-Template%20form%20FY23.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rackstation\assessors\FY26\CLASSIFICATION%20HEARING\SLIDES\Slide%204%20-%20Budgeted%20Revenue.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1.xml"/></Relationships>
</file>

<file path=ppt/charts/_rels/chart11.xml.rels><?xml version="1.0" encoding="UTF-8" standalone="yes"?>
<Relationships xmlns="http://schemas.openxmlformats.org/package/2006/relationships"><Relationship Id="rId3" Type="http://schemas.openxmlformats.org/officeDocument/2006/relationships/oleObject" Target="file:///\\rackstation\assessors\FY26\CLASSIFICATION%20HEARING\SLIDES\Slide%2013%20-%20Value%20by%20Class.xlsx" TargetMode="Externa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2.xml"/></Relationships>
</file>

<file path=ppt/charts/_rels/chart12.xml.rels><?xml version="1.0" encoding="UTF-8" standalone="yes"?>
<Relationships xmlns="http://schemas.openxmlformats.org/package/2006/relationships"><Relationship Id="rId3" Type="http://schemas.openxmlformats.org/officeDocument/2006/relationships/oleObject" Target="file:///\\rackstation\assessors\FY26\CLASSIFICATION%20HEARING\SLIDES\Slide%2013%20-%20Value%20by%20Class.xlsx" TargetMode="Externa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cap="all" baseline="0">
                <a:solidFill>
                  <a:schemeClr val="tx1"/>
                </a:solidFill>
                <a:latin typeface="+mn-lt"/>
                <a:ea typeface="+mn-ea"/>
                <a:cs typeface="+mn-cs"/>
              </a:defRPr>
            </a:pPr>
            <a:r>
              <a:rPr lang="en-US"/>
              <a:t>fy 2024 budgeted revenue ($192.5m)</a:t>
            </a:r>
          </a:p>
        </c:rich>
      </c:tx>
      <c:layout>
        <c:manualLayout>
          <c:xMode val="edge"/>
          <c:yMode val="edge"/>
          <c:x val="0.30965901183020184"/>
          <c:y val="7.9840319361277438E-3"/>
        </c:manualLayout>
      </c:layout>
      <c:overlay val="0"/>
      <c:spPr>
        <a:noFill/>
        <a:ln>
          <a:noFill/>
        </a:ln>
        <a:effectLst/>
      </c:spPr>
      <c:txPr>
        <a:bodyPr rot="0" spcFirstLastPara="1" vertOverflow="ellipsis" vert="horz" wrap="square" anchor="ctr" anchorCtr="1"/>
        <a:lstStyle/>
        <a:p>
          <a:pPr>
            <a:defRPr sz="1600" b="1" i="0" u="none" strike="noStrike" kern="1200" cap="all" baseline="0">
              <a:solidFill>
                <a:schemeClr val="tx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6457898399443289E-2"/>
          <c:y val="0.18895390321718766"/>
          <c:w val="0.82442537786225001"/>
          <c:h val="0.7222725817809359"/>
        </c:manualLayout>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0890759344737079E-2"/>
          <c:y val="0.16899379041034504"/>
          <c:w val="0.82442537786225001"/>
          <c:h val="0.7222725817809359"/>
        </c:manualLayout>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0890759344737079E-2"/>
          <c:y val="0.16899379041034504"/>
          <c:w val="0.82442537786225001"/>
          <c:h val="0.7222725817809359"/>
        </c:manualLayout>
      </c:layout>
      <c:pie3DChart>
        <c:varyColors val="1"/>
        <c:dLbls>
          <c:dLblPos val="outEnd"/>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ctr"/>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dLbls>
          <c:dLblPos val="ctr"/>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4551124015536957E-2"/>
          <c:y val="0.12126277277575852"/>
          <c:w val="0.85089775196892614"/>
          <c:h val="0.82882931266829662"/>
        </c:manualLayout>
      </c:layout>
      <c:pie3DChart>
        <c:varyColors val="1"/>
        <c:dLbls>
          <c:dLblPos val="ctr"/>
          <c:showLegendKey val="0"/>
          <c:showVal val="0"/>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bg1">
                  <a:lumMod val="65000"/>
                </a:schemeClr>
              </a:solidFill>
              <a:ln>
                <a:noFill/>
              </a:ln>
              <a:effectLst/>
              <a:sp3d/>
            </c:spPr>
            <c:extLst>
              <c:ext xmlns:c16="http://schemas.microsoft.com/office/drawing/2014/chart" uri="{C3380CC4-5D6E-409C-BE32-E72D297353CC}">
                <c16:uniqueId val="{00000001-5E3B-46C5-9030-FFFE5CA1DF96}"/>
              </c:ext>
            </c:extLst>
          </c:dPt>
          <c:dPt>
            <c:idx val="1"/>
            <c:bubble3D val="0"/>
            <c:spPr>
              <a:solidFill>
                <a:srgbClr val="FFC000"/>
              </a:solidFill>
              <a:ln>
                <a:noFill/>
              </a:ln>
              <a:effectLst/>
              <a:sp3d/>
            </c:spPr>
            <c:extLst>
              <c:ext xmlns:c16="http://schemas.microsoft.com/office/drawing/2014/chart" uri="{C3380CC4-5D6E-409C-BE32-E72D297353CC}">
                <c16:uniqueId val="{00000003-5E3B-46C5-9030-FFFE5CA1DF96}"/>
              </c:ext>
            </c:extLst>
          </c:dPt>
          <c:dPt>
            <c:idx val="2"/>
            <c:bubble3D val="0"/>
            <c:spPr>
              <a:solidFill>
                <a:schemeClr val="tx2">
                  <a:lumMod val="50000"/>
                  <a:lumOff val="50000"/>
                </a:schemeClr>
              </a:solidFill>
              <a:ln>
                <a:noFill/>
              </a:ln>
              <a:effectLst/>
              <a:sp3d/>
            </c:spPr>
            <c:extLst>
              <c:ext xmlns:c16="http://schemas.microsoft.com/office/drawing/2014/chart" uri="{C3380CC4-5D6E-409C-BE32-E72D297353CC}">
                <c16:uniqueId val="{00000005-5E3B-46C5-9030-FFFE5CA1DF96}"/>
              </c:ext>
            </c:extLst>
          </c:dPt>
          <c:dPt>
            <c:idx val="3"/>
            <c:bubble3D val="0"/>
            <c:spPr>
              <a:solidFill>
                <a:schemeClr val="accent6"/>
              </a:solidFill>
              <a:ln>
                <a:noFill/>
              </a:ln>
              <a:effectLst/>
              <a:sp3d/>
            </c:spPr>
            <c:extLst>
              <c:ext xmlns:c16="http://schemas.microsoft.com/office/drawing/2014/chart" uri="{C3380CC4-5D6E-409C-BE32-E72D297353CC}">
                <c16:uniqueId val="{00000007-5E3B-46C5-9030-FFFE5CA1DF96}"/>
              </c:ext>
            </c:extLst>
          </c:dPt>
          <c:dLbls>
            <c:dLbl>
              <c:idx val="0"/>
              <c:layout>
                <c:manualLayout>
                  <c:x val="1.2572635175976595E-2"/>
                  <c:y val="0.12422219473874666"/>
                </c:manualLayout>
              </c:layout>
              <c:tx>
                <c:rich>
                  <a:bodyPr rot="0" spcFirstLastPara="1" vertOverflow="overflow" horzOverflow="overflow" vert="horz" wrap="square" lIns="9144" tIns="45720" rIns="9144" bIns="45720" anchor="ctr" anchorCtr="1">
                    <a:noAutofit/>
                  </a:bodyPr>
                  <a:lstStyle/>
                  <a:p>
                    <a:pPr>
                      <a:defRPr sz="1200" b="0" i="0" u="none" strike="noStrike" kern="1200" baseline="0">
                        <a:ln w="12700" cap="sq">
                          <a:solidFill>
                            <a:sysClr val="windowText" lastClr="000000"/>
                          </a:solidFill>
                        </a:ln>
                        <a:solidFill>
                          <a:schemeClr val="tx1">
                            <a:lumMod val="65000"/>
                            <a:lumOff val="35000"/>
                          </a:schemeClr>
                        </a:solidFill>
                        <a:latin typeface="+mn-lt"/>
                        <a:ea typeface="+mn-ea"/>
                        <a:cs typeface="+mn-cs"/>
                      </a:defRPr>
                    </a:pPr>
                    <a:fld id="{5975A8A6-FCB8-4AAF-BD4E-CC318FBEA80D}" type="CATEGORYNAME">
                      <a:rPr lang="en-US" sz="1200" b="0">
                        <a:latin typeface="+mn-lt"/>
                      </a:rPr>
                      <a:pPr>
                        <a:defRPr sz="1200">
                          <a:ln w="12700" cap="sq">
                            <a:solidFill>
                              <a:sysClr val="windowText" lastClr="000000"/>
                            </a:solidFill>
                          </a:ln>
                        </a:defRPr>
                      </a:pPr>
                      <a:t>[CATEGORY NAME]</a:t>
                    </a:fld>
                    <a:r>
                      <a:rPr lang="en-US" sz="1200" b="0" baseline="0">
                        <a:latin typeface="+mn-lt"/>
                      </a:rPr>
                      <a:t>
</a:t>
                    </a:r>
                    <a:fld id="{B30BA55D-98D4-4EF4-9E45-E12775D8146A}" type="VALUE">
                      <a:rPr lang="en-US" sz="1200" b="0" baseline="0">
                        <a:solidFill>
                          <a:sysClr val="windowText" lastClr="000000">
                            <a:lumMod val="65000"/>
                            <a:lumOff val="35000"/>
                          </a:sysClr>
                        </a:solidFill>
                        <a:latin typeface="+mn-lt"/>
                      </a:rPr>
                      <a:pPr>
                        <a:defRPr sz="1200">
                          <a:ln w="12700" cap="sq">
                            <a:solidFill>
                              <a:sysClr val="windowText" lastClr="000000"/>
                            </a:solidFill>
                          </a:ln>
                        </a:defRPr>
                      </a:pPr>
                      <a:t>[VALUE]</a:t>
                    </a:fld>
                    <a:r>
                      <a:rPr lang="en-US" sz="1200" b="0" baseline="0">
                        <a:latin typeface="+mn-lt"/>
                      </a:rPr>
                      <a:t>
</a:t>
                    </a:r>
                    <a:fld id="{7FC7AEA9-7F83-4E61-9A9E-578B5C98F214}" type="PERCENTAGE">
                      <a:rPr lang="en-US" sz="1200" b="0" baseline="0">
                        <a:latin typeface="+mn-lt"/>
                      </a:rPr>
                      <a:pPr>
                        <a:defRPr sz="1200">
                          <a:ln w="12700" cap="sq">
                            <a:solidFill>
                              <a:sysClr val="windowText" lastClr="000000"/>
                            </a:solidFill>
                          </a:ln>
                        </a:defRPr>
                      </a:pPr>
                      <a:t>[PERCENTAGE]</a:t>
                    </a:fld>
                    <a:endParaRPr lang="en-US" sz="1200" b="0" baseline="0">
                      <a:latin typeface="+mn-lt"/>
                    </a:endParaRPr>
                  </a:p>
                </c:rich>
              </c:tx>
              <c:numFmt formatCode="0.00%" sourceLinked="0"/>
              <c:spPr>
                <a:noFill/>
                <a:ln>
                  <a:noFill/>
                </a:ln>
                <a:effectLst/>
              </c:spPr>
              <c:txPr>
                <a:bodyPr rot="0" spcFirstLastPara="1" vertOverflow="overflow" horzOverflow="overflow" vert="horz" wrap="square" lIns="9144" tIns="45720" rIns="9144" bIns="45720" anchor="ctr" anchorCtr="1">
                  <a:noAutofit/>
                </a:bodyPr>
                <a:lstStyle/>
                <a:p>
                  <a:pPr>
                    <a:defRPr sz="1200" b="0" i="0" u="none" strike="noStrike" kern="1200" baseline="0">
                      <a:ln w="12700" cap="sq">
                        <a:solidFill>
                          <a:sysClr val="windowText" lastClr="000000"/>
                        </a:solidFill>
                      </a:ln>
                      <a:solidFill>
                        <a:schemeClr val="tx1">
                          <a:lumMod val="65000"/>
                          <a:lumOff val="35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layout>
                    <c:manualLayout>
                      <c:w val="0.1659262244215379"/>
                      <c:h val="0.12089596130326639"/>
                    </c:manualLayout>
                  </c15:layout>
                  <c15:dlblFieldTable/>
                  <c15:showDataLabelsRange val="0"/>
                </c:ext>
                <c:ext xmlns:c16="http://schemas.microsoft.com/office/drawing/2014/chart" uri="{C3380CC4-5D6E-409C-BE32-E72D297353CC}">
                  <c16:uniqueId val="{00000001-5E3B-46C5-9030-FFFE5CA1DF96}"/>
                </c:ext>
              </c:extLst>
            </c:dLbl>
            <c:dLbl>
              <c:idx val="1"/>
              <c:layout>
                <c:manualLayout>
                  <c:x val="-2.1835551006482441E-2"/>
                  <c:y val="-6.0605311828148371E-2"/>
                </c:manualLayout>
              </c:layout>
              <c:numFmt formatCode="0.00%" sourceLinked="0"/>
              <c:spPr>
                <a:noFill/>
                <a:ln>
                  <a:noFill/>
                </a:ln>
                <a:effectLst/>
              </c:spPr>
              <c:txPr>
                <a:bodyPr rot="0" spcFirstLastPara="1" vertOverflow="overflow" horzOverflow="overflow" vert="horz" wrap="square" lIns="9144" tIns="45720" rIns="9144" bIns="45720" anchor="ctr" anchorCtr="1">
                  <a:noAutofit/>
                </a:bodyPr>
                <a:lstStyle/>
                <a:p>
                  <a:pPr>
                    <a:defRPr sz="1200" b="0" i="0" u="none" strike="noStrike" kern="1200" baseline="0">
                      <a:ln>
                        <a:solidFill>
                          <a:schemeClr val="tx1"/>
                        </a:solidFill>
                      </a:ln>
                      <a:solidFill>
                        <a:schemeClr val="tx1">
                          <a:lumMod val="65000"/>
                          <a:lumOff val="35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manualLayout>
                      <c:w val="9.8468448864567459E-2"/>
                      <c:h val="0.10855038408157096"/>
                    </c:manualLayout>
                  </c15:layout>
                </c:ext>
                <c:ext xmlns:c16="http://schemas.microsoft.com/office/drawing/2014/chart" uri="{C3380CC4-5D6E-409C-BE32-E72D297353CC}">
                  <c16:uniqueId val="{00000003-5E3B-46C5-9030-FFFE5CA1DF96}"/>
                </c:ext>
              </c:extLst>
            </c:dLbl>
            <c:dLbl>
              <c:idx val="2"/>
              <c:layout>
                <c:manualLayout>
                  <c:x val="-9.7068964127692864E-2"/>
                  <c:y val="-3.0262787832149255E-2"/>
                </c:manualLayout>
              </c:layout>
              <c:numFmt formatCode="0.00%" sourceLinked="0"/>
              <c:spPr>
                <a:noFill/>
                <a:ln>
                  <a:noFill/>
                </a:ln>
                <a:effectLst/>
              </c:spPr>
              <c:txPr>
                <a:bodyPr rot="0" spcFirstLastPara="1" vertOverflow="overflow" horzOverflow="overflow" vert="horz" wrap="square" lIns="9144" tIns="45720" rIns="9144" bIns="45720" anchor="ctr" anchorCtr="1">
                  <a:noAutofit/>
                </a:bodyPr>
                <a:lstStyle/>
                <a:p>
                  <a:pPr>
                    <a:defRPr sz="1200" b="0" i="0" u="none" strike="noStrike" kern="1200" baseline="0">
                      <a:ln>
                        <a:solidFill>
                          <a:schemeClr val="tx1"/>
                        </a:solidFill>
                      </a:ln>
                      <a:solidFill>
                        <a:schemeClr val="tx1">
                          <a:lumMod val="65000"/>
                          <a:lumOff val="35000"/>
                        </a:scheme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manualLayout>
                      <c:w val="8.90977522384932E-2"/>
                      <c:h val="0.10156958128924984"/>
                    </c:manualLayout>
                  </c15:layout>
                </c:ext>
                <c:ext xmlns:c16="http://schemas.microsoft.com/office/drawing/2014/chart" uri="{C3380CC4-5D6E-409C-BE32-E72D297353CC}">
                  <c16:uniqueId val="{00000005-5E3B-46C5-9030-FFFE5CA1DF96}"/>
                </c:ext>
              </c:extLst>
            </c:dLbl>
            <c:dLbl>
              <c:idx val="3"/>
              <c:layout>
                <c:manualLayout>
                  <c:x val="0.21175090063588511"/>
                  <c:y val="-7.3125930348753821E-3"/>
                </c:manualLayout>
              </c:layout>
              <c:tx>
                <c:rich>
                  <a:bodyPr rot="0" spcFirstLastPara="1" vertOverflow="overflow" horzOverflow="overflow" vert="horz" wrap="square" lIns="9144" tIns="45720" rIns="9144" bIns="45720" anchor="ctr" anchorCtr="1">
                    <a:noAutofit/>
                  </a:bodyPr>
                  <a:lstStyle/>
                  <a:p>
                    <a:pPr>
                      <a:defRPr sz="1200" b="0" i="0" u="none" strike="noStrike" kern="1200" baseline="0">
                        <a:ln>
                          <a:solidFill>
                            <a:schemeClr val="tx1"/>
                          </a:solidFill>
                        </a:ln>
                        <a:solidFill>
                          <a:sysClr val="windowText" lastClr="000000">
                            <a:lumMod val="65000"/>
                            <a:lumOff val="35000"/>
                            <a:alpha val="0"/>
                          </a:sysClr>
                        </a:solidFill>
                        <a:latin typeface="+mn-lt"/>
                        <a:ea typeface="+mn-ea"/>
                        <a:cs typeface="+mn-cs"/>
                      </a:defRPr>
                    </a:pPr>
                    <a:fld id="{4C358C59-9F7A-415A-8F41-DA78B8E2230F}" type="CATEGORYNAME">
                      <a:rPr lang="en-US" sz="1200" b="0">
                        <a:solidFill>
                          <a:sysClr val="windowText" lastClr="000000">
                            <a:lumMod val="65000"/>
                            <a:lumOff val="35000"/>
                            <a:alpha val="50000"/>
                          </a:sysClr>
                        </a:solidFill>
                        <a:latin typeface="+mn-lt"/>
                      </a:rPr>
                      <a:pPr>
                        <a:defRPr sz="1200">
                          <a:ln>
                            <a:solidFill>
                              <a:schemeClr val="tx1"/>
                            </a:solidFill>
                          </a:ln>
                          <a:solidFill>
                            <a:sysClr val="windowText" lastClr="000000">
                              <a:lumMod val="65000"/>
                              <a:lumOff val="35000"/>
                              <a:alpha val="0"/>
                            </a:sysClr>
                          </a:solidFill>
                        </a:defRPr>
                      </a:pPr>
                      <a:t>[CATEGORY NAME]</a:t>
                    </a:fld>
                    <a:r>
                      <a:rPr lang="en-US" sz="1200" b="0" baseline="0">
                        <a:solidFill>
                          <a:sysClr val="windowText" lastClr="000000">
                            <a:lumMod val="65000"/>
                            <a:lumOff val="35000"/>
                            <a:alpha val="0"/>
                          </a:sysClr>
                        </a:solidFill>
                        <a:latin typeface="+mn-lt"/>
                      </a:rPr>
                      <a:t>
</a:t>
                    </a:r>
                    <a:fld id="{67B9E9E0-D5BF-4543-B386-7945C0D4C860}" type="VALUE">
                      <a:rPr lang="en-US" sz="1200" b="0" baseline="0">
                        <a:solidFill>
                          <a:sysClr val="windowText" lastClr="000000">
                            <a:lumMod val="65000"/>
                            <a:lumOff val="35000"/>
                            <a:alpha val="0"/>
                          </a:sysClr>
                        </a:solidFill>
                        <a:latin typeface="+mn-lt"/>
                      </a:rPr>
                      <a:pPr>
                        <a:defRPr sz="1200">
                          <a:ln>
                            <a:solidFill>
                              <a:schemeClr val="tx1"/>
                            </a:solidFill>
                          </a:ln>
                          <a:solidFill>
                            <a:sysClr val="windowText" lastClr="000000">
                              <a:lumMod val="65000"/>
                              <a:lumOff val="35000"/>
                              <a:alpha val="0"/>
                            </a:sysClr>
                          </a:solidFill>
                        </a:defRPr>
                      </a:pPr>
                      <a:t>[VALUE]</a:t>
                    </a:fld>
                    <a:r>
                      <a:rPr lang="en-US" sz="1200" b="0" baseline="0">
                        <a:solidFill>
                          <a:sysClr val="windowText" lastClr="000000">
                            <a:lumMod val="65000"/>
                            <a:lumOff val="35000"/>
                            <a:alpha val="0"/>
                          </a:sysClr>
                        </a:solidFill>
                        <a:latin typeface="+mn-lt"/>
                      </a:rPr>
                      <a:t>
</a:t>
                    </a:r>
                    <a:fld id="{1A9CEB65-58C1-480B-A1E0-81EE302D2B7C}" type="PERCENTAGE">
                      <a:rPr lang="en-US" sz="1200" b="0" baseline="0">
                        <a:solidFill>
                          <a:sysClr val="windowText" lastClr="000000">
                            <a:lumMod val="65000"/>
                            <a:lumOff val="35000"/>
                            <a:alpha val="0"/>
                          </a:sysClr>
                        </a:solidFill>
                        <a:latin typeface="+mn-lt"/>
                      </a:rPr>
                      <a:pPr>
                        <a:defRPr sz="1200">
                          <a:ln>
                            <a:solidFill>
                              <a:schemeClr val="tx1"/>
                            </a:solidFill>
                          </a:ln>
                          <a:solidFill>
                            <a:sysClr val="windowText" lastClr="000000">
                              <a:lumMod val="65000"/>
                              <a:lumOff val="35000"/>
                              <a:alpha val="0"/>
                            </a:sysClr>
                          </a:solidFill>
                        </a:defRPr>
                      </a:pPr>
                      <a:t>[PERCENTAGE]</a:t>
                    </a:fld>
                    <a:endParaRPr lang="en-US" sz="1200" b="0" baseline="0">
                      <a:solidFill>
                        <a:sysClr val="windowText" lastClr="000000">
                          <a:lumMod val="65000"/>
                          <a:lumOff val="35000"/>
                          <a:alpha val="0"/>
                        </a:sysClr>
                      </a:solidFill>
                      <a:latin typeface="+mn-lt"/>
                    </a:endParaRPr>
                  </a:p>
                </c:rich>
              </c:tx>
              <c:numFmt formatCode="0.00%" sourceLinked="0"/>
              <c:spPr>
                <a:noFill/>
                <a:ln>
                  <a:noFill/>
                </a:ln>
                <a:effectLst/>
              </c:spPr>
              <c:txPr>
                <a:bodyPr rot="0" spcFirstLastPara="1" vertOverflow="overflow" horzOverflow="overflow" vert="horz" wrap="square" lIns="9144" tIns="45720" rIns="9144" bIns="45720" anchor="ctr" anchorCtr="1">
                  <a:noAutofit/>
                </a:bodyPr>
                <a:lstStyle/>
                <a:p>
                  <a:pPr>
                    <a:defRPr sz="1200" b="0" i="0" u="none" strike="noStrike" kern="1200" baseline="0">
                      <a:ln>
                        <a:solidFill>
                          <a:schemeClr val="tx1"/>
                        </a:solidFill>
                      </a:ln>
                      <a:solidFill>
                        <a:sysClr val="windowText" lastClr="000000">
                          <a:lumMod val="65000"/>
                          <a:lumOff val="35000"/>
                          <a:alpha val="0"/>
                        </a:sysClr>
                      </a:solidFill>
                      <a:latin typeface="+mn-lt"/>
                      <a:ea typeface="+mn-ea"/>
                      <a:cs typeface="+mn-cs"/>
                    </a:defRPr>
                  </a:pPr>
                  <a:endParaRPr lang="en-US"/>
                </a:p>
              </c:txPr>
              <c:dLblPos val="bestFit"/>
              <c:showLegendKey val="0"/>
              <c:showVal val="1"/>
              <c:showCatName val="1"/>
              <c:showSerName val="0"/>
              <c:showPercent val="1"/>
              <c:showBubbleSize val="0"/>
              <c:separator>
</c:separator>
              <c:extLst>
                <c:ext xmlns:c15="http://schemas.microsoft.com/office/drawing/2012/chart" uri="{CE6537A1-D6FC-4f65-9D91-7224C49458BB}">
                  <c15:spPr xmlns:c15="http://schemas.microsoft.com/office/drawing/2012/chart">
                    <a:prstGeom prst="rect">
                      <a:avLst/>
                    </a:prstGeom>
                    <a:noFill/>
                    <a:ln>
                      <a:noFill/>
                    </a:ln>
                  </c15:spPr>
                  <c15:layout>
                    <c:manualLayout>
                      <c:w val="8.071921920711804E-2"/>
                      <c:h val="9.4588778496928705E-2"/>
                    </c:manualLayout>
                  </c15:layout>
                  <c15:dlblFieldTable/>
                  <c15:showDataLabelsRange val="0"/>
                </c:ext>
                <c:ext xmlns:c16="http://schemas.microsoft.com/office/drawing/2014/chart" uri="{C3380CC4-5D6E-409C-BE32-E72D297353CC}">
                  <c16:uniqueId val="{00000007-5E3B-46C5-9030-FFFE5CA1DF96}"/>
                </c:ext>
              </c:extLst>
            </c:dLbl>
            <c:numFmt formatCode="0.00%" sourceLinked="0"/>
            <c:spPr>
              <a:noFill/>
              <a:ln>
                <a:noFill/>
              </a:ln>
              <a:effectLst/>
            </c:spPr>
            <c:txPr>
              <a:bodyPr rot="0" spcFirstLastPara="1" vertOverflow="overflow" horzOverflow="overflow" vert="horz" wrap="square" lIns="9144" tIns="45720" rIns="9144" bIns="45720" anchor="ctr" anchorCtr="1">
                <a:spAutoFit/>
              </a:bodyPr>
              <a:lstStyle/>
              <a:p>
                <a:pPr>
                  <a:defRPr sz="1200" b="0" i="0" u="none" strike="noStrike" kern="1200" baseline="0">
                    <a:ln>
                      <a:solidFill>
                        <a:schemeClr val="tx1"/>
                      </a:solidFill>
                    </a:ln>
                    <a:solidFill>
                      <a:schemeClr val="tx1">
                        <a:lumMod val="65000"/>
                        <a:lumOff val="35000"/>
                      </a:schemeClr>
                    </a:solidFill>
                    <a:latin typeface="+mn-lt"/>
                    <a:ea typeface="+mn-ea"/>
                    <a:cs typeface="+mn-cs"/>
                  </a:defRPr>
                </a:pPr>
                <a:endParaRPr lang="en-US"/>
              </a:p>
            </c:txPr>
            <c:dLblPos val="outEnd"/>
            <c:showLegendKey val="0"/>
            <c:showVal val="1"/>
            <c:showCatName val="1"/>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'Slide 4 - Budgeted Revenue'!$A$2:$A$5</c:f>
              <c:strCache>
                <c:ptCount val="4"/>
                <c:pt idx="0">
                  <c:v>Property Tax </c:v>
                </c:pt>
                <c:pt idx="1">
                  <c:v>Local Receipts </c:v>
                </c:pt>
                <c:pt idx="2">
                  <c:v>State Aid</c:v>
                </c:pt>
                <c:pt idx="3">
                  <c:v>Other</c:v>
                </c:pt>
              </c:strCache>
            </c:strRef>
          </c:cat>
          <c:val>
            <c:numRef>
              <c:f>'Slide 4 - Budgeted Revenue'!$B$2:$B$5</c:f>
              <c:numCache>
                <c:formatCode>_("$"* #,##0_);_("$"* \(#,##0\);_("$"* "-"??_);_(@_)</c:formatCode>
                <c:ptCount val="4"/>
                <c:pt idx="0">
                  <c:v>160857343</c:v>
                </c:pt>
                <c:pt idx="1">
                  <c:v>22525100</c:v>
                </c:pt>
                <c:pt idx="2">
                  <c:v>35692612</c:v>
                </c:pt>
                <c:pt idx="3">
                  <c:v>2711121</c:v>
                </c:pt>
              </c:numCache>
            </c:numRef>
          </c:val>
          <c:extLst>
            <c:ext xmlns:c16="http://schemas.microsoft.com/office/drawing/2014/chart" uri="{C3380CC4-5D6E-409C-BE32-E72D297353CC}">
              <c16:uniqueId val="{00000008-5E3B-46C5-9030-FFFE5CA1DF96}"/>
            </c:ext>
          </c:extLst>
        </c:ser>
        <c:dLbls>
          <c:dLblPos val="ctr"/>
          <c:showLegendKey val="0"/>
          <c:showVal val="0"/>
          <c:showCatName val="1"/>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925379033503165"/>
          <c:y val="0.10722637690242477"/>
          <c:w val="0.85662856260614484"/>
          <c:h val="0.83385752881691833"/>
        </c:manualLayout>
      </c:layout>
      <c:bar3DChart>
        <c:barDir val="col"/>
        <c:grouping val="stacked"/>
        <c:varyColors val="0"/>
        <c:ser>
          <c:idx val="1"/>
          <c:order val="0"/>
          <c:tx>
            <c:strRef>
              <c:f>'FY New Growth Data'!$D$1</c:f>
              <c:strCache>
                <c:ptCount val="1"/>
                <c:pt idx="0">
                  <c:v>Residential New Growth Value</c:v>
                </c:pt>
              </c:strCache>
            </c:strRef>
          </c:tx>
          <c:spPr>
            <a:solidFill>
              <a:schemeClr val="accent1"/>
            </a:solidFill>
            <a:ln>
              <a:noFill/>
            </a:ln>
            <a:effectLst/>
            <a:sp3d/>
          </c:spPr>
          <c:invertIfNegative val="0"/>
          <c:cat>
            <c:strRef>
              <c:f>'FY New Growth Data'!$C$3:$C$14</c:f>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extLst/>
            </c:strRef>
          </c:cat>
          <c:val>
            <c:numRef>
              <c:f>'FY New Growth Data'!$D$3:$D$14</c:f>
              <c:numCache>
                <c:formatCode>_("$"* #,##0_);_("$"* \(#,##0\);_("$"* "-"??_);_(@_)</c:formatCode>
                <c:ptCount val="12"/>
                <c:pt idx="0">
                  <c:v>37912575</c:v>
                </c:pt>
                <c:pt idx="1">
                  <c:v>65165400</c:v>
                </c:pt>
                <c:pt idx="2">
                  <c:v>68749800</c:v>
                </c:pt>
                <c:pt idx="3">
                  <c:v>51279700</c:v>
                </c:pt>
                <c:pt idx="4">
                  <c:v>77828400</c:v>
                </c:pt>
                <c:pt idx="5">
                  <c:v>50899700</c:v>
                </c:pt>
                <c:pt idx="6">
                  <c:v>129678400</c:v>
                </c:pt>
                <c:pt idx="7">
                  <c:v>184546712</c:v>
                </c:pt>
                <c:pt idx="8">
                  <c:v>118553711</c:v>
                </c:pt>
                <c:pt idx="9">
                  <c:v>153218599</c:v>
                </c:pt>
                <c:pt idx="10">
                  <c:v>178081826</c:v>
                </c:pt>
                <c:pt idx="11">
                  <c:v>149305210</c:v>
                </c:pt>
              </c:numCache>
              <c:extLst/>
            </c:numRef>
          </c:val>
          <c:extLst>
            <c:ext xmlns:c16="http://schemas.microsoft.com/office/drawing/2014/chart" uri="{C3380CC4-5D6E-409C-BE32-E72D297353CC}">
              <c16:uniqueId val="{00000000-8ADC-41AE-BBFA-92F71A205AB4}"/>
            </c:ext>
          </c:extLst>
        </c:ser>
        <c:ser>
          <c:idx val="2"/>
          <c:order val="1"/>
          <c:tx>
            <c:strRef>
              <c:f>'FY New Growth Data'!$E$1</c:f>
              <c:strCache>
                <c:ptCount val="1"/>
                <c:pt idx="0">
                  <c:v>CIP New Growth Value</c:v>
                </c:pt>
              </c:strCache>
            </c:strRef>
          </c:tx>
          <c:spPr>
            <a:solidFill>
              <a:schemeClr val="accent2"/>
            </a:solidFill>
            <a:ln>
              <a:noFill/>
            </a:ln>
            <a:effectLst/>
            <a:sp3d/>
          </c:spPr>
          <c:invertIfNegative val="0"/>
          <c:cat>
            <c:strRef>
              <c:f>'FY New Growth Data'!$C$3:$C$14</c:f>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extLst/>
            </c:strRef>
          </c:cat>
          <c:val>
            <c:numRef>
              <c:f>'FY New Growth Data'!$E$3:$E$14</c:f>
              <c:numCache>
                <c:formatCode>_("$"* #,##0_);_("$"* \(#,##0\);_("$"* "-"??_);_(@_)</c:formatCode>
                <c:ptCount val="12"/>
                <c:pt idx="0">
                  <c:v>22303690</c:v>
                </c:pt>
                <c:pt idx="1">
                  <c:v>51601090</c:v>
                </c:pt>
                <c:pt idx="2">
                  <c:v>45367350</c:v>
                </c:pt>
                <c:pt idx="3">
                  <c:v>59529160</c:v>
                </c:pt>
                <c:pt idx="4">
                  <c:v>44390950</c:v>
                </c:pt>
                <c:pt idx="5">
                  <c:v>46861190</c:v>
                </c:pt>
                <c:pt idx="6">
                  <c:v>33245070</c:v>
                </c:pt>
                <c:pt idx="7">
                  <c:v>50044760</c:v>
                </c:pt>
                <c:pt idx="8">
                  <c:v>65694640</c:v>
                </c:pt>
                <c:pt idx="9">
                  <c:v>92199241</c:v>
                </c:pt>
                <c:pt idx="10">
                  <c:v>61430370</c:v>
                </c:pt>
                <c:pt idx="11">
                  <c:v>131082935</c:v>
                </c:pt>
              </c:numCache>
              <c:extLst/>
            </c:numRef>
          </c:val>
          <c:extLst>
            <c:ext xmlns:c16="http://schemas.microsoft.com/office/drawing/2014/chart" uri="{C3380CC4-5D6E-409C-BE32-E72D297353CC}">
              <c16:uniqueId val="{00000001-8ADC-41AE-BBFA-92F71A205AB4}"/>
            </c:ext>
          </c:extLst>
        </c:ser>
        <c:dLbls>
          <c:showLegendKey val="0"/>
          <c:showVal val="0"/>
          <c:showCatName val="0"/>
          <c:showSerName val="0"/>
          <c:showPercent val="0"/>
          <c:showBubbleSize val="0"/>
        </c:dLbls>
        <c:gapWidth val="150"/>
        <c:shape val="box"/>
        <c:axId val="2049699088"/>
        <c:axId val="1882349648"/>
        <c:axId val="0"/>
      </c:bar3DChart>
      <c:catAx>
        <c:axId val="20496990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2349648"/>
        <c:crosses val="autoZero"/>
        <c:auto val="1"/>
        <c:lblAlgn val="ctr"/>
        <c:lblOffset val="100"/>
        <c:noMultiLvlLbl val="0"/>
      </c:catAx>
      <c:valAx>
        <c:axId val="1882349648"/>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9699088"/>
        <c:crosses val="autoZero"/>
        <c:crossBetween val="between"/>
      </c:valAx>
      <c:spPr>
        <a:noFill/>
        <a:ln>
          <a:noFill/>
        </a:ln>
        <a:effectLst/>
      </c:spPr>
    </c:plotArea>
    <c:legend>
      <c:legendPos val="t"/>
      <c:layout>
        <c:manualLayout>
          <c:xMode val="edge"/>
          <c:yMode val="edge"/>
          <c:x val="0.32754899296701034"/>
          <c:y val="3.7006428226605582E-2"/>
          <c:w val="0.35636488715278514"/>
          <c:h val="4.638994520339112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2312201978376335E-2"/>
          <c:y val="7.6785202890200188E-2"/>
          <c:w val="0.89092543391176304"/>
          <c:h val="0.86510170327597713"/>
        </c:manualLayout>
      </c:layout>
      <c:lineChart>
        <c:grouping val="standard"/>
        <c:varyColors val="0"/>
        <c:ser>
          <c:idx val="1"/>
          <c:order val="0"/>
          <c:tx>
            <c:strRef>
              <c:f>'FY New Growth Data'!$D$1</c:f>
              <c:strCache>
                <c:ptCount val="1"/>
                <c:pt idx="0">
                  <c:v>Residential New Growth Value</c:v>
                </c:pt>
              </c:strCache>
            </c:strRef>
          </c:tx>
          <c:spPr>
            <a:ln w="31750" cap="rnd">
              <a:solidFill>
                <a:schemeClr val="accent1"/>
              </a:solidFill>
              <a:round/>
            </a:ln>
            <a:effectLst/>
          </c:spPr>
          <c:marker>
            <c:symbol val="diamond"/>
            <c:size val="6"/>
            <c:spPr>
              <a:solidFill>
                <a:schemeClr val="accent1"/>
              </a:solidFill>
              <a:ln w="9525">
                <a:solidFill>
                  <a:schemeClr val="accent1"/>
                </a:solidFill>
                <a:round/>
              </a:ln>
              <a:effectLst/>
            </c:spPr>
          </c:marker>
          <c:cat>
            <c:strRef>
              <c:f>'FY New Growth Data'!$C$3:$C$14</c:f>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extLst/>
            </c:strRef>
          </c:cat>
          <c:val>
            <c:numRef>
              <c:f>'FY New Growth Data'!$D$3:$D$14</c:f>
              <c:numCache>
                <c:formatCode>_("$"* #,##0_);_("$"* \(#,##0\);_("$"* "-"??_);_(@_)</c:formatCode>
                <c:ptCount val="12"/>
                <c:pt idx="0">
                  <c:v>37912575</c:v>
                </c:pt>
                <c:pt idx="1">
                  <c:v>65165400</c:v>
                </c:pt>
                <c:pt idx="2">
                  <c:v>68749800</c:v>
                </c:pt>
                <c:pt idx="3">
                  <c:v>51279700</c:v>
                </c:pt>
                <c:pt idx="4">
                  <c:v>77828400</c:v>
                </c:pt>
                <c:pt idx="5">
                  <c:v>50899700</c:v>
                </c:pt>
                <c:pt idx="6">
                  <c:v>129678400</c:v>
                </c:pt>
                <c:pt idx="7">
                  <c:v>184546712</c:v>
                </c:pt>
                <c:pt idx="8">
                  <c:v>118553711</c:v>
                </c:pt>
                <c:pt idx="9">
                  <c:v>153218599</c:v>
                </c:pt>
                <c:pt idx="10">
                  <c:v>178081826</c:v>
                </c:pt>
                <c:pt idx="11">
                  <c:v>149305210</c:v>
                </c:pt>
              </c:numCache>
              <c:extLst/>
            </c:numRef>
          </c:val>
          <c:smooth val="0"/>
          <c:extLst>
            <c:ext xmlns:c16="http://schemas.microsoft.com/office/drawing/2014/chart" uri="{C3380CC4-5D6E-409C-BE32-E72D297353CC}">
              <c16:uniqueId val="{00000000-CC26-44A6-9CF3-5A0FE46B494F}"/>
            </c:ext>
          </c:extLst>
        </c:ser>
        <c:ser>
          <c:idx val="2"/>
          <c:order val="1"/>
          <c:tx>
            <c:strRef>
              <c:f>'FY New Growth Data'!$E$1</c:f>
              <c:strCache>
                <c:ptCount val="1"/>
                <c:pt idx="0">
                  <c:v>CIP New Growth Value</c:v>
                </c:pt>
              </c:strCache>
            </c:strRef>
          </c:tx>
          <c:spPr>
            <a:ln w="31750" cap="rnd">
              <a:solidFill>
                <a:schemeClr val="accent2"/>
              </a:solidFill>
              <a:round/>
            </a:ln>
            <a:effectLst/>
          </c:spPr>
          <c:marker>
            <c:symbol val="square"/>
            <c:size val="6"/>
            <c:spPr>
              <a:solidFill>
                <a:schemeClr val="accent2"/>
              </a:solidFill>
              <a:ln w="9525">
                <a:solidFill>
                  <a:schemeClr val="accent2"/>
                </a:solidFill>
                <a:round/>
              </a:ln>
              <a:effectLst/>
            </c:spPr>
          </c:marker>
          <c:cat>
            <c:strRef>
              <c:f>'FY New Growth Data'!$C$3:$C$14</c:f>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extLst/>
            </c:strRef>
          </c:cat>
          <c:val>
            <c:numRef>
              <c:f>'FY New Growth Data'!$E$3:$E$14</c:f>
              <c:numCache>
                <c:formatCode>_("$"* #,##0_);_("$"* \(#,##0\);_("$"* "-"??_);_(@_)</c:formatCode>
                <c:ptCount val="12"/>
                <c:pt idx="0">
                  <c:v>22303690</c:v>
                </c:pt>
                <c:pt idx="1">
                  <c:v>51601090</c:v>
                </c:pt>
                <c:pt idx="2">
                  <c:v>45367350</c:v>
                </c:pt>
                <c:pt idx="3">
                  <c:v>59529160</c:v>
                </c:pt>
                <c:pt idx="4">
                  <c:v>44390950</c:v>
                </c:pt>
                <c:pt idx="5">
                  <c:v>46861190</c:v>
                </c:pt>
                <c:pt idx="6">
                  <c:v>33245070</c:v>
                </c:pt>
                <c:pt idx="7">
                  <c:v>50044760</c:v>
                </c:pt>
                <c:pt idx="8">
                  <c:v>65694640</c:v>
                </c:pt>
                <c:pt idx="9">
                  <c:v>92199241</c:v>
                </c:pt>
                <c:pt idx="10">
                  <c:v>61430370</c:v>
                </c:pt>
                <c:pt idx="11">
                  <c:v>131082935</c:v>
                </c:pt>
              </c:numCache>
              <c:extLst/>
            </c:numRef>
          </c:val>
          <c:smooth val="0"/>
          <c:extLst>
            <c:ext xmlns:c16="http://schemas.microsoft.com/office/drawing/2014/chart" uri="{C3380CC4-5D6E-409C-BE32-E72D297353CC}">
              <c16:uniqueId val="{00000001-CC26-44A6-9CF3-5A0FE46B494F}"/>
            </c:ext>
          </c:extLst>
        </c:ser>
        <c:ser>
          <c:idx val="3"/>
          <c:order val="2"/>
          <c:tx>
            <c:strRef>
              <c:f>'FY New Growth Data'!$F$1</c:f>
              <c:strCache>
                <c:ptCount val="1"/>
                <c:pt idx="0">
                  <c:v>Total New Growth Value</c:v>
                </c:pt>
              </c:strCache>
            </c:strRef>
          </c:tx>
          <c:spPr>
            <a:ln w="31750" cap="rnd">
              <a:solidFill>
                <a:srgbClr val="00B050"/>
              </a:solidFill>
              <a:round/>
            </a:ln>
            <a:effectLst/>
          </c:spPr>
          <c:marker>
            <c:symbol val="x"/>
            <c:size val="6"/>
            <c:spPr>
              <a:solidFill>
                <a:schemeClr val="accent6"/>
              </a:solidFill>
              <a:ln w="9525">
                <a:solidFill>
                  <a:schemeClr val="accent4"/>
                </a:solidFill>
                <a:round/>
              </a:ln>
              <a:effectLst/>
            </c:spPr>
          </c:marker>
          <c:cat>
            <c:strRef>
              <c:f>'FY New Growth Data'!$C$3:$C$14</c:f>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extLst/>
            </c:strRef>
          </c:cat>
          <c:val>
            <c:numRef>
              <c:f>'FY New Growth Data'!$F$3:$F$14</c:f>
              <c:numCache>
                <c:formatCode>_("$"* #,##0_);_("$"* \(#,##0\);_("$"* "-"??_);_(@_)</c:formatCode>
                <c:ptCount val="12"/>
                <c:pt idx="0">
                  <c:v>60216265</c:v>
                </c:pt>
                <c:pt idx="1">
                  <c:v>116766490</c:v>
                </c:pt>
                <c:pt idx="2">
                  <c:v>114117150</c:v>
                </c:pt>
                <c:pt idx="3">
                  <c:v>110808860</c:v>
                </c:pt>
                <c:pt idx="4">
                  <c:v>122219350</c:v>
                </c:pt>
                <c:pt idx="5">
                  <c:v>97760890</c:v>
                </c:pt>
                <c:pt idx="6">
                  <c:v>162923470</c:v>
                </c:pt>
                <c:pt idx="7">
                  <c:v>234591472</c:v>
                </c:pt>
                <c:pt idx="8">
                  <c:v>184248351</c:v>
                </c:pt>
                <c:pt idx="9">
                  <c:v>245417840</c:v>
                </c:pt>
                <c:pt idx="10">
                  <c:v>239512196</c:v>
                </c:pt>
                <c:pt idx="11">
                  <c:v>280388145</c:v>
                </c:pt>
              </c:numCache>
              <c:extLst/>
            </c:numRef>
          </c:val>
          <c:smooth val="0"/>
          <c:extLst>
            <c:ext xmlns:c16="http://schemas.microsoft.com/office/drawing/2014/chart" uri="{C3380CC4-5D6E-409C-BE32-E72D297353CC}">
              <c16:uniqueId val="{00000002-CC26-44A6-9CF3-5A0FE46B494F}"/>
            </c:ext>
          </c:extLst>
        </c:ser>
        <c:dLbls>
          <c:showLegendKey val="0"/>
          <c:showVal val="0"/>
          <c:showCatName val="0"/>
          <c:showSerName val="0"/>
          <c:showPercent val="0"/>
          <c:showBubbleSize val="0"/>
        </c:dLbls>
        <c:marker val="1"/>
        <c:smooth val="0"/>
        <c:axId val="936703600"/>
        <c:axId val="936702640"/>
        <c:extLst>
          <c:ext xmlns:c15="http://schemas.microsoft.com/office/drawing/2012/chart" uri="{02D57815-91ED-43cb-92C2-25804820EDAC}">
            <c15:filteredLineSeries>
              <c15:ser>
                <c:idx val="4"/>
                <c:order val="3"/>
                <c:tx>
                  <c:strRef>
                    <c:extLst>
                      <c:ext uri="{02D57815-91ED-43cb-92C2-25804820EDAC}">
                        <c15:formulaRef>
                          <c15:sqref>'FY New Growth Data'!$G$1</c15:sqref>
                        </c15:formulaRef>
                      </c:ext>
                    </c:extLst>
                    <c:strCache>
                      <c:ptCount val="1"/>
                      <c:pt idx="0">
                        <c:v>Res Tax Rate </c:v>
                      </c:pt>
                    </c:strCache>
                  </c:strRef>
                </c:tx>
                <c:spPr>
                  <a:ln w="22225" cap="rnd">
                    <a:solidFill>
                      <a:schemeClr val="accent5"/>
                    </a:solidFill>
                    <a:round/>
                  </a:ln>
                  <a:effectLst/>
                </c:spPr>
                <c:marker>
                  <c:symbol val="star"/>
                  <c:size val="6"/>
                  <c:spPr>
                    <a:noFill/>
                    <a:ln w="9525">
                      <a:solidFill>
                        <a:schemeClr val="accent5"/>
                      </a:solidFill>
                      <a:round/>
                    </a:ln>
                    <a:effectLst/>
                  </c:spPr>
                </c:marker>
                <c:cat>
                  <c:strRef>
                    <c:extLst>
                      <c:ext uri="{02D57815-91ED-43cb-92C2-25804820EDAC}">
                        <c15:formulaRef>
                          <c15:sqref>'FY New Growth Data'!$C$3:$C$14</c15:sqref>
                        </c15:formulaRef>
                      </c:ext>
                    </c:extLst>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strRef>
                </c:cat>
                <c:val>
                  <c:numRef>
                    <c:extLst>
                      <c:ext uri="{02D57815-91ED-43cb-92C2-25804820EDAC}">
                        <c15:formulaRef>
                          <c15:sqref>'FY New Growth Data'!$G$3:$G$14</c15:sqref>
                        </c15:formulaRef>
                      </c:ext>
                    </c:extLst>
                    <c:numCache>
                      <c:formatCode>_("$"* #,##0.00_);_("$"* \(#,##0.00\);_("$"* "-"??_);_(@_)</c:formatCode>
                      <c:ptCount val="12"/>
                      <c:pt idx="0">
                        <c:v>12.25</c:v>
                      </c:pt>
                      <c:pt idx="1">
                        <c:v>11.7</c:v>
                      </c:pt>
                      <c:pt idx="2">
                        <c:v>11.19</c:v>
                      </c:pt>
                      <c:pt idx="3">
                        <c:v>10.56</c:v>
                      </c:pt>
                      <c:pt idx="4">
                        <c:v>10.24</c:v>
                      </c:pt>
                      <c:pt idx="5">
                        <c:v>9.6</c:v>
                      </c:pt>
                      <c:pt idx="6">
                        <c:v>9.18</c:v>
                      </c:pt>
                      <c:pt idx="7">
                        <c:v>9.41</c:v>
                      </c:pt>
                      <c:pt idx="8">
                        <c:v>9.01</c:v>
                      </c:pt>
                      <c:pt idx="9">
                        <c:v>8.65</c:v>
                      </c:pt>
                      <c:pt idx="10">
                        <c:v>8.52</c:v>
                      </c:pt>
                      <c:pt idx="11">
                        <c:v>8.8000000000000007</c:v>
                      </c:pt>
                    </c:numCache>
                  </c:numRef>
                </c:val>
                <c:smooth val="0"/>
                <c:extLst>
                  <c:ext xmlns:c16="http://schemas.microsoft.com/office/drawing/2014/chart" uri="{C3380CC4-5D6E-409C-BE32-E72D297353CC}">
                    <c16:uniqueId val="{00000003-CC26-44A6-9CF3-5A0FE46B494F}"/>
                  </c:ext>
                </c:extLst>
              </c15:ser>
            </c15:filteredLineSeries>
            <c15:filteredLineSeries>
              <c15:ser>
                <c:idx val="5"/>
                <c:order val="4"/>
                <c:tx>
                  <c:strRef>
                    <c:extLst xmlns:c15="http://schemas.microsoft.com/office/drawing/2012/chart">
                      <c:ext xmlns:c15="http://schemas.microsoft.com/office/drawing/2012/chart" uri="{02D57815-91ED-43cb-92C2-25804820EDAC}">
                        <c15:formulaRef>
                          <c15:sqref>'FY New Growth Data'!$H$1</c15:sqref>
                        </c15:formulaRef>
                      </c:ext>
                    </c:extLst>
                    <c:strCache>
                      <c:ptCount val="1"/>
                      <c:pt idx="0">
                        <c:v>CIP Tax Rate</c:v>
                      </c:pt>
                    </c:strCache>
                  </c:strRef>
                </c:tx>
                <c:spPr>
                  <a:ln w="22225" cap="rnd">
                    <a:solidFill>
                      <a:schemeClr val="accent6"/>
                    </a:solidFill>
                    <a:round/>
                  </a:ln>
                  <a:effectLst/>
                </c:spPr>
                <c:marker>
                  <c:symbol val="circle"/>
                  <c:size val="6"/>
                  <c:spPr>
                    <a:solidFill>
                      <a:schemeClr val="accent6"/>
                    </a:solidFill>
                    <a:ln w="9525">
                      <a:solidFill>
                        <a:schemeClr val="accent6"/>
                      </a:solidFill>
                      <a:round/>
                    </a:ln>
                    <a:effectLst/>
                  </c:spPr>
                </c:marker>
                <c:cat>
                  <c:strRef>
                    <c:extLst xmlns:c15="http://schemas.microsoft.com/office/drawing/2012/chart">
                      <c:ext xmlns:c15="http://schemas.microsoft.com/office/drawing/2012/chart" uri="{02D57815-91ED-43cb-92C2-25804820EDAC}">
                        <c15:formulaRef>
                          <c15:sqref>'FY New Growth Data'!$C$3:$C$14</c15:sqref>
                        </c15:formulaRef>
                      </c:ext>
                    </c:extLst>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strRef>
                </c:cat>
                <c:val>
                  <c:numRef>
                    <c:extLst xmlns:c15="http://schemas.microsoft.com/office/drawing/2012/chart">
                      <c:ext xmlns:c15="http://schemas.microsoft.com/office/drawing/2012/chart" uri="{02D57815-91ED-43cb-92C2-25804820EDAC}">
                        <c15:formulaRef>
                          <c15:sqref>'FY New Growth Data'!$H$3:$H$14</c15:sqref>
                        </c15:formulaRef>
                      </c:ext>
                    </c:extLst>
                    <c:numCache>
                      <c:formatCode>_("$"* #,##0.00_);_("$"* \(#,##0.00\);_("$"* "-"??_);_(@_)</c:formatCode>
                      <c:ptCount val="12"/>
                      <c:pt idx="0">
                        <c:v>24.01</c:v>
                      </c:pt>
                      <c:pt idx="1">
                        <c:v>22.77</c:v>
                      </c:pt>
                      <c:pt idx="2">
                        <c:v>21.82</c:v>
                      </c:pt>
                      <c:pt idx="3">
                        <c:v>20.46</c:v>
                      </c:pt>
                      <c:pt idx="4">
                        <c:v>19.760000000000002</c:v>
                      </c:pt>
                      <c:pt idx="5">
                        <c:v>18.43</c:v>
                      </c:pt>
                      <c:pt idx="6">
                        <c:v>17.57</c:v>
                      </c:pt>
                      <c:pt idx="7">
                        <c:v>18.05</c:v>
                      </c:pt>
                      <c:pt idx="8">
                        <c:v>17.23</c:v>
                      </c:pt>
                      <c:pt idx="9">
                        <c:v>16.559999999999999</c:v>
                      </c:pt>
                      <c:pt idx="10">
                        <c:v>16.41</c:v>
                      </c:pt>
                      <c:pt idx="11">
                        <c:v>16.940000000000001</c:v>
                      </c:pt>
                    </c:numCache>
                  </c:numRef>
                </c:val>
                <c:smooth val="0"/>
                <c:extLst xmlns:c15="http://schemas.microsoft.com/office/drawing/2012/chart">
                  <c:ext xmlns:c16="http://schemas.microsoft.com/office/drawing/2014/chart" uri="{C3380CC4-5D6E-409C-BE32-E72D297353CC}">
                    <c16:uniqueId val="{00000004-CC26-44A6-9CF3-5A0FE46B494F}"/>
                  </c:ext>
                </c:extLst>
              </c15:ser>
            </c15:filteredLineSeries>
            <c15:filteredLineSeries>
              <c15:ser>
                <c:idx val="6"/>
                <c:order val="5"/>
                <c:tx>
                  <c:strRef>
                    <c:extLst xmlns:c15="http://schemas.microsoft.com/office/drawing/2012/chart">
                      <c:ext xmlns:c15="http://schemas.microsoft.com/office/drawing/2012/chart" uri="{02D57815-91ED-43cb-92C2-25804820EDAC}">
                        <c15:formulaRef>
                          <c15:sqref>'FY New Growth Data'!$I$1</c15:sqref>
                        </c15:formulaRef>
                      </c:ext>
                    </c:extLst>
                    <c:strCache>
                      <c:ptCount val="1"/>
                      <c:pt idx="0">
                        <c:v>New Growth Revenue - Residential </c:v>
                      </c:pt>
                    </c:strCache>
                  </c:strRef>
                </c:tx>
                <c:spPr>
                  <a:ln w="22225" cap="rnd">
                    <a:solidFill>
                      <a:schemeClr val="accent1">
                        <a:lumMod val="60000"/>
                      </a:schemeClr>
                    </a:solidFill>
                    <a:round/>
                  </a:ln>
                  <a:effectLst/>
                </c:spPr>
                <c:marker>
                  <c:symbol val="plus"/>
                  <c:size val="6"/>
                  <c:spPr>
                    <a:noFill/>
                    <a:ln w="9525">
                      <a:solidFill>
                        <a:schemeClr val="accent1">
                          <a:lumMod val="60000"/>
                        </a:schemeClr>
                      </a:solidFill>
                      <a:round/>
                    </a:ln>
                    <a:effectLst/>
                  </c:spPr>
                </c:marker>
                <c:cat>
                  <c:strRef>
                    <c:extLst xmlns:c15="http://schemas.microsoft.com/office/drawing/2012/chart">
                      <c:ext xmlns:c15="http://schemas.microsoft.com/office/drawing/2012/chart" uri="{02D57815-91ED-43cb-92C2-25804820EDAC}">
                        <c15:formulaRef>
                          <c15:sqref>'FY New Growth Data'!$C$3:$C$14</c15:sqref>
                        </c15:formulaRef>
                      </c:ext>
                    </c:extLst>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strRef>
                </c:cat>
                <c:val>
                  <c:numRef>
                    <c:extLst xmlns:c15="http://schemas.microsoft.com/office/drawing/2012/chart">
                      <c:ext xmlns:c15="http://schemas.microsoft.com/office/drawing/2012/chart" uri="{02D57815-91ED-43cb-92C2-25804820EDAC}">
                        <c15:formulaRef>
                          <c15:sqref>'FY New Growth Data'!$I$3:$I$14</c15:sqref>
                        </c15:formulaRef>
                      </c:ext>
                    </c:extLst>
                    <c:numCache>
                      <c:formatCode>_("$"* #,##0_);_("$"* \(#,##0\);_("$"* "-"??_);_(@_)</c:formatCode>
                      <c:ptCount val="12"/>
                      <c:pt idx="0">
                        <c:v>464429.04375000001</c:v>
                      </c:pt>
                      <c:pt idx="1">
                        <c:v>762435.18</c:v>
                      </c:pt>
                      <c:pt idx="2">
                        <c:v>769310.26199999999</c:v>
                      </c:pt>
                      <c:pt idx="3">
                        <c:v>541513.63199999998</c:v>
                      </c:pt>
                      <c:pt idx="4">
                        <c:v>796962.81599999999</c:v>
                      </c:pt>
                      <c:pt idx="5">
                        <c:v>488637.12</c:v>
                      </c:pt>
                      <c:pt idx="6">
                        <c:v>1190447.7120000001</c:v>
                      </c:pt>
                      <c:pt idx="7">
                        <c:v>1736584.5599200001</c:v>
                      </c:pt>
                      <c:pt idx="8">
                        <c:v>1068168.9361100001</c:v>
                      </c:pt>
                      <c:pt idx="9">
                        <c:v>1325340.8813500002</c:v>
                      </c:pt>
                      <c:pt idx="10">
                        <c:v>1517257.1575199999</c:v>
                      </c:pt>
                      <c:pt idx="11">
                        <c:v>1313885.848</c:v>
                      </c:pt>
                    </c:numCache>
                  </c:numRef>
                </c:val>
                <c:smooth val="0"/>
                <c:extLst xmlns:c15="http://schemas.microsoft.com/office/drawing/2012/chart">
                  <c:ext xmlns:c16="http://schemas.microsoft.com/office/drawing/2014/chart" uri="{C3380CC4-5D6E-409C-BE32-E72D297353CC}">
                    <c16:uniqueId val="{00000005-CC26-44A6-9CF3-5A0FE46B494F}"/>
                  </c:ext>
                </c:extLst>
              </c15:ser>
            </c15:filteredLineSeries>
            <c15:filteredLineSeries>
              <c15:ser>
                <c:idx val="7"/>
                <c:order val="6"/>
                <c:tx>
                  <c:strRef>
                    <c:extLst xmlns:c15="http://schemas.microsoft.com/office/drawing/2012/chart">
                      <c:ext xmlns:c15="http://schemas.microsoft.com/office/drawing/2012/chart" uri="{02D57815-91ED-43cb-92C2-25804820EDAC}">
                        <c15:formulaRef>
                          <c15:sqref>'FY New Growth Data'!$J$1</c15:sqref>
                        </c15:formulaRef>
                      </c:ext>
                    </c:extLst>
                    <c:strCache>
                      <c:ptCount val="1"/>
                      <c:pt idx="0">
                        <c:v>New Growth Revenue - CIP</c:v>
                      </c:pt>
                    </c:strCache>
                  </c:strRef>
                </c:tx>
                <c:spPr>
                  <a:ln w="22225" cap="rnd">
                    <a:solidFill>
                      <a:schemeClr val="accent2">
                        <a:lumMod val="60000"/>
                      </a:schemeClr>
                    </a:solidFill>
                    <a:round/>
                  </a:ln>
                  <a:effectLst/>
                </c:spPr>
                <c:marker>
                  <c:symbol val="dot"/>
                  <c:size val="6"/>
                  <c:spPr>
                    <a:solidFill>
                      <a:schemeClr val="accent2">
                        <a:lumMod val="60000"/>
                      </a:schemeClr>
                    </a:solidFill>
                    <a:ln w="9525">
                      <a:solidFill>
                        <a:schemeClr val="accent2">
                          <a:lumMod val="60000"/>
                        </a:schemeClr>
                      </a:solidFill>
                      <a:round/>
                    </a:ln>
                    <a:effectLst/>
                  </c:spPr>
                </c:marker>
                <c:cat>
                  <c:strRef>
                    <c:extLst xmlns:c15="http://schemas.microsoft.com/office/drawing/2012/chart">
                      <c:ext xmlns:c15="http://schemas.microsoft.com/office/drawing/2012/chart" uri="{02D57815-91ED-43cb-92C2-25804820EDAC}">
                        <c15:formulaRef>
                          <c15:sqref>'FY New Growth Data'!$C$3:$C$14</c15:sqref>
                        </c15:formulaRef>
                      </c:ext>
                    </c:extLst>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strRef>
                </c:cat>
                <c:val>
                  <c:numRef>
                    <c:extLst xmlns:c15="http://schemas.microsoft.com/office/drawing/2012/chart">
                      <c:ext xmlns:c15="http://schemas.microsoft.com/office/drawing/2012/chart" uri="{02D57815-91ED-43cb-92C2-25804820EDAC}">
                        <c15:formulaRef>
                          <c15:sqref>'FY New Growth Data'!$J$3:$J$14</c15:sqref>
                        </c15:formulaRef>
                      </c:ext>
                    </c:extLst>
                    <c:numCache>
                      <c:formatCode>_("$"* #,##0_);_("$"* \(#,##0\);_("$"* "-"??_);_(@_)</c:formatCode>
                      <c:ptCount val="12"/>
                      <c:pt idx="0">
                        <c:v>535511.5969</c:v>
                      </c:pt>
                      <c:pt idx="1">
                        <c:v>1174956.8192999999</c:v>
                      </c:pt>
                      <c:pt idx="2">
                        <c:v>989915.57700000005</c:v>
                      </c:pt>
                      <c:pt idx="3">
                        <c:v>1217966.6136</c:v>
                      </c:pt>
                      <c:pt idx="4">
                        <c:v>877165.17200000014</c:v>
                      </c:pt>
                      <c:pt idx="5">
                        <c:v>863651.73169999989</c:v>
                      </c:pt>
                      <c:pt idx="6">
                        <c:v>584115.87989999994</c:v>
                      </c:pt>
                      <c:pt idx="7">
                        <c:v>903307.91799999995</c:v>
                      </c:pt>
                      <c:pt idx="8">
                        <c:v>1131918.6472</c:v>
                      </c:pt>
                      <c:pt idx="9">
                        <c:v>1526819.4309599998</c:v>
                      </c:pt>
                      <c:pt idx="10">
                        <c:v>1008072.3717</c:v>
                      </c:pt>
                      <c:pt idx="11">
                        <c:v>2220544.9188999999</c:v>
                      </c:pt>
                    </c:numCache>
                  </c:numRef>
                </c:val>
                <c:smooth val="0"/>
                <c:extLst xmlns:c15="http://schemas.microsoft.com/office/drawing/2012/chart">
                  <c:ext xmlns:c16="http://schemas.microsoft.com/office/drawing/2014/chart" uri="{C3380CC4-5D6E-409C-BE32-E72D297353CC}">
                    <c16:uniqueId val="{00000006-CC26-44A6-9CF3-5A0FE46B494F}"/>
                  </c:ext>
                </c:extLst>
              </c15:ser>
            </c15:filteredLineSeries>
            <c15:filteredLineSeries>
              <c15:ser>
                <c:idx val="8"/>
                <c:order val="7"/>
                <c:tx>
                  <c:strRef>
                    <c:extLst xmlns:c15="http://schemas.microsoft.com/office/drawing/2012/chart">
                      <c:ext xmlns:c15="http://schemas.microsoft.com/office/drawing/2012/chart" uri="{02D57815-91ED-43cb-92C2-25804820EDAC}">
                        <c15:formulaRef>
                          <c15:sqref>'FY New Growth Data'!$K$1</c15:sqref>
                        </c15:formulaRef>
                      </c:ext>
                    </c:extLst>
                    <c:strCache>
                      <c:ptCount val="1"/>
                      <c:pt idx="0">
                        <c:v>New Growth Revenue - Total</c:v>
                      </c:pt>
                    </c:strCache>
                  </c:strRef>
                </c:tx>
                <c:spPr>
                  <a:ln w="22225" cap="rnd">
                    <a:solidFill>
                      <a:schemeClr val="accent3">
                        <a:lumMod val="60000"/>
                      </a:schemeClr>
                    </a:solidFill>
                    <a:round/>
                  </a:ln>
                  <a:effectLst/>
                </c:spPr>
                <c:marker>
                  <c:symbol val="dash"/>
                  <c:size val="6"/>
                  <c:spPr>
                    <a:solidFill>
                      <a:schemeClr val="accent3">
                        <a:lumMod val="60000"/>
                      </a:schemeClr>
                    </a:solidFill>
                    <a:ln w="9525">
                      <a:solidFill>
                        <a:schemeClr val="accent3">
                          <a:lumMod val="60000"/>
                        </a:schemeClr>
                      </a:solidFill>
                      <a:round/>
                    </a:ln>
                    <a:effectLst/>
                  </c:spPr>
                </c:marker>
                <c:cat>
                  <c:strRef>
                    <c:extLst xmlns:c15="http://schemas.microsoft.com/office/drawing/2012/chart">
                      <c:ext xmlns:c15="http://schemas.microsoft.com/office/drawing/2012/chart" uri="{02D57815-91ED-43cb-92C2-25804820EDAC}">
                        <c15:formulaRef>
                          <c15:sqref>'FY New Growth Data'!$C$3:$C$14</c15:sqref>
                        </c15:formulaRef>
                      </c:ext>
                    </c:extLst>
                    <c:strCache>
                      <c:ptCount val="12"/>
                      <c:pt idx="0">
                        <c:v>2015</c:v>
                      </c:pt>
                      <c:pt idx="1">
                        <c:v>2016</c:v>
                      </c:pt>
                      <c:pt idx="2">
                        <c:v>2017</c:v>
                      </c:pt>
                      <c:pt idx="3">
                        <c:v>2018</c:v>
                      </c:pt>
                      <c:pt idx="4">
                        <c:v>2019</c:v>
                      </c:pt>
                      <c:pt idx="5">
                        <c:v>2020</c:v>
                      </c:pt>
                      <c:pt idx="6">
                        <c:v>2021</c:v>
                      </c:pt>
                      <c:pt idx="7">
                        <c:v>2022</c:v>
                      </c:pt>
                      <c:pt idx="8">
                        <c:v>2023</c:v>
                      </c:pt>
                      <c:pt idx="9">
                        <c:v>2024</c:v>
                      </c:pt>
                      <c:pt idx="10">
                        <c:v>2025</c:v>
                      </c:pt>
                      <c:pt idx="11">
                        <c:v>2026</c:v>
                      </c:pt>
                    </c:strCache>
                  </c:strRef>
                </c:cat>
                <c:val>
                  <c:numRef>
                    <c:extLst xmlns:c15="http://schemas.microsoft.com/office/drawing/2012/chart">
                      <c:ext xmlns:c15="http://schemas.microsoft.com/office/drawing/2012/chart" uri="{02D57815-91ED-43cb-92C2-25804820EDAC}">
                        <c15:formulaRef>
                          <c15:sqref>'FY New Growth Data'!$K$3:$K$14</c15:sqref>
                        </c15:formulaRef>
                      </c:ext>
                    </c:extLst>
                    <c:numCache>
                      <c:formatCode>_("$"* #,##0_);_("$"* \(#,##0\);_("$"* "-"??_);_(@_)</c:formatCode>
                      <c:ptCount val="12"/>
                      <c:pt idx="0">
                        <c:v>999940.64064999996</c:v>
                      </c:pt>
                      <c:pt idx="1">
                        <c:v>1937391.9992999998</c:v>
                      </c:pt>
                      <c:pt idx="2">
                        <c:v>1759225.8390000002</c:v>
                      </c:pt>
                      <c:pt idx="3">
                        <c:v>1759480.2456</c:v>
                      </c:pt>
                      <c:pt idx="4">
                        <c:v>1674127.9880000001</c:v>
                      </c:pt>
                      <c:pt idx="5">
                        <c:v>1352288.8517</c:v>
                      </c:pt>
                      <c:pt idx="6">
                        <c:v>1774563.5918999999</c:v>
                      </c:pt>
                      <c:pt idx="7">
                        <c:v>2639892.47792</c:v>
                      </c:pt>
                      <c:pt idx="8">
                        <c:v>2200087.5833100001</c:v>
                      </c:pt>
                      <c:pt idx="9">
                        <c:v>2852160.31231</c:v>
                      </c:pt>
                      <c:pt idx="10">
                        <c:v>2525329.5292199999</c:v>
                      </c:pt>
                      <c:pt idx="11">
                        <c:v>3534430.7669000002</c:v>
                      </c:pt>
                    </c:numCache>
                  </c:numRef>
                </c:val>
                <c:smooth val="0"/>
                <c:extLst xmlns:c15="http://schemas.microsoft.com/office/drawing/2012/chart">
                  <c:ext xmlns:c16="http://schemas.microsoft.com/office/drawing/2014/chart" uri="{C3380CC4-5D6E-409C-BE32-E72D297353CC}">
                    <c16:uniqueId val="{00000007-CC26-44A6-9CF3-5A0FE46B494F}"/>
                  </c:ext>
                </c:extLst>
              </c15:ser>
            </c15:filteredLineSeries>
          </c:ext>
        </c:extLst>
      </c:lineChart>
      <c:catAx>
        <c:axId val="936703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ln>
                  <a:noFill/>
                </a:ln>
                <a:solidFill>
                  <a:schemeClr val="tx1"/>
                </a:solidFill>
                <a:latin typeface="+mn-lt"/>
                <a:ea typeface="+mn-ea"/>
                <a:cs typeface="+mn-cs"/>
              </a:defRPr>
            </a:pPr>
            <a:endParaRPr lang="en-US"/>
          </a:p>
        </c:txPr>
        <c:crossAx val="936702640"/>
        <c:crosses val="autoZero"/>
        <c:auto val="1"/>
        <c:lblAlgn val="ctr"/>
        <c:lblOffset val="100"/>
        <c:noMultiLvlLbl val="0"/>
      </c:catAx>
      <c:valAx>
        <c:axId val="936702640"/>
        <c:scaling>
          <c:orientation val="minMax"/>
        </c:scaling>
        <c:delete val="0"/>
        <c:axPos val="l"/>
        <c:numFmt formatCode="_(&quot;$&quot;* #,##0_);_(&quot;$&quot;* \(#,##0\);_(&quot;$&quot;* &quot;-&quot;??_);_(@_)"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36703600"/>
        <c:crosses val="autoZero"/>
        <c:crossBetween val="between"/>
      </c:valAx>
      <c:spPr>
        <a:noFill/>
        <a:ln>
          <a:noFill/>
        </a:ln>
        <a:effectLst/>
      </c:spPr>
    </c:plotArea>
    <c:legend>
      <c:legendPos val="t"/>
      <c:layout>
        <c:manualLayout>
          <c:xMode val="edge"/>
          <c:yMode val="edge"/>
          <c:x val="0.26340599372017731"/>
          <c:y val="2.2014788386789112E-3"/>
          <c:w val="0.4688030815445598"/>
          <c:h val="7.704329559791225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1088454543125758E-2"/>
          <c:y val="8.3198613128462287E-2"/>
          <c:w val="0.94904144874049645"/>
          <c:h val="0.8778659471827438"/>
        </c:manualLayout>
      </c:layout>
      <c:pie3DChart>
        <c:varyColors val="1"/>
        <c:dLbls>
          <c:dLblPos val="bestFit"/>
          <c:showLegendKey val="0"/>
          <c:showVal val="1"/>
          <c:showCatName val="0"/>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583333333333334E-2"/>
          <c:y val="0.16738660042275044"/>
          <c:w val="0.81388888888888888"/>
          <c:h val="0.80507580827371561"/>
        </c:manualLayout>
      </c:layout>
      <c:pie3DChart>
        <c:varyColors val="1"/>
        <c:dLbls>
          <c:dLblPos val="inEnd"/>
          <c:showLegendKey val="0"/>
          <c:showVal val="1"/>
          <c:showCatName val="1"/>
          <c:showSerName val="0"/>
          <c:showPercent val="0"/>
          <c:showBubbleSize val="0"/>
          <c:showLeaderLines val="0"/>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3775074765593214E-2"/>
          <c:y val="2.2631281569659913E-2"/>
          <c:w val="0.96593801767464893"/>
          <c:h val="0.95212873066786607"/>
        </c:manualLayout>
      </c:layout>
      <c:pie3DChart>
        <c:varyColors val="1"/>
        <c:ser>
          <c:idx val="0"/>
          <c:order val="0"/>
          <c:dPt>
            <c:idx val="0"/>
            <c:bubble3D val="0"/>
            <c:spPr>
              <a:solidFill>
                <a:schemeClr val="bg1">
                  <a:lumMod val="65000"/>
                </a:schemeClr>
              </a:solidFill>
              <a:ln>
                <a:noFill/>
              </a:ln>
              <a:effectLst/>
              <a:sp3d/>
            </c:spPr>
            <c:extLst>
              <c:ext xmlns:c16="http://schemas.microsoft.com/office/drawing/2014/chart" uri="{C3380CC4-5D6E-409C-BE32-E72D297353CC}">
                <c16:uniqueId val="{00000001-FA8D-4A92-85C5-DB779747FF79}"/>
              </c:ext>
            </c:extLst>
          </c:dPt>
          <c:dPt>
            <c:idx val="1"/>
            <c:bubble3D val="0"/>
            <c:spPr>
              <a:gradFill rotWithShape="1">
                <a:gsLst>
                  <a:gs pos="0">
                    <a:schemeClr val="dk1">
                      <a:tint val="55000"/>
                      <a:lumMod val="110000"/>
                      <a:satMod val="105000"/>
                      <a:tint val="67000"/>
                    </a:schemeClr>
                  </a:gs>
                  <a:gs pos="50000">
                    <a:schemeClr val="dk1">
                      <a:tint val="55000"/>
                      <a:lumMod val="105000"/>
                      <a:satMod val="103000"/>
                      <a:tint val="73000"/>
                    </a:schemeClr>
                  </a:gs>
                  <a:gs pos="100000">
                    <a:schemeClr val="dk1">
                      <a:tint val="55000"/>
                      <a:lumMod val="105000"/>
                      <a:satMod val="109000"/>
                      <a:tint val="81000"/>
                    </a:schemeClr>
                  </a:gs>
                </a:gsLst>
                <a:lin ang="5400000" scaled="0"/>
              </a:gradFill>
              <a:ln>
                <a:noFill/>
              </a:ln>
              <a:effectLst/>
              <a:sp3d/>
            </c:spPr>
            <c:extLst>
              <c:ext xmlns:c16="http://schemas.microsoft.com/office/drawing/2014/chart" uri="{C3380CC4-5D6E-409C-BE32-E72D297353CC}">
                <c16:uniqueId val="{00000003-FA8D-4A92-85C5-DB779747FF79}"/>
              </c:ext>
            </c:extLst>
          </c:dPt>
          <c:dPt>
            <c:idx val="2"/>
            <c:bubble3D val="0"/>
            <c:spPr>
              <a:gradFill rotWithShape="1">
                <a:gsLst>
                  <a:gs pos="0">
                    <a:schemeClr val="dk1">
                      <a:tint val="75000"/>
                      <a:lumMod val="110000"/>
                      <a:satMod val="105000"/>
                      <a:tint val="67000"/>
                    </a:schemeClr>
                  </a:gs>
                  <a:gs pos="50000">
                    <a:schemeClr val="dk1">
                      <a:tint val="75000"/>
                      <a:lumMod val="105000"/>
                      <a:satMod val="103000"/>
                      <a:tint val="73000"/>
                    </a:schemeClr>
                  </a:gs>
                  <a:gs pos="100000">
                    <a:schemeClr val="dk1">
                      <a:tint val="75000"/>
                      <a:lumMod val="105000"/>
                      <a:satMod val="109000"/>
                      <a:tint val="81000"/>
                    </a:schemeClr>
                  </a:gs>
                </a:gsLst>
                <a:lin ang="5400000" scaled="0"/>
              </a:gradFill>
              <a:ln>
                <a:noFill/>
              </a:ln>
              <a:effectLst/>
              <a:sp3d/>
            </c:spPr>
            <c:extLst>
              <c:ext xmlns:c16="http://schemas.microsoft.com/office/drawing/2014/chart" uri="{C3380CC4-5D6E-409C-BE32-E72D297353CC}">
                <c16:uniqueId val="{00000005-FA8D-4A92-85C5-DB779747FF79}"/>
              </c:ext>
            </c:extLst>
          </c:dPt>
          <c:dPt>
            <c:idx val="3"/>
            <c:bubble3D val="0"/>
            <c:spPr>
              <a:solidFill>
                <a:srgbClr val="FFC000"/>
              </a:solidFill>
              <a:ln>
                <a:noFill/>
              </a:ln>
              <a:effectLst/>
              <a:sp3d/>
            </c:spPr>
            <c:extLst>
              <c:ext xmlns:c16="http://schemas.microsoft.com/office/drawing/2014/chart" uri="{C3380CC4-5D6E-409C-BE32-E72D297353CC}">
                <c16:uniqueId val="{00000007-FA8D-4A92-85C5-DB779747FF79}"/>
              </c:ext>
            </c:extLst>
          </c:dPt>
          <c:dPt>
            <c:idx val="4"/>
            <c:bubble3D val="0"/>
            <c:spPr>
              <a:gradFill rotWithShape="1">
                <a:gsLst>
                  <a:gs pos="0">
                    <a:schemeClr val="dk1">
                      <a:tint val="30000"/>
                      <a:lumMod val="110000"/>
                      <a:satMod val="105000"/>
                      <a:tint val="67000"/>
                    </a:schemeClr>
                  </a:gs>
                  <a:gs pos="50000">
                    <a:schemeClr val="dk1">
                      <a:tint val="30000"/>
                      <a:lumMod val="105000"/>
                      <a:satMod val="103000"/>
                      <a:tint val="73000"/>
                    </a:schemeClr>
                  </a:gs>
                  <a:gs pos="100000">
                    <a:schemeClr val="dk1">
                      <a:tint val="30000"/>
                      <a:lumMod val="105000"/>
                      <a:satMod val="109000"/>
                      <a:tint val="81000"/>
                    </a:schemeClr>
                  </a:gs>
                </a:gsLst>
                <a:lin ang="5400000" scaled="0"/>
              </a:gradFill>
              <a:ln>
                <a:noFill/>
              </a:ln>
              <a:effectLst/>
              <a:sp3d/>
            </c:spPr>
            <c:extLst>
              <c:ext xmlns:c16="http://schemas.microsoft.com/office/drawing/2014/chart" uri="{C3380CC4-5D6E-409C-BE32-E72D297353CC}">
                <c16:uniqueId val="{00000009-FA8D-4A92-85C5-DB779747FF79}"/>
              </c:ext>
            </c:extLst>
          </c:dPt>
          <c:dPt>
            <c:idx val="5"/>
            <c:bubble3D val="0"/>
            <c:spPr>
              <a:gradFill rotWithShape="1">
                <a:gsLst>
                  <a:gs pos="0">
                    <a:schemeClr val="dk1">
                      <a:tint val="60000"/>
                      <a:lumMod val="110000"/>
                      <a:satMod val="105000"/>
                      <a:tint val="67000"/>
                    </a:schemeClr>
                  </a:gs>
                  <a:gs pos="50000">
                    <a:schemeClr val="dk1">
                      <a:tint val="60000"/>
                      <a:lumMod val="105000"/>
                      <a:satMod val="103000"/>
                      <a:tint val="73000"/>
                    </a:schemeClr>
                  </a:gs>
                  <a:gs pos="100000">
                    <a:schemeClr val="dk1">
                      <a:tint val="60000"/>
                      <a:lumMod val="105000"/>
                      <a:satMod val="109000"/>
                      <a:tint val="81000"/>
                    </a:schemeClr>
                  </a:gs>
                </a:gsLst>
                <a:lin ang="5400000" scaled="0"/>
              </a:gradFill>
              <a:ln>
                <a:noFill/>
              </a:ln>
              <a:effectLst/>
              <a:sp3d/>
            </c:spPr>
            <c:extLst>
              <c:ext xmlns:c16="http://schemas.microsoft.com/office/drawing/2014/chart" uri="{C3380CC4-5D6E-409C-BE32-E72D297353CC}">
                <c16:uniqueId val="{0000000B-FA8D-4A92-85C5-DB779747FF79}"/>
              </c:ext>
            </c:extLst>
          </c:dPt>
          <c:dPt>
            <c:idx val="6"/>
            <c:bubble3D val="0"/>
            <c:spPr>
              <a:solidFill>
                <a:schemeClr val="tx2">
                  <a:lumMod val="50000"/>
                  <a:lumOff val="50000"/>
                </a:schemeClr>
              </a:solidFill>
              <a:ln>
                <a:noFill/>
              </a:ln>
              <a:effectLst/>
              <a:sp3d/>
            </c:spPr>
            <c:extLst>
              <c:ext xmlns:c16="http://schemas.microsoft.com/office/drawing/2014/chart" uri="{C3380CC4-5D6E-409C-BE32-E72D297353CC}">
                <c16:uniqueId val="{0000000D-FA8D-4A92-85C5-DB779747FF79}"/>
              </c:ext>
            </c:extLst>
          </c:dPt>
          <c:dPt>
            <c:idx val="7"/>
            <c:bubble3D val="0"/>
            <c:spPr>
              <a:gradFill rotWithShape="1">
                <a:gsLst>
                  <a:gs pos="0">
                    <a:schemeClr val="dk1">
                      <a:tint val="88500"/>
                      <a:lumMod val="110000"/>
                      <a:satMod val="105000"/>
                      <a:tint val="67000"/>
                    </a:schemeClr>
                  </a:gs>
                  <a:gs pos="50000">
                    <a:schemeClr val="dk1">
                      <a:tint val="88500"/>
                      <a:lumMod val="105000"/>
                      <a:satMod val="103000"/>
                      <a:tint val="73000"/>
                    </a:schemeClr>
                  </a:gs>
                  <a:gs pos="100000">
                    <a:schemeClr val="dk1">
                      <a:tint val="88500"/>
                      <a:lumMod val="105000"/>
                      <a:satMod val="109000"/>
                      <a:tint val="81000"/>
                    </a:schemeClr>
                  </a:gs>
                </a:gsLst>
                <a:lin ang="5400000" scaled="0"/>
              </a:gradFill>
              <a:ln>
                <a:noFill/>
              </a:ln>
              <a:effectLst/>
              <a:sp3d/>
            </c:spPr>
            <c:extLst>
              <c:ext xmlns:c16="http://schemas.microsoft.com/office/drawing/2014/chart" uri="{C3380CC4-5D6E-409C-BE32-E72D297353CC}">
                <c16:uniqueId val="{0000000F-FA8D-4A92-85C5-DB779747FF79}"/>
              </c:ext>
            </c:extLst>
          </c:dPt>
          <c:dPt>
            <c:idx val="8"/>
            <c:bubble3D val="0"/>
            <c:spPr>
              <a:solidFill>
                <a:schemeClr val="accent6"/>
              </a:solidFill>
              <a:ln>
                <a:noFill/>
              </a:ln>
              <a:effectLst/>
              <a:sp3d/>
            </c:spPr>
            <c:extLst>
              <c:ext xmlns:c16="http://schemas.microsoft.com/office/drawing/2014/chart" uri="{C3380CC4-5D6E-409C-BE32-E72D297353CC}">
                <c16:uniqueId val="{00000011-FA8D-4A92-85C5-DB779747FF79}"/>
              </c:ext>
            </c:extLst>
          </c:dPt>
          <c:dLbls>
            <c:dLbl>
              <c:idx val="0"/>
              <c:layout>
                <c:manualLayout>
                  <c:x val="0.13614465981892784"/>
                  <c:y val="-2.8103943147457445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1-FA8D-4A92-85C5-DB779747FF79}"/>
                </c:ext>
              </c:extLst>
            </c:dLbl>
            <c:dLbl>
              <c:idx val="3"/>
              <c:layout>
                <c:manualLayout>
                  <c:x val="-0.13013791244844397"/>
                  <c:y val="-1.1023448709081861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7-FA8D-4A92-85C5-DB779747FF79}"/>
                </c:ext>
              </c:extLst>
            </c:dLbl>
            <c:dLbl>
              <c:idx val="6"/>
              <c:layout>
                <c:manualLayout>
                  <c:x val="-7.6403965129358833E-2"/>
                  <c:y val="-3.920778536542275E-2"/>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0D-FA8D-4A92-85C5-DB779747FF79}"/>
                </c:ext>
              </c:extLst>
            </c:dLbl>
            <c:dLbl>
              <c:idx val="8"/>
              <c:layout>
                <c:manualLayout>
                  <c:x val="0.26779164323209598"/>
                  <c:y val="-5.1443578570334386E-3"/>
                </c:manualLayout>
              </c:layout>
              <c:dLblPos val="bestFit"/>
              <c:showLegendKey val="0"/>
              <c:showVal val="1"/>
              <c:showCatName val="1"/>
              <c:showSerName val="0"/>
              <c:showPercent val="1"/>
              <c:showBubbleSize val="0"/>
              <c:separator>
</c:separator>
              <c:extLst>
                <c:ext xmlns:c15="http://schemas.microsoft.com/office/drawing/2012/chart" uri="{CE6537A1-D6FC-4f65-9D91-7224C49458BB}"/>
                <c:ext xmlns:c16="http://schemas.microsoft.com/office/drawing/2014/chart" uri="{C3380CC4-5D6E-409C-BE32-E72D297353CC}">
                  <c16:uniqueId val="{00000011-FA8D-4A92-85C5-DB779747FF79}"/>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lumMod val="65000"/>
                        <a:lumOff val="35000"/>
                      </a:schemeClr>
                    </a:solidFill>
                    <a:latin typeface="+mn-lt"/>
                    <a:ea typeface="+mn-ea"/>
                    <a:cs typeface="+mn-cs"/>
                  </a:defRPr>
                </a:pPr>
                <a:endParaRPr lang="en-US"/>
              </a:p>
            </c:txPr>
            <c:dLblPos val="inEnd"/>
            <c:showLegendKey val="0"/>
            <c:showVal val="1"/>
            <c:showCatName val="1"/>
            <c:showSerName val="0"/>
            <c:showPercent val="1"/>
            <c:showBubbleSize val="0"/>
            <c:separator>
</c:separator>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Sheet1!$A$5:$A$13</c:f>
              <c:strCache>
                <c:ptCount val="9"/>
                <c:pt idx="0">
                  <c:v>Residential</c:v>
                </c:pt>
                <c:pt idx="3">
                  <c:v>Commercial</c:v>
                </c:pt>
                <c:pt idx="6">
                  <c:v>Industrial</c:v>
                </c:pt>
                <c:pt idx="8">
                  <c:v>Personal Property</c:v>
                </c:pt>
              </c:strCache>
            </c:strRef>
          </c:cat>
          <c:val>
            <c:numRef>
              <c:f>Sheet1!$B$5:$B$13</c:f>
              <c:numCache>
                <c:formatCode>General</c:formatCode>
                <c:ptCount val="9"/>
                <c:pt idx="0" formatCode="&quot;$&quot;#,##0_);[Red]\(&quot;$&quot;#,##0\)">
                  <c:v>14987529174</c:v>
                </c:pt>
                <c:pt idx="3" formatCode="&quot;$&quot;#,##0_);[Red]\(&quot;$&quot;#,##0\)">
                  <c:v>1322534507</c:v>
                </c:pt>
                <c:pt idx="6" formatCode="&quot;$&quot;#,##0_);[Red]\(&quot;$&quot;#,##0\)">
                  <c:v>207995200</c:v>
                </c:pt>
                <c:pt idx="8" formatCode="&quot;$&quot;#,##0_);[Red]\(&quot;$&quot;#,##0\)">
                  <c:v>358030330</c:v>
                </c:pt>
              </c:numCache>
            </c:numRef>
          </c:val>
          <c:extLst>
            <c:ext xmlns:c16="http://schemas.microsoft.com/office/drawing/2014/chart" uri="{C3380CC4-5D6E-409C-BE32-E72D297353CC}">
              <c16:uniqueId val="{00000012-FA8D-4A92-85C5-DB779747FF79}"/>
            </c:ext>
          </c:extLst>
        </c:ser>
        <c:dLbls>
          <c:dLblPos val="inEnd"/>
          <c:showLegendKey val="0"/>
          <c:showVal val="1"/>
          <c:showCatName val="1"/>
          <c:showSerName val="0"/>
          <c:showPercent val="0"/>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cs:styleClr val="auto"/>
    </cs:fontRef>
    <cs:defRPr sz="100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0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65">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fillRef idx="2">
      <cs:styleClr val="auto"/>
    </cs:fillRef>
    <cs:effectRef idx="1"/>
    <cs:fontRef idx="minor">
      <a:schemeClr val="dk1"/>
    </cs:fontRef>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0.28488</cdr:x>
      <cdr:y>0</cdr:y>
    </cdr:from>
    <cdr:to>
      <cdr:x>0.76358</cdr:x>
      <cdr:y>0.0814</cdr:y>
    </cdr:to>
    <cdr:sp macro="" textlink="">
      <cdr:nvSpPr>
        <cdr:cNvPr id="2" name="TextBox 1">
          <a:extLst xmlns:a="http://schemas.openxmlformats.org/drawingml/2006/main">
            <a:ext uri="{FF2B5EF4-FFF2-40B4-BE49-F238E27FC236}">
              <a16:creationId xmlns:a16="http://schemas.microsoft.com/office/drawing/2014/main" id="{1E034AE3-F820-FE88-2460-EC18D264FD06}"/>
            </a:ext>
          </a:extLst>
        </cdr:cNvPr>
        <cdr:cNvSpPr txBox="1"/>
      </cdr:nvSpPr>
      <cdr:spPr>
        <a:xfrm xmlns:a="http://schemas.openxmlformats.org/drawingml/2006/main">
          <a:off x="1478280" y="0"/>
          <a:ext cx="2484120" cy="3200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0.23568</cdr:x>
      <cdr:y>0</cdr:y>
    </cdr:from>
    <cdr:to>
      <cdr:x>0.76432</cdr:x>
      <cdr:y>0.09109</cdr:y>
    </cdr:to>
    <cdr:sp macro="" textlink="">
      <cdr:nvSpPr>
        <cdr:cNvPr id="3" name="TextBox 2">
          <a:extLst xmlns:a="http://schemas.openxmlformats.org/drawingml/2006/main">
            <a:ext uri="{FF2B5EF4-FFF2-40B4-BE49-F238E27FC236}">
              <a16:creationId xmlns:a16="http://schemas.microsoft.com/office/drawing/2014/main" id="{9E9422DB-D9AF-9BC0-434D-FACEFC2493FB}"/>
            </a:ext>
          </a:extLst>
        </cdr:cNvPr>
        <cdr:cNvSpPr txBox="1"/>
      </cdr:nvSpPr>
      <cdr:spPr>
        <a:xfrm xmlns:a="http://schemas.openxmlformats.org/drawingml/2006/main">
          <a:off x="1334034" y="0"/>
          <a:ext cx="2992295" cy="4727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endParaRPr lang="en-US" sz="1800" dirty="0"/>
        </a:p>
      </cdr:txBody>
    </cdr:sp>
  </cdr:relSizeAnchor>
</c:userShapes>
</file>

<file path=ppt/drawings/drawing2.xml><?xml version="1.0" encoding="utf-8"?>
<c:userShapes xmlns:c="http://schemas.openxmlformats.org/drawingml/2006/chart">
  <cdr:relSizeAnchor xmlns:cdr="http://schemas.openxmlformats.org/drawingml/2006/chartDrawing">
    <cdr:from>
      <cdr:x>0.39397</cdr:x>
      <cdr:y>0.04674</cdr:y>
    </cdr:from>
    <cdr:to>
      <cdr:x>0.67634</cdr:x>
      <cdr:y>0.0985</cdr:y>
    </cdr:to>
    <cdr:sp macro="" textlink="">
      <cdr:nvSpPr>
        <cdr:cNvPr id="2" name="TextBox 1">
          <a:extLst xmlns:a="http://schemas.openxmlformats.org/drawingml/2006/main">
            <a:ext uri="{FF2B5EF4-FFF2-40B4-BE49-F238E27FC236}">
              <a16:creationId xmlns:a16="http://schemas.microsoft.com/office/drawing/2014/main" id="{79E0C6E7-B59D-9D23-6AB3-2258D399E738}"/>
            </a:ext>
          </a:extLst>
        </cdr:cNvPr>
        <cdr:cNvSpPr txBox="1"/>
      </cdr:nvSpPr>
      <cdr:spPr>
        <a:xfrm xmlns:a="http://schemas.openxmlformats.org/drawingml/2006/main">
          <a:off x="3362325" y="266699"/>
          <a:ext cx="2409825" cy="2952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0.44643</cdr:x>
      <cdr:y>0.41987</cdr:y>
    </cdr:from>
    <cdr:to>
      <cdr:x>0.55357</cdr:x>
      <cdr:y>0.58013</cdr:y>
    </cdr:to>
    <cdr:sp macro="" textlink="">
      <cdr:nvSpPr>
        <cdr:cNvPr id="3" name="TextBox 2">
          <a:extLst xmlns:a="http://schemas.openxmlformats.org/drawingml/2006/main">
            <a:ext uri="{FF2B5EF4-FFF2-40B4-BE49-F238E27FC236}">
              <a16:creationId xmlns:a16="http://schemas.microsoft.com/office/drawing/2014/main" id="{E5AE3AE0-AAFC-2DE4-F9B4-2B5FC7265B89}"/>
            </a:ext>
          </a:extLst>
        </cdr:cNvPr>
        <cdr:cNvSpPr txBox="1"/>
      </cdr:nvSpPr>
      <cdr:spPr>
        <a:xfrm xmlns:a="http://schemas.openxmlformats.org/drawingml/2006/main">
          <a:off x="3810000" y="239553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0.07031</cdr:x>
      <cdr:y>0.04841</cdr:y>
    </cdr:from>
    <cdr:to>
      <cdr:x>0.40848</cdr:x>
      <cdr:y>0.09683</cdr:y>
    </cdr:to>
    <cdr:sp macro="" textlink="">
      <cdr:nvSpPr>
        <cdr:cNvPr id="4" name="TextBox 3">
          <a:extLst xmlns:a="http://schemas.openxmlformats.org/drawingml/2006/main">
            <a:ext uri="{FF2B5EF4-FFF2-40B4-BE49-F238E27FC236}">
              <a16:creationId xmlns:a16="http://schemas.microsoft.com/office/drawing/2014/main" id="{49A914C4-85A0-F72A-DC68-601DDDC151E2}"/>
            </a:ext>
          </a:extLst>
        </cdr:cNvPr>
        <cdr:cNvSpPr txBox="1"/>
      </cdr:nvSpPr>
      <cdr:spPr>
        <a:xfrm xmlns:a="http://schemas.openxmlformats.org/drawingml/2006/main">
          <a:off x="600074" y="276224"/>
          <a:ext cx="2886075" cy="2762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userShapes>
</file>

<file path=ppt/drawings/drawing3.xml><?xml version="1.0" encoding="utf-8"?>
<c:userShapes xmlns:c="http://schemas.openxmlformats.org/drawingml/2006/chart">
  <cdr:relSizeAnchor xmlns:cdr="http://schemas.openxmlformats.org/drawingml/2006/chartDrawing">
    <cdr:from>
      <cdr:x>0.39397</cdr:x>
      <cdr:y>0.04674</cdr:y>
    </cdr:from>
    <cdr:to>
      <cdr:x>0.67634</cdr:x>
      <cdr:y>0.0985</cdr:y>
    </cdr:to>
    <cdr:sp macro="" textlink="">
      <cdr:nvSpPr>
        <cdr:cNvPr id="2" name="TextBox 1">
          <a:extLst xmlns:a="http://schemas.openxmlformats.org/drawingml/2006/main">
            <a:ext uri="{FF2B5EF4-FFF2-40B4-BE49-F238E27FC236}">
              <a16:creationId xmlns:a16="http://schemas.microsoft.com/office/drawing/2014/main" id="{79E0C6E7-B59D-9D23-6AB3-2258D399E738}"/>
            </a:ext>
          </a:extLst>
        </cdr:cNvPr>
        <cdr:cNvSpPr txBox="1"/>
      </cdr:nvSpPr>
      <cdr:spPr>
        <a:xfrm xmlns:a="http://schemas.openxmlformats.org/drawingml/2006/main">
          <a:off x="3362325" y="266699"/>
          <a:ext cx="2409825" cy="29527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0.44643</cdr:x>
      <cdr:y>0.41987</cdr:y>
    </cdr:from>
    <cdr:to>
      <cdr:x>0.55357</cdr:x>
      <cdr:y>0.58013</cdr:y>
    </cdr:to>
    <cdr:sp macro="" textlink="">
      <cdr:nvSpPr>
        <cdr:cNvPr id="3" name="TextBox 2">
          <a:extLst xmlns:a="http://schemas.openxmlformats.org/drawingml/2006/main">
            <a:ext uri="{FF2B5EF4-FFF2-40B4-BE49-F238E27FC236}">
              <a16:creationId xmlns:a16="http://schemas.microsoft.com/office/drawing/2014/main" id="{E5AE3AE0-AAFC-2DE4-F9B4-2B5FC7265B89}"/>
            </a:ext>
          </a:extLst>
        </cdr:cNvPr>
        <cdr:cNvSpPr txBox="1"/>
      </cdr:nvSpPr>
      <cdr:spPr>
        <a:xfrm xmlns:a="http://schemas.openxmlformats.org/drawingml/2006/main">
          <a:off x="3810000" y="2395537"/>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a:p>
      </cdr:txBody>
    </cdr:sp>
  </cdr:relSizeAnchor>
  <cdr:relSizeAnchor xmlns:cdr="http://schemas.openxmlformats.org/drawingml/2006/chartDrawing">
    <cdr:from>
      <cdr:x>0.07031</cdr:x>
      <cdr:y>0.04841</cdr:y>
    </cdr:from>
    <cdr:to>
      <cdr:x>0.40848</cdr:x>
      <cdr:y>0.09683</cdr:y>
    </cdr:to>
    <cdr:sp macro="" textlink="">
      <cdr:nvSpPr>
        <cdr:cNvPr id="4" name="TextBox 3">
          <a:extLst xmlns:a="http://schemas.openxmlformats.org/drawingml/2006/main">
            <a:ext uri="{FF2B5EF4-FFF2-40B4-BE49-F238E27FC236}">
              <a16:creationId xmlns:a16="http://schemas.microsoft.com/office/drawing/2014/main" id="{49A914C4-85A0-F72A-DC68-601DDDC151E2}"/>
            </a:ext>
          </a:extLst>
        </cdr:cNvPr>
        <cdr:cNvSpPr txBox="1"/>
      </cdr:nvSpPr>
      <cdr:spPr>
        <a:xfrm xmlns:a="http://schemas.openxmlformats.org/drawingml/2006/main">
          <a:off x="600074" y="276224"/>
          <a:ext cx="2886075" cy="27622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23F3E06C-525B-4E40-9689-DD49EED7ECC0}" type="datetimeFigureOut">
              <a:rPr lang="en-US" smtClean="0"/>
              <a:t>11/17/2025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38A1BCBF-6E9B-4BA3-B0E6-C0F586F07831}" type="slidenum">
              <a:rPr lang="en-US" smtClean="0"/>
              <a:t>‹#›</a:t>
            </a:fld>
            <a:endParaRPr lang="en-US" dirty="0"/>
          </a:p>
        </p:txBody>
      </p:sp>
    </p:spTree>
    <p:extLst>
      <p:ext uri="{BB962C8B-B14F-4D97-AF65-F5344CB8AC3E}">
        <p14:creationId xmlns:p14="http://schemas.microsoft.com/office/powerpoint/2010/main" val="3637600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a:t>
            </a:fld>
            <a:endParaRPr lang="en-US" dirty="0"/>
          </a:p>
        </p:txBody>
      </p:sp>
    </p:spTree>
    <p:extLst>
      <p:ext uri="{BB962C8B-B14F-4D97-AF65-F5344CB8AC3E}">
        <p14:creationId xmlns:p14="http://schemas.microsoft.com/office/powerpoint/2010/main" val="121151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A1BCBF-6E9B-4BA3-B0E6-C0F586F07831}" type="slidenum">
              <a:rPr lang="en-US" smtClean="0"/>
              <a:t>2</a:t>
            </a:fld>
            <a:endParaRPr lang="en-US" dirty="0"/>
          </a:p>
        </p:txBody>
      </p:sp>
    </p:spTree>
    <p:extLst>
      <p:ext uri="{BB962C8B-B14F-4D97-AF65-F5344CB8AC3E}">
        <p14:creationId xmlns:p14="http://schemas.microsoft.com/office/powerpoint/2010/main" val="3477778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A1BCBF-6E9B-4BA3-B0E6-C0F586F07831}" type="slidenum">
              <a:rPr lang="en-US" smtClean="0"/>
              <a:t>3</a:t>
            </a:fld>
            <a:endParaRPr lang="en-US" dirty="0"/>
          </a:p>
        </p:txBody>
      </p:sp>
    </p:spTree>
    <p:extLst>
      <p:ext uri="{BB962C8B-B14F-4D97-AF65-F5344CB8AC3E}">
        <p14:creationId xmlns:p14="http://schemas.microsoft.com/office/powerpoint/2010/main" val="96760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38A1BCBF-6E9B-4BA3-B0E6-C0F586F07831}" type="slidenum">
              <a:rPr lang="en-US" smtClean="0"/>
              <a:t>4</a:t>
            </a:fld>
            <a:endParaRPr lang="en-US" dirty="0"/>
          </a:p>
        </p:txBody>
      </p:sp>
    </p:spTree>
    <p:extLst>
      <p:ext uri="{BB962C8B-B14F-4D97-AF65-F5344CB8AC3E}">
        <p14:creationId xmlns:p14="http://schemas.microsoft.com/office/powerpoint/2010/main" val="2380410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5</a:t>
            </a:fld>
            <a:endParaRPr lang="en-US" dirty="0"/>
          </a:p>
        </p:txBody>
      </p:sp>
    </p:spTree>
    <p:extLst>
      <p:ext uri="{BB962C8B-B14F-4D97-AF65-F5344CB8AC3E}">
        <p14:creationId xmlns:p14="http://schemas.microsoft.com/office/powerpoint/2010/main" val="1039621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6</a:t>
            </a:fld>
            <a:endParaRPr lang="en-US" dirty="0"/>
          </a:p>
        </p:txBody>
      </p:sp>
    </p:spTree>
    <p:extLst>
      <p:ext uri="{BB962C8B-B14F-4D97-AF65-F5344CB8AC3E}">
        <p14:creationId xmlns:p14="http://schemas.microsoft.com/office/powerpoint/2010/main" val="40070303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7</a:t>
            </a:fld>
            <a:endParaRPr lang="en-US" dirty="0"/>
          </a:p>
        </p:txBody>
      </p:sp>
    </p:spTree>
    <p:extLst>
      <p:ext uri="{BB962C8B-B14F-4D97-AF65-F5344CB8AC3E}">
        <p14:creationId xmlns:p14="http://schemas.microsoft.com/office/powerpoint/2010/main" val="2518564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Everett and Somerville have not reported as of 11/13/2025. Will update prior to hearing. </a:t>
            </a:r>
          </a:p>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8</a:t>
            </a:fld>
            <a:endParaRPr lang="en-US" dirty="0"/>
          </a:p>
        </p:txBody>
      </p:sp>
    </p:spTree>
    <p:extLst>
      <p:ext uri="{BB962C8B-B14F-4D97-AF65-F5344CB8AC3E}">
        <p14:creationId xmlns:p14="http://schemas.microsoft.com/office/powerpoint/2010/main" val="2756461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Everett and Somerville have not reported as of 11/13/2025. Will update prior to hearing. </a:t>
            </a:r>
          </a:p>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9</a:t>
            </a:fld>
            <a:endParaRPr lang="en-US" dirty="0"/>
          </a:p>
        </p:txBody>
      </p:sp>
    </p:spTree>
    <p:extLst>
      <p:ext uri="{BB962C8B-B14F-4D97-AF65-F5344CB8AC3E}">
        <p14:creationId xmlns:p14="http://schemas.microsoft.com/office/powerpoint/2010/main" val="4209875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10</a:t>
            </a:fld>
            <a:endParaRPr lang="en-US" dirty="0"/>
          </a:p>
        </p:txBody>
      </p:sp>
    </p:spTree>
    <p:extLst>
      <p:ext uri="{BB962C8B-B14F-4D97-AF65-F5344CB8AC3E}">
        <p14:creationId xmlns:p14="http://schemas.microsoft.com/office/powerpoint/2010/main" val="2789805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11</a:t>
            </a:fld>
            <a:endParaRPr lang="en-US" dirty="0"/>
          </a:p>
        </p:txBody>
      </p:sp>
    </p:spTree>
    <p:extLst>
      <p:ext uri="{BB962C8B-B14F-4D97-AF65-F5344CB8AC3E}">
        <p14:creationId xmlns:p14="http://schemas.microsoft.com/office/powerpoint/2010/main" val="2423224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12</a:t>
            </a:fld>
            <a:endParaRPr lang="en-US" dirty="0"/>
          </a:p>
        </p:txBody>
      </p:sp>
    </p:spTree>
    <p:extLst>
      <p:ext uri="{BB962C8B-B14F-4D97-AF65-F5344CB8AC3E}">
        <p14:creationId xmlns:p14="http://schemas.microsoft.com/office/powerpoint/2010/main" val="16851855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14</a:t>
            </a:fld>
            <a:endParaRPr lang="en-US" dirty="0"/>
          </a:p>
        </p:txBody>
      </p:sp>
    </p:spTree>
    <p:extLst>
      <p:ext uri="{BB962C8B-B14F-4D97-AF65-F5344CB8AC3E}">
        <p14:creationId xmlns:p14="http://schemas.microsoft.com/office/powerpoint/2010/main" val="271338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15</a:t>
            </a:fld>
            <a:endParaRPr lang="en-US" dirty="0"/>
          </a:p>
        </p:txBody>
      </p:sp>
    </p:spTree>
    <p:extLst>
      <p:ext uri="{BB962C8B-B14F-4D97-AF65-F5344CB8AC3E}">
        <p14:creationId xmlns:p14="http://schemas.microsoft.com/office/powerpoint/2010/main" val="2516061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648200"/>
            <a:ext cx="5608320" cy="3660458"/>
          </a:xfrm>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16</a:t>
            </a:fld>
            <a:endParaRPr lang="en-US" dirty="0"/>
          </a:p>
        </p:txBody>
      </p:sp>
    </p:spTree>
    <p:extLst>
      <p:ext uri="{BB962C8B-B14F-4D97-AF65-F5344CB8AC3E}">
        <p14:creationId xmlns:p14="http://schemas.microsoft.com/office/powerpoint/2010/main" val="28418750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17</a:t>
            </a:fld>
            <a:endParaRPr lang="en-US" dirty="0"/>
          </a:p>
        </p:txBody>
      </p:sp>
    </p:spTree>
    <p:extLst>
      <p:ext uri="{BB962C8B-B14F-4D97-AF65-F5344CB8AC3E}">
        <p14:creationId xmlns:p14="http://schemas.microsoft.com/office/powerpoint/2010/main" val="21718918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A1BCBF-6E9B-4BA3-B0E6-C0F586F07831}" type="slidenum">
              <a:rPr lang="en-US" smtClean="0"/>
              <a:t>18</a:t>
            </a:fld>
            <a:endParaRPr lang="en-US" dirty="0"/>
          </a:p>
        </p:txBody>
      </p:sp>
    </p:spTree>
    <p:extLst>
      <p:ext uri="{BB962C8B-B14F-4D97-AF65-F5344CB8AC3E}">
        <p14:creationId xmlns:p14="http://schemas.microsoft.com/office/powerpoint/2010/main" val="11792214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A1BCBF-6E9B-4BA3-B0E6-C0F586F07831}" type="slidenum">
              <a:rPr lang="en-US" smtClean="0"/>
              <a:t>19</a:t>
            </a:fld>
            <a:endParaRPr lang="en-US" dirty="0"/>
          </a:p>
        </p:txBody>
      </p:sp>
    </p:spTree>
    <p:extLst>
      <p:ext uri="{BB962C8B-B14F-4D97-AF65-F5344CB8AC3E}">
        <p14:creationId xmlns:p14="http://schemas.microsoft.com/office/powerpoint/2010/main" val="5276168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A1BCBF-6E9B-4BA3-B0E6-C0F586F07831}" type="slidenum">
              <a:rPr lang="en-US" smtClean="0"/>
              <a:t>20</a:t>
            </a:fld>
            <a:endParaRPr lang="en-US" dirty="0"/>
          </a:p>
        </p:txBody>
      </p:sp>
    </p:spTree>
    <p:extLst>
      <p:ext uri="{BB962C8B-B14F-4D97-AF65-F5344CB8AC3E}">
        <p14:creationId xmlns:p14="http://schemas.microsoft.com/office/powerpoint/2010/main" val="22827737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21</a:t>
            </a:fld>
            <a:endParaRPr lang="en-US" dirty="0"/>
          </a:p>
        </p:txBody>
      </p:sp>
    </p:spTree>
    <p:extLst>
      <p:ext uri="{BB962C8B-B14F-4D97-AF65-F5344CB8AC3E}">
        <p14:creationId xmlns:p14="http://schemas.microsoft.com/office/powerpoint/2010/main" val="38417656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A1BCBF-6E9B-4BA3-B0E6-C0F586F07831}" type="slidenum">
              <a:rPr lang="en-US" smtClean="0"/>
              <a:t>22</a:t>
            </a:fld>
            <a:endParaRPr lang="en-US" dirty="0"/>
          </a:p>
        </p:txBody>
      </p:sp>
    </p:spTree>
    <p:extLst>
      <p:ext uri="{BB962C8B-B14F-4D97-AF65-F5344CB8AC3E}">
        <p14:creationId xmlns:p14="http://schemas.microsoft.com/office/powerpoint/2010/main" val="1005393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A1BCBF-6E9B-4BA3-B0E6-C0F586F07831}" type="slidenum">
              <a:rPr lang="en-US" smtClean="0"/>
              <a:t>23</a:t>
            </a:fld>
            <a:endParaRPr lang="en-US" dirty="0"/>
          </a:p>
        </p:txBody>
      </p:sp>
    </p:spTree>
    <p:extLst>
      <p:ext uri="{BB962C8B-B14F-4D97-AF65-F5344CB8AC3E}">
        <p14:creationId xmlns:p14="http://schemas.microsoft.com/office/powerpoint/2010/main" val="2076160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9D42-1760-4117-AD88-7AC9E54BC5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83653A-E6D1-461E-B96D-734E40FEFE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10F405F-FF29-47B0-A1AB-5335E1602DA1}"/>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5" name="Footer Placeholder 4">
            <a:extLst>
              <a:ext uri="{FF2B5EF4-FFF2-40B4-BE49-F238E27FC236}">
                <a16:creationId xmlns:a16="http://schemas.microsoft.com/office/drawing/2014/main" id="{82F4FCB1-AD45-4077-A482-52D2EF407C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620A8EA-7E2C-4312-A033-3755018EFB3B}"/>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25079256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57AD0-C9D6-4230-A693-2DD2DC154F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78C6B7-2D0D-4614-8E17-CBE5A30259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8BA463-D502-423A-8C5C-9302E7DB9DE0}"/>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5" name="Footer Placeholder 4">
            <a:extLst>
              <a:ext uri="{FF2B5EF4-FFF2-40B4-BE49-F238E27FC236}">
                <a16:creationId xmlns:a16="http://schemas.microsoft.com/office/drawing/2014/main" id="{14A474B5-7092-4BB5-9E4C-543DAE9700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4211E16-2D98-43DB-AAA6-8E23A15B1A06}"/>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4112043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134D-8EE7-4AC0-AAE2-6694AD8031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3FC180-53FE-4B8B-B906-2FF0878241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EEFDDA-D5C6-47CE-B7B1-38F63207CB08}"/>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5" name="Footer Placeholder 4">
            <a:extLst>
              <a:ext uri="{FF2B5EF4-FFF2-40B4-BE49-F238E27FC236}">
                <a16:creationId xmlns:a16="http://schemas.microsoft.com/office/drawing/2014/main" id="{49ACD35C-B152-4FEF-829D-C0FF8C956F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50AD6B-E1B7-4A26-8758-E8C57F33B767}"/>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3724804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5F134-6A89-4EDA-BA1B-2CF9DC2C0C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D7DA94-000F-4D98-99E8-3B1F871DCCA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9E4A59A-8D2E-4C6D-9AA9-85EE7D6C56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6E38762-CDC5-4C67-89FB-FB19700A477B}"/>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6" name="Footer Placeholder 5">
            <a:extLst>
              <a:ext uri="{FF2B5EF4-FFF2-40B4-BE49-F238E27FC236}">
                <a16:creationId xmlns:a16="http://schemas.microsoft.com/office/drawing/2014/main" id="{D0D49928-C781-4CAD-9972-06FA612BA1B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651D5C-59E7-4219-9059-63801FF684B5}"/>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23000254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9873A-FEAE-41FE-840F-B5735E8277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8E7B5E8-8E78-480B-A811-C4E147BBF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7D0962A-5684-434C-B9F8-5BC575D44A0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A609B9A-DAE0-43C7-A587-B40C22BDA1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DB85FA-B902-4A0D-8AFC-ED54C903D9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DAF457-0200-45F4-AAB9-FB8A820C9E36}"/>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8" name="Footer Placeholder 7">
            <a:extLst>
              <a:ext uri="{FF2B5EF4-FFF2-40B4-BE49-F238E27FC236}">
                <a16:creationId xmlns:a16="http://schemas.microsoft.com/office/drawing/2014/main" id="{8ABA8A83-A849-4C3D-A4AB-6BA80F3D2AD3}"/>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DF3D27D-57AC-4BB0-8208-ACE4AC6191F6}"/>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2256014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56B21-3D1A-43C4-8C51-19825CC6CBF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6AEA1B-CD62-4D88-8AA2-85EED22AB61C}"/>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4" name="Footer Placeholder 3">
            <a:extLst>
              <a:ext uri="{FF2B5EF4-FFF2-40B4-BE49-F238E27FC236}">
                <a16:creationId xmlns:a16="http://schemas.microsoft.com/office/drawing/2014/main" id="{2A67D366-B83A-4BC4-9E70-B0DD7078C46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3A36E06-0A03-4548-BF7B-C160C3FD6A13}"/>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1832235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22F532-D6E2-4E28-BB69-C33C1D5095D3}"/>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3" name="Footer Placeholder 2">
            <a:extLst>
              <a:ext uri="{FF2B5EF4-FFF2-40B4-BE49-F238E27FC236}">
                <a16:creationId xmlns:a16="http://schemas.microsoft.com/office/drawing/2014/main" id="{C592BB34-E338-4718-818E-DC4DDDC6C22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88A01C2-D05D-4734-BDCF-DB2BF31B20CF}"/>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3695628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D9839-B932-4BE2-B9F6-8F058ECFB7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BC5578-D868-4CA4-8366-16D59B5715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2F6B09-E5A5-46D2-B4EE-C8E6D4D28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63254E2-68A5-4F04-8552-564BB1702BFE}"/>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6" name="Footer Placeholder 5">
            <a:extLst>
              <a:ext uri="{FF2B5EF4-FFF2-40B4-BE49-F238E27FC236}">
                <a16:creationId xmlns:a16="http://schemas.microsoft.com/office/drawing/2014/main" id="{82149AD5-DB91-451F-8D47-C93B440DBB1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AF6CC4-1D9A-4378-8CED-81B09063F0CB}"/>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14502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43CD4-4C51-459B-BB19-8F85C1B8AA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DD466A8-AE42-4DC0-AE5B-E791F47DF4D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D41F80F-2DB6-4567-ACB9-FD5EBA9FD8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FB32586-F1C3-456B-B286-3D0C226E7E0A}"/>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6" name="Footer Placeholder 5">
            <a:extLst>
              <a:ext uri="{FF2B5EF4-FFF2-40B4-BE49-F238E27FC236}">
                <a16:creationId xmlns:a16="http://schemas.microsoft.com/office/drawing/2014/main" id="{B6594203-8A59-479A-981C-F340C81F0AF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B0BFC8D-2FDB-4F6D-A16E-7A170648E46D}"/>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1062446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AC04D-748F-4F8D-B03C-814C28E57A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FE15435-2E1B-464B-B99C-D009FCD8EC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4FCACF-EC78-4AF3-9C80-E648156E82C8}"/>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5" name="Footer Placeholder 4">
            <a:extLst>
              <a:ext uri="{FF2B5EF4-FFF2-40B4-BE49-F238E27FC236}">
                <a16:creationId xmlns:a16="http://schemas.microsoft.com/office/drawing/2014/main" id="{C1EFDA19-C626-47F3-BFD1-D08B20365CE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6CDF93-F0AF-4716-A7CF-09107A17CF4B}"/>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35903788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0E2368-B312-48CF-98E4-1FBF219364A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4F732E-7274-4C95-A4C9-1AA337D610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67650-8C93-49BF-98CF-95CFA6309E7F}"/>
              </a:ext>
            </a:extLst>
          </p:cNvPr>
          <p:cNvSpPr>
            <a:spLocks noGrp="1"/>
          </p:cNvSpPr>
          <p:nvPr>
            <p:ph type="dt" sz="half" idx="10"/>
          </p:nvPr>
        </p:nvSpPr>
        <p:spPr/>
        <p:txBody>
          <a:bodyPr/>
          <a:lstStyle/>
          <a:p>
            <a:fld id="{151ED1EC-B520-4B42-A8A1-F9F0A69265B3}" type="datetimeFigureOut">
              <a:rPr lang="en-US" smtClean="0"/>
              <a:t>11/17/2025</a:t>
            </a:fld>
            <a:endParaRPr lang="en-US" dirty="0"/>
          </a:p>
        </p:txBody>
      </p:sp>
      <p:sp>
        <p:nvSpPr>
          <p:cNvPr id="5" name="Footer Placeholder 4">
            <a:extLst>
              <a:ext uri="{FF2B5EF4-FFF2-40B4-BE49-F238E27FC236}">
                <a16:creationId xmlns:a16="http://schemas.microsoft.com/office/drawing/2014/main" id="{974BB585-8B52-42B9-A1C2-384F2D4DE03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8FAC9E-53A1-41E7-B19D-48C063C703DF}"/>
              </a:ext>
            </a:extLst>
          </p:cNvPr>
          <p:cNvSpPr>
            <a:spLocks noGrp="1"/>
          </p:cNvSpPr>
          <p:nvPr>
            <p:ph type="sldNum" sz="quarter" idx="12"/>
          </p:nvPr>
        </p:nvSpPr>
        <p:spPr/>
        <p:txBody>
          <a:bodyPr/>
          <a:lstStyle/>
          <a:p>
            <a:fld id="{582C767D-7E6B-4EB6-BC61-4808E21BF05C}" type="slidenum">
              <a:rPr lang="en-US" smtClean="0"/>
              <a:t>‹#›</a:t>
            </a:fld>
            <a:endParaRPr lang="en-US" dirty="0"/>
          </a:p>
        </p:txBody>
      </p:sp>
    </p:spTree>
    <p:extLst>
      <p:ext uri="{BB962C8B-B14F-4D97-AF65-F5344CB8AC3E}">
        <p14:creationId xmlns:p14="http://schemas.microsoft.com/office/powerpoint/2010/main" val="1472125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25DD94-BDBE-44EF-B680-F2FA3CEB1E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11CA256-EB67-4249-A5B1-6701193E7A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7E833F-FBB3-44D0-ADC8-8BDFFCA609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1ED1EC-B520-4B42-A8A1-F9F0A69265B3}" type="datetimeFigureOut">
              <a:rPr lang="en-US" smtClean="0"/>
              <a:t>11/17/2025</a:t>
            </a:fld>
            <a:endParaRPr lang="en-US" dirty="0"/>
          </a:p>
        </p:txBody>
      </p:sp>
      <p:sp>
        <p:nvSpPr>
          <p:cNvPr id="5" name="Footer Placeholder 4">
            <a:extLst>
              <a:ext uri="{FF2B5EF4-FFF2-40B4-BE49-F238E27FC236}">
                <a16:creationId xmlns:a16="http://schemas.microsoft.com/office/drawing/2014/main" id="{A9D9E2EA-11F5-4B4F-9A29-4F265B51D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E5CDC45-589A-4596-B133-CD466473B7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2C767D-7E6B-4EB6-BC61-4808E21BF05C}" type="slidenum">
              <a:rPr lang="en-US" smtClean="0"/>
              <a:t>‹#›</a:t>
            </a:fld>
            <a:endParaRPr lang="en-US" dirty="0"/>
          </a:p>
        </p:txBody>
      </p:sp>
    </p:spTree>
    <p:extLst>
      <p:ext uri="{BB962C8B-B14F-4D97-AF65-F5344CB8AC3E}">
        <p14:creationId xmlns:p14="http://schemas.microsoft.com/office/powerpoint/2010/main" val="377008335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 Id="rId9" Type="http://schemas.openxmlformats.org/officeDocument/2006/relationships/chart" Target="../charts/char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FCD68-D04B-4AC2-9BBA-8AC5728AAB8C}"/>
              </a:ext>
            </a:extLst>
          </p:cNvPr>
          <p:cNvSpPr>
            <a:spLocks noGrp="1"/>
          </p:cNvSpPr>
          <p:nvPr>
            <p:ph type="ctrTitle"/>
          </p:nvPr>
        </p:nvSpPr>
        <p:spPr>
          <a:xfrm>
            <a:off x="7380408" y="482377"/>
            <a:ext cx="3973385" cy="3692028"/>
          </a:xfrm>
          <a:noFill/>
        </p:spPr>
        <p:txBody>
          <a:bodyPr>
            <a:normAutofit/>
          </a:bodyPr>
          <a:lstStyle/>
          <a:p>
            <a:pPr algn="l"/>
            <a:r>
              <a:rPr lang="en-US" sz="5200" dirty="0"/>
              <a:t>City of Medford </a:t>
            </a:r>
            <a:br>
              <a:rPr lang="en-US" sz="5200" dirty="0"/>
            </a:br>
            <a:r>
              <a:rPr lang="en-US" sz="5200" dirty="0"/>
              <a:t>Tax Classification Hearing </a:t>
            </a:r>
          </a:p>
        </p:txBody>
      </p:sp>
      <p:sp>
        <p:nvSpPr>
          <p:cNvPr id="3" name="Subtitle 2">
            <a:extLst>
              <a:ext uri="{FF2B5EF4-FFF2-40B4-BE49-F238E27FC236}">
                <a16:creationId xmlns:a16="http://schemas.microsoft.com/office/drawing/2014/main" id="{78F9F1FC-7FBA-401F-B564-5A10EB9AF701}"/>
              </a:ext>
            </a:extLst>
          </p:cNvPr>
          <p:cNvSpPr>
            <a:spLocks noGrp="1"/>
          </p:cNvSpPr>
          <p:nvPr>
            <p:ph type="subTitle" idx="1"/>
          </p:nvPr>
        </p:nvSpPr>
        <p:spPr>
          <a:xfrm>
            <a:off x="7455160" y="4559149"/>
            <a:ext cx="3976333" cy="1444712"/>
          </a:xfrm>
          <a:noFill/>
        </p:spPr>
        <p:txBody>
          <a:bodyPr>
            <a:noAutofit/>
          </a:bodyPr>
          <a:lstStyle/>
          <a:p>
            <a:pPr algn="l"/>
            <a:r>
              <a:rPr lang="en-US" sz="1800" b="1" dirty="0"/>
              <a:t>Fiscal Year 2026</a:t>
            </a:r>
          </a:p>
          <a:p>
            <a:pPr algn="l"/>
            <a:r>
              <a:rPr lang="en-US" sz="1800" b="1" dirty="0"/>
              <a:t>Jared Yagjian, MAA</a:t>
            </a:r>
          </a:p>
          <a:p>
            <a:pPr algn="l"/>
            <a:r>
              <a:rPr lang="en-US" sz="1800" b="1" dirty="0"/>
              <a:t>Medford Board of Assessors </a:t>
            </a:r>
          </a:p>
          <a:p>
            <a:pPr algn="l"/>
            <a:r>
              <a:rPr lang="en-US" sz="1800" b="1" dirty="0"/>
              <a:t>November 18, 2025</a:t>
            </a:r>
          </a:p>
        </p:txBody>
      </p:sp>
      <p:pic>
        <p:nvPicPr>
          <p:cNvPr id="6148" name="Picture 4" descr="medford.massachusetts">
            <a:extLst>
              <a:ext uri="{FF2B5EF4-FFF2-40B4-BE49-F238E27FC236}">
                <a16:creationId xmlns:a16="http://schemas.microsoft.com/office/drawing/2014/main" id="{513337FC-5121-425A-B716-866C395A2E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791" y="1220084"/>
            <a:ext cx="4417832" cy="4417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4472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A88E-324D-448F-A205-E7C4EA41002A}"/>
              </a:ext>
            </a:extLst>
          </p:cNvPr>
          <p:cNvSpPr>
            <a:spLocks noGrp="1"/>
          </p:cNvSpPr>
          <p:nvPr>
            <p:ph type="ctrTitle"/>
          </p:nvPr>
        </p:nvSpPr>
        <p:spPr>
          <a:xfrm>
            <a:off x="1524000" y="524308"/>
            <a:ext cx="9144000" cy="1075892"/>
          </a:xfrm>
        </p:spPr>
        <p:txBody>
          <a:bodyPr/>
          <a:lstStyle/>
          <a:p>
            <a:pPr algn="ctr"/>
            <a:r>
              <a:rPr lang="en-US" dirty="0">
                <a:solidFill>
                  <a:schemeClr val="accent1">
                    <a:lumMod val="75000"/>
                  </a:schemeClr>
                </a:solidFill>
              </a:rPr>
              <a:t>Purpose of the Hearing </a:t>
            </a:r>
          </a:p>
        </p:txBody>
      </p:sp>
      <p:sp>
        <p:nvSpPr>
          <p:cNvPr id="4" name="Subtitle 3">
            <a:extLst>
              <a:ext uri="{FF2B5EF4-FFF2-40B4-BE49-F238E27FC236}">
                <a16:creationId xmlns:a16="http://schemas.microsoft.com/office/drawing/2014/main" id="{0E702753-566B-4354-B86B-2A6440D03A7B}"/>
              </a:ext>
            </a:extLst>
          </p:cNvPr>
          <p:cNvSpPr>
            <a:spLocks noGrp="1"/>
          </p:cNvSpPr>
          <p:nvPr>
            <p:ph type="subTitle" idx="1"/>
          </p:nvPr>
        </p:nvSpPr>
        <p:spPr>
          <a:xfrm>
            <a:off x="1524000" y="2475202"/>
            <a:ext cx="9144000" cy="1655762"/>
          </a:xfrm>
        </p:spPr>
        <p:txBody>
          <a:bodyPr>
            <a:noAutofit/>
          </a:bodyPr>
          <a:lstStyle/>
          <a:p>
            <a:endParaRPr lang="en-US" sz="4000" dirty="0">
              <a:solidFill>
                <a:srgbClr val="1F487C"/>
              </a:solidFill>
              <a:effectLst/>
              <a:latin typeface="+mj-lt"/>
              <a:ea typeface="Arial" panose="020B0604020202020204" pitchFamily="34" charset="0"/>
            </a:endParaRPr>
          </a:p>
          <a:p>
            <a:r>
              <a:rPr lang="en-US" sz="4000" dirty="0">
                <a:solidFill>
                  <a:schemeClr val="accent1">
                    <a:lumMod val="75000"/>
                  </a:schemeClr>
                </a:solidFill>
                <a:effectLst/>
                <a:ea typeface="Arial" panose="020B0604020202020204" pitchFamily="34" charset="0"/>
              </a:rPr>
              <a:t>To</a:t>
            </a:r>
            <a:r>
              <a:rPr lang="en-US" sz="4000" spc="-90"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adopt</a:t>
            </a:r>
            <a:r>
              <a:rPr lang="en-US" sz="4000" spc="-80"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the</a:t>
            </a:r>
            <a:r>
              <a:rPr lang="en-US" sz="4000" spc="-85"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City’s</a:t>
            </a:r>
            <a:r>
              <a:rPr lang="en-US" sz="4000" spc="-120"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Tax</a:t>
            </a:r>
            <a:r>
              <a:rPr lang="en-US" sz="4000" spc="-100"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Policy</a:t>
            </a:r>
            <a:r>
              <a:rPr lang="en-US" sz="4000" spc="-85"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by</a:t>
            </a:r>
            <a:r>
              <a:rPr lang="en-US" sz="4000" spc="-75"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allocating</a:t>
            </a:r>
            <a:r>
              <a:rPr lang="en-US" sz="4000" spc="-100"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or classifying the tax levy among the property</a:t>
            </a:r>
            <a:r>
              <a:rPr lang="en-US" sz="4000" spc="5" dirty="0">
                <a:solidFill>
                  <a:schemeClr val="accent1">
                    <a:lumMod val="75000"/>
                  </a:schemeClr>
                </a:solidFill>
                <a:effectLst/>
                <a:ea typeface="Arial" panose="020B0604020202020204" pitchFamily="34" charset="0"/>
              </a:rPr>
              <a:t> </a:t>
            </a:r>
            <a:r>
              <a:rPr lang="en-US" sz="4000" dirty="0">
                <a:solidFill>
                  <a:schemeClr val="accent1">
                    <a:lumMod val="75000"/>
                  </a:schemeClr>
                </a:solidFill>
                <a:effectLst/>
                <a:ea typeface="Arial" panose="020B0604020202020204" pitchFamily="34" charset="0"/>
              </a:rPr>
              <a:t>types</a:t>
            </a:r>
          </a:p>
          <a:p>
            <a:endParaRPr lang="en-US" sz="4000" dirty="0">
              <a:latin typeface="+mj-lt"/>
            </a:endParaRPr>
          </a:p>
        </p:txBody>
      </p:sp>
    </p:spTree>
    <p:extLst>
      <p:ext uri="{BB962C8B-B14F-4D97-AF65-F5344CB8AC3E}">
        <p14:creationId xmlns:p14="http://schemas.microsoft.com/office/powerpoint/2010/main" val="591936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8CC76-FF80-4438-9FDE-3736A40286CB}"/>
              </a:ext>
            </a:extLst>
          </p:cNvPr>
          <p:cNvSpPr>
            <a:spLocks noGrp="1"/>
          </p:cNvSpPr>
          <p:nvPr>
            <p:ph type="title"/>
          </p:nvPr>
        </p:nvSpPr>
        <p:spPr>
          <a:xfrm>
            <a:off x="628073" y="226579"/>
            <a:ext cx="11055927" cy="1325563"/>
          </a:xfrm>
        </p:spPr>
        <p:txBody>
          <a:bodyPr>
            <a:normAutofit fontScale="90000"/>
          </a:bodyPr>
          <a:lstStyle/>
          <a:p>
            <a:br>
              <a:rPr lang="en-US" sz="6000" dirty="0">
                <a:solidFill>
                  <a:schemeClr val="accent1">
                    <a:lumMod val="75000"/>
                  </a:schemeClr>
                </a:solidFill>
              </a:rPr>
            </a:br>
            <a:r>
              <a:rPr lang="en-US" sz="6700" dirty="0">
                <a:solidFill>
                  <a:schemeClr val="accent1">
                    <a:lumMod val="75000"/>
                  </a:schemeClr>
                </a:solidFill>
              </a:rPr>
              <a:t>Action Required by the City Council</a:t>
            </a:r>
            <a:br>
              <a:rPr lang="en-US" sz="1800" dirty="0">
                <a:effectLst/>
                <a:latin typeface="Arial" panose="020B0604020202020204" pitchFamily="34" charset="0"/>
                <a:ea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FCD050D5-ECCE-4AEF-9BE7-B3609FF780B4}"/>
              </a:ext>
            </a:extLst>
          </p:cNvPr>
          <p:cNvSpPr>
            <a:spLocks noGrp="1"/>
          </p:cNvSpPr>
          <p:nvPr>
            <p:ph idx="1"/>
          </p:nvPr>
        </p:nvSpPr>
        <p:spPr/>
        <p:txBody>
          <a:bodyPr/>
          <a:lstStyle/>
          <a:p>
            <a:pPr marL="514350" indent="-514350">
              <a:buFont typeface="+mj-lt"/>
              <a:buAutoNum type="arabicPeriod"/>
            </a:pPr>
            <a:r>
              <a:rPr lang="en-US" sz="4000" spc="-5" dirty="0">
                <a:solidFill>
                  <a:schemeClr val="accent1">
                    <a:lumMod val="75000"/>
                  </a:schemeClr>
                </a:solidFill>
                <a:effectLst/>
                <a:ea typeface="Arial Narrow" panose="020B0606020202030204" pitchFamily="34" charset="0"/>
                <a:cs typeface="Arial Narrow" panose="020B0606020202030204" pitchFamily="34" charset="0"/>
              </a:rPr>
              <a:t>Vote</a:t>
            </a:r>
            <a:r>
              <a:rPr lang="en-US" sz="4000" spc="-5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for</a:t>
            </a:r>
            <a:r>
              <a:rPr lang="en-US" sz="4000" spc="-3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a</a:t>
            </a:r>
            <a:r>
              <a:rPr lang="en-US" sz="4000" spc="-3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single</a:t>
            </a:r>
            <a:r>
              <a:rPr lang="en-US" sz="4000" spc="-6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tax</a:t>
            </a:r>
            <a:r>
              <a:rPr lang="en-US" sz="4000" spc="-4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rate</a:t>
            </a:r>
            <a:r>
              <a:rPr lang="en-US" sz="4000" spc="-3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or</a:t>
            </a:r>
            <a:r>
              <a:rPr lang="en-US" sz="4000" spc="-4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maintain up to</a:t>
            </a:r>
            <a:r>
              <a:rPr lang="en-US" sz="4000" spc="-7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the</a:t>
            </a:r>
            <a:r>
              <a:rPr lang="en-US" sz="4000" spc="-5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175%</a:t>
            </a:r>
            <a:r>
              <a:rPr lang="en-US" sz="4000" spc="-5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shift</a:t>
            </a:r>
            <a:r>
              <a:rPr lang="en-US" sz="4000" spc="-58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of the tax levy from the Residential</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class to the</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Commercial/Industrial and</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Personal Property</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classes</a:t>
            </a:r>
          </a:p>
          <a:p>
            <a:pPr marL="514350" indent="-514350">
              <a:buFont typeface="+mj-lt"/>
              <a:buAutoNum type="arabicPeriod"/>
            </a:pPr>
            <a:r>
              <a:rPr lang="en-US" sz="4000" spc="-5" dirty="0">
                <a:solidFill>
                  <a:schemeClr val="accent1">
                    <a:lumMod val="75000"/>
                  </a:schemeClr>
                </a:solidFill>
                <a:effectLst/>
                <a:ea typeface="Arial Narrow" panose="020B0606020202030204" pitchFamily="34" charset="0"/>
                <a:cs typeface="Arial Narrow" panose="020B0606020202030204" pitchFamily="34" charset="0"/>
              </a:rPr>
              <a:t>Vote</a:t>
            </a:r>
            <a:r>
              <a:rPr lang="en-US" sz="4000" spc="-7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whether</a:t>
            </a:r>
            <a:r>
              <a:rPr lang="en-US" sz="4000" spc="-5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to</a:t>
            </a:r>
            <a:r>
              <a:rPr lang="en-US" sz="4000" spc="-4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adopt</a:t>
            </a:r>
            <a:r>
              <a:rPr lang="en-US" sz="4000" spc="-5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a</a:t>
            </a:r>
            <a:r>
              <a:rPr lang="en-US" sz="4000" spc="-13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residential</a:t>
            </a:r>
            <a:r>
              <a:rPr lang="en-US" sz="4000" spc="-57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exemption</a:t>
            </a:r>
          </a:p>
          <a:p>
            <a:pPr marL="514350" indent="-514350">
              <a:buFont typeface="+mj-lt"/>
              <a:buAutoNum type="arabicPeriod"/>
            </a:pPr>
            <a:r>
              <a:rPr lang="en-US" sz="4000" spc="-5" dirty="0">
                <a:solidFill>
                  <a:schemeClr val="accent1">
                    <a:lumMod val="75000"/>
                  </a:schemeClr>
                </a:solidFill>
                <a:effectLst/>
                <a:ea typeface="Arial Narrow" panose="020B0606020202030204" pitchFamily="34" charset="0"/>
                <a:cs typeface="Arial Narrow" panose="020B0606020202030204" pitchFamily="34" charset="0"/>
              </a:rPr>
              <a:t>Vote</a:t>
            </a:r>
            <a:r>
              <a:rPr lang="en-US" sz="4000" spc="-6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whether</a:t>
            </a:r>
            <a:r>
              <a:rPr lang="en-US" sz="4000" spc="-4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to</a:t>
            </a:r>
            <a:r>
              <a:rPr lang="en-US" sz="4000" spc="-40"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adopt</a:t>
            </a:r>
            <a:r>
              <a:rPr lang="en-US" sz="4000" spc="-4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a</a:t>
            </a:r>
            <a:r>
              <a:rPr lang="en-US" sz="4000" spc="-3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small</a:t>
            </a:r>
            <a:r>
              <a:rPr lang="en-US" sz="4000" spc="-12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commercial</a:t>
            </a:r>
            <a:r>
              <a:rPr lang="en-US" sz="4000" spc="-575" dirty="0">
                <a:solidFill>
                  <a:schemeClr val="accent1">
                    <a:lumMod val="75000"/>
                  </a:schemeClr>
                </a:solidFill>
                <a:effectLst/>
                <a:ea typeface="Arial Narrow" panose="020B0606020202030204" pitchFamily="34" charset="0"/>
                <a:cs typeface="Arial Narrow" panose="020B0606020202030204" pitchFamily="34" charset="0"/>
              </a:rPr>
              <a:t> </a:t>
            </a:r>
            <a:r>
              <a:rPr lang="en-US" sz="4000" spc="-5" dirty="0">
                <a:solidFill>
                  <a:schemeClr val="accent1">
                    <a:lumMod val="75000"/>
                  </a:schemeClr>
                </a:solidFill>
                <a:effectLst/>
                <a:ea typeface="Arial Narrow" panose="020B0606020202030204" pitchFamily="34" charset="0"/>
                <a:cs typeface="Arial Narrow" panose="020B0606020202030204" pitchFamily="34" charset="0"/>
              </a:rPr>
              <a:t>exemption</a:t>
            </a:r>
          </a:p>
          <a:p>
            <a:pPr marL="0" indent="0">
              <a:buNone/>
            </a:pPr>
            <a:endParaRPr lang="en-US" dirty="0"/>
          </a:p>
        </p:txBody>
      </p:sp>
    </p:spTree>
    <p:extLst>
      <p:ext uri="{BB962C8B-B14F-4D97-AF65-F5344CB8AC3E}">
        <p14:creationId xmlns:p14="http://schemas.microsoft.com/office/powerpoint/2010/main" val="281765414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F3F05A34-D67F-5690-9199-B990FC9CFE47}"/>
              </a:ext>
            </a:extLst>
          </p:cNvPr>
          <p:cNvGraphicFramePr>
            <a:graphicFrameLocks/>
          </p:cNvGraphicFramePr>
          <p:nvPr>
            <p:extLst>
              <p:ext uri="{D42A27DB-BD31-4B8C-83A1-F6EECF244321}">
                <p14:modId xmlns:p14="http://schemas.microsoft.com/office/powerpoint/2010/main" val="2322117144"/>
              </p:ext>
            </p:extLst>
          </p:nvPr>
        </p:nvGraphicFramePr>
        <p:xfrm>
          <a:off x="1121434" y="877455"/>
          <a:ext cx="9885872" cy="5184476"/>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6">
            <a:extLst>
              <a:ext uri="{FF2B5EF4-FFF2-40B4-BE49-F238E27FC236}">
                <a16:creationId xmlns:a16="http://schemas.microsoft.com/office/drawing/2014/main" id="{F2DD045D-042F-13DA-2DFE-BDE89460EDA0}"/>
              </a:ext>
            </a:extLst>
          </p:cNvPr>
          <p:cNvSpPr>
            <a:spLocks noGrp="1"/>
          </p:cNvSpPr>
          <p:nvPr>
            <p:ph type="title"/>
          </p:nvPr>
        </p:nvSpPr>
        <p:spPr>
          <a:xfrm>
            <a:off x="895926" y="360219"/>
            <a:ext cx="10457873" cy="390278"/>
          </a:xfrm>
        </p:spPr>
        <p:txBody>
          <a:bodyPr>
            <a:normAutofit fontScale="90000"/>
          </a:bodyPr>
          <a:lstStyle/>
          <a:p>
            <a:pPr algn="ctr"/>
            <a:br>
              <a:rPr lang="en-US" dirty="0"/>
            </a:br>
            <a:r>
              <a:rPr lang="en-US" dirty="0"/>
              <a:t>FY26 Budgeted Revenue as amended ($221.8m)</a:t>
            </a:r>
            <a:br>
              <a:rPr lang="en-US" dirty="0"/>
            </a:br>
            <a:endParaRPr lang="en-US" dirty="0"/>
          </a:p>
        </p:txBody>
      </p:sp>
      <p:graphicFrame>
        <p:nvGraphicFramePr>
          <p:cNvPr id="2" name="Chart 1">
            <a:extLst>
              <a:ext uri="{FF2B5EF4-FFF2-40B4-BE49-F238E27FC236}">
                <a16:creationId xmlns:a16="http://schemas.microsoft.com/office/drawing/2014/main" id="{F3F05A34-D67F-5690-9199-B990FC9CFE47}"/>
              </a:ext>
            </a:extLst>
          </p:cNvPr>
          <p:cNvGraphicFramePr>
            <a:graphicFrameLocks/>
          </p:cNvGraphicFramePr>
          <p:nvPr>
            <p:extLst>
              <p:ext uri="{D42A27DB-BD31-4B8C-83A1-F6EECF244321}">
                <p14:modId xmlns:p14="http://schemas.microsoft.com/office/powerpoint/2010/main" val="3592631297"/>
              </p:ext>
            </p:extLst>
          </p:nvPr>
        </p:nvGraphicFramePr>
        <p:xfrm>
          <a:off x="1076325" y="966158"/>
          <a:ext cx="10039350" cy="51844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Chart 4">
            <a:extLst>
              <a:ext uri="{FF2B5EF4-FFF2-40B4-BE49-F238E27FC236}">
                <a16:creationId xmlns:a16="http://schemas.microsoft.com/office/drawing/2014/main" id="{F3F05A34-D67F-5690-9199-B990FC9CFE47}"/>
              </a:ext>
            </a:extLst>
          </p:cNvPr>
          <p:cNvGraphicFramePr>
            <a:graphicFrameLocks/>
          </p:cNvGraphicFramePr>
          <p:nvPr>
            <p:extLst>
              <p:ext uri="{D42A27DB-BD31-4B8C-83A1-F6EECF244321}">
                <p14:modId xmlns:p14="http://schemas.microsoft.com/office/powerpoint/2010/main" val="1138008086"/>
              </p:ext>
            </p:extLst>
          </p:nvPr>
        </p:nvGraphicFramePr>
        <p:xfrm>
          <a:off x="1076325" y="877455"/>
          <a:ext cx="10039350" cy="5620326"/>
        </p:xfrm>
        <a:graphic>
          <a:graphicData uri="http://schemas.openxmlformats.org/drawingml/2006/chart">
            <c:chart xmlns:c="http://schemas.openxmlformats.org/drawingml/2006/chart" xmlns:r="http://schemas.openxmlformats.org/officeDocument/2006/relationships" r:id="rId5"/>
          </a:graphicData>
        </a:graphic>
      </p:graphicFrame>
      <p:sp>
        <p:nvSpPr>
          <p:cNvPr id="8" name="TextBox 7">
            <a:extLst>
              <a:ext uri="{FF2B5EF4-FFF2-40B4-BE49-F238E27FC236}">
                <a16:creationId xmlns:a16="http://schemas.microsoft.com/office/drawing/2014/main" id="{C33197C4-BAEE-AB7D-5025-D06EEA7986D0}"/>
              </a:ext>
            </a:extLst>
          </p:cNvPr>
          <p:cNvSpPr txBox="1"/>
          <p:nvPr/>
        </p:nvSpPr>
        <p:spPr>
          <a:xfrm>
            <a:off x="2330426" y="5583381"/>
            <a:ext cx="7467887" cy="914400"/>
          </a:xfrm>
          <a:prstGeom prst="rect">
            <a:avLst/>
          </a:prstGeom>
          <a:noFill/>
        </p:spPr>
        <p:txBody>
          <a:bodyPr wrap="square" rtlCol="0">
            <a:spAutoFit/>
          </a:bodyPr>
          <a:lstStyle/>
          <a:p>
            <a:endParaRPr lang="en-US" dirty="0"/>
          </a:p>
        </p:txBody>
      </p:sp>
      <p:sp>
        <p:nvSpPr>
          <p:cNvPr id="9" name="TextBox 8">
            <a:extLst>
              <a:ext uri="{FF2B5EF4-FFF2-40B4-BE49-F238E27FC236}">
                <a16:creationId xmlns:a16="http://schemas.microsoft.com/office/drawing/2014/main" id="{F8E687F1-B735-B8C5-17E9-6DA2943A0C9C}"/>
              </a:ext>
            </a:extLst>
          </p:cNvPr>
          <p:cNvSpPr txBox="1"/>
          <p:nvPr/>
        </p:nvSpPr>
        <p:spPr>
          <a:xfrm>
            <a:off x="5595956" y="3429000"/>
            <a:ext cx="45719" cy="369332"/>
          </a:xfrm>
          <a:prstGeom prst="rect">
            <a:avLst/>
          </a:prstGeom>
          <a:noFill/>
        </p:spPr>
        <p:txBody>
          <a:bodyPr wrap="square" rtlCol="0">
            <a:spAutoFit/>
          </a:bodyPr>
          <a:lstStyle/>
          <a:p>
            <a:endParaRPr lang="en-US" dirty="0"/>
          </a:p>
        </p:txBody>
      </p:sp>
      <p:graphicFrame>
        <p:nvGraphicFramePr>
          <p:cNvPr id="11" name="Chart 10">
            <a:extLst>
              <a:ext uri="{FF2B5EF4-FFF2-40B4-BE49-F238E27FC236}">
                <a16:creationId xmlns:a16="http://schemas.microsoft.com/office/drawing/2014/main" id="{895B4409-0097-4811-3AAA-0F8C22DAC76A}"/>
              </a:ext>
            </a:extLst>
          </p:cNvPr>
          <p:cNvGraphicFramePr>
            <a:graphicFrameLocks/>
          </p:cNvGraphicFramePr>
          <p:nvPr>
            <p:extLst>
              <p:ext uri="{D42A27DB-BD31-4B8C-83A1-F6EECF244321}">
                <p14:modId xmlns:p14="http://schemas.microsoft.com/office/powerpoint/2010/main" val="933222979"/>
              </p:ext>
            </p:extLst>
          </p:nvPr>
        </p:nvGraphicFramePr>
        <p:xfrm>
          <a:off x="741872" y="1157826"/>
          <a:ext cx="10769377" cy="562927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2" name="Chart 11">
            <a:extLst>
              <a:ext uri="{FF2B5EF4-FFF2-40B4-BE49-F238E27FC236}">
                <a16:creationId xmlns:a16="http://schemas.microsoft.com/office/drawing/2014/main" id="{895B4409-0097-4811-3AAA-0F8C22DAC76A}"/>
              </a:ext>
            </a:extLst>
          </p:cNvPr>
          <p:cNvGraphicFramePr>
            <a:graphicFrameLocks/>
          </p:cNvGraphicFramePr>
          <p:nvPr>
            <p:extLst>
              <p:ext uri="{D42A27DB-BD31-4B8C-83A1-F6EECF244321}">
                <p14:modId xmlns:p14="http://schemas.microsoft.com/office/powerpoint/2010/main" val="3701040525"/>
              </p:ext>
            </p:extLst>
          </p:nvPr>
        </p:nvGraphicFramePr>
        <p:xfrm>
          <a:off x="680752" y="966159"/>
          <a:ext cx="10457872" cy="5891842"/>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6" name="Chart 5">
            <a:extLst>
              <a:ext uri="{FF2B5EF4-FFF2-40B4-BE49-F238E27FC236}">
                <a16:creationId xmlns:a16="http://schemas.microsoft.com/office/drawing/2014/main" id="{895B4409-0097-4811-3AAA-0F8C22DAC76A}"/>
              </a:ext>
            </a:extLst>
          </p:cNvPr>
          <p:cNvGraphicFramePr>
            <a:graphicFrameLocks/>
          </p:cNvGraphicFramePr>
          <p:nvPr>
            <p:extLst>
              <p:ext uri="{D42A27DB-BD31-4B8C-83A1-F6EECF244321}">
                <p14:modId xmlns:p14="http://schemas.microsoft.com/office/powerpoint/2010/main" val="1062315525"/>
              </p:ext>
            </p:extLst>
          </p:nvPr>
        </p:nvGraphicFramePr>
        <p:xfrm>
          <a:off x="285135" y="806555"/>
          <a:ext cx="11592233" cy="6051445"/>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0" name="Chart 9">
            <a:extLst>
              <a:ext uri="{FF2B5EF4-FFF2-40B4-BE49-F238E27FC236}">
                <a16:creationId xmlns:a16="http://schemas.microsoft.com/office/drawing/2014/main" id="{895B4409-0097-4811-3AAA-0F8C22DAC76A}"/>
              </a:ext>
            </a:extLst>
          </p:cNvPr>
          <p:cNvGraphicFramePr>
            <a:graphicFrameLocks/>
          </p:cNvGraphicFramePr>
          <p:nvPr>
            <p:extLst>
              <p:ext uri="{D42A27DB-BD31-4B8C-83A1-F6EECF244321}">
                <p14:modId xmlns:p14="http://schemas.microsoft.com/office/powerpoint/2010/main" val="3177467282"/>
              </p:ext>
            </p:extLst>
          </p:nvPr>
        </p:nvGraphicFramePr>
        <p:xfrm>
          <a:off x="383458" y="910101"/>
          <a:ext cx="11316929" cy="587700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0945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77241-FF2B-4234-8ADB-FAED023C204D}"/>
              </a:ext>
            </a:extLst>
          </p:cNvPr>
          <p:cNvSpPr>
            <a:spLocks noGrp="1"/>
          </p:cNvSpPr>
          <p:nvPr>
            <p:ph type="title"/>
          </p:nvPr>
        </p:nvSpPr>
        <p:spPr/>
        <p:txBody>
          <a:bodyPr>
            <a:normAutofit/>
          </a:bodyPr>
          <a:lstStyle/>
          <a:p>
            <a:pPr algn="ctr"/>
            <a:r>
              <a:rPr lang="en-US" sz="6000" dirty="0">
                <a:solidFill>
                  <a:schemeClr val="accent1">
                    <a:lumMod val="75000"/>
                  </a:schemeClr>
                </a:solidFill>
              </a:rPr>
              <a:t>Property Assessment Review </a:t>
            </a:r>
          </a:p>
        </p:txBody>
      </p:sp>
      <p:sp>
        <p:nvSpPr>
          <p:cNvPr id="3" name="Content Placeholder 2">
            <a:extLst>
              <a:ext uri="{FF2B5EF4-FFF2-40B4-BE49-F238E27FC236}">
                <a16:creationId xmlns:a16="http://schemas.microsoft.com/office/drawing/2014/main" id="{3ABC0A16-3A6F-426E-BCA8-3AD330AF68D9}"/>
              </a:ext>
            </a:extLst>
          </p:cNvPr>
          <p:cNvSpPr>
            <a:spLocks noGrp="1"/>
          </p:cNvSpPr>
          <p:nvPr>
            <p:ph idx="1"/>
          </p:nvPr>
        </p:nvSpPr>
        <p:spPr>
          <a:xfrm>
            <a:off x="838200" y="1690688"/>
            <a:ext cx="11039764" cy="4667250"/>
          </a:xfrm>
        </p:spPr>
        <p:txBody>
          <a:bodyPr>
            <a:noAutofit/>
          </a:bodyPr>
          <a:lstStyle/>
          <a:p>
            <a:r>
              <a:rPr lang="en-US" sz="3700" dirty="0">
                <a:solidFill>
                  <a:srgbClr val="1F487C"/>
                </a:solidFill>
                <a:effectLst/>
                <a:ea typeface="Wingdings 2" panose="05020102010507070707" pitchFamily="18" charset="2"/>
                <a:cs typeface="Wingdings 2" panose="05020102010507070707" pitchFamily="18" charset="2"/>
              </a:rPr>
              <a:t>Arm’</a:t>
            </a:r>
            <a:r>
              <a:rPr lang="en-US" sz="3700" spc="-45" dirty="0">
                <a:solidFill>
                  <a:srgbClr val="1F487C"/>
                </a:solidFill>
                <a:effectLst/>
                <a:ea typeface="Wingdings 2" panose="05020102010507070707" pitchFamily="18" charset="2"/>
                <a:cs typeface="Wingdings 2" panose="05020102010507070707" pitchFamily="18" charset="2"/>
              </a:rPr>
              <a:t>s</a:t>
            </a:r>
            <a:r>
              <a:rPr lang="en-US" sz="3700" dirty="0">
                <a:solidFill>
                  <a:srgbClr val="1F487C"/>
                </a:solidFill>
                <a:effectLst/>
                <a:ea typeface="Wingdings 2" panose="05020102010507070707" pitchFamily="18" charset="2"/>
                <a:cs typeface="Wingdings 2" panose="05020102010507070707" pitchFamily="18" charset="2"/>
              </a:rPr>
              <a:t>-length</a:t>
            </a:r>
            <a:r>
              <a:rPr lang="en-US" sz="3700" spc="-3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sales</a:t>
            </a:r>
            <a:r>
              <a:rPr lang="en-US" sz="3700" spc="-30" dirty="0">
                <a:solidFill>
                  <a:srgbClr val="1F487C"/>
                </a:solidFill>
                <a:effectLst/>
                <a:ea typeface="Wingdings 2" panose="05020102010507070707" pitchFamily="18" charset="2"/>
                <a:cs typeface="Wingdings 2" panose="05020102010507070707" pitchFamily="18" charset="2"/>
              </a:rPr>
              <a:t> data from</a:t>
            </a:r>
            <a:r>
              <a:rPr lang="en-US" sz="3700" spc="-3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Calendar</a:t>
            </a:r>
            <a:r>
              <a:rPr lang="en-US" sz="3700" spc="-7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Year 2024 were used to establish the Fiscal Year 2026</a:t>
            </a:r>
            <a:r>
              <a:rPr lang="en-US" sz="3700" spc="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Assessments. MGL requires that Assessors value properties at a</a:t>
            </a:r>
            <a:r>
              <a:rPr lang="en-US" sz="3700" spc="-54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median</a:t>
            </a:r>
            <a:r>
              <a:rPr lang="en-US" sz="3700" spc="-1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assessment</a:t>
            </a:r>
            <a:r>
              <a:rPr lang="en-US" sz="3700" spc="-4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to</a:t>
            </a:r>
            <a:r>
              <a:rPr lang="en-US" sz="3700" spc="-1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sales</a:t>
            </a:r>
            <a:r>
              <a:rPr lang="en-US" sz="3700" spc="-1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(ASR)</a:t>
            </a:r>
            <a:r>
              <a:rPr lang="en-US" sz="3700" spc="-1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ratio</a:t>
            </a:r>
            <a:r>
              <a:rPr lang="en-US" sz="3700" spc="-1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of</a:t>
            </a:r>
            <a:r>
              <a:rPr lang="en-US" sz="3700" spc="-2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90%</a:t>
            </a:r>
            <a:r>
              <a:rPr lang="en-US" sz="3700" spc="-2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to</a:t>
            </a:r>
            <a:r>
              <a:rPr lang="en-US" sz="3700" spc="-54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110%</a:t>
            </a:r>
          </a:p>
          <a:p>
            <a:r>
              <a:rPr lang="en-US" sz="3700" spc="-20" dirty="0">
                <a:solidFill>
                  <a:srgbClr val="1F487C"/>
                </a:solidFill>
                <a:effectLst/>
                <a:ea typeface="Wingdings 2" panose="05020102010507070707" pitchFamily="18" charset="2"/>
                <a:cs typeface="Wingdings 2" panose="05020102010507070707" pitchFamily="18" charset="2"/>
              </a:rPr>
              <a:t>The Massachusetts</a:t>
            </a:r>
            <a:r>
              <a:rPr lang="en-US" sz="3700" dirty="0">
                <a:solidFill>
                  <a:srgbClr val="1F487C"/>
                </a:solidFill>
                <a:effectLst/>
                <a:ea typeface="Wingdings 2" panose="05020102010507070707" pitchFamily="18" charset="2"/>
                <a:cs typeface="Wingdings 2" panose="05020102010507070707" pitchFamily="18" charset="2"/>
              </a:rPr>
              <a:t> Department of</a:t>
            </a:r>
            <a:r>
              <a:rPr lang="en-US" sz="3700" spc="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Revenue</a:t>
            </a:r>
            <a:r>
              <a:rPr lang="en-US" sz="3700" spc="-6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certified Medford’s</a:t>
            </a:r>
            <a:r>
              <a:rPr lang="en-US" sz="3700" spc="-2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assessed</a:t>
            </a:r>
            <a:r>
              <a:rPr lang="en-US" sz="3700" spc="-40"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values for real property and personal property</a:t>
            </a:r>
            <a:r>
              <a:rPr lang="en-US" sz="3700" spc="-55" dirty="0">
                <a:solidFill>
                  <a:srgbClr val="1F487C"/>
                </a:solidFill>
                <a:effectLst/>
                <a:ea typeface="Wingdings 2" panose="05020102010507070707" pitchFamily="18" charset="2"/>
                <a:cs typeface="Wingdings 2" panose="05020102010507070707" pitchFamily="18" charset="2"/>
              </a:rPr>
              <a:t> </a:t>
            </a:r>
            <a:r>
              <a:rPr lang="en-US" sz="3700" dirty="0">
                <a:solidFill>
                  <a:srgbClr val="1F487C"/>
                </a:solidFill>
                <a:effectLst/>
                <a:ea typeface="Wingdings 2" panose="05020102010507070707" pitchFamily="18" charset="2"/>
                <a:cs typeface="Wingdings 2" panose="05020102010507070707" pitchFamily="18" charset="2"/>
              </a:rPr>
              <a:t>on</a:t>
            </a:r>
            <a:r>
              <a:rPr lang="en-US" sz="3700" spc="-70" dirty="0">
                <a:solidFill>
                  <a:srgbClr val="1F487C"/>
                </a:solidFill>
                <a:effectLst/>
                <a:ea typeface="Wingdings 2" panose="05020102010507070707" pitchFamily="18" charset="2"/>
                <a:cs typeface="Wingdings 2" panose="05020102010507070707" pitchFamily="18" charset="2"/>
              </a:rPr>
              <a:t> </a:t>
            </a:r>
            <a:r>
              <a:rPr lang="en-US" sz="3700" spc="-70" dirty="0">
                <a:solidFill>
                  <a:srgbClr val="1F487C"/>
                </a:solidFill>
                <a:ea typeface="Wingdings 2" panose="05020102010507070707" pitchFamily="18" charset="2"/>
                <a:cs typeface="Wingdings 2" panose="05020102010507070707" pitchFamily="18" charset="2"/>
              </a:rPr>
              <a:t>October</a:t>
            </a:r>
            <a:r>
              <a:rPr lang="en-US" sz="3700" spc="-70" dirty="0">
                <a:solidFill>
                  <a:srgbClr val="1F487C"/>
                </a:solidFill>
                <a:effectLst/>
                <a:ea typeface="Wingdings 2" panose="05020102010507070707" pitchFamily="18" charset="2"/>
                <a:cs typeface="Wingdings 2" panose="05020102010507070707" pitchFamily="18" charset="2"/>
              </a:rPr>
              <a:t> 17, 2025</a:t>
            </a:r>
            <a:r>
              <a:rPr lang="en-US" sz="3700" dirty="0">
                <a:solidFill>
                  <a:srgbClr val="1F487C"/>
                </a:solidFill>
                <a:effectLst/>
                <a:ea typeface="Wingdings 2" panose="05020102010507070707" pitchFamily="18" charset="2"/>
                <a:cs typeface="Wingdings 2" panose="05020102010507070707" pitchFamily="18" charset="2"/>
              </a:rPr>
              <a:t>	</a:t>
            </a:r>
            <a:endParaRPr lang="en-US" sz="3700" dirty="0">
              <a:effectLst/>
              <a:ea typeface="Wingdings 2" panose="05020102010507070707" pitchFamily="18" charset="2"/>
              <a:cs typeface="Wingdings 2" panose="05020102010507070707" pitchFamily="18" charset="2"/>
            </a:endParaRPr>
          </a:p>
          <a:p>
            <a:pPr marL="0" indent="0">
              <a:buNone/>
            </a:pPr>
            <a:endParaRPr lang="en-US" sz="3700" dirty="0">
              <a:effectLst/>
              <a:ea typeface="Wingdings 2" panose="05020102010507070707" pitchFamily="18" charset="2"/>
              <a:cs typeface="Wingdings 2" panose="05020102010507070707" pitchFamily="18" charset="2"/>
            </a:endParaRPr>
          </a:p>
          <a:p>
            <a:pPr marL="0" indent="0">
              <a:buNone/>
            </a:pPr>
            <a:endParaRPr lang="en-US" sz="3700" dirty="0"/>
          </a:p>
        </p:txBody>
      </p:sp>
    </p:spTree>
    <p:extLst>
      <p:ext uri="{BB962C8B-B14F-4D97-AF65-F5344CB8AC3E}">
        <p14:creationId xmlns:p14="http://schemas.microsoft.com/office/powerpoint/2010/main" val="3465521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25898-B562-4D87-A61E-A724C0ACFAF2}"/>
              </a:ext>
            </a:extLst>
          </p:cNvPr>
          <p:cNvSpPr>
            <a:spLocks noGrp="1"/>
          </p:cNvSpPr>
          <p:nvPr>
            <p:ph type="title"/>
          </p:nvPr>
        </p:nvSpPr>
        <p:spPr>
          <a:xfrm>
            <a:off x="707366" y="365125"/>
            <a:ext cx="10921042" cy="506143"/>
          </a:xfrm>
        </p:spPr>
        <p:txBody>
          <a:bodyPr>
            <a:noAutofit/>
          </a:bodyPr>
          <a:lstStyle/>
          <a:p>
            <a:pPr algn="ctr"/>
            <a:r>
              <a:rPr lang="en-US" sz="5000" spc="-80" dirty="0">
                <a:solidFill>
                  <a:schemeClr val="accent1">
                    <a:lumMod val="75000"/>
                  </a:schemeClr>
                </a:solidFill>
                <a:effectLst/>
                <a:ea typeface="Arial" panose="020B0604020202020204" pitchFamily="34" charset="0"/>
              </a:rPr>
              <a:t>Property</a:t>
            </a:r>
            <a:r>
              <a:rPr lang="en-US" sz="5000" spc="-165" dirty="0">
                <a:solidFill>
                  <a:schemeClr val="accent1">
                    <a:lumMod val="75000"/>
                  </a:schemeClr>
                </a:solidFill>
                <a:effectLst/>
                <a:ea typeface="Arial" panose="020B0604020202020204" pitchFamily="34" charset="0"/>
              </a:rPr>
              <a:t> </a:t>
            </a:r>
            <a:r>
              <a:rPr lang="en-US" sz="5000" spc="-80" dirty="0">
                <a:solidFill>
                  <a:schemeClr val="accent1">
                    <a:lumMod val="75000"/>
                  </a:schemeClr>
                </a:solidFill>
                <a:effectLst/>
                <a:ea typeface="Arial" panose="020B0604020202020204" pitchFamily="34" charset="0"/>
              </a:rPr>
              <a:t>Assessment</a:t>
            </a:r>
            <a:r>
              <a:rPr lang="en-US" sz="5000" spc="-185" dirty="0">
                <a:solidFill>
                  <a:schemeClr val="accent1">
                    <a:lumMod val="75000"/>
                  </a:schemeClr>
                </a:solidFill>
                <a:effectLst/>
                <a:ea typeface="Arial" panose="020B0604020202020204" pitchFamily="34" charset="0"/>
              </a:rPr>
              <a:t> </a:t>
            </a:r>
            <a:r>
              <a:rPr lang="en-US" sz="5000" spc="-75" dirty="0">
                <a:solidFill>
                  <a:schemeClr val="accent1">
                    <a:lumMod val="75000"/>
                  </a:schemeClr>
                </a:solidFill>
                <a:effectLst/>
                <a:ea typeface="Arial" panose="020B0604020202020204" pitchFamily="34" charset="0"/>
              </a:rPr>
              <a:t>Review</a:t>
            </a:r>
            <a:r>
              <a:rPr lang="en-US" sz="5000" spc="-165" dirty="0">
                <a:solidFill>
                  <a:schemeClr val="accent1">
                    <a:lumMod val="75000"/>
                  </a:schemeClr>
                </a:solidFill>
                <a:effectLst/>
                <a:ea typeface="Arial" panose="020B0604020202020204" pitchFamily="34" charset="0"/>
              </a:rPr>
              <a:t> </a:t>
            </a:r>
            <a:r>
              <a:rPr lang="en-US" sz="5000" spc="-75" dirty="0">
                <a:solidFill>
                  <a:schemeClr val="accent1">
                    <a:lumMod val="75000"/>
                  </a:schemeClr>
                </a:solidFill>
                <a:effectLst/>
                <a:ea typeface="Arial" panose="020B0604020202020204" pitchFamily="34" charset="0"/>
              </a:rPr>
              <a:t>(continued)</a:t>
            </a:r>
            <a:endParaRPr lang="en-US" sz="5000" dirty="0">
              <a:solidFill>
                <a:schemeClr val="accent1">
                  <a:lumMod val="75000"/>
                </a:schemeClr>
              </a:solidFill>
            </a:endParaRPr>
          </a:p>
        </p:txBody>
      </p:sp>
      <p:sp>
        <p:nvSpPr>
          <p:cNvPr id="5" name="TextBox 4">
            <a:extLst>
              <a:ext uri="{FF2B5EF4-FFF2-40B4-BE49-F238E27FC236}">
                <a16:creationId xmlns:a16="http://schemas.microsoft.com/office/drawing/2014/main" id="{88E49B76-9260-4585-B358-DD6B9D049FFD}"/>
              </a:ext>
            </a:extLst>
          </p:cNvPr>
          <p:cNvSpPr txBox="1"/>
          <p:nvPr/>
        </p:nvSpPr>
        <p:spPr>
          <a:xfrm>
            <a:off x="7718596" y="6308209"/>
            <a:ext cx="4332725" cy="369332"/>
          </a:xfrm>
          <a:prstGeom prst="rect">
            <a:avLst/>
          </a:prstGeom>
          <a:noFill/>
        </p:spPr>
        <p:txBody>
          <a:bodyPr wrap="none" rtlCol="0">
            <a:spAutoFit/>
          </a:bodyPr>
          <a:lstStyle/>
          <a:p>
            <a:r>
              <a:rPr lang="en-US" dirty="0"/>
              <a:t>Source: DLS LA-3 Final Certification Statistics</a:t>
            </a:r>
          </a:p>
        </p:txBody>
      </p:sp>
      <p:pic>
        <p:nvPicPr>
          <p:cNvPr id="11" name="Content Placeholder 10">
            <a:extLst>
              <a:ext uri="{FF2B5EF4-FFF2-40B4-BE49-F238E27FC236}">
                <a16:creationId xmlns:a16="http://schemas.microsoft.com/office/drawing/2014/main" id="{E41EF9D6-07C1-8E86-AB11-BDCF9257BF90}"/>
              </a:ext>
            </a:extLst>
          </p:cNvPr>
          <p:cNvPicPr>
            <a:picLocks noGrp="1" noChangeAspect="1"/>
          </p:cNvPicPr>
          <p:nvPr>
            <p:ph idx="1"/>
          </p:nvPr>
        </p:nvPicPr>
        <p:blipFill>
          <a:blip r:embed="rId3"/>
          <a:stretch>
            <a:fillRect/>
          </a:stretch>
        </p:blipFill>
        <p:spPr>
          <a:xfrm>
            <a:off x="563035" y="963561"/>
            <a:ext cx="10921042" cy="5213402"/>
          </a:xfrm>
          <a:prstGeom prst="rect">
            <a:avLst/>
          </a:prstGeom>
        </p:spPr>
      </p:pic>
    </p:spTree>
    <p:extLst>
      <p:ext uri="{BB962C8B-B14F-4D97-AF65-F5344CB8AC3E}">
        <p14:creationId xmlns:p14="http://schemas.microsoft.com/office/powerpoint/2010/main" val="160826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9825-C359-47E9-8B8B-BC4FB0EE5B93}"/>
              </a:ext>
            </a:extLst>
          </p:cNvPr>
          <p:cNvSpPr>
            <a:spLocks noGrp="1"/>
          </p:cNvSpPr>
          <p:nvPr>
            <p:ph type="title"/>
          </p:nvPr>
        </p:nvSpPr>
        <p:spPr>
          <a:xfrm>
            <a:off x="734656" y="0"/>
            <a:ext cx="10515600" cy="1325563"/>
          </a:xfrm>
        </p:spPr>
        <p:txBody>
          <a:bodyPr/>
          <a:lstStyle/>
          <a:p>
            <a:pPr algn="ctr"/>
            <a:r>
              <a:rPr lang="en-US" sz="4400" spc="-80" dirty="0">
                <a:solidFill>
                  <a:srgbClr val="1E477B"/>
                </a:solidFill>
                <a:effectLst/>
                <a:ea typeface="Arial" panose="020B0604020202020204" pitchFamily="34" charset="0"/>
              </a:rPr>
              <a:t>Property</a:t>
            </a:r>
            <a:r>
              <a:rPr lang="en-US" sz="4400" spc="-165" dirty="0">
                <a:solidFill>
                  <a:srgbClr val="1E477B"/>
                </a:solidFill>
                <a:effectLst/>
                <a:ea typeface="Arial" panose="020B0604020202020204" pitchFamily="34" charset="0"/>
              </a:rPr>
              <a:t> </a:t>
            </a:r>
            <a:r>
              <a:rPr lang="en-US" sz="4400" spc="-80" dirty="0">
                <a:solidFill>
                  <a:srgbClr val="1E477B"/>
                </a:solidFill>
                <a:effectLst/>
                <a:ea typeface="Arial" panose="020B0604020202020204" pitchFamily="34" charset="0"/>
              </a:rPr>
              <a:t>Assessment</a:t>
            </a:r>
            <a:r>
              <a:rPr lang="en-US" sz="4400" spc="-185" dirty="0">
                <a:solidFill>
                  <a:srgbClr val="1E477B"/>
                </a:solidFill>
                <a:effectLst/>
                <a:ea typeface="Arial" panose="020B0604020202020204" pitchFamily="34" charset="0"/>
              </a:rPr>
              <a:t> </a:t>
            </a:r>
            <a:r>
              <a:rPr lang="en-US" sz="4400" spc="-75" dirty="0">
                <a:solidFill>
                  <a:srgbClr val="1E477B"/>
                </a:solidFill>
                <a:effectLst/>
                <a:ea typeface="Arial" panose="020B0604020202020204" pitchFamily="34" charset="0"/>
              </a:rPr>
              <a:t>Review</a:t>
            </a:r>
            <a:r>
              <a:rPr lang="en-US" sz="4400" spc="-165" dirty="0">
                <a:solidFill>
                  <a:srgbClr val="1E477B"/>
                </a:solidFill>
                <a:effectLst/>
                <a:ea typeface="Arial" panose="020B0604020202020204" pitchFamily="34" charset="0"/>
              </a:rPr>
              <a:t> </a:t>
            </a:r>
            <a:r>
              <a:rPr lang="en-US" sz="4400" spc="-75" dirty="0">
                <a:solidFill>
                  <a:srgbClr val="1E477B"/>
                </a:solidFill>
                <a:effectLst/>
                <a:ea typeface="Arial" panose="020B0604020202020204" pitchFamily="34" charset="0"/>
              </a:rPr>
              <a:t>(continued)</a:t>
            </a:r>
            <a:endParaRPr lang="en-US" dirty="0"/>
          </a:p>
        </p:txBody>
      </p:sp>
      <p:sp>
        <p:nvSpPr>
          <p:cNvPr id="7" name="TextBox 6">
            <a:extLst>
              <a:ext uri="{FF2B5EF4-FFF2-40B4-BE49-F238E27FC236}">
                <a16:creationId xmlns:a16="http://schemas.microsoft.com/office/drawing/2014/main" id="{5D6A3DDF-C76E-48FB-A533-5159218F74F6}"/>
              </a:ext>
            </a:extLst>
          </p:cNvPr>
          <p:cNvSpPr txBox="1"/>
          <p:nvPr/>
        </p:nvSpPr>
        <p:spPr>
          <a:xfrm>
            <a:off x="1290415" y="1652111"/>
            <a:ext cx="7805159" cy="369332"/>
          </a:xfrm>
          <a:prstGeom prst="rect">
            <a:avLst/>
          </a:prstGeom>
          <a:noFill/>
        </p:spPr>
        <p:txBody>
          <a:bodyPr wrap="square">
            <a:spAutoFit/>
          </a:bodyPr>
          <a:lstStyle/>
          <a:p>
            <a:pPr marL="1461135" marR="0">
              <a:spcBef>
                <a:spcPts val="135"/>
              </a:spcBef>
              <a:spcAft>
                <a:spcPts val="0"/>
              </a:spcAft>
            </a:pPr>
            <a:r>
              <a:rPr lang="en-US" spc="-30" dirty="0">
                <a:latin typeface="Calibri" panose="020F0502020204030204" pitchFamily="34" charset="0"/>
                <a:ea typeface="Arial" panose="020B0604020202020204" pitchFamily="34" charset="0"/>
                <a:cs typeface="Arial" panose="020B0604020202020204" pitchFamily="34" charset="0"/>
              </a:rPr>
              <a:t>Percentage</a:t>
            </a:r>
            <a:r>
              <a:rPr lang="en-US" sz="1800" spc="-30"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Change</a:t>
            </a:r>
            <a:r>
              <a:rPr lang="en-US" sz="1800" spc="-30"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in</a:t>
            </a:r>
            <a:r>
              <a:rPr lang="en-US" sz="1800" spc="-25"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Average</a:t>
            </a:r>
            <a:r>
              <a:rPr lang="en-US" sz="1800" spc="-45"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Assessments</a:t>
            </a:r>
            <a:r>
              <a:rPr lang="en-US" sz="1800" spc="-45"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by</a:t>
            </a:r>
            <a:r>
              <a:rPr lang="en-US" sz="1800" spc="-55"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Property</a:t>
            </a:r>
            <a:r>
              <a:rPr lang="en-US" sz="1800" spc="-25" dirty="0">
                <a:effectLst/>
                <a:latin typeface="Calibri" panose="020F0502020204030204" pitchFamily="34" charset="0"/>
                <a:ea typeface="Arial" panose="020B0604020202020204" pitchFamily="34" charset="0"/>
                <a:cs typeface="Arial" panose="020B0604020202020204" pitchFamily="34" charset="0"/>
              </a:rPr>
              <a:t> </a:t>
            </a:r>
            <a:r>
              <a:rPr lang="en-US" sz="1800" dirty="0">
                <a:effectLst/>
                <a:latin typeface="Calibri" panose="020F0502020204030204" pitchFamily="34" charset="0"/>
                <a:ea typeface="Arial" panose="020B0604020202020204" pitchFamily="34" charset="0"/>
                <a:cs typeface="Arial" panose="020B0604020202020204" pitchFamily="34" charset="0"/>
              </a:rPr>
              <a:t>Type</a:t>
            </a:r>
            <a:endParaRPr lang="en-US" sz="1100" dirty="0">
              <a:effectLst/>
              <a:latin typeface="Arial" panose="020B0604020202020204" pitchFamily="34" charset="0"/>
              <a:ea typeface="Arial" panose="020B0604020202020204" pitchFamily="34" charset="0"/>
            </a:endParaRPr>
          </a:p>
        </p:txBody>
      </p:sp>
      <p:graphicFrame>
        <p:nvGraphicFramePr>
          <p:cNvPr id="9" name="Table 9">
            <a:extLst>
              <a:ext uri="{FF2B5EF4-FFF2-40B4-BE49-F238E27FC236}">
                <a16:creationId xmlns:a16="http://schemas.microsoft.com/office/drawing/2014/main" id="{5E4D9407-7871-484F-90B7-0A7442959E18}"/>
              </a:ext>
            </a:extLst>
          </p:cNvPr>
          <p:cNvGraphicFramePr>
            <a:graphicFrameLocks noGrp="1"/>
          </p:cNvGraphicFramePr>
          <p:nvPr>
            <p:extLst>
              <p:ext uri="{D42A27DB-BD31-4B8C-83A1-F6EECF244321}">
                <p14:modId xmlns:p14="http://schemas.microsoft.com/office/powerpoint/2010/main" val="990885036"/>
              </p:ext>
            </p:extLst>
          </p:nvPr>
        </p:nvGraphicFramePr>
        <p:xfrm>
          <a:off x="1311215" y="2108335"/>
          <a:ext cx="9362482" cy="3847226"/>
        </p:xfrm>
        <a:graphic>
          <a:graphicData uri="http://schemas.openxmlformats.org/drawingml/2006/table">
            <a:tbl>
              <a:tblPr firstRow="1" bandRow="1">
                <a:tableStyleId>{5C22544A-7EE6-4342-B048-85BDC9FD1C3A}</a:tableStyleId>
              </a:tblPr>
              <a:tblGrid>
                <a:gridCol w="2294627">
                  <a:extLst>
                    <a:ext uri="{9D8B030D-6E8A-4147-A177-3AD203B41FA5}">
                      <a16:colId xmlns:a16="http://schemas.microsoft.com/office/drawing/2014/main" val="2923138856"/>
                    </a:ext>
                  </a:extLst>
                </a:gridCol>
                <a:gridCol w="2361971">
                  <a:extLst>
                    <a:ext uri="{9D8B030D-6E8A-4147-A177-3AD203B41FA5}">
                      <a16:colId xmlns:a16="http://schemas.microsoft.com/office/drawing/2014/main" val="1692340589"/>
                    </a:ext>
                  </a:extLst>
                </a:gridCol>
                <a:gridCol w="2339425">
                  <a:extLst>
                    <a:ext uri="{9D8B030D-6E8A-4147-A177-3AD203B41FA5}">
                      <a16:colId xmlns:a16="http://schemas.microsoft.com/office/drawing/2014/main" val="1003051025"/>
                    </a:ext>
                  </a:extLst>
                </a:gridCol>
                <a:gridCol w="2366459">
                  <a:extLst>
                    <a:ext uri="{9D8B030D-6E8A-4147-A177-3AD203B41FA5}">
                      <a16:colId xmlns:a16="http://schemas.microsoft.com/office/drawing/2014/main" val="919401616"/>
                    </a:ext>
                  </a:extLst>
                </a:gridCol>
              </a:tblGrid>
              <a:tr h="458269">
                <a:tc>
                  <a:txBody>
                    <a:bodyPr/>
                    <a:lstStyle/>
                    <a:p>
                      <a:r>
                        <a:rPr lang="en-US" dirty="0">
                          <a:latin typeface="+mn-lt"/>
                        </a:rPr>
                        <a:t>Property Type</a:t>
                      </a:r>
                    </a:p>
                  </a:txBody>
                  <a:tcPr/>
                </a:tc>
                <a:tc>
                  <a:txBody>
                    <a:bodyPr/>
                    <a:lstStyle/>
                    <a:p>
                      <a:r>
                        <a:rPr lang="en-US" dirty="0">
                          <a:latin typeface="+mn-lt"/>
                        </a:rPr>
                        <a:t>FY 25 Average</a:t>
                      </a:r>
                    </a:p>
                  </a:txBody>
                  <a:tcPr/>
                </a:tc>
                <a:tc>
                  <a:txBody>
                    <a:bodyPr/>
                    <a:lstStyle/>
                    <a:p>
                      <a:r>
                        <a:rPr lang="en-US" dirty="0">
                          <a:latin typeface="+mn-lt"/>
                        </a:rPr>
                        <a:t>FY 26 Average</a:t>
                      </a:r>
                    </a:p>
                  </a:txBody>
                  <a:tcPr/>
                </a:tc>
                <a:tc>
                  <a:txBody>
                    <a:bodyPr/>
                    <a:lstStyle/>
                    <a:p>
                      <a:r>
                        <a:rPr lang="en-US" dirty="0">
                          <a:latin typeface="+mn-lt"/>
                        </a:rPr>
                        <a:t>Percentage Change</a:t>
                      </a:r>
                    </a:p>
                  </a:txBody>
                  <a:tcPr/>
                </a:tc>
                <a:extLst>
                  <a:ext uri="{0D108BD9-81ED-4DB2-BD59-A6C34878D82A}">
                    <a16:rowId xmlns:a16="http://schemas.microsoft.com/office/drawing/2014/main" val="2593863954"/>
                  </a:ext>
                </a:extLst>
              </a:tr>
              <a:tr h="435214">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Single Family</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804,889 </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860,609 </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6.92%</a:t>
                      </a:r>
                    </a:p>
                  </a:txBody>
                  <a:tcPr marL="9525" marR="9525" marT="9525" marB="0" anchor="b"/>
                </a:tc>
                <a:extLst>
                  <a:ext uri="{0D108BD9-81ED-4DB2-BD59-A6C34878D82A}">
                    <a16:rowId xmlns:a16="http://schemas.microsoft.com/office/drawing/2014/main" val="4088874433"/>
                  </a:ext>
                </a:extLst>
              </a:tr>
              <a:tr h="371110">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Condominium</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578,211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610,936 </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5.66%</a:t>
                      </a:r>
                    </a:p>
                  </a:txBody>
                  <a:tcPr marL="9525" marR="9525" marT="9525" marB="0" anchor="b"/>
                </a:tc>
                <a:extLst>
                  <a:ext uri="{0D108BD9-81ED-4DB2-BD59-A6C34878D82A}">
                    <a16:rowId xmlns:a16="http://schemas.microsoft.com/office/drawing/2014/main" val="3079453458"/>
                  </a:ext>
                </a:extLst>
              </a:tr>
              <a:tr h="406400">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Two Family</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973,750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1,018,827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4.63%</a:t>
                      </a:r>
                    </a:p>
                  </a:txBody>
                  <a:tcPr marL="9525" marR="9525" marT="9525" marB="0" anchor="b"/>
                </a:tc>
                <a:extLst>
                  <a:ext uri="{0D108BD9-81ED-4DB2-BD59-A6C34878D82A}">
                    <a16:rowId xmlns:a16="http://schemas.microsoft.com/office/drawing/2014/main" val="3096975736"/>
                  </a:ext>
                </a:extLst>
              </a:tr>
              <a:tr h="397164">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Three Family</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1,105,853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1,182,090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6.89%</a:t>
                      </a:r>
                    </a:p>
                  </a:txBody>
                  <a:tcPr marL="9525" marR="9525" marT="9525" marB="0" anchor="b"/>
                </a:tc>
                <a:extLst>
                  <a:ext uri="{0D108BD9-81ED-4DB2-BD59-A6C34878D82A}">
                    <a16:rowId xmlns:a16="http://schemas.microsoft.com/office/drawing/2014/main" val="3606903449"/>
                  </a:ext>
                </a:extLst>
              </a:tr>
              <a:tr h="452582">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Apartments</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6,419,575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7,440,075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15.90%</a:t>
                      </a:r>
                    </a:p>
                  </a:txBody>
                  <a:tcPr marL="9525" marR="9525" marT="9525" marB="0" anchor="b"/>
                </a:tc>
                <a:extLst>
                  <a:ext uri="{0D108BD9-81ED-4DB2-BD59-A6C34878D82A}">
                    <a16:rowId xmlns:a16="http://schemas.microsoft.com/office/drawing/2014/main" val="2027305351"/>
                  </a:ext>
                </a:extLst>
              </a:tr>
              <a:tr h="452582">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Commercial </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1,995,783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 $       2,075,889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4.01%</a:t>
                      </a:r>
                    </a:p>
                  </a:txBody>
                  <a:tcPr marL="9525" marR="9525" marT="9525" marB="0" anchor="b"/>
                </a:tc>
                <a:extLst>
                  <a:ext uri="{0D108BD9-81ED-4DB2-BD59-A6C34878D82A}">
                    <a16:rowId xmlns:a16="http://schemas.microsoft.com/office/drawing/2014/main" val="2049212048"/>
                  </a:ext>
                </a:extLst>
              </a:tr>
              <a:tr h="415636">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Industrial</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2,321,172 </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2,390,749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3.00%</a:t>
                      </a:r>
                    </a:p>
                  </a:txBody>
                  <a:tcPr marL="9525" marR="9525" marT="9525" marB="0" anchor="b"/>
                </a:tc>
                <a:extLst>
                  <a:ext uri="{0D108BD9-81ED-4DB2-BD59-A6C34878D82A}">
                    <a16:rowId xmlns:a16="http://schemas.microsoft.com/office/drawing/2014/main" val="2454187596"/>
                  </a:ext>
                </a:extLst>
              </a:tr>
              <a:tr h="458269">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Personal Property</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639,300 </a:t>
                      </a:r>
                    </a:p>
                  </a:txBody>
                  <a:tcPr marL="9525" marR="9525" marT="9525" marB="0" anchor="b"/>
                </a:tc>
                <a:tc>
                  <a:txBody>
                    <a:bodyPr/>
                    <a:lstStyle/>
                    <a:p>
                      <a:pPr algn="ctr" fontAlgn="b">
                        <a:buNone/>
                      </a:pPr>
                      <a:r>
                        <a:rPr lang="en-US" sz="2000" kern="1200">
                          <a:solidFill>
                            <a:srgbClr val="4B4B4B"/>
                          </a:solidFill>
                          <a:effectLst/>
                          <a:latin typeface="Arial" panose="020B0604020202020204" pitchFamily="34" charset="0"/>
                          <a:cs typeface="Times New Roman" panose="02020603050405020304" pitchFamily="18" charset="0"/>
                        </a:rPr>
                        <a:t> $          769,958 </a:t>
                      </a:r>
                    </a:p>
                  </a:txBody>
                  <a:tcPr marL="9525" marR="9525" marT="9525" marB="0" anchor="b"/>
                </a:tc>
                <a:tc>
                  <a:txBody>
                    <a:bodyPr/>
                    <a:lstStyle/>
                    <a:p>
                      <a:pPr algn="ctr" fontAlgn="b">
                        <a:buNone/>
                      </a:pPr>
                      <a:r>
                        <a:rPr lang="en-US" sz="2000" kern="1200" dirty="0">
                          <a:solidFill>
                            <a:srgbClr val="4B4B4B"/>
                          </a:solidFill>
                          <a:effectLst/>
                          <a:latin typeface="Arial" panose="020B0604020202020204" pitchFamily="34" charset="0"/>
                          <a:cs typeface="Times New Roman" panose="02020603050405020304" pitchFamily="18" charset="0"/>
                        </a:rPr>
                        <a:t>20.44%</a:t>
                      </a:r>
                    </a:p>
                  </a:txBody>
                  <a:tcPr marL="9525" marR="9525" marT="9525" marB="0" anchor="b"/>
                </a:tc>
                <a:extLst>
                  <a:ext uri="{0D108BD9-81ED-4DB2-BD59-A6C34878D82A}">
                    <a16:rowId xmlns:a16="http://schemas.microsoft.com/office/drawing/2014/main" val="4146810787"/>
                  </a:ext>
                </a:extLst>
              </a:tr>
            </a:tbl>
          </a:graphicData>
        </a:graphic>
      </p:graphicFrame>
      <p:sp>
        <p:nvSpPr>
          <p:cNvPr id="11" name="TextBox 10">
            <a:extLst>
              <a:ext uri="{FF2B5EF4-FFF2-40B4-BE49-F238E27FC236}">
                <a16:creationId xmlns:a16="http://schemas.microsoft.com/office/drawing/2014/main" id="{22D74F05-01B5-4230-9C23-35443CA5FAC5}"/>
              </a:ext>
            </a:extLst>
          </p:cNvPr>
          <p:cNvSpPr txBox="1"/>
          <p:nvPr/>
        </p:nvSpPr>
        <p:spPr>
          <a:xfrm>
            <a:off x="734656" y="6031561"/>
            <a:ext cx="10643585" cy="644279"/>
          </a:xfrm>
          <a:prstGeom prst="rect">
            <a:avLst/>
          </a:prstGeom>
          <a:noFill/>
        </p:spPr>
        <p:txBody>
          <a:bodyPr wrap="square">
            <a:spAutoFit/>
          </a:bodyPr>
          <a:lstStyle/>
          <a:p>
            <a:pPr marL="969010" marR="1850390">
              <a:lnSpc>
                <a:spcPct val="103000"/>
              </a:lnSpc>
              <a:spcBef>
                <a:spcPts val="465"/>
              </a:spcBef>
              <a:spcAft>
                <a:spcPts val="0"/>
              </a:spcAft>
            </a:pPr>
            <a:r>
              <a:rPr lang="en-US" sz="1800" dirty="0">
                <a:effectLst/>
                <a:latin typeface="Arial" panose="020B0604020202020204" pitchFamily="34" charset="0"/>
                <a:ea typeface="Arial" panose="020B0604020202020204" pitchFamily="34" charset="0"/>
              </a:rPr>
              <a:t>*The</a:t>
            </a:r>
            <a:r>
              <a:rPr lang="en-US" sz="1800" spc="-30" dirty="0">
                <a:effectLst/>
                <a:latin typeface="Arial" panose="020B0604020202020204" pitchFamily="34" charset="0"/>
                <a:ea typeface="Arial" panose="020B0604020202020204" pitchFamily="34" charset="0"/>
              </a:rPr>
              <a:t> percentage change is inclusive of new growth in each property type. Calculated from LA-4 </a:t>
            </a:r>
            <a:r>
              <a:rPr lang="en-US" spc="-30" dirty="0">
                <a:latin typeface="Arial" panose="020B0604020202020204" pitchFamily="34" charset="0"/>
                <a:ea typeface="Arial" panose="020B0604020202020204" pitchFamily="34" charset="0"/>
              </a:rPr>
              <a:t>data. </a:t>
            </a:r>
            <a:endParaRPr lang="en-US" sz="1600"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3440052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25D49-8DD7-4475-B9B2-57C4232B5CD5}"/>
              </a:ext>
            </a:extLst>
          </p:cNvPr>
          <p:cNvSpPr>
            <a:spLocks noGrp="1"/>
          </p:cNvSpPr>
          <p:nvPr>
            <p:ph type="title"/>
          </p:nvPr>
        </p:nvSpPr>
        <p:spPr/>
        <p:txBody>
          <a:bodyPr>
            <a:normAutofit/>
          </a:bodyPr>
          <a:lstStyle/>
          <a:p>
            <a:pPr algn="ctr"/>
            <a:r>
              <a:rPr lang="en-US" dirty="0">
                <a:solidFill>
                  <a:srgbClr val="1E477B"/>
                </a:solidFill>
                <a:effectLst/>
                <a:ea typeface="Arial" panose="020B0604020202020204" pitchFamily="34" charset="0"/>
              </a:rPr>
              <a:t>FY</a:t>
            </a:r>
            <a:r>
              <a:rPr lang="en-US" spc="-15" dirty="0">
                <a:solidFill>
                  <a:srgbClr val="1E477B"/>
                </a:solidFill>
                <a:effectLst/>
                <a:ea typeface="Arial" panose="020B0604020202020204" pitchFamily="34" charset="0"/>
              </a:rPr>
              <a:t> </a:t>
            </a:r>
            <a:r>
              <a:rPr lang="en-US" dirty="0">
                <a:solidFill>
                  <a:srgbClr val="1E477B"/>
                </a:solidFill>
                <a:effectLst/>
                <a:ea typeface="Arial" panose="020B0604020202020204" pitchFamily="34" charset="0"/>
              </a:rPr>
              <a:t>2026</a:t>
            </a:r>
            <a:r>
              <a:rPr lang="en-US" spc="-25" dirty="0">
                <a:solidFill>
                  <a:srgbClr val="1E477B"/>
                </a:solidFill>
                <a:effectLst/>
                <a:ea typeface="Arial" panose="020B0604020202020204" pitchFamily="34" charset="0"/>
              </a:rPr>
              <a:t> </a:t>
            </a:r>
            <a:r>
              <a:rPr lang="en-US" dirty="0">
                <a:solidFill>
                  <a:srgbClr val="1E477B"/>
                </a:solidFill>
                <a:effectLst/>
                <a:ea typeface="Arial" panose="020B0604020202020204" pitchFamily="34" charset="0"/>
              </a:rPr>
              <a:t>Average</a:t>
            </a:r>
            <a:r>
              <a:rPr lang="en-US" spc="-30" dirty="0">
                <a:solidFill>
                  <a:srgbClr val="1E477B"/>
                </a:solidFill>
                <a:effectLst/>
                <a:ea typeface="Arial" panose="020B0604020202020204" pitchFamily="34" charset="0"/>
              </a:rPr>
              <a:t> </a:t>
            </a:r>
            <a:r>
              <a:rPr lang="en-US" dirty="0">
                <a:solidFill>
                  <a:srgbClr val="1E477B"/>
                </a:solidFill>
                <a:effectLst/>
                <a:ea typeface="Arial" panose="020B0604020202020204" pitchFamily="34" charset="0"/>
              </a:rPr>
              <a:t>Assessed</a:t>
            </a:r>
            <a:r>
              <a:rPr lang="en-US" spc="-5" dirty="0">
                <a:solidFill>
                  <a:srgbClr val="1E477B"/>
                </a:solidFill>
                <a:effectLst/>
                <a:ea typeface="Arial" panose="020B0604020202020204" pitchFamily="34" charset="0"/>
              </a:rPr>
              <a:t> </a:t>
            </a:r>
            <a:r>
              <a:rPr lang="en-US" dirty="0">
                <a:solidFill>
                  <a:srgbClr val="1E477B"/>
                </a:solidFill>
                <a:effectLst/>
                <a:ea typeface="Arial" panose="020B0604020202020204" pitchFamily="34" charset="0"/>
              </a:rPr>
              <a:t>Values</a:t>
            </a:r>
            <a:r>
              <a:rPr lang="en-US" spc="-985" dirty="0">
                <a:solidFill>
                  <a:srgbClr val="1E477B"/>
                </a:solidFill>
                <a:effectLst/>
                <a:ea typeface="Arial" panose="020B0604020202020204" pitchFamily="34" charset="0"/>
              </a:rPr>
              <a:t>    </a:t>
            </a:r>
            <a:r>
              <a:rPr lang="en-US" spc="-15" dirty="0">
                <a:solidFill>
                  <a:srgbClr val="1E477B"/>
                </a:solidFill>
                <a:effectLst/>
                <a:ea typeface="Arial" panose="020B0604020202020204" pitchFamily="34" charset="0"/>
              </a:rPr>
              <a:t> in </a:t>
            </a:r>
            <a:r>
              <a:rPr lang="en-US" dirty="0">
                <a:solidFill>
                  <a:srgbClr val="1E477B"/>
                </a:solidFill>
                <a:effectLst/>
                <a:ea typeface="Arial" panose="020B0604020202020204" pitchFamily="34" charset="0"/>
              </a:rPr>
              <a:t>Surrounding</a:t>
            </a:r>
            <a:r>
              <a:rPr lang="en-US" spc="-25" dirty="0">
                <a:solidFill>
                  <a:srgbClr val="1E477B"/>
                </a:solidFill>
                <a:effectLst/>
                <a:ea typeface="Arial" panose="020B0604020202020204" pitchFamily="34" charset="0"/>
              </a:rPr>
              <a:t> </a:t>
            </a:r>
            <a:r>
              <a:rPr lang="en-US" dirty="0">
                <a:solidFill>
                  <a:srgbClr val="1E477B"/>
                </a:solidFill>
                <a:effectLst/>
                <a:ea typeface="Arial" panose="020B0604020202020204" pitchFamily="34" charset="0"/>
              </a:rPr>
              <a:t>Communities</a:t>
            </a:r>
            <a:endParaRPr lang="en-US" dirty="0"/>
          </a:p>
        </p:txBody>
      </p:sp>
      <p:graphicFrame>
        <p:nvGraphicFramePr>
          <p:cNvPr id="6" name="Table 5">
            <a:extLst>
              <a:ext uri="{FF2B5EF4-FFF2-40B4-BE49-F238E27FC236}">
                <a16:creationId xmlns:a16="http://schemas.microsoft.com/office/drawing/2014/main" id="{2F9E8F0B-D864-14E8-3FB8-C2015A037D08}"/>
              </a:ext>
            </a:extLst>
          </p:cNvPr>
          <p:cNvGraphicFramePr>
            <a:graphicFrameLocks noGrp="1"/>
          </p:cNvGraphicFramePr>
          <p:nvPr>
            <p:extLst>
              <p:ext uri="{D42A27DB-BD31-4B8C-83A1-F6EECF244321}">
                <p14:modId xmlns:p14="http://schemas.microsoft.com/office/powerpoint/2010/main" val="3895772188"/>
              </p:ext>
            </p:extLst>
          </p:nvPr>
        </p:nvGraphicFramePr>
        <p:xfrm>
          <a:off x="424016" y="1802891"/>
          <a:ext cx="11098160" cy="4936483"/>
        </p:xfrm>
        <a:graphic>
          <a:graphicData uri="http://schemas.openxmlformats.org/drawingml/2006/table">
            <a:tbl>
              <a:tblPr/>
              <a:tblGrid>
                <a:gridCol w="1646059">
                  <a:extLst>
                    <a:ext uri="{9D8B030D-6E8A-4147-A177-3AD203B41FA5}">
                      <a16:colId xmlns:a16="http://schemas.microsoft.com/office/drawing/2014/main" val="2875388185"/>
                    </a:ext>
                  </a:extLst>
                </a:gridCol>
                <a:gridCol w="1327752">
                  <a:extLst>
                    <a:ext uri="{9D8B030D-6E8A-4147-A177-3AD203B41FA5}">
                      <a16:colId xmlns:a16="http://schemas.microsoft.com/office/drawing/2014/main" val="1762008327"/>
                    </a:ext>
                  </a:extLst>
                </a:gridCol>
                <a:gridCol w="1634051">
                  <a:extLst>
                    <a:ext uri="{9D8B030D-6E8A-4147-A177-3AD203B41FA5}">
                      <a16:colId xmlns:a16="http://schemas.microsoft.com/office/drawing/2014/main" val="4258455116"/>
                    </a:ext>
                  </a:extLst>
                </a:gridCol>
                <a:gridCol w="1266076">
                  <a:extLst>
                    <a:ext uri="{9D8B030D-6E8A-4147-A177-3AD203B41FA5}">
                      <a16:colId xmlns:a16="http://schemas.microsoft.com/office/drawing/2014/main" val="1641368762"/>
                    </a:ext>
                  </a:extLst>
                </a:gridCol>
                <a:gridCol w="1426000">
                  <a:extLst>
                    <a:ext uri="{9D8B030D-6E8A-4147-A177-3AD203B41FA5}">
                      <a16:colId xmlns:a16="http://schemas.microsoft.com/office/drawing/2014/main" val="1524706641"/>
                    </a:ext>
                  </a:extLst>
                </a:gridCol>
                <a:gridCol w="1212766">
                  <a:extLst>
                    <a:ext uri="{9D8B030D-6E8A-4147-A177-3AD203B41FA5}">
                      <a16:colId xmlns:a16="http://schemas.microsoft.com/office/drawing/2014/main" val="257532796"/>
                    </a:ext>
                  </a:extLst>
                </a:gridCol>
                <a:gridCol w="1292728">
                  <a:extLst>
                    <a:ext uri="{9D8B030D-6E8A-4147-A177-3AD203B41FA5}">
                      <a16:colId xmlns:a16="http://schemas.microsoft.com/office/drawing/2014/main" val="1056105552"/>
                    </a:ext>
                  </a:extLst>
                </a:gridCol>
                <a:gridCol w="1292728">
                  <a:extLst>
                    <a:ext uri="{9D8B030D-6E8A-4147-A177-3AD203B41FA5}">
                      <a16:colId xmlns:a16="http://schemas.microsoft.com/office/drawing/2014/main" val="2430947367"/>
                    </a:ext>
                  </a:extLst>
                </a:gridCol>
              </a:tblGrid>
              <a:tr h="612995">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Municipality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Single Family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Condominiums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Two Family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Three Family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Apartment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Commercial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kern="1200" dirty="0">
                          <a:solidFill>
                            <a:srgbClr val="4C4C4C"/>
                          </a:solidFill>
                          <a:effectLst/>
                          <a:latin typeface="Calibri" panose="020F0502020204030204" pitchFamily="34" charset="0"/>
                          <a:ea typeface="+mn-ea"/>
                          <a:cs typeface="Calibri" panose="020F0502020204030204" pitchFamily="34" charset="0"/>
                        </a:rPr>
                        <a:t>Industrial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450786406"/>
                  </a:ext>
                </a:extLst>
              </a:tr>
              <a:tr h="608668">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Arlington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$1,119,993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$670,337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$1,164,892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$1,230,854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$4,869,809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$1,424,364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$1,420,238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5969848"/>
                  </a:ext>
                </a:extLst>
              </a:tr>
              <a:tr h="612995">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Everett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3985803"/>
                  </a:ext>
                </a:extLst>
              </a:tr>
              <a:tr h="612995">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Malden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$666,317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$449,436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$860,936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$991,891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$5,873,547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$1,864,505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$2,631,519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8130729"/>
                  </a:ext>
                </a:extLst>
              </a:tr>
              <a:tr h="612995">
                <a:tc>
                  <a:txBody>
                    <a:bodyPr/>
                    <a:lstStyle/>
                    <a:p>
                      <a:pPr algn="ctr" fontAlgn="b">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Medford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$860,609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$610,936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$1,018,827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$1,182,090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$7,440,075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$2,075,889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$2,390,749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0461326"/>
                  </a:ext>
                </a:extLst>
              </a:tr>
              <a:tr h="649845">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Somerville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0902216"/>
                  </a:ext>
                </a:extLst>
              </a:tr>
              <a:tr h="612995">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Stoneham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$801,126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$448,806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$795,765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$932,833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$12,955,581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$1,552,035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$2,168,490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9279947"/>
                  </a:ext>
                </a:extLst>
              </a:tr>
              <a:tr h="612995">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Winchester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$1,649,878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$784,874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$1,299,081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$1,477,539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$13,327,864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$1,586,609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$3,080,407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4975616"/>
                  </a:ext>
                </a:extLst>
              </a:tr>
            </a:tbl>
          </a:graphicData>
        </a:graphic>
      </p:graphicFrame>
    </p:spTree>
    <p:extLst>
      <p:ext uri="{BB962C8B-B14F-4D97-AF65-F5344CB8AC3E}">
        <p14:creationId xmlns:p14="http://schemas.microsoft.com/office/powerpoint/2010/main" val="226732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2150-D476-4779-8468-65709EEEC132}"/>
              </a:ext>
            </a:extLst>
          </p:cNvPr>
          <p:cNvSpPr>
            <a:spLocks noGrp="1"/>
          </p:cNvSpPr>
          <p:nvPr>
            <p:ph type="title"/>
          </p:nvPr>
        </p:nvSpPr>
        <p:spPr/>
        <p:txBody>
          <a:bodyPr>
            <a:normAutofit/>
          </a:bodyPr>
          <a:lstStyle/>
          <a:p>
            <a:pPr algn="ctr"/>
            <a:r>
              <a:rPr lang="en-US" sz="3400" dirty="0">
                <a:solidFill>
                  <a:srgbClr val="1F487C"/>
                </a:solidFill>
                <a:effectLst/>
                <a:ea typeface="Arial" panose="020B0604020202020204" pitchFamily="34" charset="0"/>
                <a:cs typeface="Arial" panose="020B0604020202020204" pitchFamily="34" charset="0"/>
              </a:rPr>
              <a:t>Percent</a:t>
            </a:r>
            <a:r>
              <a:rPr lang="en-US" sz="3400" spc="-35"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Change</a:t>
            </a:r>
            <a:r>
              <a:rPr lang="en-US" sz="3400" spc="-1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Fiscal</a:t>
            </a:r>
            <a:r>
              <a:rPr lang="en-US" sz="3400" spc="-5"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Year</a:t>
            </a:r>
            <a:r>
              <a:rPr lang="en-US" sz="3400" spc="-25"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202</a:t>
            </a:r>
            <a:r>
              <a:rPr lang="en-US" sz="3400" dirty="0">
                <a:solidFill>
                  <a:srgbClr val="1F487C"/>
                </a:solidFill>
                <a:ea typeface="Arial" panose="020B0604020202020204" pitchFamily="34" charset="0"/>
                <a:cs typeface="Arial" panose="020B0604020202020204" pitchFamily="34" charset="0"/>
              </a:rPr>
              <a:t>5</a:t>
            </a:r>
            <a:r>
              <a:rPr lang="en-US" sz="3400" spc="-1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to</a:t>
            </a:r>
            <a:r>
              <a:rPr lang="en-US" sz="3400" spc="5"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Fiscal</a:t>
            </a:r>
            <a:r>
              <a:rPr lang="en-US" sz="3400" spc="-2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Year</a:t>
            </a:r>
            <a:r>
              <a:rPr lang="en-US" sz="3400" spc="-5"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2026 of Assessed</a:t>
            </a:r>
            <a:r>
              <a:rPr lang="en-US" sz="3400" spc="-2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Values</a:t>
            </a:r>
            <a:r>
              <a:rPr lang="en-US" sz="3400" spc="-2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in</a:t>
            </a:r>
            <a:r>
              <a:rPr lang="en-US" sz="3400" spc="-1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Surrounding</a:t>
            </a:r>
            <a:r>
              <a:rPr lang="en-US" sz="3400" spc="-20" dirty="0">
                <a:solidFill>
                  <a:srgbClr val="1F487C"/>
                </a:solidFill>
                <a:effectLst/>
                <a:ea typeface="Arial" panose="020B0604020202020204" pitchFamily="34" charset="0"/>
                <a:cs typeface="Arial" panose="020B0604020202020204" pitchFamily="34" charset="0"/>
              </a:rPr>
              <a:t> </a:t>
            </a:r>
            <a:r>
              <a:rPr lang="en-US" sz="3400" dirty="0">
                <a:solidFill>
                  <a:srgbClr val="1F487C"/>
                </a:solidFill>
                <a:effectLst/>
                <a:ea typeface="Arial" panose="020B0604020202020204" pitchFamily="34" charset="0"/>
                <a:cs typeface="Arial" panose="020B0604020202020204" pitchFamily="34" charset="0"/>
              </a:rPr>
              <a:t>Communities</a:t>
            </a:r>
            <a:endParaRPr lang="en-US" sz="3400" b="1" dirty="0"/>
          </a:p>
        </p:txBody>
      </p:sp>
      <p:graphicFrame>
        <p:nvGraphicFramePr>
          <p:cNvPr id="3" name="Table 2">
            <a:extLst>
              <a:ext uri="{FF2B5EF4-FFF2-40B4-BE49-F238E27FC236}">
                <a16:creationId xmlns:a16="http://schemas.microsoft.com/office/drawing/2014/main" id="{F26995F2-AA79-4451-2F9F-6C925511D303}"/>
              </a:ext>
            </a:extLst>
          </p:cNvPr>
          <p:cNvGraphicFramePr>
            <a:graphicFrameLocks noGrp="1"/>
          </p:cNvGraphicFramePr>
          <p:nvPr>
            <p:extLst>
              <p:ext uri="{D42A27DB-BD31-4B8C-83A1-F6EECF244321}">
                <p14:modId xmlns:p14="http://schemas.microsoft.com/office/powerpoint/2010/main" val="3889894723"/>
              </p:ext>
            </p:extLst>
          </p:nvPr>
        </p:nvGraphicFramePr>
        <p:xfrm>
          <a:off x="605147" y="1690689"/>
          <a:ext cx="11053452" cy="4868377"/>
        </p:xfrm>
        <a:graphic>
          <a:graphicData uri="http://schemas.openxmlformats.org/drawingml/2006/table">
            <a:tbl>
              <a:tblPr/>
              <a:tblGrid>
                <a:gridCol w="1232585">
                  <a:extLst>
                    <a:ext uri="{9D8B030D-6E8A-4147-A177-3AD203B41FA5}">
                      <a16:colId xmlns:a16="http://schemas.microsoft.com/office/drawing/2014/main" val="2580490222"/>
                    </a:ext>
                  </a:extLst>
                </a:gridCol>
                <a:gridCol w="1140387">
                  <a:extLst>
                    <a:ext uri="{9D8B030D-6E8A-4147-A177-3AD203B41FA5}">
                      <a16:colId xmlns:a16="http://schemas.microsoft.com/office/drawing/2014/main" val="1931549372"/>
                    </a:ext>
                  </a:extLst>
                </a:gridCol>
                <a:gridCol w="1530948">
                  <a:extLst>
                    <a:ext uri="{9D8B030D-6E8A-4147-A177-3AD203B41FA5}">
                      <a16:colId xmlns:a16="http://schemas.microsoft.com/office/drawing/2014/main" val="826184330"/>
                    </a:ext>
                  </a:extLst>
                </a:gridCol>
                <a:gridCol w="1270687">
                  <a:extLst>
                    <a:ext uri="{9D8B030D-6E8A-4147-A177-3AD203B41FA5}">
                      <a16:colId xmlns:a16="http://schemas.microsoft.com/office/drawing/2014/main" val="1267375233"/>
                    </a:ext>
                  </a:extLst>
                </a:gridCol>
                <a:gridCol w="1393164">
                  <a:extLst>
                    <a:ext uri="{9D8B030D-6E8A-4147-A177-3AD203B41FA5}">
                      <a16:colId xmlns:a16="http://schemas.microsoft.com/office/drawing/2014/main" val="2440584958"/>
                    </a:ext>
                  </a:extLst>
                </a:gridCol>
                <a:gridCol w="1485020">
                  <a:extLst>
                    <a:ext uri="{9D8B030D-6E8A-4147-A177-3AD203B41FA5}">
                      <a16:colId xmlns:a16="http://schemas.microsoft.com/office/drawing/2014/main" val="3821268293"/>
                    </a:ext>
                  </a:extLst>
                </a:gridCol>
                <a:gridCol w="1607497">
                  <a:extLst>
                    <a:ext uri="{9D8B030D-6E8A-4147-A177-3AD203B41FA5}">
                      <a16:colId xmlns:a16="http://schemas.microsoft.com/office/drawing/2014/main" val="2813300478"/>
                    </a:ext>
                  </a:extLst>
                </a:gridCol>
                <a:gridCol w="1393164">
                  <a:extLst>
                    <a:ext uri="{9D8B030D-6E8A-4147-A177-3AD203B41FA5}">
                      <a16:colId xmlns:a16="http://schemas.microsoft.com/office/drawing/2014/main" val="2733763485"/>
                    </a:ext>
                  </a:extLst>
                </a:gridCol>
              </a:tblGrid>
              <a:tr h="678730">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Municipality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Single Family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Condominiums</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Two Family</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Three Family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Apartment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Commercial </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fontAlgn="b"/>
                      <a:r>
                        <a:rPr lang="en-US" sz="1800" b="1" i="0" u="sng" strike="noStrike" dirty="0">
                          <a:solidFill>
                            <a:srgbClr val="4C4C4C"/>
                          </a:solidFill>
                          <a:effectLst/>
                          <a:latin typeface="Calibri" panose="020F0502020204030204" pitchFamily="34" charset="0"/>
                          <a:cs typeface="Calibri" panose="020F0502020204030204" pitchFamily="34" charset="0"/>
                        </a:rPr>
                        <a:t>Industrial</a:t>
                      </a:r>
                    </a:p>
                  </a:txBody>
                  <a:tcPr marL="7620" marR="7620" marT="762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254265841"/>
                  </a:ext>
                </a:extLst>
              </a:tr>
              <a:tr h="598521">
                <a:tc>
                  <a:txBody>
                    <a:bodyPr/>
                    <a:lstStyle/>
                    <a:p>
                      <a:pPr algn="ctr" fontAlgn="b">
                        <a:lnSpc>
                          <a:spcPct val="100000"/>
                        </a:lnSpc>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Arlington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3.99%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5.55%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2.94%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2.74%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3.71%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6.31%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2.42%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84653717"/>
                  </a:ext>
                </a:extLst>
              </a:tr>
              <a:tr h="598521">
                <a:tc>
                  <a:txBody>
                    <a:bodyPr/>
                    <a:lstStyle/>
                    <a:p>
                      <a:pPr algn="ctr" fontAlgn="b">
                        <a:lnSpc>
                          <a:spcPct val="100000"/>
                        </a:lnSpc>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Everett</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42344449"/>
                  </a:ext>
                </a:extLst>
              </a:tr>
              <a:tr h="598521">
                <a:tc>
                  <a:txBody>
                    <a:bodyPr/>
                    <a:lstStyle/>
                    <a:p>
                      <a:pPr algn="ctr" fontAlgn="b">
                        <a:lnSpc>
                          <a:spcPct val="100000"/>
                        </a:lnSpc>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Malden</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5.87%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5.33%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7.06%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6.97%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8.61%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8.89%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10.37%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83280347"/>
                  </a:ext>
                </a:extLst>
              </a:tr>
              <a:tr h="598521">
                <a:tc>
                  <a:txBody>
                    <a:bodyPr/>
                    <a:lstStyle/>
                    <a:p>
                      <a:pPr algn="ctr" fontAlgn="b">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Medford</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6.92%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5.66%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4.63%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6.89%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15.90%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4.01%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1" i="0" u="none" strike="noStrike" kern="1200" dirty="0">
                          <a:solidFill>
                            <a:srgbClr val="000000"/>
                          </a:solidFill>
                          <a:effectLst/>
                          <a:latin typeface="Calibri" panose="020F0502020204030204" pitchFamily="34" charset="0"/>
                          <a:ea typeface="+mn-ea"/>
                          <a:cs typeface="Calibri" panose="020F0502020204030204" pitchFamily="34" charset="0"/>
                        </a:rPr>
                        <a:t>3.00%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3644477"/>
                  </a:ext>
                </a:extLst>
              </a:tr>
              <a:tr h="598521">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Somerville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#VALUE!</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72826975"/>
                  </a:ext>
                </a:extLst>
              </a:tr>
              <a:tr h="598521">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Stoneham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4.62%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7.61%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5.02%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6.28%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19.14%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3.18%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3.48%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4365761"/>
                  </a:ext>
                </a:extLst>
              </a:tr>
              <a:tr h="598521">
                <a:tc>
                  <a:txBody>
                    <a:bodyPr/>
                    <a:lstStyle/>
                    <a:p>
                      <a:pPr algn="ctr" fontAlgn="b">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Winchester</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3.36%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5.11%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4.02%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8.61%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a:solidFill>
                            <a:srgbClr val="000000"/>
                          </a:solidFill>
                          <a:effectLst/>
                          <a:latin typeface="Calibri" panose="020F0502020204030204" pitchFamily="34" charset="0"/>
                          <a:ea typeface="+mn-ea"/>
                          <a:cs typeface="Calibri" panose="020F0502020204030204" pitchFamily="34" charset="0"/>
                        </a:rPr>
                        <a:t>5.87%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5.26%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buNone/>
                      </a:pPr>
                      <a:r>
                        <a:rPr lang="en-US" sz="1800" b="0" i="0" u="none" strike="noStrike" kern="1200" dirty="0">
                          <a:solidFill>
                            <a:srgbClr val="000000"/>
                          </a:solidFill>
                          <a:effectLst/>
                          <a:latin typeface="Calibri" panose="020F0502020204030204" pitchFamily="34" charset="0"/>
                          <a:ea typeface="+mn-ea"/>
                          <a:cs typeface="Calibri" panose="020F0502020204030204" pitchFamily="34" charset="0"/>
                        </a:rPr>
                        <a:t>6.98%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8204165"/>
                  </a:ext>
                </a:extLst>
              </a:tr>
            </a:tbl>
          </a:graphicData>
        </a:graphic>
      </p:graphicFrame>
      <p:sp>
        <p:nvSpPr>
          <p:cNvPr id="4" name="TextBox 3">
            <a:extLst>
              <a:ext uri="{FF2B5EF4-FFF2-40B4-BE49-F238E27FC236}">
                <a16:creationId xmlns:a16="http://schemas.microsoft.com/office/drawing/2014/main" id="{CFEA09F5-84EA-E94A-4816-A31830AC46FF}"/>
              </a:ext>
            </a:extLst>
          </p:cNvPr>
          <p:cNvSpPr txBox="1"/>
          <p:nvPr/>
        </p:nvSpPr>
        <p:spPr>
          <a:xfrm>
            <a:off x="446885" y="6488668"/>
            <a:ext cx="3802951" cy="369332"/>
          </a:xfrm>
          <a:prstGeom prst="rect">
            <a:avLst/>
          </a:prstGeom>
          <a:noFill/>
        </p:spPr>
        <p:txBody>
          <a:bodyPr wrap="square" rtlCol="0">
            <a:spAutoFit/>
          </a:bodyPr>
          <a:lstStyle/>
          <a:p>
            <a:r>
              <a:rPr lang="en-US" dirty="0"/>
              <a:t>% Change is inclusive of new growth</a:t>
            </a:r>
          </a:p>
        </p:txBody>
      </p:sp>
    </p:spTree>
    <p:extLst>
      <p:ext uri="{BB962C8B-B14F-4D97-AF65-F5344CB8AC3E}">
        <p14:creationId xmlns:p14="http://schemas.microsoft.com/office/powerpoint/2010/main" val="3548008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3710-9E71-40CE-A6CB-2C5990F40CDC}"/>
              </a:ext>
            </a:extLst>
          </p:cNvPr>
          <p:cNvSpPr>
            <a:spLocks noGrp="1"/>
          </p:cNvSpPr>
          <p:nvPr>
            <p:ph type="title"/>
          </p:nvPr>
        </p:nvSpPr>
        <p:spPr/>
        <p:txBody>
          <a:bodyPr/>
          <a:lstStyle/>
          <a:p>
            <a:pPr algn="ctr"/>
            <a:r>
              <a:rPr lang="en-US" dirty="0">
                <a:solidFill>
                  <a:schemeClr val="accent1">
                    <a:lumMod val="75000"/>
                  </a:schemeClr>
                </a:solidFill>
              </a:rPr>
              <a:t>New Growth </a:t>
            </a:r>
          </a:p>
        </p:txBody>
      </p:sp>
      <p:sp>
        <p:nvSpPr>
          <p:cNvPr id="3" name="Content Placeholder 2">
            <a:extLst>
              <a:ext uri="{FF2B5EF4-FFF2-40B4-BE49-F238E27FC236}">
                <a16:creationId xmlns:a16="http://schemas.microsoft.com/office/drawing/2014/main" id="{3B3B0EFF-5896-4121-BEA0-ECFA12654F11}"/>
              </a:ext>
            </a:extLst>
          </p:cNvPr>
          <p:cNvSpPr>
            <a:spLocks noGrp="1"/>
          </p:cNvSpPr>
          <p:nvPr>
            <p:ph idx="1"/>
          </p:nvPr>
        </p:nvSpPr>
        <p:spPr>
          <a:xfrm>
            <a:off x="838200" y="1690688"/>
            <a:ext cx="11353799" cy="4710112"/>
          </a:xfrm>
        </p:spPr>
        <p:txBody>
          <a:bodyPr>
            <a:normAutofit/>
          </a:bodyPr>
          <a:lstStyle/>
          <a:p>
            <a:pPr marL="342900" marR="1958340" lvl="0" indent="-342900" algn="just">
              <a:lnSpc>
                <a:spcPct val="105000"/>
              </a:lnSpc>
              <a:spcBef>
                <a:spcPts val="4480"/>
              </a:spcBef>
              <a:spcAft>
                <a:spcPts val="0"/>
              </a:spcAft>
              <a:buClr>
                <a:srgbClr val="4F81BB"/>
              </a:buClr>
              <a:buSzPts val="1500"/>
              <a:buFont typeface="Wingdings 2" panose="05020102010507070707" pitchFamily="18" charset="2"/>
              <a:buChar char=""/>
              <a:tabLst>
                <a:tab pos="783590" algn="l"/>
              </a:tabLst>
            </a:pPr>
            <a:r>
              <a:rPr lang="en-US" sz="2400" spc="-10" dirty="0">
                <a:solidFill>
                  <a:srgbClr val="1F487C"/>
                </a:solidFill>
                <a:effectLst/>
                <a:ea typeface="Wingdings 2" panose="05020102010507070707" pitchFamily="18" charset="2"/>
                <a:cs typeface="Wingdings 2" panose="05020102010507070707" pitchFamily="18" charset="2"/>
              </a:rPr>
              <a:t>New Growth </a:t>
            </a:r>
            <a:r>
              <a:rPr lang="en-US" sz="2400" spc="-5" dirty="0">
                <a:solidFill>
                  <a:srgbClr val="1F487C"/>
                </a:solidFill>
                <a:effectLst/>
                <a:ea typeface="Wingdings 2" panose="05020102010507070707" pitchFamily="18" charset="2"/>
                <a:cs typeface="Wingdings 2" panose="05020102010507070707" pitchFamily="18" charset="2"/>
              </a:rPr>
              <a:t>is defined by the DOR as a dollar increase in the annual </a:t>
            </a:r>
            <a:r>
              <a:rPr lang="en-US" sz="2400" dirty="0">
                <a:solidFill>
                  <a:srgbClr val="1F487C"/>
                </a:solidFill>
                <a:effectLst/>
                <a:ea typeface="Wingdings 2" panose="05020102010507070707" pitchFamily="18" charset="2"/>
                <a:cs typeface="Wingdings 2" panose="05020102010507070707" pitchFamily="18" charset="2"/>
              </a:rPr>
              <a:t>levy</a:t>
            </a:r>
            <a:r>
              <a:rPr lang="en-US" sz="2400" spc="-4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limit</a:t>
            </a:r>
            <a:r>
              <a:rPr lang="en-US" sz="2400" spc="-4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that</a:t>
            </a:r>
            <a:r>
              <a:rPr lang="en-US" sz="2400" spc="-4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reflects</a:t>
            </a:r>
            <a:r>
              <a:rPr lang="en-US" sz="2400" spc="-2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additions</a:t>
            </a:r>
            <a:r>
              <a:rPr lang="en-US" sz="2400" spc="-5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to</a:t>
            </a:r>
            <a:r>
              <a:rPr lang="en-US" sz="2400" spc="-3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the</a:t>
            </a:r>
            <a:r>
              <a:rPr lang="en-US" sz="2400" spc="-3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community’s</a:t>
            </a:r>
            <a:r>
              <a:rPr lang="en-US" sz="2400" spc="-4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tax</a:t>
            </a:r>
            <a:r>
              <a:rPr lang="en-US" sz="2400" spc="-2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base</a:t>
            </a:r>
            <a:r>
              <a:rPr lang="en-US" sz="2400" spc="-3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since</a:t>
            </a:r>
            <a:r>
              <a:rPr lang="en-US" sz="2400" spc="-2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the </a:t>
            </a:r>
            <a:r>
              <a:rPr lang="en-US" sz="2400" spc="-48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last fiscal</a:t>
            </a:r>
            <a:r>
              <a:rPr lang="en-US" sz="2400" spc="-5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year</a:t>
            </a:r>
            <a:endParaRPr lang="en-US" sz="2400" dirty="0">
              <a:effectLst/>
              <a:ea typeface="Wingdings 2" panose="05020102010507070707" pitchFamily="18" charset="2"/>
              <a:cs typeface="Wingdings 2" panose="05020102010507070707" pitchFamily="18" charset="2"/>
            </a:endParaRPr>
          </a:p>
          <a:p>
            <a:pPr marL="0" marR="0" indent="0">
              <a:spcBef>
                <a:spcPts val="20"/>
              </a:spcBef>
              <a:spcAft>
                <a:spcPts val="0"/>
              </a:spcAft>
              <a:buNone/>
            </a:pPr>
            <a:endParaRPr lang="en-US" sz="2400" dirty="0">
              <a:effectLst/>
              <a:ea typeface="Arial" panose="020B0604020202020204" pitchFamily="34" charset="0"/>
            </a:endParaRPr>
          </a:p>
          <a:p>
            <a:pPr marL="342900" marR="2216150" lvl="0" indent="-342900">
              <a:lnSpc>
                <a:spcPct val="105000"/>
              </a:lnSpc>
              <a:spcBef>
                <a:spcPts val="5"/>
              </a:spcBef>
              <a:spcAft>
                <a:spcPts val="0"/>
              </a:spcAft>
              <a:buClr>
                <a:srgbClr val="4F81BB"/>
              </a:buClr>
              <a:buSzPts val="1500"/>
              <a:buFont typeface="Wingdings 2" panose="05020102010507070707" pitchFamily="18" charset="2"/>
              <a:buChar char=""/>
              <a:tabLst>
                <a:tab pos="782955" algn="l"/>
                <a:tab pos="783590" algn="l"/>
              </a:tabLst>
            </a:pPr>
            <a:r>
              <a:rPr lang="en-US" sz="2400" dirty="0">
                <a:solidFill>
                  <a:srgbClr val="1F487C"/>
                </a:solidFill>
                <a:effectLst/>
                <a:ea typeface="Wingdings 2" panose="05020102010507070707" pitchFamily="18" charset="2"/>
                <a:cs typeface="Wingdings 2" panose="05020102010507070707" pitchFamily="18" charset="2"/>
              </a:rPr>
              <a:t>New</a:t>
            </a:r>
            <a:r>
              <a:rPr lang="en-US" sz="2400" spc="-2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Growth</a:t>
            </a:r>
            <a:r>
              <a:rPr lang="en-US" sz="2400" spc="-5"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was certified</a:t>
            </a:r>
            <a:r>
              <a:rPr lang="en-US" sz="2400" spc="-2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effectLst/>
                <a:ea typeface="Wingdings 2" panose="05020102010507070707" pitchFamily="18" charset="2"/>
                <a:cs typeface="Wingdings 2" panose="05020102010507070707" pitchFamily="18" charset="2"/>
              </a:rPr>
              <a:t>on</a:t>
            </a:r>
            <a:r>
              <a:rPr lang="en-US" sz="2400" spc="-40" dirty="0">
                <a:solidFill>
                  <a:srgbClr val="1F487C"/>
                </a:solidFill>
                <a:effectLst/>
                <a:ea typeface="Wingdings 2" panose="05020102010507070707" pitchFamily="18" charset="2"/>
                <a:cs typeface="Wingdings 2" panose="05020102010507070707" pitchFamily="18" charset="2"/>
              </a:rPr>
              <a:t> </a:t>
            </a:r>
            <a:r>
              <a:rPr lang="en-US" sz="2400" spc="-40" dirty="0">
                <a:solidFill>
                  <a:srgbClr val="1F487C"/>
                </a:solidFill>
                <a:ea typeface="Wingdings 2" panose="05020102010507070707" pitchFamily="18" charset="2"/>
                <a:cs typeface="Wingdings 2" panose="05020102010507070707" pitchFamily="18" charset="2"/>
              </a:rPr>
              <a:t>October 17</a:t>
            </a:r>
            <a:r>
              <a:rPr lang="en-US" sz="2400" dirty="0">
                <a:solidFill>
                  <a:srgbClr val="1F487C"/>
                </a:solidFill>
                <a:effectLst/>
                <a:ea typeface="Wingdings 2" panose="05020102010507070707" pitchFamily="18" charset="2"/>
                <a:cs typeface="Wingdings 2" panose="05020102010507070707" pitchFamily="18" charset="2"/>
              </a:rPr>
              <a:t>,</a:t>
            </a:r>
            <a:r>
              <a:rPr lang="en-US" sz="2400" spc="-30" dirty="0">
                <a:solidFill>
                  <a:srgbClr val="1F487C"/>
                </a:solidFill>
                <a:effectLst/>
                <a:ea typeface="Wingdings 2" panose="05020102010507070707" pitchFamily="18" charset="2"/>
                <a:cs typeface="Wingdings 2" panose="05020102010507070707" pitchFamily="18" charset="2"/>
              </a:rPr>
              <a:t> </a:t>
            </a:r>
            <a:r>
              <a:rPr lang="en-US" sz="2400" dirty="0">
                <a:solidFill>
                  <a:srgbClr val="1F487C"/>
                </a:solidFill>
              </a:rPr>
              <a:t>2025 at $280,388,145 in  Assessed Value, or $3,534,431 in Tax Levy Growth </a:t>
            </a:r>
          </a:p>
          <a:p>
            <a:pPr marL="0" marR="2216150" lvl="0" indent="0">
              <a:lnSpc>
                <a:spcPct val="105000"/>
              </a:lnSpc>
              <a:spcBef>
                <a:spcPts val="5"/>
              </a:spcBef>
              <a:spcAft>
                <a:spcPts val="0"/>
              </a:spcAft>
              <a:buClr>
                <a:srgbClr val="4F81BB"/>
              </a:buClr>
              <a:buSzPts val="1500"/>
              <a:buNone/>
              <a:tabLst>
                <a:tab pos="782955" algn="l"/>
                <a:tab pos="783590" algn="l"/>
              </a:tabLst>
            </a:pPr>
            <a:r>
              <a:rPr lang="en-US" sz="2400" dirty="0">
                <a:solidFill>
                  <a:srgbClr val="1F487C"/>
                </a:solidFill>
              </a:rPr>
              <a:t>     (based on the FY25 tax rates)</a:t>
            </a:r>
          </a:p>
          <a:p>
            <a:pPr marL="0" marR="0" indent="0">
              <a:spcBef>
                <a:spcPts val="25"/>
              </a:spcBef>
              <a:spcAft>
                <a:spcPts val="0"/>
              </a:spcAft>
              <a:buNone/>
            </a:pPr>
            <a:r>
              <a:rPr lang="en-US" sz="2400" dirty="0">
                <a:solidFill>
                  <a:srgbClr val="1F487C"/>
                </a:solidFill>
              </a:rPr>
              <a:t> </a:t>
            </a:r>
          </a:p>
          <a:p>
            <a:pPr marL="342900" marR="2546985" indent="-342900">
              <a:lnSpc>
                <a:spcPct val="105000"/>
              </a:lnSpc>
              <a:spcBef>
                <a:spcPts val="0"/>
              </a:spcBef>
              <a:buClr>
                <a:srgbClr val="4F81BB"/>
              </a:buClr>
              <a:buSzPts val="1500"/>
              <a:buFont typeface="Wingdings 2" panose="05020102010507070707" pitchFamily="18" charset="2"/>
              <a:buChar char=""/>
              <a:tabLst>
                <a:tab pos="782955" algn="l"/>
                <a:tab pos="783590" algn="l"/>
              </a:tabLst>
            </a:pPr>
            <a:r>
              <a:rPr lang="en-US" sz="2400" dirty="0">
                <a:solidFill>
                  <a:srgbClr val="1F487C"/>
                </a:solidFill>
              </a:rPr>
              <a:t>Residential new growth made up $1,313,886</a:t>
            </a:r>
            <a:r>
              <a:rPr lang="en-US" sz="2400" dirty="0">
                <a:solidFill>
                  <a:srgbClr val="1F487C"/>
                </a:solidFill>
                <a:effectLst/>
                <a:ea typeface="Wingdings 2" panose="05020102010507070707" pitchFamily="18" charset="2"/>
                <a:cs typeface="Wingdings 2" panose="05020102010507070707" pitchFamily="18" charset="2"/>
              </a:rPr>
              <a:t> while commercial, industrial and personal property new growth totaled $2,220,545 </a:t>
            </a:r>
            <a:r>
              <a:rPr lang="en-US" sz="2400" dirty="0">
                <a:effectLst/>
                <a:ea typeface="Arial" panose="020B0604020202020204" pitchFamily="34" charset="0"/>
              </a:rPr>
              <a:t> </a:t>
            </a:r>
          </a:p>
          <a:p>
            <a:pPr marL="0" marR="1723390" lvl="0" indent="0">
              <a:lnSpc>
                <a:spcPct val="105000"/>
              </a:lnSpc>
              <a:spcBef>
                <a:spcPts val="1510"/>
              </a:spcBef>
              <a:spcAft>
                <a:spcPts val="0"/>
              </a:spcAft>
              <a:buClr>
                <a:srgbClr val="4F81BB"/>
              </a:buClr>
              <a:buSzPts val="1500"/>
              <a:buNone/>
              <a:tabLst>
                <a:tab pos="782955" algn="l"/>
                <a:tab pos="783590" algn="l"/>
              </a:tabLst>
            </a:pPr>
            <a:endParaRPr lang="en-US" sz="2400" dirty="0">
              <a:effectLst/>
              <a:ea typeface="Wingdings 2" panose="05020102010507070707" pitchFamily="18" charset="2"/>
              <a:cs typeface="Wingdings 2" panose="05020102010507070707" pitchFamily="18" charset="2"/>
            </a:endParaRPr>
          </a:p>
          <a:p>
            <a:endParaRPr lang="en-US" dirty="0"/>
          </a:p>
        </p:txBody>
      </p:sp>
    </p:spTree>
    <p:extLst>
      <p:ext uri="{BB962C8B-B14F-4D97-AF65-F5344CB8AC3E}">
        <p14:creationId xmlns:p14="http://schemas.microsoft.com/office/powerpoint/2010/main" val="28954311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03710-9E71-40CE-A6CB-2C5990F40CDC}"/>
              </a:ext>
            </a:extLst>
          </p:cNvPr>
          <p:cNvSpPr>
            <a:spLocks noGrp="1"/>
          </p:cNvSpPr>
          <p:nvPr>
            <p:ph type="title"/>
          </p:nvPr>
        </p:nvSpPr>
        <p:spPr>
          <a:xfrm>
            <a:off x="838200" y="365126"/>
            <a:ext cx="10515600" cy="754548"/>
          </a:xfrm>
        </p:spPr>
        <p:txBody>
          <a:bodyPr/>
          <a:lstStyle/>
          <a:p>
            <a:pPr algn="ctr"/>
            <a:r>
              <a:rPr lang="en-US" dirty="0">
                <a:solidFill>
                  <a:schemeClr val="accent1">
                    <a:lumMod val="75000"/>
                  </a:schemeClr>
                </a:solidFill>
              </a:rPr>
              <a:t>New Growth </a:t>
            </a:r>
          </a:p>
        </p:txBody>
      </p:sp>
      <p:graphicFrame>
        <p:nvGraphicFramePr>
          <p:cNvPr id="8" name="Content Placeholder 7">
            <a:extLst>
              <a:ext uri="{FF2B5EF4-FFF2-40B4-BE49-F238E27FC236}">
                <a16:creationId xmlns:a16="http://schemas.microsoft.com/office/drawing/2014/main" id="{9EFC9B3D-B687-A047-A0DE-E82E7F658DD2}"/>
              </a:ext>
            </a:extLst>
          </p:cNvPr>
          <p:cNvGraphicFramePr>
            <a:graphicFrameLocks noGrp="1"/>
          </p:cNvGraphicFramePr>
          <p:nvPr>
            <p:ph idx="1"/>
            <p:extLst>
              <p:ext uri="{D42A27DB-BD31-4B8C-83A1-F6EECF244321}">
                <p14:modId xmlns:p14="http://schemas.microsoft.com/office/powerpoint/2010/main" val="3159548560"/>
              </p:ext>
            </p:extLst>
          </p:nvPr>
        </p:nvGraphicFramePr>
        <p:xfrm>
          <a:off x="1108364" y="1237672"/>
          <a:ext cx="9716653" cy="5503335"/>
        </p:xfrm>
        <a:graphic>
          <a:graphicData uri="http://schemas.openxmlformats.org/drawingml/2006/table">
            <a:tbl>
              <a:tblPr/>
              <a:tblGrid>
                <a:gridCol w="5029796">
                  <a:extLst>
                    <a:ext uri="{9D8B030D-6E8A-4147-A177-3AD203B41FA5}">
                      <a16:colId xmlns:a16="http://schemas.microsoft.com/office/drawing/2014/main" val="304950424"/>
                    </a:ext>
                  </a:extLst>
                </a:gridCol>
                <a:gridCol w="1686127">
                  <a:extLst>
                    <a:ext uri="{9D8B030D-6E8A-4147-A177-3AD203B41FA5}">
                      <a16:colId xmlns:a16="http://schemas.microsoft.com/office/drawing/2014/main" val="1056785390"/>
                    </a:ext>
                  </a:extLst>
                </a:gridCol>
                <a:gridCol w="1628967">
                  <a:extLst>
                    <a:ext uri="{9D8B030D-6E8A-4147-A177-3AD203B41FA5}">
                      <a16:colId xmlns:a16="http://schemas.microsoft.com/office/drawing/2014/main" val="3561662064"/>
                    </a:ext>
                  </a:extLst>
                </a:gridCol>
                <a:gridCol w="1371763">
                  <a:extLst>
                    <a:ext uri="{9D8B030D-6E8A-4147-A177-3AD203B41FA5}">
                      <a16:colId xmlns:a16="http://schemas.microsoft.com/office/drawing/2014/main" val="3343064313"/>
                    </a:ext>
                  </a:extLst>
                </a:gridCol>
              </a:tblGrid>
              <a:tr h="763656">
                <a:tc>
                  <a:txBody>
                    <a:bodyPr/>
                    <a:lstStyle/>
                    <a:p>
                      <a:pPr algn="ctr" fontAlgn="ctr"/>
                      <a:r>
                        <a:rPr lang="en-US" sz="1400" b="0" i="0" u="none" strike="noStrike" dirty="0">
                          <a:solidFill>
                            <a:srgbClr val="000000"/>
                          </a:solidFill>
                          <a:effectLst/>
                          <a:latin typeface="Calibri" panose="020F0502020204030204" pitchFamily="34" charset="0"/>
                        </a:rPr>
                        <a:t>Property Class</a:t>
                      </a:r>
                    </a:p>
                  </a:txBody>
                  <a:tcPr marL="7620" marR="7620" marT="7620" marB="0" anchor="ctr">
                    <a:lnL w="25400" cap="flat" cmpd="dbl"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ctr" fontAlgn="ctr"/>
                      <a:r>
                        <a:rPr lang="en-US" sz="1400" b="0" i="0" u="none" strike="noStrike" dirty="0">
                          <a:solidFill>
                            <a:srgbClr val="000000"/>
                          </a:solidFill>
                          <a:effectLst/>
                          <a:latin typeface="Calibri" panose="020F0502020204030204" pitchFamily="34" charset="0"/>
                        </a:rPr>
                        <a:t>New Growth Valuation</a:t>
                      </a:r>
                    </a:p>
                  </a:txBody>
                  <a:tcPr marL="7620" marR="7620" marT="7620" marB="0" anchor="ctr">
                    <a:lnL w="6350" cap="flat" cmpd="sng" algn="ctr">
                      <a:solidFill>
                        <a:srgbClr val="000000"/>
                      </a:solidFill>
                      <a:prstDash val="solid"/>
                      <a:round/>
                      <a:headEnd type="none" w="med" len="med"/>
                      <a:tailEnd type="none" w="med" len="med"/>
                    </a:lnL>
                    <a:lnR w="25400" cap="flat" cmpd="dbl" algn="ctr">
                      <a:solidFill>
                        <a:srgbClr val="000000"/>
                      </a:solidFill>
                      <a:prstDash val="solid"/>
                      <a:round/>
                      <a:headEnd type="none" w="med" len="med"/>
                      <a:tailEnd type="none" w="med" len="med"/>
                    </a:lnR>
                    <a:lnT w="25400" cap="flat" cmpd="dbl"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PY Tax Rate</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sz="1400" b="0" i="0" u="none" strike="noStrike" dirty="0">
                        <a:solidFill>
                          <a:srgbClr val="000000"/>
                        </a:solidFill>
                        <a:effectLst/>
                        <a:latin typeface="Calibri" panose="020F0502020204030204" pitchFamily="34" charset="0"/>
                      </a:endParaRPr>
                    </a:p>
                  </a:txBody>
                  <a:tcPr marL="7620" marR="7620" marT="7620" marB="0" anchor="b">
                    <a:lnL w="25400" cap="flat" cmpd="dbl"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0" i="0" u="none" strike="noStrike" dirty="0">
                          <a:solidFill>
                            <a:srgbClr val="000000"/>
                          </a:solidFill>
                          <a:effectLst/>
                          <a:latin typeface="Calibri" panose="020F0502020204030204" pitchFamily="34" charset="0"/>
                        </a:rPr>
                        <a:t>Tax Levy Growth</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378342164"/>
                  </a:ext>
                </a:extLst>
              </a:tr>
              <a:tr h="278621">
                <a:tc>
                  <a:txBody>
                    <a:bodyPr/>
                    <a:lstStyle/>
                    <a:p>
                      <a:pPr algn="l" fontAlgn="b"/>
                      <a:r>
                        <a:rPr lang="en-US" sz="1400" b="0" i="0" u="none" strike="noStrike">
                          <a:solidFill>
                            <a:srgbClr val="000000"/>
                          </a:solidFill>
                          <a:effectLst/>
                          <a:latin typeface="Calibri" panose="020F0502020204030204" pitchFamily="34" charset="0"/>
                        </a:rPr>
                        <a:t>SINGLE FAMILY (101)</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   17,424,100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589161887"/>
                  </a:ext>
                </a:extLst>
              </a:tr>
              <a:tr h="278621">
                <a:tc>
                  <a:txBody>
                    <a:bodyPr/>
                    <a:lstStyle/>
                    <a:p>
                      <a:pPr algn="l" fontAlgn="b"/>
                      <a:r>
                        <a:rPr lang="en-US" sz="1400" b="0" i="0" u="none" strike="noStrike">
                          <a:solidFill>
                            <a:srgbClr val="000000"/>
                          </a:solidFill>
                          <a:effectLst/>
                          <a:latin typeface="Calibri" panose="020F0502020204030204" pitchFamily="34" charset="0"/>
                        </a:rPr>
                        <a:t>CONDOMINIUM (102)</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  12,628,002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456295878"/>
                  </a:ext>
                </a:extLst>
              </a:tr>
              <a:tr h="278621">
                <a:tc>
                  <a:txBody>
                    <a:bodyPr/>
                    <a:lstStyle/>
                    <a:p>
                      <a:pPr algn="l" fontAlgn="b"/>
                      <a:r>
                        <a:rPr lang="en-US" sz="1400" b="0" i="0" u="none" strike="noStrike">
                          <a:solidFill>
                            <a:srgbClr val="000000"/>
                          </a:solidFill>
                          <a:effectLst/>
                          <a:latin typeface="Calibri" panose="020F0502020204030204" pitchFamily="34" charset="0"/>
                        </a:rPr>
                        <a:t>TWO &amp; THREE FAMILY (104 &amp; 105)</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  14,918,000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192892221"/>
                  </a:ext>
                </a:extLst>
              </a:tr>
              <a:tr h="278621">
                <a:tc>
                  <a:txBody>
                    <a:bodyPr/>
                    <a:lstStyle/>
                    <a:p>
                      <a:pPr algn="l" fontAlgn="b"/>
                      <a:r>
                        <a:rPr lang="en-US" sz="1400" b="0" i="0" u="none" strike="noStrike" dirty="0">
                          <a:solidFill>
                            <a:srgbClr val="000000"/>
                          </a:solidFill>
                          <a:effectLst/>
                          <a:latin typeface="Calibri" panose="020F0502020204030204" pitchFamily="34" charset="0"/>
                        </a:rPr>
                        <a:t>MULTI - FAMILY (111-125)</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  101,175,500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394307082"/>
                  </a:ext>
                </a:extLst>
              </a:tr>
              <a:tr h="278621">
                <a:tc>
                  <a:txBody>
                    <a:bodyPr/>
                    <a:lstStyle/>
                    <a:p>
                      <a:pPr algn="l" fontAlgn="b"/>
                      <a:r>
                        <a:rPr lang="en-US" sz="1400" b="0" i="0" u="none" strike="noStrike">
                          <a:solidFill>
                            <a:srgbClr val="000000"/>
                          </a:solidFill>
                          <a:effectLst/>
                          <a:latin typeface="Calibri" panose="020F0502020204030204" pitchFamily="34" charset="0"/>
                        </a:rPr>
                        <a:t>VACANT LAND (130-132 &amp; 106)</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261184304"/>
                  </a:ext>
                </a:extLst>
              </a:tr>
              <a:tr h="278621">
                <a:tc>
                  <a:txBody>
                    <a:bodyPr/>
                    <a:lstStyle/>
                    <a:p>
                      <a:pPr algn="l" fontAlgn="b"/>
                      <a:r>
                        <a:rPr lang="en-US" sz="1400" b="0" i="0" u="none" strike="noStrike" dirty="0">
                          <a:solidFill>
                            <a:srgbClr val="000000"/>
                          </a:solidFill>
                          <a:effectLst/>
                          <a:latin typeface="Calibri" panose="020F0502020204030204" pitchFamily="34" charset="0"/>
                        </a:rPr>
                        <a:t>ALL OTHERS (103, 109, 012-018)</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3,159,608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006121022"/>
                  </a:ext>
                </a:extLst>
              </a:tr>
              <a:tr h="278621">
                <a:tc>
                  <a:txBody>
                    <a:bodyPr/>
                    <a:lstStyle/>
                    <a:p>
                      <a:pPr algn="l" fontAlgn="b"/>
                      <a:r>
                        <a:rPr lang="en-US" sz="1400" b="0" i="0" u="none" strike="noStrike">
                          <a:solidFill>
                            <a:srgbClr val="000000"/>
                          </a:solidFill>
                          <a:effectLst/>
                          <a:latin typeface="Calibri" panose="020F0502020204030204" pitchFamily="34" charset="0"/>
                        </a:rPr>
                        <a:t>TOTAL RESIDENTIAL</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149,305,210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8.80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1,313,886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850395320"/>
                  </a:ext>
                </a:extLst>
              </a:tr>
              <a:tr h="278621">
                <a:tc>
                  <a:txBody>
                    <a:bodyPr/>
                    <a:lstStyle/>
                    <a:p>
                      <a:pPr algn="l" fontAlgn="b"/>
                      <a:r>
                        <a:rPr lang="en-US" sz="1400" b="0" i="0" u="none" strike="noStrike">
                          <a:solidFill>
                            <a:srgbClr val="000000"/>
                          </a:solidFill>
                          <a:effectLst/>
                          <a:latin typeface="Calibri" panose="020F0502020204030204" pitchFamily="34" charset="0"/>
                        </a:rPr>
                        <a:t>OPEN SPACE</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r>
                        <a:rPr lang="en-US" sz="1400" b="0" i="0" u="none" strike="noStrike" kern="1200" dirty="0">
                          <a:solidFill>
                            <a:srgbClr val="000000"/>
                          </a:solidFill>
                          <a:effectLst/>
                          <a:latin typeface="Calibri" panose="020F0502020204030204" pitchFamily="34" charset="0"/>
                          <a:ea typeface="+mn-ea"/>
                          <a:cs typeface="+mn-cs"/>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2643037438"/>
                  </a:ext>
                </a:extLst>
              </a:tr>
              <a:tr h="278621">
                <a:tc>
                  <a:txBody>
                    <a:bodyPr/>
                    <a:lstStyle/>
                    <a:p>
                      <a:pPr algn="l" fontAlgn="b"/>
                      <a:r>
                        <a:rPr lang="en-US" sz="1400" b="0" i="0" u="none" strike="noStrike">
                          <a:solidFill>
                            <a:srgbClr val="000000"/>
                          </a:solidFill>
                          <a:effectLst/>
                          <a:latin typeface="Calibri" panose="020F0502020204030204" pitchFamily="34" charset="0"/>
                        </a:rPr>
                        <a:t>OPEN SPACE - CHAPTER 61, 61A, 61B</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r>
                        <a:rPr lang="en-US" sz="1400" b="0" i="0" u="none" strike="noStrike" kern="1200" dirty="0">
                          <a:solidFill>
                            <a:srgbClr val="000000"/>
                          </a:solidFill>
                          <a:effectLst/>
                          <a:latin typeface="Calibri" panose="020F0502020204030204" pitchFamily="34" charset="0"/>
                          <a:ea typeface="+mn-ea"/>
                          <a:cs typeface="+mn-cs"/>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022473199"/>
                  </a:ext>
                </a:extLst>
              </a:tr>
              <a:tr h="278621">
                <a:tc>
                  <a:txBody>
                    <a:bodyPr/>
                    <a:lstStyle/>
                    <a:p>
                      <a:pPr algn="l" fontAlgn="b"/>
                      <a:r>
                        <a:rPr lang="en-US" sz="1400" b="0" i="0" u="none" strike="noStrike">
                          <a:solidFill>
                            <a:srgbClr val="000000"/>
                          </a:solidFill>
                          <a:effectLst/>
                          <a:latin typeface="Calibri" panose="020F0502020204030204" pitchFamily="34" charset="0"/>
                        </a:rPr>
                        <a:t>TOTAL OPEN SPACE</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r" defTabSz="914400" rtl="0" eaLnBrk="1" fontAlgn="b" latinLnBrk="0" hangingPunct="1"/>
                      <a:r>
                        <a:rPr lang="en-US" sz="1400" b="0" i="0" u="none" strike="noStrike" kern="1200" dirty="0">
                          <a:solidFill>
                            <a:srgbClr val="000000"/>
                          </a:solidFill>
                          <a:effectLst/>
                          <a:latin typeface="Calibri" panose="020F0502020204030204" pitchFamily="34" charset="0"/>
                          <a:ea typeface="+mn-ea"/>
                          <a:cs typeface="+mn-cs"/>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427864041"/>
                  </a:ext>
                </a:extLst>
              </a:tr>
              <a:tr h="278621">
                <a:tc>
                  <a:txBody>
                    <a:bodyPr/>
                    <a:lstStyle/>
                    <a:p>
                      <a:pPr algn="l" fontAlgn="b"/>
                      <a:r>
                        <a:rPr lang="en-US" sz="1400" b="0" i="0" u="none" strike="noStrike">
                          <a:solidFill>
                            <a:srgbClr val="000000"/>
                          </a:solidFill>
                          <a:effectLst/>
                          <a:latin typeface="Calibri" panose="020F0502020204030204" pitchFamily="34" charset="0"/>
                        </a:rPr>
                        <a:t>COMMERCIAL</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kern="1200" dirty="0">
                          <a:solidFill>
                            <a:srgbClr val="000000"/>
                          </a:solidFill>
                          <a:effectLst/>
                          <a:latin typeface="Calibri" panose="020F0502020204030204" pitchFamily="34" charset="0"/>
                          <a:ea typeface="+mn-ea"/>
                          <a:cs typeface="+mn-cs"/>
                        </a:rPr>
                        <a:t>26,293,245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260621925"/>
                  </a:ext>
                </a:extLst>
              </a:tr>
              <a:tr h="290932">
                <a:tc>
                  <a:txBody>
                    <a:bodyPr/>
                    <a:lstStyle/>
                    <a:p>
                      <a:pPr algn="l" fontAlgn="b"/>
                      <a:r>
                        <a:rPr lang="fr-FR" sz="1400" b="0" i="0" u="none" strike="noStrike" dirty="0">
                          <a:solidFill>
                            <a:srgbClr val="000000"/>
                          </a:solidFill>
                          <a:effectLst/>
                          <a:latin typeface="Calibri" panose="020F0502020204030204" pitchFamily="34" charset="0"/>
                        </a:rPr>
                        <a:t>COMMERCIAL - CHAPTER 61, 61A, 61B</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kern="1200" dirty="0">
                          <a:solidFill>
                            <a:srgbClr val="000000"/>
                          </a:solidFill>
                          <a:effectLst/>
                          <a:latin typeface="Calibri" panose="020F0502020204030204" pitchFamily="34" charset="0"/>
                          <a:ea typeface="+mn-ea"/>
                          <a:cs typeface="+mn-cs"/>
                        </a:rPr>
                        <a:t>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l" fontAlgn="b"/>
                      <a:r>
                        <a:rPr lang="en-US" sz="1400" b="0" i="0" u="none" strike="noStrike">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852336151"/>
                  </a:ext>
                </a:extLst>
              </a:tr>
              <a:tr h="278621">
                <a:tc>
                  <a:txBody>
                    <a:bodyPr/>
                    <a:lstStyle/>
                    <a:p>
                      <a:pPr algn="l" fontAlgn="b"/>
                      <a:r>
                        <a:rPr lang="en-US" sz="1400" b="0" i="0" u="none" strike="noStrike">
                          <a:solidFill>
                            <a:srgbClr val="000000"/>
                          </a:solidFill>
                          <a:effectLst/>
                          <a:latin typeface="Calibri" panose="020F0502020204030204" pitchFamily="34" charset="0"/>
                        </a:rPr>
                        <a:t>TOTAL COMMERCIAL</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kern="1200" dirty="0">
                          <a:solidFill>
                            <a:srgbClr val="000000"/>
                          </a:solidFill>
                          <a:effectLst/>
                          <a:latin typeface="Calibri" panose="020F0502020204030204" pitchFamily="34" charset="0"/>
                          <a:ea typeface="+mn-ea"/>
                          <a:cs typeface="+mn-cs"/>
                        </a:rPr>
                        <a:t>26,293,245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r" fontAlgn="b"/>
                      <a:r>
                        <a:rPr lang="en-US" sz="1400" b="0" i="0" u="none" strike="noStrike" dirty="0">
                          <a:solidFill>
                            <a:srgbClr val="000000"/>
                          </a:solidFill>
                          <a:effectLst/>
                          <a:latin typeface="Calibri" panose="020F0502020204030204" pitchFamily="34" charset="0"/>
                        </a:rPr>
                        <a:t>16.94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445,408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927563523"/>
                  </a:ext>
                </a:extLst>
              </a:tr>
              <a:tr h="278621">
                <a:tc>
                  <a:txBody>
                    <a:bodyPr/>
                    <a:lstStyle/>
                    <a:p>
                      <a:pPr algn="l" fontAlgn="b"/>
                      <a:r>
                        <a:rPr lang="en-US" sz="1400" b="0" i="0" u="none" strike="noStrike">
                          <a:solidFill>
                            <a:srgbClr val="000000"/>
                          </a:solidFill>
                          <a:effectLst/>
                          <a:latin typeface="Calibri" panose="020F0502020204030204" pitchFamily="34" charset="0"/>
                        </a:rPr>
                        <a:t>INDUSTRIAL</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kern="1200" dirty="0">
                          <a:solidFill>
                            <a:srgbClr val="000000"/>
                          </a:solidFill>
                          <a:effectLst/>
                          <a:latin typeface="Calibri" panose="020F0502020204030204" pitchFamily="34" charset="0"/>
                          <a:ea typeface="+mn-ea"/>
                          <a:cs typeface="+mn-cs"/>
                        </a:rPr>
                        <a:t>2,120,500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r" fontAlgn="b"/>
                      <a:r>
                        <a:rPr lang="en-US" sz="1400" b="0" i="0" u="none" strike="noStrike" dirty="0">
                          <a:solidFill>
                            <a:srgbClr val="000000"/>
                          </a:solidFill>
                          <a:effectLst/>
                          <a:latin typeface="Calibri" panose="020F0502020204030204" pitchFamily="34" charset="0"/>
                        </a:rPr>
                        <a:t>16.94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35,921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1205280194"/>
                  </a:ext>
                </a:extLst>
              </a:tr>
              <a:tr h="278621">
                <a:tc>
                  <a:txBody>
                    <a:bodyPr/>
                    <a:lstStyle/>
                    <a:p>
                      <a:pPr algn="l" fontAlgn="b"/>
                      <a:r>
                        <a:rPr lang="en-US" sz="1400" b="0" i="0" u="none" strike="noStrike">
                          <a:solidFill>
                            <a:srgbClr val="000000"/>
                          </a:solidFill>
                          <a:effectLst/>
                          <a:latin typeface="Calibri" panose="020F0502020204030204" pitchFamily="34" charset="0"/>
                        </a:rPr>
                        <a:t>PERSONAL PROPERTY</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kern="1200" dirty="0">
                          <a:solidFill>
                            <a:srgbClr val="000000"/>
                          </a:solidFill>
                          <a:effectLst/>
                          <a:latin typeface="Calibri" panose="020F0502020204030204" pitchFamily="34" charset="0"/>
                          <a:ea typeface="+mn-ea"/>
                          <a:cs typeface="+mn-cs"/>
                        </a:rPr>
                        <a:t>102,669,190</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FFEB"/>
                    </a:solidFill>
                  </a:tcPr>
                </a:tc>
                <a:tc>
                  <a:txBody>
                    <a:bodyPr/>
                    <a:lstStyle/>
                    <a:p>
                      <a:pPr algn="r" fontAlgn="b"/>
                      <a:r>
                        <a:rPr lang="en-US" sz="1400" b="0" i="0" u="none" strike="noStrike" dirty="0">
                          <a:solidFill>
                            <a:srgbClr val="000000"/>
                          </a:solidFill>
                          <a:effectLst/>
                          <a:latin typeface="Calibri" panose="020F0502020204030204" pitchFamily="34" charset="0"/>
                        </a:rPr>
                        <a:t>16.94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marL="0" algn="r" defTabSz="914400" rtl="0" eaLnBrk="1" fontAlgn="b" latinLnBrk="0" hangingPunct="1">
                        <a:buNone/>
                      </a:pPr>
                      <a:r>
                        <a:rPr lang="en-US" sz="1400" b="0" i="0" u="none" strike="noStrike" kern="1200" dirty="0">
                          <a:solidFill>
                            <a:srgbClr val="000000"/>
                          </a:solidFill>
                          <a:effectLst/>
                          <a:latin typeface="Calibri" panose="020F0502020204030204" pitchFamily="34" charset="0"/>
                          <a:ea typeface="+mn-ea"/>
                          <a:cs typeface="+mn-cs"/>
                        </a:rPr>
                        <a:t>       1,739,216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433952223"/>
                  </a:ext>
                </a:extLst>
              </a:tr>
              <a:tr h="278621">
                <a:tc>
                  <a:txBody>
                    <a:bodyPr/>
                    <a:lstStyle/>
                    <a:p>
                      <a:pPr algn="l" fontAlgn="b"/>
                      <a:r>
                        <a:rPr lang="en-US" sz="1400" b="0" i="0" u="none" strike="noStrike">
                          <a:solidFill>
                            <a:srgbClr val="000000"/>
                          </a:solidFill>
                          <a:effectLst/>
                          <a:latin typeface="Calibri" panose="020F0502020204030204" pitchFamily="34" charset="0"/>
                        </a:rPr>
                        <a:t>TOTAL REAL &amp; PERSONAL</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buNone/>
                      </a:pPr>
                      <a:r>
                        <a:rPr lang="en-US" sz="1400" b="0" i="0" u="none" strike="noStrike" kern="1200" dirty="0">
                          <a:solidFill>
                            <a:srgbClr val="000000"/>
                          </a:solidFill>
                          <a:effectLst/>
                          <a:latin typeface="Calibri" panose="020F0502020204030204" pitchFamily="34" charset="0"/>
                          <a:ea typeface="+mn-ea"/>
                          <a:cs typeface="+mn-cs"/>
                        </a:rPr>
                        <a:t>           280,388,145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solidFill>
                      <a:srgbClr val="C6E0B4"/>
                    </a:solidFill>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marL="0" algn="r" defTabSz="914400" rtl="0" eaLnBrk="1" fontAlgn="b" latinLnBrk="0" hangingPunct="1"/>
                      <a:r>
                        <a:rPr lang="en-US" sz="1400" b="0" i="0" u="none" strike="noStrike" kern="1200" dirty="0">
                          <a:solidFill>
                            <a:srgbClr val="000000"/>
                          </a:solidFill>
                          <a:effectLst/>
                          <a:latin typeface="Calibri" panose="020F0502020204030204" pitchFamily="34" charset="0"/>
                          <a:ea typeface="+mn-ea"/>
                          <a:cs typeface="+mn-cs"/>
                        </a:rPr>
                        <a:t>3,534,431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extLst>
                  <a:ext uri="{0D108BD9-81ED-4DB2-BD59-A6C34878D82A}">
                    <a16:rowId xmlns:a16="http://schemas.microsoft.com/office/drawing/2014/main" val="2434094774"/>
                  </a:ext>
                </a:extLst>
              </a:tr>
              <a:tr h="269432">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558835"/>
                  </a:ext>
                </a:extLst>
              </a:tr>
            </a:tbl>
          </a:graphicData>
        </a:graphic>
      </p:graphicFrame>
    </p:spTree>
    <p:extLst>
      <p:ext uri="{BB962C8B-B14F-4D97-AF65-F5344CB8AC3E}">
        <p14:creationId xmlns:p14="http://schemas.microsoft.com/office/powerpoint/2010/main" val="17598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3DFE0-5E1C-40D2-A300-88B35D5CEC0B}"/>
              </a:ext>
            </a:extLst>
          </p:cNvPr>
          <p:cNvSpPr>
            <a:spLocks noGrp="1"/>
          </p:cNvSpPr>
          <p:nvPr>
            <p:ph type="title"/>
          </p:nvPr>
        </p:nvSpPr>
        <p:spPr>
          <a:xfrm>
            <a:off x="3684153" y="301841"/>
            <a:ext cx="4823692" cy="550415"/>
          </a:xfrm>
        </p:spPr>
        <p:txBody>
          <a:bodyPr>
            <a:normAutofit fontScale="90000"/>
          </a:bodyPr>
          <a:lstStyle/>
          <a:p>
            <a:pPr algn="ctr"/>
            <a:r>
              <a:rPr lang="en-US" dirty="0">
                <a:solidFill>
                  <a:schemeClr val="accent1">
                    <a:lumMod val="75000"/>
                  </a:schemeClr>
                </a:solidFill>
              </a:rPr>
              <a:t>New Growth Value </a:t>
            </a:r>
            <a:endParaRPr lang="en-US" dirty="0">
              <a:solidFill>
                <a:schemeClr val="accent1">
                  <a:lumMod val="75000"/>
                </a:schemeClr>
              </a:solidFill>
              <a:latin typeface="Book Antiqua" panose="02040602050305030304" pitchFamily="18" charset="0"/>
            </a:endParaRPr>
          </a:p>
        </p:txBody>
      </p:sp>
      <p:graphicFrame>
        <p:nvGraphicFramePr>
          <p:cNvPr id="4" name="Chart 3">
            <a:extLst>
              <a:ext uri="{FF2B5EF4-FFF2-40B4-BE49-F238E27FC236}">
                <a16:creationId xmlns:a16="http://schemas.microsoft.com/office/drawing/2014/main" id="{BEF70996-497A-4050-8578-75B34E346019}"/>
              </a:ext>
            </a:extLst>
          </p:cNvPr>
          <p:cNvGraphicFramePr>
            <a:graphicFrameLocks/>
          </p:cNvGraphicFramePr>
          <p:nvPr>
            <p:extLst>
              <p:ext uri="{D42A27DB-BD31-4B8C-83A1-F6EECF244321}">
                <p14:modId xmlns:p14="http://schemas.microsoft.com/office/powerpoint/2010/main" val="3281457618"/>
              </p:ext>
            </p:extLst>
          </p:nvPr>
        </p:nvGraphicFramePr>
        <p:xfrm>
          <a:off x="133166" y="852257"/>
          <a:ext cx="11869444" cy="59036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86789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AC218-9623-F060-475C-30E3E9738E9C}"/>
              </a:ext>
            </a:extLst>
          </p:cNvPr>
          <p:cNvSpPr>
            <a:spLocks noGrp="1"/>
          </p:cNvSpPr>
          <p:nvPr>
            <p:ph type="title"/>
          </p:nvPr>
        </p:nvSpPr>
        <p:spPr>
          <a:xfrm>
            <a:off x="838200" y="365126"/>
            <a:ext cx="10515600" cy="691318"/>
          </a:xfrm>
        </p:spPr>
        <p:txBody>
          <a:bodyPr/>
          <a:lstStyle/>
          <a:p>
            <a:pPr algn="ctr"/>
            <a:r>
              <a:rPr lang="en-US" sz="4000" dirty="0">
                <a:solidFill>
                  <a:schemeClr val="accent1">
                    <a:lumMod val="75000"/>
                  </a:schemeClr>
                </a:solidFill>
              </a:rPr>
              <a:t>New Growth Value Trends</a:t>
            </a:r>
          </a:p>
        </p:txBody>
      </p:sp>
      <p:graphicFrame>
        <p:nvGraphicFramePr>
          <p:cNvPr id="3" name="Chart 2">
            <a:extLst>
              <a:ext uri="{FF2B5EF4-FFF2-40B4-BE49-F238E27FC236}">
                <a16:creationId xmlns:a16="http://schemas.microsoft.com/office/drawing/2014/main" id="{79612E72-042E-4E18-A3C8-405483C26C53}"/>
              </a:ext>
            </a:extLst>
          </p:cNvPr>
          <p:cNvGraphicFramePr>
            <a:graphicFrameLocks/>
          </p:cNvGraphicFramePr>
          <p:nvPr>
            <p:extLst>
              <p:ext uri="{D42A27DB-BD31-4B8C-83A1-F6EECF244321}">
                <p14:modId xmlns:p14="http://schemas.microsoft.com/office/powerpoint/2010/main" val="142761994"/>
              </p:ext>
            </p:extLst>
          </p:nvPr>
        </p:nvGraphicFramePr>
        <p:xfrm>
          <a:off x="319596" y="1180730"/>
          <a:ext cx="11585359" cy="55485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515492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40CF2F-BCE9-9E32-AB31-DE766C8D0125}"/>
              </a:ext>
            </a:extLst>
          </p:cNvPr>
          <p:cNvPicPr>
            <a:picLocks noChangeAspect="1"/>
          </p:cNvPicPr>
          <p:nvPr/>
        </p:nvPicPr>
        <p:blipFill>
          <a:blip r:embed="rId3"/>
          <a:stretch>
            <a:fillRect/>
          </a:stretch>
        </p:blipFill>
        <p:spPr>
          <a:xfrm>
            <a:off x="838200" y="1184534"/>
            <a:ext cx="4782217" cy="5391902"/>
          </a:xfrm>
          <a:prstGeom prst="rect">
            <a:avLst/>
          </a:prstGeom>
        </p:spPr>
      </p:pic>
      <p:sp>
        <p:nvSpPr>
          <p:cNvPr id="2" name="Title 1">
            <a:extLst>
              <a:ext uri="{FF2B5EF4-FFF2-40B4-BE49-F238E27FC236}">
                <a16:creationId xmlns:a16="http://schemas.microsoft.com/office/drawing/2014/main" id="{766E5A87-095B-4D12-BC2E-0D0C8063537A}"/>
              </a:ext>
            </a:extLst>
          </p:cNvPr>
          <p:cNvSpPr>
            <a:spLocks noGrp="1"/>
          </p:cNvSpPr>
          <p:nvPr>
            <p:ph type="title"/>
          </p:nvPr>
        </p:nvSpPr>
        <p:spPr>
          <a:xfrm>
            <a:off x="838200" y="251846"/>
            <a:ext cx="10515599" cy="932688"/>
          </a:xfrm>
        </p:spPr>
        <p:txBody>
          <a:bodyPr vert="horz" lIns="91440" tIns="45720" rIns="91440" bIns="45720" rtlCol="0" anchor="b">
            <a:normAutofit/>
          </a:bodyPr>
          <a:lstStyle/>
          <a:p>
            <a:pPr algn="ctr"/>
            <a:r>
              <a:rPr lang="en-US" sz="5400" kern="1200" spc="-50" dirty="0">
                <a:solidFill>
                  <a:schemeClr val="accent1">
                    <a:lumMod val="75000"/>
                  </a:schemeClr>
                </a:solidFill>
                <a:effectLst/>
                <a:latin typeface="+mj-lt"/>
                <a:ea typeface="+mj-ea"/>
                <a:cs typeface="+mj-cs"/>
              </a:rPr>
              <a:t>Fiscal</a:t>
            </a:r>
            <a:r>
              <a:rPr lang="en-US" sz="5400" kern="1200" spc="-200" dirty="0">
                <a:solidFill>
                  <a:schemeClr val="accent1">
                    <a:lumMod val="75000"/>
                  </a:schemeClr>
                </a:solidFill>
                <a:effectLst/>
                <a:latin typeface="+mj-lt"/>
                <a:ea typeface="+mj-ea"/>
                <a:cs typeface="+mj-cs"/>
              </a:rPr>
              <a:t> </a:t>
            </a:r>
            <a:r>
              <a:rPr lang="en-US" sz="5400" kern="1200" spc="-50" dirty="0">
                <a:solidFill>
                  <a:schemeClr val="accent1">
                    <a:lumMod val="75000"/>
                  </a:schemeClr>
                </a:solidFill>
                <a:effectLst/>
                <a:latin typeface="+mj-lt"/>
                <a:ea typeface="+mj-ea"/>
                <a:cs typeface="+mj-cs"/>
              </a:rPr>
              <a:t>2026</a:t>
            </a:r>
            <a:r>
              <a:rPr lang="en-US" sz="5400" kern="1200" spc="-170" dirty="0">
                <a:solidFill>
                  <a:schemeClr val="accent1">
                    <a:lumMod val="75000"/>
                  </a:schemeClr>
                </a:solidFill>
                <a:effectLst/>
                <a:latin typeface="+mj-lt"/>
                <a:ea typeface="+mj-ea"/>
                <a:cs typeface="+mj-cs"/>
              </a:rPr>
              <a:t> </a:t>
            </a:r>
            <a:r>
              <a:rPr lang="en-US" sz="5400" kern="1200" spc="-50" dirty="0">
                <a:solidFill>
                  <a:schemeClr val="accent1">
                    <a:lumMod val="75000"/>
                  </a:schemeClr>
                </a:solidFill>
                <a:effectLst/>
                <a:latin typeface="+mj-lt"/>
                <a:ea typeface="+mj-ea"/>
                <a:cs typeface="+mj-cs"/>
              </a:rPr>
              <a:t>Value</a:t>
            </a:r>
            <a:r>
              <a:rPr lang="en-US" sz="5400" kern="1200" spc="-175" dirty="0">
                <a:solidFill>
                  <a:schemeClr val="accent1">
                    <a:lumMod val="75000"/>
                  </a:schemeClr>
                </a:solidFill>
                <a:effectLst/>
                <a:latin typeface="+mj-lt"/>
                <a:ea typeface="+mj-ea"/>
                <a:cs typeface="+mj-cs"/>
              </a:rPr>
              <a:t> </a:t>
            </a:r>
            <a:r>
              <a:rPr lang="en-US" sz="5400" kern="1200" spc="-45" dirty="0">
                <a:solidFill>
                  <a:schemeClr val="accent1">
                    <a:lumMod val="75000"/>
                  </a:schemeClr>
                </a:solidFill>
                <a:effectLst/>
                <a:latin typeface="+mj-lt"/>
                <a:ea typeface="+mj-ea"/>
                <a:cs typeface="+mj-cs"/>
              </a:rPr>
              <a:t>by Class</a:t>
            </a:r>
            <a:endParaRPr lang="en-US" sz="5400" kern="1200" dirty="0">
              <a:solidFill>
                <a:schemeClr val="accent1">
                  <a:lumMod val="75000"/>
                </a:schemeClr>
              </a:solidFill>
              <a:latin typeface="+mj-lt"/>
              <a:ea typeface="+mj-ea"/>
              <a:cs typeface="+mj-cs"/>
            </a:endParaRPr>
          </a:p>
        </p:txBody>
      </p:sp>
      <p:graphicFrame>
        <p:nvGraphicFramePr>
          <p:cNvPr id="3" name="Chart 2">
            <a:extLst>
              <a:ext uri="{FF2B5EF4-FFF2-40B4-BE49-F238E27FC236}">
                <a16:creationId xmlns:a16="http://schemas.microsoft.com/office/drawing/2014/main" id="{87F1918C-4777-4FDC-5636-4CD84C95D984}"/>
              </a:ext>
            </a:extLst>
          </p:cNvPr>
          <p:cNvGraphicFramePr>
            <a:graphicFrameLocks/>
          </p:cNvGraphicFramePr>
          <p:nvPr>
            <p:extLst>
              <p:ext uri="{D42A27DB-BD31-4B8C-83A1-F6EECF244321}">
                <p14:modId xmlns:p14="http://schemas.microsoft.com/office/powerpoint/2010/main" val="2327925983"/>
              </p:ext>
            </p:extLst>
          </p:nvPr>
        </p:nvGraphicFramePr>
        <p:xfrm>
          <a:off x="5978106" y="1184534"/>
          <a:ext cx="5660365" cy="51903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Table 4">
            <a:extLst>
              <a:ext uri="{FF2B5EF4-FFF2-40B4-BE49-F238E27FC236}">
                <a16:creationId xmlns:a16="http://schemas.microsoft.com/office/drawing/2014/main" id="{01E81968-92A8-B81C-887A-70815D62FEC1}"/>
              </a:ext>
            </a:extLst>
          </p:cNvPr>
          <p:cNvGraphicFramePr>
            <a:graphicFrameLocks noGrp="1"/>
          </p:cNvGraphicFramePr>
          <p:nvPr>
            <p:extLst>
              <p:ext uri="{D42A27DB-BD31-4B8C-83A1-F6EECF244321}">
                <p14:modId xmlns:p14="http://schemas.microsoft.com/office/powerpoint/2010/main" val="2850011161"/>
              </p:ext>
            </p:extLst>
          </p:nvPr>
        </p:nvGraphicFramePr>
        <p:xfrm>
          <a:off x="838201" y="1184534"/>
          <a:ext cx="4782216" cy="5595524"/>
        </p:xfrm>
        <a:graphic>
          <a:graphicData uri="http://schemas.openxmlformats.org/drawingml/2006/table">
            <a:tbl>
              <a:tblPr/>
              <a:tblGrid>
                <a:gridCol w="1926128">
                  <a:extLst>
                    <a:ext uri="{9D8B030D-6E8A-4147-A177-3AD203B41FA5}">
                      <a16:colId xmlns:a16="http://schemas.microsoft.com/office/drawing/2014/main" val="1709079420"/>
                    </a:ext>
                  </a:extLst>
                </a:gridCol>
                <a:gridCol w="1832832">
                  <a:extLst>
                    <a:ext uri="{9D8B030D-6E8A-4147-A177-3AD203B41FA5}">
                      <a16:colId xmlns:a16="http://schemas.microsoft.com/office/drawing/2014/main" val="3398351410"/>
                    </a:ext>
                  </a:extLst>
                </a:gridCol>
                <a:gridCol w="1023256">
                  <a:extLst>
                    <a:ext uri="{9D8B030D-6E8A-4147-A177-3AD203B41FA5}">
                      <a16:colId xmlns:a16="http://schemas.microsoft.com/office/drawing/2014/main" val="1766760193"/>
                    </a:ext>
                  </a:extLst>
                </a:gridCol>
              </a:tblGrid>
              <a:tr h="311944">
                <a:tc gridSpan="3">
                  <a:txBody>
                    <a:bodyPr/>
                    <a:lstStyle/>
                    <a:p>
                      <a:pPr algn="ctr" rtl="0" fontAlgn="t">
                        <a:buNone/>
                      </a:pPr>
                      <a:r>
                        <a:rPr lang="en-US" sz="1500" b="1" i="0" u="none" strike="noStrike" dirty="0">
                          <a:solidFill>
                            <a:srgbClr val="000000"/>
                          </a:solidFill>
                          <a:effectLst/>
                          <a:latin typeface="Calibri" panose="020F0502020204030204" pitchFamily="34" charset="0"/>
                        </a:rPr>
                        <a:t>Fiscal 2026</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DEBE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1050689"/>
                  </a:ext>
                </a:extLst>
              </a:tr>
              <a:tr h="614141">
                <a:tc>
                  <a:txBody>
                    <a:bodyPr/>
                    <a:lstStyle/>
                    <a:p>
                      <a:pPr algn="ctr" rtl="0" fontAlgn="t">
                        <a:buNone/>
                      </a:pPr>
                      <a:r>
                        <a:rPr lang="en-US" sz="1500" b="1" i="0" u="none" strike="noStrike" dirty="0">
                          <a:solidFill>
                            <a:srgbClr val="000000"/>
                          </a:solidFill>
                          <a:effectLst/>
                          <a:latin typeface="Calibri" panose="020F0502020204030204" pitchFamily="34" charset="0"/>
                        </a:rPr>
                        <a:t>Class</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1" i="0" u="none" strike="noStrike">
                          <a:solidFill>
                            <a:srgbClr val="000000"/>
                          </a:solidFill>
                          <a:effectLst/>
                          <a:latin typeface="Calibri" panose="020F0502020204030204" pitchFamily="34" charset="0"/>
                        </a:rPr>
                        <a:t>Value</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1" i="0" u="none" strike="noStrike">
                          <a:solidFill>
                            <a:srgbClr val="000000"/>
                          </a:solidFill>
                          <a:effectLst/>
                          <a:latin typeface="Calibri" panose="020F0502020204030204" pitchFamily="34" charset="0"/>
                        </a:rPr>
                        <a:t>% of Value</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EBE0"/>
                    </a:solidFill>
                  </a:tcPr>
                </a:tc>
                <a:extLst>
                  <a:ext uri="{0D108BD9-81ED-4DB2-BD59-A6C34878D82A}">
                    <a16:rowId xmlns:a16="http://schemas.microsoft.com/office/drawing/2014/main" val="3853598928"/>
                  </a:ext>
                </a:extLst>
              </a:tr>
              <a:tr h="311944">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EDEBE0"/>
                    </a:solidFill>
                  </a:tcPr>
                </a:tc>
                <a:extLst>
                  <a:ext uri="{0D108BD9-81ED-4DB2-BD59-A6C34878D82A}">
                    <a16:rowId xmlns:a16="http://schemas.microsoft.com/office/drawing/2014/main" val="346796383"/>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dirty="0">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extLst>
                  <a:ext uri="{0D108BD9-81ED-4DB2-BD59-A6C34878D82A}">
                    <a16:rowId xmlns:a16="http://schemas.microsoft.com/office/drawing/2014/main" val="2660608757"/>
                  </a:ext>
                </a:extLst>
              </a:tr>
              <a:tr h="311944">
                <a:tc>
                  <a:txBody>
                    <a:bodyPr/>
                    <a:lstStyle/>
                    <a:p>
                      <a:pPr algn="ctr" rtl="0" fontAlgn="t">
                        <a:buNone/>
                      </a:pPr>
                      <a:r>
                        <a:rPr lang="en-US" sz="1500" b="0" i="0" u="none" strike="noStrike">
                          <a:solidFill>
                            <a:srgbClr val="000000"/>
                          </a:solidFill>
                          <a:effectLst/>
                          <a:latin typeface="Calibri" panose="020F0502020204030204" pitchFamily="34" charset="0"/>
                        </a:rPr>
                        <a:t>Residential</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dirty="0">
                          <a:solidFill>
                            <a:srgbClr val="000000"/>
                          </a:solidFill>
                          <a:effectLst/>
                          <a:latin typeface="Calibri" panose="020F0502020204030204" pitchFamily="34" charset="0"/>
                        </a:rPr>
                        <a:t>$14,987,529,174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dirty="0">
                          <a:solidFill>
                            <a:srgbClr val="000000"/>
                          </a:solidFill>
                          <a:effectLst/>
                          <a:latin typeface="Calibri" panose="020F0502020204030204" pitchFamily="34" charset="0"/>
                        </a:rPr>
                        <a:t>88.81%</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extLst>
                  <a:ext uri="{0D108BD9-81ED-4DB2-BD59-A6C34878D82A}">
                    <a16:rowId xmlns:a16="http://schemas.microsoft.com/office/drawing/2014/main" val="2648383910"/>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extLst>
                  <a:ext uri="{0D108BD9-81ED-4DB2-BD59-A6C34878D82A}">
                    <a16:rowId xmlns:a16="http://schemas.microsoft.com/office/drawing/2014/main" val="3970606055"/>
                  </a:ext>
                </a:extLst>
              </a:tr>
              <a:tr h="370459">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dirty="0">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extLst>
                  <a:ext uri="{0D108BD9-81ED-4DB2-BD59-A6C34878D82A}">
                    <a16:rowId xmlns:a16="http://schemas.microsoft.com/office/drawing/2014/main" val="864832632"/>
                  </a:ext>
                </a:extLst>
              </a:tr>
              <a:tr h="311944">
                <a:tc>
                  <a:txBody>
                    <a:bodyPr/>
                    <a:lstStyle/>
                    <a:p>
                      <a:pPr algn="ctr" rtl="0" fontAlgn="t">
                        <a:buNone/>
                      </a:pPr>
                      <a:r>
                        <a:rPr lang="en-US" sz="1500" b="0" i="0" u="none" strike="noStrike">
                          <a:solidFill>
                            <a:srgbClr val="000000"/>
                          </a:solidFill>
                          <a:effectLst/>
                          <a:latin typeface="Calibri" panose="020F0502020204030204" pitchFamily="34" charset="0"/>
                        </a:rPr>
                        <a:t>Commercial</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dirty="0">
                          <a:solidFill>
                            <a:srgbClr val="000000"/>
                          </a:solidFill>
                          <a:effectLst/>
                          <a:latin typeface="Calibri" panose="020F0502020204030204" pitchFamily="34" charset="0"/>
                        </a:rPr>
                        <a:t> $ 1,322,534,507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a:solidFill>
                            <a:srgbClr val="000000"/>
                          </a:solidFill>
                          <a:effectLst/>
                          <a:latin typeface="Calibri" panose="020F0502020204030204" pitchFamily="34" charset="0"/>
                        </a:rPr>
                        <a:t>7.84%</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extLst>
                  <a:ext uri="{0D108BD9-81ED-4DB2-BD59-A6C34878D82A}">
                    <a16:rowId xmlns:a16="http://schemas.microsoft.com/office/drawing/2014/main" val="4222465496"/>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extLst>
                  <a:ext uri="{0D108BD9-81ED-4DB2-BD59-A6C34878D82A}">
                    <a16:rowId xmlns:a16="http://schemas.microsoft.com/office/drawing/2014/main" val="2230764029"/>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extLst>
                  <a:ext uri="{0D108BD9-81ED-4DB2-BD59-A6C34878D82A}">
                    <a16:rowId xmlns:a16="http://schemas.microsoft.com/office/drawing/2014/main" val="3185928782"/>
                  </a:ext>
                </a:extLst>
              </a:tr>
              <a:tr h="311944">
                <a:tc>
                  <a:txBody>
                    <a:bodyPr/>
                    <a:lstStyle/>
                    <a:p>
                      <a:pPr algn="ctr" rtl="0" fontAlgn="t">
                        <a:buNone/>
                      </a:pPr>
                      <a:r>
                        <a:rPr lang="en-US" sz="1500" b="0" i="0" u="none" strike="noStrike">
                          <a:solidFill>
                            <a:srgbClr val="000000"/>
                          </a:solidFill>
                          <a:effectLst/>
                          <a:latin typeface="Calibri" panose="020F0502020204030204" pitchFamily="34" charset="0"/>
                        </a:rPr>
                        <a:t>Industrial</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a:solidFill>
                            <a:srgbClr val="000000"/>
                          </a:solidFill>
                          <a:effectLst/>
                          <a:latin typeface="Calibri" panose="020F0502020204030204" pitchFamily="34" charset="0"/>
                        </a:rPr>
                        <a:t>$207,995,200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a:solidFill>
                            <a:srgbClr val="000000"/>
                          </a:solidFill>
                          <a:effectLst/>
                          <a:latin typeface="Calibri" panose="020F0502020204030204" pitchFamily="34" charset="0"/>
                        </a:rPr>
                        <a:t>1.23%</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extLst>
                  <a:ext uri="{0D108BD9-81ED-4DB2-BD59-A6C34878D82A}">
                    <a16:rowId xmlns:a16="http://schemas.microsoft.com/office/drawing/2014/main" val="3164551260"/>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DEBE0"/>
                    </a:solidFill>
                  </a:tcPr>
                </a:tc>
                <a:extLst>
                  <a:ext uri="{0D108BD9-81ED-4DB2-BD59-A6C34878D82A}">
                    <a16:rowId xmlns:a16="http://schemas.microsoft.com/office/drawing/2014/main" val="1233663608"/>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extLst>
                  <a:ext uri="{0D108BD9-81ED-4DB2-BD59-A6C34878D82A}">
                    <a16:rowId xmlns:a16="http://schemas.microsoft.com/office/drawing/2014/main" val="939975921"/>
                  </a:ext>
                </a:extLst>
              </a:tr>
              <a:tr h="311944">
                <a:tc>
                  <a:txBody>
                    <a:bodyPr/>
                    <a:lstStyle/>
                    <a:p>
                      <a:pPr algn="ctr" rtl="0" fontAlgn="t">
                        <a:buNone/>
                      </a:pPr>
                      <a:r>
                        <a:rPr lang="en-US" sz="1500" b="0" i="0" u="none" strike="noStrike">
                          <a:solidFill>
                            <a:srgbClr val="000000"/>
                          </a:solidFill>
                          <a:effectLst/>
                          <a:latin typeface="Calibri" panose="020F0502020204030204" pitchFamily="34" charset="0"/>
                        </a:rPr>
                        <a:t>Personal Property</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a:solidFill>
                            <a:srgbClr val="000000"/>
                          </a:solidFill>
                          <a:effectLst/>
                          <a:latin typeface="Calibri" panose="020F0502020204030204" pitchFamily="34" charset="0"/>
                        </a:rPr>
                        <a:t>$358,030,330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a:solidFill>
                            <a:srgbClr val="000000"/>
                          </a:solidFill>
                          <a:effectLst/>
                          <a:latin typeface="Calibri" panose="020F0502020204030204" pitchFamily="34" charset="0"/>
                        </a:rPr>
                        <a:t>2.12%</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EDEBE0"/>
                    </a:solidFill>
                  </a:tcPr>
                </a:tc>
                <a:extLst>
                  <a:ext uri="{0D108BD9-81ED-4DB2-BD59-A6C34878D82A}">
                    <a16:rowId xmlns:a16="http://schemas.microsoft.com/office/drawing/2014/main" val="2516111655"/>
                  </a:ext>
                </a:extLst>
              </a:tr>
              <a:tr h="311944">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EDEBE0"/>
                    </a:solidFill>
                  </a:tcPr>
                </a:tc>
                <a:extLst>
                  <a:ext uri="{0D108BD9-81ED-4DB2-BD59-A6C34878D82A}">
                    <a16:rowId xmlns:a16="http://schemas.microsoft.com/office/drawing/2014/main" val="1543757581"/>
                  </a:ext>
                </a:extLst>
              </a:tr>
              <a:tr h="302196">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tc>
                  <a:txBody>
                    <a:bodyPr/>
                    <a:lstStyle/>
                    <a:p>
                      <a:pPr algn="l" rtl="0" fontAlgn="t">
                        <a:buNone/>
                      </a:pPr>
                      <a:r>
                        <a:rPr lang="en-US" sz="1500" b="0" i="0" u="none" strike="noStrike">
                          <a:solidFill>
                            <a:srgbClr val="000000"/>
                          </a:solidFill>
                          <a:effectLst/>
                          <a:latin typeface="Calibri" panose="020F0502020204030204" pitchFamily="34" charset="0"/>
                        </a:rPr>
                        <a:t>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EDEBE0"/>
                    </a:solidFill>
                  </a:tcPr>
                </a:tc>
                <a:extLst>
                  <a:ext uri="{0D108BD9-81ED-4DB2-BD59-A6C34878D82A}">
                    <a16:rowId xmlns:a16="http://schemas.microsoft.com/office/drawing/2014/main" val="2608857403"/>
                  </a:ext>
                </a:extLst>
              </a:tr>
              <a:tr h="311944">
                <a:tc>
                  <a:txBody>
                    <a:bodyPr/>
                    <a:lstStyle/>
                    <a:p>
                      <a:pPr algn="ctr" rtl="0" fontAlgn="t">
                        <a:buNone/>
                      </a:pPr>
                      <a:r>
                        <a:rPr lang="en-US" sz="1500" b="0" i="0" u="none" strike="noStrike">
                          <a:solidFill>
                            <a:srgbClr val="000000"/>
                          </a:solidFill>
                          <a:effectLst/>
                          <a:latin typeface="Calibri" panose="020F0502020204030204" pitchFamily="34" charset="0"/>
                        </a:rPr>
                        <a:t>Total Value</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r" rtl="0" fontAlgn="t">
                        <a:buNone/>
                      </a:pPr>
                      <a:r>
                        <a:rPr lang="en-US" sz="1500" b="0" i="0" u="none" strike="noStrike" dirty="0">
                          <a:solidFill>
                            <a:srgbClr val="000000"/>
                          </a:solidFill>
                          <a:effectLst/>
                          <a:latin typeface="Calibri" panose="020F0502020204030204" pitchFamily="34" charset="0"/>
                        </a:rPr>
                        <a:t>$16,876,089,211 </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tc>
                  <a:txBody>
                    <a:bodyPr/>
                    <a:lstStyle/>
                    <a:p>
                      <a:pPr algn="ctr" rtl="0" fontAlgn="t">
                        <a:buNone/>
                      </a:pPr>
                      <a:r>
                        <a:rPr lang="en-US" sz="1500" b="0" i="0" u="none" strike="noStrike" dirty="0">
                          <a:solidFill>
                            <a:srgbClr val="000000"/>
                          </a:solidFill>
                          <a:effectLst/>
                          <a:latin typeface="Calibri" panose="020F0502020204030204" pitchFamily="34" charset="0"/>
                        </a:rPr>
                        <a:t>100.00%</a:t>
                      </a:r>
                    </a:p>
                  </a:txBody>
                  <a:tcPr marL="7674" marR="7674" marT="767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EDEBE0"/>
                    </a:solidFill>
                  </a:tcPr>
                </a:tc>
                <a:extLst>
                  <a:ext uri="{0D108BD9-81ED-4DB2-BD59-A6C34878D82A}">
                    <a16:rowId xmlns:a16="http://schemas.microsoft.com/office/drawing/2014/main" val="110928518"/>
                  </a:ext>
                </a:extLst>
              </a:tr>
            </a:tbl>
          </a:graphicData>
        </a:graphic>
      </p:graphicFrame>
      <p:graphicFrame>
        <p:nvGraphicFramePr>
          <p:cNvPr id="7" name="Chart 6">
            <a:extLst>
              <a:ext uri="{FF2B5EF4-FFF2-40B4-BE49-F238E27FC236}">
                <a16:creationId xmlns:a16="http://schemas.microsoft.com/office/drawing/2014/main" id="{118D5B05-641D-8161-5D0C-FBF39C331743}"/>
              </a:ext>
            </a:extLst>
          </p:cNvPr>
          <p:cNvGraphicFramePr>
            <a:graphicFrameLocks/>
          </p:cNvGraphicFramePr>
          <p:nvPr>
            <p:extLst>
              <p:ext uri="{D42A27DB-BD31-4B8C-83A1-F6EECF244321}">
                <p14:modId xmlns:p14="http://schemas.microsoft.com/office/powerpoint/2010/main" val="1016619041"/>
              </p:ext>
            </p:extLst>
          </p:nvPr>
        </p:nvGraphicFramePr>
        <p:xfrm>
          <a:off x="5900467" y="1184533"/>
          <a:ext cx="5453332" cy="552726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 name="Chart 3">
            <a:extLst>
              <a:ext uri="{FF2B5EF4-FFF2-40B4-BE49-F238E27FC236}">
                <a16:creationId xmlns:a16="http://schemas.microsoft.com/office/drawing/2014/main" id="{118D5B05-641D-8161-5D0C-FBF39C331743}"/>
              </a:ext>
            </a:extLst>
          </p:cNvPr>
          <p:cNvGraphicFramePr>
            <a:graphicFrameLocks/>
          </p:cNvGraphicFramePr>
          <p:nvPr>
            <p:extLst>
              <p:ext uri="{D42A27DB-BD31-4B8C-83A1-F6EECF244321}">
                <p14:modId xmlns:p14="http://schemas.microsoft.com/office/powerpoint/2010/main" val="1349232522"/>
              </p:ext>
            </p:extLst>
          </p:nvPr>
        </p:nvGraphicFramePr>
        <p:xfrm>
          <a:off x="5822829" y="1184531"/>
          <a:ext cx="5660365" cy="5527261"/>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1279047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129FE-FB39-4DF6-A423-AF64FCD625E8}"/>
              </a:ext>
            </a:extLst>
          </p:cNvPr>
          <p:cNvSpPr>
            <a:spLocks noGrp="1"/>
          </p:cNvSpPr>
          <p:nvPr>
            <p:ph type="title"/>
          </p:nvPr>
        </p:nvSpPr>
        <p:spPr>
          <a:xfrm>
            <a:off x="838200" y="365126"/>
            <a:ext cx="10515600" cy="1048896"/>
          </a:xfrm>
        </p:spPr>
        <p:txBody>
          <a:bodyPr/>
          <a:lstStyle/>
          <a:p>
            <a:pPr algn="ctr"/>
            <a:r>
              <a:rPr lang="en-US" dirty="0">
                <a:solidFill>
                  <a:schemeClr val="accent1">
                    <a:lumMod val="75000"/>
                  </a:schemeClr>
                </a:solidFill>
              </a:rPr>
              <a:t>How the Tax Rate is Calculated*</a:t>
            </a:r>
          </a:p>
        </p:txBody>
      </p:sp>
      <p:graphicFrame>
        <p:nvGraphicFramePr>
          <p:cNvPr id="5" name="Table 4">
            <a:extLst>
              <a:ext uri="{FF2B5EF4-FFF2-40B4-BE49-F238E27FC236}">
                <a16:creationId xmlns:a16="http://schemas.microsoft.com/office/drawing/2014/main" id="{0324B5D6-EFC5-1AC2-8904-464BEBFEC45E}"/>
              </a:ext>
            </a:extLst>
          </p:cNvPr>
          <p:cNvGraphicFramePr>
            <a:graphicFrameLocks noGrp="1"/>
          </p:cNvGraphicFramePr>
          <p:nvPr>
            <p:extLst>
              <p:ext uri="{D42A27DB-BD31-4B8C-83A1-F6EECF244321}">
                <p14:modId xmlns:p14="http://schemas.microsoft.com/office/powerpoint/2010/main" val="434976382"/>
              </p:ext>
            </p:extLst>
          </p:nvPr>
        </p:nvGraphicFramePr>
        <p:xfrm>
          <a:off x="1783267" y="1319132"/>
          <a:ext cx="8993172" cy="4571548"/>
        </p:xfrm>
        <a:graphic>
          <a:graphicData uri="http://schemas.openxmlformats.org/drawingml/2006/table">
            <a:tbl>
              <a:tblPr/>
              <a:tblGrid>
                <a:gridCol w="820132">
                  <a:extLst>
                    <a:ext uri="{9D8B030D-6E8A-4147-A177-3AD203B41FA5}">
                      <a16:colId xmlns:a16="http://schemas.microsoft.com/office/drawing/2014/main" val="859563170"/>
                    </a:ext>
                  </a:extLst>
                </a:gridCol>
                <a:gridCol w="545920">
                  <a:extLst>
                    <a:ext uri="{9D8B030D-6E8A-4147-A177-3AD203B41FA5}">
                      <a16:colId xmlns:a16="http://schemas.microsoft.com/office/drawing/2014/main" val="1325005041"/>
                    </a:ext>
                  </a:extLst>
                </a:gridCol>
                <a:gridCol w="683026">
                  <a:extLst>
                    <a:ext uri="{9D8B030D-6E8A-4147-A177-3AD203B41FA5}">
                      <a16:colId xmlns:a16="http://schemas.microsoft.com/office/drawing/2014/main" val="1432919043"/>
                    </a:ext>
                  </a:extLst>
                </a:gridCol>
                <a:gridCol w="683026">
                  <a:extLst>
                    <a:ext uri="{9D8B030D-6E8A-4147-A177-3AD203B41FA5}">
                      <a16:colId xmlns:a16="http://schemas.microsoft.com/office/drawing/2014/main" val="3808548564"/>
                    </a:ext>
                  </a:extLst>
                </a:gridCol>
                <a:gridCol w="1508348">
                  <a:extLst>
                    <a:ext uri="{9D8B030D-6E8A-4147-A177-3AD203B41FA5}">
                      <a16:colId xmlns:a16="http://schemas.microsoft.com/office/drawing/2014/main" val="1011143468"/>
                    </a:ext>
                  </a:extLst>
                </a:gridCol>
                <a:gridCol w="1835631">
                  <a:extLst>
                    <a:ext uri="{9D8B030D-6E8A-4147-A177-3AD203B41FA5}">
                      <a16:colId xmlns:a16="http://schemas.microsoft.com/office/drawing/2014/main" val="677245772"/>
                    </a:ext>
                  </a:extLst>
                </a:gridCol>
                <a:gridCol w="626106">
                  <a:extLst>
                    <a:ext uri="{9D8B030D-6E8A-4147-A177-3AD203B41FA5}">
                      <a16:colId xmlns:a16="http://schemas.microsoft.com/office/drawing/2014/main" val="610905599"/>
                    </a:ext>
                  </a:extLst>
                </a:gridCol>
                <a:gridCol w="924931">
                  <a:extLst>
                    <a:ext uri="{9D8B030D-6E8A-4147-A177-3AD203B41FA5}">
                      <a16:colId xmlns:a16="http://schemas.microsoft.com/office/drawing/2014/main" val="513408726"/>
                    </a:ext>
                  </a:extLst>
                </a:gridCol>
                <a:gridCol w="104287">
                  <a:extLst>
                    <a:ext uri="{9D8B030D-6E8A-4147-A177-3AD203B41FA5}">
                      <a16:colId xmlns:a16="http://schemas.microsoft.com/office/drawing/2014/main" val="3164237398"/>
                    </a:ext>
                  </a:extLst>
                </a:gridCol>
                <a:gridCol w="578739">
                  <a:extLst>
                    <a:ext uri="{9D8B030D-6E8A-4147-A177-3AD203B41FA5}">
                      <a16:colId xmlns:a16="http://schemas.microsoft.com/office/drawing/2014/main" val="3523266338"/>
                    </a:ext>
                  </a:extLst>
                </a:gridCol>
                <a:gridCol w="683026">
                  <a:extLst>
                    <a:ext uri="{9D8B030D-6E8A-4147-A177-3AD203B41FA5}">
                      <a16:colId xmlns:a16="http://schemas.microsoft.com/office/drawing/2014/main" val="549017455"/>
                    </a:ext>
                  </a:extLst>
                </a:gridCol>
              </a:tblGrid>
              <a:tr h="20337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589885889"/>
                  </a:ext>
                </a:extLst>
              </a:tr>
              <a:tr h="203377">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49632114"/>
                  </a:ext>
                </a:extLst>
              </a:tr>
              <a:tr h="330487">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4">
                  <a:txBody>
                    <a:bodyPr/>
                    <a:lstStyle/>
                    <a:p>
                      <a:pPr algn="l" fontAlgn="b"/>
                      <a:r>
                        <a:rPr lang="en-US" sz="2000" b="1" i="0" u="none" strike="noStrike" dirty="0">
                          <a:solidFill>
                            <a:srgbClr val="000000"/>
                          </a:solidFill>
                          <a:effectLst/>
                          <a:latin typeface="Calibri" panose="020F0502020204030204" pitchFamily="34" charset="0"/>
                        </a:rPr>
                        <a:t>FY2026 Property Tax Levy</a:t>
                      </a:r>
                    </a:p>
                  </a:txBody>
                  <a:tcPr marL="7620" marR="7620" marT="762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algn="l" defTabSz="914400" rtl="0" eaLnBrk="1" fontAlgn="b" latinLnBrk="0" hangingPunct="1">
                        <a:buNone/>
                      </a:pPr>
                      <a:r>
                        <a:rPr lang="en-US" sz="2000" b="1" i="0" u="none" strike="noStrike" kern="1200" dirty="0">
                          <a:solidFill>
                            <a:srgbClr val="000000"/>
                          </a:solidFill>
                          <a:effectLst/>
                          <a:latin typeface="Calibri" panose="020F0502020204030204" pitchFamily="34" charset="0"/>
                          <a:ea typeface="+mn-ea"/>
                          <a:cs typeface="+mn-cs"/>
                        </a:rPr>
                        <a:t>$160,857,343</a:t>
                      </a:r>
                    </a:p>
                  </a:txBody>
                  <a:tcPr marL="9525" marR="9525" marT="9525" marB="0" anchor="ctr">
                    <a:lnL>
                      <a:noFill/>
                    </a:lnL>
                    <a:lnR>
                      <a:noFill/>
                    </a:lnR>
                    <a:lnT>
                      <a:noFill/>
                    </a:lnT>
                    <a:lnB>
                      <a:noFill/>
                    </a:lnB>
                  </a:tcPr>
                </a:tc>
                <a:tc>
                  <a:txBody>
                    <a:bodyPr/>
                    <a:lstStyle/>
                    <a:p>
                      <a:pPr algn="l" fontAlgn="b"/>
                      <a:endParaRPr lang="en-US"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2000" b="1"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4249050546"/>
                  </a:ext>
                </a:extLst>
              </a:tr>
              <a:tr h="33048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4">
                  <a:txBody>
                    <a:bodyPr/>
                    <a:lstStyle/>
                    <a:p>
                      <a:pPr algn="l" fontAlgn="ctr"/>
                      <a:r>
                        <a:rPr lang="en-US" sz="2000" b="1" i="0" u="none" strike="noStrike" dirty="0">
                          <a:solidFill>
                            <a:srgbClr val="44546A"/>
                          </a:solidFill>
                          <a:effectLst/>
                          <a:latin typeface="Calibri" panose="020F0502020204030204" pitchFamily="34" charset="0"/>
                        </a:rPr>
                        <a:t>______________________</a:t>
                      </a:r>
                    </a:p>
                  </a:txBody>
                  <a:tcPr marL="7620" marR="7620" marT="762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algn="l" defTabSz="914400" rtl="0" eaLnBrk="1" fontAlgn="b" latinLnBrk="0" hangingPunct="1"/>
                      <a:r>
                        <a:rPr lang="en-US" sz="2000" b="1" i="0" u="none" strike="noStrike" kern="1200" dirty="0">
                          <a:solidFill>
                            <a:srgbClr val="000000"/>
                          </a:solidFill>
                          <a:effectLst/>
                          <a:latin typeface="Calibri" panose="020F0502020204030204" pitchFamily="34" charset="0"/>
                          <a:ea typeface="+mn-ea"/>
                          <a:cs typeface="+mn-cs"/>
                        </a:rPr>
                        <a:t>______________</a:t>
                      </a:r>
                    </a:p>
                  </a:txBody>
                  <a:tcPr marL="7620" marR="7620" marT="7620" marB="0" anchor="ctr">
                    <a:lnL>
                      <a:noFill/>
                    </a:lnL>
                    <a:lnR>
                      <a:noFill/>
                    </a:lnR>
                    <a:lnT>
                      <a:noFill/>
                    </a:lnT>
                    <a:lnB>
                      <a:noFill/>
                    </a:lnB>
                  </a:tcPr>
                </a:tc>
                <a:tc>
                  <a:txBody>
                    <a:bodyPr/>
                    <a:lstStyle/>
                    <a:p>
                      <a:pPr algn="r" fontAlgn="b"/>
                      <a:r>
                        <a:rPr lang="en-US" sz="2000" b="1" i="0" u="none" strike="noStrike">
                          <a:solidFill>
                            <a:srgbClr val="000000"/>
                          </a:solidFill>
                          <a:effectLst/>
                          <a:latin typeface="Calibri" panose="020F0502020204030204" pitchFamily="34" charset="0"/>
                        </a:rPr>
                        <a:t>=</a:t>
                      </a:r>
                    </a:p>
                  </a:txBody>
                  <a:tcPr marL="7620" marR="7620" marT="7620" marB="0" anchor="b">
                    <a:lnL>
                      <a:noFill/>
                    </a:lnL>
                    <a:lnR>
                      <a:noFill/>
                    </a:lnR>
                    <a:lnT>
                      <a:noFill/>
                    </a:lnT>
                    <a:lnB>
                      <a:noFill/>
                    </a:lnB>
                  </a:tcPr>
                </a:tc>
                <a:tc gridSpan="2">
                  <a:txBody>
                    <a:bodyPr/>
                    <a:lstStyle/>
                    <a:p>
                      <a:pPr algn="l" fontAlgn="b"/>
                      <a:r>
                        <a:rPr lang="en-US" sz="2000" b="1" i="0" u="none" strike="noStrike" dirty="0">
                          <a:solidFill>
                            <a:srgbClr val="000000"/>
                          </a:solidFill>
                          <a:effectLst/>
                          <a:latin typeface="Calibri" panose="020F0502020204030204" pitchFamily="34" charset="0"/>
                        </a:rPr>
                        <a:t>0.009532</a:t>
                      </a:r>
                    </a:p>
                  </a:txBody>
                  <a:tcPr marL="7620" marR="7620" marT="7620" marB="0" anchor="b">
                    <a:lnL>
                      <a:noFill/>
                    </a:lnL>
                    <a:lnR>
                      <a:noFill/>
                    </a:lnR>
                    <a:lnT>
                      <a:noFill/>
                    </a:lnT>
                    <a:lnB>
                      <a:noFill/>
                    </a:lnB>
                  </a:tcPr>
                </a:tc>
                <a:tc hMerge="1">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056870811"/>
                  </a:ext>
                </a:extLst>
              </a:tr>
              <a:tr h="33048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2000" b="1"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2000" b="1"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marL="0" algn="l" defTabSz="914400" rtl="0" eaLnBrk="1" fontAlgn="b" latinLnBrk="0" hangingPunct="1"/>
                      <a:endParaRPr lang="en-US" sz="2000" b="1" i="0" u="none" strike="noStrike" kern="1200" dirty="0">
                        <a:solidFill>
                          <a:srgbClr val="000000"/>
                        </a:solidFill>
                        <a:effectLst/>
                        <a:latin typeface="Calibri" panose="020F0502020204030204" pitchFamily="34" charset="0"/>
                        <a:ea typeface="+mn-ea"/>
                        <a:cs typeface="+mn-cs"/>
                      </a:endParaRPr>
                    </a:p>
                  </a:txBody>
                  <a:tcPr marL="7620" marR="7620" marT="7620" marB="0" anchor="b">
                    <a:lnL>
                      <a:noFill/>
                    </a:lnL>
                    <a:lnR>
                      <a:noFill/>
                    </a:lnR>
                    <a:lnT>
                      <a:noFill/>
                    </a:lnT>
                    <a:lnB>
                      <a:noFill/>
                    </a:lnB>
                  </a:tcPr>
                </a:tc>
                <a:tc>
                  <a:txBody>
                    <a:bodyPr/>
                    <a:lstStyle/>
                    <a:p>
                      <a:pPr algn="l" fontAlgn="b"/>
                      <a:endParaRPr lang="en-US" sz="2000" b="1"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025071481"/>
                  </a:ext>
                </a:extLst>
              </a:tr>
              <a:tr h="298145">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4">
                  <a:txBody>
                    <a:bodyPr/>
                    <a:lstStyle/>
                    <a:p>
                      <a:pPr algn="l" fontAlgn="b"/>
                      <a:r>
                        <a:rPr lang="en-US" sz="2000" b="1" i="0" u="none" strike="noStrike" dirty="0">
                          <a:solidFill>
                            <a:srgbClr val="000000"/>
                          </a:solidFill>
                          <a:effectLst/>
                          <a:latin typeface="Calibri" panose="020F0502020204030204" pitchFamily="34" charset="0"/>
                        </a:rPr>
                        <a:t>FY2026 City Taxable Valuation</a:t>
                      </a:r>
                    </a:p>
                  </a:txBody>
                  <a:tcPr marL="7620" marR="7620" marT="762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algn="l" defTabSz="914400" rtl="0" eaLnBrk="1" fontAlgn="b" latinLnBrk="0" hangingPunct="1">
                        <a:buNone/>
                      </a:pPr>
                      <a:r>
                        <a:rPr lang="en-US" sz="2000" b="1" i="0" u="none" strike="noStrike" kern="1200" dirty="0">
                          <a:solidFill>
                            <a:srgbClr val="000000"/>
                          </a:solidFill>
                          <a:effectLst/>
                          <a:latin typeface="Calibri" panose="020F0502020204030204" pitchFamily="34" charset="0"/>
                          <a:ea typeface="+mn-ea"/>
                          <a:cs typeface="+mn-cs"/>
                        </a:rPr>
                        <a:t>$16,876,089,211</a:t>
                      </a:r>
                    </a:p>
                  </a:txBody>
                  <a:tcPr marL="9525" marR="9525" marT="9525" marB="0" anchor="ctr">
                    <a:lnL>
                      <a:noFill/>
                    </a:lnL>
                    <a:lnR>
                      <a:noFill/>
                    </a:lnR>
                    <a:lnT>
                      <a:noFill/>
                    </a:lnT>
                    <a:lnB>
                      <a:noFill/>
                    </a:lnB>
                  </a:tcPr>
                </a:tc>
                <a:tc>
                  <a:txBody>
                    <a:bodyPr/>
                    <a:lstStyle/>
                    <a:p>
                      <a:pPr algn="l" fontAlgn="b"/>
                      <a:endParaRPr lang="en-US"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2000" b="1"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4081586973"/>
                  </a:ext>
                </a:extLst>
              </a:tr>
              <a:tr h="296338">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marL="0" algn="l" defTabSz="914400" rtl="0" eaLnBrk="1" fontAlgn="b" latinLnBrk="0" hangingPunct="1"/>
                      <a:endParaRPr lang="en-US" sz="2000" b="1" i="0" u="none" strike="noStrike" kern="1200" dirty="0">
                        <a:solidFill>
                          <a:srgbClr val="000000"/>
                        </a:solidFill>
                        <a:effectLst/>
                        <a:latin typeface="Calibri" panose="020F0502020204030204" pitchFamily="34" charset="0"/>
                        <a:ea typeface="+mn-ea"/>
                        <a:cs typeface="+mn-cs"/>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476007745"/>
                  </a:ext>
                </a:extLst>
              </a:tr>
              <a:tr h="296338">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marL="0" algn="l" defTabSz="914400" rtl="0" eaLnBrk="1" fontAlgn="b" latinLnBrk="0" hangingPunct="1"/>
                      <a:endParaRPr lang="en-US" sz="2000" b="1" i="0" u="none" strike="noStrike" kern="1200" dirty="0">
                        <a:solidFill>
                          <a:srgbClr val="000000"/>
                        </a:solidFill>
                        <a:effectLst/>
                        <a:latin typeface="Calibri" panose="020F0502020204030204" pitchFamily="34" charset="0"/>
                        <a:ea typeface="+mn-ea"/>
                        <a:cs typeface="+mn-cs"/>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774322406"/>
                  </a:ext>
                </a:extLst>
              </a:tr>
              <a:tr h="20337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72346346"/>
                  </a:ext>
                </a:extLst>
              </a:tr>
              <a:tr h="33048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10">
                  <a:txBody>
                    <a:bodyPr/>
                    <a:lstStyle/>
                    <a:p>
                      <a:pPr algn="l" fontAlgn="b"/>
                      <a:r>
                        <a:rPr lang="en-US" sz="1800" b="1" i="0" u="none" strike="noStrike" dirty="0">
                          <a:solidFill>
                            <a:srgbClr val="000000"/>
                          </a:solidFill>
                          <a:effectLst/>
                          <a:latin typeface="Calibri" panose="020F0502020204030204" pitchFamily="34" charset="0"/>
                        </a:rPr>
                        <a:t>$9.53 per thousand dollars of assessed value if a uniform rate is selected</a:t>
                      </a:r>
                    </a:p>
                  </a:txBody>
                  <a:tcPr marL="7620" marR="7620" marT="762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7087877"/>
                  </a:ext>
                </a:extLst>
              </a:tr>
              <a:tr h="20337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813569028"/>
                  </a:ext>
                </a:extLst>
              </a:tr>
              <a:tr h="20337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1122076115"/>
                  </a:ext>
                </a:extLst>
              </a:tr>
              <a:tr h="33048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9">
                  <a:txBody>
                    <a:bodyPr/>
                    <a:lstStyle/>
                    <a:p>
                      <a:pPr algn="l" fontAlgn="b"/>
                      <a:r>
                        <a:rPr lang="en-US" sz="1800" b="1" i="0" u="sng" strike="noStrike" dirty="0">
                          <a:solidFill>
                            <a:srgbClr val="000000"/>
                          </a:solidFill>
                          <a:effectLst/>
                          <a:latin typeface="Calibri" panose="020F0502020204030204" pitchFamily="34" charset="0"/>
                        </a:rPr>
                        <a:t>The Full Shift of 175% will yield a $8.63 residential tax rate and a </a:t>
                      </a:r>
                    </a:p>
                  </a:txBody>
                  <a:tcPr marL="7620" marR="7620" marT="762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800" b="1" i="0" u="sng" strike="noStrike" dirty="0">
                        <a:solidFill>
                          <a:srgbClr val="000000"/>
                        </a:solidFill>
                        <a:effectLst/>
                        <a:highlight>
                          <a:srgbClr val="FFFF00"/>
                        </a:highligh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852596430"/>
                  </a:ext>
                </a:extLst>
              </a:tr>
              <a:tr h="225822">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987130669"/>
                  </a:ext>
                </a:extLst>
              </a:tr>
              <a:tr h="33048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7">
                  <a:txBody>
                    <a:bodyPr/>
                    <a:lstStyle/>
                    <a:p>
                      <a:pPr algn="l" fontAlgn="b"/>
                      <a:r>
                        <a:rPr lang="en-US" sz="1800" b="1" i="0" u="sng" strike="noStrike" dirty="0">
                          <a:solidFill>
                            <a:srgbClr val="000000"/>
                          </a:solidFill>
                          <a:effectLst/>
                          <a:latin typeface="Calibri" panose="020F0502020204030204" pitchFamily="34" charset="0"/>
                        </a:rPr>
                        <a:t> $16.68 Commercial/Industrial/Personal Property Tax Rate</a:t>
                      </a:r>
                    </a:p>
                  </a:txBody>
                  <a:tcPr marL="7620" marR="7620" marT="762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667101985"/>
                  </a:ext>
                </a:extLst>
              </a:tr>
              <a:tr h="20337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364848955"/>
                  </a:ext>
                </a:extLst>
              </a:tr>
              <a:tr h="203377">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gridSpan="2">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7620" marR="7620" marT="7620"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329070031"/>
                  </a:ext>
                </a:extLst>
              </a:tr>
            </a:tbl>
          </a:graphicData>
        </a:graphic>
      </p:graphicFrame>
      <p:sp>
        <p:nvSpPr>
          <p:cNvPr id="6" name="TextBox 5">
            <a:extLst>
              <a:ext uri="{FF2B5EF4-FFF2-40B4-BE49-F238E27FC236}">
                <a16:creationId xmlns:a16="http://schemas.microsoft.com/office/drawing/2014/main" id="{AC1418CD-046F-0592-F65E-3B2BF3FD3253}"/>
              </a:ext>
            </a:extLst>
          </p:cNvPr>
          <p:cNvSpPr txBox="1"/>
          <p:nvPr/>
        </p:nvSpPr>
        <p:spPr>
          <a:xfrm>
            <a:off x="1783267" y="5842337"/>
            <a:ext cx="8993172" cy="707886"/>
          </a:xfrm>
          <a:prstGeom prst="rect">
            <a:avLst/>
          </a:prstGeom>
          <a:noFill/>
        </p:spPr>
        <p:txBody>
          <a:bodyPr wrap="square" rtlCol="0">
            <a:spAutoFit/>
          </a:bodyPr>
          <a:lstStyle/>
          <a:p>
            <a:r>
              <a:rPr lang="en-US" sz="2000" dirty="0"/>
              <a:t>*All rates are estimates until Medford receives DOR approval for FY26. Shift may need to be rounded for levy limit purposes. </a:t>
            </a:r>
            <a:endParaRPr lang="en-US" sz="2000" b="1" dirty="0"/>
          </a:p>
        </p:txBody>
      </p:sp>
    </p:spTree>
    <p:extLst>
      <p:ext uri="{BB962C8B-B14F-4D97-AF65-F5344CB8AC3E}">
        <p14:creationId xmlns:p14="http://schemas.microsoft.com/office/powerpoint/2010/main" val="3902171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04EF2-0200-49B5-9E30-00799A220998}"/>
              </a:ext>
            </a:extLst>
          </p:cNvPr>
          <p:cNvSpPr>
            <a:spLocks noGrp="1"/>
          </p:cNvSpPr>
          <p:nvPr>
            <p:ph type="title"/>
          </p:nvPr>
        </p:nvSpPr>
        <p:spPr/>
        <p:txBody>
          <a:bodyPr/>
          <a:lstStyle/>
          <a:p>
            <a:pPr algn="ctr"/>
            <a:r>
              <a:rPr lang="en-US" dirty="0">
                <a:solidFill>
                  <a:schemeClr val="accent1">
                    <a:lumMod val="75000"/>
                  </a:schemeClr>
                </a:solidFill>
              </a:rPr>
              <a:t>Historical Percent of Levy by Class </a:t>
            </a:r>
          </a:p>
        </p:txBody>
      </p:sp>
      <p:graphicFrame>
        <p:nvGraphicFramePr>
          <p:cNvPr id="6" name="Table 6">
            <a:extLst>
              <a:ext uri="{FF2B5EF4-FFF2-40B4-BE49-F238E27FC236}">
                <a16:creationId xmlns:a16="http://schemas.microsoft.com/office/drawing/2014/main" id="{ECDC5347-5F01-46F6-AC18-C1A6B84DD8E5}"/>
              </a:ext>
            </a:extLst>
          </p:cNvPr>
          <p:cNvGraphicFramePr>
            <a:graphicFrameLocks noGrp="1"/>
          </p:cNvGraphicFramePr>
          <p:nvPr>
            <p:extLst>
              <p:ext uri="{D42A27DB-BD31-4B8C-83A1-F6EECF244321}">
                <p14:modId xmlns:p14="http://schemas.microsoft.com/office/powerpoint/2010/main" val="2539518855"/>
              </p:ext>
            </p:extLst>
          </p:nvPr>
        </p:nvGraphicFramePr>
        <p:xfrm>
          <a:off x="2078182" y="1420578"/>
          <a:ext cx="8229600" cy="4959831"/>
        </p:xfrm>
        <a:graphic>
          <a:graphicData uri="http://schemas.openxmlformats.org/drawingml/2006/table">
            <a:tbl>
              <a:tblPr firstRow="1" bandRow="1">
                <a:tableStyleId>{5C22544A-7EE6-4342-B048-85BDC9FD1C3A}</a:tableStyleId>
              </a:tblPr>
              <a:tblGrid>
                <a:gridCol w="2309091">
                  <a:extLst>
                    <a:ext uri="{9D8B030D-6E8A-4147-A177-3AD203B41FA5}">
                      <a16:colId xmlns:a16="http://schemas.microsoft.com/office/drawing/2014/main" val="495909156"/>
                    </a:ext>
                  </a:extLst>
                </a:gridCol>
                <a:gridCol w="2729519">
                  <a:extLst>
                    <a:ext uri="{9D8B030D-6E8A-4147-A177-3AD203B41FA5}">
                      <a16:colId xmlns:a16="http://schemas.microsoft.com/office/drawing/2014/main" val="243436467"/>
                    </a:ext>
                  </a:extLst>
                </a:gridCol>
                <a:gridCol w="3190990">
                  <a:extLst>
                    <a:ext uri="{9D8B030D-6E8A-4147-A177-3AD203B41FA5}">
                      <a16:colId xmlns:a16="http://schemas.microsoft.com/office/drawing/2014/main" val="1731631319"/>
                    </a:ext>
                  </a:extLst>
                </a:gridCol>
              </a:tblGrid>
              <a:tr h="935117">
                <a:tc>
                  <a:txBody>
                    <a:bodyPr/>
                    <a:lstStyle/>
                    <a:p>
                      <a:pPr marL="0" marR="0" algn="ctr">
                        <a:lnSpc>
                          <a:spcPct val="100000"/>
                        </a:lnSpc>
                        <a:spcBef>
                          <a:spcPts val="0"/>
                        </a:spcBef>
                        <a:spcAft>
                          <a:spcPts val="0"/>
                        </a:spcAft>
                      </a:pPr>
                      <a:r>
                        <a:rPr lang="en-US" sz="15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 </a:t>
                      </a:r>
                      <a:endParaRPr lang="en-US" sz="11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p>
                      <a:pPr marL="0" marR="0" algn="ctr">
                        <a:lnSpc>
                          <a:spcPct val="100000"/>
                        </a:lnSpc>
                        <a:spcBef>
                          <a:spcPts val="0"/>
                        </a:spcBef>
                        <a:spcAft>
                          <a:spcPts val="0"/>
                        </a:spcAft>
                      </a:pPr>
                      <a:endParaRPr lang="en-US" sz="11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p>
                      <a:pPr marL="0" marR="0" algn="ctr">
                        <a:lnSpc>
                          <a:spcPct val="100000"/>
                        </a:lnSpc>
                        <a:spcBef>
                          <a:spcPts val="0"/>
                        </a:spcBef>
                        <a:spcAft>
                          <a:spcPts val="0"/>
                        </a:spcAft>
                      </a:pPr>
                      <a:r>
                        <a:rPr lang="en-US" sz="14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Fiscal</a:t>
                      </a:r>
                      <a:r>
                        <a:rPr lang="en-US" sz="1400" b="1" spc="-45"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 </a:t>
                      </a:r>
                      <a:r>
                        <a:rPr lang="en-US" sz="14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Year</a:t>
                      </a:r>
                      <a:endParaRPr lang="en-US" sz="11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txBody>
                  <a:tcPr marL="0" marR="0" marT="0" marB="0"/>
                </a:tc>
                <a:tc>
                  <a:txBody>
                    <a:bodyPr/>
                    <a:lstStyle/>
                    <a:p>
                      <a:pPr marL="0" marR="0" algn="ctr">
                        <a:lnSpc>
                          <a:spcPct val="100000"/>
                        </a:lnSpc>
                        <a:spcBef>
                          <a:spcPts val="35"/>
                        </a:spcBef>
                        <a:spcAft>
                          <a:spcPts val="0"/>
                        </a:spcAft>
                      </a:pPr>
                      <a:endParaRPr lang="en-US" sz="22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p>
                      <a:pPr marL="0" marR="0" algn="ctr">
                        <a:lnSpc>
                          <a:spcPct val="100000"/>
                        </a:lnSpc>
                        <a:spcBef>
                          <a:spcPts val="35"/>
                        </a:spcBef>
                        <a:spcAft>
                          <a:spcPts val="0"/>
                        </a:spcAft>
                      </a:pPr>
                      <a:r>
                        <a:rPr lang="en-US" sz="22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 </a:t>
                      </a:r>
                      <a:r>
                        <a:rPr lang="en-US" sz="14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Residential</a:t>
                      </a:r>
                      <a:r>
                        <a:rPr lang="en-US" sz="1400" b="1" spc="-1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 Percentage </a:t>
                      </a:r>
                      <a:r>
                        <a:rPr lang="en-US" sz="1400" b="1" spc="-37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 </a:t>
                      </a:r>
                      <a:r>
                        <a:rPr lang="en-US" sz="14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of</a:t>
                      </a:r>
                      <a:r>
                        <a:rPr lang="en-US" sz="1400" b="1" spc="-1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 </a:t>
                      </a:r>
                      <a:r>
                        <a:rPr lang="en-US" sz="1400" b="1"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Levy</a:t>
                      </a:r>
                    </a:p>
                    <a:p>
                      <a:pPr marL="355600" marR="73660" indent="-265430" algn="ctr">
                        <a:lnSpc>
                          <a:spcPct val="100000"/>
                        </a:lnSpc>
                        <a:spcBef>
                          <a:spcPts val="0"/>
                        </a:spcBef>
                        <a:spcAft>
                          <a:spcPts val="0"/>
                        </a:spcAft>
                      </a:pPr>
                      <a:endParaRPr lang="en-US" sz="11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txBody>
                  <a:tcPr marL="0" marR="0" marT="0" marB="0"/>
                </a:tc>
                <a:tc>
                  <a:txBody>
                    <a:bodyPr/>
                    <a:lstStyle/>
                    <a:p>
                      <a:pPr marL="0" marR="0" algn="ctr">
                        <a:lnSpc>
                          <a:spcPct val="100000"/>
                        </a:lnSpc>
                        <a:spcBef>
                          <a:spcPts val="0"/>
                        </a:spcBef>
                        <a:spcAft>
                          <a:spcPts val="0"/>
                        </a:spcAft>
                      </a:pPr>
                      <a:endParaRPr lang="en-US" sz="15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p>
                      <a:pPr marL="0" marR="0" algn="ctr">
                        <a:lnSpc>
                          <a:spcPct val="100000"/>
                        </a:lnSpc>
                        <a:spcBef>
                          <a:spcPts val="0"/>
                        </a:spcBef>
                        <a:spcAft>
                          <a:spcPts val="0"/>
                        </a:spcAft>
                      </a:pPr>
                      <a:endParaRPr lang="en-US" sz="15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endParaRPr>
                    </a:p>
                    <a:p>
                      <a:pPr marL="0" marR="0" algn="ctr">
                        <a:lnSpc>
                          <a:spcPct val="100000"/>
                        </a:lnSpc>
                        <a:spcBef>
                          <a:spcPts val="0"/>
                        </a:spcBef>
                        <a:spcAft>
                          <a:spcPts val="0"/>
                        </a:spcAft>
                      </a:pPr>
                      <a:r>
                        <a:rPr lang="en-US" sz="1500" dirty="0">
                          <a:solidFill>
                            <a:schemeClr val="bg2"/>
                          </a:solidFill>
                          <a:effectLst/>
                          <a:latin typeface="Book Antiqua" panose="02040602050305030304" pitchFamily="18" charset="0"/>
                          <a:ea typeface="Arial" panose="020B0604020202020204" pitchFamily="34" charset="0"/>
                          <a:cs typeface="Times New Roman" panose="02020603050405020304" pitchFamily="18" charset="0"/>
                        </a:rPr>
                        <a:t>CIP Percentage of Levy</a:t>
                      </a:r>
                    </a:p>
                  </a:txBody>
                  <a:tcPr marL="0" marR="0" marT="0" marB="0"/>
                </a:tc>
                <a:extLst>
                  <a:ext uri="{0D108BD9-81ED-4DB2-BD59-A6C34878D82A}">
                    <a16:rowId xmlns:a16="http://schemas.microsoft.com/office/drawing/2014/main" val="150157461"/>
                  </a:ext>
                </a:extLst>
              </a:tr>
              <a:tr h="413718">
                <a:tc>
                  <a:txBody>
                    <a:bodyPr/>
                    <a:lstStyle/>
                    <a:p>
                      <a:pPr marL="173355" marR="169545" algn="ctr">
                        <a:lnSpc>
                          <a:spcPct val="100000"/>
                        </a:lnSpc>
                        <a:spcBef>
                          <a:spcPts val="1220"/>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2017</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80.01</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19.99</a:t>
                      </a:r>
                    </a:p>
                  </a:txBody>
                  <a:tcPr marL="9525" marR="9525" marT="9525" marB="0" anchor="ctr"/>
                </a:tc>
                <a:extLst>
                  <a:ext uri="{0D108BD9-81ED-4DB2-BD59-A6C34878D82A}">
                    <a16:rowId xmlns:a16="http://schemas.microsoft.com/office/drawing/2014/main" val="1051501627"/>
                  </a:ext>
                </a:extLst>
              </a:tr>
              <a:tr h="413718">
                <a:tc>
                  <a:txBody>
                    <a:bodyPr/>
                    <a:lstStyle/>
                    <a:p>
                      <a:pPr marL="173355" marR="169545" algn="ctr">
                        <a:lnSpc>
                          <a:spcPct val="100000"/>
                        </a:lnSpc>
                        <a:spcBef>
                          <a:spcPts val="1220"/>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2018</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80.68</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19.32</a:t>
                      </a:r>
                    </a:p>
                  </a:txBody>
                  <a:tcPr marL="9525" marR="9525" marT="9525" marB="0" anchor="ctr"/>
                </a:tc>
                <a:extLst>
                  <a:ext uri="{0D108BD9-81ED-4DB2-BD59-A6C34878D82A}">
                    <a16:rowId xmlns:a16="http://schemas.microsoft.com/office/drawing/2014/main" val="2417841982"/>
                  </a:ext>
                </a:extLst>
              </a:tr>
              <a:tr h="413718">
                <a:tc>
                  <a:txBody>
                    <a:bodyPr/>
                    <a:lstStyle/>
                    <a:p>
                      <a:pPr marL="172720" marR="169545" algn="ctr">
                        <a:lnSpc>
                          <a:spcPct val="100000"/>
                        </a:lnSpc>
                        <a:spcBef>
                          <a:spcPts val="1220"/>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2019</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81.52</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18.48</a:t>
                      </a:r>
                    </a:p>
                  </a:txBody>
                  <a:tcPr marL="9525" marR="9525" marT="9525" marB="0" anchor="ctr"/>
                </a:tc>
                <a:extLst>
                  <a:ext uri="{0D108BD9-81ED-4DB2-BD59-A6C34878D82A}">
                    <a16:rowId xmlns:a16="http://schemas.microsoft.com/office/drawing/2014/main" val="1294102340"/>
                  </a:ext>
                </a:extLst>
              </a:tr>
              <a:tr h="413718">
                <a:tc>
                  <a:txBody>
                    <a:bodyPr/>
                    <a:lstStyle/>
                    <a:p>
                      <a:pPr marL="172085" marR="169545" algn="ctr">
                        <a:lnSpc>
                          <a:spcPct val="100000"/>
                        </a:lnSpc>
                        <a:spcBef>
                          <a:spcPts val="1220"/>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2020</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81.98</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18.02</a:t>
                      </a:r>
                    </a:p>
                  </a:txBody>
                  <a:tcPr marL="9525" marR="9525" marT="9525" marB="0" anchor="ctr"/>
                </a:tc>
                <a:extLst>
                  <a:ext uri="{0D108BD9-81ED-4DB2-BD59-A6C34878D82A}">
                    <a16:rowId xmlns:a16="http://schemas.microsoft.com/office/drawing/2014/main" val="2125913525"/>
                  </a:ext>
                </a:extLst>
              </a:tr>
              <a:tr h="413718">
                <a:tc>
                  <a:txBody>
                    <a:bodyPr/>
                    <a:lstStyle/>
                    <a:p>
                      <a:pPr marL="172085" marR="169545" algn="ctr">
                        <a:lnSpc>
                          <a:spcPct val="100000"/>
                        </a:lnSpc>
                        <a:spcBef>
                          <a:spcPts val="1220"/>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2021</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81.64</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18.36</a:t>
                      </a:r>
                    </a:p>
                  </a:txBody>
                  <a:tcPr marL="9525" marR="9525" marT="9525" marB="0" anchor="ctr"/>
                </a:tc>
                <a:extLst>
                  <a:ext uri="{0D108BD9-81ED-4DB2-BD59-A6C34878D82A}">
                    <a16:rowId xmlns:a16="http://schemas.microsoft.com/office/drawing/2014/main" val="3998424671"/>
                  </a:ext>
                </a:extLst>
              </a:tr>
              <a:tr h="413718">
                <a:tc>
                  <a:txBody>
                    <a:bodyPr/>
                    <a:lstStyle/>
                    <a:p>
                      <a:pPr marL="171450" marR="169545" algn="ctr">
                        <a:lnSpc>
                          <a:spcPct val="100000"/>
                        </a:lnSpc>
                        <a:spcBef>
                          <a:spcPts val="1225"/>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2022</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82.16</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17.84</a:t>
                      </a:r>
                    </a:p>
                  </a:txBody>
                  <a:tcPr marL="9525" marR="9525" marT="9525" marB="0" anchor="ctr"/>
                </a:tc>
                <a:extLst>
                  <a:ext uri="{0D108BD9-81ED-4DB2-BD59-A6C34878D82A}">
                    <a16:rowId xmlns:a16="http://schemas.microsoft.com/office/drawing/2014/main" val="3508730635"/>
                  </a:ext>
                </a:extLst>
              </a:tr>
              <a:tr h="413718">
                <a:tc>
                  <a:txBody>
                    <a:bodyPr/>
                    <a:lstStyle/>
                    <a:p>
                      <a:pPr marL="171450" marR="169545" algn="ctr">
                        <a:lnSpc>
                          <a:spcPct val="100000"/>
                        </a:lnSpc>
                        <a:spcBef>
                          <a:spcPts val="1225"/>
                        </a:spcBef>
                        <a:spcAft>
                          <a:spcPts val="0"/>
                        </a:spcAft>
                      </a:pPr>
                      <a:r>
                        <a:rPr lang="en-US" sz="20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2023</a:t>
                      </a:r>
                      <a:endParaRPr lang="en-US" sz="20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82.05</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17.95</a:t>
                      </a:r>
                    </a:p>
                  </a:txBody>
                  <a:tcPr marL="9525" marR="9525" marT="9525" marB="0" anchor="ctr"/>
                </a:tc>
                <a:extLst>
                  <a:ext uri="{0D108BD9-81ED-4DB2-BD59-A6C34878D82A}">
                    <a16:rowId xmlns:a16="http://schemas.microsoft.com/office/drawing/2014/main" val="1385947967"/>
                  </a:ext>
                </a:extLst>
              </a:tr>
              <a:tr h="354752">
                <a:tc>
                  <a:txBody>
                    <a:bodyPr/>
                    <a:lstStyle/>
                    <a:p>
                      <a:pPr marL="170815" marR="169545" algn="ctr">
                        <a:lnSpc>
                          <a:spcPct val="100000"/>
                        </a:lnSpc>
                        <a:spcBef>
                          <a:spcPts val="1225"/>
                        </a:spcBef>
                        <a:spcAft>
                          <a:spcPts val="0"/>
                        </a:spcAft>
                      </a:pPr>
                      <a:r>
                        <a:rPr lang="en-US" sz="2000" b="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2024</a:t>
                      </a:r>
                      <a:endParaRPr lang="en-US" sz="2000" b="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ctr" rtl="0" fontAlgn="ctr"/>
                      <a:r>
                        <a:rPr lang="en-US" sz="2000" b="0" i="0" u="none" strike="noStrike" dirty="0">
                          <a:solidFill>
                            <a:srgbClr val="4B4B4B"/>
                          </a:solidFill>
                          <a:effectLst/>
                          <a:latin typeface="Arial" panose="020B0604020202020204" pitchFamily="34" charset="0"/>
                        </a:rPr>
                        <a:t>80.75</a:t>
                      </a:r>
                    </a:p>
                  </a:txBody>
                  <a:tcPr marL="9525" marR="9525" marT="9525" marB="0" anchor="ctr"/>
                </a:tc>
                <a:tc>
                  <a:txBody>
                    <a:bodyPr/>
                    <a:lstStyle/>
                    <a:p>
                      <a:pPr algn="ctr" rtl="0" fontAlgn="ctr"/>
                      <a:r>
                        <a:rPr lang="en-US" sz="2000" b="0" i="0" u="none" strike="noStrike" dirty="0">
                          <a:solidFill>
                            <a:srgbClr val="4B4B4B"/>
                          </a:solidFill>
                          <a:effectLst/>
                          <a:latin typeface="Arial" panose="020B0604020202020204" pitchFamily="34" charset="0"/>
                        </a:rPr>
                        <a:t>19.25</a:t>
                      </a:r>
                    </a:p>
                  </a:txBody>
                  <a:tcPr marL="9525" marR="9525" marT="9525" marB="0" anchor="ctr"/>
                </a:tc>
                <a:extLst>
                  <a:ext uri="{0D108BD9-81ED-4DB2-BD59-A6C34878D82A}">
                    <a16:rowId xmlns:a16="http://schemas.microsoft.com/office/drawing/2014/main" val="376176747"/>
                  </a:ext>
                </a:extLst>
              </a:tr>
              <a:tr h="360218">
                <a:tc>
                  <a:txBody>
                    <a:bodyPr/>
                    <a:lstStyle/>
                    <a:p>
                      <a:pPr marL="170815" marR="169545" algn="ctr">
                        <a:lnSpc>
                          <a:spcPct val="100000"/>
                        </a:lnSpc>
                        <a:spcBef>
                          <a:spcPts val="1225"/>
                        </a:spcBef>
                        <a:spcAft>
                          <a:spcPts val="0"/>
                        </a:spcAft>
                      </a:pPr>
                      <a:r>
                        <a:rPr lang="en-US" sz="2000" b="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2025</a:t>
                      </a:r>
                    </a:p>
                  </a:txBody>
                  <a:tcPr marL="0" marR="0" marT="0" marB="0"/>
                </a:tc>
                <a:tc>
                  <a:txBody>
                    <a:bodyPr/>
                    <a:lstStyle/>
                    <a:p>
                      <a:pPr marL="0" marR="434340" algn="ctr">
                        <a:lnSpc>
                          <a:spcPct val="100000"/>
                        </a:lnSpc>
                        <a:spcBef>
                          <a:spcPts val="1225"/>
                        </a:spcBef>
                        <a:spcAft>
                          <a:spcPts val="0"/>
                        </a:spcAft>
                      </a:pPr>
                      <a:r>
                        <a:rPr lang="en-US" sz="2000" dirty="0">
                          <a:effectLst/>
                          <a:latin typeface="Arial" panose="020B0604020202020204" pitchFamily="34" charset="0"/>
                          <a:ea typeface="Arial" panose="020B0604020202020204" pitchFamily="34" charset="0"/>
                          <a:cs typeface="Times New Roman" panose="02020603050405020304" pitchFamily="18" charset="0"/>
                        </a:rPr>
                        <a:t>      </a:t>
                      </a:r>
                      <a:r>
                        <a:rPr lang="en-US" sz="2000" b="0" i="0" u="none" strike="noStrike" kern="1200" dirty="0">
                          <a:solidFill>
                            <a:srgbClr val="4B4B4B"/>
                          </a:solidFill>
                          <a:effectLst/>
                          <a:latin typeface="Arial" panose="020B0604020202020204" pitchFamily="34" charset="0"/>
                          <a:ea typeface="+mn-ea"/>
                          <a:cs typeface="+mn-cs"/>
                        </a:rPr>
                        <a:t>80.68  </a:t>
                      </a:r>
                    </a:p>
                  </a:txBody>
                  <a:tcPr marL="0" marR="0" marT="0" marB="0"/>
                </a:tc>
                <a:tc>
                  <a:txBody>
                    <a:bodyPr/>
                    <a:lstStyle/>
                    <a:p>
                      <a:pPr marL="57785" marR="57150" algn="ctr">
                        <a:lnSpc>
                          <a:spcPct val="100000"/>
                        </a:lnSpc>
                        <a:spcBef>
                          <a:spcPts val="1225"/>
                        </a:spcBef>
                        <a:spcAft>
                          <a:spcPts val="0"/>
                        </a:spcAft>
                      </a:pPr>
                      <a:r>
                        <a:rPr lang="en-US" sz="2000" b="0" i="0" u="none" strike="noStrike" kern="1200" dirty="0">
                          <a:solidFill>
                            <a:srgbClr val="4B4B4B"/>
                          </a:solidFill>
                          <a:effectLst/>
                          <a:latin typeface="Arial" panose="020B0604020202020204" pitchFamily="34" charset="0"/>
                          <a:ea typeface="+mn-ea"/>
                          <a:cs typeface="+mn-cs"/>
                        </a:rPr>
                        <a:t>19.32</a:t>
                      </a:r>
                    </a:p>
                  </a:txBody>
                  <a:tcPr marL="0" marR="0" marT="0" marB="0"/>
                </a:tc>
                <a:extLst>
                  <a:ext uri="{0D108BD9-81ED-4DB2-BD59-A6C34878D82A}">
                    <a16:rowId xmlns:a16="http://schemas.microsoft.com/office/drawing/2014/main" val="2435876374"/>
                  </a:ext>
                </a:extLst>
              </a:tr>
              <a:tr h="413718">
                <a:tc>
                  <a:txBody>
                    <a:bodyPr/>
                    <a:lstStyle/>
                    <a:p>
                      <a:pPr marL="170815" marR="169545" algn="ctr" defTabSz="914400" rtl="0" eaLnBrk="1" latinLnBrk="0" hangingPunct="1">
                        <a:lnSpc>
                          <a:spcPct val="100000"/>
                        </a:lnSpc>
                        <a:spcBef>
                          <a:spcPts val="1225"/>
                        </a:spcBef>
                        <a:spcAft>
                          <a:spcPts val="0"/>
                        </a:spcAft>
                      </a:pPr>
                      <a:r>
                        <a:rPr lang="en-US" sz="2000" b="1" kern="12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2026</a:t>
                      </a:r>
                    </a:p>
                  </a:txBody>
                  <a:tcPr marL="0" marR="0" marT="0" marB="0"/>
                </a:tc>
                <a:tc>
                  <a:txBody>
                    <a:bodyPr/>
                    <a:lstStyle/>
                    <a:p>
                      <a:pPr marL="170815" marR="169545" algn="ctr" defTabSz="914400" rtl="0" eaLnBrk="1" latinLnBrk="0" hangingPunct="1">
                        <a:lnSpc>
                          <a:spcPct val="100000"/>
                        </a:lnSpc>
                        <a:spcBef>
                          <a:spcPts val="1225"/>
                        </a:spcBef>
                        <a:spcAft>
                          <a:spcPts val="0"/>
                        </a:spcAft>
                      </a:pPr>
                      <a:r>
                        <a:rPr lang="en-US" sz="2000" b="1" kern="12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80.42  </a:t>
                      </a:r>
                    </a:p>
                  </a:txBody>
                  <a:tcPr marL="0" marR="0" marT="0" marB="0"/>
                </a:tc>
                <a:tc>
                  <a:txBody>
                    <a:bodyPr/>
                    <a:lstStyle/>
                    <a:p>
                      <a:pPr marL="170815" marR="169545" algn="ctr" defTabSz="914400" rtl="0" eaLnBrk="1" latinLnBrk="0" hangingPunct="1">
                        <a:lnSpc>
                          <a:spcPct val="100000"/>
                        </a:lnSpc>
                        <a:spcBef>
                          <a:spcPts val="1225"/>
                        </a:spcBef>
                        <a:spcAft>
                          <a:spcPts val="0"/>
                        </a:spcAft>
                      </a:pPr>
                      <a:r>
                        <a:rPr lang="en-US" sz="2000" b="1" kern="1200" dirty="0">
                          <a:solidFill>
                            <a:srgbClr val="4B4B4B"/>
                          </a:solidFill>
                          <a:effectLst/>
                          <a:latin typeface="Arial" panose="020B0604020202020204" pitchFamily="34" charset="0"/>
                          <a:ea typeface="Arial" panose="020B0604020202020204" pitchFamily="34" charset="0"/>
                          <a:cs typeface="Times New Roman" panose="02020603050405020304" pitchFamily="18" charset="0"/>
                        </a:rPr>
                        <a:t>19.58</a:t>
                      </a:r>
                    </a:p>
                  </a:txBody>
                  <a:tcPr marL="0" marR="0" marT="0" marB="0"/>
                </a:tc>
                <a:extLst>
                  <a:ext uri="{0D108BD9-81ED-4DB2-BD59-A6C34878D82A}">
                    <a16:rowId xmlns:a16="http://schemas.microsoft.com/office/drawing/2014/main" val="3622697225"/>
                  </a:ext>
                </a:extLst>
              </a:tr>
            </a:tbl>
          </a:graphicData>
        </a:graphic>
      </p:graphicFrame>
    </p:spTree>
    <p:extLst>
      <p:ext uri="{BB962C8B-B14F-4D97-AF65-F5344CB8AC3E}">
        <p14:creationId xmlns:p14="http://schemas.microsoft.com/office/powerpoint/2010/main" val="2063539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C3FE5-9F05-4098-B5DA-1904DE814ACB}"/>
              </a:ext>
            </a:extLst>
          </p:cNvPr>
          <p:cNvSpPr>
            <a:spLocks noGrp="1"/>
          </p:cNvSpPr>
          <p:nvPr>
            <p:ph type="title"/>
          </p:nvPr>
        </p:nvSpPr>
        <p:spPr/>
        <p:txBody>
          <a:bodyPr/>
          <a:lstStyle/>
          <a:p>
            <a:pPr algn="ctr"/>
            <a:r>
              <a:rPr lang="en-US" dirty="0">
                <a:solidFill>
                  <a:schemeClr val="accent1">
                    <a:lumMod val="75000"/>
                  </a:schemeClr>
                </a:solidFill>
              </a:rPr>
              <a:t>Selection of Minimum Residential Factor </a:t>
            </a:r>
          </a:p>
        </p:txBody>
      </p:sp>
      <p:sp>
        <p:nvSpPr>
          <p:cNvPr id="3" name="Content Placeholder 2">
            <a:extLst>
              <a:ext uri="{FF2B5EF4-FFF2-40B4-BE49-F238E27FC236}">
                <a16:creationId xmlns:a16="http://schemas.microsoft.com/office/drawing/2014/main" id="{070C62F2-7F7D-49D5-993E-91FCA44AF834}"/>
              </a:ext>
            </a:extLst>
          </p:cNvPr>
          <p:cNvSpPr>
            <a:spLocks noGrp="1"/>
          </p:cNvSpPr>
          <p:nvPr>
            <p:ph idx="1"/>
          </p:nvPr>
        </p:nvSpPr>
        <p:spPr>
          <a:xfrm>
            <a:off x="628073" y="1690688"/>
            <a:ext cx="10725727" cy="4486275"/>
          </a:xfrm>
        </p:spPr>
        <p:txBody>
          <a:bodyPr>
            <a:normAutofit fontScale="92500" lnSpcReduction="20000"/>
          </a:bodyPr>
          <a:lstStyle/>
          <a:p>
            <a:r>
              <a:rPr lang="en-US" sz="3600" dirty="0">
                <a:solidFill>
                  <a:srgbClr val="1F487C"/>
                </a:solidFill>
                <a:effectLst/>
                <a:ea typeface="Wingdings 2" panose="05020102010507070707" pitchFamily="18" charset="2"/>
                <a:cs typeface="Wingdings 2" panose="05020102010507070707" pitchFamily="18" charset="2"/>
              </a:rPr>
              <a:t>A</a:t>
            </a:r>
            <a:r>
              <a:rPr lang="en-US" sz="3600" spc="-10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residential</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factor</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of</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1</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will</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result</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in</a:t>
            </a:r>
            <a:r>
              <a:rPr lang="en-US" sz="3600" spc="-2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the</a:t>
            </a:r>
            <a:r>
              <a:rPr lang="en-US" sz="3600" spc="-5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taxation</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of</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all</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property</a:t>
            </a:r>
            <a:r>
              <a:rPr lang="en-US" sz="3600" spc="-3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at</a:t>
            </a:r>
            <a:r>
              <a:rPr lang="en-US" sz="3600" spc="10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the</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same</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rate</a:t>
            </a:r>
            <a:r>
              <a:rPr lang="en-US" sz="3600" spc="-44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(single</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tax</a:t>
            </a:r>
            <a:r>
              <a:rPr lang="en-US" sz="3600" spc="-1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rate)</a:t>
            </a:r>
          </a:p>
          <a:p>
            <a:pPr marL="0" indent="0">
              <a:buNone/>
            </a:pPr>
            <a:endParaRPr lang="en-US" sz="3600" dirty="0">
              <a:effectLst/>
              <a:ea typeface="Wingdings 2" panose="05020102010507070707" pitchFamily="18" charset="2"/>
              <a:cs typeface="Wingdings 2" panose="05020102010507070707" pitchFamily="18" charset="2"/>
            </a:endParaRPr>
          </a:p>
          <a:p>
            <a:r>
              <a:rPr lang="en-US" sz="3600" dirty="0">
                <a:solidFill>
                  <a:srgbClr val="1F487C"/>
                </a:solidFill>
                <a:effectLst/>
                <a:ea typeface="Wingdings 2" panose="05020102010507070707" pitchFamily="18" charset="2"/>
                <a:cs typeface="Wingdings 2" panose="05020102010507070707" pitchFamily="18" charset="2"/>
              </a:rPr>
              <a:t>A residential factor of less than 1 increases the share of the levy raised</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by</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Commercial,</a:t>
            </a:r>
            <a:r>
              <a:rPr lang="en-US" sz="3600" spc="-3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Industrial</a:t>
            </a:r>
            <a:r>
              <a:rPr lang="en-US" sz="3600" spc="-2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and</a:t>
            </a:r>
            <a:r>
              <a:rPr lang="en-US" sz="3600" spc="-3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Personal</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Property</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(CIP)</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owners</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and</a:t>
            </a:r>
            <a:r>
              <a:rPr lang="en-US" sz="3600" spc="4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reduces</a:t>
            </a:r>
            <a:r>
              <a:rPr lang="en-US" sz="3600" spc="-1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the </a:t>
            </a:r>
            <a:r>
              <a:rPr lang="en-US" sz="3600" spc="-440" dirty="0">
                <a:solidFill>
                  <a:srgbClr val="1F487C"/>
                </a:solidFill>
                <a:effectLst/>
                <a:ea typeface="Wingdings 2" panose="05020102010507070707" pitchFamily="18" charset="2"/>
                <a:cs typeface="Wingdings 2" panose="05020102010507070707" pitchFamily="18" charset="2"/>
              </a:rPr>
              <a:t> </a:t>
            </a:r>
            <a:r>
              <a:rPr lang="en-US" sz="3600" spc="-5" dirty="0">
                <a:solidFill>
                  <a:srgbClr val="1F487C"/>
                </a:solidFill>
                <a:effectLst/>
                <a:ea typeface="Wingdings 2" panose="05020102010507070707" pitchFamily="18" charset="2"/>
                <a:cs typeface="Wingdings 2" panose="05020102010507070707" pitchFamily="18" charset="2"/>
              </a:rPr>
              <a:t>share paid by</a:t>
            </a:r>
            <a:r>
              <a:rPr lang="en-US" sz="3600" spc="-10" dirty="0">
                <a:solidFill>
                  <a:srgbClr val="1F487C"/>
                </a:solidFill>
                <a:effectLst/>
                <a:ea typeface="Wingdings 2" panose="05020102010507070707" pitchFamily="18" charset="2"/>
                <a:cs typeface="Wingdings 2" panose="05020102010507070707" pitchFamily="18" charset="2"/>
              </a:rPr>
              <a:t> </a:t>
            </a:r>
            <a:r>
              <a:rPr lang="en-US" sz="3600" spc="-5" dirty="0">
                <a:solidFill>
                  <a:srgbClr val="1F487C"/>
                </a:solidFill>
                <a:effectLst/>
                <a:ea typeface="Wingdings 2" panose="05020102010507070707" pitchFamily="18" charset="2"/>
                <a:cs typeface="Wingdings 2" panose="05020102010507070707" pitchFamily="18" charset="2"/>
              </a:rPr>
              <a:t>residential</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property</a:t>
            </a:r>
            <a:r>
              <a:rPr lang="en-US" sz="3600" spc="-2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owners</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(split</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tax</a:t>
            </a:r>
            <a:r>
              <a:rPr lang="en-US" sz="3600" spc="-23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rate)</a:t>
            </a:r>
          </a:p>
          <a:p>
            <a:pPr marL="0" indent="0">
              <a:buNone/>
            </a:pPr>
            <a:endParaRPr lang="en-US" sz="3600" dirty="0">
              <a:solidFill>
                <a:srgbClr val="1F487C"/>
              </a:solidFill>
              <a:effectLst/>
              <a:ea typeface="Wingdings 2" panose="05020102010507070707" pitchFamily="18" charset="2"/>
              <a:cs typeface="Wingdings 2" panose="05020102010507070707" pitchFamily="18" charset="2"/>
            </a:endParaRPr>
          </a:p>
          <a:p>
            <a:r>
              <a:rPr lang="en-US" sz="3600" spc="-15" dirty="0">
                <a:solidFill>
                  <a:srgbClr val="1F487C"/>
                </a:solidFill>
                <a:effectLst/>
                <a:ea typeface="Wingdings 2" panose="05020102010507070707" pitchFamily="18" charset="2"/>
                <a:cs typeface="Wingdings 2" panose="05020102010507070707" pitchFamily="18" charset="2"/>
              </a:rPr>
              <a:t>The minimum</a:t>
            </a:r>
            <a:r>
              <a:rPr lang="en-US" sz="3600" spc="-10" dirty="0">
                <a:solidFill>
                  <a:srgbClr val="1F487C"/>
                </a:solidFill>
                <a:effectLst/>
                <a:ea typeface="Wingdings 2" panose="05020102010507070707" pitchFamily="18" charset="2"/>
                <a:cs typeface="Wingdings 2" panose="05020102010507070707" pitchFamily="18" charset="2"/>
              </a:rPr>
              <a:t> </a:t>
            </a:r>
            <a:r>
              <a:rPr lang="en-US" sz="3600" spc="-15" dirty="0">
                <a:solidFill>
                  <a:srgbClr val="1F487C"/>
                </a:solidFill>
                <a:effectLst/>
                <a:ea typeface="Wingdings 2" panose="05020102010507070707" pitchFamily="18" charset="2"/>
                <a:cs typeface="Wingdings 2" panose="05020102010507070707" pitchFamily="18" charset="2"/>
              </a:rPr>
              <a:t>residential</a:t>
            </a:r>
            <a:r>
              <a:rPr lang="en-US" sz="3600"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factor for</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the City</a:t>
            </a:r>
            <a:r>
              <a:rPr lang="en-US" sz="3600" spc="-105"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of Medford</a:t>
            </a:r>
            <a:r>
              <a:rPr lang="en-US" sz="3600" spc="-25"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for</a:t>
            </a:r>
            <a:r>
              <a:rPr lang="en-US" sz="3600" spc="-5"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Fiscal</a:t>
            </a:r>
            <a:r>
              <a:rPr lang="en-US" sz="3600" spc="-260"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Year</a:t>
            </a:r>
            <a:r>
              <a:rPr lang="en-US" sz="3600" spc="350"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ffectLst/>
                <a:ea typeface="Wingdings 2" panose="05020102010507070707" pitchFamily="18" charset="2"/>
                <a:cs typeface="Wingdings 2" panose="05020102010507070707" pitchFamily="18" charset="2"/>
              </a:rPr>
              <a:t>2026</a:t>
            </a:r>
            <a:r>
              <a:rPr lang="en-US" sz="3600" spc="-15" dirty="0">
                <a:solidFill>
                  <a:srgbClr val="1F487C"/>
                </a:solidFill>
                <a:ea typeface="Wingdings 2" panose="05020102010507070707" pitchFamily="18" charset="2"/>
                <a:cs typeface="Wingdings 2" panose="05020102010507070707" pitchFamily="18" charset="2"/>
              </a:rPr>
              <a:t> is .905494</a:t>
            </a:r>
            <a:r>
              <a:rPr lang="en-US" sz="3600" dirty="0">
                <a:solidFill>
                  <a:srgbClr val="1F487C"/>
                </a:solidFill>
                <a:effectLst/>
                <a:ea typeface="Wingdings 2" panose="05020102010507070707" pitchFamily="18" charset="2"/>
                <a:cs typeface="Wingdings 2" panose="05020102010507070707" pitchFamily="18" charset="2"/>
              </a:rPr>
              <a:t>,</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as</a:t>
            </a:r>
            <a:r>
              <a:rPr lang="en-US" sz="3600" spc="-10" dirty="0">
                <a:solidFill>
                  <a:srgbClr val="1F487C"/>
                </a:solidFill>
                <a:effectLst/>
                <a:ea typeface="Wingdings 2" panose="05020102010507070707" pitchFamily="18" charset="2"/>
                <a:cs typeface="Wingdings 2" panose="05020102010507070707" pitchFamily="18" charset="2"/>
              </a:rPr>
              <a:t> </a:t>
            </a:r>
            <a:r>
              <a:rPr lang="en-US" sz="3600" spc="-10" dirty="0">
                <a:solidFill>
                  <a:srgbClr val="1F487C"/>
                </a:solidFill>
                <a:ea typeface="Wingdings 2" panose="05020102010507070707" pitchFamily="18" charset="2"/>
                <a:cs typeface="Wingdings 2" panose="05020102010507070707" pitchFamily="18" charset="2"/>
              </a:rPr>
              <a:t>calculat</a:t>
            </a:r>
            <a:r>
              <a:rPr lang="en-US" sz="3600" dirty="0">
                <a:solidFill>
                  <a:srgbClr val="1F487C"/>
                </a:solidFill>
                <a:effectLst/>
                <a:ea typeface="Wingdings 2" panose="05020102010507070707" pitchFamily="18" charset="2"/>
                <a:cs typeface="Wingdings 2" panose="05020102010507070707" pitchFamily="18" charset="2"/>
              </a:rPr>
              <a:t>ed</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by</a:t>
            </a:r>
            <a:r>
              <a:rPr lang="en-US" sz="3600" spc="-1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the</a:t>
            </a:r>
            <a:r>
              <a:rPr lang="en-US" sz="3600" spc="-15"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Massachusetts</a:t>
            </a:r>
            <a:r>
              <a:rPr lang="en-US" sz="3600" spc="-10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Department</a:t>
            </a:r>
            <a:r>
              <a:rPr lang="en-US" sz="3600" spc="-10" dirty="0">
                <a:solidFill>
                  <a:srgbClr val="1F487C"/>
                </a:solidFill>
                <a:effectLst/>
                <a:ea typeface="Wingdings 2" panose="05020102010507070707" pitchFamily="18" charset="2"/>
                <a:cs typeface="Wingdings 2" panose="05020102010507070707" pitchFamily="18" charset="2"/>
              </a:rPr>
              <a:t> </a:t>
            </a:r>
            <a:r>
              <a:rPr lang="en-US" sz="3600" dirty="0">
                <a:solidFill>
                  <a:srgbClr val="1F487C"/>
                </a:solidFill>
                <a:effectLst/>
                <a:ea typeface="Wingdings 2" panose="05020102010507070707" pitchFamily="18" charset="2"/>
                <a:cs typeface="Wingdings 2" panose="05020102010507070707" pitchFamily="18" charset="2"/>
              </a:rPr>
              <a:t>of Revenue guidelines</a:t>
            </a:r>
            <a:endParaRPr lang="en-US" sz="3600" dirty="0">
              <a:effectLst/>
              <a:ea typeface="Wingdings 2" panose="05020102010507070707" pitchFamily="18" charset="2"/>
              <a:cs typeface="Wingdings 2" panose="05020102010507070707" pitchFamily="18" charset="2"/>
            </a:endParaRPr>
          </a:p>
          <a:p>
            <a:pPr marL="0" indent="0">
              <a:buNone/>
            </a:pPr>
            <a:endParaRPr lang="en-US" sz="1800" dirty="0">
              <a:effectLst/>
              <a:latin typeface="Arial" panose="020B0604020202020204" pitchFamily="34" charset="0"/>
              <a:ea typeface="Wingdings 2" panose="05020102010507070707" pitchFamily="18" charset="2"/>
              <a:cs typeface="Wingdings 2" panose="05020102010507070707" pitchFamily="18" charset="2"/>
            </a:endParaRPr>
          </a:p>
          <a:p>
            <a:endParaRPr lang="en-US" dirty="0"/>
          </a:p>
        </p:txBody>
      </p:sp>
    </p:spTree>
    <p:extLst>
      <p:ext uri="{BB962C8B-B14F-4D97-AF65-F5344CB8AC3E}">
        <p14:creationId xmlns:p14="http://schemas.microsoft.com/office/powerpoint/2010/main" val="32060962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679B8-5554-4F98-AC60-75B3C51E00CE}"/>
              </a:ext>
            </a:extLst>
          </p:cNvPr>
          <p:cNvSpPr>
            <a:spLocks noGrp="1"/>
          </p:cNvSpPr>
          <p:nvPr>
            <p:ph type="title"/>
          </p:nvPr>
        </p:nvSpPr>
        <p:spPr/>
        <p:txBody>
          <a:bodyPr/>
          <a:lstStyle/>
          <a:p>
            <a:pPr algn="ctr"/>
            <a:r>
              <a:rPr lang="en-US" dirty="0">
                <a:solidFill>
                  <a:schemeClr val="accent1">
                    <a:lumMod val="75000"/>
                  </a:schemeClr>
                </a:solidFill>
              </a:rPr>
              <a:t>Residential Factor/Split Rate* </a:t>
            </a:r>
          </a:p>
        </p:txBody>
      </p:sp>
      <p:sp>
        <p:nvSpPr>
          <p:cNvPr id="3" name="Content Placeholder 2">
            <a:extLst>
              <a:ext uri="{FF2B5EF4-FFF2-40B4-BE49-F238E27FC236}">
                <a16:creationId xmlns:a16="http://schemas.microsoft.com/office/drawing/2014/main" id="{485379EE-B7F3-490C-A4A9-B894D11C1E52}"/>
              </a:ext>
            </a:extLst>
          </p:cNvPr>
          <p:cNvSpPr>
            <a:spLocks noGrp="1"/>
          </p:cNvSpPr>
          <p:nvPr>
            <p:ph idx="1"/>
          </p:nvPr>
        </p:nvSpPr>
        <p:spPr>
          <a:xfrm>
            <a:off x="838200" y="1455003"/>
            <a:ext cx="10515600" cy="3231297"/>
          </a:xfrm>
        </p:spPr>
        <p:txBody>
          <a:bodyPr>
            <a:normAutofit lnSpcReduction="10000"/>
          </a:bodyPr>
          <a:lstStyle/>
          <a:p>
            <a:r>
              <a:rPr lang="en-US" sz="3200" dirty="0">
                <a:solidFill>
                  <a:srgbClr val="1F487C"/>
                </a:solidFill>
                <a:effectLst/>
                <a:ea typeface="Arial" panose="020B0604020202020204" pitchFamily="34" charset="0"/>
              </a:rPr>
              <a:t>MGL Ch. 40 § 56 allows a shift of up to 1.75 of the tax burden</a:t>
            </a:r>
            <a:r>
              <a:rPr lang="en-US" sz="3200" spc="-49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between</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the</a:t>
            </a:r>
            <a:r>
              <a:rPr lang="en-US" sz="3200" spc="-3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classes</a:t>
            </a:r>
            <a:r>
              <a:rPr lang="en-US" sz="3200" spc="-3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of</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property</a:t>
            </a:r>
            <a:endParaRPr lang="en-US" sz="3200" dirty="0">
              <a:effectLst/>
              <a:ea typeface="Arial" panose="020B0604020202020204" pitchFamily="34" charset="0"/>
            </a:endParaRPr>
          </a:p>
          <a:p>
            <a:r>
              <a:rPr lang="en-US" sz="3200" dirty="0">
                <a:solidFill>
                  <a:srgbClr val="1F487C"/>
                </a:solidFill>
                <a:effectLst/>
                <a:ea typeface="Arial" panose="020B0604020202020204" pitchFamily="34" charset="0"/>
              </a:rPr>
              <a:t>Adoption</a:t>
            </a:r>
            <a:r>
              <a:rPr lang="en-US" sz="3200" spc="-5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of</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a</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Residential</a:t>
            </a:r>
            <a:r>
              <a:rPr lang="en-US" sz="3200" spc="-5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Factor(RF)</a:t>
            </a:r>
            <a:r>
              <a:rPr lang="en-US" sz="3200" spc="-6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of</a:t>
            </a:r>
            <a:r>
              <a:rPr lang="en-US" sz="3200" spc="-5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1.0</a:t>
            </a:r>
            <a:r>
              <a:rPr lang="en-US" sz="3200" spc="-3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results</a:t>
            </a:r>
            <a:r>
              <a:rPr lang="en-US" sz="3200" spc="-5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in</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a</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single</a:t>
            </a:r>
            <a:r>
              <a:rPr lang="en-US" sz="3200" spc="4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tax</a:t>
            </a:r>
            <a:r>
              <a:rPr lang="en-US" sz="3200" spc="-5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rate</a:t>
            </a:r>
            <a:endParaRPr lang="en-US" sz="3200" dirty="0">
              <a:ea typeface="Arial" panose="020B0604020202020204" pitchFamily="34" charset="0"/>
            </a:endParaRPr>
          </a:p>
          <a:p>
            <a:r>
              <a:rPr lang="en-US" sz="3200" dirty="0">
                <a:solidFill>
                  <a:srgbClr val="1F487C"/>
                </a:solidFill>
                <a:effectLst/>
                <a:ea typeface="Arial" panose="020B0604020202020204" pitchFamily="34" charset="0"/>
              </a:rPr>
              <a:t>Adoption</a:t>
            </a:r>
            <a:r>
              <a:rPr lang="en-US" sz="3200" spc="-5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of</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a</a:t>
            </a:r>
            <a:r>
              <a:rPr lang="en-US" sz="3200" spc="-3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RF</a:t>
            </a:r>
            <a:r>
              <a:rPr lang="en-US" sz="3200" spc="-3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of</a:t>
            </a:r>
            <a:r>
              <a:rPr lang="en-US" sz="3200" spc="-3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905494</a:t>
            </a:r>
            <a:r>
              <a:rPr lang="en-US" sz="3200" spc="-5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results</a:t>
            </a:r>
            <a:r>
              <a:rPr lang="en-US" sz="3200" spc="-5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in</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a</a:t>
            </a:r>
            <a:r>
              <a:rPr lang="en-US" sz="3200" spc="-30" dirty="0">
                <a:solidFill>
                  <a:srgbClr val="1F487C"/>
                </a:solidFill>
                <a:effectLst/>
                <a:ea typeface="Arial" panose="020B0604020202020204" pitchFamily="34" charset="0"/>
              </a:rPr>
              <a:t> maximum </a:t>
            </a:r>
            <a:r>
              <a:rPr lang="en-US" sz="3200" dirty="0">
                <a:solidFill>
                  <a:srgbClr val="1F487C"/>
                </a:solidFill>
                <a:effectLst/>
                <a:ea typeface="Arial" panose="020B0604020202020204" pitchFamily="34" charset="0"/>
              </a:rPr>
              <a:t>split</a:t>
            </a:r>
            <a:r>
              <a:rPr lang="en-US" sz="3200" spc="-40"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tax</a:t>
            </a:r>
            <a:r>
              <a:rPr lang="en-US" sz="3200" spc="-45" dirty="0">
                <a:solidFill>
                  <a:srgbClr val="1F487C"/>
                </a:solidFill>
                <a:effectLst/>
                <a:ea typeface="Arial" panose="020B0604020202020204" pitchFamily="34" charset="0"/>
              </a:rPr>
              <a:t> </a:t>
            </a:r>
            <a:r>
              <a:rPr lang="en-US" sz="3200" dirty="0">
                <a:solidFill>
                  <a:srgbClr val="1F487C"/>
                </a:solidFill>
                <a:effectLst/>
                <a:ea typeface="Arial" panose="020B0604020202020204" pitchFamily="34" charset="0"/>
              </a:rPr>
              <a:t>rate</a:t>
            </a:r>
          </a:p>
          <a:p>
            <a:r>
              <a:rPr lang="en-US" sz="3200" dirty="0">
                <a:solidFill>
                  <a:srgbClr val="1F487C"/>
                </a:solidFill>
                <a:ea typeface="Arial" panose="020B0604020202020204" pitchFamily="34" charset="0"/>
              </a:rPr>
              <a:t>The impact on the Property Class Rate is as follows:</a:t>
            </a:r>
            <a:endParaRPr lang="en-US" sz="3200" dirty="0">
              <a:effectLst/>
              <a:ea typeface="Arial" panose="020B0604020202020204" pitchFamily="34" charset="0"/>
            </a:endParaRPr>
          </a:p>
          <a:p>
            <a:pPr marL="0" marR="0" indent="0">
              <a:spcBef>
                <a:spcPts val="15"/>
              </a:spcBef>
              <a:spcAft>
                <a:spcPts val="0"/>
              </a:spcAft>
              <a:buNone/>
            </a:pPr>
            <a:endParaRPr lang="en-US" sz="3250" dirty="0">
              <a:effectLst/>
              <a:latin typeface="Arial Narrow" panose="020B0606020202030204" pitchFamily="34" charset="0"/>
              <a:ea typeface="Arial" panose="020B0604020202020204" pitchFamily="34" charset="0"/>
            </a:endParaRPr>
          </a:p>
          <a:p>
            <a:endParaRPr lang="en-US" dirty="0"/>
          </a:p>
        </p:txBody>
      </p:sp>
      <p:graphicFrame>
        <p:nvGraphicFramePr>
          <p:cNvPr id="4" name="Table 4">
            <a:extLst>
              <a:ext uri="{FF2B5EF4-FFF2-40B4-BE49-F238E27FC236}">
                <a16:creationId xmlns:a16="http://schemas.microsoft.com/office/drawing/2014/main" id="{182D6C54-AFEF-4BF5-A4D7-3945AE1C91D6}"/>
              </a:ext>
            </a:extLst>
          </p:cNvPr>
          <p:cNvGraphicFramePr>
            <a:graphicFrameLocks noGrp="1"/>
          </p:cNvGraphicFramePr>
          <p:nvPr>
            <p:extLst>
              <p:ext uri="{D42A27DB-BD31-4B8C-83A1-F6EECF244321}">
                <p14:modId xmlns:p14="http://schemas.microsoft.com/office/powerpoint/2010/main" val="2394215887"/>
              </p:ext>
            </p:extLst>
          </p:nvPr>
        </p:nvGraphicFramePr>
        <p:xfrm>
          <a:off x="1220030" y="4818185"/>
          <a:ext cx="9751940" cy="1708702"/>
        </p:xfrm>
        <a:graphic>
          <a:graphicData uri="http://schemas.openxmlformats.org/drawingml/2006/table">
            <a:tbl>
              <a:tblPr firstRow="1" bandRow="1">
                <a:tableStyleId>{5C22544A-7EE6-4342-B048-85BDC9FD1C3A}</a:tableStyleId>
              </a:tblPr>
              <a:tblGrid>
                <a:gridCol w="1698596">
                  <a:extLst>
                    <a:ext uri="{9D8B030D-6E8A-4147-A177-3AD203B41FA5}">
                      <a16:colId xmlns:a16="http://schemas.microsoft.com/office/drawing/2014/main" val="2931195812"/>
                    </a:ext>
                  </a:extLst>
                </a:gridCol>
                <a:gridCol w="2013336">
                  <a:extLst>
                    <a:ext uri="{9D8B030D-6E8A-4147-A177-3AD203B41FA5}">
                      <a16:colId xmlns:a16="http://schemas.microsoft.com/office/drawing/2014/main" val="158393600"/>
                    </a:ext>
                  </a:extLst>
                </a:gridCol>
                <a:gridCol w="2013336">
                  <a:extLst>
                    <a:ext uri="{9D8B030D-6E8A-4147-A177-3AD203B41FA5}">
                      <a16:colId xmlns:a16="http://schemas.microsoft.com/office/drawing/2014/main" val="4087503451"/>
                    </a:ext>
                  </a:extLst>
                </a:gridCol>
                <a:gridCol w="2013336">
                  <a:extLst>
                    <a:ext uri="{9D8B030D-6E8A-4147-A177-3AD203B41FA5}">
                      <a16:colId xmlns:a16="http://schemas.microsoft.com/office/drawing/2014/main" val="3685306943"/>
                    </a:ext>
                  </a:extLst>
                </a:gridCol>
                <a:gridCol w="2013336">
                  <a:extLst>
                    <a:ext uri="{9D8B030D-6E8A-4147-A177-3AD203B41FA5}">
                      <a16:colId xmlns:a16="http://schemas.microsoft.com/office/drawing/2014/main" val="3471443133"/>
                    </a:ext>
                  </a:extLst>
                </a:gridCol>
              </a:tblGrid>
              <a:tr h="580720">
                <a:tc>
                  <a:txBody>
                    <a:bodyPr/>
                    <a:lstStyle/>
                    <a:p>
                      <a:r>
                        <a:rPr lang="en-US" dirty="0"/>
                        <a:t>CIP Factor</a:t>
                      </a:r>
                    </a:p>
                  </a:txBody>
                  <a:tcPr/>
                </a:tc>
                <a:tc>
                  <a:txBody>
                    <a:bodyPr/>
                    <a:lstStyle/>
                    <a:p>
                      <a:r>
                        <a:rPr lang="en-US" dirty="0"/>
                        <a:t>Residential</a:t>
                      </a:r>
                    </a:p>
                  </a:txBody>
                  <a:tcPr/>
                </a:tc>
                <a:tc>
                  <a:txBody>
                    <a:bodyPr/>
                    <a:lstStyle/>
                    <a:p>
                      <a:r>
                        <a:rPr lang="en-US" dirty="0"/>
                        <a:t>CIP</a:t>
                      </a:r>
                    </a:p>
                  </a:txBody>
                  <a:tcPr/>
                </a:tc>
                <a:tc>
                  <a:txBody>
                    <a:bodyPr/>
                    <a:lstStyle/>
                    <a:p>
                      <a:r>
                        <a:rPr lang="en-US" dirty="0"/>
                        <a:t>Residential Levy</a:t>
                      </a:r>
                    </a:p>
                  </a:txBody>
                  <a:tcPr/>
                </a:tc>
                <a:tc>
                  <a:txBody>
                    <a:bodyPr/>
                    <a:lstStyle/>
                    <a:p>
                      <a:r>
                        <a:rPr lang="en-US" dirty="0"/>
                        <a:t>Com/Ind/PP Levy</a:t>
                      </a:r>
                    </a:p>
                  </a:txBody>
                  <a:tcPr/>
                </a:tc>
                <a:extLst>
                  <a:ext uri="{0D108BD9-81ED-4DB2-BD59-A6C34878D82A}">
                    <a16:rowId xmlns:a16="http://schemas.microsoft.com/office/drawing/2014/main" val="2106423744"/>
                  </a:ext>
                </a:extLst>
              </a:tr>
              <a:tr h="358214">
                <a:tc>
                  <a:txBody>
                    <a:bodyPr/>
                    <a:lstStyle/>
                    <a:p>
                      <a:pPr algn="ctr" rtl="0" fontAlgn="ctr">
                        <a:buNone/>
                      </a:pPr>
                      <a:r>
                        <a:rPr lang="en-US" sz="1800" b="0" i="0" u="none" strike="noStrike" dirty="0">
                          <a:solidFill>
                            <a:srgbClr val="000000"/>
                          </a:solidFill>
                          <a:effectLst/>
                          <a:latin typeface="Calibri" panose="020F0502020204030204" pitchFamily="34" charset="0"/>
                        </a:rPr>
                        <a:t>1.00</a:t>
                      </a:r>
                    </a:p>
                  </a:txBody>
                  <a:tcPr marL="9525" marR="9525" marT="9525"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$9.53 </a:t>
                      </a:r>
                    </a:p>
                  </a:txBody>
                  <a:tcPr marL="9525" marR="9525" marT="9525" marB="0" anchor="ctr"/>
                </a:tc>
                <a:tc>
                  <a:txBody>
                    <a:bodyPr/>
                    <a:lstStyle/>
                    <a:p>
                      <a:pPr algn="ctr" rtl="0" fontAlgn="ctr">
                        <a:buNone/>
                      </a:pPr>
                      <a:r>
                        <a:rPr lang="en-US" sz="1800" b="0" i="0" u="none" strike="noStrike">
                          <a:solidFill>
                            <a:srgbClr val="000000"/>
                          </a:solidFill>
                          <a:effectLst/>
                          <a:latin typeface="Calibri" panose="020F0502020204030204" pitchFamily="34" charset="0"/>
                        </a:rPr>
                        <a:t>$9.53 </a:t>
                      </a:r>
                    </a:p>
                  </a:txBody>
                  <a:tcPr marL="9525" marR="9525" marT="9525" marB="0" anchor="ctr"/>
                </a:tc>
                <a:tc>
                  <a:txBody>
                    <a:bodyPr/>
                    <a:lstStyle/>
                    <a:p>
                      <a:pPr algn="ctr" rtl="0" fontAlgn="ctr">
                        <a:buNone/>
                      </a:pPr>
                      <a:r>
                        <a:rPr lang="en-US" sz="1800" b="0" i="0" u="none" strike="noStrike">
                          <a:solidFill>
                            <a:srgbClr val="000000"/>
                          </a:solidFill>
                          <a:effectLst/>
                          <a:latin typeface="Calibri" panose="020F0502020204030204" pitchFamily="34" charset="0"/>
                        </a:rPr>
                        <a:t>$142,856,209 </a:t>
                      </a:r>
                    </a:p>
                  </a:txBody>
                  <a:tcPr marL="9525" marR="9525" marT="9525" marB="0" anchor="ctr"/>
                </a:tc>
                <a:tc>
                  <a:txBody>
                    <a:bodyPr/>
                    <a:lstStyle/>
                    <a:p>
                      <a:pPr algn="ctr" rtl="0" fontAlgn="ctr">
                        <a:buNone/>
                      </a:pPr>
                      <a:r>
                        <a:rPr lang="en-US" sz="1800" b="0" i="0" u="none" strike="noStrike">
                          <a:solidFill>
                            <a:srgbClr val="000000"/>
                          </a:solidFill>
                          <a:effectLst/>
                          <a:latin typeface="Calibri" panose="020F0502020204030204" pitchFamily="34" charset="0"/>
                        </a:rPr>
                        <a:t>$18,001,134 </a:t>
                      </a:r>
                    </a:p>
                  </a:txBody>
                  <a:tcPr marL="9525" marR="9525" marT="9525" marB="0" anchor="ctr"/>
                </a:tc>
                <a:extLst>
                  <a:ext uri="{0D108BD9-81ED-4DB2-BD59-A6C34878D82A}">
                    <a16:rowId xmlns:a16="http://schemas.microsoft.com/office/drawing/2014/main" val="3656604246"/>
                  </a:ext>
                </a:extLst>
              </a:tr>
              <a:tr h="338234">
                <a:tc>
                  <a:txBody>
                    <a:bodyPr/>
                    <a:lstStyle/>
                    <a:p>
                      <a:pPr algn="ctr" rtl="0" fontAlgn="ctr">
                        <a:buNone/>
                      </a:pPr>
                      <a:r>
                        <a:rPr lang="en-US" sz="1800" b="0" i="0" u="none" strike="noStrike" dirty="0">
                          <a:solidFill>
                            <a:srgbClr val="000000"/>
                          </a:solidFill>
                          <a:effectLst/>
                          <a:latin typeface="Calibri" panose="020F0502020204030204" pitchFamily="34" charset="0"/>
                        </a:rPr>
                        <a:t>1.50</a:t>
                      </a:r>
                    </a:p>
                  </a:txBody>
                  <a:tcPr marL="9525" marR="9525" marT="9525" marB="0" anchor="ctr"/>
                </a:tc>
                <a:tc>
                  <a:txBody>
                    <a:bodyPr/>
                    <a:lstStyle/>
                    <a:p>
                      <a:pPr algn="ctr" rtl="0" fontAlgn="b">
                        <a:buNone/>
                      </a:pPr>
                      <a:r>
                        <a:rPr lang="en-US" sz="1800" b="0" i="0" u="none" strike="noStrike" dirty="0">
                          <a:solidFill>
                            <a:srgbClr val="000000"/>
                          </a:solidFill>
                          <a:effectLst/>
                          <a:latin typeface="Calibri" panose="020F0502020204030204" pitchFamily="34" charset="0"/>
                        </a:rPr>
                        <a:t>$8.93</a:t>
                      </a:r>
                    </a:p>
                  </a:txBody>
                  <a:tcPr marL="9525" marR="9525" marT="9525" marB="0" anchor="b"/>
                </a:tc>
                <a:tc>
                  <a:txBody>
                    <a:bodyPr/>
                    <a:lstStyle/>
                    <a:p>
                      <a:pPr algn="ctr" rtl="0" fontAlgn="b">
                        <a:buNone/>
                      </a:pPr>
                      <a:r>
                        <a:rPr lang="en-US" sz="1800" b="0" i="0" u="none" strike="noStrike" dirty="0">
                          <a:solidFill>
                            <a:srgbClr val="000000"/>
                          </a:solidFill>
                          <a:effectLst/>
                          <a:latin typeface="Calibri" panose="020F0502020204030204" pitchFamily="34" charset="0"/>
                        </a:rPr>
                        <a:t>$14.30</a:t>
                      </a:r>
                    </a:p>
                  </a:txBody>
                  <a:tcPr marL="9525" marR="9525" marT="9525" marB="0" anchor="b"/>
                </a:tc>
                <a:tc>
                  <a:txBody>
                    <a:bodyPr/>
                    <a:lstStyle/>
                    <a:p>
                      <a:pPr algn="ctr" rtl="0" fontAlgn="b">
                        <a:buNone/>
                      </a:pPr>
                      <a:r>
                        <a:rPr lang="en-US" sz="1800" b="0" i="0" u="none" strike="noStrike" dirty="0">
                          <a:solidFill>
                            <a:srgbClr val="000000"/>
                          </a:solidFill>
                          <a:effectLst/>
                          <a:latin typeface="Calibri" panose="020F0502020204030204" pitchFamily="34" charset="0"/>
                        </a:rPr>
                        <a:t>$133,855,641</a:t>
                      </a:r>
                    </a:p>
                  </a:txBody>
                  <a:tcPr marL="9525" marR="9525" marT="9525" marB="0" anchor="b"/>
                </a:tc>
                <a:tc>
                  <a:txBody>
                    <a:bodyPr/>
                    <a:lstStyle/>
                    <a:p>
                      <a:pPr algn="ctr" rtl="0" fontAlgn="b">
                        <a:buNone/>
                      </a:pPr>
                      <a:r>
                        <a:rPr lang="en-US" sz="1800" b="0" i="0" u="none" strike="noStrike">
                          <a:solidFill>
                            <a:srgbClr val="000000"/>
                          </a:solidFill>
                          <a:effectLst/>
                          <a:latin typeface="Calibri" panose="020F0502020204030204" pitchFamily="34" charset="0"/>
                        </a:rPr>
                        <a:t>$27,001,702</a:t>
                      </a:r>
                    </a:p>
                  </a:txBody>
                  <a:tcPr marL="9525" marR="9525" marT="9525" marB="0" anchor="b"/>
                </a:tc>
                <a:extLst>
                  <a:ext uri="{0D108BD9-81ED-4DB2-BD59-A6C34878D82A}">
                    <a16:rowId xmlns:a16="http://schemas.microsoft.com/office/drawing/2014/main" val="1910479592"/>
                  </a:ext>
                </a:extLst>
              </a:tr>
              <a:tr h="431534">
                <a:tc>
                  <a:txBody>
                    <a:bodyPr/>
                    <a:lstStyle/>
                    <a:p>
                      <a:pPr algn="ctr" rtl="0" fontAlgn="ctr">
                        <a:buNone/>
                      </a:pPr>
                      <a:r>
                        <a:rPr lang="en-US" sz="1800" b="0" i="0" u="none" strike="noStrike">
                          <a:solidFill>
                            <a:srgbClr val="000000"/>
                          </a:solidFill>
                          <a:effectLst/>
                          <a:latin typeface="Calibri" panose="020F0502020204030204" pitchFamily="34" charset="0"/>
                        </a:rPr>
                        <a:t>1.75</a:t>
                      </a:r>
                    </a:p>
                  </a:txBody>
                  <a:tcPr marL="9525" marR="9525" marT="9525" marB="0" anchor="ctr"/>
                </a:tc>
                <a:tc>
                  <a:txBody>
                    <a:bodyPr/>
                    <a:lstStyle/>
                    <a:p>
                      <a:pPr algn="ctr" rtl="0" fontAlgn="ctr">
                        <a:buNone/>
                      </a:pPr>
                      <a:r>
                        <a:rPr lang="en-US" sz="1800" b="0" i="0" u="none" strike="noStrike">
                          <a:solidFill>
                            <a:srgbClr val="000000"/>
                          </a:solidFill>
                          <a:effectLst/>
                          <a:latin typeface="Calibri" panose="020F0502020204030204" pitchFamily="34" charset="0"/>
                        </a:rPr>
                        <a:t>$8.63 </a:t>
                      </a:r>
                    </a:p>
                  </a:txBody>
                  <a:tcPr marL="9525" marR="9525" marT="9525" marB="0" anchor="ctr"/>
                </a:tc>
                <a:tc>
                  <a:txBody>
                    <a:bodyPr/>
                    <a:lstStyle/>
                    <a:p>
                      <a:pPr algn="ctr" rtl="0" fontAlgn="ctr">
                        <a:buNone/>
                      </a:pPr>
                      <a:r>
                        <a:rPr lang="en-US" sz="1800" b="0" i="0" u="none" strike="noStrike">
                          <a:solidFill>
                            <a:srgbClr val="000000"/>
                          </a:solidFill>
                          <a:effectLst/>
                          <a:latin typeface="Calibri" panose="020F0502020204030204" pitchFamily="34" charset="0"/>
                        </a:rPr>
                        <a:t>$16.68 </a:t>
                      </a:r>
                    </a:p>
                  </a:txBody>
                  <a:tcPr marL="9525" marR="9525" marT="9525"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$129,355,358 </a:t>
                      </a:r>
                    </a:p>
                  </a:txBody>
                  <a:tcPr marL="9525" marR="9525" marT="9525" marB="0" anchor="ctr"/>
                </a:tc>
                <a:tc>
                  <a:txBody>
                    <a:bodyPr/>
                    <a:lstStyle/>
                    <a:p>
                      <a:pPr algn="ctr" rtl="0" fontAlgn="ctr">
                        <a:buNone/>
                      </a:pPr>
                      <a:r>
                        <a:rPr lang="en-US" sz="1800" b="0" i="0" u="none" strike="noStrike" dirty="0">
                          <a:solidFill>
                            <a:srgbClr val="000000"/>
                          </a:solidFill>
                          <a:effectLst/>
                          <a:latin typeface="Calibri" panose="020F0502020204030204" pitchFamily="34" charset="0"/>
                        </a:rPr>
                        <a:t>$31,501,985 </a:t>
                      </a:r>
                    </a:p>
                  </a:txBody>
                  <a:tcPr marL="9525" marR="9525" marT="9525" marB="0" anchor="ctr"/>
                </a:tc>
                <a:extLst>
                  <a:ext uri="{0D108BD9-81ED-4DB2-BD59-A6C34878D82A}">
                    <a16:rowId xmlns:a16="http://schemas.microsoft.com/office/drawing/2014/main" val="2305676716"/>
                  </a:ext>
                </a:extLst>
              </a:tr>
            </a:tbl>
          </a:graphicData>
        </a:graphic>
      </p:graphicFrame>
      <p:sp>
        <p:nvSpPr>
          <p:cNvPr id="5" name="TextBox 4">
            <a:extLst>
              <a:ext uri="{FF2B5EF4-FFF2-40B4-BE49-F238E27FC236}">
                <a16:creationId xmlns:a16="http://schemas.microsoft.com/office/drawing/2014/main" id="{C5D9D420-580A-909D-DFAF-4BFF4219FF51}"/>
              </a:ext>
            </a:extLst>
          </p:cNvPr>
          <p:cNvSpPr txBox="1"/>
          <p:nvPr/>
        </p:nvSpPr>
        <p:spPr>
          <a:xfrm>
            <a:off x="1113664" y="6526887"/>
            <a:ext cx="9703837" cy="369332"/>
          </a:xfrm>
          <a:prstGeom prst="rect">
            <a:avLst/>
          </a:prstGeom>
          <a:noFill/>
        </p:spPr>
        <p:txBody>
          <a:bodyPr wrap="square" rtlCol="0">
            <a:spAutoFit/>
          </a:bodyPr>
          <a:lstStyle/>
          <a:p>
            <a:r>
              <a:rPr lang="en-US" sz="1800" dirty="0"/>
              <a:t>*All rates are estimates until Medford receives DOR approval for FY26. </a:t>
            </a:r>
            <a:endParaRPr lang="en-US" sz="1800" b="1" dirty="0"/>
          </a:p>
        </p:txBody>
      </p:sp>
    </p:spTree>
    <p:extLst>
      <p:ext uri="{BB962C8B-B14F-4D97-AF65-F5344CB8AC3E}">
        <p14:creationId xmlns:p14="http://schemas.microsoft.com/office/powerpoint/2010/main" val="700773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DED04-F40F-4039-8727-9C17B3E0DA82}"/>
              </a:ext>
            </a:extLst>
          </p:cNvPr>
          <p:cNvSpPr>
            <a:spLocks noGrp="1"/>
          </p:cNvSpPr>
          <p:nvPr>
            <p:ph type="title"/>
          </p:nvPr>
        </p:nvSpPr>
        <p:spPr/>
        <p:txBody>
          <a:bodyPr>
            <a:normAutofit/>
          </a:bodyPr>
          <a:lstStyle/>
          <a:p>
            <a:pPr algn="ctr"/>
            <a:r>
              <a:rPr lang="en-US" dirty="0">
                <a:solidFill>
                  <a:schemeClr val="accent1">
                    <a:lumMod val="75000"/>
                  </a:schemeClr>
                </a:solidFill>
              </a:rPr>
              <a:t>FY 26 Average Property Tax Bill Examples </a:t>
            </a:r>
          </a:p>
        </p:txBody>
      </p:sp>
      <p:sp>
        <p:nvSpPr>
          <p:cNvPr id="3" name="Content Placeholder 2">
            <a:extLst>
              <a:ext uri="{FF2B5EF4-FFF2-40B4-BE49-F238E27FC236}">
                <a16:creationId xmlns:a16="http://schemas.microsoft.com/office/drawing/2014/main" id="{E287F61F-880E-4764-B59C-CBC1F30FEB33}"/>
              </a:ext>
            </a:extLst>
          </p:cNvPr>
          <p:cNvSpPr>
            <a:spLocks noGrp="1"/>
          </p:cNvSpPr>
          <p:nvPr>
            <p:ph idx="1"/>
          </p:nvPr>
        </p:nvSpPr>
        <p:spPr>
          <a:xfrm>
            <a:off x="838200" y="1613189"/>
            <a:ext cx="10967884" cy="4817108"/>
          </a:xfrm>
          <a:ln>
            <a:solidFill>
              <a:schemeClr val="tx1"/>
            </a:solidFill>
            <a:extLst>
              <a:ext uri="{C807C97D-BFC1-408E-A445-0C87EB9F89A2}">
                <ask:lineSketchStyleProps xmlns:ask="http://schemas.microsoft.com/office/drawing/2018/sketchyshapes">
                  <ask:type>
                    <ask:lineSketchNone/>
                  </ask:type>
                </ask:lineSketchStyleProps>
              </a:ext>
            </a:extLst>
          </a:ln>
        </p:spPr>
        <p:txBody>
          <a:bodyPr>
            <a:normAutofit/>
          </a:bodyPr>
          <a:lstStyle/>
          <a:p>
            <a:pPr marL="0" indent="0">
              <a:buNone/>
            </a:pPr>
            <a:r>
              <a:rPr lang="en-US" b="1" dirty="0"/>
              <a:t>Single Tax Rate:								Tax Bill</a:t>
            </a:r>
          </a:p>
          <a:p>
            <a:pPr marL="0" indent="0">
              <a:lnSpc>
                <a:spcPct val="100000"/>
              </a:lnSpc>
              <a:spcBef>
                <a:spcPts val="0"/>
              </a:spcBef>
              <a:buNone/>
            </a:pPr>
            <a:r>
              <a:rPr lang="en-US" dirty="0"/>
              <a:t>Avg. Single Family House Value =    $860,609  x   $9.53/1000  =    $8,202</a:t>
            </a:r>
          </a:p>
          <a:p>
            <a:pPr marL="0" indent="0">
              <a:lnSpc>
                <a:spcPct val="100000"/>
              </a:lnSpc>
              <a:spcBef>
                <a:spcPts val="0"/>
              </a:spcBef>
              <a:buNone/>
            </a:pPr>
            <a:r>
              <a:rPr lang="en-US" dirty="0"/>
              <a:t>Avg. Commercial Value =		  $</a:t>
            </a:r>
            <a:r>
              <a:rPr lang="en-US" dirty="0">
                <a:solidFill>
                  <a:srgbClr val="000000"/>
                </a:solidFill>
                <a:cs typeface="Times New Roman" panose="02020603050405020304" pitchFamily="18" charset="0"/>
              </a:rPr>
              <a:t>2,075,889</a:t>
            </a:r>
            <a:r>
              <a:rPr lang="en-US" dirty="0"/>
              <a:t>  x   $9.53/1000  =  $19,783</a:t>
            </a:r>
          </a:p>
          <a:p>
            <a:pPr marL="0" indent="0">
              <a:buNone/>
            </a:pPr>
            <a:endParaRPr lang="en-US" dirty="0"/>
          </a:p>
          <a:p>
            <a:pPr marL="0" indent="0">
              <a:buNone/>
            </a:pPr>
            <a:r>
              <a:rPr lang="en-US" b="1" dirty="0"/>
              <a:t>Split Rate with CIP 150%:						Tax Bill</a:t>
            </a:r>
          </a:p>
          <a:p>
            <a:pPr marL="0" indent="0">
              <a:lnSpc>
                <a:spcPct val="100000"/>
              </a:lnSpc>
              <a:spcBef>
                <a:spcPts val="0"/>
              </a:spcBef>
              <a:buNone/>
            </a:pPr>
            <a:r>
              <a:rPr lang="en-US" dirty="0"/>
              <a:t>Avg. Single Family House Value =    $860,609  x   $8.93/1000  =    $7,685</a:t>
            </a:r>
          </a:p>
          <a:p>
            <a:pPr marL="0" indent="0">
              <a:lnSpc>
                <a:spcPct val="100000"/>
              </a:lnSpc>
              <a:spcBef>
                <a:spcPts val="0"/>
              </a:spcBef>
              <a:buNone/>
            </a:pPr>
            <a:r>
              <a:rPr lang="en-US" dirty="0"/>
              <a:t>Avg. Commercial Value =		  $</a:t>
            </a:r>
            <a:r>
              <a:rPr lang="en-US" dirty="0">
                <a:solidFill>
                  <a:srgbClr val="000000"/>
                </a:solidFill>
                <a:cs typeface="Times New Roman" panose="02020603050405020304" pitchFamily="18" charset="0"/>
              </a:rPr>
              <a:t>2,075,889</a:t>
            </a:r>
            <a:r>
              <a:rPr lang="en-US" dirty="0"/>
              <a:t>  x  $14.30/1000  = $29,685</a:t>
            </a:r>
          </a:p>
          <a:p>
            <a:pPr marL="0" indent="0">
              <a:buNone/>
            </a:pPr>
            <a:r>
              <a:rPr lang="en-US" b="1" dirty="0"/>
              <a:t>Split Rate with CIP 175%:						 Tax Bill</a:t>
            </a:r>
          </a:p>
          <a:p>
            <a:pPr marL="0" indent="0">
              <a:lnSpc>
                <a:spcPct val="100000"/>
              </a:lnSpc>
              <a:spcBef>
                <a:spcPts val="0"/>
              </a:spcBef>
              <a:buNone/>
            </a:pPr>
            <a:r>
              <a:rPr lang="en-US" dirty="0"/>
              <a:t>Avg. Single Family House Value =    $860,609  x   $8.63/1000  =    $7,427</a:t>
            </a:r>
          </a:p>
          <a:p>
            <a:pPr marL="0" indent="0">
              <a:lnSpc>
                <a:spcPct val="100000"/>
              </a:lnSpc>
              <a:spcBef>
                <a:spcPts val="0"/>
              </a:spcBef>
              <a:buNone/>
            </a:pPr>
            <a:r>
              <a:rPr lang="en-US" dirty="0"/>
              <a:t>Avg. Commercial Value =		  $</a:t>
            </a:r>
            <a:r>
              <a:rPr lang="en-US" sz="2800" dirty="0">
                <a:solidFill>
                  <a:srgbClr val="000000"/>
                </a:solidFill>
                <a:effectLst/>
                <a:latin typeface="+mn-lt"/>
                <a:ea typeface="Arial" panose="020B0604020202020204" pitchFamily="34" charset="0"/>
                <a:cs typeface="Times New Roman" panose="02020603050405020304" pitchFamily="18" charset="0"/>
              </a:rPr>
              <a:t>2,075,889</a:t>
            </a:r>
            <a:r>
              <a:rPr lang="en-US" dirty="0"/>
              <a:t>  x  $16.68/1000  = $34,626</a:t>
            </a:r>
          </a:p>
          <a:p>
            <a:pPr marL="0" indent="0">
              <a:buNone/>
            </a:pPr>
            <a:endParaRPr lang="en-US" dirty="0"/>
          </a:p>
        </p:txBody>
      </p:sp>
      <p:sp>
        <p:nvSpPr>
          <p:cNvPr id="4" name="TextBox 3">
            <a:extLst>
              <a:ext uri="{FF2B5EF4-FFF2-40B4-BE49-F238E27FC236}">
                <a16:creationId xmlns:a16="http://schemas.microsoft.com/office/drawing/2014/main" id="{B1A31404-16EE-45B7-BCC9-70093A4A9024}"/>
              </a:ext>
            </a:extLst>
          </p:cNvPr>
          <p:cNvSpPr txBox="1"/>
          <p:nvPr/>
        </p:nvSpPr>
        <p:spPr>
          <a:xfrm>
            <a:off x="838200" y="6503918"/>
            <a:ext cx="3046027" cy="369332"/>
          </a:xfrm>
          <a:prstGeom prst="rect">
            <a:avLst/>
          </a:prstGeom>
          <a:noFill/>
        </p:spPr>
        <p:txBody>
          <a:bodyPr wrap="none" rtlCol="0">
            <a:spAutoFit/>
          </a:bodyPr>
          <a:lstStyle/>
          <a:p>
            <a:r>
              <a:rPr lang="en-US" dirty="0"/>
              <a:t>*Average Tax Bills are rounded</a:t>
            </a:r>
          </a:p>
        </p:txBody>
      </p:sp>
      <p:sp>
        <p:nvSpPr>
          <p:cNvPr id="5" name="TextBox 4">
            <a:extLst>
              <a:ext uri="{FF2B5EF4-FFF2-40B4-BE49-F238E27FC236}">
                <a16:creationId xmlns:a16="http://schemas.microsoft.com/office/drawing/2014/main" id="{3F921415-6113-240D-C800-203420190862}"/>
              </a:ext>
            </a:extLst>
          </p:cNvPr>
          <p:cNvSpPr txBox="1"/>
          <p:nvPr/>
        </p:nvSpPr>
        <p:spPr>
          <a:xfrm>
            <a:off x="4982795" y="6555742"/>
            <a:ext cx="7548466" cy="369332"/>
          </a:xfrm>
          <a:prstGeom prst="rect">
            <a:avLst/>
          </a:prstGeom>
          <a:noFill/>
        </p:spPr>
        <p:txBody>
          <a:bodyPr wrap="square" rtlCol="0">
            <a:spAutoFit/>
          </a:bodyPr>
          <a:lstStyle/>
          <a:p>
            <a:r>
              <a:rPr lang="en-US" sz="1800" dirty="0"/>
              <a:t>**All rates are estimated until Medford receives DOR approval for FY26</a:t>
            </a:r>
          </a:p>
        </p:txBody>
      </p:sp>
    </p:spTree>
    <p:extLst>
      <p:ext uri="{BB962C8B-B14F-4D97-AF65-F5344CB8AC3E}">
        <p14:creationId xmlns:p14="http://schemas.microsoft.com/office/powerpoint/2010/main" val="4261587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2316F-B9E0-484C-B5FE-DC622A48E189}"/>
              </a:ext>
            </a:extLst>
          </p:cNvPr>
          <p:cNvSpPr>
            <a:spLocks noGrp="1"/>
          </p:cNvSpPr>
          <p:nvPr>
            <p:ph type="title"/>
          </p:nvPr>
        </p:nvSpPr>
        <p:spPr>
          <a:xfrm>
            <a:off x="838200" y="365126"/>
            <a:ext cx="10515600" cy="1066510"/>
          </a:xfrm>
        </p:spPr>
        <p:txBody>
          <a:bodyPr>
            <a:normAutofit fontScale="90000"/>
          </a:bodyPr>
          <a:lstStyle/>
          <a:p>
            <a:pPr algn="ctr"/>
            <a:r>
              <a:rPr lang="en-US" dirty="0">
                <a:solidFill>
                  <a:schemeClr val="accent1">
                    <a:lumMod val="75000"/>
                  </a:schemeClr>
                </a:solidFill>
              </a:rPr>
              <a:t>Historical Recap of Average </a:t>
            </a:r>
            <a:br>
              <a:rPr lang="en-US" dirty="0">
                <a:solidFill>
                  <a:schemeClr val="accent1">
                    <a:lumMod val="75000"/>
                  </a:schemeClr>
                </a:solidFill>
              </a:rPr>
            </a:br>
            <a:r>
              <a:rPr lang="en-US" dirty="0">
                <a:solidFill>
                  <a:schemeClr val="accent1">
                    <a:lumMod val="75000"/>
                  </a:schemeClr>
                </a:solidFill>
              </a:rPr>
              <a:t>Single-Family Tax Bill </a:t>
            </a:r>
          </a:p>
        </p:txBody>
      </p:sp>
      <p:graphicFrame>
        <p:nvGraphicFramePr>
          <p:cNvPr id="5" name="Table 4">
            <a:extLst>
              <a:ext uri="{FF2B5EF4-FFF2-40B4-BE49-F238E27FC236}">
                <a16:creationId xmlns:a16="http://schemas.microsoft.com/office/drawing/2014/main" id="{3E6E5026-49EB-0331-8E66-194BCF1BD38A}"/>
              </a:ext>
            </a:extLst>
          </p:cNvPr>
          <p:cNvGraphicFramePr>
            <a:graphicFrameLocks noGrp="1"/>
          </p:cNvGraphicFramePr>
          <p:nvPr>
            <p:extLst>
              <p:ext uri="{D42A27DB-BD31-4B8C-83A1-F6EECF244321}">
                <p14:modId xmlns:p14="http://schemas.microsoft.com/office/powerpoint/2010/main" val="2141148356"/>
              </p:ext>
            </p:extLst>
          </p:nvPr>
        </p:nvGraphicFramePr>
        <p:xfrm>
          <a:off x="838200" y="1664736"/>
          <a:ext cx="10515600" cy="4494026"/>
        </p:xfrm>
        <a:graphic>
          <a:graphicData uri="http://schemas.openxmlformats.org/drawingml/2006/table">
            <a:tbl>
              <a:tblPr firstRow="1" bandRow="1"/>
              <a:tblGrid>
                <a:gridCol w="1738125">
                  <a:extLst>
                    <a:ext uri="{9D8B030D-6E8A-4147-A177-3AD203B41FA5}">
                      <a16:colId xmlns:a16="http://schemas.microsoft.com/office/drawing/2014/main" val="1241078899"/>
                    </a:ext>
                  </a:extLst>
                </a:gridCol>
                <a:gridCol w="1755495">
                  <a:extLst>
                    <a:ext uri="{9D8B030D-6E8A-4147-A177-3AD203B41FA5}">
                      <a16:colId xmlns:a16="http://schemas.microsoft.com/office/drawing/2014/main" val="2309950705"/>
                    </a:ext>
                  </a:extLst>
                </a:gridCol>
                <a:gridCol w="1755495">
                  <a:extLst>
                    <a:ext uri="{9D8B030D-6E8A-4147-A177-3AD203B41FA5}">
                      <a16:colId xmlns:a16="http://schemas.microsoft.com/office/drawing/2014/main" val="1986431991"/>
                    </a:ext>
                  </a:extLst>
                </a:gridCol>
                <a:gridCol w="1755495">
                  <a:extLst>
                    <a:ext uri="{9D8B030D-6E8A-4147-A177-3AD203B41FA5}">
                      <a16:colId xmlns:a16="http://schemas.microsoft.com/office/drawing/2014/main" val="1790374863"/>
                    </a:ext>
                  </a:extLst>
                </a:gridCol>
                <a:gridCol w="1755495">
                  <a:extLst>
                    <a:ext uri="{9D8B030D-6E8A-4147-A177-3AD203B41FA5}">
                      <a16:colId xmlns:a16="http://schemas.microsoft.com/office/drawing/2014/main" val="3327484014"/>
                    </a:ext>
                  </a:extLst>
                </a:gridCol>
                <a:gridCol w="1755495">
                  <a:extLst>
                    <a:ext uri="{9D8B030D-6E8A-4147-A177-3AD203B41FA5}">
                      <a16:colId xmlns:a16="http://schemas.microsoft.com/office/drawing/2014/main" val="3869145789"/>
                    </a:ext>
                  </a:extLst>
                </a:gridCol>
              </a:tblGrid>
              <a:tr h="954010">
                <a:tc>
                  <a:txBody>
                    <a:bodyPr/>
                    <a:lstStyle/>
                    <a:p>
                      <a:pPr algn="l" rtl="0" fontAlgn="ctr"/>
                      <a:r>
                        <a:rPr lang="en-US" sz="1800" b="1" i="0" u="none" strike="noStrike" dirty="0">
                          <a:solidFill>
                            <a:srgbClr val="FFFFFF"/>
                          </a:solidFill>
                          <a:effectLst/>
                          <a:latin typeface="Calibri" panose="020F0502020204030204" pitchFamily="34" charset="0"/>
                        </a:rPr>
                        <a:t>Fiscal Year</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rtl="0" fontAlgn="ctr"/>
                      <a:r>
                        <a:rPr lang="en-US" sz="1800" b="1" i="0" u="none" strike="noStrike" dirty="0">
                          <a:solidFill>
                            <a:srgbClr val="FFFFFF"/>
                          </a:solidFill>
                          <a:effectLst/>
                          <a:latin typeface="Calibri" panose="020F0502020204030204" pitchFamily="34" charset="0"/>
                        </a:rPr>
                        <a:t>Average Single-Family Value</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rtl="0" fontAlgn="ctr"/>
                      <a:r>
                        <a:rPr lang="en-US" sz="1800" b="1" i="0" u="none" strike="noStrike" dirty="0">
                          <a:solidFill>
                            <a:srgbClr val="FFFFFF"/>
                          </a:solidFill>
                          <a:effectLst/>
                          <a:latin typeface="Calibri" panose="020F0502020204030204" pitchFamily="34" charset="0"/>
                        </a:rPr>
                        <a:t>Percentage Value Change YOY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rtl="0" fontAlgn="ctr"/>
                      <a:r>
                        <a:rPr lang="en-US" sz="1800" b="1" i="0" u="none" strike="noStrike" dirty="0">
                          <a:solidFill>
                            <a:srgbClr val="FFFFFF"/>
                          </a:solidFill>
                          <a:effectLst/>
                          <a:latin typeface="Calibri" panose="020F0502020204030204" pitchFamily="34" charset="0"/>
                        </a:rPr>
                        <a:t>Average Single Family Tax Bill  </a:t>
                      </a:r>
                      <a:r>
                        <a:rPr lang="en-US" sz="1200" b="1" i="0" u="none" strike="noStrike" dirty="0">
                          <a:solidFill>
                            <a:srgbClr val="FFFFFF"/>
                          </a:solidFill>
                          <a:effectLst/>
                          <a:latin typeface="Calibri" panose="020F0502020204030204" pitchFamily="34" charset="0"/>
                        </a:rPr>
                        <a:t>(Split Rate: CIP 175%)</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rtl="0" fontAlgn="ctr"/>
                      <a:r>
                        <a:rPr lang="en-US" sz="1800" b="1" i="0" u="none" strike="noStrike" dirty="0">
                          <a:solidFill>
                            <a:srgbClr val="FFFFFF"/>
                          </a:solidFill>
                          <a:effectLst/>
                          <a:latin typeface="Calibri" panose="020F0502020204030204" pitchFamily="34" charset="0"/>
                        </a:rPr>
                        <a:t>$ Change YOY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tc>
                  <a:txBody>
                    <a:bodyPr/>
                    <a:lstStyle/>
                    <a:p>
                      <a:pPr algn="l" rtl="0" fontAlgn="ctr"/>
                      <a:r>
                        <a:rPr lang="en-US" sz="1800" b="1" i="0" u="none" strike="noStrike" dirty="0">
                          <a:solidFill>
                            <a:srgbClr val="FFFFFF"/>
                          </a:solidFill>
                          <a:effectLst/>
                          <a:latin typeface="Calibri" panose="020F0502020204030204" pitchFamily="34" charset="0"/>
                        </a:rPr>
                        <a:t>% Change YOY</a:t>
                      </a:r>
                    </a:p>
                  </a:txBody>
                  <a:tcPr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72C4"/>
                    </a:solidFill>
                  </a:tcPr>
                </a:tc>
                <a:extLst>
                  <a:ext uri="{0D108BD9-81ED-4DB2-BD59-A6C34878D82A}">
                    <a16:rowId xmlns:a16="http://schemas.microsoft.com/office/drawing/2014/main" val="3755201840"/>
                  </a:ext>
                </a:extLst>
              </a:tr>
              <a:tr h="292728">
                <a:tc>
                  <a:txBody>
                    <a:bodyPr/>
                    <a:lstStyle/>
                    <a:p>
                      <a:pPr algn="ctr" rtl="0" fontAlgn="ctr"/>
                      <a:r>
                        <a:rPr lang="en-US" sz="1800" b="0" i="0" u="none" strike="noStrike" dirty="0">
                          <a:solidFill>
                            <a:srgbClr val="000000"/>
                          </a:solidFill>
                          <a:effectLst/>
                          <a:latin typeface="Calibri" panose="020F0502020204030204" pitchFamily="34" charset="0"/>
                        </a:rPr>
                        <a:t>2016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$424,189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7.53%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$4,747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$132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2.86%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8078804"/>
                  </a:ext>
                </a:extLst>
              </a:tr>
              <a:tr h="277623">
                <a:tc>
                  <a:txBody>
                    <a:bodyPr/>
                    <a:lstStyle/>
                    <a:p>
                      <a:pPr algn="ctr" rtl="0" fontAlgn="ctr"/>
                      <a:r>
                        <a:rPr lang="en-US" sz="1800" b="0" i="0" u="none" strike="noStrike" dirty="0">
                          <a:solidFill>
                            <a:srgbClr val="000000"/>
                          </a:solidFill>
                          <a:effectLst/>
                          <a:latin typeface="Calibri" panose="020F0502020204030204" pitchFamily="34" charset="0"/>
                        </a:rPr>
                        <a:t>2017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$475,910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12.19%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$5,026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$279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5.88%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885016"/>
                  </a:ext>
                </a:extLst>
              </a:tr>
              <a:tr h="273473">
                <a:tc>
                  <a:txBody>
                    <a:bodyPr/>
                    <a:lstStyle/>
                    <a:p>
                      <a:pPr algn="ctr" rtl="0" fontAlgn="ctr"/>
                      <a:r>
                        <a:rPr lang="en-US" sz="1800" b="0" i="0" u="none" strike="noStrike" dirty="0">
                          <a:solidFill>
                            <a:srgbClr val="000000"/>
                          </a:solidFill>
                          <a:effectLst/>
                          <a:latin typeface="Calibri" panose="020F0502020204030204" pitchFamily="34" charset="0"/>
                        </a:rPr>
                        <a:t>2018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$508,238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6.79%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$5,204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$178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3.54%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0139215"/>
                  </a:ext>
                </a:extLst>
              </a:tr>
              <a:tr h="292090">
                <a:tc>
                  <a:txBody>
                    <a:bodyPr/>
                    <a:lstStyle/>
                    <a:p>
                      <a:pPr algn="ctr" rtl="0" fontAlgn="ctr"/>
                      <a:r>
                        <a:rPr lang="en-US" sz="1800" b="0" i="0" u="none" strike="noStrike" dirty="0">
                          <a:solidFill>
                            <a:srgbClr val="000000"/>
                          </a:solidFill>
                          <a:effectLst/>
                          <a:latin typeface="Calibri" panose="020F0502020204030204" pitchFamily="34" charset="0"/>
                        </a:rPr>
                        <a:t>2019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$565,215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11.21%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$5,426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$222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4.27%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0016313"/>
                  </a:ext>
                </a:extLst>
              </a:tr>
              <a:tr h="276985">
                <a:tc>
                  <a:txBody>
                    <a:bodyPr/>
                    <a:lstStyle/>
                    <a:p>
                      <a:pPr algn="ctr" rtl="0" fontAlgn="ctr"/>
                      <a:r>
                        <a:rPr lang="en-US" sz="1800" b="0" i="0" u="none" strike="noStrike" dirty="0">
                          <a:solidFill>
                            <a:srgbClr val="000000"/>
                          </a:solidFill>
                          <a:effectLst/>
                          <a:latin typeface="Calibri" panose="020F0502020204030204" pitchFamily="34" charset="0"/>
                        </a:rPr>
                        <a:t>2020</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$615,010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8.81%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$5,646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$220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4.05%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4158836"/>
                  </a:ext>
                </a:extLst>
              </a:tr>
              <a:tr h="284221">
                <a:tc>
                  <a:txBody>
                    <a:bodyPr/>
                    <a:lstStyle/>
                    <a:p>
                      <a:pPr algn="ctr" rtl="0" fontAlgn="ctr"/>
                      <a:r>
                        <a:rPr lang="en-US" sz="1800" b="0" i="0" u="none" strike="noStrike" dirty="0">
                          <a:solidFill>
                            <a:srgbClr val="000000"/>
                          </a:solidFill>
                          <a:effectLst/>
                          <a:latin typeface="Calibri" panose="020F0502020204030204" pitchFamily="34" charset="0"/>
                        </a:rPr>
                        <a:t>2021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$612,965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-0.33%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$5,768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a:solidFill>
                            <a:srgbClr val="4B4B4B"/>
                          </a:solidFill>
                          <a:effectLst/>
                          <a:latin typeface="Calibri" panose="020F0502020204030204" pitchFamily="34" charset="0"/>
                        </a:rPr>
                        <a:t>$122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2.16%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276542"/>
                  </a:ext>
                </a:extLst>
              </a:tr>
              <a:tr h="291454">
                <a:tc>
                  <a:txBody>
                    <a:bodyPr/>
                    <a:lstStyle/>
                    <a:p>
                      <a:pPr algn="ctr" rtl="0" fontAlgn="ctr"/>
                      <a:r>
                        <a:rPr lang="en-US" sz="1800" b="0" i="0" u="none" strike="noStrike" dirty="0">
                          <a:solidFill>
                            <a:srgbClr val="000000"/>
                          </a:solidFill>
                          <a:effectLst/>
                          <a:latin typeface="Calibri" panose="020F0502020204030204" pitchFamily="34" charset="0"/>
                        </a:rPr>
                        <a:t>2022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$654,409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6.76%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$5,903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$135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2.34%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5057893"/>
                  </a:ext>
                </a:extLst>
              </a:tr>
              <a:tr h="326155">
                <a:tc>
                  <a:txBody>
                    <a:bodyPr/>
                    <a:lstStyle/>
                    <a:p>
                      <a:pPr algn="ctr" rtl="0" fontAlgn="ctr"/>
                      <a:r>
                        <a:rPr lang="en-US" sz="1800" b="0" i="0" u="none" strike="noStrike" dirty="0">
                          <a:solidFill>
                            <a:srgbClr val="000000"/>
                          </a:solidFill>
                          <a:effectLst/>
                          <a:latin typeface="Calibri" panose="020F0502020204030204" pitchFamily="34" charset="0"/>
                        </a:rPr>
                        <a:t>2023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$718,458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9.79%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$6,215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$312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5.29%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5653939"/>
                  </a:ext>
                </a:extLst>
              </a:tr>
              <a:tr h="275546">
                <a:tc>
                  <a:txBody>
                    <a:bodyPr/>
                    <a:lstStyle/>
                    <a:p>
                      <a:pPr algn="ctr" rtl="0" fontAlgn="ctr"/>
                      <a:r>
                        <a:rPr lang="en-US" sz="1800" b="0" i="0" u="none" strike="noStrike" dirty="0">
                          <a:solidFill>
                            <a:srgbClr val="000000"/>
                          </a:solidFill>
                          <a:effectLst/>
                          <a:latin typeface="Calibri" panose="020F0502020204030204" pitchFamily="34" charset="0"/>
                        </a:rPr>
                        <a:t>2024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$768,849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7.01%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$6,551</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endParaRPr lang="en-US" sz="1400" b="0" i="0" u="none" strike="noStrike" dirty="0">
                        <a:solidFill>
                          <a:srgbClr val="4B4B4B"/>
                        </a:solidFill>
                        <a:effectLst/>
                        <a:latin typeface="Calibri" panose="020F0502020204030204" pitchFamily="34" charset="0"/>
                      </a:endParaRPr>
                    </a:p>
                    <a:p>
                      <a:pPr algn="ctr" rtl="0" fontAlgn="ctr"/>
                      <a:r>
                        <a:rPr lang="en-US" sz="1400" b="0" i="0" u="none" strike="noStrike" dirty="0">
                          <a:solidFill>
                            <a:srgbClr val="4B4B4B"/>
                          </a:solidFill>
                          <a:effectLst/>
                          <a:latin typeface="Calibri" panose="020F0502020204030204" pitchFamily="34" charset="0"/>
                        </a:rPr>
                        <a:t>$336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5.41% </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0292925"/>
                  </a:ext>
                </a:extLst>
              </a:tr>
              <a:tr h="100260">
                <a:tc>
                  <a:txBody>
                    <a:bodyPr/>
                    <a:lstStyle/>
                    <a:p>
                      <a:pPr algn="ctr" rtl="0" fontAlgn="ctr"/>
                      <a:r>
                        <a:rPr lang="en-US" sz="1800" b="0" i="0" u="none" strike="noStrike" dirty="0">
                          <a:solidFill>
                            <a:srgbClr val="000000"/>
                          </a:solidFill>
                          <a:effectLst/>
                          <a:latin typeface="Calibri" panose="020F0502020204030204" pitchFamily="34" charset="0"/>
                        </a:rPr>
                        <a:t>2025</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$804,888</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4.69%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$7,083</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$532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sz="1400" b="0" i="0" u="none" strike="noStrike" dirty="0">
                          <a:solidFill>
                            <a:srgbClr val="4B4B4B"/>
                          </a:solidFill>
                          <a:effectLst/>
                          <a:latin typeface="Calibri" panose="020F0502020204030204" pitchFamily="34" charset="0"/>
                        </a:rPr>
                        <a:t>8.12%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13857819"/>
                  </a:ext>
                </a:extLst>
              </a:tr>
              <a:tr h="491268">
                <a:tc>
                  <a:txBody>
                    <a:bodyPr/>
                    <a:lstStyle/>
                    <a:p>
                      <a:pPr marL="0" algn="ctr" defTabSz="914400" rtl="0" eaLnBrk="1" fontAlgn="ctr" latinLnBrk="0" hangingPunct="1"/>
                      <a:r>
                        <a:rPr lang="en-US" sz="2000" b="1" i="0" u="none" strike="noStrike" kern="1200" dirty="0">
                          <a:solidFill>
                            <a:srgbClr val="4B4B4B"/>
                          </a:solidFill>
                          <a:effectLst/>
                          <a:latin typeface="Calibri" panose="020F0502020204030204" pitchFamily="34" charset="0"/>
                          <a:ea typeface="+mn-ea"/>
                          <a:cs typeface="+mn-cs"/>
                        </a:rPr>
                        <a:t>2026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2000" b="1" i="0" u="none" strike="noStrike" kern="1200" dirty="0">
                          <a:solidFill>
                            <a:srgbClr val="4B4B4B"/>
                          </a:solidFill>
                          <a:effectLst/>
                          <a:latin typeface="Calibri" panose="020F0502020204030204" pitchFamily="34" charset="0"/>
                          <a:ea typeface="+mn-ea"/>
                          <a:cs typeface="+mn-cs"/>
                        </a:rPr>
                        <a:t>$860,609</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2000" b="1" i="0" u="none" strike="noStrike" kern="1200" dirty="0">
                          <a:solidFill>
                            <a:srgbClr val="4B4B4B"/>
                          </a:solidFill>
                          <a:effectLst/>
                          <a:latin typeface="Calibri" panose="020F0502020204030204" pitchFamily="34" charset="0"/>
                          <a:ea typeface="+mn-ea"/>
                          <a:cs typeface="+mn-cs"/>
                        </a:rPr>
                        <a:t>6.92%</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2000" b="1" i="0" u="none" strike="noStrike" kern="1200" dirty="0">
                          <a:solidFill>
                            <a:srgbClr val="4B4B4B"/>
                          </a:solidFill>
                          <a:effectLst/>
                          <a:latin typeface="Calibri" panose="020F0502020204030204" pitchFamily="34" charset="0"/>
                          <a:ea typeface="+mn-ea"/>
                          <a:cs typeface="+mn-cs"/>
                        </a:rPr>
                        <a:t>$7,427</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2000" b="1" i="0" u="none" strike="noStrike" kern="1200" dirty="0">
                          <a:solidFill>
                            <a:srgbClr val="4B4B4B"/>
                          </a:solidFill>
                          <a:effectLst/>
                          <a:latin typeface="Calibri" panose="020F0502020204030204" pitchFamily="34" charset="0"/>
                          <a:ea typeface="+mn-ea"/>
                          <a:cs typeface="+mn-cs"/>
                        </a:rPr>
                        <a:t>$344</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algn="ctr" defTabSz="914400" rtl="0" eaLnBrk="1" fontAlgn="ctr" latinLnBrk="0" hangingPunct="1"/>
                      <a:r>
                        <a:rPr lang="en-US" sz="2000" b="1" i="0" u="none" strike="noStrike" kern="1200" dirty="0">
                          <a:solidFill>
                            <a:srgbClr val="4B4B4B"/>
                          </a:solidFill>
                          <a:effectLst/>
                          <a:latin typeface="Calibri" panose="020F0502020204030204" pitchFamily="34" charset="0"/>
                          <a:ea typeface="+mn-ea"/>
                          <a:cs typeface="+mn-cs"/>
                        </a:rPr>
                        <a:t>4.86%</a:t>
                      </a:r>
                    </a:p>
                  </a:txBody>
                  <a:tcPr marL="7620" marR="7620" marT="76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48180878"/>
                  </a:ext>
                </a:extLst>
              </a:tr>
            </a:tbl>
          </a:graphicData>
        </a:graphic>
      </p:graphicFrame>
    </p:spTree>
    <p:extLst>
      <p:ext uri="{BB962C8B-B14F-4D97-AF65-F5344CB8AC3E}">
        <p14:creationId xmlns:p14="http://schemas.microsoft.com/office/powerpoint/2010/main" val="1977102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DE025-910B-46E4-A301-AA4F01FBC4C7}"/>
              </a:ext>
            </a:extLst>
          </p:cNvPr>
          <p:cNvSpPr>
            <a:spLocks noGrp="1"/>
          </p:cNvSpPr>
          <p:nvPr>
            <p:ph type="title"/>
          </p:nvPr>
        </p:nvSpPr>
        <p:spPr/>
        <p:txBody>
          <a:bodyPr/>
          <a:lstStyle/>
          <a:p>
            <a:pPr algn="ctr"/>
            <a:r>
              <a:rPr lang="en-US" dirty="0">
                <a:solidFill>
                  <a:schemeClr val="accent1">
                    <a:lumMod val="75000"/>
                  </a:schemeClr>
                </a:solidFill>
              </a:rPr>
              <a:t>Residential Exemption</a:t>
            </a:r>
          </a:p>
        </p:txBody>
      </p:sp>
      <p:sp>
        <p:nvSpPr>
          <p:cNvPr id="3" name="Content Placeholder 2">
            <a:extLst>
              <a:ext uri="{FF2B5EF4-FFF2-40B4-BE49-F238E27FC236}">
                <a16:creationId xmlns:a16="http://schemas.microsoft.com/office/drawing/2014/main" id="{B897AC28-FA31-44C3-9F15-719E8DA39D69}"/>
              </a:ext>
            </a:extLst>
          </p:cNvPr>
          <p:cNvSpPr>
            <a:spLocks noGrp="1"/>
          </p:cNvSpPr>
          <p:nvPr>
            <p:ph idx="1"/>
          </p:nvPr>
        </p:nvSpPr>
        <p:spPr>
          <a:xfrm>
            <a:off x="838200" y="2010263"/>
            <a:ext cx="10878084" cy="4482612"/>
          </a:xfrm>
        </p:spPr>
        <p:txBody>
          <a:bodyPr>
            <a:normAutofit fontScale="92500" lnSpcReduction="10000"/>
          </a:bodyPr>
          <a:lstStyle/>
          <a:p>
            <a:r>
              <a:rPr lang="en-US" sz="2400" dirty="0">
                <a:solidFill>
                  <a:srgbClr val="1F487C"/>
                </a:solidFill>
                <a:effectLst/>
                <a:ea typeface="Arial" panose="020B0604020202020204" pitchFamily="34" charset="0"/>
              </a:rPr>
              <a:t>Must</a:t>
            </a:r>
            <a:r>
              <a:rPr lang="en-US" sz="2400" spc="-3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be</a:t>
            </a:r>
            <a:r>
              <a:rPr lang="en-US" sz="2400" spc="-3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owner-occupied,</a:t>
            </a:r>
            <a:r>
              <a:rPr lang="en-US" sz="2400" spc="-7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primary</a:t>
            </a:r>
            <a:r>
              <a:rPr lang="en-US" sz="2400" spc="-3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residence</a:t>
            </a:r>
            <a:r>
              <a:rPr lang="en-US" sz="2400" spc="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to</a:t>
            </a:r>
            <a:r>
              <a:rPr lang="en-US" sz="2400" spc="-10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qualify</a:t>
            </a:r>
            <a:r>
              <a:rPr lang="en-US" sz="2400" spc="-2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and</a:t>
            </a:r>
            <a:r>
              <a:rPr lang="en-US" sz="2400" spc="-20" dirty="0">
                <a:solidFill>
                  <a:srgbClr val="1F487C"/>
                </a:solidFill>
                <a:effectLst/>
                <a:ea typeface="Arial" panose="020B0604020202020204" pitchFamily="34" charset="0"/>
              </a:rPr>
              <a:t> </a:t>
            </a:r>
            <a:r>
              <a:rPr lang="en-US" sz="2400" b="1" u="sng" dirty="0">
                <a:solidFill>
                  <a:srgbClr val="1F487C"/>
                </a:solidFill>
                <a:effectLst/>
                <a:uFill>
                  <a:solidFill>
                    <a:srgbClr val="1F487C"/>
                  </a:solidFill>
                </a:uFill>
                <a:ea typeface="Arial" panose="020B0604020202020204" pitchFamily="34" charset="0"/>
              </a:rPr>
              <a:t>must</a:t>
            </a:r>
            <a:r>
              <a:rPr lang="en-US" sz="2400" b="1" u="sng" spc="-30" dirty="0">
                <a:solidFill>
                  <a:srgbClr val="1F487C"/>
                </a:solidFill>
                <a:effectLst/>
                <a:uFill>
                  <a:solidFill>
                    <a:srgbClr val="1F487C"/>
                  </a:solidFill>
                </a:uFill>
                <a:ea typeface="Arial" panose="020B0604020202020204" pitchFamily="34" charset="0"/>
              </a:rPr>
              <a:t> </a:t>
            </a:r>
            <a:r>
              <a:rPr lang="en-US" sz="2400" b="1" u="sng" dirty="0">
                <a:solidFill>
                  <a:srgbClr val="1F487C"/>
                </a:solidFill>
                <a:effectLst/>
                <a:uFill>
                  <a:solidFill>
                    <a:srgbClr val="1F487C"/>
                  </a:solidFill>
                </a:uFill>
                <a:ea typeface="Arial" panose="020B0604020202020204" pitchFamily="34" charset="0"/>
              </a:rPr>
              <a:t>apply with an application as well as supporting documents</a:t>
            </a:r>
            <a:endParaRPr lang="en-US" sz="2400" dirty="0">
              <a:effectLst/>
              <a:ea typeface="Arial" panose="020B0604020202020204" pitchFamily="34" charset="0"/>
            </a:endParaRPr>
          </a:p>
          <a:p>
            <a:r>
              <a:rPr lang="en-US" sz="2400" dirty="0">
                <a:solidFill>
                  <a:srgbClr val="1F487C"/>
                </a:solidFill>
                <a:effectLst/>
                <a:ea typeface="Arial" panose="020B0604020202020204" pitchFamily="34" charset="0"/>
              </a:rPr>
              <a:t>The</a:t>
            </a:r>
            <a:r>
              <a:rPr lang="en-US" sz="2400" spc="-5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reduced</a:t>
            </a:r>
            <a:r>
              <a:rPr lang="en-US" sz="2400" spc="-1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value</a:t>
            </a:r>
            <a:r>
              <a:rPr lang="en-US" sz="2400" spc="-1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remains</a:t>
            </a:r>
            <a:r>
              <a:rPr lang="en-US" sz="2400" spc="-2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within</a:t>
            </a:r>
            <a:r>
              <a:rPr lang="en-US" sz="2400" spc="-5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the</a:t>
            </a:r>
            <a:r>
              <a:rPr lang="en-US" sz="2400" spc="-5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residential</a:t>
            </a:r>
            <a:r>
              <a:rPr lang="en-US" sz="2400" spc="-1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levy</a:t>
            </a:r>
            <a:r>
              <a:rPr lang="en-US" sz="2400" spc="-2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percent</a:t>
            </a:r>
            <a:r>
              <a:rPr lang="en-US" sz="2400" spc="38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resulting</a:t>
            </a:r>
            <a:r>
              <a:rPr lang="en-US" sz="2400" spc="-3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in</a:t>
            </a:r>
            <a:r>
              <a:rPr lang="en-US" sz="2400" spc="-2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a </a:t>
            </a:r>
            <a:r>
              <a:rPr lang="en-US" sz="2400" spc="-440"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higher</a:t>
            </a:r>
            <a:r>
              <a:rPr lang="en-US" sz="2400" spc="-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residential tax</a:t>
            </a:r>
            <a:r>
              <a:rPr lang="en-US" sz="2400" spc="-65" dirty="0">
                <a:solidFill>
                  <a:srgbClr val="1F487C"/>
                </a:solidFill>
                <a:effectLst/>
                <a:ea typeface="Arial" panose="020B0604020202020204" pitchFamily="34" charset="0"/>
              </a:rPr>
              <a:t> </a:t>
            </a:r>
            <a:r>
              <a:rPr lang="en-US" sz="2400" dirty="0">
                <a:solidFill>
                  <a:srgbClr val="1F487C"/>
                </a:solidFill>
                <a:effectLst/>
                <a:ea typeface="Arial" panose="020B0604020202020204" pitchFamily="34" charset="0"/>
              </a:rPr>
              <a:t>rate</a:t>
            </a:r>
            <a:endParaRPr lang="en-US" sz="2400" dirty="0">
              <a:effectLst/>
              <a:ea typeface="Arial" panose="020B0604020202020204" pitchFamily="34" charset="0"/>
            </a:endParaRPr>
          </a:p>
          <a:p>
            <a:r>
              <a:rPr lang="en-US" sz="2400" dirty="0">
                <a:solidFill>
                  <a:srgbClr val="1F487C"/>
                </a:solidFill>
                <a:effectLst/>
                <a:ea typeface="Arial" panose="020B0604020202020204" pitchFamily="34" charset="0"/>
              </a:rPr>
              <a:t>Residential properties above the breakeven would see an increase in property taxes</a:t>
            </a:r>
            <a:endParaRPr lang="en-US" sz="2400" dirty="0">
              <a:effectLst/>
              <a:ea typeface="Arial" panose="020B0604020202020204" pitchFamily="34" charset="0"/>
            </a:endParaRPr>
          </a:p>
          <a:p>
            <a:r>
              <a:rPr lang="en-US" sz="2400" dirty="0">
                <a:solidFill>
                  <a:srgbClr val="1F487C"/>
                </a:solidFill>
              </a:rPr>
              <a:t>Using FY26 calculations and assumptions:  </a:t>
            </a:r>
          </a:p>
          <a:p>
            <a:pPr lvl="1"/>
            <a:r>
              <a:rPr lang="en-US" dirty="0">
                <a:solidFill>
                  <a:srgbClr val="1F487C"/>
                </a:solidFill>
              </a:rPr>
              <a:t>The 35% Exemption had a breakeven of approximately $1,038,727</a:t>
            </a:r>
          </a:p>
          <a:p>
            <a:pPr lvl="1"/>
            <a:r>
              <a:rPr lang="en-US" dirty="0">
                <a:solidFill>
                  <a:srgbClr val="1F487C"/>
                </a:solidFill>
              </a:rPr>
              <a:t>The Residential tax rate would increase to $12.29 per $1000 with this exemption.</a:t>
            </a:r>
          </a:p>
          <a:p>
            <a:r>
              <a:rPr lang="en-US" sz="2400" dirty="0">
                <a:solidFill>
                  <a:srgbClr val="1F487C"/>
                </a:solidFill>
                <a:ea typeface="Arial" panose="020B0604020202020204" pitchFamily="34" charset="0"/>
                <a:cs typeface="Arial" panose="020B0604020202020204" pitchFamily="34" charset="0"/>
              </a:rPr>
              <a:t>As of FY26, </a:t>
            </a:r>
            <a:r>
              <a:rPr lang="en-US" sz="2400" dirty="0">
                <a:solidFill>
                  <a:srgbClr val="1F487C"/>
                </a:solidFill>
                <a:effectLst/>
                <a:ea typeface="Arial" panose="020B0604020202020204" pitchFamily="34" charset="0"/>
                <a:cs typeface="Arial" panose="020B0604020202020204" pitchFamily="34" charset="0"/>
              </a:rPr>
              <a:t>20</a:t>
            </a:r>
            <a:r>
              <a:rPr lang="en-US" sz="2400" spc="-35" dirty="0">
                <a:solidFill>
                  <a:srgbClr val="1F487C"/>
                </a:solidFill>
                <a:effectLst/>
                <a:ea typeface="Arial" panose="020B0604020202020204" pitchFamily="34" charset="0"/>
                <a:cs typeface="Arial" panose="020B0604020202020204" pitchFamily="34" charset="0"/>
              </a:rPr>
              <a:t> </a:t>
            </a:r>
            <a:r>
              <a:rPr lang="en-US" sz="2400" dirty="0">
                <a:solidFill>
                  <a:srgbClr val="1F487C"/>
                </a:solidFill>
                <a:effectLst/>
                <a:ea typeface="Arial" panose="020B0604020202020204" pitchFamily="34" charset="0"/>
                <a:cs typeface="Arial" panose="020B0604020202020204" pitchFamily="34" charset="0"/>
              </a:rPr>
              <a:t>of</a:t>
            </a:r>
            <a:r>
              <a:rPr lang="en-US" sz="2400" spc="-50" dirty="0">
                <a:solidFill>
                  <a:srgbClr val="1F487C"/>
                </a:solidFill>
                <a:effectLst/>
                <a:ea typeface="Arial" panose="020B0604020202020204" pitchFamily="34" charset="0"/>
                <a:cs typeface="Arial" panose="020B0604020202020204" pitchFamily="34" charset="0"/>
              </a:rPr>
              <a:t> </a:t>
            </a:r>
            <a:r>
              <a:rPr lang="en-US" sz="2400" dirty="0">
                <a:solidFill>
                  <a:srgbClr val="1F487C"/>
                </a:solidFill>
                <a:effectLst/>
                <a:ea typeface="Arial" panose="020B0604020202020204" pitchFamily="34" charset="0"/>
                <a:cs typeface="Arial" panose="020B0604020202020204" pitchFamily="34" charset="0"/>
              </a:rPr>
              <a:t>351</a:t>
            </a:r>
            <a:r>
              <a:rPr lang="en-US" sz="2400" spc="-10" dirty="0">
                <a:solidFill>
                  <a:srgbClr val="1F487C"/>
                </a:solidFill>
                <a:effectLst/>
                <a:ea typeface="Arial" panose="020B0604020202020204" pitchFamily="34" charset="0"/>
                <a:cs typeface="Arial" panose="020B0604020202020204" pitchFamily="34" charset="0"/>
              </a:rPr>
              <a:t> </a:t>
            </a:r>
            <a:r>
              <a:rPr lang="en-US" sz="2400" dirty="0">
                <a:solidFill>
                  <a:srgbClr val="1F487C"/>
                </a:solidFill>
                <a:effectLst/>
                <a:ea typeface="Arial" panose="020B0604020202020204" pitchFamily="34" charset="0"/>
                <a:cs typeface="Arial" panose="020B0604020202020204" pitchFamily="34" charset="0"/>
              </a:rPr>
              <a:t>communities</a:t>
            </a:r>
            <a:r>
              <a:rPr lang="en-US" sz="2400" spc="-60" dirty="0">
                <a:solidFill>
                  <a:srgbClr val="1F487C"/>
                </a:solidFill>
                <a:effectLst/>
                <a:ea typeface="Arial" panose="020B0604020202020204" pitchFamily="34" charset="0"/>
                <a:cs typeface="Arial" panose="020B0604020202020204" pitchFamily="34" charset="0"/>
              </a:rPr>
              <a:t> have </a:t>
            </a:r>
            <a:r>
              <a:rPr lang="en-US" sz="2400" dirty="0">
                <a:solidFill>
                  <a:srgbClr val="1F487C"/>
                </a:solidFill>
                <a:effectLst/>
                <a:ea typeface="Arial" panose="020B0604020202020204" pitchFamily="34" charset="0"/>
                <a:cs typeface="Arial" panose="020B0604020202020204" pitchFamily="34" charset="0"/>
              </a:rPr>
              <a:t>adopted</a:t>
            </a:r>
            <a:r>
              <a:rPr lang="en-US" sz="2400" spc="-35" dirty="0">
                <a:solidFill>
                  <a:srgbClr val="1F487C"/>
                </a:solidFill>
                <a:effectLst/>
                <a:ea typeface="Arial" panose="020B0604020202020204" pitchFamily="34" charset="0"/>
                <a:cs typeface="Arial" panose="020B0604020202020204" pitchFamily="34" charset="0"/>
              </a:rPr>
              <a:t> </a:t>
            </a:r>
            <a:r>
              <a:rPr lang="en-US" sz="2400" dirty="0">
                <a:solidFill>
                  <a:srgbClr val="1F487C"/>
                </a:solidFill>
                <a:effectLst/>
                <a:ea typeface="Arial" panose="020B0604020202020204" pitchFamily="34" charset="0"/>
                <a:cs typeface="Arial" panose="020B0604020202020204" pitchFamily="34" charset="0"/>
              </a:rPr>
              <a:t>a</a:t>
            </a:r>
            <a:r>
              <a:rPr lang="en-US" sz="2400" spc="-35" dirty="0">
                <a:solidFill>
                  <a:srgbClr val="1F487C"/>
                </a:solidFill>
                <a:effectLst/>
                <a:ea typeface="Arial" panose="020B0604020202020204" pitchFamily="34" charset="0"/>
                <a:cs typeface="Arial" panose="020B0604020202020204" pitchFamily="34" charset="0"/>
              </a:rPr>
              <a:t> </a:t>
            </a:r>
            <a:r>
              <a:rPr lang="en-US" sz="2400" dirty="0">
                <a:solidFill>
                  <a:srgbClr val="1F487C"/>
                </a:solidFill>
                <a:effectLst/>
                <a:ea typeface="Arial" panose="020B0604020202020204" pitchFamily="34" charset="0"/>
                <a:cs typeface="Arial" panose="020B0604020202020204" pitchFamily="34" charset="0"/>
              </a:rPr>
              <a:t>residential</a:t>
            </a:r>
            <a:r>
              <a:rPr lang="en-US" sz="2400" spc="-90" dirty="0">
                <a:solidFill>
                  <a:srgbClr val="1F487C"/>
                </a:solidFill>
                <a:effectLst/>
                <a:ea typeface="Arial" panose="020B0604020202020204" pitchFamily="34" charset="0"/>
                <a:cs typeface="Arial" panose="020B0604020202020204" pitchFamily="34" charset="0"/>
              </a:rPr>
              <a:t> </a:t>
            </a:r>
            <a:r>
              <a:rPr lang="en-US" sz="2400" dirty="0">
                <a:solidFill>
                  <a:srgbClr val="1F487C"/>
                </a:solidFill>
                <a:effectLst/>
                <a:ea typeface="Arial" panose="020B0604020202020204" pitchFamily="34" charset="0"/>
                <a:cs typeface="Arial" panose="020B0604020202020204" pitchFamily="34" charset="0"/>
              </a:rPr>
              <a:t>exemption:</a:t>
            </a:r>
          </a:p>
          <a:p>
            <a:pPr lvl="1"/>
            <a:r>
              <a:rPr lang="en-US" i="1" dirty="0">
                <a:solidFill>
                  <a:srgbClr val="1F487C"/>
                </a:solidFill>
                <a:effectLst/>
                <a:ea typeface="Arial" panose="020B0604020202020204" pitchFamily="34" charset="0"/>
              </a:rPr>
              <a:t>Barnstable</a:t>
            </a:r>
            <a:r>
              <a:rPr lang="en-US" dirty="0">
                <a:solidFill>
                  <a:srgbClr val="1F487C"/>
                </a:solidFill>
                <a:effectLst/>
                <a:ea typeface="Arial" panose="020B0604020202020204" pitchFamily="34" charset="0"/>
              </a:rPr>
              <a:t>,</a:t>
            </a:r>
            <a:r>
              <a:rPr lang="en-US" spc="-30" dirty="0">
                <a:solidFill>
                  <a:srgbClr val="1F487C"/>
                </a:solidFill>
                <a:effectLst/>
                <a:ea typeface="Arial" panose="020B0604020202020204" pitchFamily="34" charset="0"/>
              </a:rPr>
              <a:t> </a:t>
            </a:r>
            <a:r>
              <a:rPr lang="en-US" dirty="0">
                <a:solidFill>
                  <a:srgbClr val="1F487C"/>
                </a:solidFill>
                <a:effectLst/>
                <a:ea typeface="Arial" panose="020B0604020202020204" pitchFamily="34" charset="0"/>
              </a:rPr>
              <a:t>Boston,</a:t>
            </a:r>
            <a:r>
              <a:rPr lang="en-US" spc="-65" dirty="0">
                <a:solidFill>
                  <a:srgbClr val="1F487C"/>
                </a:solidFill>
                <a:effectLst/>
                <a:ea typeface="Arial" panose="020B0604020202020204" pitchFamily="34" charset="0"/>
              </a:rPr>
              <a:t> </a:t>
            </a:r>
            <a:r>
              <a:rPr lang="en-US" dirty="0">
                <a:solidFill>
                  <a:srgbClr val="1F487C"/>
                </a:solidFill>
                <a:effectLst/>
                <a:ea typeface="Arial" panose="020B0604020202020204" pitchFamily="34" charset="0"/>
              </a:rPr>
              <a:t>Brookline,</a:t>
            </a:r>
            <a:r>
              <a:rPr lang="en-US" spc="-15" dirty="0">
                <a:solidFill>
                  <a:srgbClr val="1F487C"/>
                </a:solidFill>
                <a:effectLst/>
                <a:ea typeface="Arial" panose="020B0604020202020204" pitchFamily="34" charset="0"/>
              </a:rPr>
              <a:t> </a:t>
            </a:r>
            <a:r>
              <a:rPr lang="en-US" dirty="0">
                <a:solidFill>
                  <a:srgbClr val="1F487C"/>
                </a:solidFill>
                <a:effectLst/>
                <a:ea typeface="Arial" panose="020B0604020202020204" pitchFamily="34" charset="0"/>
              </a:rPr>
              <a:t>Cambridge, Chelsea, Concord,</a:t>
            </a:r>
            <a:r>
              <a:rPr lang="en-US" spc="-55" dirty="0">
                <a:solidFill>
                  <a:srgbClr val="1F487C"/>
                </a:solidFill>
                <a:effectLst/>
                <a:ea typeface="Arial" panose="020B0604020202020204" pitchFamily="34" charset="0"/>
              </a:rPr>
              <a:t> </a:t>
            </a:r>
            <a:r>
              <a:rPr lang="en-US" i="1" dirty="0">
                <a:solidFill>
                  <a:srgbClr val="1F487C"/>
                </a:solidFill>
                <a:effectLst/>
                <a:ea typeface="Arial" panose="020B0604020202020204" pitchFamily="34" charset="0"/>
              </a:rPr>
              <a:t>Eastham</a:t>
            </a:r>
            <a:r>
              <a:rPr lang="en-US" dirty="0">
                <a:solidFill>
                  <a:srgbClr val="1F487C"/>
                </a:solidFill>
                <a:effectLst/>
                <a:ea typeface="Arial" panose="020B0604020202020204" pitchFamily="34" charset="0"/>
              </a:rPr>
              <a:t>,</a:t>
            </a:r>
            <a:r>
              <a:rPr lang="en-US" spc="-15" dirty="0">
                <a:solidFill>
                  <a:srgbClr val="1F487C"/>
                </a:solidFill>
                <a:effectLst/>
                <a:ea typeface="Arial" panose="020B0604020202020204" pitchFamily="34" charset="0"/>
              </a:rPr>
              <a:t> </a:t>
            </a:r>
            <a:r>
              <a:rPr lang="en-US" dirty="0">
                <a:solidFill>
                  <a:srgbClr val="1F487C"/>
                </a:solidFill>
                <a:effectLst/>
                <a:ea typeface="Arial" panose="020B0604020202020204" pitchFamily="34" charset="0"/>
              </a:rPr>
              <a:t>Everett,</a:t>
            </a:r>
            <a:r>
              <a:rPr lang="en-US" spc="350" dirty="0">
                <a:solidFill>
                  <a:srgbClr val="1F487C"/>
                </a:solidFill>
                <a:effectLst/>
                <a:ea typeface="Arial" panose="020B0604020202020204" pitchFamily="34" charset="0"/>
              </a:rPr>
              <a:t> </a:t>
            </a:r>
            <a:r>
              <a:rPr lang="en-US" dirty="0">
                <a:solidFill>
                  <a:srgbClr val="1F487C"/>
                </a:solidFill>
                <a:effectLst/>
                <a:ea typeface="Arial" panose="020B0604020202020204" pitchFamily="34" charset="0"/>
              </a:rPr>
              <a:t>Malden, </a:t>
            </a:r>
            <a:r>
              <a:rPr lang="en-US" i="1" dirty="0">
                <a:solidFill>
                  <a:srgbClr val="1F487C"/>
                </a:solidFill>
                <a:effectLst/>
                <a:ea typeface="Arial" panose="020B0604020202020204" pitchFamily="34" charset="0"/>
              </a:rPr>
              <a:t>Mashpee,</a:t>
            </a:r>
            <a:r>
              <a:rPr lang="en-US" i="1" spc="-440" dirty="0">
                <a:solidFill>
                  <a:srgbClr val="1F487C"/>
                </a:solidFill>
                <a:effectLst/>
                <a:ea typeface="Arial" panose="020B0604020202020204" pitchFamily="34" charset="0"/>
              </a:rPr>
              <a:t> </a:t>
            </a:r>
            <a:r>
              <a:rPr lang="en-US" i="1" dirty="0">
                <a:solidFill>
                  <a:srgbClr val="1F487C"/>
                </a:solidFill>
                <a:effectLst/>
                <a:ea typeface="Arial" panose="020B0604020202020204" pitchFamily="34" charset="0"/>
              </a:rPr>
              <a:t>Nantucket,</a:t>
            </a:r>
            <a:r>
              <a:rPr lang="en-US" i="1" dirty="0">
                <a:solidFill>
                  <a:srgbClr val="1F487C"/>
                </a:solidFill>
                <a:ea typeface="Arial" panose="020B0604020202020204" pitchFamily="34" charset="0"/>
              </a:rPr>
              <a:t> Oak Bluffs,</a:t>
            </a:r>
            <a:r>
              <a:rPr lang="en-US" i="1" dirty="0">
                <a:solidFill>
                  <a:srgbClr val="1F487C"/>
                </a:solidFill>
                <a:effectLst/>
                <a:ea typeface="Arial" panose="020B0604020202020204" pitchFamily="34" charset="0"/>
              </a:rPr>
              <a:t> Provincetown</a:t>
            </a:r>
            <a:r>
              <a:rPr lang="en-US" dirty="0">
                <a:solidFill>
                  <a:srgbClr val="1F487C"/>
                </a:solidFill>
                <a:effectLst/>
                <a:ea typeface="Arial" panose="020B0604020202020204" pitchFamily="34" charset="0"/>
              </a:rPr>
              <a:t>, Somerville,</a:t>
            </a:r>
            <a:r>
              <a:rPr lang="en-US" spc="5" dirty="0">
                <a:solidFill>
                  <a:srgbClr val="1F487C"/>
                </a:solidFill>
                <a:effectLst/>
                <a:ea typeface="Arial" panose="020B0604020202020204" pitchFamily="34" charset="0"/>
              </a:rPr>
              <a:t> </a:t>
            </a:r>
            <a:r>
              <a:rPr lang="en-US" i="1" dirty="0">
                <a:solidFill>
                  <a:srgbClr val="1F487C"/>
                </a:solidFill>
                <a:effectLst/>
                <a:ea typeface="Arial" panose="020B0604020202020204" pitchFamily="34" charset="0"/>
              </a:rPr>
              <a:t>Tisbury, Truro</a:t>
            </a:r>
            <a:r>
              <a:rPr lang="en-US" dirty="0">
                <a:solidFill>
                  <a:srgbClr val="1F487C"/>
                </a:solidFill>
                <a:effectLst/>
                <a:ea typeface="Arial" panose="020B0604020202020204" pitchFamily="34" charset="0"/>
              </a:rPr>
              <a:t>,</a:t>
            </a:r>
            <a:r>
              <a:rPr lang="en-US" spc="5" dirty="0">
                <a:solidFill>
                  <a:srgbClr val="1F487C"/>
                </a:solidFill>
                <a:effectLst/>
                <a:ea typeface="Arial" panose="020B0604020202020204" pitchFamily="34" charset="0"/>
              </a:rPr>
              <a:t> </a:t>
            </a:r>
            <a:r>
              <a:rPr lang="en-US" spc="-10" dirty="0">
                <a:solidFill>
                  <a:srgbClr val="1F487C"/>
                </a:solidFill>
                <a:effectLst/>
                <a:ea typeface="Arial" panose="020B0604020202020204" pitchFamily="34" charset="0"/>
              </a:rPr>
              <a:t>Waltham,</a:t>
            </a:r>
            <a:r>
              <a:rPr lang="en-US" spc="-15" dirty="0">
                <a:solidFill>
                  <a:srgbClr val="1F487C"/>
                </a:solidFill>
                <a:effectLst/>
                <a:ea typeface="Arial" panose="020B0604020202020204" pitchFamily="34" charset="0"/>
              </a:rPr>
              <a:t> </a:t>
            </a:r>
            <a:r>
              <a:rPr lang="en-US" spc="-10" dirty="0">
                <a:solidFill>
                  <a:srgbClr val="1F487C"/>
                </a:solidFill>
                <a:effectLst/>
                <a:ea typeface="Arial" panose="020B0604020202020204" pitchFamily="34" charset="0"/>
              </a:rPr>
              <a:t>Watertown,</a:t>
            </a:r>
            <a:r>
              <a:rPr lang="en-US" spc="-160" dirty="0">
                <a:solidFill>
                  <a:srgbClr val="1F487C"/>
                </a:solidFill>
                <a:effectLst/>
                <a:ea typeface="Arial" panose="020B0604020202020204" pitchFamily="34" charset="0"/>
              </a:rPr>
              <a:t> </a:t>
            </a:r>
            <a:r>
              <a:rPr lang="en-US" i="1" spc="-10" dirty="0">
                <a:solidFill>
                  <a:srgbClr val="1F487C"/>
                </a:solidFill>
                <a:effectLst/>
                <a:ea typeface="Arial" panose="020B0604020202020204" pitchFamily="34" charset="0"/>
              </a:rPr>
              <a:t>Wellfleet, West Tisbury (</a:t>
            </a:r>
            <a:r>
              <a:rPr lang="en-US" i="1" spc="-10" dirty="0">
                <a:solidFill>
                  <a:srgbClr val="1F487C"/>
                </a:solidFill>
                <a:ea typeface="Arial" panose="020B0604020202020204" pitchFamily="34" charset="0"/>
              </a:rPr>
              <a:t>10 of the 20 </a:t>
            </a:r>
            <a:r>
              <a:rPr lang="en-US" i="1" spc="-10" dirty="0">
                <a:solidFill>
                  <a:srgbClr val="1F487C"/>
                </a:solidFill>
                <a:effectLst/>
                <a:ea typeface="Arial" panose="020B0604020202020204" pitchFamily="34" charset="0"/>
              </a:rPr>
              <a:t>communities </a:t>
            </a:r>
            <a:r>
              <a:rPr lang="en-US" i="1" spc="-10" dirty="0">
                <a:solidFill>
                  <a:srgbClr val="1F487C"/>
                </a:solidFill>
                <a:ea typeface="Arial" panose="020B0604020202020204" pitchFamily="34" charset="0"/>
              </a:rPr>
              <a:t>are </a:t>
            </a:r>
            <a:r>
              <a:rPr lang="en-US" i="1" spc="-10" dirty="0">
                <a:solidFill>
                  <a:srgbClr val="1F487C"/>
                </a:solidFill>
                <a:effectLst/>
                <a:ea typeface="Arial" panose="020B0604020202020204" pitchFamily="34" charset="0"/>
              </a:rPr>
              <a:t>located </a:t>
            </a:r>
            <a:r>
              <a:rPr lang="en-US" i="1" spc="-10" dirty="0">
                <a:solidFill>
                  <a:srgbClr val="1F487C"/>
                </a:solidFill>
                <a:ea typeface="Arial" panose="020B0604020202020204" pitchFamily="34" charset="0"/>
              </a:rPr>
              <a:t>on Cape and Islands)</a:t>
            </a:r>
            <a:endParaRPr lang="en-US" i="1" dirty="0">
              <a:effectLst/>
              <a:ea typeface="Arial" panose="020B0604020202020204" pitchFamily="34" charset="0"/>
            </a:endParaRPr>
          </a:p>
          <a:p>
            <a:pPr marL="457200" lvl="1" indent="0">
              <a:buNone/>
            </a:pPr>
            <a:endParaRPr lang="en-US" dirty="0"/>
          </a:p>
        </p:txBody>
      </p:sp>
      <p:sp>
        <p:nvSpPr>
          <p:cNvPr id="4" name="TextBox 3">
            <a:extLst>
              <a:ext uri="{FF2B5EF4-FFF2-40B4-BE49-F238E27FC236}">
                <a16:creationId xmlns:a16="http://schemas.microsoft.com/office/drawing/2014/main" id="{BF72A6F8-06A9-46DE-AED0-39163C02501E}"/>
              </a:ext>
            </a:extLst>
          </p:cNvPr>
          <p:cNvSpPr txBox="1"/>
          <p:nvPr/>
        </p:nvSpPr>
        <p:spPr>
          <a:xfrm>
            <a:off x="9057063" y="365125"/>
            <a:ext cx="2838929" cy="1477328"/>
          </a:xfrm>
          <a:prstGeom prst="rect">
            <a:avLst/>
          </a:prstGeom>
          <a:noFill/>
          <a:ln w="28575">
            <a:solidFill>
              <a:schemeClr val="tx1"/>
            </a:solidFill>
          </a:ln>
        </p:spPr>
        <p:txBody>
          <a:bodyPr wrap="square" rtlCol="0">
            <a:spAutoFit/>
          </a:bodyPr>
          <a:lstStyle/>
          <a:p>
            <a:r>
              <a:rPr lang="en-US" dirty="0"/>
              <a:t>This option must be established early in the fiscal year so that residents can apply prior to the setting of the tax rate</a:t>
            </a:r>
          </a:p>
        </p:txBody>
      </p:sp>
    </p:spTree>
    <p:extLst>
      <p:ext uri="{BB962C8B-B14F-4D97-AF65-F5344CB8AC3E}">
        <p14:creationId xmlns:p14="http://schemas.microsoft.com/office/powerpoint/2010/main" val="226464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F4C6-7DCF-4D44-BC40-F07F189025B6}"/>
              </a:ext>
            </a:extLst>
          </p:cNvPr>
          <p:cNvSpPr>
            <a:spLocks noGrp="1"/>
          </p:cNvSpPr>
          <p:nvPr>
            <p:ph type="title"/>
          </p:nvPr>
        </p:nvSpPr>
        <p:spPr/>
        <p:txBody>
          <a:bodyPr/>
          <a:lstStyle/>
          <a:p>
            <a:pPr algn="ctr"/>
            <a:r>
              <a:rPr lang="en-US" dirty="0">
                <a:solidFill>
                  <a:schemeClr val="accent1">
                    <a:lumMod val="75000"/>
                  </a:schemeClr>
                </a:solidFill>
              </a:rPr>
              <a:t>Granting a Small Commercial Exemption</a:t>
            </a:r>
          </a:p>
        </p:txBody>
      </p:sp>
      <p:sp>
        <p:nvSpPr>
          <p:cNvPr id="3" name="Content Placeholder 2">
            <a:extLst>
              <a:ext uri="{FF2B5EF4-FFF2-40B4-BE49-F238E27FC236}">
                <a16:creationId xmlns:a16="http://schemas.microsoft.com/office/drawing/2014/main" id="{0E182D22-2287-4F8A-94D5-EA2E1C211931}"/>
              </a:ext>
            </a:extLst>
          </p:cNvPr>
          <p:cNvSpPr>
            <a:spLocks noGrp="1"/>
          </p:cNvSpPr>
          <p:nvPr>
            <p:ph idx="1"/>
          </p:nvPr>
        </p:nvSpPr>
        <p:spPr>
          <a:xfrm>
            <a:off x="838199" y="1825625"/>
            <a:ext cx="10655893" cy="4387168"/>
          </a:xfrm>
        </p:spPr>
        <p:txBody>
          <a:bodyPr>
            <a:normAutofit/>
          </a:bodyPr>
          <a:lstStyle/>
          <a:p>
            <a:r>
              <a:rPr lang="en-US" dirty="0">
                <a:solidFill>
                  <a:srgbClr val="1F477B"/>
                </a:solidFill>
                <a:effectLst/>
                <a:ea typeface="Arial" panose="020B0604020202020204" pitchFamily="34" charset="0"/>
              </a:rPr>
              <a:t>The</a:t>
            </a:r>
            <a:r>
              <a:rPr lang="en-US" spc="-15" dirty="0">
                <a:solidFill>
                  <a:srgbClr val="1F477B"/>
                </a:solidFill>
                <a:effectLst/>
                <a:ea typeface="Arial" panose="020B0604020202020204" pitchFamily="34" charset="0"/>
              </a:rPr>
              <a:t> </a:t>
            </a:r>
            <a:r>
              <a:rPr lang="en-US" dirty="0">
                <a:solidFill>
                  <a:srgbClr val="1F477B"/>
                </a:solidFill>
                <a:effectLst/>
                <a:ea typeface="Arial" panose="020B0604020202020204" pitchFamily="34" charset="0"/>
              </a:rPr>
              <a:t>City Council</a:t>
            </a:r>
            <a:r>
              <a:rPr lang="en-US" spc="-15" dirty="0">
                <a:solidFill>
                  <a:srgbClr val="1F477B"/>
                </a:solidFill>
                <a:effectLst/>
                <a:ea typeface="Arial" panose="020B0604020202020204" pitchFamily="34" charset="0"/>
              </a:rPr>
              <a:t> </a:t>
            </a:r>
            <a:r>
              <a:rPr lang="en-US" dirty="0">
                <a:solidFill>
                  <a:srgbClr val="1F477B"/>
                </a:solidFill>
                <a:effectLst/>
                <a:ea typeface="Arial" panose="020B0604020202020204" pitchFamily="34" charset="0"/>
              </a:rPr>
              <a:t>may</a:t>
            </a:r>
            <a:r>
              <a:rPr lang="en-US" spc="-25" dirty="0">
                <a:solidFill>
                  <a:srgbClr val="1F477B"/>
                </a:solidFill>
                <a:effectLst/>
                <a:ea typeface="Arial" panose="020B0604020202020204" pitchFamily="34" charset="0"/>
              </a:rPr>
              <a:t> </a:t>
            </a:r>
            <a:r>
              <a:rPr lang="en-US" dirty="0">
                <a:solidFill>
                  <a:srgbClr val="1F477B"/>
                </a:solidFill>
                <a:effectLst/>
                <a:ea typeface="Arial" panose="020B0604020202020204" pitchFamily="34" charset="0"/>
              </a:rPr>
              <a:t>adopt</a:t>
            </a:r>
            <a:r>
              <a:rPr lang="en-US" spc="-20" dirty="0">
                <a:solidFill>
                  <a:srgbClr val="1F477B"/>
                </a:solidFill>
                <a:effectLst/>
                <a:ea typeface="Arial" panose="020B0604020202020204" pitchFamily="34" charset="0"/>
              </a:rPr>
              <a:t> </a:t>
            </a:r>
            <a:r>
              <a:rPr lang="en-US" dirty="0">
                <a:solidFill>
                  <a:srgbClr val="1F477B"/>
                </a:solidFill>
                <a:effectLst/>
                <a:ea typeface="Arial" panose="020B0604020202020204" pitchFamily="34" charset="0"/>
              </a:rPr>
              <a:t>a</a:t>
            </a:r>
            <a:r>
              <a:rPr lang="en-US" spc="-15" dirty="0">
                <a:solidFill>
                  <a:srgbClr val="1F477B"/>
                </a:solidFill>
                <a:effectLst/>
                <a:ea typeface="Arial" panose="020B0604020202020204" pitchFamily="34" charset="0"/>
              </a:rPr>
              <a:t> </a:t>
            </a:r>
            <a:r>
              <a:rPr lang="en-US" dirty="0">
                <a:solidFill>
                  <a:srgbClr val="1F477B"/>
                </a:solidFill>
                <a:effectLst/>
                <a:ea typeface="Arial" panose="020B0604020202020204" pitchFamily="34" charset="0"/>
              </a:rPr>
              <a:t>small commercial</a:t>
            </a:r>
            <a:r>
              <a:rPr lang="en-US" spc="-215" dirty="0">
                <a:solidFill>
                  <a:srgbClr val="1F477B"/>
                </a:solidFill>
                <a:effectLst/>
                <a:ea typeface="Arial" panose="020B0604020202020204" pitchFamily="34" charset="0"/>
              </a:rPr>
              <a:t> </a:t>
            </a:r>
            <a:r>
              <a:rPr lang="en-US" dirty="0">
                <a:solidFill>
                  <a:srgbClr val="1F477B"/>
                </a:solidFill>
                <a:effectLst/>
                <a:ea typeface="Arial" panose="020B0604020202020204" pitchFamily="34" charset="0"/>
              </a:rPr>
              <a:t>exemption </a:t>
            </a:r>
          </a:p>
          <a:p>
            <a:r>
              <a:rPr lang="en-US" dirty="0">
                <a:solidFill>
                  <a:srgbClr val="1F477B"/>
                </a:solidFill>
              </a:rPr>
              <a:t>This exemption is for commercial parcels (property class three) occupied by businesses with an average annual employment of not more than (10) people during the previous calendar year and with assessed values of less than $1,000,000</a:t>
            </a:r>
          </a:p>
          <a:p>
            <a:r>
              <a:rPr lang="en-US" dirty="0">
                <a:solidFill>
                  <a:srgbClr val="1F477B"/>
                </a:solidFill>
              </a:rPr>
              <a:t>The intent of the exemption is to give a tax reduction to small commercial property owners at the expense of the larger commercial and industrial parcels</a:t>
            </a:r>
          </a:p>
          <a:p>
            <a:r>
              <a:rPr lang="en-US" dirty="0">
                <a:solidFill>
                  <a:srgbClr val="1F477B"/>
                </a:solidFill>
              </a:rPr>
              <a:t>Council can choose an exemption that reduces the taxable valuation of each eligible parcel by a percentage of up to 10%</a:t>
            </a:r>
          </a:p>
          <a:p>
            <a:pPr marL="0" indent="0">
              <a:buNone/>
            </a:pPr>
            <a:endParaRPr lang="en-US" dirty="0">
              <a:solidFill>
                <a:srgbClr val="1F477B"/>
              </a:solidFill>
            </a:endParaRPr>
          </a:p>
          <a:p>
            <a:pPr marL="0" indent="0">
              <a:buNone/>
            </a:pPr>
            <a:endParaRPr lang="en-US" dirty="0"/>
          </a:p>
        </p:txBody>
      </p:sp>
    </p:spTree>
    <p:extLst>
      <p:ext uri="{BB962C8B-B14F-4D97-AF65-F5344CB8AC3E}">
        <p14:creationId xmlns:p14="http://schemas.microsoft.com/office/powerpoint/2010/main" val="1598945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DAE56-38BF-4BDC-90D7-2721D7B7B118}"/>
              </a:ext>
            </a:extLst>
          </p:cNvPr>
          <p:cNvSpPr>
            <a:spLocks noGrp="1"/>
          </p:cNvSpPr>
          <p:nvPr>
            <p:ph type="title"/>
          </p:nvPr>
        </p:nvSpPr>
        <p:spPr/>
        <p:txBody>
          <a:bodyPr/>
          <a:lstStyle/>
          <a:p>
            <a:pPr algn="ctr"/>
            <a:r>
              <a:rPr lang="en-US" dirty="0">
                <a:solidFill>
                  <a:schemeClr val="accent1">
                    <a:lumMod val="75000"/>
                  </a:schemeClr>
                </a:solidFill>
              </a:rPr>
              <a:t>Classification Vote Summary</a:t>
            </a:r>
          </a:p>
        </p:txBody>
      </p:sp>
      <p:sp>
        <p:nvSpPr>
          <p:cNvPr id="3" name="Content Placeholder 2">
            <a:extLst>
              <a:ext uri="{FF2B5EF4-FFF2-40B4-BE49-F238E27FC236}">
                <a16:creationId xmlns:a16="http://schemas.microsoft.com/office/drawing/2014/main" id="{F07E877A-9B9F-4479-A31A-14D75F3CFA4C}"/>
              </a:ext>
            </a:extLst>
          </p:cNvPr>
          <p:cNvSpPr>
            <a:spLocks noGrp="1"/>
          </p:cNvSpPr>
          <p:nvPr>
            <p:ph idx="1"/>
          </p:nvPr>
        </p:nvSpPr>
        <p:spPr>
          <a:xfrm>
            <a:off x="615297" y="1495514"/>
            <a:ext cx="11143716" cy="5059109"/>
          </a:xfrm>
        </p:spPr>
        <p:txBody>
          <a:bodyPr>
            <a:normAutofit/>
          </a:bodyPr>
          <a:lstStyle/>
          <a:p>
            <a:pPr marL="514350" indent="-514350">
              <a:buFont typeface="+mj-lt"/>
              <a:buAutoNum type="arabicPeriod"/>
            </a:pPr>
            <a:r>
              <a:rPr lang="en-US" sz="2000" dirty="0">
                <a:solidFill>
                  <a:srgbClr val="1F487C"/>
                </a:solidFill>
                <a:effectLst/>
                <a:ea typeface="Arial" panose="020B0604020202020204" pitchFamily="34" charset="0"/>
              </a:rPr>
              <a:t>Selection</a:t>
            </a:r>
            <a:r>
              <a:rPr lang="en-US" sz="2000" spc="-6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Minimum</a:t>
            </a:r>
            <a:r>
              <a:rPr lang="en-US" sz="2000" spc="-6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Residential</a:t>
            </a:r>
            <a:r>
              <a:rPr lang="en-US" sz="2000" spc="-9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Factor</a:t>
            </a:r>
          </a:p>
          <a:p>
            <a:pPr lvl="1"/>
            <a:r>
              <a:rPr lang="en-US" sz="2000" dirty="0">
                <a:solidFill>
                  <a:srgbClr val="1F487C"/>
                </a:solidFill>
                <a:effectLst/>
                <a:ea typeface="Arial" panose="020B0604020202020204" pitchFamily="34" charset="0"/>
              </a:rPr>
              <a:t>A</a:t>
            </a:r>
            <a:r>
              <a:rPr lang="en-US" sz="2000" spc="-10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Factor</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1</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yields</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a:t>
            </a:r>
            <a:r>
              <a:rPr lang="en-US" sz="2000" spc="-2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single</a:t>
            </a:r>
            <a:r>
              <a:rPr lang="en-US" sz="2000" spc="-7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rate</a:t>
            </a:r>
            <a:r>
              <a:rPr lang="en-US" sz="2000" spc="-1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and</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would</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result</a:t>
            </a:r>
            <a:r>
              <a:rPr lang="en-US" sz="2000" spc="-4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in</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a:t>
            </a:r>
            <a:r>
              <a:rPr lang="en-US" sz="2000" spc="-2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$9.53 rate</a:t>
            </a:r>
            <a:endParaRPr lang="en-US" sz="2000" dirty="0">
              <a:effectLst/>
              <a:ea typeface="Arial" panose="020B0604020202020204" pitchFamily="34" charset="0"/>
            </a:endParaRPr>
          </a:p>
          <a:p>
            <a:pPr lvl="1"/>
            <a:r>
              <a:rPr lang="en-US" sz="2000" dirty="0">
                <a:solidFill>
                  <a:srgbClr val="1F487C"/>
                </a:solidFill>
                <a:effectLst/>
                <a:ea typeface="Arial" panose="020B0604020202020204" pitchFamily="34" charset="0"/>
              </a:rPr>
              <a:t>A</a:t>
            </a:r>
            <a:r>
              <a:rPr lang="en-US" sz="2000" spc="-10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Factor</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15" dirty="0">
                <a:solidFill>
                  <a:srgbClr val="1F487C"/>
                </a:solidFill>
                <a:effectLst/>
                <a:ea typeface="Arial" panose="020B0604020202020204" pitchFamily="34" charset="0"/>
              </a:rPr>
              <a:t> .90</a:t>
            </a:r>
            <a:r>
              <a:rPr lang="en-US" sz="2000" spc="-15" dirty="0">
                <a:solidFill>
                  <a:srgbClr val="1F487C"/>
                </a:solidFill>
                <a:ea typeface="Arial" panose="020B0604020202020204" pitchFamily="34" charset="0"/>
              </a:rPr>
              <a:t>5494</a:t>
            </a:r>
            <a:r>
              <a:rPr lang="en-US" sz="2000" spc="-5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yields</a:t>
            </a:r>
            <a:r>
              <a:rPr lang="en-US" sz="2000" spc="-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split</a:t>
            </a:r>
            <a:r>
              <a:rPr lang="en-US" sz="2000" spc="-2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tax</a:t>
            </a:r>
            <a:r>
              <a:rPr lang="en-US" sz="2000" spc="-1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rate</a:t>
            </a:r>
            <a:r>
              <a:rPr lang="en-US" sz="2000" spc="-2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2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$8.6</a:t>
            </a:r>
            <a:r>
              <a:rPr lang="en-US" sz="2000" dirty="0">
                <a:solidFill>
                  <a:srgbClr val="1F487C"/>
                </a:solidFill>
                <a:ea typeface="Arial" panose="020B0604020202020204" pitchFamily="34" charset="0"/>
              </a:rPr>
              <a:t>3</a:t>
            </a:r>
            <a:r>
              <a:rPr lang="en-US" sz="2000" spc="-3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for</a:t>
            </a:r>
            <a:r>
              <a:rPr lang="en-US" sz="2000" spc="-2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residential</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and</a:t>
            </a:r>
            <a:r>
              <a:rPr lang="en-US" sz="2000" spc="-3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$16.68</a:t>
            </a:r>
            <a:r>
              <a:rPr lang="en-US" sz="2000" spc="-4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for</a:t>
            </a:r>
            <a:r>
              <a:rPr lang="en-US" sz="2000" spc="-35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Commercial/Industrial/Personal</a:t>
            </a:r>
            <a:r>
              <a:rPr lang="en-US" sz="2000" spc="-5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Property</a:t>
            </a:r>
            <a:endParaRPr lang="en-US" sz="2000" dirty="0">
              <a:effectLst/>
              <a:ea typeface="Arial" panose="020B0604020202020204" pitchFamily="34" charset="0"/>
            </a:endParaRPr>
          </a:p>
          <a:p>
            <a:pPr marL="342900" indent="-342900">
              <a:buFont typeface="+mj-lt"/>
              <a:buAutoNum type="arabicPeriod"/>
            </a:pPr>
            <a:r>
              <a:rPr lang="en-US" sz="2000" spc="-5" dirty="0">
                <a:solidFill>
                  <a:srgbClr val="1F487C"/>
                </a:solidFill>
                <a:effectLst/>
                <a:ea typeface="Arial" panose="020B0604020202020204" pitchFamily="34" charset="0"/>
              </a:rPr>
              <a:t>Vote</a:t>
            </a:r>
            <a:r>
              <a:rPr lang="en-US" sz="2000" spc="-15"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on whether</a:t>
            </a:r>
            <a:r>
              <a:rPr lang="en-US" sz="2000" spc="-45"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to</a:t>
            </a:r>
            <a:r>
              <a:rPr lang="en-US" sz="2000" spc="-3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adopt</a:t>
            </a:r>
            <a:r>
              <a:rPr lang="en-US" sz="2000" spc="-3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a Residential</a:t>
            </a:r>
            <a:r>
              <a:rPr lang="en-US" sz="2000" spc="-14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Exemption</a:t>
            </a:r>
          </a:p>
          <a:p>
            <a:pPr lvl="1"/>
            <a:r>
              <a:rPr lang="en-US" sz="2000" dirty="0">
                <a:solidFill>
                  <a:srgbClr val="1F487C"/>
                </a:solidFill>
                <a:effectLst/>
                <a:ea typeface="Arial" panose="020B0604020202020204" pitchFamily="34" charset="0"/>
              </a:rPr>
              <a:t>With</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low</a:t>
            </a:r>
            <a:r>
              <a:rPr lang="en-US" sz="2000" spc="-3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number</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non-owner-occupied</a:t>
            </a:r>
            <a:r>
              <a:rPr lang="en-US" sz="2000" spc="-6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properties,</a:t>
            </a:r>
            <a:r>
              <a:rPr lang="en-US" sz="2000" spc="-6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this</a:t>
            </a:r>
            <a:r>
              <a:rPr lang="en-US" sz="2000" spc="-3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shifts</a:t>
            </a:r>
            <a:r>
              <a:rPr lang="en-US" sz="2000" spc="-2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a:t>
            </a:r>
            <a:r>
              <a:rPr lang="en-US" sz="2000" spc="-5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portion of </a:t>
            </a:r>
            <a:r>
              <a:rPr lang="en-US" sz="2000" spc="-4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the residential levy from lower-valued residential properties to higher valued </a:t>
            </a:r>
            <a:r>
              <a:rPr lang="en-US" sz="2000" spc="-4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properties</a:t>
            </a:r>
          </a:p>
          <a:p>
            <a:pPr lvl="1"/>
            <a:r>
              <a:rPr lang="en-US" sz="2000" dirty="0">
                <a:solidFill>
                  <a:srgbClr val="1F487C"/>
                </a:solidFill>
                <a:effectLst/>
                <a:ea typeface="Arial" panose="020B0604020202020204" pitchFamily="34" charset="0"/>
              </a:rPr>
              <a:t>This decision must be made early in the fiscal year to allow for applications and tax rate setting</a:t>
            </a:r>
          </a:p>
          <a:p>
            <a:pPr marL="457200" indent="-457200">
              <a:buFont typeface="+mj-lt"/>
              <a:buAutoNum type="arabicPeriod"/>
            </a:pPr>
            <a:r>
              <a:rPr lang="en-US" sz="2000" spc="-5" dirty="0">
                <a:solidFill>
                  <a:srgbClr val="1F487C"/>
                </a:solidFill>
                <a:effectLst/>
                <a:ea typeface="Arial" panose="020B0604020202020204" pitchFamily="34" charset="0"/>
              </a:rPr>
              <a:t>Vote</a:t>
            </a:r>
            <a:r>
              <a:rPr lang="en-US" sz="2000" spc="-15"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on</a:t>
            </a:r>
            <a:r>
              <a:rPr lang="en-US" sz="200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whether</a:t>
            </a:r>
            <a:r>
              <a:rPr lang="en-US" sz="2000" spc="-45"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to</a:t>
            </a:r>
            <a:r>
              <a:rPr lang="en-US" sz="2000" spc="-3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adopt</a:t>
            </a:r>
            <a:r>
              <a:rPr lang="en-US" sz="2000" spc="-3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a</a:t>
            </a:r>
            <a:r>
              <a:rPr lang="en-US" sz="200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Small</a:t>
            </a:r>
            <a:r>
              <a:rPr lang="en-US" sz="2000" spc="10"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Commercial</a:t>
            </a:r>
            <a:r>
              <a:rPr lang="en-US" sz="2000" spc="-175" dirty="0">
                <a:solidFill>
                  <a:srgbClr val="1F487C"/>
                </a:solidFill>
                <a:effectLst/>
                <a:ea typeface="Arial" panose="020B0604020202020204" pitchFamily="34" charset="0"/>
              </a:rPr>
              <a:t> </a:t>
            </a:r>
            <a:r>
              <a:rPr lang="en-US" sz="2000" spc="-5" dirty="0">
                <a:solidFill>
                  <a:srgbClr val="1F487C"/>
                </a:solidFill>
                <a:effectLst/>
                <a:ea typeface="Arial" panose="020B0604020202020204" pitchFamily="34" charset="0"/>
              </a:rPr>
              <a:t>Exemption</a:t>
            </a:r>
            <a:endParaRPr lang="en-US" sz="2000" dirty="0">
              <a:effectLst/>
              <a:ea typeface="Arial" panose="020B0604020202020204" pitchFamily="34" charset="0"/>
            </a:endParaRPr>
          </a:p>
          <a:p>
            <a:pPr lvl="1"/>
            <a:r>
              <a:rPr lang="en-US" sz="2000" dirty="0">
                <a:solidFill>
                  <a:srgbClr val="1F487C"/>
                </a:solidFill>
              </a:rPr>
              <a:t>This exemption is for commercial properties valued under $1 million and occupied by business(s) with less than ten employees</a:t>
            </a:r>
          </a:p>
          <a:p>
            <a:pPr lvl="1"/>
            <a:r>
              <a:rPr lang="en-US" sz="2000" dirty="0">
                <a:solidFill>
                  <a:srgbClr val="1F487C"/>
                </a:solidFill>
                <a:effectLst/>
                <a:ea typeface="Arial" panose="020B0604020202020204" pitchFamily="34" charset="0"/>
              </a:rPr>
              <a:t>This</a:t>
            </a:r>
            <a:r>
              <a:rPr lang="en-US" sz="2000" spc="-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exemption</a:t>
            </a:r>
            <a:r>
              <a:rPr lang="en-US" sz="2000" spc="-8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benefits</a:t>
            </a:r>
            <a:r>
              <a:rPr lang="en-US" sz="2000" spc="-6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property</a:t>
            </a:r>
            <a:r>
              <a:rPr lang="en-US" sz="2000" spc="-5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owners,</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typically</a:t>
            </a:r>
            <a:r>
              <a:rPr lang="en-US" sz="2000" spc="-6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not small</a:t>
            </a:r>
            <a:r>
              <a:rPr lang="en-US" sz="2000" spc="-7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business </a:t>
            </a:r>
            <a:r>
              <a:rPr lang="en-US" sz="2000" spc="-4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tenants</a:t>
            </a:r>
          </a:p>
          <a:p>
            <a:pPr lvl="1"/>
            <a:r>
              <a:rPr lang="en-US" sz="2000" dirty="0">
                <a:solidFill>
                  <a:srgbClr val="1F487C"/>
                </a:solidFill>
                <a:effectLst/>
                <a:ea typeface="Arial" panose="020B0604020202020204" pitchFamily="34" charset="0"/>
              </a:rPr>
              <a:t>This</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shifts</a:t>
            </a:r>
            <a:r>
              <a:rPr lang="en-US" sz="2000" spc="-2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up</a:t>
            </a:r>
            <a:r>
              <a:rPr lang="en-US" sz="2000" spc="-4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to</a:t>
            </a:r>
            <a:r>
              <a:rPr lang="en-US" sz="2000" spc="-2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10%</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the</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value</a:t>
            </a:r>
            <a:r>
              <a:rPr lang="en-US" sz="2000" spc="-6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of</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those</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properties</a:t>
            </a:r>
            <a:r>
              <a:rPr lang="en-US" sz="2000" spc="-4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to</a:t>
            </a:r>
            <a:r>
              <a:rPr lang="en-US" sz="2000" spc="-2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other</a:t>
            </a:r>
            <a:r>
              <a:rPr lang="en-US" sz="2000" spc="5"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commercial</a:t>
            </a:r>
            <a:r>
              <a:rPr lang="en-US" sz="2000" spc="-4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and</a:t>
            </a:r>
            <a:r>
              <a:rPr lang="en-US" sz="2000" spc="-1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industrial</a:t>
            </a:r>
            <a:r>
              <a:rPr lang="en-US" sz="2000" spc="-30" dirty="0">
                <a:solidFill>
                  <a:srgbClr val="1F487C"/>
                </a:solidFill>
                <a:effectLst/>
                <a:ea typeface="Arial" panose="020B0604020202020204" pitchFamily="34" charset="0"/>
              </a:rPr>
              <a:t> </a:t>
            </a:r>
            <a:r>
              <a:rPr lang="en-US" sz="2000" dirty="0">
                <a:solidFill>
                  <a:srgbClr val="1F487C"/>
                </a:solidFill>
                <a:effectLst/>
                <a:ea typeface="Arial" panose="020B0604020202020204" pitchFamily="34" charset="0"/>
              </a:rPr>
              <a:t>properties</a:t>
            </a:r>
          </a:p>
          <a:p>
            <a:pPr lvl="1"/>
            <a:r>
              <a:rPr lang="en-US" sz="2000" dirty="0">
                <a:solidFill>
                  <a:srgbClr val="1F487C"/>
                </a:solidFill>
                <a:effectLst/>
                <a:ea typeface="Arial" panose="020B0604020202020204" pitchFamily="34" charset="0"/>
              </a:rPr>
              <a:t>This decision must be made early in the fiscal year to allow for applications and tax rate setting</a:t>
            </a:r>
          </a:p>
          <a:p>
            <a:pPr marL="457200" lvl="1" indent="0">
              <a:buNone/>
            </a:pPr>
            <a:endParaRPr lang="en-US" sz="2000" dirty="0">
              <a:effectLst/>
              <a:ea typeface="Arial" panose="020B0604020202020204" pitchFamily="34" charset="0"/>
            </a:endParaRPr>
          </a:p>
          <a:p>
            <a:pPr marL="0" indent="0">
              <a:buNone/>
            </a:pPr>
            <a:endParaRPr lang="en-US" sz="2200" dirty="0">
              <a:effectLst/>
              <a:latin typeface="Arial" panose="020B0604020202020204" pitchFamily="34" charset="0"/>
              <a:ea typeface="Arial" panose="020B0604020202020204" pitchFamily="34" charset="0"/>
            </a:endParaRPr>
          </a:p>
          <a:p>
            <a:pPr lvl="1"/>
            <a:endParaRPr lang="en-US" sz="1400" spc="-5" dirty="0">
              <a:solidFill>
                <a:srgbClr val="1F487C"/>
              </a:solidFill>
              <a:effectLst/>
              <a:latin typeface="Arial" panose="020B0604020202020204" pitchFamily="34" charset="0"/>
              <a:ea typeface="Arial" panose="020B0604020202020204" pitchFamily="34" charset="0"/>
            </a:endParaRPr>
          </a:p>
          <a:p>
            <a:pPr lvl="1"/>
            <a:endParaRPr lang="en-US" sz="1400" dirty="0">
              <a:effectLst/>
              <a:latin typeface="Arial" panose="020B0604020202020204" pitchFamily="34" charset="0"/>
              <a:ea typeface="Arial" panose="020B0604020202020204" pitchFamily="34" charset="0"/>
            </a:endParaRPr>
          </a:p>
          <a:p>
            <a:pPr marL="342900" indent="-342900">
              <a:buFont typeface="+mj-lt"/>
              <a:buAutoNum type="arabicPeriod"/>
            </a:pPr>
            <a:endParaRPr lang="en-US" sz="1800" dirty="0">
              <a:effectLst/>
              <a:latin typeface="Arial" panose="020B0604020202020204" pitchFamily="34" charset="0"/>
              <a:ea typeface="Arial" panose="020B0604020202020204" pitchFamily="34" charset="0"/>
            </a:endParaRPr>
          </a:p>
          <a:p>
            <a:pPr marL="514350" indent="-514350">
              <a:buFont typeface="+mj-lt"/>
              <a:buAutoNum type="arabicPeriod"/>
            </a:pPr>
            <a:endParaRPr lang="en-US" dirty="0"/>
          </a:p>
        </p:txBody>
      </p:sp>
    </p:spTree>
    <p:extLst>
      <p:ext uri="{BB962C8B-B14F-4D97-AF65-F5344CB8AC3E}">
        <p14:creationId xmlns:p14="http://schemas.microsoft.com/office/powerpoint/2010/main" val="1544800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17799</TotalTime>
  <Words>2110</Words>
  <Application>Microsoft Office PowerPoint</Application>
  <PresentationFormat>Widescreen</PresentationFormat>
  <Paragraphs>544</Paragraphs>
  <Slides>23</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Arial Narrow</vt:lpstr>
      <vt:lpstr>Book Antiqua</vt:lpstr>
      <vt:lpstr>Calibri</vt:lpstr>
      <vt:lpstr>Calibri Light</vt:lpstr>
      <vt:lpstr>Times New Roman</vt:lpstr>
      <vt:lpstr>Wingdings 2</vt:lpstr>
      <vt:lpstr>Office Theme</vt:lpstr>
      <vt:lpstr>City of Medford  Tax Classification Hearing </vt:lpstr>
      <vt:lpstr>Purpose of the Hearing </vt:lpstr>
      <vt:lpstr> Action Required by the City Council </vt:lpstr>
      <vt:lpstr> FY26 Budgeted Revenue as amended ($221.8m) </vt:lpstr>
      <vt:lpstr>Property Assessment Review </vt:lpstr>
      <vt:lpstr>Property Assessment Review (continued)</vt:lpstr>
      <vt:lpstr>Property Assessment Review (continued)</vt:lpstr>
      <vt:lpstr>FY 2026 Average Assessed Values     in Surrounding Communities</vt:lpstr>
      <vt:lpstr>Percent Change Fiscal Year 2025 to Fiscal Year 2026 of Assessed Values in Surrounding Communities</vt:lpstr>
      <vt:lpstr>New Growth </vt:lpstr>
      <vt:lpstr>New Growth </vt:lpstr>
      <vt:lpstr>New Growth Value </vt:lpstr>
      <vt:lpstr>New Growth Value Trends</vt:lpstr>
      <vt:lpstr>Fiscal 2026 Value by Class</vt:lpstr>
      <vt:lpstr>How the Tax Rate is Calculated*</vt:lpstr>
      <vt:lpstr>Historical Percent of Levy by Class </vt:lpstr>
      <vt:lpstr>Selection of Minimum Residential Factor </vt:lpstr>
      <vt:lpstr>Residential Factor/Split Rate* </vt:lpstr>
      <vt:lpstr>FY 26 Average Property Tax Bill Examples </vt:lpstr>
      <vt:lpstr>Historical Recap of Average  Single-Family Tax Bill </vt:lpstr>
      <vt:lpstr>Residential Exemption</vt:lpstr>
      <vt:lpstr>Granting a Small Commercial Exemption</vt:lpstr>
      <vt:lpstr>Classification Vote 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Medford  Tax Classification Hearing</dc:title>
  <dc:creator>Ted Costigan</dc:creator>
  <cp:lastModifiedBy>Jared Yagjian</cp:lastModifiedBy>
  <cp:revision>128</cp:revision>
  <cp:lastPrinted>2024-11-20T19:36:31Z</cp:lastPrinted>
  <dcterms:created xsi:type="dcterms:W3CDTF">2021-11-29T15:10:28Z</dcterms:created>
  <dcterms:modified xsi:type="dcterms:W3CDTF">2025-11-17T15:10:04Z</dcterms:modified>
</cp:coreProperties>
</file>