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91" r:id="rId2"/>
    <p:sldId id="292" r:id="rId3"/>
    <p:sldId id="294" r:id="rId4"/>
    <p:sldId id="322" r:id="rId5"/>
    <p:sldId id="293" r:id="rId6"/>
    <p:sldId id="319" r:id="rId7"/>
    <p:sldId id="320" r:id="rId8"/>
    <p:sldId id="323" r:id="rId9"/>
    <p:sldId id="321" r:id="rId10"/>
    <p:sldId id="310" r:id="rId11"/>
    <p:sldId id="311" r:id="rId12"/>
    <p:sldId id="317" r:id="rId13"/>
    <p:sldId id="312" r:id="rId14"/>
    <p:sldId id="325" r:id="rId15"/>
    <p:sldId id="313" r:id="rId16"/>
    <p:sldId id="324" r:id="rId17"/>
    <p:sldId id="318" r:id="rId18"/>
    <p:sldId id="314" r:id="rId19"/>
  </p:sldIdLst>
  <p:sldSz cx="12192000" cy="6858000"/>
  <p:notesSz cx="7010400" cy="9296400"/>
  <p:custDataLst>
    <p:tags r:id="rId22"/>
  </p:custDataLst>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440"/>
    <a:srgbClr val="5D5D5D"/>
    <a:srgbClr val="990099"/>
    <a:srgbClr val="29AAE3"/>
    <a:srgbClr val="FF6600"/>
    <a:srgbClr val="C5E3A5"/>
    <a:srgbClr val="FFFF66"/>
    <a:srgbClr val="294356"/>
    <a:srgbClr val="426992"/>
    <a:srgbClr val="5C81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éma alapján készült stílus 2 – 1. jelölőszín">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Világos stílus 3 – 1. jelölőszín">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25" autoAdjust="0"/>
    <p:restoredTop sz="89884" autoAdjust="0"/>
  </p:normalViewPr>
  <p:slideViewPr>
    <p:cSldViewPr>
      <p:cViewPr varScale="1">
        <p:scale>
          <a:sx n="103" d="100"/>
          <a:sy n="103" d="100"/>
        </p:scale>
        <p:origin x="390" y="114"/>
      </p:cViewPr>
      <p:guideLst>
        <p:guide orient="horz" pos="2160"/>
        <p:guide pos="3840"/>
      </p:guideLst>
    </p:cSldViewPr>
  </p:slideViewPr>
  <p:outlineViewPr>
    <p:cViewPr>
      <p:scale>
        <a:sx n="33" d="100"/>
        <a:sy n="33" d="100"/>
      </p:scale>
      <p:origin x="0" y="-9423"/>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3291" y="6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79469B4-FD7D-404D-B7B0-164E73C89D04}" type="datetimeFigureOut">
              <a:rPr lang="hu-HU"/>
              <a:pPr>
                <a:defRPr/>
              </a:pPr>
              <a:t>2023. 02. 02.</a:t>
            </a:fld>
            <a:endParaRPr lang="hu-HU"/>
          </a:p>
        </p:txBody>
      </p:sp>
      <p:sp>
        <p:nvSpPr>
          <p:cNvPr id="4" name="Élőláb helye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hu-HU"/>
          </a:p>
        </p:txBody>
      </p:sp>
      <p:sp>
        <p:nvSpPr>
          <p:cNvPr id="5" name="Dia számának helye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5DB9E7A7-A7AD-40E1-852C-777CC24A4189}" type="slidenum">
              <a:rPr lang="hu-HU"/>
              <a:pPr>
                <a:defRPr/>
              </a:pPr>
              <a:t>‹#›</a:t>
            </a:fld>
            <a:endParaRPr lang="hu-HU"/>
          </a:p>
        </p:txBody>
      </p:sp>
    </p:spTree>
    <p:extLst>
      <p:ext uri="{BB962C8B-B14F-4D97-AF65-F5344CB8AC3E}">
        <p14:creationId xmlns:p14="http://schemas.microsoft.com/office/powerpoint/2010/main" val="4078948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F4941DC-7F8F-446C-9F27-B20994650D3F}" type="datetimeFigureOut">
              <a:rPr lang="hu-HU"/>
              <a:pPr>
                <a:defRPr/>
              </a:pPr>
              <a:t>2023. 02. 02.</a:t>
            </a:fld>
            <a:endParaRPr lang="hu-HU"/>
          </a:p>
        </p:txBody>
      </p:sp>
      <p:sp>
        <p:nvSpPr>
          <p:cNvPr id="4" name="Diakép helye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hu-HU" noProof="0"/>
          </a:p>
        </p:txBody>
      </p:sp>
      <p:sp>
        <p:nvSpPr>
          <p:cNvPr id="5" name="Jegyzetek helye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6" name="Élőláb hely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hu-HU"/>
          </a:p>
        </p:txBody>
      </p:sp>
      <p:sp>
        <p:nvSpPr>
          <p:cNvPr id="7" name="Dia számának hely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42CC9AE0-DA04-4555-A52A-6A694B3D8E37}" type="slidenum">
              <a:rPr lang="hu-HU"/>
              <a:pPr>
                <a:defRPr/>
              </a:pPr>
              <a:t>‹#›</a:t>
            </a:fld>
            <a:endParaRPr lang="hu-HU"/>
          </a:p>
        </p:txBody>
      </p:sp>
    </p:spTree>
    <p:extLst>
      <p:ext uri="{BB962C8B-B14F-4D97-AF65-F5344CB8AC3E}">
        <p14:creationId xmlns:p14="http://schemas.microsoft.com/office/powerpoint/2010/main" val="217410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ímdia">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1" name="Tartalom helye 2"/>
          <p:cNvSpPr>
            <a:spLocks noGrp="1"/>
          </p:cNvSpPr>
          <p:nvPr>
            <p:ph idx="1"/>
          </p:nvPr>
        </p:nvSpPr>
        <p:spPr>
          <a:xfrm>
            <a:off x="3407701" y="4581128"/>
            <a:ext cx="8025376" cy="987592"/>
          </a:xfrm>
        </p:spPr>
        <p:txBody>
          <a:bodyPr lIns="0" rIns="0" anchor="ctr">
            <a:normAutofit/>
          </a:bodyPr>
          <a:lstStyle>
            <a:lvl1pPr marL="0" indent="0" algn="r">
              <a:buFont typeface="Wingdings" pitchFamily="2" charset="2"/>
              <a:buNone/>
              <a:defRPr sz="3200" b="0">
                <a:solidFill>
                  <a:srgbClr val="5D5D5D"/>
                </a:solidFill>
                <a:latin typeface="Open Sans"/>
                <a:cs typeface="Arial" pitchFamily="34" charset="0"/>
              </a:defRPr>
            </a:lvl1pPr>
            <a:lvl2pPr marL="742950" marR="0" indent="-2857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2pPr>
            <a:lvl3pPr marL="1143000" marR="0" indent="-22860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chemeClr val="bg1"/>
                </a:solidFill>
                <a:latin typeface="Open Sans"/>
                <a:cs typeface="Arial" pitchFamily="34" charset="0"/>
              </a:defRPr>
            </a:lvl3pPr>
            <a:lvl4pPr marL="16002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4pPr>
            <a:lvl5pPr marL="20574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5pPr>
          </a:lstStyle>
          <a:p>
            <a:pPr lvl="0"/>
            <a:r>
              <a:rPr lang="en-US" dirty="0"/>
              <a:t>Click to edit Master text styles</a:t>
            </a:r>
          </a:p>
        </p:txBody>
      </p:sp>
      <p:sp>
        <p:nvSpPr>
          <p:cNvPr id="22" name="Cím 10"/>
          <p:cNvSpPr>
            <a:spLocks noGrp="1"/>
          </p:cNvSpPr>
          <p:nvPr>
            <p:ph type="title"/>
          </p:nvPr>
        </p:nvSpPr>
        <p:spPr>
          <a:xfrm>
            <a:off x="1391478" y="1628800"/>
            <a:ext cx="9906069" cy="1237816"/>
          </a:xfrm>
        </p:spPr>
        <p:txBody>
          <a:bodyPr lIns="0"/>
          <a:lstStyle>
            <a:lvl1pPr>
              <a:defRPr sz="4800">
                <a:solidFill>
                  <a:schemeClr val="tx1">
                    <a:lumMod val="65000"/>
                    <a:lumOff val="35000"/>
                  </a:schemeClr>
                </a:solidFill>
                <a:latin typeface="Open Sans"/>
              </a:defRPr>
            </a:lvl1pPr>
          </a:lstStyle>
          <a:p>
            <a:r>
              <a:rPr lang="en-US" dirty="0"/>
              <a:t>Click to edit Master title style</a:t>
            </a:r>
            <a:endParaRPr lang="hu-HU" dirty="0"/>
          </a:p>
        </p:txBody>
      </p:sp>
    </p:spTree>
    <p:extLst>
      <p:ext uri="{BB962C8B-B14F-4D97-AF65-F5344CB8AC3E}">
        <p14:creationId xmlns:p14="http://schemas.microsoft.com/office/powerpoint/2010/main" val="2478546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ím és tartalom">
    <p:spTree>
      <p:nvGrpSpPr>
        <p:cNvPr id="1" name=""/>
        <p:cNvGrpSpPr/>
        <p:nvPr/>
      </p:nvGrpSpPr>
      <p:grpSpPr>
        <a:xfrm>
          <a:off x="0" y="0"/>
          <a:ext cx="0" cy="0"/>
          <a:chOff x="0" y="0"/>
          <a:chExt cx="0" cy="0"/>
        </a:xfrm>
      </p:grpSpPr>
      <p:sp>
        <p:nvSpPr>
          <p:cNvPr id="3" name="Tartalom helye 2"/>
          <p:cNvSpPr>
            <a:spLocks noGrp="1"/>
          </p:cNvSpPr>
          <p:nvPr>
            <p:ph idx="1"/>
          </p:nvPr>
        </p:nvSpPr>
        <p:spPr>
          <a:xfrm>
            <a:off x="815413" y="1556793"/>
            <a:ext cx="10465163" cy="4176463"/>
          </a:xfrm>
        </p:spPr>
        <p:txBody>
          <a:bodyPr lIns="0" rIns="0">
            <a:normAutofit/>
          </a:bodyPr>
          <a:lstStyle>
            <a:lvl1pPr marL="463550" indent="-463550">
              <a:lnSpc>
                <a:spcPct val="100000"/>
              </a:lnSpc>
              <a:spcBef>
                <a:spcPts val="600"/>
              </a:spcBef>
              <a:buFont typeface="Wingdings" pitchFamily="2" charset="2"/>
              <a:buChar char="Ø"/>
              <a:defRPr sz="2800">
                <a:solidFill>
                  <a:srgbClr val="5D5D5D"/>
                </a:solidFill>
                <a:latin typeface="Arial" pitchFamily="34" charset="0"/>
                <a:cs typeface="Arial" pitchFamily="34" charset="0"/>
              </a:defRPr>
            </a:lvl1pPr>
            <a:lvl2pPr marL="1030288"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a:solidFill>
                  <a:srgbClr val="5D5D5D"/>
                </a:solidFill>
                <a:latin typeface="Arial" pitchFamily="34" charset="0"/>
                <a:cs typeface="Arial" pitchFamily="34" charset="0"/>
              </a:defRPr>
            </a:lvl2pPr>
            <a:lvl3pPr marL="1544638" marR="0" indent="-398463" algn="l" defTabSz="914400" rtl="0" eaLnBrk="0" fontAlgn="base" latinLnBrk="0" hangingPunct="0">
              <a:lnSpc>
                <a:spcPct val="100000"/>
              </a:lnSpc>
              <a:spcBef>
                <a:spcPts val="6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20605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5177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1" name="Cím 10"/>
          <p:cNvSpPr>
            <a:spLocks noGrp="1"/>
          </p:cNvSpPr>
          <p:nvPr>
            <p:ph type="title"/>
          </p:nvPr>
        </p:nvSpPr>
        <p:spPr>
          <a:xfrm>
            <a:off x="695400" y="188640"/>
            <a:ext cx="10777197" cy="1134458"/>
          </a:xfrm>
        </p:spPr>
        <p:txBody>
          <a:bodyPr lIns="0"/>
          <a:lstStyle>
            <a:lvl1pPr>
              <a:defRPr sz="3200">
                <a:latin typeface="Century Gothic" panose="020B0502020202020204" pitchFamily="34" charset="0"/>
              </a:defRPr>
            </a:lvl1pPr>
          </a:lstStyle>
          <a:p>
            <a:r>
              <a:rPr lang="en-US" dirty="0"/>
              <a:t>Click to edit Master title style</a:t>
            </a:r>
            <a:endParaRPr lang="hu-HU" dirty="0"/>
          </a:p>
        </p:txBody>
      </p:sp>
      <p:sp>
        <p:nvSpPr>
          <p:cNvPr id="7" name="Slide Number Placeholder 6"/>
          <p:cNvSpPr>
            <a:spLocks noGrp="1"/>
          </p:cNvSpPr>
          <p:nvPr>
            <p:ph type="sldNum" sz="quarter" idx="12"/>
          </p:nvPr>
        </p:nvSpPr>
        <p:spPr>
          <a:xfrm>
            <a:off x="8904312" y="6381328"/>
            <a:ext cx="2844800" cy="365125"/>
          </a:xfrm>
        </p:spPr>
        <p:txBody>
          <a:bodyPr/>
          <a:lstStyle>
            <a:lvl1pPr>
              <a:defRPr b="1">
                <a:latin typeface="Calibri Light" panose="020F0302020204030204" pitchFamily="34" charset="0"/>
                <a:cs typeface="Calibri Light" panose="020F0302020204030204" pitchFamily="34" charset="0"/>
              </a:defRPr>
            </a:lvl1pPr>
          </a:lstStyle>
          <a:p>
            <a:pPr>
              <a:defRPr/>
            </a:pPr>
            <a:fld id="{C88EA8D6-669F-4CB8-BF46-F65FE868643E}" type="slidenum">
              <a:rPr lang="hu-HU" smtClean="0"/>
              <a:pPr>
                <a:defRPr/>
              </a:pPr>
              <a:t>‹#›</a:t>
            </a:fld>
            <a:endParaRPr lang="hu-HU" dirty="0"/>
          </a:p>
        </p:txBody>
      </p:sp>
      <p:sp>
        <p:nvSpPr>
          <p:cNvPr id="5" name="Cím 10">
            <a:extLst>
              <a:ext uri="{FF2B5EF4-FFF2-40B4-BE49-F238E27FC236}">
                <a16:creationId xmlns:a16="http://schemas.microsoft.com/office/drawing/2014/main" id="{32066F42-CF2E-48CE-B9AB-99E4147B8BAA}"/>
              </a:ext>
            </a:extLst>
          </p:cNvPr>
          <p:cNvSpPr txBox="1">
            <a:spLocks/>
          </p:cNvSpPr>
          <p:nvPr userDrawn="1"/>
        </p:nvSpPr>
        <p:spPr bwMode="auto">
          <a:xfrm>
            <a:off x="407368" y="6309319"/>
            <a:ext cx="10873208" cy="57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rgbClr val="29AAE3"/>
                </a:solidFill>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2000" dirty="0">
                <a:solidFill>
                  <a:schemeClr val="bg1"/>
                </a:solidFill>
                <a:latin typeface="Calibri Light" panose="020F0302020204030204" pitchFamily="34" charset="0"/>
                <a:cs typeface="Calibri Light" panose="020F0302020204030204" pitchFamily="34" charset="0"/>
              </a:rPr>
              <a:t>2021-22 District Annual Report</a:t>
            </a:r>
            <a:endParaRPr lang="hu-HU" sz="2000"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423608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719403" y="332656"/>
            <a:ext cx="10234348" cy="120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Heading</a:t>
            </a:r>
            <a:endParaRPr lang="hu-HU" altLang="en-US" dirty="0"/>
          </a:p>
        </p:txBody>
      </p:sp>
      <p:sp>
        <p:nvSpPr>
          <p:cNvPr id="1027" name="Szöveg helye 2"/>
          <p:cNvSpPr>
            <a:spLocks noGrp="1"/>
          </p:cNvSpPr>
          <p:nvPr>
            <p:ph type="body" idx="1"/>
          </p:nvPr>
        </p:nvSpPr>
        <p:spPr bwMode="auto">
          <a:xfrm>
            <a:off x="815414" y="1772816"/>
            <a:ext cx="10138337" cy="393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err="1"/>
              <a:t>Lorem</a:t>
            </a:r>
            <a:r>
              <a:rPr lang="en-US" altLang="en-US" dirty="0"/>
              <a:t> </a:t>
            </a:r>
            <a:r>
              <a:rPr lang="en-US" altLang="en-US" dirty="0" err="1"/>
              <a:t>Ipsum</a:t>
            </a:r>
            <a:endParaRPr lang="hu-HU" altLang="en-US" dirty="0"/>
          </a:p>
          <a:p>
            <a:pPr lvl="1"/>
            <a:r>
              <a:rPr lang="en-US" altLang="en-US" dirty="0" err="1"/>
              <a:t>Lorem</a:t>
            </a:r>
            <a:r>
              <a:rPr lang="en-US" altLang="en-US" dirty="0"/>
              <a:t> </a:t>
            </a:r>
            <a:r>
              <a:rPr lang="en-US" altLang="en-US" dirty="0" err="1"/>
              <a:t>Ipsum</a:t>
            </a:r>
            <a:endParaRPr lang="en-US" altLang="en-US" dirty="0"/>
          </a:p>
          <a:p>
            <a:pPr lvl="3"/>
            <a:r>
              <a:rPr lang="en-US" altLang="en-US" dirty="0" err="1"/>
              <a:t>Lorem</a:t>
            </a:r>
            <a:r>
              <a:rPr lang="en-US" altLang="en-US" dirty="0"/>
              <a:t> </a:t>
            </a:r>
            <a:r>
              <a:rPr lang="en-US" altLang="en-US" dirty="0" err="1"/>
              <a:t>Ipsum</a:t>
            </a:r>
            <a:endParaRPr lang="en-US" altLang="en-US" dirty="0"/>
          </a:p>
          <a:p>
            <a:pPr lvl="3"/>
            <a:endParaRPr lang="hu-HU" altLang="en-US" dirty="0"/>
          </a:p>
        </p:txBody>
      </p:sp>
      <p:sp>
        <p:nvSpPr>
          <p:cNvPr id="4" name="Dátum hely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bg1"/>
                </a:solidFill>
                <a:latin typeface="+mn-lt"/>
                <a:cs typeface="+mn-cs"/>
              </a:defRPr>
            </a:lvl1pPr>
          </a:lstStyle>
          <a:p>
            <a:pPr>
              <a:defRPr/>
            </a:pPr>
            <a:endParaRPr lang="hu-HU" dirty="0"/>
          </a:p>
        </p:txBody>
      </p:sp>
      <p:sp>
        <p:nvSpPr>
          <p:cNvPr id="5" name="Élőláb hely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cs typeface="+mn-cs"/>
              </a:defRPr>
            </a:lvl1pPr>
          </a:lstStyle>
          <a:p>
            <a:pPr>
              <a:defRPr/>
            </a:pPr>
            <a:endParaRPr lang="hu-HU" dirty="0"/>
          </a:p>
        </p:txBody>
      </p:sp>
      <p:sp>
        <p:nvSpPr>
          <p:cNvPr id="6" name="Dia számának hely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bg1"/>
                </a:solidFill>
                <a:latin typeface="+mn-lt"/>
                <a:cs typeface="+mn-cs"/>
              </a:defRPr>
            </a:lvl1pPr>
          </a:lstStyle>
          <a:p>
            <a:pPr>
              <a:defRPr/>
            </a:pPr>
            <a:fld id="{C88EA8D6-669F-4CB8-BF46-F65FE868643E}" type="slidenum">
              <a:rPr lang="hu-HU" smtClean="0"/>
              <a:pPr>
                <a:defRPr/>
              </a:pPr>
              <a:t>‹#›</a:t>
            </a:fld>
            <a:endParaRPr lang="hu-HU" dirty="0"/>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Lst>
  <p:transition>
    <p:fade/>
  </p:transition>
  <p:hf hdr="0" ftr="0" dt="0"/>
  <p:txStyles>
    <p:titleStyle>
      <a:lvl1pPr algn="l" rtl="0" eaLnBrk="0" fontAlgn="base" hangingPunct="0">
        <a:spcBef>
          <a:spcPct val="0"/>
        </a:spcBef>
        <a:spcAft>
          <a:spcPct val="0"/>
        </a:spcAft>
        <a:defRPr sz="3600" kern="1200">
          <a:solidFill>
            <a:srgbClr val="29AAE3"/>
          </a:solidFill>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p:titleStyle>
    <p:bodyStyle>
      <a:lvl1pPr marL="463550" indent="-463550" algn="l" rtl="0" eaLnBrk="0" fontAlgn="base" hangingPunct="0">
        <a:spcBef>
          <a:spcPct val="20000"/>
        </a:spcBef>
        <a:spcAft>
          <a:spcPct val="0"/>
        </a:spcAft>
        <a:buFont typeface="Wingdings" pitchFamily="2" charset="2"/>
        <a:buChar char="§"/>
        <a:defRPr sz="2800" kern="1200">
          <a:solidFill>
            <a:srgbClr val="5D5D5D"/>
          </a:solidFill>
          <a:latin typeface="Arial" pitchFamily="34" charset="0"/>
          <a:ea typeface="+mn-ea"/>
          <a:cs typeface="Arial" pitchFamily="34" charset="0"/>
        </a:defRPr>
      </a:lvl1pPr>
      <a:lvl2pPr marL="920750" indent="-457200" algn="l" rtl="0" eaLnBrk="0" fontAlgn="base" hangingPunct="0">
        <a:spcBef>
          <a:spcPct val="20000"/>
        </a:spcBef>
        <a:spcAft>
          <a:spcPct val="0"/>
        </a:spcAft>
        <a:buFont typeface="Courier New" panose="02070309020205020404" pitchFamily="49" charset="0"/>
        <a:buChar char="o"/>
        <a:defRPr sz="2800" kern="1200">
          <a:solidFill>
            <a:srgbClr val="5D5D5D"/>
          </a:solidFill>
          <a:latin typeface="Arial" pitchFamily="34" charset="0"/>
          <a:ea typeface="+mn-ea"/>
          <a:cs typeface="Arial" pitchFamily="34" charset="0"/>
        </a:defRPr>
      </a:lvl2pPr>
      <a:lvl3pPr marL="1377950" indent="-463550" algn="l" rtl="0" eaLnBrk="0" fontAlgn="base" hangingPunct="0">
        <a:spcBef>
          <a:spcPct val="20000"/>
        </a:spcBef>
        <a:spcAft>
          <a:spcPct val="0"/>
        </a:spcAft>
        <a:buFont typeface="Wingdings" pitchFamily="2" charset="2"/>
        <a:defRPr sz="2800" kern="1200">
          <a:solidFill>
            <a:srgbClr val="5D5D5D"/>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itchFamily="34" charset="0"/>
        <a:buChar char="–"/>
        <a:defRPr sz="2800" kern="1200">
          <a:solidFill>
            <a:srgbClr val="5D5D5D"/>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itchFamily="34" charset="0"/>
        <a:defRPr sz="28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5663952" y="5229200"/>
            <a:ext cx="6019032" cy="1347632"/>
          </a:xfrm>
        </p:spPr>
        <p:txBody>
          <a:bodyPr>
            <a:noAutofit/>
          </a:bodyPr>
          <a:lstStyle/>
          <a:p>
            <a:r>
              <a:rPr lang="en-US" altLang="en-US" sz="4000" i="1" dirty="0" smtClean="0">
                <a:solidFill>
                  <a:srgbClr val="86C440"/>
                </a:solidFill>
                <a:latin typeface="Calibri" panose="020F0502020204030204" pitchFamily="34" charset="0"/>
                <a:ea typeface="Open Sans"/>
                <a:cs typeface="Open Sans"/>
              </a:rPr>
              <a:t>Nederland ISD</a:t>
            </a:r>
            <a:endParaRPr lang="en-US" altLang="en-US" sz="4000" i="1" dirty="0">
              <a:solidFill>
                <a:srgbClr val="86C440"/>
              </a:solidFill>
              <a:latin typeface="Calibri" panose="020F0502020204030204" pitchFamily="34" charset="0"/>
              <a:ea typeface="Open Sans"/>
              <a:cs typeface="Open Sans"/>
            </a:endParaRPr>
          </a:p>
          <a:p>
            <a:r>
              <a:rPr lang="en-US" altLang="en-US" sz="2800" i="1" dirty="0" smtClean="0">
                <a:solidFill>
                  <a:srgbClr val="86C440"/>
                </a:solidFill>
                <a:latin typeface="Calibri" panose="020F0502020204030204" pitchFamily="34" charset="0"/>
                <a:ea typeface="Open Sans"/>
                <a:cs typeface="Open Sans"/>
              </a:rPr>
              <a:t>February 20, 2023</a:t>
            </a:r>
            <a:endParaRPr lang="pl-PL" altLang="en-US" sz="2800" i="1" dirty="0">
              <a:solidFill>
                <a:srgbClr val="86C440"/>
              </a:solidFill>
              <a:latin typeface="Calibri" panose="020F0502020204030204" pitchFamily="34" charset="0"/>
              <a:ea typeface="Open Sans"/>
              <a:cs typeface="Open Sans"/>
            </a:endParaRPr>
          </a:p>
        </p:txBody>
      </p:sp>
      <p:sp>
        <p:nvSpPr>
          <p:cNvPr id="4" name="Title 3"/>
          <p:cNvSpPr>
            <a:spLocks noGrp="1"/>
          </p:cNvSpPr>
          <p:nvPr>
            <p:ph type="title"/>
          </p:nvPr>
        </p:nvSpPr>
        <p:spPr>
          <a:xfrm>
            <a:off x="3647728" y="1916832"/>
            <a:ext cx="4896544" cy="2520280"/>
          </a:xfrm>
        </p:spPr>
        <p:txBody>
          <a:bodyPr/>
          <a:lstStyle/>
          <a:p>
            <a:pPr algn="ctr" eaLnBrk="1" hangingPunct="1"/>
            <a:r>
              <a:rPr lang="en-US" altLang="en-US" sz="4400" dirty="0">
                <a:solidFill>
                  <a:schemeClr val="bg1"/>
                </a:solidFill>
                <a:latin typeface="Calibri Light" panose="020F0302020204030204" pitchFamily="34" charset="0"/>
                <a:ea typeface="Open Sans"/>
                <a:cs typeface="Calibri Light" panose="020F0302020204030204" pitchFamily="34" charset="0"/>
              </a:rPr>
              <a:t>2021-22</a:t>
            </a:r>
            <a:r>
              <a:rPr lang="en-US" altLang="en-US" sz="4000" dirty="0">
                <a:solidFill>
                  <a:schemeClr val="bg1"/>
                </a:solidFill>
                <a:latin typeface="Calibri Light" panose="020F0302020204030204" pitchFamily="34" charset="0"/>
                <a:ea typeface="Open Sans"/>
                <a:cs typeface="Calibri Light" panose="020F0302020204030204" pitchFamily="34" charset="0"/>
              </a:rPr>
              <a:t/>
            </a:r>
            <a:br>
              <a:rPr lang="en-US" altLang="en-US" sz="4000" dirty="0">
                <a:solidFill>
                  <a:schemeClr val="bg1"/>
                </a:solidFill>
                <a:latin typeface="Calibri Light" panose="020F0302020204030204" pitchFamily="34" charset="0"/>
                <a:ea typeface="Open Sans"/>
                <a:cs typeface="Calibri Light" panose="020F0302020204030204" pitchFamily="34" charset="0"/>
              </a:rPr>
            </a:br>
            <a:r>
              <a:rPr lang="en-US" altLang="en-US" sz="4000" dirty="0">
                <a:solidFill>
                  <a:schemeClr val="bg1"/>
                </a:solidFill>
                <a:latin typeface="Calibri Light" panose="020F0302020204030204" pitchFamily="34" charset="0"/>
                <a:ea typeface="Open Sans"/>
                <a:cs typeface="Calibri Light" panose="020F0302020204030204" pitchFamily="34" charset="0"/>
              </a:rPr>
              <a:t>District </a:t>
            </a:r>
            <a:r>
              <a:rPr lang="en-US" altLang="en-US" sz="3600" dirty="0">
                <a:solidFill>
                  <a:schemeClr val="bg1"/>
                </a:solidFill>
                <a:latin typeface="Calibri Light" panose="020F0302020204030204" pitchFamily="34" charset="0"/>
                <a:ea typeface="Open Sans"/>
                <a:cs typeface="Calibri Light" panose="020F0302020204030204" pitchFamily="34" charset="0"/>
              </a:rPr>
              <a:t>Annual Report</a:t>
            </a:r>
            <a:br>
              <a:rPr lang="en-US" altLang="en-US" sz="3600" dirty="0">
                <a:solidFill>
                  <a:schemeClr val="bg1"/>
                </a:solidFill>
                <a:latin typeface="Calibri Light" panose="020F0302020204030204" pitchFamily="34" charset="0"/>
                <a:ea typeface="Open Sans"/>
                <a:cs typeface="Calibri Light" panose="020F0302020204030204" pitchFamily="34" charset="0"/>
              </a:rPr>
            </a:br>
            <a:r>
              <a:rPr lang="en-US" altLang="en-US" sz="3600" dirty="0">
                <a:solidFill>
                  <a:schemeClr val="bg1"/>
                </a:solidFill>
                <a:latin typeface="Calibri Light" panose="020F0302020204030204" pitchFamily="34" charset="0"/>
                <a:ea typeface="Open Sans"/>
                <a:cs typeface="Calibri Light" panose="020F0302020204030204" pitchFamily="34" charset="0"/>
              </a:rPr>
              <a:t>Public Hearing</a:t>
            </a:r>
            <a:endParaRPr lang="en-US" sz="3600"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664334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5420" y="1268760"/>
            <a:ext cx="10441160" cy="4824536"/>
          </a:xfrm>
        </p:spPr>
        <p:txBody>
          <a:bodyPr>
            <a:noAutofit/>
          </a:bodyPr>
          <a:lstStyle/>
          <a:p>
            <a:pPr>
              <a:spcBef>
                <a:spcPts val="1200"/>
              </a:spcBef>
              <a:buFont typeface="+mj-lt"/>
              <a:buAutoNum type="arabicPeriod"/>
            </a:pPr>
            <a:r>
              <a:rPr lang="en-US" sz="2000" dirty="0"/>
              <a:t>2021-22 Texas Academic Performance Report (PDF TAPR)</a:t>
            </a:r>
          </a:p>
          <a:p>
            <a:pPr marL="1027113" lvl="1"/>
            <a:r>
              <a:rPr lang="en-US" sz="1600" dirty="0"/>
              <a:t>For the District and each Campus in the District</a:t>
            </a:r>
          </a:p>
          <a:p>
            <a:pPr>
              <a:spcBef>
                <a:spcPts val="1200"/>
              </a:spcBef>
              <a:buFont typeface="+mj-lt"/>
              <a:buAutoNum type="arabicPeriod"/>
            </a:pPr>
            <a:r>
              <a:rPr lang="en-US" sz="2000" dirty="0"/>
              <a:t>PEIMS Financial Standard Report (2020-21 Financial Actual Report)</a:t>
            </a:r>
          </a:p>
          <a:p>
            <a:pPr marL="1027113" lvl="1"/>
            <a:r>
              <a:rPr lang="en-US" sz="1600" dirty="0"/>
              <a:t>For the District and each Campus in the District</a:t>
            </a:r>
          </a:p>
          <a:p>
            <a:pPr>
              <a:spcBef>
                <a:spcPts val="1200"/>
              </a:spcBef>
              <a:buFont typeface="+mj-lt"/>
              <a:buAutoNum type="arabicPeriod"/>
            </a:pPr>
            <a:r>
              <a:rPr lang="en-US" sz="2000" dirty="0"/>
              <a:t>2021-22 District Accreditation Status </a:t>
            </a:r>
          </a:p>
          <a:p>
            <a:pPr>
              <a:spcBef>
                <a:spcPts val="1200"/>
              </a:spcBef>
              <a:buFont typeface="+mj-lt"/>
              <a:buAutoNum type="arabicPeriod"/>
            </a:pPr>
            <a:r>
              <a:rPr lang="en-US" sz="2000" dirty="0"/>
              <a:t>Campus Performance Objectives</a:t>
            </a:r>
            <a:endParaRPr lang="en-US" sz="1600" dirty="0"/>
          </a:p>
          <a:p>
            <a:pPr>
              <a:spcBef>
                <a:spcPts val="1200"/>
              </a:spcBef>
              <a:buFont typeface="+mj-lt"/>
              <a:buAutoNum type="arabicPeriod"/>
            </a:pPr>
            <a:r>
              <a:rPr lang="en-US" sz="2000" dirty="0"/>
              <a:t>Report on Violent or Criminal Incidents on Campuses</a:t>
            </a:r>
          </a:p>
          <a:p>
            <a:pPr>
              <a:spcBef>
                <a:spcPts val="1200"/>
              </a:spcBef>
              <a:buFont typeface="+mj-lt"/>
              <a:buAutoNum type="arabicPeriod"/>
            </a:pPr>
            <a:r>
              <a:rPr lang="en-US" sz="2000" dirty="0"/>
              <a:t>Student Performance in Postsecondary Institutions</a:t>
            </a:r>
          </a:p>
          <a:p>
            <a:pPr lvl="1"/>
            <a:r>
              <a:rPr lang="en-US" sz="1600" dirty="0"/>
              <a:t>For each High School Campus in the District</a:t>
            </a:r>
          </a:p>
          <a:p>
            <a:pPr>
              <a:spcBef>
                <a:spcPts val="1200"/>
              </a:spcBef>
              <a:buFont typeface="+mj-lt"/>
              <a:buAutoNum type="arabicPeriod"/>
            </a:pPr>
            <a:r>
              <a:rPr lang="en-US" sz="2000" dirty="0"/>
              <a:t>Progress Toward Board-adopted HB 3 Goals</a:t>
            </a:r>
          </a:p>
          <a:p>
            <a:pPr lvl="1"/>
            <a:r>
              <a:rPr lang="en-US" sz="1600" dirty="0"/>
              <a:t>For the District and each Campus in the District</a:t>
            </a:r>
          </a:p>
          <a:p>
            <a:pPr>
              <a:spcBef>
                <a:spcPts val="1200"/>
              </a:spcBef>
              <a:buFont typeface="+mj-lt"/>
              <a:buAutoNum type="arabicPeriod"/>
            </a:pPr>
            <a:r>
              <a:rPr lang="en-US" sz="2000" dirty="0"/>
              <a:t>2021-22 TAPR Glossary</a:t>
            </a:r>
          </a:p>
          <a:p>
            <a:endParaRPr lang="en-US" sz="2000" dirty="0"/>
          </a:p>
        </p:txBody>
      </p:sp>
      <p:sp>
        <p:nvSpPr>
          <p:cNvPr id="3" name="Title 2"/>
          <p:cNvSpPr>
            <a:spLocks noGrp="1"/>
          </p:cNvSpPr>
          <p:nvPr>
            <p:ph type="title"/>
          </p:nvPr>
        </p:nvSpPr>
        <p:spPr>
          <a:xfrm>
            <a:off x="695400" y="332656"/>
            <a:ext cx="9253028" cy="864096"/>
          </a:xfrm>
        </p:spPr>
        <p:txBody>
          <a:bodyPr/>
          <a:lstStyle/>
          <a:p>
            <a:r>
              <a:rPr lang="en-US" dirty="0">
                <a:solidFill>
                  <a:srgbClr val="86C440"/>
                </a:solidFill>
                <a:latin typeface="Arial" panose="020B0604020202020204" pitchFamily="34" charset="0"/>
                <a:cs typeface="Arial" panose="020B0604020202020204" pitchFamily="34" charset="0"/>
              </a:rPr>
              <a:t>8 Sections to the 2021-22 District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a:t>
            </a:fld>
            <a:endParaRPr lang="hu-HU" dirty="0"/>
          </a:p>
        </p:txBody>
      </p:sp>
    </p:spTree>
    <p:extLst>
      <p:ext uri="{BB962C8B-B14F-4D97-AF65-F5344CB8AC3E}">
        <p14:creationId xmlns:p14="http://schemas.microsoft.com/office/powerpoint/2010/main" val="7579492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
                                            <p:txEl>
                                              <p:pRg st="9" end="9"/>
                                            </p:txEl>
                                          </p:spTgt>
                                        </p:tgtEl>
                                        <p:attrNameLst>
                                          <p:attrName>style.visibility</p:attrName>
                                        </p:attrNameLst>
                                      </p:cBhvr>
                                      <p:to>
                                        <p:strVal val="visible"/>
                                      </p:to>
                                    </p:set>
                                    <p:animEffect transition="in" filter="fade">
                                      <p:cBhvr>
                                        <p:cTn id="54" dur="1000"/>
                                        <p:tgtEl>
                                          <p:spTgt spid="2">
                                            <p:txEl>
                                              <p:pRg st="9" end="9"/>
                                            </p:txEl>
                                          </p:spTgt>
                                        </p:tgtEl>
                                      </p:cBhvr>
                                    </p:animEffect>
                                    <p:anim calcmode="lin" valueType="num">
                                      <p:cBhvr>
                                        <p:cTn id="5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Effect transition="in" filter="fade">
                                      <p:cBhvr>
                                        <p:cTn id="59" dur="1000"/>
                                        <p:tgtEl>
                                          <p:spTgt spid="2">
                                            <p:txEl>
                                              <p:pRg st="10" end="10"/>
                                            </p:txEl>
                                          </p:spTgt>
                                        </p:tgtEl>
                                      </p:cBhvr>
                                    </p:animEffect>
                                    <p:anim calcmode="lin" valueType="num">
                                      <p:cBhvr>
                                        <p:cTn id="6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
                                            <p:txEl>
                                              <p:pRg st="11" end="11"/>
                                            </p:txEl>
                                          </p:spTgt>
                                        </p:tgtEl>
                                        <p:attrNameLst>
                                          <p:attrName>style.visibility</p:attrName>
                                        </p:attrNameLst>
                                      </p:cBhvr>
                                      <p:to>
                                        <p:strVal val="visible"/>
                                      </p:to>
                                    </p:set>
                                    <p:animEffect transition="in" filter="fade">
                                      <p:cBhvr>
                                        <p:cTn id="64" dur="1000"/>
                                        <p:tgtEl>
                                          <p:spTgt spid="2">
                                            <p:txEl>
                                              <p:pRg st="11" end="11"/>
                                            </p:txEl>
                                          </p:spTgt>
                                        </p:tgtEl>
                                      </p:cBhvr>
                                    </p:animEffect>
                                    <p:anim calcmode="lin" valueType="num">
                                      <p:cBhvr>
                                        <p:cTn id="65"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6"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99456" y="1700808"/>
            <a:ext cx="10382944" cy="4104456"/>
          </a:xfrm>
        </p:spPr>
        <p:txBody>
          <a:bodyPr>
            <a:normAutofit/>
          </a:bodyPr>
          <a:lstStyle/>
          <a:p>
            <a:r>
              <a:rPr lang="en-US" sz="2400" dirty="0"/>
              <a:t>Compiled by TEA for every district and campus using </a:t>
            </a:r>
          </a:p>
          <a:p>
            <a:pPr lvl="1"/>
            <a:r>
              <a:rPr lang="en-US" sz="1800" dirty="0"/>
              <a:t>PEIMS</a:t>
            </a:r>
          </a:p>
          <a:p>
            <a:pPr lvl="1"/>
            <a:r>
              <a:rPr lang="en-US" sz="1800" dirty="0"/>
              <a:t>Student Assessment Data</a:t>
            </a:r>
          </a:p>
          <a:p>
            <a:pPr>
              <a:spcBef>
                <a:spcPts val="1800"/>
              </a:spcBef>
            </a:pPr>
            <a:r>
              <a:rPr lang="en-US" sz="2400" dirty="0"/>
              <a:t>2021-22 TAPR is published as a PDF</a:t>
            </a:r>
          </a:p>
          <a:p>
            <a:pPr lvl="1"/>
            <a:r>
              <a:rPr lang="en-US" sz="1800" dirty="0"/>
              <a:t>Includes a wide range of information on the performance of students in each district and campus in the state</a:t>
            </a:r>
          </a:p>
          <a:p>
            <a:pPr lvl="1"/>
            <a:r>
              <a:rPr lang="en-US" sz="1800" dirty="0"/>
              <a:t>Performance is shown disaggregated by student groups, including ethnicity and socioeconomic status</a:t>
            </a:r>
          </a:p>
          <a:p>
            <a:pPr lvl="1"/>
            <a:r>
              <a:rPr lang="en-US" sz="1800" dirty="0"/>
              <a:t>Provides extensive information on school and district staff, programs, and student demographics</a:t>
            </a: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3</a:t>
            </a:fld>
            <a:endParaRPr lang="hu-HU" dirty="0"/>
          </a:p>
        </p:txBody>
      </p:sp>
      <p:sp>
        <p:nvSpPr>
          <p:cNvPr id="9" name="Title 2"/>
          <p:cNvSpPr>
            <a:spLocks noGrp="1"/>
          </p:cNvSpPr>
          <p:nvPr>
            <p:ph type="title"/>
          </p:nvPr>
        </p:nvSpPr>
        <p:spPr>
          <a:xfrm>
            <a:off x="551384" y="237133"/>
            <a:ext cx="9901100" cy="1296144"/>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9654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83432" y="1628800"/>
            <a:ext cx="10729192" cy="3960440"/>
          </a:xfrm>
        </p:spPr>
        <p:txBody>
          <a:bodyPr>
            <a:normAutofit/>
          </a:bodyPr>
          <a:lstStyle/>
          <a:p>
            <a:pPr>
              <a:spcBef>
                <a:spcPts val="1200"/>
              </a:spcBef>
            </a:pPr>
            <a:r>
              <a:rPr lang="en-US" sz="2400" b="1" dirty="0"/>
              <a:t>Cover Page</a:t>
            </a:r>
          </a:p>
          <a:p>
            <a:pPr lvl="1">
              <a:spcBef>
                <a:spcPts val="1200"/>
              </a:spcBef>
            </a:pPr>
            <a:r>
              <a:rPr lang="en-US" sz="1800" dirty="0"/>
              <a:t>2022 Accountability Rating</a:t>
            </a:r>
          </a:p>
          <a:p>
            <a:pPr lvl="2">
              <a:spcBef>
                <a:spcPts val="0"/>
              </a:spcBef>
            </a:pPr>
            <a:r>
              <a:rPr lang="en-US" sz="1600" i="1" dirty="0"/>
              <a:t>A, B, C or Not Rated: Senate Bill 1365</a:t>
            </a:r>
          </a:p>
          <a:p>
            <a:pPr lvl="2">
              <a:spcBef>
                <a:spcPts val="0"/>
              </a:spcBef>
            </a:pPr>
            <a:r>
              <a:rPr lang="en-US" sz="1600" dirty="0"/>
              <a:t>Reported for the District and for each Campus</a:t>
            </a:r>
          </a:p>
          <a:p>
            <a:pPr lvl="1">
              <a:spcBef>
                <a:spcPts val="1200"/>
              </a:spcBef>
            </a:pPr>
            <a:r>
              <a:rPr lang="en-US" sz="1800" dirty="0"/>
              <a:t>2022 Special Education Determination Status</a:t>
            </a:r>
          </a:p>
          <a:p>
            <a:pPr lvl="2">
              <a:spcBef>
                <a:spcPts val="0"/>
              </a:spcBef>
            </a:pPr>
            <a:r>
              <a:rPr lang="en-US" sz="1600" dirty="0"/>
              <a:t>Only reported on the district’s TAPR</a:t>
            </a:r>
          </a:p>
          <a:p>
            <a:pPr lvl="1">
              <a:spcBef>
                <a:spcPts val="1200"/>
              </a:spcBef>
            </a:pPr>
            <a:r>
              <a:rPr lang="en-US" sz="1800" dirty="0"/>
              <a:t>2022 Armed Services Vocational Aptitude Battery (ASVAB) Test</a:t>
            </a:r>
          </a:p>
          <a:p>
            <a:pPr lvl="2">
              <a:spcBef>
                <a:spcPts val="0"/>
              </a:spcBef>
            </a:pPr>
            <a:r>
              <a:rPr lang="en-US" sz="1600" dirty="0"/>
              <a:t>Only reported on the district’s TAPR and only reported if the district did not offer the ASVAB Test or offered an ASVAB Alternative Test </a:t>
            </a:r>
          </a:p>
          <a:p>
            <a:pPr lvl="1">
              <a:spcBef>
                <a:spcPts val="1200"/>
              </a:spcBef>
            </a:pPr>
            <a:r>
              <a:rPr lang="en-US" sz="1800" dirty="0"/>
              <a:t>2022 Distinction Designations</a:t>
            </a:r>
          </a:p>
          <a:p>
            <a:pPr lvl="2">
              <a:spcBef>
                <a:spcPts val="0"/>
              </a:spcBef>
            </a:pPr>
            <a:r>
              <a:rPr lang="en-US" sz="1600" dirty="0"/>
              <a:t>Reported for the District and for each Campus</a:t>
            </a: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4</a:t>
            </a:fld>
            <a:endParaRPr lang="hu-HU" dirty="0"/>
          </a:p>
        </p:txBody>
      </p:sp>
      <p:sp>
        <p:nvSpPr>
          <p:cNvPr id="7" name="Title 2">
            <a:extLst>
              <a:ext uri="{FF2B5EF4-FFF2-40B4-BE49-F238E27FC236}">
                <a16:creationId xmlns:a16="http://schemas.microsoft.com/office/drawing/2014/main" id="{22702DAF-6B8F-46B3-A98B-302496FAD43F}"/>
              </a:ext>
            </a:extLst>
          </p:cNvPr>
          <p:cNvSpPr>
            <a:spLocks noGrp="1"/>
          </p:cNvSpPr>
          <p:nvPr>
            <p:ph type="title"/>
          </p:nvPr>
        </p:nvSpPr>
        <p:spPr>
          <a:xfrm>
            <a:off x="551384" y="332656"/>
            <a:ext cx="9648874"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66677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1424" y="1484784"/>
            <a:ext cx="10873208" cy="4680520"/>
          </a:xfrm>
        </p:spPr>
        <p:txBody>
          <a:bodyPr>
            <a:noAutofit/>
          </a:bodyPr>
          <a:lstStyle/>
          <a:p>
            <a:pPr marL="577850"/>
            <a:r>
              <a:rPr lang="en-US" sz="2000" b="1" dirty="0"/>
              <a:t>STAAR Performance – reported for 2022 and 2021</a:t>
            </a:r>
          </a:p>
          <a:p>
            <a:pPr marL="1089025" lvl="1"/>
            <a:r>
              <a:rPr lang="en-US" sz="1600" dirty="0"/>
              <a:t>All 3 performance rates</a:t>
            </a:r>
          </a:p>
          <a:p>
            <a:pPr marL="1603375" lvl="2">
              <a:spcBef>
                <a:spcPts val="300"/>
              </a:spcBef>
            </a:pPr>
            <a:r>
              <a:rPr lang="en-US" sz="1400" b="1" i="1" dirty="0">
                <a:solidFill>
                  <a:srgbClr val="990099"/>
                </a:solidFill>
              </a:rPr>
              <a:t>Approaches Grade Level or Above</a:t>
            </a:r>
          </a:p>
          <a:p>
            <a:pPr marL="1603375" lvl="2">
              <a:spcBef>
                <a:spcPts val="300"/>
              </a:spcBef>
            </a:pPr>
            <a:r>
              <a:rPr lang="en-US" sz="1400" b="1" i="1" dirty="0">
                <a:solidFill>
                  <a:srgbClr val="0070C0"/>
                </a:solidFill>
              </a:rPr>
              <a:t>Meets Grade Level or Above</a:t>
            </a:r>
          </a:p>
          <a:p>
            <a:pPr marL="1603375" lvl="2">
              <a:spcBef>
                <a:spcPts val="300"/>
              </a:spcBef>
            </a:pPr>
            <a:r>
              <a:rPr lang="en-US" sz="1400" b="1" i="1" dirty="0">
                <a:solidFill>
                  <a:srgbClr val="00B050"/>
                </a:solidFill>
              </a:rPr>
              <a:t>Masters Grade Level</a:t>
            </a:r>
          </a:p>
          <a:p>
            <a:pPr marL="1089025" lvl="1"/>
            <a:r>
              <a:rPr lang="en-US" sz="1600" dirty="0"/>
              <a:t>Reported for</a:t>
            </a:r>
          </a:p>
          <a:p>
            <a:pPr marL="1603375" lvl="2">
              <a:spcBef>
                <a:spcPts val="300"/>
              </a:spcBef>
            </a:pPr>
            <a:r>
              <a:rPr lang="en-US" sz="1400" dirty="0"/>
              <a:t>Each Assessment</a:t>
            </a:r>
          </a:p>
          <a:p>
            <a:pPr marL="1603375" lvl="2">
              <a:spcBef>
                <a:spcPts val="300"/>
              </a:spcBef>
            </a:pPr>
            <a:r>
              <a:rPr lang="en-US" sz="1400" dirty="0"/>
              <a:t>All Grades All Subjects </a:t>
            </a:r>
          </a:p>
          <a:p>
            <a:pPr marL="1603375" lvl="2">
              <a:spcBef>
                <a:spcPts val="300"/>
              </a:spcBef>
            </a:pPr>
            <a:r>
              <a:rPr lang="en-US" sz="1400" dirty="0"/>
              <a:t>All Grades by Subject</a:t>
            </a:r>
          </a:p>
          <a:p>
            <a:pPr marL="577850">
              <a:spcBef>
                <a:spcPts val="1200"/>
              </a:spcBef>
            </a:pPr>
            <a:r>
              <a:rPr lang="en-US" sz="2000" b="1" dirty="0"/>
              <a:t>STAAR – Academic Growth – reported for 2022 and 2019</a:t>
            </a:r>
          </a:p>
          <a:p>
            <a:pPr marL="1089025" lvl="1"/>
            <a:r>
              <a:rPr lang="en-US" sz="1600" dirty="0"/>
              <a:t>Only calculated in Reading (Grades 4-8 and English II) and Math (Grades 4-8 and Algebra I)</a:t>
            </a:r>
          </a:p>
          <a:p>
            <a:pPr marL="1089025" lvl="1"/>
            <a:r>
              <a:rPr lang="en-US" sz="1600" dirty="0"/>
              <a:t>Reported by Grade and Subject</a:t>
            </a:r>
          </a:p>
          <a:p>
            <a:pPr marL="1089025" lvl="1"/>
            <a:r>
              <a:rPr lang="en-US" sz="1600" dirty="0"/>
              <a:t>Because Academic Growth requires consecutive years of STAAR performance, it could not be calculated for 2020 or 2021 (due to the cancellation of STAAR in 2020)</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a:t>
            </a:fld>
            <a:endParaRPr lang="hu-HU" dirty="0"/>
          </a:p>
        </p:txBody>
      </p:sp>
      <p:sp>
        <p:nvSpPr>
          <p:cNvPr id="11" name="Title 2">
            <a:extLst>
              <a:ext uri="{FF2B5EF4-FFF2-40B4-BE49-F238E27FC236}">
                <a16:creationId xmlns:a16="http://schemas.microsoft.com/office/drawing/2014/main" id="{31A0F919-8E06-49E3-8C90-431D88EBA8F9}"/>
              </a:ext>
            </a:extLst>
          </p:cNvPr>
          <p:cNvSpPr>
            <a:spLocks noGrp="1"/>
          </p:cNvSpPr>
          <p:nvPr>
            <p:ph type="title"/>
          </p:nvPr>
        </p:nvSpPr>
        <p:spPr>
          <a:xfrm>
            <a:off x="551384" y="188914"/>
            <a:ext cx="9576866"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90598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1000"/>
                                        <p:tgtEl>
                                          <p:spTgt spid="2">
                                            <p:txEl>
                                              <p:pRg st="10" end="10"/>
                                            </p:txEl>
                                          </p:spTgt>
                                        </p:tgtEl>
                                      </p:cBhvr>
                                    </p:animEffect>
                                    <p:anim calcmode="lin" valueType="num">
                                      <p:cBhvr>
                                        <p:cTn id="5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1000"/>
                                        <p:tgtEl>
                                          <p:spTgt spid="2">
                                            <p:txEl>
                                              <p:pRg st="11" end="11"/>
                                            </p:txEl>
                                          </p:spTgt>
                                        </p:tgtEl>
                                      </p:cBhvr>
                                    </p:animEffect>
                                    <p:anim calcmode="lin" valueType="num">
                                      <p:cBhvr>
                                        <p:cTn id="6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2">
                                            <p:txEl>
                                              <p:pRg st="12" end="12"/>
                                            </p:txEl>
                                          </p:spTgt>
                                        </p:tgtEl>
                                        <p:attrNameLst>
                                          <p:attrName>style.visibility</p:attrName>
                                        </p:attrNameLst>
                                      </p:cBhvr>
                                      <p:to>
                                        <p:strVal val="visible"/>
                                      </p:to>
                                    </p:set>
                                    <p:animEffect transition="in" filter="fade">
                                      <p:cBhvr>
                                        <p:cTn id="69" dur="1000"/>
                                        <p:tgtEl>
                                          <p:spTgt spid="2">
                                            <p:txEl>
                                              <p:pRg st="12" end="12"/>
                                            </p:txEl>
                                          </p:spTgt>
                                        </p:tgtEl>
                                      </p:cBhvr>
                                    </p:animEffect>
                                    <p:anim calcmode="lin" valueType="num">
                                      <p:cBhvr>
                                        <p:cTn id="70"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1"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1424" y="1727622"/>
            <a:ext cx="10441160" cy="4248472"/>
          </a:xfrm>
        </p:spPr>
        <p:txBody>
          <a:bodyPr>
            <a:noAutofit/>
          </a:bodyPr>
          <a:lstStyle/>
          <a:p>
            <a:pPr marL="577850">
              <a:spcBef>
                <a:spcPts val="1800"/>
              </a:spcBef>
            </a:pPr>
            <a:r>
              <a:rPr lang="en-US" sz="2000" b="1" dirty="0"/>
              <a:t>Bilingual Education/English as a Second Language</a:t>
            </a:r>
          </a:p>
          <a:p>
            <a:pPr lvl="1"/>
            <a:r>
              <a:rPr lang="en-US" sz="1600" dirty="0"/>
              <a:t>Includes STAAR performance (disaggregated by various program instructional models) for students identified as current Emergent Bilinguals (EBs) or English Learners (ELs)</a:t>
            </a:r>
          </a:p>
          <a:p>
            <a:pPr lvl="2"/>
            <a:r>
              <a:rPr lang="en-US" sz="1600" dirty="0"/>
              <a:t>Reported for 2022 and 2021</a:t>
            </a:r>
          </a:p>
          <a:p>
            <a:pPr>
              <a:spcBef>
                <a:spcPts val="1800"/>
              </a:spcBef>
            </a:pPr>
            <a:r>
              <a:rPr lang="en-US" sz="2000" b="1" dirty="0"/>
              <a:t>STAAR Participation</a:t>
            </a:r>
          </a:p>
          <a:p>
            <a:pPr lvl="1"/>
            <a:r>
              <a:rPr lang="en-US" sz="1600" dirty="0"/>
              <a:t>Reported for 2022 and 2021</a:t>
            </a:r>
          </a:p>
          <a:p>
            <a:pPr>
              <a:spcBef>
                <a:spcPts val="1800"/>
              </a:spcBef>
            </a:pPr>
            <a:endParaRPr lang="en-US" sz="2000" b="1" dirty="0"/>
          </a:p>
          <a:p>
            <a:pPr lvl="1"/>
            <a:endParaRPr lang="en-US" sz="16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a:t>
            </a:fld>
            <a:endParaRPr lang="hu-HU" dirty="0"/>
          </a:p>
        </p:txBody>
      </p:sp>
      <p:sp>
        <p:nvSpPr>
          <p:cNvPr id="10" name="Title 2">
            <a:extLst>
              <a:ext uri="{FF2B5EF4-FFF2-40B4-BE49-F238E27FC236}">
                <a16:creationId xmlns:a16="http://schemas.microsoft.com/office/drawing/2014/main" id="{1CB0B37A-8B79-497A-825D-0EE0CC53E103}"/>
              </a:ext>
            </a:extLst>
          </p:cNvPr>
          <p:cNvSpPr>
            <a:spLocks noGrp="1"/>
          </p:cNvSpPr>
          <p:nvPr>
            <p:ph type="title"/>
          </p:nvPr>
        </p:nvSpPr>
        <p:spPr>
          <a:xfrm>
            <a:off x="623392" y="188914"/>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6927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1424" y="1700808"/>
            <a:ext cx="10225136" cy="4380000"/>
          </a:xfrm>
        </p:spPr>
        <p:txBody>
          <a:bodyPr>
            <a:noAutofit/>
          </a:bodyPr>
          <a:lstStyle/>
          <a:p>
            <a:pPr marL="577850"/>
            <a:r>
              <a:rPr lang="en-US" sz="2000" b="1" dirty="0"/>
              <a:t>Attendance, Graduation, and Dropout Rates – reported for 2020-21 and 2019-20 (the most recent years for which data have been reported to TEA)</a:t>
            </a:r>
          </a:p>
          <a:p>
            <a:pPr marL="1203325" lvl="1">
              <a:spcBef>
                <a:spcPts val="300"/>
              </a:spcBef>
            </a:pPr>
            <a:r>
              <a:rPr lang="en-US" sz="1600" dirty="0"/>
              <a:t>Attendance Rate</a:t>
            </a:r>
          </a:p>
          <a:p>
            <a:pPr marL="1203325" lvl="1">
              <a:spcBef>
                <a:spcPts val="300"/>
              </a:spcBef>
            </a:pPr>
            <a:r>
              <a:rPr lang="en-US" sz="1600" dirty="0"/>
              <a:t>Annual Dropout Rate (Gr. 7-8 and Gr. 9-12)</a:t>
            </a:r>
          </a:p>
          <a:p>
            <a:pPr marL="1203325" lvl="1">
              <a:spcBef>
                <a:spcPts val="300"/>
              </a:spcBef>
            </a:pPr>
            <a:r>
              <a:rPr lang="en-US" sz="1600" dirty="0"/>
              <a:t>4-year Longitudinal Graduation Rates (State and Federal Rates)</a:t>
            </a:r>
          </a:p>
          <a:p>
            <a:pPr marL="1203325" lvl="1">
              <a:spcBef>
                <a:spcPts val="300"/>
              </a:spcBef>
            </a:pPr>
            <a:r>
              <a:rPr lang="en-US" sz="1600" dirty="0"/>
              <a:t>5-year Extended Longitudinal Graduation Rates (State)</a:t>
            </a:r>
          </a:p>
          <a:p>
            <a:pPr marL="1203325" lvl="1">
              <a:spcBef>
                <a:spcPts val="300"/>
              </a:spcBef>
            </a:pPr>
            <a:r>
              <a:rPr lang="en-US" sz="1600" dirty="0"/>
              <a:t>6-year Extended Longitudinal Graduation Rates (State)</a:t>
            </a:r>
          </a:p>
          <a:p>
            <a:pPr marL="1203325" lvl="1">
              <a:spcBef>
                <a:spcPts val="300"/>
              </a:spcBef>
            </a:pPr>
            <a:r>
              <a:rPr lang="en-US" sz="1600" dirty="0"/>
              <a:t>Graduation Plan Rates (Longitudinal and Annual)</a:t>
            </a:r>
          </a:p>
          <a:p>
            <a:pPr marL="577850">
              <a:spcBef>
                <a:spcPts val="1200"/>
              </a:spcBef>
            </a:pPr>
            <a:r>
              <a:rPr lang="en-US" sz="2000" b="1" dirty="0"/>
              <a:t>Graduation Profile – 2020-21 Graduates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a:t>
            </a:fld>
            <a:endParaRPr lang="hu-HU" dirty="0"/>
          </a:p>
        </p:txBody>
      </p:sp>
      <p:sp>
        <p:nvSpPr>
          <p:cNvPr id="10" name="Title 2">
            <a:extLst>
              <a:ext uri="{FF2B5EF4-FFF2-40B4-BE49-F238E27FC236}">
                <a16:creationId xmlns:a16="http://schemas.microsoft.com/office/drawing/2014/main" id="{10568E07-6906-42F9-BF93-BD3407EB2324}"/>
              </a:ext>
            </a:extLst>
          </p:cNvPr>
          <p:cNvSpPr>
            <a:spLocks noGrp="1"/>
          </p:cNvSpPr>
          <p:nvPr>
            <p:ph type="title"/>
          </p:nvPr>
        </p:nvSpPr>
        <p:spPr>
          <a:xfrm>
            <a:off x="623392" y="188914"/>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8667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9416" y="1340769"/>
            <a:ext cx="9371384" cy="4740039"/>
          </a:xfrm>
        </p:spPr>
        <p:txBody>
          <a:bodyPr>
            <a:noAutofit/>
          </a:bodyPr>
          <a:lstStyle/>
          <a:p>
            <a:pPr marL="577850"/>
            <a:r>
              <a:rPr lang="en-US" sz="2000" b="1" dirty="0"/>
              <a:t>College, Career and Military Readiness (CCMR)</a:t>
            </a:r>
          </a:p>
          <a:p>
            <a:pPr lvl="1">
              <a:spcBef>
                <a:spcPts val="300"/>
              </a:spcBef>
            </a:pPr>
            <a:r>
              <a:rPr lang="en-US" sz="1600" dirty="0"/>
              <a:t>CCMR Graduates</a:t>
            </a:r>
          </a:p>
          <a:p>
            <a:pPr lvl="1">
              <a:spcBef>
                <a:spcPts val="300"/>
              </a:spcBef>
            </a:pPr>
            <a:r>
              <a:rPr lang="en-US" sz="1600" dirty="0"/>
              <a:t>College Ready Graduates</a:t>
            </a:r>
          </a:p>
          <a:p>
            <a:pPr lvl="1">
              <a:spcBef>
                <a:spcPts val="300"/>
              </a:spcBef>
            </a:pPr>
            <a:r>
              <a:rPr lang="en-US" sz="1600" dirty="0"/>
              <a:t>Career/Military Ready Graduates</a:t>
            </a:r>
          </a:p>
          <a:p>
            <a:pPr marL="577850">
              <a:spcBef>
                <a:spcPts val="1200"/>
              </a:spcBef>
            </a:pPr>
            <a:r>
              <a:rPr lang="en-US" sz="2000" b="1" dirty="0"/>
              <a:t>CCMR-Related Indicators</a:t>
            </a:r>
          </a:p>
          <a:p>
            <a:pPr lvl="1">
              <a:spcBef>
                <a:spcPts val="300"/>
              </a:spcBef>
            </a:pPr>
            <a:r>
              <a:rPr lang="en-US" sz="1600" dirty="0"/>
              <a:t>TSIA Results</a:t>
            </a:r>
          </a:p>
          <a:p>
            <a:pPr lvl="1">
              <a:spcBef>
                <a:spcPts val="300"/>
              </a:spcBef>
            </a:pPr>
            <a:r>
              <a:rPr lang="en-US" sz="1600" dirty="0"/>
              <a:t>CTE Coherent Sequence</a:t>
            </a:r>
          </a:p>
          <a:p>
            <a:pPr lvl="1">
              <a:spcBef>
                <a:spcPts val="300"/>
              </a:spcBef>
            </a:pPr>
            <a:r>
              <a:rPr lang="en-US" sz="1600" dirty="0"/>
              <a:t>Completed and Received Credit for College Prep Courses</a:t>
            </a:r>
          </a:p>
          <a:p>
            <a:pPr lvl="1">
              <a:spcBef>
                <a:spcPts val="300"/>
              </a:spcBef>
            </a:pPr>
            <a:r>
              <a:rPr lang="en-US" sz="1600" dirty="0"/>
              <a:t>AP/IB Results </a:t>
            </a:r>
          </a:p>
          <a:p>
            <a:pPr lvl="1">
              <a:spcBef>
                <a:spcPts val="300"/>
              </a:spcBef>
            </a:pPr>
            <a:r>
              <a:rPr lang="en-US" sz="1600" dirty="0"/>
              <a:t>SAT/ACT Results</a:t>
            </a:r>
          </a:p>
          <a:p>
            <a:pPr marL="577850">
              <a:spcBef>
                <a:spcPts val="1200"/>
              </a:spcBef>
            </a:pPr>
            <a:r>
              <a:rPr lang="en-US" sz="2000" b="1" dirty="0"/>
              <a:t>Other Postsecondary Indicators</a:t>
            </a:r>
          </a:p>
          <a:p>
            <a:pPr lvl="1">
              <a:spcBef>
                <a:spcPts val="300"/>
              </a:spcBef>
            </a:pPr>
            <a:r>
              <a:rPr lang="en-US" sz="1600" dirty="0"/>
              <a:t>Advanced Dual-Credit Course Completion</a:t>
            </a:r>
          </a:p>
          <a:p>
            <a:pPr lvl="1">
              <a:spcBef>
                <a:spcPts val="300"/>
              </a:spcBef>
            </a:pPr>
            <a:r>
              <a:rPr lang="en-US" sz="1600" dirty="0"/>
              <a:t>Graduates Enrolled in Texas Institutions of Higher Education (TX IHE)</a:t>
            </a:r>
          </a:p>
          <a:p>
            <a:pPr lvl="1">
              <a:spcBef>
                <a:spcPts val="300"/>
              </a:spcBef>
            </a:pPr>
            <a:r>
              <a:rPr lang="en-US" sz="1600" dirty="0"/>
              <a:t>Graduates in TX IHE Completing One Year Without Enrollment in a Developmental Education Course</a:t>
            </a:r>
            <a:endParaRPr lang="en-US" sz="20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a:t>
            </a:fld>
            <a:endParaRPr lang="hu-HU" dirty="0"/>
          </a:p>
        </p:txBody>
      </p:sp>
      <p:sp>
        <p:nvSpPr>
          <p:cNvPr id="10" name="Title 2">
            <a:extLst>
              <a:ext uri="{FF2B5EF4-FFF2-40B4-BE49-F238E27FC236}">
                <a16:creationId xmlns:a16="http://schemas.microsoft.com/office/drawing/2014/main" id="{10568E07-6906-42F9-BF93-BD3407EB2324}"/>
              </a:ext>
            </a:extLst>
          </p:cNvPr>
          <p:cNvSpPr>
            <a:spLocks noGrp="1"/>
          </p:cNvSpPr>
          <p:nvPr>
            <p:ph type="title"/>
          </p:nvPr>
        </p:nvSpPr>
        <p:spPr>
          <a:xfrm>
            <a:off x="695400" y="188914"/>
            <a:ext cx="9648874"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A4FD641D-0B15-4E20-8E50-CCE04FA5E6EF}"/>
              </a:ext>
            </a:extLst>
          </p:cNvPr>
          <p:cNvSpPr txBox="1">
            <a:spLocks/>
          </p:cNvSpPr>
          <p:nvPr/>
        </p:nvSpPr>
        <p:spPr>
          <a:xfrm>
            <a:off x="7824192" y="1694564"/>
            <a:ext cx="4104456" cy="3024336"/>
          </a:xfrm>
          <a:prstGeom prst="horizontalScroll">
            <a:avLst/>
          </a:prstGeom>
          <a:ln>
            <a:solidFill>
              <a:srgbClr val="86C440"/>
            </a:solidFill>
          </a:ln>
        </p:spPr>
        <p:txBody>
          <a:bodyPr vert="horz" lIns="91440" tIns="45720" rIns="91440" bIns="45720" rtlCol="0" anchor="ctr">
            <a:noAutofit/>
          </a:bodyPr>
          <a:lstStyle>
            <a:lvl1pPr marL="344488" indent="-344488" algn="l" defTabSz="914400" rtl="0" eaLnBrk="1" latinLnBrk="0" hangingPunct="1">
              <a:lnSpc>
                <a:spcPct val="100000"/>
              </a:lnSpc>
              <a:spcBef>
                <a:spcPts val="1000"/>
              </a:spcBef>
              <a:buFont typeface="Wingdings" panose="05000000000000000000" pitchFamily="2" charset="2"/>
              <a:buChar char="Ø"/>
              <a:defRPr sz="2400" kern="1200">
                <a:solidFill>
                  <a:srgbClr val="777776"/>
                </a:solidFill>
                <a:latin typeface="+mn-lt"/>
                <a:ea typeface="+mn-ea"/>
                <a:cs typeface="+mn-cs"/>
              </a:defRPr>
            </a:lvl1pPr>
            <a:lvl2pPr marL="800100" indent="-342900" algn="l" defTabSz="914400" rtl="0" eaLnBrk="1" latinLnBrk="0" hangingPunct="1">
              <a:lnSpc>
                <a:spcPct val="100000"/>
              </a:lnSpc>
              <a:spcBef>
                <a:spcPts val="500"/>
              </a:spcBef>
              <a:buFont typeface="Wingdings" panose="05000000000000000000" pitchFamily="2" charset="2"/>
              <a:buChar char="q"/>
              <a:defRPr sz="2000" kern="1200">
                <a:solidFill>
                  <a:srgbClr val="777776"/>
                </a:solidFill>
                <a:latin typeface="+mn-lt"/>
                <a:ea typeface="+mn-ea"/>
                <a:cs typeface="+mn-cs"/>
              </a:defRPr>
            </a:lvl2pPr>
            <a:lvl3pPr marL="1258888" indent="-344488" algn="l" defTabSz="914400" rtl="0" eaLnBrk="1" latinLnBrk="0" hangingPunct="1">
              <a:lnSpc>
                <a:spcPct val="100000"/>
              </a:lnSpc>
              <a:spcBef>
                <a:spcPts val="500"/>
              </a:spcBef>
              <a:buFont typeface="Wingdings" panose="05000000000000000000" pitchFamily="2" charset="2"/>
              <a:buChar char="v"/>
              <a:defRPr sz="1800" kern="1200">
                <a:solidFill>
                  <a:srgbClr val="777776"/>
                </a:solidFill>
                <a:latin typeface="+mn-lt"/>
                <a:ea typeface="+mn-ea"/>
                <a:cs typeface="+mn-cs"/>
              </a:defRPr>
            </a:lvl3pPr>
            <a:lvl4pPr marL="1714500" indent="-342900" algn="l" defTabSz="914400" rtl="0" eaLnBrk="1" latinLnBrk="0" hangingPunct="1">
              <a:lnSpc>
                <a:spcPct val="100000"/>
              </a:lnSpc>
              <a:spcBef>
                <a:spcPts val="500"/>
              </a:spcBef>
              <a:buFont typeface="Wingdings" panose="05000000000000000000" pitchFamily="2" charset="2"/>
              <a:buChar char="q"/>
              <a:defRPr sz="1600" kern="1200">
                <a:solidFill>
                  <a:srgbClr val="777776"/>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77777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738" lvl="1" indent="0">
              <a:spcBef>
                <a:spcPts val="600"/>
              </a:spcBef>
              <a:buNone/>
            </a:pPr>
            <a:r>
              <a:rPr lang="en-US" sz="1800" b="1" i="1" dirty="0">
                <a:solidFill>
                  <a:srgbClr val="86C440"/>
                </a:solidFill>
              </a:rPr>
              <a:t>The most recent data for these measures are from the 2020-21 school year. Therefore, performance on these measures is reported for the 2020-21 and 2019-20 school years.</a:t>
            </a:r>
            <a:endParaRPr lang="en-US" sz="1600" i="1" dirty="0">
              <a:solidFill>
                <a:srgbClr val="86C440"/>
              </a:solidFill>
            </a:endParaRPr>
          </a:p>
        </p:txBody>
      </p:sp>
    </p:spTree>
    <p:extLst>
      <p:ext uri="{BB962C8B-B14F-4D97-AF65-F5344CB8AC3E}">
        <p14:creationId xmlns:p14="http://schemas.microsoft.com/office/powerpoint/2010/main" val="2104183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1000"/>
                                        <p:tgtEl>
                                          <p:spTgt spid="2">
                                            <p:txEl>
                                              <p:pRg st="10" end="10"/>
                                            </p:txEl>
                                          </p:spTgt>
                                        </p:tgtEl>
                                      </p:cBhvr>
                                    </p:animEffect>
                                    <p:anim calcmode="lin" valueType="num">
                                      <p:cBhvr>
                                        <p:cTn id="5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1000"/>
                                        <p:tgtEl>
                                          <p:spTgt spid="2">
                                            <p:txEl>
                                              <p:pRg st="11" end="11"/>
                                            </p:txEl>
                                          </p:spTgt>
                                        </p:tgtEl>
                                      </p:cBhvr>
                                    </p:animEffect>
                                    <p:anim calcmode="lin" valueType="num">
                                      <p:cBhvr>
                                        <p:cTn id="6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1000"/>
                                        <p:tgtEl>
                                          <p:spTgt spid="2">
                                            <p:txEl>
                                              <p:pRg st="12" end="12"/>
                                            </p:txEl>
                                          </p:spTgt>
                                        </p:tgtEl>
                                      </p:cBhvr>
                                    </p:animEffect>
                                    <p:anim calcmode="lin" valueType="num">
                                      <p:cBhvr>
                                        <p:cTn id="6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69"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1000"/>
                                        <p:tgtEl>
                                          <p:spTgt spid="2">
                                            <p:txEl>
                                              <p:pRg st="13" end="13"/>
                                            </p:txEl>
                                          </p:spTgt>
                                        </p:tgtEl>
                                      </p:cBhvr>
                                    </p:animEffect>
                                    <p:anim calcmode="lin" valueType="num">
                                      <p:cBhvr>
                                        <p:cTn id="73"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4"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37" fill="hold" grpId="0" nodeType="click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barn(outVertical)">
                                      <p:cBhvr>
                                        <p:cTn id="7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7408" y="1484784"/>
            <a:ext cx="10789601" cy="4295502"/>
          </a:xfrm>
        </p:spPr>
        <p:txBody>
          <a:bodyPr>
            <a:noAutofit/>
          </a:bodyPr>
          <a:lstStyle/>
          <a:p>
            <a:pPr marL="577850"/>
            <a:r>
              <a:rPr lang="en-US" sz="2000" b="1" dirty="0"/>
              <a:t>Student Information</a:t>
            </a:r>
          </a:p>
          <a:p>
            <a:pPr marL="1144588" lvl="1">
              <a:spcBef>
                <a:spcPts val="300"/>
              </a:spcBef>
            </a:pPr>
            <a:r>
              <a:rPr lang="en-US" sz="1600" dirty="0"/>
              <a:t>Student enrollment (including enrollment by grade level, by ethnicity, by certain student identification indicators, and students with disabilities by primary eligibility category) and other student information (including graduation information, retention rates, and class size information)</a:t>
            </a:r>
          </a:p>
          <a:p>
            <a:pPr marL="577850">
              <a:spcBef>
                <a:spcPts val="1200"/>
              </a:spcBef>
            </a:pPr>
            <a:r>
              <a:rPr lang="en-US" sz="2000" b="1" dirty="0"/>
              <a:t>Staff Information</a:t>
            </a:r>
          </a:p>
          <a:p>
            <a:pPr marL="1144588" lvl="1">
              <a:spcBef>
                <a:spcPts val="300"/>
              </a:spcBef>
            </a:pPr>
            <a:r>
              <a:rPr lang="en-US" sz="1600" dirty="0"/>
              <a:t>Staff information (including total staff, staff by classification, teachers by ethnicity and gender, teachers by highest degree held and years of experience, experience of campus leadership, staff salary, and teacher turnover rate information) </a:t>
            </a:r>
          </a:p>
          <a:p>
            <a:pPr marL="577850">
              <a:spcBef>
                <a:spcPts val="1200"/>
              </a:spcBef>
            </a:pPr>
            <a:r>
              <a:rPr lang="en-US" sz="2000" b="1" dirty="0"/>
              <a:t>Program Information</a:t>
            </a:r>
          </a:p>
          <a:p>
            <a:pPr marL="1144588" lvl="1">
              <a:spcBef>
                <a:spcPts val="300"/>
              </a:spcBef>
            </a:pPr>
            <a:r>
              <a:rPr lang="en-US" sz="1600" dirty="0"/>
              <a:t>Student Enrollment by Program</a:t>
            </a:r>
          </a:p>
          <a:p>
            <a:pPr marL="1144588" lvl="1">
              <a:spcBef>
                <a:spcPts val="300"/>
              </a:spcBef>
            </a:pPr>
            <a:r>
              <a:rPr lang="en-US" sz="1600" dirty="0"/>
              <a:t>Teachers by Program (population served)</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a:t>
            </a:fld>
            <a:endParaRPr lang="hu-HU" dirty="0"/>
          </a:p>
        </p:txBody>
      </p:sp>
      <p:sp>
        <p:nvSpPr>
          <p:cNvPr id="10" name="Title 2">
            <a:extLst>
              <a:ext uri="{FF2B5EF4-FFF2-40B4-BE49-F238E27FC236}">
                <a16:creationId xmlns:a16="http://schemas.microsoft.com/office/drawing/2014/main" id="{12E4946D-B651-4B3C-898F-5271700922CB}"/>
              </a:ext>
            </a:extLst>
          </p:cNvPr>
          <p:cNvSpPr>
            <a:spLocks noGrp="1"/>
          </p:cNvSpPr>
          <p:nvPr>
            <p:ph type="title"/>
          </p:nvPr>
        </p:nvSpPr>
        <p:spPr>
          <a:xfrm>
            <a:off x="623392" y="188914"/>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1</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Texas Academic Performance Report (TAPR)</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063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10</a:t>
            </a:fld>
            <a:endParaRPr lang="hu-HU" dirty="0"/>
          </a:p>
        </p:txBody>
      </p:sp>
      <p:sp>
        <p:nvSpPr>
          <p:cNvPr id="6" name="Title 5">
            <a:extLst>
              <a:ext uri="{FF2B5EF4-FFF2-40B4-BE49-F238E27FC236}">
                <a16:creationId xmlns:a16="http://schemas.microsoft.com/office/drawing/2014/main" id="{2ECBE1A6-2EE2-4F73-AE26-882DD64A4B14}"/>
              </a:ext>
            </a:extLst>
          </p:cNvPr>
          <p:cNvSpPr>
            <a:spLocks noGrp="1"/>
          </p:cNvSpPr>
          <p:nvPr>
            <p:ph type="title"/>
          </p:nvPr>
        </p:nvSpPr>
        <p:spPr>
          <a:xfrm>
            <a:off x="595590" y="404664"/>
            <a:ext cx="9865096" cy="1134458"/>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2</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000" dirty="0">
                <a:solidFill>
                  <a:srgbClr val="86C440"/>
                </a:solidFill>
                <a:latin typeface="Arial" panose="020B0604020202020204" pitchFamily="34" charset="0"/>
                <a:cs typeface="Arial" panose="020B0604020202020204" pitchFamily="34" charset="0"/>
              </a:rPr>
              <a:t>PEIMS Financial Standard Reports (2020-21 Financial Actual Reports)</a:t>
            </a:r>
            <a:endParaRPr lang="en-US" dirty="0">
              <a:solidFill>
                <a:srgbClr val="86C440"/>
              </a:solidFill>
            </a:endParaRPr>
          </a:p>
        </p:txBody>
      </p:sp>
      <p:sp>
        <p:nvSpPr>
          <p:cNvPr id="8" name="Content Placeholder 1">
            <a:extLst>
              <a:ext uri="{FF2B5EF4-FFF2-40B4-BE49-F238E27FC236}">
                <a16:creationId xmlns:a16="http://schemas.microsoft.com/office/drawing/2014/main" id="{79A8B2E0-7CDE-4B60-9975-07607C8F0B40}"/>
              </a:ext>
            </a:extLst>
          </p:cNvPr>
          <p:cNvSpPr txBox="1">
            <a:spLocks/>
          </p:cNvSpPr>
          <p:nvPr/>
        </p:nvSpPr>
        <p:spPr>
          <a:xfrm>
            <a:off x="1016694" y="1772816"/>
            <a:ext cx="4511444" cy="2777835"/>
          </a:xfrm>
          <a:prstGeom prst="roundRect">
            <a:avLst/>
          </a:prstGeom>
          <a:solidFill>
            <a:schemeClr val="bg1"/>
          </a:solidFill>
          <a:ln w="28575">
            <a:solidFill>
              <a:srgbClr val="86C440"/>
            </a:solidFill>
          </a:ln>
        </p:spPr>
        <p:txBody>
          <a:bodyPr vert="horz" lIns="91440" tIns="45720" rIns="91440" bIns="45720" rtlCol="0" anchor="ctr">
            <a:noAutofit/>
          </a:bodyPr>
          <a:lstStyle>
            <a:lvl1pPr marL="344488" marR="0" indent="-344488"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sz="2800" kern="1200">
                <a:solidFill>
                  <a:schemeClr val="tx1">
                    <a:lumMod val="50000"/>
                    <a:lumOff val="50000"/>
                  </a:schemeClr>
                </a:solidFill>
                <a:latin typeface="+mn-lt"/>
                <a:ea typeface="+mn-ea"/>
                <a:cs typeface="+mn-cs"/>
              </a:defRPr>
            </a:lvl1pPr>
            <a:lvl2pPr marL="800100" marR="0" indent="-3429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sz="2400" kern="1200">
                <a:solidFill>
                  <a:schemeClr val="tx1">
                    <a:lumMod val="50000"/>
                    <a:lumOff val="50000"/>
                  </a:schemeClr>
                </a:solidFill>
                <a:latin typeface="+mn-lt"/>
                <a:ea typeface="+mn-ea"/>
                <a:cs typeface="+mn-cs"/>
              </a:defRPr>
            </a:lvl2pPr>
            <a:lvl3pPr marL="1258888" marR="0" indent="-344488"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sz="2000" kern="1200">
                <a:solidFill>
                  <a:schemeClr val="tx1">
                    <a:lumMod val="50000"/>
                    <a:lumOff val="50000"/>
                  </a:schemeClr>
                </a:solidFill>
                <a:latin typeface="+mn-lt"/>
                <a:ea typeface="+mn-ea"/>
                <a:cs typeface="+mn-cs"/>
              </a:defRPr>
            </a:lvl3pPr>
            <a:lvl4pPr marL="1658938" marR="0" indent="-287338"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sz="1800" kern="1200">
                <a:solidFill>
                  <a:schemeClr val="tx1">
                    <a:lumMod val="50000"/>
                    <a:lumOff val="50000"/>
                  </a:schemeClr>
                </a:solidFill>
                <a:latin typeface="+mn-lt"/>
                <a:ea typeface="+mn-ea"/>
                <a:cs typeface="+mn-cs"/>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None/>
            </a:pPr>
            <a:r>
              <a:rPr lang="en-US" sz="2000" b="1" dirty="0">
                <a:solidFill>
                  <a:srgbClr val="5D5D5D"/>
                </a:solidFill>
              </a:rPr>
              <a:t>2020-21 Actual Financial Data</a:t>
            </a:r>
          </a:p>
          <a:p>
            <a:pPr marL="0" indent="0" algn="ctr">
              <a:spcBef>
                <a:spcPts val="0"/>
              </a:spcBef>
              <a:buNone/>
            </a:pPr>
            <a:r>
              <a:rPr lang="en-US" sz="2000" b="1" dirty="0">
                <a:solidFill>
                  <a:srgbClr val="5D5D5D"/>
                </a:solidFill>
              </a:rPr>
              <a:t>(District)</a:t>
            </a:r>
          </a:p>
          <a:p>
            <a:r>
              <a:rPr lang="en-US" sz="1800" dirty="0"/>
              <a:t>Revenues</a:t>
            </a:r>
          </a:p>
          <a:p>
            <a:r>
              <a:rPr lang="en-US" sz="1800" dirty="0"/>
              <a:t>Expenditures </a:t>
            </a:r>
          </a:p>
          <a:p>
            <a:r>
              <a:rPr lang="en-US" sz="1800" dirty="0"/>
              <a:t>Disbursements</a:t>
            </a:r>
          </a:p>
          <a:p>
            <a:r>
              <a:rPr lang="en-US" sz="1800" dirty="0"/>
              <a:t>Tax Rates</a:t>
            </a:r>
          </a:p>
          <a:p>
            <a:r>
              <a:rPr lang="en-US" sz="1800" dirty="0"/>
              <a:t>Fund Balance</a:t>
            </a:r>
          </a:p>
        </p:txBody>
      </p:sp>
      <p:sp>
        <p:nvSpPr>
          <p:cNvPr id="9" name="Content Placeholder 1">
            <a:extLst>
              <a:ext uri="{FF2B5EF4-FFF2-40B4-BE49-F238E27FC236}">
                <a16:creationId xmlns:a16="http://schemas.microsoft.com/office/drawing/2014/main" id="{72CCD21D-4EA0-43E2-B6B0-F048B7AE87BD}"/>
              </a:ext>
            </a:extLst>
          </p:cNvPr>
          <p:cNvSpPr txBox="1">
            <a:spLocks/>
          </p:cNvSpPr>
          <p:nvPr/>
        </p:nvSpPr>
        <p:spPr bwMode="auto">
          <a:xfrm>
            <a:off x="6481878" y="1772816"/>
            <a:ext cx="4511444" cy="2777835"/>
          </a:xfrm>
          <a:prstGeom prst="roundRect">
            <a:avLst/>
          </a:prstGeom>
          <a:solidFill>
            <a:schemeClr val="bg1"/>
          </a:solidFill>
          <a:ln w="28575">
            <a:solidFill>
              <a:srgbClr val="86C440"/>
            </a:solidFill>
          </a:ln>
        </p:spPr>
        <p:txBody>
          <a:bodyPr vert="horz" wrap="square" lIns="0" tIns="45720" rIns="0" bIns="45720" numCol="1" anchor="ctr" anchorCtr="0" compatLnSpc="1">
            <a:prstTxWarp prst="textNoShape">
              <a:avLst/>
            </a:prstTxWarp>
            <a:no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914400"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377950" marR="0" indent="-463550"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1828800" marR="0" indent="-45720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292350" marR="0" indent="-46355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buNone/>
              <a:defRPr/>
            </a:pPr>
            <a:r>
              <a:rPr lang="en-US" sz="2000" b="1" dirty="0">
                <a:latin typeface="Calibri" panose="020F0502020204030204" pitchFamily="34" charset="0"/>
                <a:cs typeface="Calibri" panose="020F0502020204030204" pitchFamily="34" charset="0"/>
              </a:rPr>
              <a:t>2020-21 Actual Financial Data</a:t>
            </a:r>
          </a:p>
          <a:p>
            <a:pPr marL="0" indent="0" algn="ctr">
              <a:spcBef>
                <a:spcPts val="0"/>
              </a:spcBef>
              <a:buNone/>
              <a:defRPr/>
            </a:pPr>
            <a:r>
              <a:rPr lang="en-US" sz="2000" b="1" dirty="0">
                <a:latin typeface="Calibri" panose="020F0502020204030204" pitchFamily="34" charset="0"/>
                <a:cs typeface="Calibri" panose="020F0502020204030204" pitchFamily="34" charset="0"/>
              </a:rPr>
              <a:t>(Campus)</a:t>
            </a:r>
          </a:p>
          <a:p>
            <a:pPr marL="569913" indent="-400050">
              <a:defRPr/>
            </a:pPr>
            <a:r>
              <a:rPr lang="en-US" sz="1800" dirty="0">
                <a:latin typeface="Calibri" panose="020F0502020204030204" pitchFamily="34" charset="0"/>
                <a:cs typeface="Calibri" panose="020F0502020204030204" pitchFamily="34" charset="0"/>
              </a:rPr>
              <a:t>Expenditures by Object</a:t>
            </a:r>
          </a:p>
          <a:p>
            <a:pPr marL="569913" indent="-400050">
              <a:defRPr/>
            </a:pPr>
            <a:r>
              <a:rPr lang="en-US" sz="1800" dirty="0">
                <a:latin typeface="Calibri" panose="020F0502020204030204" pitchFamily="34" charset="0"/>
                <a:cs typeface="Calibri" panose="020F0502020204030204" pitchFamily="34" charset="0"/>
              </a:rPr>
              <a:t>Expenditures by Function</a:t>
            </a:r>
          </a:p>
          <a:p>
            <a:pPr marL="569913" indent="-400050">
              <a:defRPr/>
            </a:pPr>
            <a:r>
              <a:rPr lang="en-US" sz="1800" dirty="0">
                <a:latin typeface="Calibri" panose="020F0502020204030204" pitchFamily="34" charset="0"/>
                <a:cs typeface="Calibri" panose="020F0502020204030204" pitchFamily="34" charset="0"/>
              </a:rPr>
              <a:t>Program Expenditures by Program</a:t>
            </a:r>
          </a:p>
        </p:txBody>
      </p:sp>
      <p:sp>
        <p:nvSpPr>
          <p:cNvPr id="10" name="Content Placeholder 2">
            <a:extLst>
              <a:ext uri="{FF2B5EF4-FFF2-40B4-BE49-F238E27FC236}">
                <a16:creationId xmlns:a16="http://schemas.microsoft.com/office/drawing/2014/main" id="{641532E9-51E4-4586-80BC-94824986B39F}"/>
              </a:ext>
            </a:extLst>
          </p:cNvPr>
          <p:cNvSpPr txBox="1">
            <a:spLocks/>
          </p:cNvSpPr>
          <p:nvPr/>
        </p:nvSpPr>
        <p:spPr>
          <a:xfrm>
            <a:off x="1991544" y="4770718"/>
            <a:ext cx="8064896" cy="1008112"/>
          </a:xfrm>
          <a:prstGeom prst="horizontalScroll">
            <a:avLst/>
          </a:prstGeom>
          <a:ln>
            <a:solidFill>
              <a:srgbClr val="86C440"/>
            </a:solidFill>
          </a:ln>
        </p:spPr>
        <p:txBody>
          <a:bodyPr vert="horz" lIns="91440" tIns="45720" rIns="91440" bIns="45720" rtlCol="0" anchor="ctr">
            <a:noAutofit/>
          </a:bodyPr>
          <a:lstStyle>
            <a:lvl1pPr marL="344488" indent="-344488" algn="l" defTabSz="914400" rtl="0" eaLnBrk="1" latinLnBrk="0" hangingPunct="1">
              <a:lnSpc>
                <a:spcPct val="100000"/>
              </a:lnSpc>
              <a:spcBef>
                <a:spcPts val="1000"/>
              </a:spcBef>
              <a:buFont typeface="Wingdings" panose="05000000000000000000" pitchFamily="2" charset="2"/>
              <a:buChar char="Ø"/>
              <a:defRPr sz="2400" kern="1200">
                <a:solidFill>
                  <a:srgbClr val="777776"/>
                </a:solidFill>
                <a:latin typeface="+mn-lt"/>
                <a:ea typeface="+mn-ea"/>
                <a:cs typeface="+mn-cs"/>
              </a:defRPr>
            </a:lvl1pPr>
            <a:lvl2pPr marL="800100" indent="-342900" algn="l" defTabSz="914400" rtl="0" eaLnBrk="1" latinLnBrk="0" hangingPunct="1">
              <a:lnSpc>
                <a:spcPct val="100000"/>
              </a:lnSpc>
              <a:spcBef>
                <a:spcPts val="500"/>
              </a:spcBef>
              <a:buFont typeface="Wingdings" panose="05000000000000000000" pitchFamily="2" charset="2"/>
              <a:buChar char="q"/>
              <a:defRPr sz="2000" kern="1200">
                <a:solidFill>
                  <a:srgbClr val="777776"/>
                </a:solidFill>
                <a:latin typeface="+mn-lt"/>
                <a:ea typeface="+mn-ea"/>
                <a:cs typeface="+mn-cs"/>
              </a:defRPr>
            </a:lvl2pPr>
            <a:lvl3pPr marL="1258888" indent="-344488" algn="l" defTabSz="914400" rtl="0" eaLnBrk="1" latinLnBrk="0" hangingPunct="1">
              <a:lnSpc>
                <a:spcPct val="100000"/>
              </a:lnSpc>
              <a:spcBef>
                <a:spcPts val="500"/>
              </a:spcBef>
              <a:buFont typeface="Wingdings" panose="05000000000000000000" pitchFamily="2" charset="2"/>
              <a:buChar char="v"/>
              <a:defRPr sz="1800" kern="1200">
                <a:solidFill>
                  <a:srgbClr val="777776"/>
                </a:solidFill>
                <a:latin typeface="+mn-lt"/>
                <a:ea typeface="+mn-ea"/>
                <a:cs typeface="+mn-cs"/>
              </a:defRPr>
            </a:lvl3pPr>
            <a:lvl4pPr marL="1714500" indent="-342900" algn="l" defTabSz="914400" rtl="0" eaLnBrk="1" latinLnBrk="0" hangingPunct="1">
              <a:lnSpc>
                <a:spcPct val="100000"/>
              </a:lnSpc>
              <a:spcBef>
                <a:spcPts val="500"/>
              </a:spcBef>
              <a:buFont typeface="Wingdings" panose="05000000000000000000" pitchFamily="2" charset="2"/>
              <a:buChar char="q"/>
              <a:defRPr sz="1600" kern="1200">
                <a:solidFill>
                  <a:srgbClr val="777776"/>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77777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738" lvl="1" indent="0" algn="ctr">
              <a:spcBef>
                <a:spcPts val="600"/>
              </a:spcBef>
              <a:buNone/>
            </a:pPr>
            <a:r>
              <a:rPr lang="en-US" sz="1800" b="1" i="1" dirty="0">
                <a:solidFill>
                  <a:srgbClr val="86C440"/>
                </a:solidFill>
              </a:rPr>
              <a:t>2020-21 is the most recent year for which these data are available.</a:t>
            </a:r>
            <a:endParaRPr lang="en-US" sz="1600" i="1" dirty="0">
              <a:solidFill>
                <a:srgbClr val="86C440"/>
              </a:solidFill>
            </a:endParaRPr>
          </a:p>
        </p:txBody>
      </p:sp>
    </p:spTree>
    <p:extLst>
      <p:ext uri="{BB962C8B-B14F-4D97-AF65-F5344CB8AC3E}">
        <p14:creationId xmlns:p14="http://schemas.microsoft.com/office/powerpoint/2010/main" val="576872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out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1424" y="1751137"/>
            <a:ext cx="9505056" cy="4176464"/>
          </a:xfrm>
        </p:spPr>
        <p:txBody>
          <a:bodyPr>
            <a:normAutofit lnSpcReduction="10000"/>
          </a:bodyPr>
          <a:lstStyle/>
          <a:p>
            <a:pPr marL="460375" indent="-460375">
              <a:spcBef>
                <a:spcPts val="1200"/>
              </a:spcBef>
            </a:pPr>
            <a:r>
              <a:rPr lang="en-US" sz="1600" dirty="0"/>
              <a:t>Generally, each year TEA assigns one of four accreditation statuses to each district in the state:</a:t>
            </a:r>
          </a:p>
          <a:p>
            <a:pPr marL="1138238" lvl="1">
              <a:buFont typeface="+mj-lt"/>
              <a:buAutoNum type="arabicPeriod"/>
            </a:pPr>
            <a:r>
              <a:rPr lang="en-US" sz="1400" i="1" dirty="0"/>
              <a:t>Accredited</a:t>
            </a:r>
          </a:p>
          <a:p>
            <a:pPr marL="1138238" lvl="1">
              <a:buFont typeface="+mj-lt"/>
              <a:buAutoNum type="arabicPeriod"/>
            </a:pPr>
            <a:r>
              <a:rPr lang="en-US" sz="1400" i="1" dirty="0"/>
              <a:t>Accredited-Warned</a:t>
            </a:r>
          </a:p>
          <a:p>
            <a:pPr marL="1138238" lvl="1">
              <a:buFont typeface="+mj-lt"/>
              <a:buAutoNum type="arabicPeriod"/>
            </a:pPr>
            <a:r>
              <a:rPr lang="en-US" sz="1400" i="1" dirty="0"/>
              <a:t>Accredited-Probation</a:t>
            </a:r>
          </a:p>
          <a:p>
            <a:pPr marL="1138238" lvl="1">
              <a:buFont typeface="+mj-lt"/>
              <a:buAutoNum type="arabicPeriod"/>
            </a:pPr>
            <a:r>
              <a:rPr lang="en-US" sz="1400" i="1" dirty="0"/>
              <a:t>Not Accredited-Revoked</a:t>
            </a:r>
          </a:p>
          <a:p>
            <a:pPr>
              <a:spcBef>
                <a:spcPts val="1200"/>
              </a:spcBef>
            </a:pPr>
            <a:r>
              <a:rPr lang="en-US" sz="1600" dirty="0"/>
              <a:t>In assigning an accreditation status to a district, TEA considers</a:t>
            </a:r>
          </a:p>
          <a:p>
            <a:pPr lvl="1"/>
            <a:r>
              <a:rPr lang="en-US" sz="1400" dirty="0"/>
              <a:t>Academic accountability ratings</a:t>
            </a:r>
          </a:p>
          <a:p>
            <a:pPr lvl="1"/>
            <a:r>
              <a:rPr lang="en-US" sz="1400" dirty="0"/>
              <a:t>Financial accountability ratings</a:t>
            </a:r>
          </a:p>
          <a:p>
            <a:pPr lvl="1"/>
            <a:r>
              <a:rPr lang="en-US" sz="1400" dirty="0"/>
              <a:t>Data integrity</a:t>
            </a:r>
          </a:p>
          <a:p>
            <a:pPr lvl="1"/>
            <a:r>
              <a:rPr lang="en-US" sz="1400" dirty="0"/>
              <a:t>Program-area deficiencies identified through Results Driven Accountability (RDA)</a:t>
            </a:r>
          </a:p>
          <a:p>
            <a:pPr>
              <a:spcBef>
                <a:spcPts val="1200"/>
              </a:spcBef>
            </a:pPr>
            <a:r>
              <a:rPr lang="en-US" sz="1600" b="1" dirty="0"/>
              <a:t>Due to the impact of COVID and the unique challenges faced by schools in the 2019-20 and 2020-21 school years, the Commissioner has decided not to assign accreditation statuses until the 2022-23 school year</a:t>
            </a:r>
          </a:p>
          <a:p>
            <a:pPr>
              <a:spcBef>
                <a:spcPts val="1200"/>
              </a:spcBef>
            </a:pPr>
            <a:r>
              <a:rPr lang="en-US" sz="1600" b="1" dirty="0"/>
              <a:t>Therefore, the district was not assigned an accreditation status for 2021-22</a:t>
            </a:r>
            <a:endParaRPr lang="en-US" sz="1600" b="1" i="1" u="sng"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11</a:t>
            </a:fld>
            <a:endParaRPr lang="hu-HU" dirty="0"/>
          </a:p>
        </p:txBody>
      </p:sp>
      <p:sp>
        <p:nvSpPr>
          <p:cNvPr id="8" name="Title 2">
            <a:extLst>
              <a:ext uri="{FF2B5EF4-FFF2-40B4-BE49-F238E27FC236}">
                <a16:creationId xmlns:a16="http://schemas.microsoft.com/office/drawing/2014/main" id="{DCB8C7CC-BD3F-4634-9710-D860D2CA0B1A}"/>
              </a:ext>
            </a:extLst>
          </p:cNvPr>
          <p:cNvSpPr>
            <a:spLocks noGrp="1"/>
          </p:cNvSpPr>
          <p:nvPr>
            <p:ph type="title"/>
          </p:nvPr>
        </p:nvSpPr>
        <p:spPr>
          <a:xfrm>
            <a:off x="623392" y="332657"/>
            <a:ext cx="9361214"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3</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2021-22 District Accreditation Status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049186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9416" y="1700808"/>
            <a:ext cx="9793088" cy="4248472"/>
          </a:xfrm>
        </p:spPr>
        <p:txBody>
          <a:bodyPr>
            <a:normAutofit/>
          </a:bodyPr>
          <a:lstStyle/>
          <a:p>
            <a:pPr>
              <a:spcBef>
                <a:spcPts val="1200"/>
              </a:spcBef>
            </a:pPr>
            <a:r>
              <a:rPr lang="en-US" sz="2000" dirty="0"/>
              <a:t>Campus Improvement Plans (CIP)</a:t>
            </a:r>
          </a:p>
          <a:p>
            <a:pPr lvl="1">
              <a:spcBef>
                <a:spcPts val="1200"/>
              </a:spcBef>
            </a:pPr>
            <a:r>
              <a:rPr lang="en-US" sz="1600" dirty="0"/>
              <a:t>Each campus has developed and is implementing a CIP, as required by TEC §11.253</a:t>
            </a:r>
          </a:p>
          <a:p>
            <a:pPr lvl="1">
              <a:spcBef>
                <a:spcPts val="1200"/>
              </a:spcBef>
            </a:pPr>
            <a:r>
              <a:rPr lang="en-US" sz="1600" dirty="0"/>
              <a:t>Each CIP includes </a:t>
            </a:r>
            <a:r>
              <a:rPr lang="en-US" sz="1600" b="1" dirty="0"/>
              <a:t>performance objectives </a:t>
            </a:r>
            <a:r>
              <a:rPr lang="en-US" sz="1600" dirty="0"/>
              <a:t>(approved by the Board) that are based on data analysis and needs assessments – including data reported in annual TAPR reports</a:t>
            </a:r>
          </a:p>
          <a:p>
            <a:pPr lvl="1">
              <a:spcBef>
                <a:spcPts val="1200"/>
              </a:spcBef>
            </a:pPr>
            <a:r>
              <a:rPr lang="en-US" sz="1600" dirty="0"/>
              <a:t>Each campus </a:t>
            </a:r>
            <a:r>
              <a:rPr lang="en-US" sz="1600" b="1" dirty="0"/>
              <a:t>periodically measures progress </a:t>
            </a:r>
            <a:r>
              <a:rPr lang="en-US" sz="1600" dirty="0"/>
              <a:t>toward its performance objectives</a:t>
            </a:r>
          </a:p>
          <a:p>
            <a:pPr lvl="1">
              <a:spcBef>
                <a:spcPts val="1200"/>
              </a:spcBef>
            </a:pPr>
            <a:r>
              <a:rPr lang="en-US" sz="1600" dirty="0"/>
              <a:t>Updated CIPs for the 2021-22 school year (which show each campus’s </a:t>
            </a:r>
            <a:r>
              <a:rPr lang="en-US" sz="1600" b="1" dirty="0"/>
              <a:t>progress toward meeting its performance objectives</a:t>
            </a:r>
            <a:r>
              <a:rPr lang="en-US" sz="1600" dirty="0"/>
              <a:t>) are posted on the district’s website and are available for review at the district’s central office or at the applicable campus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12</a:t>
            </a:fld>
            <a:endParaRPr lang="hu-HU" dirty="0"/>
          </a:p>
        </p:txBody>
      </p:sp>
      <p:sp>
        <p:nvSpPr>
          <p:cNvPr id="8" name="Title 2">
            <a:extLst>
              <a:ext uri="{FF2B5EF4-FFF2-40B4-BE49-F238E27FC236}">
                <a16:creationId xmlns:a16="http://schemas.microsoft.com/office/drawing/2014/main" id="{D2B5321B-E368-46D6-B059-561CDA2D398C}"/>
              </a:ext>
            </a:extLst>
          </p:cNvPr>
          <p:cNvSpPr>
            <a:spLocks noGrp="1"/>
          </p:cNvSpPr>
          <p:nvPr>
            <p:ph type="title"/>
          </p:nvPr>
        </p:nvSpPr>
        <p:spPr>
          <a:xfrm>
            <a:off x="551384" y="341982"/>
            <a:ext cx="9648874"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4</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Campus Performance Objectives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06192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5400" y="1772816"/>
            <a:ext cx="10801200" cy="4032448"/>
          </a:xfrm>
        </p:spPr>
        <p:txBody>
          <a:bodyPr>
            <a:normAutofit/>
          </a:bodyPr>
          <a:lstStyle/>
          <a:p>
            <a:r>
              <a:rPr lang="en-US" sz="1800" dirty="0"/>
              <a:t>TEC Section 39.306 requires each district to publish, as part of its Annual Report, a report on violent or criminal incidents that occur at each campus</a:t>
            </a:r>
            <a:endParaRPr lang="en-US" sz="1100" dirty="0"/>
          </a:p>
          <a:p>
            <a:pPr>
              <a:spcBef>
                <a:spcPts val="1200"/>
              </a:spcBef>
            </a:pPr>
            <a:r>
              <a:rPr lang="en-US" sz="1800" dirty="0"/>
              <a:t>The report must include</a:t>
            </a:r>
          </a:p>
          <a:p>
            <a:pPr lvl="1">
              <a:spcBef>
                <a:spcPts val="300"/>
              </a:spcBef>
            </a:pPr>
            <a:r>
              <a:rPr lang="en-US" sz="1600" dirty="0"/>
              <a:t>Number, rate and type of violent or criminal incidents that occurred on each campus (to the extent permitted under FERPA)</a:t>
            </a:r>
          </a:p>
          <a:p>
            <a:pPr lvl="1">
              <a:spcBef>
                <a:spcPts val="300"/>
              </a:spcBef>
            </a:pPr>
            <a:r>
              <a:rPr lang="en-US" sz="1600" dirty="0"/>
              <a:t>Descriptions of school violence prevention and violence intervention policies and procedures used to protect students</a:t>
            </a:r>
          </a:p>
          <a:p>
            <a:pPr lvl="1">
              <a:spcBef>
                <a:spcPts val="300"/>
              </a:spcBef>
            </a:pPr>
            <a:r>
              <a:rPr lang="en-US" sz="1600" dirty="0"/>
              <a:t>Findings from evaluations (if any) conducted under the  Safe and Drug-Free Schools and Communities Act</a:t>
            </a:r>
          </a:p>
          <a:p>
            <a:pPr>
              <a:spcBef>
                <a:spcPts val="1200"/>
              </a:spcBef>
            </a:pPr>
            <a:r>
              <a:rPr lang="en-US" sz="1800" dirty="0"/>
              <a:t>The district’s report for the 2021-22 school year is available for review at the district’s central office and at each campus in the district</a:t>
            </a:r>
            <a:endParaRPr lang="en-US" sz="14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13</a:t>
            </a:fld>
            <a:endParaRPr lang="hu-HU" dirty="0"/>
          </a:p>
        </p:txBody>
      </p:sp>
      <p:sp>
        <p:nvSpPr>
          <p:cNvPr id="8" name="Title 2">
            <a:extLst>
              <a:ext uri="{FF2B5EF4-FFF2-40B4-BE49-F238E27FC236}">
                <a16:creationId xmlns:a16="http://schemas.microsoft.com/office/drawing/2014/main" id="{AFABAD3F-0151-4E74-A142-DF5F49F642CA}"/>
              </a:ext>
            </a:extLst>
          </p:cNvPr>
          <p:cNvSpPr>
            <a:spLocks noGrp="1"/>
          </p:cNvSpPr>
          <p:nvPr>
            <p:ph type="title"/>
          </p:nvPr>
        </p:nvSpPr>
        <p:spPr>
          <a:xfrm>
            <a:off x="551384" y="404664"/>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5</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Report on Violent or Criminal Incidents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056228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7408" y="1556792"/>
            <a:ext cx="11161240" cy="4464496"/>
          </a:xfrm>
        </p:spPr>
        <p:txBody>
          <a:bodyPr>
            <a:normAutofit/>
          </a:bodyPr>
          <a:lstStyle/>
          <a:p>
            <a:r>
              <a:rPr lang="en-US" sz="1800" dirty="0"/>
              <a:t>As required by TEA, the district has taken the following actions prior to the start of the 2022-23 school year:</a:t>
            </a:r>
          </a:p>
          <a:p>
            <a:pPr lvl="1"/>
            <a:r>
              <a:rPr lang="en-US" sz="1400" dirty="0"/>
              <a:t>Conduct a Summer Targeted Partial Safety Audit</a:t>
            </a:r>
          </a:p>
          <a:p>
            <a:pPr lvl="1"/>
            <a:r>
              <a:rPr lang="en-US" sz="1400" dirty="0"/>
              <a:t>Conduct an Exterior Door Safety Audit </a:t>
            </a:r>
          </a:p>
          <a:p>
            <a:pPr lvl="1"/>
            <a:r>
              <a:rPr lang="en-US" sz="1400" dirty="0"/>
              <a:t>Convene the district’s Safety and Security Committee to review:</a:t>
            </a:r>
          </a:p>
          <a:p>
            <a:pPr lvl="2"/>
            <a:r>
              <a:rPr lang="en-US" sz="1400" dirty="0"/>
              <a:t>the multi-hazard emergency operations plan (EOP)</a:t>
            </a:r>
          </a:p>
          <a:p>
            <a:pPr lvl="2"/>
            <a:r>
              <a:rPr lang="en-US" sz="1400" dirty="0"/>
              <a:t>and, as a component of the EOP, the district’s active threat plan</a:t>
            </a:r>
          </a:p>
          <a:p>
            <a:pPr lvl="1"/>
            <a:r>
              <a:rPr lang="en-US" sz="1400" dirty="0"/>
              <a:t>Ensure all campus staff (including substitutes) are trained on their specific district and campus safety procedures</a:t>
            </a:r>
          </a:p>
          <a:p>
            <a:pPr lvl="1"/>
            <a:r>
              <a:rPr lang="en-US" sz="1400" dirty="0"/>
              <a:t>Schedule all mandatory drills for the school year</a:t>
            </a:r>
          </a:p>
          <a:p>
            <a:pPr lvl="1"/>
            <a:r>
              <a:rPr lang="en-US" sz="1400" dirty="0"/>
              <a:t>Ensure all threat assessment team members are trained</a:t>
            </a:r>
          </a:p>
          <a:p>
            <a:pPr lvl="1"/>
            <a:r>
              <a:rPr lang="en-US" sz="1400" dirty="0"/>
              <a:t>Review and, as necessary, update access control procedures </a:t>
            </a:r>
          </a:p>
          <a:p>
            <a:pPr lvl="0"/>
            <a:r>
              <a:rPr lang="en-US" sz="1800" dirty="0"/>
              <a:t>Additional descriptions of school violence prevention and violence intervention policies and procedures that the district is using to protect students are available in the District Improvement Plan and the corresponding Campus Improvement Plans (which are posted on the </a:t>
            </a:r>
            <a:r>
              <a:rPr lang="en-US" sz="1800" dirty="0" err="1"/>
              <a:t>districts’s</a:t>
            </a:r>
            <a:r>
              <a:rPr lang="en-US" sz="1800" dirty="0"/>
              <a:t> website)</a:t>
            </a:r>
          </a:p>
          <a:p>
            <a:pPr lvl="0"/>
            <a:endParaRPr lang="en-US" sz="1800" dirty="0"/>
          </a:p>
          <a:p>
            <a:pPr lvl="1"/>
            <a:endParaRPr lang="en-US" sz="14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8EA8D6-669F-4CB8-BF46-F65FE868643E}" type="slidenum">
              <a:rPr kumimoji="0" lang="hu-HU" sz="1200" b="1" i="0" u="none" strike="noStrike" kern="1200" cap="none" spc="0" normalizeH="0" baseline="0" noProof="0" smtClean="0">
                <a:ln>
                  <a:noFill/>
                </a:ln>
                <a:solidFill>
                  <a:prstClr val="white"/>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hu-HU" sz="1200" b="1"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8" name="Title 2">
            <a:extLst>
              <a:ext uri="{FF2B5EF4-FFF2-40B4-BE49-F238E27FC236}">
                <a16:creationId xmlns:a16="http://schemas.microsoft.com/office/drawing/2014/main" id="{AFABAD3F-0151-4E74-A142-DF5F49F642CA}"/>
              </a:ext>
            </a:extLst>
          </p:cNvPr>
          <p:cNvSpPr>
            <a:spLocks noGrp="1"/>
          </p:cNvSpPr>
          <p:nvPr>
            <p:ph type="title"/>
          </p:nvPr>
        </p:nvSpPr>
        <p:spPr>
          <a:xfrm>
            <a:off x="551384" y="243297"/>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5</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Report on Violent or Criminal Incidents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9006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Effect transition="in" filter="fade">
                                      <p:cBhvr>
                                        <p:cTn id="59" dur="1000"/>
                                        <p:tgtEl>
                                          <p:spTgt spid="2">
                                            <p:txEl>
                                              <p:pRg st="10" end="10"/>
                                            </p:txEl>
                                          </p:spTgt>
                                        </p:tgtEl>
                                      </p:cBhvr>
                                    </p:animEffect>
                                    <p:anim calcmode="lin" valueType="num">
                                      <p:cBhvr>
                                        <p:cTn id="6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7408" y="1916832"/>
            <a:ext cx="10771156" cy="3888432"/>
          </a:xfrm>
        </p:spPr>
        <p:txBody>
          <a:bodyPr>
            <a:noAutofit/>
          </a:bodyPr>
          <a:lstStyle/>
          <a:p>
            <a:r>
              <a:rPr lang="en-US" sz="1800" dirty="0"/>
              <a:t>TEC Section 39.306 requires each district to publish, as part of its Annual Report, a report on </a:t>
            </a:r>
            <a:r>
              <a:rPr lang="en-US" sz="1800" b="1" dirty="0"/>
              <a:t>student performance in postsecondary institutions </a:t>
            </a:r>
            <a:r>
              <a:rPr lang="en-US" sz="1800" dirty="0"/>
              <a:t>during the </a:t>
            </a:r>
            <a:r>
              <a:rPr lang="en-US" sz="1800" b="1" dirty="0"/>
              <a:t>first year enrolled after graduation from high school</a:t>
            </a:r>
          </a:p>
          <a:p>
            <a:pPr>
              <a:spcBef>
                <a:spcPts val="1200"/>
              </a:spcBef>
            </a:pPr>
            <a:r>
              <a:rPr lang="en-US" sz="1800" dirty="0"/>
              <a:t>These data are compiled by the Texas Higher Education Coordinating Board (THECB)</a:t>
            </a:r>
          </a:p>
          <a:p>
            <a:pPr>
              <a:spcBef>
                <a:spcPts val="1200"/>
              </a:spcBef>
            </a:pPr>
            <a:r>
              <a:rPr lang="en-US" sz="1800" dirty="0"/>
              <a:t>The most current report is for </a:t>
            </a:r>
            <a:r>
              <a:rPr lang="en-US" sz="1800" b="1" dirty="0"/>
              <a:t>2018-19 High School Graduates</a:t>
            </a:r>
          </a:p>
          <a:p>
            <a:pPr lvl="1"/>
            <a:r>
              <a:rPr lang="en-US" sz="1600" dirty="0"/>
              <a:t>Student performance is measured by the Grade Point Average (GPA) earned </a:t>
            </a:r>
            <a:r>
              <a:rPr lang="en-US" sz="1600"/>
              <a:t>by 2018-19 </a:t>
            </a:r>
            <a:r>
              <a:rPr lang="en-US" sz="1600" dirty="0"/>
              <a:t>high school graduates who attended public four-year and two-year institutions of higher education in fiscal year 2019</a:t>
            </a:r>
          </a:p>
          <a:p>
            <a:pPr lvl="1"/>
            <a:r>
              <a:rPr lang="en-US" sz="1600" dirty="0"/>
              <a:t>For each student, the grade points and college-level semester credit hours earned by the student in </a:t>
            </a:r>
            <a:r>
              <a:rPr lang="en-US" sz="1600" b="1" dirty="0"/>
              <a:t>Fall 2019</a:t>
            </a:r>
            <a:r>
              <a:rPr lang="en-US" sz="1600" dirty="0"/>
              <a:t>, </a:t>
            </a:r>
            <a:r>
              <a:rPr lang="en-US" sz="1600" b="1" dirty="0"/>
              <a:t>Spring 2020</a:t>
            </a:r>
            <a:r>
              <a:rPr lang="en-US" sz="1600" dirty="0"/>
              <a:t>, and </a:t>
            </a:r>
            <a:r>
              <a:rPr lang="en-US" sz="1600" b="1" dirty="0"/>
              <a:t>Summer 2020 </a:t>
            </a:r>
            <a:r>
              <a:rPr lang="en-US" sz="1600" dirty="0"/>
              <a:t>are added together and averaged to determine the GPA</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15</a:t>
            </a:fld>
            <a:endParaRPr lang="hu-HU" dirty="0"/>
          </a:p>
        </p:txBody>
      </p:sp>
      <p:sp>
        <p:nvSpPr>
          <p:cNvPr id="8" name="Title 2">
            <a:extLst>
              <a:ext uri="{FF2B5EF4-FFF2-40B4-BE49-F238E27FC236}">
                <a16:creationId xmlns:a16="http://schemas.microsoft.com/office/drawing/2014/main" id="{83C1554A-A5C3-4326-BC94-0CE3F70FF8B1}"/>
              </a:ext>
            </a:extLst>
          </p:cNvPr>
          <p:cNvSpPr>
            <a:spLocks noGrp="1"/>
          </p:cNvSpPr>
          <p:nvPr>
            <p:ph type="title"/>
          </p:nvPr>
        </p:nvSpPr>
        <p:spPr>
          <a:xfrm>
            <a:off x="623392" y="440805"/>
            <a:ext cx="9432850" cy="1223862"/>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6</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Student Performance in Postsecondary Institutions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531934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9416" y="1916832"/>
            <a:ext cx="10699148" cy="3888432"/>
          </a:xfrm>
        </p:spPr>
        <p:txBody>
          <a:bodyPr>
            <a:noAutofit/>
          </a:bodyPr>
          <a:lstStyle/>
          <a:p>
            <a:r>
              <a:rPr lang="en-US" sz="1800" dirty="0"/>
              <a:t>TEC Section 39.306 requires each district to include, as part of its Annual Report, the progress of the district and each campus in the district toward meeting the goals set in the district's:</a:t>
            </a:r>
          </a:p>
          <a:p>
            <a:pPr lvl="1"/>
            <a:r>
              <a:rPr lang="en-US" sz="1600" dirty="0"/>
              <a:t>early childhood literacy and mathematics proficiency plans adopted under TEC §11.185; and</a:t>
            </a:r>
          </a:p>
          <a:p>
            <a:pPr lvl="1"/>
            <a:r>
              <a:rPr lang="en-US" sz="1600" dirty="0"/>
              <a:t>CCMR plans adopted under TEC §11.186</a:t>
            </a:r>
          </a:p>
          <a:p>
            <a:pPr>
              <a:spcBef>
                <a:spcPts val="1200"/>
              </a:spcBef>
            </a:pPr>
            <a:r>
              <a:rPr lang="en-US" sz="1800" dirty="0"/>
              <a:t>The progress made by the district and each campus as of the end of the 2021-22 school year is summarized in the HB 3 Progress Report provided to the Board </a:t>
            </a:r>
            <a:r>
              <a:rPr lang="en-US" sz="1800" i="1" dirty="0">
                <a:solidFill>
                  <a:srgbClr val="86C440"/>
                </a:solidFill>
              </a:rPr>
              <a:t>[as part of this presentation or reference the meeting at which the HB 3 Progress Report was provided]</a:t>
            </a:r>
            <a:endParaRPr lang="en-US" sz="1400" i="1" dirty="0">
              <a:solidFill>
                <a:srgbClr val="86C440"/>
              </a:solidFill>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16</a:t>
            </a:fld>
            <a:endParaRPr lang="hu-HU" dirty="0"/>
          </a:p>
        </p:txBody>
      </p:sp>
      <p:sp>
        <p:nvSpPr>
          <p:cNvPr id="8" name="Title 2">
            <a:extLst>
              <a:ext uri="{FF2B5EF4-FFF2-40B4-BE49-F238E27FC236}">
                <a16:creationId xmlns:a16="http://schemas.microsoft.com/office/drawing/2014/main" id="{83C1554A-A5C3-4326-BC94-0CE3F70FF8B1}"/>
              </a:ext>
            </a:extLst>
          </p:cNvPr>
          <p:cNvSpPr>
            <a:spLocks noGrp="1"/>
          </p:cNvSpPr>
          <p:nvPr>
            <p:ph type="title"/>
          </p:nvPr>
        </p:nvSpPr>
        <p:spPr>
          <a:xfrm>
            <a:off x="623392" y="440805"/>
            <a:ext cx="11233248" cy="1223862"/>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7</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000" dirty="0">
                <a:solidFill>
                  <a:srgbClr val="86C440"/>
                </a:solidFill>
                <a:latin typeface="Arial" panose="020B0604020202020204" pitchFamily="34" charset="0"/>
                <a:cs typeface="Arial" panose="020B0604020202020204" pitchFamily="34" charset="0"/>
              </a:rPr>
              <a:t>Progress of the District and Each Campus Toward Meeting Board-adopted HB 3 Goals</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754121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A251BE-B995-4B05-8060-64FEB79D606F}"/>
              </a:ext>
            </a:extLst>
          </p:cNvPr>
          <p:cNvPicPr>
            <a:picLocks noChangeAspect="1"/>
          </p:cNvPicPr>
          <p:nvPr/>
        </p:nvPicPr>
        <p:blipFill>
          <a:blip r:embed="rId2"/>
          <a:stretch>
            <a:fillRect/>
          </a:stretch>
        </p:blipFill>
        <p:spPr>
          <a:xfrm>
            <a:off x="7674634" y="345811"/>
            <a:ext cx="3749040" cy="5398361"/>
          </a:xfrm>
          <a:prstGeom prst="rect">
            <a:avLst/>
          </a:prstGeom>
          <a:ln w="38100" cap="sq">
            <a:solidFill>
              <a:srgbClr val="990099"/>
            </a:solidFill>
            <a:prstDash val="solid"/>
            <a:miter lim="800000"/>
          </a:ln>
          <a:effectLst>
            <a:outerShdw blurRad="50800" dist="38100" dir="2700000" algn="tl" rotWithShape="0">
              <a:srgbClr val="000000">
                <a:alpha val="43000"/>
              </a:srgbClr>
            </a:outerShdw>
          </a:effectLst>
        </p:spPr>
      </p:pic>
      <p:sp>
        <p:nvSpPr>
          <p:cNvPr id="2" name="Content Placeholder 1"/>
          <p:cNvSpPr>
            <a:spLocks noGrp="1"/>
          </p:cNvSpPr>
          <p:nvPr>
            <p:ph idx="1"/>
          </p:nvPr>
        </p:nvSpPr>
        <p:spPr>
          <a:xfrm>
            <a:off x="839417" y="1772816"/>
            <a:ext cx="6480720" cy="3672408"/>
          </a:xfrm>
        </p:spPr>
        <p:txBody>
          <a:bodyPr>
            <a:normAutofit/>
          </a:bodyPr>
          <a:lstStyle/>
          <a:p>
            <a:pPr>
              <a:lnSpc>
                <a:spcPct val="120000"/>
              </a:lnSpc>
            </a:pPr>
            <a:r>
              <a:rPr lang="en-US" sz="2000" dirty="0"/>
              <a:t>Each year, TEA prepares and publishes a </a:t>
            </a:r>
            <a:r>
              <a:rPr lang="en-US" sz="2000" i="1" dirty="0"/>
              <a:t>TAPR Glossary</a:t>
            </a:r>
          </a:p>
          <a:p>
            <a:pPr>
              <a:lnSpc>
                <a:spcPct val="120000"/>
              </a:lnSpc>
            </a:pPr>
            <a:r>
              <a:rPr lang="en-US" sz="2000" dirty="0"/>
              <a:t>The </a:t>
            </a:r>
            <a:r>
              <a:rPr lang="en-US" sz="2000" i="1" dirty="0"/>
              <a:t>TAPR Glossary </a:t>
            </a:r>
            <a:r>
              <a:rPr lang="en-US" sz="2000" dirty="0"/>
              <a:t>provides definitions, describes methodologies, and lists sources for each data point in the TAPR</a:t>
            </a:r>
          </a:p>
          <a:p>
            <a:pPr>
              <a:lnSpc>
                <a:spcPct val="120000"/>
              </a:lnSpc>
            </a:pPr>
            <a:r>
              <a:rPr lang="en-US" sz="2000" dirty="0"/>
              <a:t>A Spanish version of the </a:t>
            </a:r>
            <a:r>
              <a:rPr lang="en-US" sz="2000" i="1" dirty="0"/>
              <a:t>TAPR Glossary </a:t>
            </a:r>
            <a:r>
              <a:rPr lang="en-US" sz="2000" dirty="0"/>
              <a:t>is scheduled for release in late winter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17</a:t>
            </a:fld>
            <a:endParaRPr lang="hu-HU" dirty="0"/>
          </a:p>
        </p:txBody>
      </p:sp>
      <p:sp>
        <p:nvSpPr>
          <p:cNvPr id="10" name="Title 2">
            <a:extLst>
              <a:ext uri="{FF2B5EF4-FFF2-40B4-BE49-F238E27FC236}">
                <a16:creationId xmlns:a16="http://schemas.microsoft.com/office/drawing/2014/main" id="{FD4633FC-9F4B-4B93-9AE1-4473D3EBCAA5}"/>
              </a:ext>
            </a:extLst>
          </p:cNvPr>
          <p:cNvSpPr>
            <a:spLocks noGrp="1"/>
          </p:cNvSpPr>
          <p:nvPr>
            <p:ph type="title"/>
          </p:nvPr>
        </p:nvSpPr>
        <p:spPr>
          <a:xfrm>
            <a:off x="637534" y="332656"/>
            <a:ext cx="9504858" cy="1133475"/>
          </a:xfrm>
        </p:spPr>
        <p:txBody>
          <a:bodyPr/>
          <a:lstStyle/>
          <a:p>
            <a:pPr>
              <a:tabLst>
                <a:tab pos="457200" algn="l"/>
              </a:tabLst>
            </a:pPr>
            <a:r>
              <a:rPr lang="en-US" sz="2600" dirty="0">
                <a:solidFill>
                  <a:srgbClr val="86C440"/>
                </a:solidFill>
                <a:latin typeface="Arial" panose="020B0604020202020204" pitchFamily="34" charset="0"/>
                <a:cs typeface="Arial" panose="020B0604020202020204" pitchFamily="34" charset="0"/>
              </a:rPr>
              <a:t>Section 8</a:t>
            </a:r>
            <a:br>
              <a:rPr lang="en-US" sz="2600" dirty="0">
                <a:solidFill>
                  <a:srgbClr val="86C440"/>
                </a:solidFill>
                <a:latin typeface="Arial" panose="020B0604020202020204" pitchFamily="34" charset="0"/>
                <a:cs typeface="Arial" panose="020B0604020202020204" pitchFamily="34" charset="0"/>
              </a:rPr>
            </a:br>
            <a:r>
              <a:rPr lang="en-US" sz="2600" dirty="0">
                <a:solidFill>
                  <a:srgbClr val="86C440"/>
                </a:solidFill>
                <a:latin typeface="Arial" panose="020B0604020202020204" pitchFamily="34" charset="0"/>
                <a:cs typeface="Arial" panose="020B0604020202020204" pitchFamily="34" charset="0"/>
              </a:rPr>
              <a:t>	</a:t>
            </a:r>
            <a:r>
              <a:rPr lang="en-US" sz="2400" dirty="0">
                <a:solidFill>
                  <a:srgbClr val="86C440"/>
                </a:solidFill>
                <a:latin typeface="Arial" panose="020B0604020202020204" pitchFamily="34" charset="0"/>
                <a:cs typeface="Arial" panose="020B0604020202020204" pitchFamily="34" charset="0"/>
              </a:rPr>
              <a:t>TAPR Glossary</a:t>
            </a:r>
            <a:endParaRPr lang="en-US" sz="2600" dirty="0">
              <a:solidFill>
                <a:srgbClr val="86C4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7748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3391" y="1628800"/>
            <a:ext cx="10777197" cy="3816424"/>
          </a:xfrm>
        </p:spPr>
        <p:txBody>
          <a:bodyPr>
            <a:normAutofit/>
          </a:bodyPr>
          <a:lstStyle/>
          <a:p>
            <a:pPr>
              <a:spcBef>
                <a:spcPts val="1200"/>
              </a:spcBef>
            </a:pPr>
            <a:r>
              <a:rPr lang="en-US" sz="2000" dirty="0"/>
              <a:t>The District’s TAPR will be posted on the district’s website within 2 weeks after this meeting</a:t>
            </a:r>
          </a:p>
          <a:p>
            <a:pPr>
              <a:spcBef>
                <a:spcPts val="1200"/>
              </a:spcBef>
            </a:pPr>
            <a:r>
              <a:rPr lang="en-US" sz="2000" dirty="0"/>
              <a:t>Paper copies will also be available at the district’s central office and on each campus in the district</a:t>
            </a:r>
          </a:p>
          <a:p>
            <a:pPr>
              <a:spcBef>
                <a:spcPts val="1200"/>
              </a:spcBef>
            </a:pPr>
            <a:r>
              <a:rPr lang="en-US" sz="2000" dirty="0"/>
              <a:t>For questions or more information, contact:</a:t>
            </a:r>
          </a:p>
          <a:p>
            <a:pPr>
              <a:spcBef>
                <a:spcPts val="1200"/>
              </a:spcBef>
            </a:pPr>
            <a:endParaRPr lang="en-US" sz="16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18</a:t>
            </a:fld>
            <a:endParaRPr lang="hu-HU" dirty="0"/>
          </a:p>
        </p:txBody>
      </p:sp>
      <p:graphicFrame>
        <p:nvGraphicFramePr>
          <p:cNvPr id="7" name="Table 6"/>
          <p:cNvGraphicFramePr>
            <a:graphicFrameLocks noGrp="1"/>
          </p:cNvGraphicFramePr>
          <p:nvPr>
            <p:extLst>
              <p:ext uri="{D42A27DB-BD31-4B8C-83A1-F6EECF244321}">
                <p14:modId xmlns:p14="http://schemas.microsoft.com/office/powerpoint/2010/main" val="564185830"/>
              </p:ext>
            </p:extLst>
          </p:nvPr>
        </p:nvGraphicFramePr>
        <p:xfrm>
          <a:off x="3287688" y="4005064"/>
          <a:ext cx="6096000" cy="1752600"/>
        </p:xfrm>
        <a:graphic>
          <a:graphicData uri="http://schemas.openxmlformats.org/drawingml/2006/table">
            <a:tbl>
              <a:tblPr firstRow="1" bandRow="1">
                <a:tableStyleId>{5C22544A-7EE6-4342-B048-85BDC9FD1C3A}</a:tableStyleId>
              </a:tblPr>
              <a:tblGrid>
                <a:gridCol w="1523492">
                  <a:extLst>
                    <a:ext uri="{9D8B030D-6E8A-4147-A177-3AD203B41FA5}">
                      <a16:colId xmlns:a16="http://schemas.microsoft.com/office/drawing/2014/main" val="20000"/>
                    </a:ext>
                  </a:extLst>
                </a:gridCol>
                <a:gridCol w="4572508">
                  <a:extLst>
                    <a:ext uri="{9D8B030D-6E8A-4147-A177-3AD203B41FA5}">
                      <a16:colId xmlns:a16="http://schemas.microsoft.com/office/drawing/2014/main" val="20001"/>
                    </a:ext>
                  </a:extLst>
                </a:gridCol>
              </a:tblGrid>
              <a:tr h="370840">
                <a:tc>
                  <a:txBody>
                    <a:bodyPr/>
                    <a:lstStyle/>
                    <a:p>
                      <a:r>
                        <a:rPr lang="en-US" b="0" dirty="0">
                          <a:solidFill>
                            <a:schemeClr val="tx1"/>
                          </a:solidFill>
                          <a:latin typeface="Arial" panose="020B0604020202020204" pitchFamily="34" charset="0"/>
                          <a:cs typeface="Arial" panose="020B0604020202020204" pitchFamily="34"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Dr. Steven</a:t>
                      </a:r>
                      <a:r>
                        <a:rPr lang="en-US" b="0" baseline="0" dirty="0" smtClean="0">
                          <a:solidFill>
                            <a:schemeClr val="tx1"/>
                          </a:solidFill>
                          <a:latin typeface="Arial" panose="020B0604020202020204" pitchFamily="34" charset="0"/>
                          <a:cs typeface="Arial" panose="020B0604020202020204" pitchFamily="34" charset="0"/>
                        </a:rPr>
                        <a:t> Beagle</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r>
                        <a:rPr lang="en-US" b="0" dirty="0">
                          <a:solidFill>
                            <a:schemeClr val="tx1"/>
                          </a:solidFill>
                          <a:latin typeface="Arial" panose="020B0604020202020204" pitchFamily="34" charset="0"/>
                          <a:cs typeface="Arial" panose="020B0604020202020204" pitchFamily="34" charset="0"/>
                        </a:rPr>
                        <a:t>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Assistant Superintendent</a:t>
                      </a:r>
                      <a:r>
                        <a:rPr lang="en-US" b="0" baseline="0" dirty="0" smtClean="0">
                          <a:solidFill>
                            <a:schemeClr val="tx1"/>
                          </a:solidFill>
                          <a:latin typeface="Arial" panose="020B0604020202020204" pitchFamily="34" charset="0"/>
                          <a:cs typeface="Arial" panose="020B0604020202020204" pitchFamily="34" charset="0"/>
                        </a:rPr>
                        <a:t> for Curriculum &amp; Instruction</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r>
                        <a:rPr lang="en-US" b="0" dirty="0">
                          <a:solidFill>
                            <a:schemeClr val="tx1"/>
                          </a:solidFill>
                          <a:latin typeface="Arial" panose="020B0604020202020204" pitchFamily="34" charset="0"/>
                          <a:cs typeface="Arial" panose="020B0604020202020204" pitchFamily="34" charset="0"/>
                        </a:rPr>
                        <a:t>Phone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(409) 724-2391</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r>
                        <a:rPr lang="en-US" b="0" dirty="0">
                          <a:solidFill>
                            <a:schemeClr val="tx1"/>
                          </a:solidFill>
                          <a:latin typeface="Arial" panose="020B0604020202020204" pitchFamily="34" charset="0"/>
                          <a:cs typeface="Arial" panose="020B0604020202020204" pitchFamily="34" charset="0"/>
                        </a:rPr>
                        <a:t>Email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sbeagle@nederlandisd.org</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4" name="Title 3">
            <a:extLst>
              <a:ext uri="{FF2B5EF4-FFF2-40B4-BE49-F238E27FC236}">
                <a16:creationId xmlns:a16="http://schemas.microsoft.com/office/drawing/2014/main" id="{2DA55851-9918-4D2A-9192-9FDB8B301017}"/>
              </a:ext>
            </a:extLst>
          </p:cNvPr>
          <p:cNvSpPr>
            <a:spLocks noGrp="1"/>
          </p:cNvSpPr>
          <p:nvPr>
            <p:ph type="title"/>
          </p:nvPr>
        </p:nvSpPr>
        <p:spPr>
          <a:xfrm>
            <a:off x="695400" y="404664"/>
            <a:ext cx="10777197" cy="1134458"/>
          </a:xfrm>
        </p:spPr>
        <p:txBody>
          <a:bodyPr/>
          <a:lstStyle/>
          <a:p>
            <a:r>
              <a:rPr lang="en-US" sz="3200" dirty="0">
                <a:solidFill>
                  <a:srgbClr val="86C440"/>
                </a:solidFill>
                <a:latin typeface="Arial" panose="020B0604020202020204" pitchFamily="34" charset="0"/>
                <a:cs typeface="Arial" panose="020B0604020202020204" pitchFamily="34" charset="0"/>
              </a:rPr>
              <a:t>Resources and Availability of Annual Report</a:t>
            </a:r>
            <a:endParaRPr lang="en-US" sz="3200" dirty="0">
              <a:solidFill>
                <a:srgbClr val="86C440"/>
              </a:solidFill>
            </a:endParaRPr>
          </a:p>
        </p:txBody>
      </p:sp>
    </p:spTree>
    <p:extLst>
      <p:ext uri="{BB962C8B-B14F-4D97-AF65-F5344CB8AC3E}">
        <p14:creationId xmlns:p14="http://schemas.microsoft.com/office/powerpoint/2010/main" val="17580051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téma">
  <a:themeElements>
    <a:clrScheme name="Egyéni 2. sém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108000" tIns="0" rIns="91440" bIns="0" rtlCol="0">
        <a:normAutofit/>
      </a:bodyPr>
      <a:lstStyle>
        <a:defPPr marL="0" marR="0" indent="0" algn="l" defTabSz="914400" rtl="0" eaLnBrk="1" fontAlgn="auto" latinLnBrk="0" hangingPunct="1">
          <a:lnSpc>
            <a:spcPct val="100000"/>
          </a:lnSpc>
          <a:spcBef>
            <a:spcPct val="20000"/>
          </a:spcBef>
          <a:spcAft>
            <a:spcPts val="0"/>
          </a:spcAft>
          <a:buClrTx/>
          <a:buSzTx/>
          <a:buFont typeface="Arial" pitchFamily="34" charset="0"/>
          <a:buNone/>
          <a:tabLst/>
          <a:defRPr kumimoji="0" sz="2000" b="0" i="0" u="none" strike="noStrike" kern="900" cap="none" spc="0" normalizeH="0" baseline="0" noProof="0" dirty="0" smtClean="0">
            <a:ln>
              <a:noFill/>
            </a:ln>
            <a:solidFill>
              <a:srgbClr val="051941"/>
            </a:solidFill>
            <a:effectLst>
              <a:outerShdw dist="12700" dir="6540000" algn="t" rotWithShape="0">
                <a:schemeClr val="bg1">
                  <a:alpha val="39000"/>
                </a:schemeClr>
              </a:outerShdw>
            </a:effectLst>
            <a:uLnTx/>
            <a:uFillTx/>
            <a:latin typeface="Bebas Neue" pitchFamily="34" charset="0"/>
            <a:ea typeface="+mn-ea"/>
            <a:cs typeface="+mn-cs"/>
          </a:defRPr>
        </a:defPPr>
      </a:lstStyle>
    </a:tx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10919</TotalTime>
  <Words>1709</Words>
  <Application>Microsoft Office PowerPoint</Application>
  <PresentationFormat>Widescreen</PresentationFormat>
  <Paragraphs>184</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Bebas Neue</vt:lpstr>
      <vt:lpstr>Calibri</vt:lpstr>
      <vt:lpstr>Calibri Light</vt:lpstr>
      <vt:lpstr>Century Gothic</vt:lpstr>
      <vt:lpstr>Courier New</vt:lpstr>
      <vt:lpstr>Open Sans</vt:lpstr>
      <vt:lpstr>Wingdings</vt:lpstr>
      <vt:lpstr>Office-téma</vt:lpstr>
      <vt:lpstr>2021-22 District Annual Report Public Hearing</vt:lpstr>
      <vt:lpstr>8 Sections to the 2021-22 District Annual Report</vt:lpstr>
      <vt:lpstr>Section 1  2021-22 Texas Academic Performance Report (TAPR)</vt:lpstr>
      <vt:lpstr>Section 1  2021-22 Texas Academic Performance Report (TAPR)</vt:lpstr>
      <vt:lpstr>Section 1  2021-22 Texas Academic Performance Report (TAPR)</vt:lpstr>
      <vt:lpstr>Section 1  2021-22 Texas Academic Performance Report (TAPR)</vt:lpstr>
      <vt:lpstr>Section 1  2021-22 Texas Academic Performance Report (TAPR)</vt:lpstr>
      <vt:lpstr>Section 1  2021-22 Texas Academic Performance Report (TAPR)</vt:lpstr>
      <vt:lpstr>Section 1  2021-22 Texas Academic Performance Report (TAPR)</vt:lpstr>
      <vt:lpstr>Section 2  PEIMS Financial Standard Reports (2020-21 Financial Actual Reports)</vt:lpstr>
      <vt:lpstr>Section 3  2021-22 District Accreditation Status</vt:lpstr>
      <vt:lpstr>Section 4  Campus Performance Objectives</vt:lpstr>
      <vt:lpstr>Section 5  Report on Violent or Criminal Incidents</vt:lpstr>
      <vt:lpstr>Section 5  Report on Violent or Criminal Incidents</vt:lpstr>
      <vt:lpstr>Section 6  Student Performance in Postsecondary Institutions</vt:lpstr>
      <vt:lpstr>Section 7  Progress of the District and Each Campus Toward Meeting Board-adopted HB 3 Goals</vt:lpstr>
      <vt:lpstr>Section 8  TAPR Glossary</vt:lpstr>
      <vt:lpstr>Resources and Availability of Annual Report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ltatum</dc:creator>
  <cp:lastModifiedBy>Administrator</cp:lastModifiedBy>
  <cp:revision>354</cp:revision>
  <cp:lastPrinted>2023-02-02T21:15:20Z</cp:lastPrinted>
  <dcterms:created xsi:type="dcterms:W3CDTF">2013-03-11T13:18:39Z</dcterms:created>
  <dcterms:modified xsi:type="dcterms:W3CDTF">2023-02-02T21:16:18Z</dcterms:modified>
</cp:coreProperties>
</file>