
<file path=[Content_Types].xml><?xml version="1.0" encoding="utf-8"?>
<Types xmlns="http://schemas.openxmlformats.org/package/2006/content-types">
  <Default Extension="png" ContentType="image/png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6" r:id="rId4"/>
    <p:sldId id="287" r:id="rId5"/>
    <p:sldId id="258" r:id="rId6"/>
    <p:sldId id="259" r:id="rId7"/>
    <p:sldId id="260" r:id="rId8"/>
    <p:sldId id="281" r:id="rId9"/>
    <p:sldId id="273" r:id="rId10"/>
    <p:sldId id="280" r:id="rId11"/>
    <p:sldId id="288" r:id="rId12"/>
    <p:sldId id="265" r:id="rId13"/>
    <p:sldId id="266" r:id="rId14"/>
    <p:sldId id="267" r:id="rId15"/>
    <p:sldId id="268" r:id="rId16"/>
    <p:sldId id="269" r:id="rId17"/>
    <p:sldId id="270" r:id="rId18"/>
    <p:sldId id="283" r:id="rId19"/>
    <p:sldId id="284" r:id="rId20"/>
    <p:sldId id="285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gretchen.TCOEK12\AppData\Local\Microsoft\Windows\Temporary%20Internet%20Files\Content.Outlook\86L80C8W\TCOE%20Balance%20Trends%202019-11-19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tcoek12\tcoe\ndrive\Business\CBO\21-22%20Budget%20Development\TCOE\TCOE%20Balance%20Trends%20NEW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tcoek12\tcoe\ndrive\Business\CBO\21-22%20Budget%20Development\TCOE\TCOE%20Balance%20Trends%20NEW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tcoek12\tcoe\ndrive\Business\CBO\21-22%20Budget%20Development\TCOE\TCOE%20Balance%20Trends%20NEW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tcoek12\tcoe\ndrive\Business\CBO\21-22%20Budget%20Development\TCOE\TCOE%20Balance%20Trends%20NEW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/>
              <a:t>General Fund Year Ended June 30</a:t>
            </a:r>
          </a:p>
        </c:rich>
      </c:tx>
      <c:layout>
        <c:manualLayout>
          <c:xMode val="edge"/>
          <c:yMode val="edge"/>
          <c:x val="0.28728138561887684"/>
          <c:y val="9.5231739313986537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0923671441438828E-2"/>
          <c:y val="0.20747372331883171"/>
          <c:w val="0.73144577843611136"/>
          <c:h val="0.64000479392130782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576640"/>
        <c:axId val="32578944"/>
      </c:barChart>
      <c:catAx>
        <c:axId val="32576640"/>
        <c:scaling>
          <c:orientation val="maxMin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2578944"/>
        <c:crosses val="autoZero"/>
        <c:auto val="1"/>
        <c:lblAlgn val="ctr"/>
        <c:lblOffset val="100"/>
        <c:noMultiLvlLbl val="0"/>
      </c:catAx>
      <c:valAx>
        <c:axId val="32578944"/>
        <c:scaling>
          <c:orientation val="minMax"/>
        </c:scaling>
        <c:delete val="0"/>
        <c:axPos val="l"/>
        <c:majorGridlines/>
        <c:minorGridlines/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2576640"/>
        <c:crosses val="max"/>
        <c:crossBetween val="between"/>
        <c:majorUnit val="500000"/>
        <c:minorUnit val="250000"/>
      </c:valAx>
    </c:plotArea>
    <c:legend>
      <c:legendPos val="r"/>
      <c:layout>
        <c:manualLayout>
          <c:xMode val="edge"/>
          <c:yMode val="edge"/>
          <c:x val="0.84016761518671557"/>
          <c:y val="0.39285897481992832"/>
          <c:w val="0.15614056287518516"/>
          <c:h val="0.43129104994117379"/>
        </c:manualLayout>
      </c:layout>
      <c:overlay val="0"/>
      <c:txPr>
        <a:bodyPr/>
        <a:lstStyle/>
        <a:p>
          <a:pPr>
            <a:defRPr sz="155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Data!$B$4</c:f>
              <c:strCache>
                <c:ptCount val="1"/>
                <c:pt idx="0">
                  <c:v>Fund 01 - General Fund   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Data!$C$3:$S$3</c:f>
              <c:strCache>
                <c:ptCount val="1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</c:strCache>
            </c:strRef>
          </c:cat>
          <c:val>
            <c:numRef>
              <c:f>Data!$C$4:$S$4</c:f>
              <c:numCache>
                <c:formatCode>#,##0</c:formatCode>
                <c:ptCount val="17"/>
                <c:pt idx="0">
                  <c:v>1550618</c:v>
                </c:pt>
                <c:pt idx="1">
                  <c:v>1562286</c:v>
                </c:pt>
                <c:pt idx="2">
                  <c:v>1521502</c:v>
                </c:pt>
                <c:pt idx="3">
                  <c:v>619809.17000000004</c:v>
                </c:pt>
                <c:pt idx="4">
                  <c:v>511109.15000000008</c:v>
                </c:pt>
                <c:pt idx="5">
                  <c:v>854096.58</c:v>
                </c:pt>
                <c:pt idx="6">
                  <c:v>873514.51</c:v>
                </c:pt>
                <c:pt idx="7">
                  <c:v>1138645.73</c:v>
                </c:pt>
                <c:pt idx="8">
                  <c:v>1062251.01</c:v>
                </c:pt>
                <c:pt idx="9">
                  <c:v>1168179.1299999999</c:v>
                </c:pt>
                <c:pt idx="10">
                  <c:v>1299488</c:v>
                </c:pt>
                <c:pt idx="11">
                  <c:v>1493796</c:v>
                </c:pt>
                <c:pt idx="12">
                  <c:v>1492938</c:v>
                </c:pt>
                <c:pt idx="13">
                  <c:v>1731734</c:v>
                </c:pt>
                <c:pt idx="14">
                  <c:v>1120790</c:v>
                </c:pt>
                <c:pt idx="15">
                  <c:v>710398</c:v>
                </c:pt>
                <c:pt idx="16">
                  <c:v>560520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093888"/>
        <c:axId val="33141120"/>
      </c:barChart>
      <c:catAx>
        <c:axId val="33093888"/>
        <c:scaling>
          <c:orientation val="minMax"/>
        </c:scaling>
        <c:delete val="0"/>
        <c:axPos val="b"/>
        <c:majorTickMark val="out"/>
        <c:minorTickMark val="none"/>
        <c:tickLblPos val="nextTo"/>
        <c:crossAx val="33141120"/>
        <c:crosses val="autoZero"/>
        <c:auto val="1"/>
        <c:lblAlgn val="ctr"/>
        <c:lblOffset val="100"/>
        <c:noMultiLvlLbl val="0"/>
      </c:catAx>
      <c:valAx>
        <c:axId val="33141120"/>
        <c:scaling>
          <c:orientation val="minMax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numFmt formatCode="#,##0" sourceLinked="1"/>
        <c:majorTickMark val="out"/>
        <c:minorTickMark val="none"/>
        <c:tickLblPos val="nextTo"/>
        <c:crossAx val="330938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Data!$B$6</c:f>
              <c:strCache>
                <c:ptCount val="1"/>
                <c:pt idx="0">
                  <c:v>Fund 14 - Deferred Maintenance   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Data!$C$5:$S$5</c:f>
              <c:strCache>
                <c:ptCount val="1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</c:strCache>
            </c:strRef>
          </c:cat>
          <c:val>
            <c:numRef>
              <c:f>Data!$C$6:$S$6</c:f>
              <c:numCache>
                <c:formatCode>#,##0</c:formatCode>
                <c:ptCount val="17"/>
                <c:pt idx="0">
                  <c:v>303124.87</c:v>
                </c:pt>
                <c:pt idx="1">
                  <c:v>140768.64000000001</c:v>
                </c:pt>
                <c:pt idx="2">
                  <c:v>40050.589999999997</c:v>
                </c:pt>
                <c:pt idx="3">
                  <c:v>39133.51</c:v>
                </c:pt>
                <c:pt idx="4">
                  <c:v>37112.870000000003</c:v>
                </c:pt>
                <c:pt idx="5">
                  <c:v>49621.22</c:v>
                </c:pt>
                <c:pt idx="6">
                  <c:v>51694.8</c:v>
                </c:pt>
                <c:pt idx="7">
                  <c:v>28697.71</c:v>
                </c:pt>
                <c:pt idx="8">
                  <c:v>45436.41</c:v>
                </c:pt>
                <c:pt idx="9">
                  <c:v>56613</c:v>
                </c:pt>
                <c:pt idx="10">
                  <c:v>71560</c:v>
                </c:pt>
                <c:pt idx="11">
                  <c:v>92050</c:v>
                </c:pt>
                <c:pt idx="12">
                  <c:v>115815</c:v>
                </c:pt>
                <c:pt idx="13">
                  <c:v>110981</c:v>
                </c:pt>
                <c:pt idx="14">
                  <c:v>211017</c:v>
                </c:pt>
                <c:pt idx="15">
                  <c:v>211153</c:v>
                </c:pt>
                <c:pt idx="16">
                  <c:v>211289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623424"/>
        <c:axId val="33727616"/>
      </c:barChart>
      <c:catAx>
        <c:axId val="33623424"/>
        <c:scaling>
          <c:orientation val="minMax"/>
        </c:scaling>
        <c:delete val="0"/>
        <c:axPos val="b"/>
        <c:majorTickMark val="out"/>
        <c:minorTickMark val="none"/>
        <c:tickLblPos val="nextTo"/>
        <c:crossAx val="33727616"/>
        <c:crosses val="autoZero"/>
        <c:auto val="1"/>
        <c:lblAlgn val="ctr"/>
        <c:lblOffset val="100"/>
        <c:noMultiLvlLbl val="0"/>
      </c:catAx>
      <c:valAx>
        <c:axId val="3372761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336234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Data!$B$8</c:f>
              <c:strCache>
                <c:ptCount val="1"/>
                <c:pt idx="0">
                  <c:v>Fund 17 - Special Reserve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Data!$C$7:$S$7</c:f>
              <c:strCache>
                <c:ptCount val="1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</c:strCache>
            </c:strRef>
          </c:cat>
          <c:val>
            <c:numRef>
              <c:f>Data!$C$8:$S$8</c:f>
              <c:numCache>
                <c:formatCode>#,##0</c:formatCode>
                <c:ptCount val="17"/>
                <c:pt idx="0">
                  <c:v>624168.73</c:v>
                </c:pt>
                <c:pt idx="1">
                  <c:v>640100.06000000006</c:v>
                </c:pt>
                <c:pt idx="2">
                  <c:v>454848.8</c:v>
                </c:pt>
                <c:pt idx="3">
                  <c:v>410652.24</c:v>
                </c:pt>
                <c:pt idx="4">
                  <c:v>397931.13</c:v>
                </c:pt>
                <c:pt idx="5">
                  <c:v>545206.63</c:v>
                </c:pt>
                <c:pt idx="6">
                  <c:v>815932</c:v>
                </c:pt>
                <c:pt idx="7">
                  <c:v>990192.84</c:v>
                </c:pt>
                <c:pt idx="8">
                  <c:v>1144328</c:v>
                </c:pt>
                <c:pt idx="9">
                  <c:v>1369206</c:v>
                </c:pt>
                <c:pt idx="10">
                  <c:v>1464628</c:v>
                </c:pt>
                <c:pt idx="11">
                  <c:v>1590420</c:v>
                </c:pt>
                <c:pt idx="12">
                  <c:v>1749511</c:v>
                </c:pt>
                <c:pt idx="13">
                  <c:v>1894943</c:v>
                </c:pt>
                <c:pt idx="14">
                  <c:v>2020194</c:v>
                </c:pt>
                <c:pt idx="15">
                  <c:v>2183706</c:v>
                </c:pt>
                <c:pt idx="16">
                  <c:v>2100465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907392"/>
        <c:axId val="96845824"/>
      </c:barChart>
      <c:catAx>
        <c:axId val="50907392"/>
        <c:scaling>
          <c:orientation val="minMax"/>
        </c:scaling>
        <c:delete val="0"/>
        <c:axPos val="b"/>
        <c:majorTickMark val="out"/>
        <c:minorTickMark val="none"/>
        <c:tickLblPos val="nextTo"/>
        <c:crossAx val="96845824"/>
        <c:crosses val="autoZero"/>
        <c:auto val="1"/>
        <c:lblAlgn val="ctr"/>
        <c:lblOffset val="100"/>
        <c:noMultiLvlLbl val="0"/>
      </c:catAx>
      <c:valAx>
        <c:axId val="9684582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509073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Data!$B$10</c:f>
              <c:strCache>
                <c:ptCount val="1"/>
                <c:pt idx="0">
                  <c:v>Fund 20 - Special Reserve OPEB   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cat>
            <c:strRef>
              <c:f>Data!$C$9:$S$9</c:f>
              <c:strCache>
                <c:ptCount val="1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</c:strCache>
            </c:strRef>
          </c:cat>
          <c:val>
            <c:numRef>
              <c:f>Data!$C$10:$S$10</c:f>
              <c:numCache>
                <c:formatCode>#,##0</c:formatCode>
                <c:ptCount val="17"/>
                <c:pt idx="0">
                  <c:v>93977.47</c:v>
                </c:pt>
                <c:pt idx="1">
                  <c:v>94717.2</c:v>
                </c:pt>
                <c:pt idx="2">
                  <c:v>95262.81</c:v>
                </c:pt>
                <c:pt idx="3">
                  <c:v>87215.59</c:v>
                </c:pt>
                <c:pt idx="4">
                  <c:v>79195.179999999993</c:v>
                </c:pt>
                <c:pt idx="5">
                  <c:v>105398.51</c:v>
                </c:pt>
                <c:pt idx="6">
                  <c:v>107921.31</c:v>
                </c:pt>
                <c:pt idx="7">
                  <c:v>112422.18</c:v>
                </c:pt>
                <c:pt idx="8">
                  <c:v>121076</c:v>
                </c:pt>
                <c:pt idx="9">
                  <c:v>106507</c:v>
                </c:pt>
                <c:pt idx="10">
                  <c:v>73542</c:v>
                </c:pt>
                <c:pt idx="11">
                  <c:v>70338</c:v>
                </c:pt>
                <c:pt idx="12">
                  <c:v>69036</c:v>
                </c:pt>
                <c:pt idx="13">
                  <c:v>75401</c:v>
                </c:pt>
                <c:pt idx="14">
                  <c:v>82396</c:v>
                </c:pt>
                <c:pt idx="15">
                  <c:v>89460</c:v>
                </c:pt>
                <c:pt idx="16">
                  <c:v>89481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100992"/>
        <c:axId val="102754176"/>
      </c:barChart>
      <c:catAx>
        <c:axId val="102100992"/>
        <c:scaling>
          <c:orientation val="minMax"/>
        </c:scaling>
        <c:delete val="0"/>
        <c:axPos val="b"/>
        <c:majorTickMark val="out"/>
        <c:minorTickMark val="none"/>
        <c:tickLblPos val="nextTo"/>
        <c:crossAx val="102754176"/>
        <c:crosses val="autoZero"/>
        <c:auto val="1"/>
        <c:lblAlgn val="ctr"/>
        <c:lblOffset val="100"/>
        <c:noMultiLvlLbl val="0"/>
      </c:catAx>
      <c:valAx>
        <c:axId val="1027541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021009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5CDA-129F-4191-9E54-85D50884D88C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964B-4359-45E9-9B77-11F69B44B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06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5CDA-129F-4191-9E54-85D50884D88C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964B-4359-45E9-9B77-11F69B44B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006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5CDA-129F-4191-9E54-85D50884D88C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964B-4359-45E9-9B77-11F69B44B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625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5CDA-129F-4191-9E54-85D50884D88C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964B-4359-45E9-9B77-11F69B44B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116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5CDA-129F-4191-9E54-85D50884D88C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964B-4359-45E9-9B77-11F69B44B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779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5CDA-129F-4191-9E54-85D50884D88C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964B-4359-45E9-9B77-11F69B44B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28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5CDA-129F-4191-9E54-85D50884D88C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964B-4359-45E9-9B77-11F69B44B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527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5CDA-129F-4191-9E54-85D50884D88C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964B-4359-45E9-9B77-11F69B44B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97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5CDA-129F-4191-9E54-85D50884D88C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964B-4359-45E9-9B77-11F69B44B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873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5CDA-129F-4191-9E54-85D50884D88C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964B-4359-45E9-9B77-11F69B44B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95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5CDA-129F-4191-9E54-85D50884D88C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964B-4359-45E9-9B77-11F69B44B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490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D5CDA-129F-4191-9E54-85D50884D88C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8964B-4359-45E9-9B77-11F69B44B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57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Char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4953000" cy="1470025"/>
          </a:xfrm>
        </p:spPr>
        <p:txBody>
          <a:bodyPr/>
          <a:lstStyle/>
          <a:p>
            <a:r>
              <a:rPr lang="en-US" dirty="0" smtClean="0"/>
              <a:t>Trinity County Office of Education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971800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en-US" sz="4800" dirty="0" smtClean="0"/>
              <a:t>2022/23 </a:t>
            </a:r>
            <a:r>
              <a:rPr lang="en-US" sz="4800" dirty="0" smtClean="0"/>
              <a:t>Adopted </a:t>
            </a:r>
            <a:r>
              <a:rPr lang="en-US" sz="4800" dirty="0" smtClean="0"/>
              <a:t>Budget  </a:t>
            </a:r>
            <a:r>
              <a:rPr lang="en-US" sz="4800" dirty="0"/>
              <a:t>and Multiyear Projection </a:t>
            </a:r>
            <a:r>
              <a:rPr lang="en-US" sz="4800" dirty="0" smtClean="0"/>
              <a:t>2022/23 </a:t>
            </a:r>
            <a:r>
              <a:rPr lang="en-US" sz="4800" dirty="0"/>
              <a:t>through </a:t>
            </a:r>
            <a:r>
              <a:rPr lang="en-US" sz="4800" dirty="0" smtClean="0"/>
              <a:t>2024/25</a:t>
            </a:r>
            <a:endParaRPr lang="en-US" sz="4800" dirty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4800"/>
            <a:ext cx="2331720" cy="23545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191000" y="4876800"/>
            <a:ext cx="43799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Gretchen Deichler</a:t>
            </a:r>
          </a:p>
          <a:p>
            <a:r>
              <a:rPr lang="en-US" dirty="0" smtClean="0"/>
              <a:t>Assistant Superintendent Business Services</a:t>
            </a:r>
          </a:p>
          <a:p>
            <a:r>
              <a:rPr lang="en-US" dirty="0" smtClean="0"/>
              <a:t>gretchend@tcoek12.org </a:t>
            </a:r>
          </a:p>
          <a:p>
            <a:r>
              <a:rPr lang="en-US" dirty="0" smtClean="0"/>
              <a:t>(530) 623-2861 </a:t>
            </a:r>
            <a:r>
              <a:rPr lang="en-US" dirty="0" err="1" smtClean="0"/>
              <a:t>ext</a:t>
            </a:r>
            <a:r>
              <a:rPr lang="en-US" dirty="0" smtClean="0"/>
              <a:t> 229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85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Look back in time…</a:t>
            </a:r>
          </a:p>
          <a:p>
            <a:r>
              <a:rPr lang="en-US" dirty="0" smtClean="0"/>
              <a:t>General </a:t>
            </a:r>
            <a:r>
              <a:rPr lang="en-US" dirty="0" smtClean="0"/>
              <a:t>Fund Assumptions for 2022/23  Proposed Budget and Multiyear Projection</a:t>
            </a:r>
          </a:p>
          <a:p>
            <a:r>
              <a:rPr lang="en-US" dirty="0" smtClean="0"/>
              <a:t>Staff Assumptions</a:t>
            </a:r>
          </a:p>
          <a:p>
            <a:r>
              <a:rPr lang="en-US" dirty="0" smtClean="0"/>
              <a:t>Average Daily Attendance Trends</a:t>
            </a:r>
          </a:p>
          <a:p>
            <a:pPr lvl="1"/>
            <a:r>
              <a:rPr lang="en-US" dirty="0" smtClean="0"/>
              <a:t>Countywide Historical Data</a:t>
            </a:r>
          </a:p>
          <a:p>
            <a:r>
              <a:rPr lang="en-US" dirty="0" smtClean="0"/>
              <a:t>General Fund Revenue &amp; Expenditures</a:t>
            </a:r>
          </a:p>
          <a:p>
            <a:r>
              <a:rPr lang="en-US" dirty="0" smtClean="0"/>
              <a:t>General Fund Multiyear Projection </a:t>
            </a:r>
            <a:r>
              <a:rPr lang="en-US" dirty="0" smtClean="0"/>
              <a:t>2021/22– </a:t>
            </a:r>
            <a:r>
              <a:rPr lang="en-US" dirty="0" smtClean="0"/>
              <a:t>2024/25</a:t>
            </a:r>
          </a:p>
          <a:p>
            <a:r>
              <a:rPr lang="en-US" dirty="0" smtClean="0"/>
              <a:t>Special Reserve Funds Multiyear Projections 2021/22 – 2024/25</a:t>
            </a:r>
          </a:p>
          <a:p>
            <a:r>
              <a:rPr lang="en-US" dirty="0" smtClean="0"/>
              <a:t>Summary of Criteria and Standards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309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Look back in time…</a:t>
            </a:r>
            <a:br>
              <a:rPr lang="en-US" dirty="0" smtClean="0"/>
            </a:br>
            <a:r>
              <a:rPr lang="en-US" dirty="0" smtClean="0"/>
              <a:t>My first year as CBO at TCOE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735" y="1600200"/>
            <a:ext cx="594253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78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Look back in time…</a:t>
            </a:r>
            <a:br>
              <a:rPr lang="en-US" dirty="0" smtClean="0"/>
            </a:br>
            <a:r>
              <a:rPr lang="en-US" dirty="0" smtClean="0"/>
              <a:t>My first year as CBO at TCOE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194" y="1600200"/>
            <a:ext cx="678561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9315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Fund Assumptions 2022/23 Budget and Multiyear Projections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Funded LCFF COLA by Dept. of Finance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2022/23	6.56%</a:t>
            </a:r>
          </a:p>
          <a:p>
            <a:endParaRPr lang="en-US" dirty="0" smtClean="0"/>
          </a:p>
          <a:p>
            <a:r>
              <a:rPr lang="en-US" dirty="0" smtClean="0"/>
              <a:t>2022/23	5.38%</a:t>
            </a:r>
          </a:p>
          <a:p>
            <a:endParaRPr lang="en-US" dirty="0"/>
          </a:p>
          <a:p>
            <a:r>
              <a:rPr lang="en-US" dirty="0" smtClean="0"/>
              <a:t>2023/24	4.02%</a:t>
            </a:r>
          </a:p>
          <a:p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93965021"/>
              </p:ext>
            </p:extLst>
          </p:nvPr>
        </p:nvGraphicFramePr>
        <p:xfrm>
          <a:off x="3733800" y="1600200"/>
          <a:ext cx="5105400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3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55852">
                <a:tc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2022/23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2023/24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2024/25</a:t>
                      </a:r>
                      <a:endParaRPr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04622">
                <a:tc>
                  <a:txBody>
                    <a:bodyPr/>
                    <a:lstStyle/>
                    <a:p>
                      <a:r>
                        <a:rPr lang="en-US" dirty="0" smtClean="0"/>
                        <a:t>9 districts @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$134,317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$141,543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$147,233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04622">
                <a:tc>
                  <a:txBody>
                    <a:bodyPr/>
                    <a:lstStyle/>
                    <a:p>
                      <a:r>
                        <a:rPr lang="en-US" dirty="0" smtClean="0"/>
                        <a:t>1 base @ 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$805,906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$849,264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$7883,404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55852">
                <a:tc>
                  <a:txBody>
                    <a:bodyPr/>
                    <a:lstStyle/>
                    <a:p>
                      <a:r>
                        <a:rPr lang="en-US" dirty="0" smtClean="0"/>
                        <a:t>EC 2575.2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$200,000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$200,000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$200,000</a:t>
                      </a:r>
                      <a:endParaRPr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55852">
                <a:tc>
                  <a:txBody>
                    <a:bodyPr/>
                    <a:lstStyle/>
                    <a:p>
                      <a:r>
                        <a:rPr lang="en-US" dirty="0" smtClean="0"/>
                        <a:t>ADA @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$86.00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$90.63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$94.28</a:t>
                      </a:r>
                      <a:endParaRPr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114800" y="3126815"/>
            <a:ext cx="4876799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This does not include the additional $175K per district in the May Revision and was NOT included in the revenue </a:t>
            </a:r>
            <a:r>
              <a:rPr lang="en-US" dirty="0" smtClean="0"/>
              <a:t>projections pending signed budget.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775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Assumptions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0017080"/>
              </p:ext>
            </p:extLst>
          </p:nvPr>
        </p:nvGraphicFramePr>
        <p:xfrm>
          <a:off x="762000" y="1219200"/>
          <a:ext cx="7924800" cy="544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2022/23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2023/24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2024/25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STRS Employer Rates (Approximate)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19.10%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19.10%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19.10%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PERS Employer Rates (Approximate)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25.37%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25.20%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24.60%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State</a:t>
                      </a: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Unemployment Insurance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.50%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.50%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.20%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Lottery – Unrestricted per ADA 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$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163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$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163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$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163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Lottery – Prop. 20 per ADA 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$65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$65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$65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Mandated Block Grant for 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COE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K-8 per ADA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9-12 per 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ADA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Countywide 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$34.94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$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67.31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$1.10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$36.82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$70.93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$1.13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$38.30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$73.78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$1.16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756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TCOE </a:t>
            </a:r>
            <a:r>
              <a:rPr lang="en-US" dirty="0" smtClean="0"/>
              <a:t>Staffing Assumptions 2021/22 through 2024/25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7875110"/>
              </p:ext>
            </p:extLst>
          </p:nvPr>
        </p:nvGraphicFramePr>
        <p:xfrm>
          <a:off x="304800" y="1600200"/>
          <a:ext cx="861060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8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56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296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42672">
                  <a:extLst>
                    <a:ext uri="{9D8B030D-6E8A-4147-A177-3AD203B41FA5}">
                      <a16:colId xmlns:a16="http://schemas.microsoft.com/office/drawing/2014/main" xmlns="" val="979900585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Bargaining</a:t>
                      </a:r>
                      <a:r>
                        <a:rPr lang="en-US" baseline="0" dirty="0" smtClean="0"/>
                        <a:t> Unit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2021/22</a:t>
                      </a:r>
                    </a:p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Interim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2022/23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2023/24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2024/25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+mn-lt"/>
                        </a:rPr>
                        <a:t>Certificated Management</a:t>
                      </a:r>
                      <a:endParaRPr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4 FTE</a:t>
                      </a:r>
                      <a:endParaRPr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3.5 FTE</a:t>
                      </a:r>
                    </a:p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Deputy Supt .5 FTE</a:t>
                      </a:r>
                      <a:r>
                        <a:rPr lang="en-US" sz="1200" baseline="0" dirty="0" smtClean="0">
                          <a:latin typeface="+mn-lt"/>
                        </a:rPr>
                        <a:t> July-Dec then VACANT</a:t>
                      </a:r>
                      <a:endParaRPr 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3 FTE</a:t>
                      </a:r>
                      <a:endParaRPr 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3 FTE</a:t>
                      </a:r>
                      <a:endParaRPr 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+mn-lt"/>
                        </a:rPr>
                        <a:t>Classified Management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4 FTE</a:t>
                      </a:r>
                      <a:endParaRPr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3.5 FTE</a:t>
                      </a:r>
                    </a:p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ASBS retires Jan 2023</a:t>
                      </a:r>
                      <a:endParaRPr 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latin typeface="+mn-lt"/>
                        </a:rPr>
                        <a:t>3 FTE</a:t>
                      </a:r>
                      <a:endParaRPr 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latin typeface="+mn-lt"/>
                        </a:rPr>
                        <a:t>3 FTE</a:t>
                      </a:r>
                      <a:endParaRPr 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+mn-lt"/>
                        </a:rPr>
                        <a:t>CSEA Classified</a:t>
                      </a:r>
                      <a:endParaRPr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28 FTE</a:t>
                      </a:r>
                      <a:endParaRPr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32.6 FTE</a:t>
                      </a:r>
                    </a:p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New – 3 Speech Language Path </a:t>
                      </a:r>
                      <a:r>
                        <a:rPr lang="en-US" sz="1200" dirty="0" err="1" smtClean="0">
                          <a:latin typeface="+mn-lt"/>
                        </a:rPr>
                        <a:t>Asst</a:t>
                      </a:r>
                      <a:endParaRPr lang="en-US" sz="1200" dirty="0">
                        <a:latin typeface="+mn-lt"/>
                      </a:endParaRPr>
                    </a:p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New</a:t>
                      </a:r>
                      <a:r>
                        <a:rPr lang="en-US" sz="1200" baseline="0" dirty="0" smtClean="0">
                          <a:latin typeface="+mn-lt"/>
                        </a:rPr>
                        <a:t> – ERMHS (was certificated counselor)</a:t>
                      </a:r>
                    </a:p>
                    <a:p>
                      <a:pPr algn="ctr"/>
                      <a:r>
                        <a:rPr lang="en-US" sz="1200" baseline="0" dirty="0" smtClean="0">
                          <a:latin typeface="+mn-lt"/>
                        </a:rPr>
                        <a:t>New part-time </a:t>
                      </a:r>
                      <a:r>
                        <a:rPr lang="en-US" sz="1200" baseline="0" dirty="0" err="1" smtClean="0">
                          <a:latin typeface="+mn-lt"/>
                        </a:rPr>
                        <a:t>Sp</a:t>
                      </a:r>
                      <a:r>
                        <a:rPr lang="en-US" sz="1200" baseline="0" dirty="0" smtClean="0">
                          <a:latin typeface="+mn-lt"/>
                        </a:rPr>
                        <a:t> Ed </a:t>
                      </a:r>
                      <a:r>
                        <a:rPr lang="en-US" sz="1200" baseline="0" dirty="0" err="1" smtClean="0">
                          <a:latin typeface="+mn-lt"/>
                        </a:rPr>
                        <a:t>PreK</a:t>
                      </a:r>
                      <a:r>
                        <a:rPr lang="en-US" sz="1200" baseline="0" dirty="0" smtClean="0">
                          <a:latin typeface="+mn-lt"/>
                        </a:rPr>
                        <a:t> Para</a:t>
                      </a:r>
                    </a:p>
                    <a:p>
                      <a:pPr algn="ctr"/>
                      <a:r>
                        <a:rPr lang="en-US" sz="1200" baseline="0" dirty="0" smtClean="0">
                          <a:latin typeface="+mn-lt"/>
                        </a:rPr>
                        <a:t>New part-time Oral Health Specialist</a:t>
                      </a:r>
                    </a:p>
                    <a:p>
                      <a:pPr algn="ctr"/>
                      <a:r>
                        <a:rPr lang="en-US" sz="1200" baseline="0" dirty="0" smtClean="0">
                          <a:latin typeface="+mn-lt"/>
                        </a:rPr>
                        <a:t>New part-time Health Specialist</a:t>
                      </a:r>
                    </a:p>
                    <a:p>
                      <a:pPr algn="ctr"/>
                      <a:r>
                        <a:rPr lang="en-US" sz="1200" baseline="0" dirty="0" smtClean="0">
                          <a:latin typeface="+mn-lt"/>
                        </a:rPr>
                        <a:t>(includes VACANT IT Specialist &amp; Business Staff)</a:t>
                      </a:r>
                      <a:endParaRPr lang="en-US" sz="1200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31.9 FTE</a:t>
                      </a:r>
                    </a:p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Less</a:t>
                      </a:r>
                      <a:r>
                        <a:rPr lang="en-US" sz="1200" baseline="0" dirty="0" smtClean="0">
                          <a:latin typeface="+mn-lt"/>
                        </a:rPr>
                        <a:t> part-time Speech Proctor</a:t>
                      </a:r>
                      <a:endParaRPr 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31.5 FTE</a:t>
                      </a:r>
                    </a:p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Less part-time Health Specialist</a:t>
                      </a:r>
                      <a:endParaRPr 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+mn-lt"/>
                        </a:rPr>
                        <a:t>Classified Unrepresented</a:t>
                      </a:r>
                      <a:endParaRPr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.94 FTE</a:t>
                      </a:r>
                      <a:endParaRPr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+mn-lt"/>
                        </a:rPr>
                        <a:t>.94 FTE</a:t>
                      </a:r>
                    </a:p>
                    <a:p>
                      <a:pPr algn="ctr"/>
                      <a:endParaRPr 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+mn-lt"/>
                        </a:rPr>
                        <a:t>.94 FTE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+mn-lt"/>
                        </a:rPr>
                        <a:t>.94 FTE</a:t>
                      </a:r>
                    </a:p>
                    <a:p>
                      <a:pPr algn="ctr"/>
                      <a:endParaRPr 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+mn-lt"/>
                        </a:rPr>
                        <a:t>CTA / Other</a:t>
                      </a:r>
                      <a:r>
                        <a:rPr lang="en-US" sz="1200" baseline="0" dirty="0" smtClean="0">
                          <a:latin typeface="+mn-lt"/>
                        </a:rPr>
                        <a:t> </a:t>
                      </a:r>
                      <a:r>
                        <a:rPr lang="en-US" sz="1200" dirty="0" smtClean="0">
                          <a:latin typeface="+mn-lt"/>
                        </a:rPr>
                        <a:t>Certificated</a:t>
                      </a:r>
                      <a:endParaRPr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8.4 FTE</a:t>
                      </a:r>
                      <a:endParaRPr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7.2  FTE </a:t>
                      </a:r>
                    </a:p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Less Mental Health Clinician, CTE Teacher and School Counselor(moved to Classified as ERMHS)</a:t>
                      </a:r>
                    </a:p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Plus part-time </a:t>
                      </a:r>
                      <a:r>
                        <a:rPr lang="en-US" sz="1200" dirty="0" err="1" smtClean="0">
                          <a:latin typeface="+mn-lt"/>
                        </a:rPr>
                        <a:t>Sp</a:t>
                      </a:r>
                      <a:r>
                        <a:rPr lang="en-US" sz="1200" dirty="0" smtClean="0">
                          <a:latin typeface="+mn-lt"/>
                        </a:rPr>
                        <a:t> Ed Pre-K Teacher and full-time</a:t>
                      </a:r>
                      <a:r>
                        <a:rPr lang="en-US" sz="1200" baseline="0" dirty="0" smtClean="0">
                          <a:latin typeface="+mn-lt"/>
                        </a:rPr>
                        <a:t> UPK Instructional Leader</a:t>
                      </a:r>
                      <a:endParaRPr 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7.2 FTE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7.2 FTE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6520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TCOE Countywide P2 </a:t>
            </a:r>
            <a:r>
              <a:rPr lang="en-US" dirty="0" smtClean="0"/>
              <a:t>Projections</a:t>
            </a:r>
            <a:br>
              <a:rPr lang="en-US" dirty="0" smtClean="0"/>
            </a:br>
            <a:r>
              <a:rPr lang="en-US" sz="2200" dirty="0" smtClean="0"/>
              <a:t>Note that CHYBA projections increase by 129 students from 21/22 to 24/25</a:t>
            </a:r>
            <a:br>
              <a:rPr lang="en-US" sz="2200" dirty="0" smtClean="0"/>
            </a:br>
            <a:r>
              <a:rPr lang="en-US" sz="2200" dirty="0" smtClean="0"/>
              <a:t>and if this doesn’t materialize than countywide enrollment will be affected. </a:t>
            </a:r>
            <a:br>
              <a:rPr lang="en-US" sz="2200" dirty="0" smtClean="0"/>
            </a:br>
            <a:endParaRPr lang="en-US" sz="2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0579187"/>
              </p:ext>
            </p:extLst>
          </p:nvPr>
        </p:nvGraphicFramePr>
        <p:xfrm>
          <a:off x="1381125" y="1981200"/>
          <a:ext cx="6719888" cy="444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Chart" r:id="rId3" imgW="5886467" imgH="4486320" progId="Excel.Chart.8">
                  <p:embed/>
                </p:oleObj>
              </mc:Choice>
              <mc:Fallback>
                <p:oleObj name="Chart" r:id="rId3" imgW="5886467" imgH="4486320" progId="Excel.Chart.8">
                  <p:embed/>
                  <p:pic>
                    <p:nvPicPr>
                      <p:cNvPr id="4" name="Content Placeholder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1125" y="1981200"/>
                        <a:ext cx="6719888" cy="444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0080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0089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>Trinity Countywide Fall 1 </a:t>
            </a:r>
            <a:br>
              <a:rPr lang="en-US" sz="3100" dirty="0" smtClean="0"/>
            </a:br>
            <a:r>
              <a:rPr lang="en-US" sz="3100" dirty="0" smtClean="0"/>
              <a:t>Enrollment Trends</a:t>
            </a:r>
            <a:endParaRPr lang="en-US" sz="31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9</a:t>
            </a:fld>
            <a:endParaRPr lang="en-US" noProof="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08" y="1184224"/>
            <a:ext cx="8403383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222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Forest Reserve Projections</a:t>
            </a:r>
            <a:br>
              <a:rPr lang="en-US" dirty="0" smtClean="0"/>
            </a:br>
            <a:r>
              <a:rPr lang="en-US" dirty="0" smtClean="0"/>
              <a:t>Trinity COE in BOLD below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5633" y="1600200"/>
            <a:ext cx="643273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16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5950" y="274638"/>
            <a:ext cx="6115050" cy="5635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800" dirty="0"/>
              <a:t>Trinity COE Ending Fund Balance Trends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8394555-2896-425D-A985-8C2145A65B7B}" type="slidenum">
              <a:rPr lang="en-US" altLang="en-US" sz="1200">
                <a:solidFill>
                  <a:srgbClr val="B5A788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200">
              <a:solidFill>
                <a:srgbClr val="B5A788"/>
              </a:solidFill>
              <a:latin typeface="Arial" panose="020B0604020202020204" pitchFamily="34" charset="0"/>
            </a:endParaRPr>
          </a:p>
        </p:txBody>
      </p:sp>
      <p:pic>
        <p:nvPicPr>
          <p:cNvPr id="31748" name="Picture 2" descr="C:\Users\gretchen.TCOEK12\AppData\Local\Microsoft\Windows\Temporary Internet Files\Content.IE5\2CFN60FG\money+tree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051" y="152401"/>
            <a:ext cx="578644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7299548"/>
              </p:ext>
            </p:extLst>
          </p:nvPr>
        </p:nvGraphicFramePr>
        <p:xfrm>
          <a:off x="1943100" y="952413"/>
          <a:ext cx="5772150" cy="1333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3209108"/>
              </p:ext>
            </p:extLst>
          </p:nvPr>
        </p:nvGraphicFramePr>
        <p:xfrm>
          <a:off x="997267" y="923927"/>
          <a:ext cx="7286625" cy="1435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81916"/>
              </p:ext>
            </p:extLst>
          </p:nvPr>
        </p:nvGraphicFramePr>
        <p:xfrm>
          <a:off x="917972" y="2249424"/>
          <a:ext cx="7308056" cy="1517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9044618"/>
              </p:ext>
            </p:extLst>
          </p:nvPr>
        </p:nvGraphicFramePr>
        <p:xfrm>
          <a:off x="821388" y="3532252"/>
          <a:ext cx="7336631" cy="1350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4027368"/>
              </p:ext>
            </p:extLst>
          </p:nvPr>
        </p:nvGraphicFramePr>
        <p:xfrm>
          <a:off x="927545" y="4752023"/>
          <a:ext cx="7343775" cy="1743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72776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TCOE General Fund Multiyear Projection 2021/22 – 2024/25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2254270"/>
              </p:ext>
            </p:extLst>
          </p:nvPr>
        </p:nvGraphicFramePr>
        <p:xfrm>
          <a:off x="457200" y="1600200"/>
          <a:ext cx="7010400" cy="4968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93046408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2021/2022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2022/2023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2023/2024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2024/2025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Beginning Fund Balance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1,532,554</a:t>
                      </a: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1,731,735</a:t>
                      </a: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1,120,791</a:t>
                      </a: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710,387</a:t>
                      </a:r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Revenues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+ 7,699,275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+ 7,952,948</a:t>
                      </a:r>
                      <a:endParaRPr lang="en-US" sz="1200" dirty="0">
                        <a:solidFill>
                          <a:srgbClr val="3366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r>
                        <a:rPr lang="en-US" sz="1200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7,239,490</a:t>
                      </a:r>
                      <a:endParaRPr lang="en-US" sz="1200" dirty="0">
                        <a:solidFill>
                          <a:srgbClr val="3366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+ 7,344,043</a:t>
                      </a:r>
                      <a:endParaRPr lang="en-US" sz="1200" dirty="0">
                        <a:solidFill>
                          <a:srgbClr val="3366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Expenditures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- 7,500,094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- 8,563,892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n-US" sz="12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7,649,894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- 7,493,910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Ending Fund Balance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1,731,735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1,120,791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710,387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560,520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Components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 Ending Fund Balance (EFB)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 Spendable – Prepaid, Stores &amp; Rev. Cash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2,477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2,477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2,477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2,477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Restricted – LEA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-Cal, 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CalHOPE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Lottery, Special Ed,  Mental Health,  Expanded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Learning, Title IV E, School Readiness, 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Afterschool Admin. COE </a:t>
                      </a:r>
                      <a:r>
                        <a:rPr lang="en-US" sz="10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Covid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Mitigation &amp; Safe School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924,848</a:t>
                      </a:r>
                    </a:p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53% of EFB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646,974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58%</a:t>
                      </a:r>
                      <a:r>
                        <a:rPr lang="en-US" sz="12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 EFB</a:t>
                      </a:r>
                      <a:endParaRPr lang="en-US" sz="12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284,366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40%</a:t>
                      </a:r>
                      <a:r>
                        <a:rPr lang="en-US" sz="12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 EFB</a:t>
                      </a:r>
                      <a:endParaRPr lang="en-US" sz="12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254,856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45%</a:t>
                      </a:r>
                      <a:r>
                        <a:rPr lang="en-US" sz="12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 EFB</a:t>
                      </a:r>
                      <a:endParaRPr lang="en-US" sz="12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Economic Uncertainties = 2 District LCFF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252,096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268,340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283,086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294,466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Unappropriated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552,314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203,000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140,458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8,721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Change from Beg. to Ending Fund Balance</a:t>
                      </a: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199,181</a:t>
                      </a: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(610,944)</a:t>
                      </a: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(410,404)</a:t>
                      </a:r>
                    </a:p>
                  </a:txBody>
                  <a:tcPr marT="45706" marB="45706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(149,867)</a:t>
                      </a:r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0744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Special Reserve Fund 17 Multiyear Projection 2021/22 – 2024/25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999583"/>
              </p:ext>
            </p:extLst>
          </p:nvPr>
        </p:nvGraphicFramePr>
        <p:xfrm>
          <a:off x="457200" y="1524000"/>
          <a:ext cx="8229600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42240"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2021/22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2022/23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2023/24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2024/25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Beginning Fund Balance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1,749,511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1,894,943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2,045,269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2,208,781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9720"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Interest (actual and assumptions will increase at 1</a:t>
                      </a:r>
                      <a:r>
                        <a:rPr lang="en-US" sz="1000" baseline="30000" dirty="0" smtClean="0">
                          <a:latin typeface="Calibri" panose="020F0502020204030204" pitchFamily="34" charset="0"/>
                        </a:rPr>
                        <a:t>st</a:t>
                      </a: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 Interim)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+ 2,168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+ 1,895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+ 2,045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+ 2,209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Estimated Revenues – Current Year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Forest Reserve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+ 204,492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+ 193,649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+ 183,966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+ 14,550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Transfer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In from General Fund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+ 0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+ 0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+ 0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+ 0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Revenues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1000" b="1" baseline="0" dirty="0" smtClean="0">
                          <a:latin typeface="Calibri" panose="020F0502020204030204" pitchFamily="34" charset="0"/>
                        </a:rPr>
                        <a:t> 206,660</a:t>
                      </a:r>
                      <a:endParaRPr lang="en-US" sz="1000" b="1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1000" b="1" baseline="0" dirty="0" smtClean="0">
                          <a:latin typeface="Calibri" panose="020F0502020204030204" pitchFamily="34" charset="0"/>
                        </a:rPr>
                        <a:t> 2195,544</a:t>
                      </a:r>
                      <a:endParaRPr lang="en-US" sz="1000" b="1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1000" b="1" baseline="0" dirty="0" smtClean="0">
                          <a:latin typeface="Calibri" panose="020F0502020204030204" pitchFamily="34" charset="0"/>
                        </a:rPr>
                        <a:t> 186,012</a:t>
                      </a:r>
                      <a:endParaRPr lang="en-US" sz="1000" b="1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+</a:t>
                      </a:r>
                      <a:r>
                        <a:rPr lang="en-US" sz="1000" b="1" baseline="0" dirty="0" smtClean="0">
                          <a:latin typeface="Calibri" panose="020F0502020204030204" pitchFamily="34" charset="0"/>
                        </a:rPr>
                        <a:t> 16,759</a:t>
                      </a:r>
                      <a:endParaRPr lang="en-US" sz="1000" b="1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Transfers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Out for One-Time Use of Forest Reserve</a:t>
                      </a:r>
                      <a:endParaRPr lang="en-US" sz="1000" dirty="0" smtClean="0">
                        <a:latin typeface="Calibri" panose="020F0502020204030204" pitchFamily="34" charset="0"/>
                      </a:endParaRPr>
                    </a:p>
                    <a:p>
                      <a:pPr algn="r"/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COVID Vaccine Stipends</a:t>
                      </a:r>
                    </a:p>
                    <a:p>
                      <a:pPr algn="r"/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Equipment for TCCS Classroom</a:t>
                      </a:r>
                    </a:p>
                    <a:p>
                      <a:pPr algn="r"/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Retirement Offer</a:t>
                      </a:r>
                    </a:p>
                    <a:p>
                      <a:pPr algn="r"/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Transfer 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to 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General Fund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r">
                        <a:buFontTx/>
                        <a:buChar char="-"/>
                      </a:pPr>
                      <a:endParaRPr lang="en-US" sz="1000" dirty="0" smtClean="0">
                        <a:latin typeface="Calibri" panose="020F0502020204030204" pitchFamily="34" charset="0"/>
                      </a:endParaRPr>
                    </a:p>
                    <a:p>
                      <a:pPr marL="171450" indent="-171450" algn="r">
                        <a:buFontTx/>
                        <a:buChar char="-"/>
                      </a:pP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16,010</a:t>
                      </a:r>
                    </a:p>
                    <a:p>
                      <a:pPr marL="171450" indent="-171450" algn="r">
                        <a:buFontTx/>
                        <a:buChar char="-"/>
                      </a:pP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indent="0" algn="r">
                        <a:buFontTx/>
                        <a:buNone/>
                      </a:pP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- 45,218</a:t>
                      </a:r>
                      <a:endParaRPr lang="en-US" sz="1000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r">
                        <a:buFontTx/>
                        <a:buChar char="-"/>
                      </a:pPr>
                      <a:endParaRPr lang="en-US" sz="1000" dirty="0" smtClean="0">
                        <a:latin typeface="Calibri" panose="020F0502020204030204" pitchFamily="34" charset="0"/>
                      </a:endParaRPr>
                    </a:p>
                    <a:p>
                      <a:pPr marL="171450" indent="-171450" algn="r">
                        <a:buFontTx/>
                        <a:buChar char="-"/>
                      </a:pP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171450" indent="-171450" algn="r">
                        <a:buFontTx/>
                        <a:buChar char="-"/>
                      </a:pP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171450" indent="-171450" algn="r">
                        <a:buFontTx/>
                        <a:buChar char="-"/>
                      </a:pP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45,218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r">
                        <a:buFontTx/>
                        <a:buChar char="-"/>
                      </a:pPr>
                      <a:endParaRPr lang="en-US" sz="1000" dirty="0" smtClean="0">
                        <a:latin typeface="Calibri" panose="020F0502020204030204" pitchFamily="34" charset="0"/>
                      </a:endParaRPr>
                    </a:p>
                    <a:p>
                      <a:pPr marL="171450" indent="-171450" algn="r">
                        <a:buFontTx/>
                        <a:buChar char="-"/>
                      </a:pP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171450" indent="-171450" algn="r">
                        <a:buFontTx/>
                        <a:buChar char="-"/>
                      </a:pP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indent="0" algn="r">
                        <a:buFontTx/>
                        <a:buNone/>
                      </a:pP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22,500</a:t>
                      </a:r>
                      <a:endParaRPr lang="en-US" sz="1000" dirty="0" smtClean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r">
                        <a:buFontTx/>
                        <a:buChar char="-"/>
                      </a:pPr>
                      <a:endParaRPr lang="en-US" sz="1000" dirty="0" smtClean="0">
                        <a:latin typeface="Calibri" panose="020F0502020204030204" pitchFamily="34" charset="0"/>
                      </a:endParaRPr>
                    </a:p>
                    <a:p>
                      <a:pPr marL="171450" indent="-171450" algn="r">
                        <a:buFontTx/>
                        <a:buChar char="-"/>
                      </a:pP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171450" indent="-171450" algn="r">
                        <a:buFontTx/>
                        <a:buChar char="-"/>
                      </a:pP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indent="0" algn="r">
                        <a:buFontTx/>
                        <a:buNone/>
                      </a:pP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- </a:t>
                      </a:r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  0   </a:t>
                      </a:r>
                    </a:p>
                    <a:p>
                      <a:pPr marL="0" indent="0" algn="r">
                        <a:buFontTx/>
                        <a:buNone/>
                      </a:pPr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-100,000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Expenditures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-61,228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en-US" sz="1000" b="1" baseline="0" dirty="0" smtClean="0">
                          <a:latin typeface="Calibri" panose="020F0502020204030204" pitchFamily="34" charset="0"/>
                        </a:rPr>
                        <a:t> 45,218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en-US" sz="1000" b="1" baseline="0" dirty="0" smtClean="0">
                          <a:latin typeface="Calibri" panose="020F0502020204030204" pitchFamily="34" charset="0"/>
                        </a:rPr>
                        <a:t> 22,500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en-US" sz="1000" b="1" baseline="0" dirty="0" smtClean="0">
                          <a:latin typeface="Calibri" panose="020F0502020204030204" pitchFamily="34" charset="0"/>
                        </a:rPr>
                        <a:t> 100,000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Ending Fund Balance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1,894,943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2,045,269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2,208,781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2,125,540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 smtClean="0">
                          <a:latin typeface="Calibri" panose="020F0502020204030204" pitchFamily="34" charset="0"/>
                        </a:rPr>
                        <a:t>Components</a:t>
                      </a:r>
                      <a:r>
                        <a:rPr lang="en-US" sz="1000" b="1" baseline="0" dirty="0" smtClean="0">
                          <a:latin typeface="Calibri" panose="020F0502020204030204" pitchFamily="34" charset="0"/>
                        </a:rPr>
                        <a:t> of Ending Fund Balance</a:t>
                      </a:r>
                      <a:endParaRPr lang="en-US" sz="1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TCOE Technology Upgrades &amp;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23,265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28,265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33,265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38,265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r"/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Forest Reserve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1,002,378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1,150,810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1,163,845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1,178,395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Special Education Reserves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r"/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Special Education Low Incidence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81,181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81,181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81,181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81,181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Economic Uncertainties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552,586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554,481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554,631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556,840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algn="r"/>
                      <a:r>
                        <a:rPr lang="en-US" sz="1000" baseline="0" dirty="0" smtClean="0">
                          <a:latin typeface="Calibri" panose="020F0502020204030204" pitchFamily="34" charset="0"/>
                        </a:rPr>
                        <a:t>Unappropriated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235,533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230,533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375,859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 smtClean="0">
                          <a:latin typeface="Calibri" panose="020F0502020204030204" pitchFamily="34" charset="0"/>
                        </a:rPr>
                        <a:t>270,859</a:t>
                      </a:r>
                      <a:endParaRPr lang="en-US" sz="1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708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Special Reserve Fund 20 Revenues and Expenditures for Post Retirement Benefits Multiyear Projection 2021/22 - 2024/25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2405582"/>
              </p:ext>
            </p:extLst>
          </p:nvPr>
        </p:nvGraphicFramePr>
        <p:xfrm>
          <a:off x="457200" y="1905000"/>
          <a:ext cx="8229600" cy="358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2021/2022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2022/2023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2023/2024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2024/2025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Beg Fund Balance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69,036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75,401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82,396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89,460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Transfer</a:t>
                      </a:r>
                      <a:r>
                        <a:rPr lang="en-US" sz="18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from General Fund for Future Retiree Benefits + Transfer from Special Reserve for Incentive + Interest</a:t>
                      </a: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+ 56,109</a:t>
                      </a: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+ 56,739</a:t>
                      </a: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+ 34,091</a:t>
                      </a: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+ 11,662</a:t>
                      </a:r>
                    </a:p>
                  </a:txBody>
                  <a:tcPr marT="45728" marB="45728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Transfer Out to</a:t>
                      </a:r>
                      <a:r>
                        <a:rPr lang="en-US" sz="18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General Fund </a:t>
                      </a:r>
                    </a:p>
                    <a:p>
                      <a:pPr algn="r"/>
                      <a:r>
                        <a:rPr lang="en-US" sz="18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 Current Year Retiree Benefits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r"/>
                      <a:endParaRPr lang="en-US" sz="18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- 49,744</a:t>
                      </a: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r"/>
                      <a:endParaRPr lang="en-US" sz="18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- 49,744</a:t>
                      </a: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r"/>
                      <a:endParaRPr lang="en-US" sz="18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- 27,026</a:t>
                      </a: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r"/>
                      <a:endParaRPr lang="en-US" sz="18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lang="en-US" sz="18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2,640</a:t>
                      </a:r>
                      <a:endParaRPr lang="en-US" sz="18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End Fund Balance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75,401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82,396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89,460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98,481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Number of Retirees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8" marB="45728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9494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General Fund</a:t>
            </a:r>
            <a:endParaRPr lang="en-US" dirty="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762001" y="1447800"/>
            <a:ext cx="54102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400" dirty="0"/>
              <a:t>TCOE projects </a:t>
            </a:r>
            <a:r>
              <a:rPr lang="en-US" altLang="en-US" sz="2400" dirty="0" smtClean="0"/>
              <a:t>deficit </a:t>
            </a:r>
            <a:r>
              <a:rPr lang="en-US" altLang="en-US" sz="2400" dirty="0"/>
              <a:t>spending </a:t>
            </a:r>
            <a:r>
              <a:rPr lang="en-US" altLang="en-US" sz="2400" dirty="0" smtClean="0"/>
              <a:t>during the multiyear </a:t>
            </a:r>
            <a:r>
              <a:rPr lang="en-US" altLang="en-US" sz="2400" dirty="0"/>
              <a:t>projection </a:t>
            </a:r>
            <a:r>
              <a:rPr lang="en-US" altLang="en-US" sz="2400" dirty="0" smtClean="0"/>
              <a:t>decreasing </a:t>
            </a:r>
            <a:r>
              <a:rPr lang="en-US" altLang="en-US" sz="2400" dirty="0"/>
              <a:t>the fund </a:t>
            </a:r>
            <a:r>
              <a:rPr lang="en-US" altLang="en-US" sz="2400" dirty="0" smtClean="0"/>
              <a:t>balance and requiring a transfer from Special Reserve in 2024/25.</a:t>
            </a:r>
            <a:endParaRPr lang="en-US" altLang="en-US" sz="2400" dirty="0"/>
          </a:p>
          <a:p>
            <a:endParaRPr lang="en-US" altLang="en-US" sz="2400" dirty="0"/>
          </a:p>
          <a:p>
            <a:r>
              <a:rPr lang="en-US" altLang="en-US" sz="2400" dirty="0"/>
              <a:t>Reserve levels exceed state minimum </a:t>
            </a:r>
            <a:r>
              <a:rPr lang="en-US" altLang="en-US" sz="2400" dirty="0" smtClean="0"/>
              <a:t>4% </a:t>
            </a:r>
            <a:r>
              <a:rPr lang="en-US" altLang="en-US" sz="2400" dirty="0"/>
              <a:t>and TCOE local 10</a:t>
            </a:r>
            <a:r>
              <a:rPr lang="en-US" altLang="en-US" sz="2400" dirty="0" smtClean="0"/>
              <a:t>%.</a:t>
            </a:r>
          </a:p>
          <a:p>
            <a:pPr lvl="1"/>
            <a:r>
              <a:rPr lang="en-US" altLang="en-US" sz="2200" dirty="0" smtClean="0"/>
              <a:t>June 30, 2022 – 12%</a:t>
            </a:r>
          </a:p>
          <a:p>
            <a:pPr lvl="1"/>
            <a:r>
              <a:rPr lang="en-US" altLang="en-US" sz="2200" dirty="0" smtClean="0"/>
              <a:t>June 30, 2023 – 13%</a:t>
            </a:r>
          </a:p>
          <a:p>
            <a:pPr lvl="1"/>
            <a:r>
              <a:rPr lang="en-US" altLang="en-US" sz="2200" dirty="0" smtClean="0"/>
              <a:t>June 30, 2024 – 11%</a:t>
            </a:r>
            <a:endParaRPr lang="en-US" altLang="en-US" sz="2200" dirty="0"/>
          </a:p>
          <a:p>
            <a:endParaRPr lang="en-US" altLang="en-US" sz="2400" dirty="0"/>
          </a:p>
          <a:p>
            <a:r>
              <a:rPr lang="en-US" altLang="en-US" sz="2400" dirty="0"/>
              <a:t>Review during </a:t>
            </a:r>
            <a:r>
              <a:rPr lang="en-US" altLang="en-US" sz="2400" dirty="0" smtClean="0"/>
              <a:t>2022/23 during each reporting period to </a:t>
            </a:r>
            <a:r>
              <a:rPr lang="en-US" altLang="en-US" sz="2400" dirty="0"/>
              <a:t>assure sustainability.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12CB872-8638-42D8-99D3-036EBAB6D7EE}" type="slidenum">
              <a:rPr lang="en-US" altLang="en-US">
                <a:solidFill>
                  <a:srgbClr val="B5A788"/>
                </a:solidFill>
              </a:rPr>
              <a:pPr eaLnBrk="1" hangingPunct="1"/>
              <a:t>15</a:t>
            </a:fld>
            <a:endParaRPr lang="en-US" altLang="en-US">
              <a:solidFill>
                <a:srgbClr val="B5A788"/>
              </a:solidFill>
            </a:endParaRPr>
          </a:p>
        </p:txBody>
      </p:sp>
      <p:pic>
        <p:nvPicPr>
          <p:cNvPr id="30725" name="Picture 5" descr="C:\Users\gretchen.TCOEK12\AppData\Local\Microsoft\Windows\Temporary Internet Files\Content.IE5\3RO8KTIG\brainstorming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860067"/>
            <a:ext cx="2400300" cy="3923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35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 of Criteria and Standards for 2021/22 Budget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3999"/>
            <a:ext cx="5638800" cy="5149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747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059" y="401080"/>
            <a:ext cx="702945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200400"/>
            <a:ext cx="702945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3888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928688"/>
            <a:ext cx="7000875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519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404" y="1447800"/>
            <a:ext cx="7058025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8" y="1219200"/>
            <a:ext cx="69627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132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3" y="1528763"/>
            <a:ext cx="7038975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3862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52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45 day budget revisions will be presented at the August board meeting since the July meeting has been </a:t>
            </a:r>
            <a:r>
              <a:rPr lang="en-US" dirty="0" smtClean="0"/>
              <a:t>cancelled for lack of business.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First Interim Financial Report will be presented in December, </a:t>
            </a:r>
            <a:r>
              <a:rPr lang="en-US" dirty="0" smtClean="0"/>
              <a:t>2022 by Cindy Blanchard.</a:t>
            </a:r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572000"/>
            <a:ext cx="1878012" cy="1818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1493650"/>
      </p:ext>
    </p:extLst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2112</TotalTime>
  <Words>974</Words>
  <Application>Microsoft Office PowerPoint</Application>
  <PresentationFormat>On-screen Show (4:3)</PresentationFormat>
  <Paragraphs>341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Microsoft Excel Chart</vt:lpstr>
      <vt:lpstr>Trinity County Office of Education</vt:lpstr>
      <vt:lpstr>Overview</vt:lpstr>
      <vt:lpstr>Look back in time… My first year as CBO at TCOE</vt:lpstr>
      <vt:lpstr>Look back in time… My first year as CBO at TCOE</vt:lpstr>
      <vt:lpstr>General Fund Assumptions 2022/23 Budget and Multiyear Projections</vt:lpstr>
      <vt:lpstr>Other Assumptions</vt:lpstr>
      <vt:lpstr>TCOE Staffing Assumptions 2021/22 through 2024/25</vt:lpstr>
      <vt:lpstr>TCOE Countywide P2 Projections Note that CHYBA projections increase by 129 students from 21/22 to 24/25 and if this doesn’t materialize than countywide enrollment will be affected.  </vt:lpstr>
      <vt:lpstr>Trinity Countywide Fall 1  Enrollment Trends</vt:lpstr>
      <vt:lpstr>Forest Reserve Projections Trinity COE in BOLD below</vt:lpstr>
      <vt:lpstr>Trinity COE Ending Fund Balance Trends</vt:lpstr>
      <vt:lpstr>TCOE General Fund Multiyear Projection 2021/22 – 2024/25</vt:lpstr>
      <vt:lpstr>Special Reserve Fund 17 Multiyear Projection 2021/22 – 2024/25</vt:lpstr>
      <vt:lpstr>Special Reserve Fund 20 Revenues and Expenditures for Post Retirement Benefits Multiyear Projection 2021/22 - 2024/25</vt:lpstr>
      <vt:lpstr>General Fund</vt:lpstr>
      <vt:lpstr>Summary of Criteria and Standards for 2021/22 Budget</vt:lpstr>
      <vt:lpstr>PowerPoint Presentation</vt:lpstr>
      <vt:lpstr>PowerPoint Presentation</vt:lpstr>
      <vt:lpstr>PowerPoint Presentation</vt:lpstr>
      <vt:lpstr>PowerPoint Presentation</vt:lpstr>
      <vt:lpstr>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Trinity County Office of Education</dc:title>
  <dc:creator>Gretchen Deichler</dc:creator>
  <cp:lastModifiedBy>Gretchen Deichler</cp:lastModifiedBy>
  <cp:revision>54</cp:revision>
  <dcterms:created xsi:type="dcterms:W3CDTF">2021-06-17T18:15:38Z</dcterms:created>
  <dcterms:modified xsi:type="dcterms:W3CDTF">2022-06-26T21:40:29Z</dcterms:modified>
</cp:coreProperties>
</file>