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1" r:id="rId3"/>
    <p:sldId id="264" r:id="rId4"/>
    <p:sldId id="262" r:id="rId5"/>
    <p:sldId id="265" r:id="rId6"/>
    <p:sldId id="270" r:id="rId7"/>
    <p:sldId id="258" r:id="rId8"/>
    <p:sldId id="259" r:id="rId9"/>
    <p:sldId id="260" r:id="rId10"/>
    <p:sldId id="268" r:id="rId11"/>
    <p:sldId id="267" r:id="rId12"/>
    <p:sldId id="257" r:id="rId13"/>
    <p:sldId id="266" r:id="rId14"/>
    <p:sldId id="272" r:id="rId15"/>
    <p:sldId id="271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6" autoAdjust="0"/>
    <p:restoredTop sz="94660"/>
  </p:normalViewPr>
  <p:slideViewPr>
    <p:cSldViewPr snapToGrid="0">
      <p:cViewPr varScale="1">
        <p:scale>
          <a:sx n="85" d="100"/>
          <a:sy n="85" d="100"/>
        </p:scale>
        <p:origin x="586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BC084-A5DD-4136-86E3-4447F0EFE9DA}" type="datetimeFigureOut">
              <a:rPr lang="en-US" smtClean="0"/>
              <a:t>12/18/2023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99289-9D0E-4A27-84BB-110DC70D9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8415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BC084-A5DD-4136-86E3-4447F0EFE9DA}" type="datetimeFigureOut">
              <a:rPr lang="en-US" smtClean="0"/>
              <a:t>12/18/2023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01D99289-9D0E-4A27-84BB-110DC70D9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52963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BC084-A5DD-4136-86E3-4447F0EFE9DA}" type="datetimeFigureOut">
              <a:rPr lang="en-US" smtClean="0"/>
              <a:t>12/18/2023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99289-9D0E-4A27-84BB-110DC70D9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19345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BC084-A5DD-4136-86E3-4447F0EFE9DA}" type="datetimeFigureOut">
              <a:rPr lang="en-US" smtClean="0"/>
              <a:t>12/18/2023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99289-9D0E-4A27-84BB-110DC70D9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47857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BC084-A5DD-4136-86E3-4447F0EFE9DA}" type="datetimeFigureOut">
              <a:rPr lang="en-US" smtClean="0"/>
              <a:t>12/18/2023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99289-9D0E-4A27-84BB-110DC70D9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27727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BC084-A5DD-4136-86E3-4447F0EFE9DA}" type="datetimeFigureOut">
              <a:rPr lang="en-US" smtClean="0"/>
              <a:t>12/18/2023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99289-9D0E-4A27-84BB-110DC70D9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8408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BC084-A5DD-4136-86E3-4447F0EFE9DA}" type="datetimeFigureOut">
              <a:rPr lang="en-US" smtClean="0"/>
              <a:t>12/18/2023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99289-9D0E-4A27-84BB-110DC70D9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63063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BC084-A5DD-4136-86E3-4447F0EFE9DA}" type="datetimeFigureOut">
              <a:rPr lang="en-US" smtClean="0"/>
              <a:t>12/18/2023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99289-9D0E-4A27-84BB-110DC70D9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67423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BC084-A5DD-4136-86E3-4447F0EFE9DA}" type="datetimeFigureOut">
              <a:rPr lang="en-US" smtClean="0"/>
              <a:t>12/18/2023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99289-9D0E-4A27-84BB-110DC70D9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0998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BC084-A5DD-4136-86E3-4447F0EFE9DA}" type="datetimeFigureOut">
              <a:rPr lang="en-US" smtClean="0"/>
              <a:t>12/18/2023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99289-9D0E-4A27-84BB-110DC70D9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4574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BC084-A5DD-4136-86E3-4447F0EFE9DA}" type="datetimeFigureOut">
              <a:rPr lang="en-US" smtClean="0"/>
              <a:t>12/18/2023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99289-9D0E-4A27-84BB-110DC70D9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51156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BC084-A5DD-4136-86E3-4447F0EFE9DA}" type="datetimeFigureOut">
              <a:rPr lang="en-US" smtClean="0"/>
              <a:t>12/18/2023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99289-9D0E-4A27-84BB-110DC70D9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12465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BC084-A5DD-4136-86E3-4447F0EFE9DA}" type="datetimeFigureOut">
              <a:rPr lang="en-US" smtClean="0"/>
              <a:t>12/18/2023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99289-9D0E-4A27-84BB-110DC70D9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72326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BC084-A5DD-4136-86E3-4447F0EFE9DA}" type="datetimeFigureOut">
              <a:rPr lang="en-US" smtClean="0"/>
              <a:t>12/18/2023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99289-9D0E-4A27-84BB-110DC70D9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08145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BC084-A5DD-4136-86E3-4447F0EFE9DA}" type="datetimeFigureOut">
              <a:rPr lang="en-US" smtClean="0"/>
              <a:t>12/18/2023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99289-9D0E-4A27-84BB-110DC70D9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89529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BC084-A5DD-4136-86E3-4447F0EFE9DA}" type="datetimeFigureOut">
              <a:rPr lang="en-US" smtClean="0"/>
              <a:t>12/18/2023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99289-9D0E-4A27-84BB-110DC70D9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86896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BC084-A5DD-4136-86E3-4447F0EFE9DA}" type="datetimeFigureOut">
              <a:rPr lang="en-US" smtClean="0"/>
              <a:t>12/18/2023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99289-9D0E-4A27-84BB-110DC70D9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07017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373BC084-A5DD-4136-86E3-4447F0EFE9DA}" type="datetimeFigureOut">
              <a:rPr lang="en-US" smtClean="0"/>
              <a:t>12/18/2023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01D99289-9D0E-4A27-84BB-110DC70D9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2094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D3C748-BA65-69E3-0874-4EBBFF147B2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Trinity County Office of Education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31E23DB-A59B-2472-32E6-FD0550AABB8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2023/2024 1</a:t>
            </a:r>
            <a:r>
              <a:rPr lang="en-US" baseline="30000" dirty="0"/>
              <a:t>st</a:t>
            </a:r>
            <a:r>
              <a:rPr lang="en-US" dirty="0"/>
              <a:t> Interim</a:t>
            </a:r>
          </a:p>
        </p:txBody>
      </p:sp>
    </p:spTree>
    <p:extLst>
      <p:ext uri="{BB962C8B-B14F-4D97-AF65-F5344CB8AC3E}">
        <p14:creationId xmlns:p14="http://schemas.microsoft.com/office/powerpoint/2010/main" val="17334976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15833B-B549-61E0-2027-082219FC26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1" y="108374"/>
            <a:ext cx="10018713" cy="1354666"/>
          </a:xfrm>
        </p:spPr>
        <p:txBody>
          <a:bodyPr/>
          <a:lstStyle/>
          <a:p>
            <a:r>
              <a:rPr lang="en-US" dirty="0"/>
              <a:t>State Economy, noted in billions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8E55ED3-7F30-EFB7-212D-BF37D35D1E4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23252" y="1530622"/>
            <a:ext cx="9001237" cy="5049671"/>
          </a:xfrm>
        </p:spPr>
      </p:pic>
    </p:spTree>
    <p:extLst>
      <p:ext uri="{BB962C8B-B14F-4D97-AF65-F5344CB8AC3E}">
        <p14:creationId xmlns:p14="http://schemas.microsoft.com/office/powerpoint/2010/main" val="3719733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76000"/>
                <a:satMod val="180000"/>
              </a:schemeClr>
              <a:schemeClr val="bg2">
                <a:tint val="80000"/>
                <a:satMod val="120000"/>
                <a:lumMod val="18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1CF030-112C-880A-EA55-D9FBA4AF37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1" y="1081548"/>
            <a:ext cx="3333495" cy="3694666"/>
          </a:xfrm>
        </p:spPr>
        <p:txBody>
          <a:bodyPr>
            <a:noAutofit/>
          </a:bodyPr>
          <a:lstStyle/>
          <a:p>
            <a:r>
              <a:rPr lang="en-US" sz="3600" dirty="0"/>
              <a:t>Fast Food Workers Minimum Pay $20.00, </a:t>
            </a:r>
            <a:br>
              <a:rPr lang="en-US" sz="3600" dirty="0"/>
            </a:br>
            <a:r>
              <a:rPr lang="en-US" sz="3600" dirty="0"/>
              <a:t>effective April 1, 2024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3B943A48-D784-F4B6-0019-81764B9E6D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4311" y="4964853"/>
            <a:ext cx="3333496" cy="826347"/>
          </a:xfrm>
        </p:spPr>
        <p:txBody>
          <a:bodyPr anchor="t">
            <a:normAutofit/>
          </a:bodyPr>
          <a:lstStyle/>
          <a:p>
            <a:r>
              <a:rPr lang="en-US" sz="1600" dirty="0"/>
              <a:t>Rate are noted as per hour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806289D0-15F9-2559-529E-6703A867AA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2033" y="1364991"/>
            <a:ext cx="6240990" cy="369466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</p:pic>
    </p:spTree>
    <p:extLst>
      <p:ext uri="{BB962C8B-B14F-4D97-AF65-F5344CB8AC3E}">
        <p14:creationId xmlns:p14="http://schemas.microsoft.com/office/powerpoint/2010/main" val="27991773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9AA6D8-4C64-621E-F92B-28D9EE1A0D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EB6621-7B9D-BD9B-7906-5C816E421F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PERS Estimated Rates,</a:t>
            </a:r>
          </a:p>
          <a:p>
            <a:r>
              <a:rPr lang="en-US" sz="2800" dirty="0"/>
              <a:t> STRS is still estimated to stay at 19.1%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F5FCB67-D052-C711-9A31-8861DA9A68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1339" y="820133"/>
            <a:ext cx="10691684" cy="3388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20759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4FD5ED-0B6B-FD6C-556B-6F3F2066D9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1" y="121920"/>
            <a:ext cx="10018713" cy="1165013"/>
          </a:xfrm>
        </p:spPr>
        <p:txBody>
          <a:bodyPr/>
          <a:lstStyle/>
          <a:p>
            <a:r>
              <a:rPr lang="en-US" dirty="0"/>
              <a:t>TCOE’s LCFF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7F9EDDE-4B3B-B9B5-9E61-936DD7B9A4D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51573" y="1047382"/>
            <a:ext cx="6705826" cy="5556617"/>
          </a:xfrm>
        </p:spPr>
      </p:pic>
    </p:spTree>
    <p:extLst>
      <p:ext uri="{BB962C8B-B14F-4D97-AF65-F5344CB8AC3E}">
        <p14:creationId xmlns:p14="http://schemas.microsoft.com/office/powerpoint/2010/main" val="28341815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D0C9A8-352E-84CE-5882-0D36BA0649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/>
              <a:t>Amount Transferred To Districts</a:t>
            </a:r>
          </a:p>
        </p:txBody>
      </p:sp>
      <p:pic>
        <p:nvPicPr>
          <p:cNvPr id="17" name="Content Placeholder 16">
            <a:extLst>
              <a:ext uri="{FF2B5EF4-FFF2-40B4-BE49-F238E27FC236}">
                <a16:creationId xmlns:a16="http://schemas.microsoft.com/office/drawing/2014/main" id="{66EC286E-BB6C-2B0A-A250-AEFD8858AA0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1261" y="2567092"/>
            <a:ext cx="11229014" cy="2777067"/>
          </a:xfrm>
        </p:spPr>
      </p:pic>
    </p:spTree>
    <p:extLst>
      <p:ext uri="{BB962C8B-B14F-4D97-AF65-F5344CB8AC3E}">
        <p14:creationId xmlns:p14="http://schemas.microsoft.com/office/powerpoint/2010/main" val="42096436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76000"/>
                <a:satMod val="180000"/>
              </a:schemeClr>
              <a:schemeClr val="bg2">
                <a:tint val="80000"/>
                <a:satMod val="120000"/>
                <a:lumMod val="18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C616B3DC-C165-433D-9187-62DCC0E317D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97E1BF84-9824-4B0E-98DF-F0F7181DD06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A85FA340-7392-4303-9707-A12F45A46F9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Freeform 9">
              <a:extLst>
                <a:ext uri="{FF2B5EF4-FFF2-40B4-BE49-F238E27FC236}">
                  <a16:creationId xmlns:a16="http://schemas.microsoft.com/office/drawing/2014/main" id="{758A9051-2BD9-4868-8B84-344752FA2F6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10">
              <a:extLst>
                <a:ext uri="{FF2B5EF4-FFF2-40B4-BE49-F238E27FC236}">
                  <a16:creationId xmlns:a16="http://schemas.microsoft.com/office/drawing/2014/main" id="{58264C49-3539-4CBD-8F11-1106C8B8781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 11">
              <a:extLst>
                <a:ext uri="{FF2B5EF4-FFF2-40B4-BE49-F238E27FC236}">
                  <a16:creationId xmlns:a16="http://schemas.microsoft.com/office/drawing/2014/main" id="{DE862133-5C7E-4B32-9786-0B33BC51A75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Freeform 12">
              <a:extLst>
                <a:ext uri="{FF2B5EF4-FFF2-40B4-BE49-F238E27FC236}">
                  <a16:creationId xmlns:a16="http://schemas.microsoft.com/office/drawing/2014/main" id="{90925F6C-DF03-4707-9176-6049F049B5A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8D34BBBA-B3E9-F60E-0094-99311BA30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89399" y="4562856"/>
            <a:ext cx="7413623" cy="89814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4800"/>
              <a:t>General fund Revenues</a:t>
            </a:r>
          </a:p>
        </p:txBody>
      </p:sp>
      <p:sp>
        <p:nvSpPr>
          <p:cNvPr id="33" name="Rounded Rectangle 6">
            <a:extLst>
              <a:ext uri="{FF2B5EF4-FFF2-40B4-BE49-F238E27FC236}">
                <a16:creationId xmlns:a16="http://schemas.microsoft.com/office/drawing/2014/main" id="{EF263B76-D6AC-40A4-BA2E-CC8B89190ED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18560" y="609600"/>
            <a:ext cx="7833360" cy="3633216"/>
          </a:xfrm>
          <a:prstGeom prst="roundRect">
            <a:avLst>
              <a:gd name="adj" fmla="val 4834"/>
            </a:avLst>
          </a:prstGeom>
          <a:solidFill>
            <a:schemeClr val="bg1"/>
          </a:solidFill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DA815CA-C2EB-20DE-56F0-74E1904A4E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   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090DF41-BBA9-533F-E969-1C4CB1C9B1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88561" y="1066800"/>
            <a:ext cx="7293358" cy="2999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20105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0C4B65-4EC5-276F-D23A-A20B6DD562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Current LCFF, COLA 8.22%</a:t>
            </a:r>
            <a:br>
              <a:rPr lang="en-US" dirty="0"/>
            </a:br>
            <a:r>
              <a:rPr lang="en-US" dirty="0"/>
              <a:t>Upcoming COLA for LCFF????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CB577FF-074B-A1AA-241C-4EC0E268D5C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65013" y="2683209"/>
            <a:ext cx="10589169" cy="1622938"/>
          </a:xfrm>
        </p:spPr>
      </p:pic>
    </p:spTree>
    <p:extLst>
      <p:ext uri="{BB962C8B-B14F-4D97-AF65-F5344CB8AC3E}">
        <p14:creationId xmlns:p14="http://schemas.microsoft.com/office/powerpoint/2010/main" val="37327837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B560AF-8FDB-BBE7-7890-A848F3C90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/>
              <a:t>Funding 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381336-824B-729A-6843-139EFB5981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400" dirty="0"/>
              <a:t>County Office of Education currently has over 60 grants/funding sources to manage!!</a:t>
            </a:r>
          </a:p>
        </p:txBody>
      </p:sp>
    </p:spTree>
    <p:extLst>
      <p:ext uri="{BB962C8B-B14F-4D97-AF65-F5344CB8AC3E}">
        <p14:creationId xmlns:p14="http://schemas.microsoft.com/office/powerpoint/2010/main" val="40360982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76000"/>
                <a:satMod val="180000"/>
              </a:schemeClr>
              <a:schemeClr val="bg2">
                <a:tint val="80000"/>
                <a:satMod val="120000"/>
                <a:lumMod val="18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0FA18C-E1C3-2256-930C-B141823F0F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1" y="1081548"/>
            <a:ext cx="3333495" cy="1504335"/>
          </a:xfrm>
        </p:spPr>
        <p:txBody>
          <a:bodyPr>
            <a:normAutofit/>
          </a:bodyPr>
          <a:lstStyle/>
          <a:p>
            <a:r>
              <a:rPr lang="en-US" sz="2400"/>
              <a:t>General Fund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42EF79FE-786D-76D8-F85F-8B78F75CE2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4311" y="2666999"/>
            <a:ext cx="3333496" cy="3124201"/>
          </a:xfrm>
        </p:spPr>
        <p:txBody>
          <a:bodyPr anchor="t">
            <a:normAutofit/>
          </a:bodyPr>
          <a:lstStyle/>
          <a:p>
            <a:r>
              <a:rPr lang="en-US" dirty="0"/>
              <a:t>Current fiscal year has the transfer of $400,000 to Def </a:t>
            </a:r>
            <a:r>
              <a:rPr lang="en-US" dirty="0" err="1"/>
              <a:t>Maint</a:t>
            </a:r>
            <a:r>
              <a:rPr lang="en-US" dirty="0"/>
              <a:t>. </a:t>
            </a:r>
          </a:p>
          <a:p>
            <a:r>
              <a:rPr lang="en-US" dirty="0"/>
              <a:t>Plus $350,000 to our Reserves accounts</a:t>
            </a:r>
            <a:r>
              <a:rPr lang="en-US" sz="1600" dirty="0"/>
              <a:t>.</a:t>
            </a:r>
          </a:p>
          <a:p>
            <a:endParaRPr lang="en-US" sz="16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1544C03-0888-C6B6-467B-C2EC29406A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1253" y="91158"/>
            <a:ext cx="5201919" cy="6675684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</p:pic>
    </p:spTree>
    <p:extLst>
      <p:ext uri="{BB962C8B-B14F-4D97-AF65-F5344CB8AC3E}">
        <p14:creationId xmlns:p14="http://schemas.microsoft.com/office/powerpoint/2010/main" val="42004880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76000"/>
                <a:satMod val="180000"/>
              </a:schemeClr>
              <a:schemeClr val="bg2">
                <a:tint val="80000"/>
                <a:satMod val="120000"/>
                <a:lumMod val="18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6FBC4C-DE05-EB48-CE18-459215209A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185333"/>
          </a:xfrm>
        </p:spPr>
        <p:txBody>
          <a:bodyPr>
            <a:normAutofit/>
          </a:bodyPr>
          <a:lstStyle/>
          <a:p>
            <a:r>
              <a:rPr lang="en-US" dirty="0"/>
              <a:t>Ending Fund Balance In General Fund</a:t>
            </a:r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5A797651-ABA7-0FB0-D5DA-AEDD4C20AB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323269" y="3237654"/>
            <a:ext cx="10377824" cy="1412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60106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76000"/>
                <a:satMod val="180000"/>
              </a:schemeClr>
              <a:schemeClr val="bg2">
                <a:tint val="80000"/>
                <a:satMod val="120000"/>
                <a:lumMod val="18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Group 55">
            <a:extLst>
              <a:ext uri="{FF2B5EF4-FFF2-40B4-BE49-F238E27FC236}">
                <a16:creationId xmlns:a16="http://schemas.microsoft.com/office/drawing/2014/main" id="{15FF890B-3CE7-403A-AECE-2DE04FC7AF8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57" name="Freeform 6">
              <a:extLst>
                <a:ext uri="{FF2B5EF4-FFF2-40B4-BE49-F238E27FC236}">
                  <a16:creationId xmlns:a16="http://schemas.microsoft.com/office/drawing/2014/main" id="{99A4E160-6CFD-4514-9E20-CA6692CCDB9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8" name="Freeform 7">
              <a:extLst>
                <a:ext uri="{FF2B5EF4-FFF2-40B4-BE49-F238E27FC236}">
                  <a16:creationId xmlns:a16="http://schemas.microsoft.com/office/drawing/2014/main" id="{3DCD16F5-8D15-45FD-BA62-ADAC08183A2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9" name="Freeform 8">
              <a:extLst>
                <a:ext uri="{FF2B5EF4-FFF2-40B4-BE49-F238E27FC236}">
                  <a16:creationId xmlns:a16="http://schemas.microsoft.com/office/drawing/2014/main" id="{E7CFAF28-6FDA-4C2C-BE51-123D1115F75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0" name="Freeform 9">
              <a:extLst>
                <a:ext uri="{FF2B5EF4-FFF2-40B4-BE49-F238E27FC236}">
                  <a16:creationId xmlns:a16="http://schemas.microsoft.com/office/drawing/2014/main" id="{1FD12703-0627-4991-B2A4-F96519F9086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" name="Freeform 10">
              <a:extLst>
                <a:ext uri="{FF2B5EF4-FFF2-40B4-BE49-F238E27FC236}">
                  <a16:creationId xmlns:a16="http://schemas.microsoft.com/office/drawing/2014/main" id="{A5758E0B-DF61-40A8-B765-BC6841906A9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" name="Freeform 11">
              <a:extLst>
                <a:ext uri="{FF2B5EF4-FFF2-40B4-BE49-F238E27FC236}">
                  <a16:creationId xmlns:a16="http://schemas.microsoft.com/office/drawing/2014/main" id="{3E063A1F-9566-4436-B4E3-2890FBBC2CC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28A4A409-9242-444A-AC1F-809866828B5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64" name="Freeform 6">
              <a:extLst>
                <a:ext uri="{FF2B5EF4-FFF2-40B4-BE49-F238E27FC236}">
                  <a16:creationId xmlns:a16="http://schemas.microsoft.com/office/drawing/2014/main" id="{ABF65108-5AB6-40BD-BCAF-526D8E30910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5" name="Freeform 7">
              <a:extLst>
                <a:ext uri="{FF2B5EF4-FFF2-40B4-BE49-F238E27FC236}">
                  <a16:creationId xmlns:a16="http://schemas.microsoft.com/office/drawing/2014/main" id="{C77C904B-BC3A-472F-BB70-8750D41E41D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6" name="Freeform 8">
              <a:extLst>
                <a:ext uri="{FF2B5EF4-FFF2-40B4-BE49-F238E27FC236}">
                  <a16:creationId xmlns:a16="http://schemas.microsoft.com/office/drawing/2014/main" id="{E910D569-2CFD-4010-B886-2F31BB8EC9C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7" name="Freeform 9">
              <a:extLst>
                <a:ext uri="{FF2B5EF4-FFF2-40B4-BE49-F238E27FC236}">
                  <a16:creationId xmlns:a16="http://schemas.microsoft.com/office/drawing/2014/main" id="{5A816932-FBAD-46C0-AA92-336589A5A91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8" name="Freeform 10">
              <a:extLst>
                <a:ext uri="{FF2B5EF4-FFF2-40B4-BE49-F238E27FC236}">
                  <a16:creationId xmlns:a16="http://schemas.microsoft.com/office/drawing/2014/main" id="{3D914BDD-E5E0-4DFB-8072-5B498F94A69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9" name="Freeform 11">
              <a:extLst>
                <a:ext uri="{FF2B5EF4-FFF2-40B4-BE49-F238E27FC236}">
                  <a16:creationId xmlns:a16="http://schemas.microsoft.com/office/drawing/2014/main" id="{ED9E392E-46C2-4B84-A121-9B2BC452F02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0" name="Title 3">
            <a:extLst>
              <a:ext uri="{FF2B5EF4-FFF2-40B4-BE49-F238E27FC236}">
                <a16:creationId xmlns:a16="http://schemas.microsoft.com/office/drawing/2014/main" id="{7DA8DC8A-E88F-9809-C3C5-DF1740E46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2" y="685800"/>
            <a:ext cx="2812385" cy="175259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Other funds</a:t>
            </a:r>
          </a:p>
        </p:txBody>
      </p:sp>
      <p:sp>
        <p:nvSpPr>
          <p:cNvPr id="71" name="Text Placeholder 4">
            <a:extLst>
              <a:ext uri="{FF2B5EF4-FFF2-40B4-BE49-F238E27FC236}">
                <a16:creationId xmlns:a16="http://schemas.microsoft.com/office/drawing/2014/main" id="{BA20B228-14D5-0F20-39A9-9FF3E208E8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2812387" cy="312420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buFont typeface="Arial"/>
              <a:buChar char="•"/>
            </a:pPr>
            <a:r>
              <a:rPr lang="en-US" sz="1800" dirty="0"/>
              <a:t>Check out how many different resources we have with in our fund 12!! </a:t>
            </a:r>
          </a:p>
          <a:p>
            <a:pPr algn="l">
              <a:buFont typeface="Arial"/>
              <a:buChar char="•"/>
            </a:pPr>
            <a:r>
              <a:rPr lang="en-US" sz="1800" dirty="0"/>
              <a:t>A total in fund 12 of $559,264 in revenue!!</a:t>
            </a:r>
          </a:p>
          <a:p>
            <a:pPr algn="l">
              <a:buFont typeface="Arial"/>
              <a:buChar char="•"/>
            </a:pPr>
            <a:r>
              <a:rPr lang="en-US" sz="1800" dirty="0"/>
              <a:t>Currently this is one of our biggest growing programs.</a:t>
            </a:r>
          </a:p>
        </p:txBody>
      </p:sp>
      <p:sp>
        <p:nvSpPr>
          <p:cNvPr id="72" name="Rounded Rectangle 16">
            <a:extLst>
              <a:ext uri="{FF2B5EF4-FFF2-40B4-BE49-F238E27FC236}">
                <a16:creationId xmlns:a16="http://schemas.microsoft.com/office/drawing/2014/main" id="{21ECAAB0-702B-4C08-B30F-0AFAC3479AD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21162" y="648931"/>
            <a:ext cx="6881862" cy="5231964"/>
          </a:xfrm>
          <a:prstGeom prst="roundRect">
            <a:avLst>
              <a:gd name="adj" fmla="val 4834"/>
            </a:avLst>
          </a:prstGeom>
          <a:solidFill>
            <a:schemeClr val="bg1"/>
          </a:solidFill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7F530F3-6675-1E1F-0912-C6B5856078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0694" y="832364"/>
            <a:ext cx="6755150" cy="4911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14280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A00C3E-8C80-3229-31D3-5ABBB1D929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00" dirty="0"/>
              <a:t>Our reserves will increase by $667,517</a:t>
            </a:r>
            <a:br>
              <a:rPr lang="en-US" sz="4400" dirty="0"/>
            </a:br>
            <a:r>
              <a:rPr lang="en-US" sz="4400" dirty="0"/>
              <a:t/>
            </a:r>
            <a:br>
              <a:rPr lang="en-US" sz="4400" dirty="0"/>
            </a:br>
            <a:r>
              <a:rPr lang="en-US" sz="4400" dirty="0"/>
              <a:t>Deferred Maintenance will increase by $308,762</a:t>
            </a:r>
            <a:br>
              <a:rPr lang="en-US" sz="4400" dirty="0"/>
            </a:br>
            <a:endParaRPr lang="en-US" sz="44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354BF8-A99F-54F4-D032-10B117708F7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            </a:t>
            </a:r>
          </a:p>
        </p:txBody>
      </p:sp>
    </p:spTree>
    <p:extLst>
      <p:ext uri="{BB962C8B-B14F-4D97-AF65-F5344CB8AC3E}">
        <p14:creationId xmlns:p14="http://schemas.microsoft.com/office/powerpoint/2010/main" val="18461014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76000"/>
                <a:satMod val="180000"/>
              </a:schemeClr>
              <a:schemeClr val="bg2">
                <a:tint val="80000"/>
                <a:satMod val="120000"/>
                <a:lumMod val="18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25">
            <a:extLst>
              <a:ext uri="{FF2B5EF4-FFF2-40B4-BE49-F238E27FC236}">
                <a16:creationId xmlns:a16="http://schemas.microsoft.com/office/drawing/2014/main" id="{08F94D66-27EC-4CB8-8226-D7F41C16186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7" name="Freeform 6">
              <a:extLst>
                <a:ext uri="{FF2B5EF4-FFF2-40B4-BE49-F238E27FC236}">
                  <a16:creationId xmlns:a16="http://schemas.microsoft.com/office/drawing/2014/main" id="{1A53964C-7D93-4C48-A4A6-C4C2C393C59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Freeform 7">
              <a:extLst>
                <a:ext uri="{FF2B5EF4-FFF2-40B4-BE49-F238E27FC236}">
                  <a16:creationId xmlns:a16="http://schemas.microsoft.com/office/drawing/2014/main" id="{9C944EEC-539E-4389-8785-58E65D04E8D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Freeform 9">
              <a:extLst>
                <a:ext uri="{FF2B5EF4-FFF2-40B4-BE49-F238E27FC236}">
                  <a16:creationId xmlns:a16="http://schemas.microsoft.com/office/drawing/2014/main" id="{7836EB7E-895C-4D68-B92E-312B371CBDB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Freeform 10">
              <a:extLst>
                <a:ext uri="{FF2B5EF4-FFF2-40B4-BE49-F238E27FC236}">
                  <a16:creationId xmlns:a16="http://schemas.microsoft.com/office/drawing/2014/main" id="{0F29242B-8CE7-4636-B326-4BEE42EB6D6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Freeform 11">
              <a:extLst>
                <a:ext uri="{FF2B5EF4-FFF2-40B4-BE49-F238E27FC236}">
                  <a16:creationId xmlns:a16="http://schemas.microsoft.com/office/drawing/2014/main" id="{4D0B8E9A-7727-4AD9-974E-8815F0B20EB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Freeform 12">
              <a:extLst>
                <a:ext uri="{FF2B5EF4-FFF2-40B4-BE49-F238E27FC236}">
                  <a16:creationId xmlns:a16="http://schemas.microsoft.com/office/drawing/2014/main" id="{1CD6C65C-71BE-4549-926A-1C1135FD06D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 useBgFill="1">
        <p:nvSpPr>
          <p:cNvPr id="33" name="Rectangle 32">
            <a:extLst>
              <a:ext uri="{FF2B5EF4-FFF2-40B4-BE49-F238E27FC236}">
                <a16:creationId xmlns:a16="http://schemas.microsoft.com/office/drawing/2014/main" id="{E58348C3-6249-4952-AA86-C63DB35EA9F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DE6174AD-DBB0-43E6-98C2-738DB3A1524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959100" y="-4763"/>
            <a:ext cx="5014912" cy="6862763"/>
            <a:chOff x="2928938" y="-4763"/>
            <a:chExt cx="5014912" cy="6862763"/>
          </a:xfrm>
        </p:grpSpPr>
        <p:sp>
          <p:nvSpPr>
            <p:cNvPr id="35" name="Freeform 6">
              <a:extLst>
                <a:ext uri="{FF2B5EF4-FFF2-40B4-BE49-F238E27FC236}">
                  <a16:creationId xmlns:a16="http://schemas.microsoft.com/office/drawing/2014/main" id="{50A59800-3661-4778-9D8A-F816C85C41D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Freeform 7">
              <a:extLst>
                <a:ext uri="{FF2B5EF4-FFF2-40B4-BE49-F238E27FC236}">
                  <a16:creationId xmlns:a16="http://schemas.microsoft.com/office/drawing/2014/main" id="{7A810977-C816-4698-B7E7-0E6BDED794A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7" name="Freeform 9">
              <a:extLst>
                <a:ext uri="{FF2B5EF4-FFF2-40B4-BE49-F238E27FC236}">
                  <a16:creationId xmlns:a16="http://schemas.microsoft.com/office/drawing/2014/main" id="{181E4B1B-2437-4A14-8927-817FC7AED67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Freeform 10">
              <a:extLst>
                <a:ext uri="{FF2B5EF4-FFF2-40B4-BE49-F238E27FC236}">
                  <a16:creationId xmlns:a16="http://schemas.microsoft.com/office/drawing/2014/main" id="{3F98AD26-9FF7-44EA-B876-9C857F8ED97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Freeform 11">
              <a:extLst>
                <a:ext uri="{FF2B5EF4-FFF2-40B4-BE49-F238E27FC236}">
                  <a16:creationId xmlns:a16="http://schemas.microsoft.com/office/drawing/2014/main" id="{32EBB12A-A9CE-446F-9462-15DAC0D0FA5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Freeform 12">
              <a:extLst>
                <a:ext uri="{FF2B5EF4-FFF2-40B4-BE49-F238E27FC236}">
                  <a16:creationId xmlns:a16="http://schemas.microsoft.com/office/drawing/2014/main" id="{85925599-F99B-48E5-A384-76136C0818B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07B36F75-7BAC-80AD-CA4D-8CC37A0053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48299" y="1380068"/>
            <a:ext cx="6054723" cy="261619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6000" dirty="0"/>
              <a:t> 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C17BB9-2086-B970-4AA2-B380CA8F60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36254" y="6273164"/>
            <a:ext cx="5166768" cy="584836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r"/>
            <a:r>
              <a:rPr lang="en-US" sz="2100" dirty="0"/>
              <a:t>Reserves Estimates at Year End</a:t>
            </a:r>
          </a:p>
        </p:txBody>
      </p:sp>
      <p:pic>
        <p:nvPicPr>
          <p:cNvPr id="39" name="Picture 38" descr="Codes on papers">
            <a:extLst>
              <a:ext uri="{FF2B5EF4-FFF2-40B4-BE49-F238E27FC236}">
                <a16:creationId xmlns:a16="http://schemas.microsoft.com/office/drawing/2014/main" id="{2D1AEDE4-1360-61F2-B55B-988833D9581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2318" r="14652" b="-1"/>
          <a:stretch/>
        </p:blipFill>
        <p:spPr>
          <a:xfrm>
            <a:off x="20" y="10"/>
            <a:ext cx="5448280" cy="6857990"/>
          </a:xfrm>
          <a:custGeom>
            <a:avLst/>
            <a:gdLst/>
            <a:ahLst/>
            <a:cxnLst/>
            <a:rect l="l" t="t" r="r" b="b"/>
            <a:pathLst>
              <a:path w="5448300" h="6858000">
                <a:moveTo>
                  <a:pt x="0" y="0"/>
                </a:moveTo>
                <a:lnTo>
                  <a:pt x="3513666" y="0"/>
                </a:lnTo>
                <a:lnTo>
                  <a:pt x="2861733" y="2548466"/>
                </a:lnTo>
                <a:lnTo>
                  <a:pt x="5448300" y="6853767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ln w="38100">
            <a:noFill/>
          </a:ln>
          <a:effectLst/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61C468D-675E-4B10-087A-16DB349682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66040" y="175689"/>
            <a:ext cx="9340427" cy="6097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027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47C9AF-8F37-0795-A473-F2588DE2EF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1447800"/>
          </a:xfrm>
        </p:spPr>
        <p:txBody>
          <a:bodyPr/>
          <a:lstStyle/>
          <a:p>
            <a:r>
              <a:rPr lang="en-US" u="sng" dirty="0"/>
              <a:t>Certification of Financial Condition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68EAE0-B42F-9C3E-C8DA-E591B4BF47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84312" y="2235200"/>
            <a:ext cx="10018713" cy="3556000"/>
          </a:xfrm>
        </p:spPr>
        <p:txBody>
          <a:bodyPr/>
          <a:lstStyle/>
          <a:p>
            <a:r>
              <a:rPr lang="en-US" dirty="0"/>
              <a:t>   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C5DAB0F-A960-56CC-6D56-E540A36575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7913" y="3013674"/>
            <a:ext cx="9747345" cy="908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639762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1163</TotalTime>
  <Words>180</Words>
  <Application>Microsoft Office PowerPoint</Application>
  <PresentationFormat>Widescreen</PresentationFormat>
  <Paragraphs>28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Corbel</vt:lpstr>
      <vt:lpstr>Parallax</vt:lpstr>
      <vt:lpstr>Trinity County Office of Education</vt:lpstr>
      <vt:lpstr>State Economy, noted in billions</vt:lpstr>
      <vt:lpstr>Fast Food Workers Minimum Pay $20.00,  effective April 1, 2024</vt:lpstr>
      <vt:lpstr>PowerPoint Presentation</vt:lpstr>
      <vt:lpstr>TCOE’s LCFF</vt:lpstr>
      <vt:lpstr>Amount Transferred To Districts</vt:lpstr>
      <vt:lpstr>General fund Revenues</vt:lpstr>
      <vt:lpstr>Current LCFF, COLA 8.22% Upcoming COLA for LCFF????</vt:lpstr>
      <vt:lpstr>Funding Sources</vt:lpstr>
      <vt:lpstr>General Fund</vt:lpstr>
      <vt:lpstr>Ending Fund Balance In General Fund</vt:lpstr>
      <vt:lpstr>Other funds</vt:lpstr>
      <vt:lpstr>Our reserves will increase by $667,517  Deferred Maintenance will increase by $308,762 </vt:lpstr>
      <vt:lpstr>  </vt:lpstr>
      <vt:lpstr>Certification of Financial Condition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Trinity County Office of Education</dc:title>
  <dc:creator>Cindy Blanchard</dc:creator>
  <cp:lastModifiedBy>Dawn MacLaren</cp:lastModifiedBy>
  <cp:revision>5</cp:revision>
  <dcterms:created xsi:type="dcterms:W3CDTF">2023-12-09T00:53:52Z</dcterms:created>
  <dcterms:modified xsi:type="dcterms:W3CDTF">2023-12-18T19:59:57Z</dcterms:modified>
</cp:coreProperties>
</file>