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318" r:id="rId6"/>
    <p:sldId id="365" r:id="rId7"/>
    <p:sldId id="366" r:id="rId8"/>
    <p:sldId id="364" r:id="rId9"/>
    <p:sldId id="357" r:id="rId10"/>
    <p:sldId id="363" r:id="rId11"/>
    <p:sldId id="344" r:id="rId12"/>
    <p:sldId id="345" r:id="rId13"/>
    <p:sldId id="349" r:id="rId14"/>
    <p:sldId id="358" r:id="rId15"/>
    <p:sldId id="351" r:id="rId16"/>
    <p:sldId id="355" r:id="rId17"/>
    <p:sldId id="353" r:id="rId18"/>
    <p:sldId id="360" r:id="rId19"/>
    <p:sldId id="340" r:id="rId20"/>
    <p:sldId id="309" r:id="rId2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74" autoAdjust="0"/>
  </p:normalViewPr>
  <p:slideViewPr>
    <p:cSldViewPr snapToGrid="0" showGuides="1">
      <p:cViewPr varScale="1">
        <p:scale>
          <a:sx n="115" d="100"/>
          <a:sy n="115" d="100"/>
        </p:scale>
        <p:origin x="258" y="10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11/4/2022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6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6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6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8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1.jpg"/><Relationship Id="rId7" Type="http://schemas.openxmlformats.org/officeDocument/2006/relationships/image" Target="../media/image6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6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6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9.jpg"/><Relationship Id="rId7" Type="http://schemas.openxmlformats.org/officeDocument/2006/relationships/image" Target="../media/image52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6.jpg"/><Relationship Id="rId4" Type="http://schemas.openxmlformats.org/officeDocument/2006/relationships/image" Target="../media/image5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D0677C-8570-4A16-9D62-046BC8EFB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525" y="2410533"/>
            <a:ext cx="4289110" cy="2036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83452" y="6189214"/>
            <a:ext cx="176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November 2022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6684663-D593-01A7-7F77-126844644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771" y="775933"/>
            <a:ext cx="8369216" cy="577684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F464AEE-351E-EE13-13F5-FE70892C2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120" y="702522"/>
            <a:ext cx="8401758" cy="5777925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D94E33-E670-45D0-BBF1-88724DFF5B65}"/>
              </a:ext>
            </a:extLst>
          </p:cNvPr>
          <p:cNvSpPr txBox="1"/>
          <p:nvPr/>
        </p:nvSpPr>
        <p:spPr>
          <a:xfrm>
            <a:off x="7367157" y="894165"/>
            <a:ext cx="10382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Detention Pond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17AB1-11C9-41DE-8E57-764F3990A871}"/>
              </a:ext>
            </a:extLst>
          </p:cNvPr>
          <p:cNvSpPr txBox="1"/>
          <p:nvPr/>
        </p:nvSpPr>
        <p:spPr>
          <a:xfrm rot="18816496">
            <a:off x="6469669" y="3564722"/>
            <a:ext cx="828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Kitchen/</a:t>
            </a:r>
          </a:p>
          <a:p>
            <a:r>
              <a:rPr lang="en-US" sz="1000" b="1" dirty="0">
                <a:solidFill>
                  <a:srgbClr val="000000"/>
                </a:solidFill>
              </a:rPr>
              <a:t>Cafeteria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A6A761-5CF7-4FE7-B076-FC6458AC7AE6}"/>
              </a:ext>
            </a:extLst>
          </p:cNvPr>
          <p:cNvSpPr txBox="1"/>
          <p:nvPr/>
        </p:nvSpPr>
        <p:spPr>
          <a:xfrm rot="1290238">
            <a:off x="7930561" y="2962745"/>
            <a:ext cx="13537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Area E Science Lab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AC0924-9FDC-4222-BC1A-6514429EA2B3}"/>
              </a:ext>
            </a:extLst>
          </p:cNvPr>
          <p:cNvSpPr txBox="1"/>
          <p:nvPr/>
        </p:nvSpPr>
        <p:spPr>
          <a:xfrm rot="1188001">
            <a:off x="6228318" y="1359336"/>
            <a:ext cx="1139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0000"/>
                </a:solidFill>
              </a:rPr>
              <a:t>Area A Classrooms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5C8657-1275-DBD8-F912-BDC61004DA33}"/>
              </a:ext>
            </a:extLst>
          </p:cNvPr>
          <p:cNvSpPr txBox="1"/>
          <p:nvPr/>
        </p:nvSpPr>
        <p:spPr>
          <a:xfrm rot="21287802">
            <a:off x="2965406" y="5070395"/>
            <a:ext cx="1270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Gym / Lockers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C87F2B-9B23-41FE-B259-E2E6256BC207}"/>
              </a:ext>
            </a:extLst>
          </p:cNvPr>
          <p:cNvSpPr txBox="1"/>
          <p:nvPr/>
        </p:nvSpPr>
        <p:spPr>
          <a:xfrm rot="1016781">
            <a:off x="8597063" y="1988795"/>
            <a:ext cx="1203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Area C Classrooms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8F099B-0003-E66C-73F9-9491E400DD76}"/>
              </a:ext>
            </a:extLst>
          </p:cNvPr>
          <p:cNvSpPr txBox="1"/>
          <p:nvPr/>
        </p:nvSpPr>
        <p:spPr>
          <a:xfrm flipH="1">
            <a:off x="6362754" y="2112700"/>
            <a:ext cx="6188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Area 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5F0E46-726D-95F2-3281-9958FAB8DA19}"/>
              </a:ext>
            </a:extLst>
          </p:cNvPr>
          <p:cNvSpPr txBox="1"/>
          <p:nvPr/>
        </p:nvSpPr>
        <p:spPr>
          <a:xfrm rot="297390">
            <a:off x="6813528" y="4242447"/>
            <a:ext cx="937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</a:rPr>
              <a:t>Mechanical Pad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DED827-7290-763D-F261-FFCEDAC17CFD}"/>
              </a:ext>
            </a:extLst>
          </p:cNvPr>
          <p:cNvSpPr txBox="1"/>
          <p:nvPr/>
        </p:nvSpPr>
        <p:spPr>
          <a:xfrm rot="19200654">
            <a:off x="5879089" y="3053795"/>
            <a:ext cx="1343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Commons Area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918BF6-374B-ED72-D9A6-8BC97B3618CD}"/>
              </a:ext>
            </a:extLst>
          </p:cNvPr>
          <p:cNvSpPr txBox="1"/>
          <p:nvPr/>
        </p:nvSpPr>
        <p:spPr>
          <a:xfrm rot="1366023">
            <a:off x="7225583" y="1494864"/>
            <a:ext cx="86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0000"/>
                </a:solidFill>
              </a:rPr>
              <a:t>Area B</a:t>
            </a:r>
          </a:p>
          <a:p>
            <a:r>
              <a:rPr lang="en-US" sz="900" b="1" dirty="0">
                <a:solidFill>
                  <a:srgbClr val="000000"/>
                </a:solidFill>
              </a:rPr>
              <a:t> Classrooms</a:t>
            </a:r>
          </a:p>
        </p:txBody>
      </p:sp>
    </p:spTree>
    <p:extLst>
      <p:ext uri="{BB962C8B-B14F-4D97-AF65-F5344CB8AC3E}">
        <p14:creationId xmlns:p14="http://schemas.microsoft.com/office/powerpoint/2010/main" val="280030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  <p:pic>
        <p:nvPicPr>
          <p:cNvPr id="7" name="IMG_0062">
            <a:hlinkClick r:id="" action="ppaction://media"/>
            <a:extLst>
              <a:ext uri="{FF2B5EF4-FFF2-40B4-BE49-F238E27FC236}">
                <a16:creationId xmlns:a16="http://schemas.microsoft.com/office/drawing/2014/main" id="{987199B4-EE73-FFCD-A220-FA82C5D4BA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6832" y="702522"/>
            <a:ext cx="10773506" cy="508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8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0CC35CCD-E202-844A-5993-99EBBB228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511" y="696674"/>
            <a:ext cx="3410545" cy="2578608"/>
          </a:xfrm>
          <a:prstGeom prst="rect">
            <a:avLst/>
          </a:prstGeom>
        </p:spPr>
      </p:pic>
      <p:pic>
        <p:nvPicPr>
          <p:cNvPr id="8" name="Picture 7" descr="A high angle view of a dam&#10;&#10;Description automatically generated with low confidence">
            <a:extLst>
              <a:ext uri="{FF2B5EF4-FFF2-40B4-BE49-F238E27FC236}">
                <a16:creationId xmlns:a16="http://schemas.microsoft.com/office/drawing/2014/main" id="{455AAAD1-9B41-5943-07BD-3879CE736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779" y="3275281"/>
            <a:ext cx="4381732" cy="3286298"/>
          </a:xfrm>
          <a:prstGeom prst="rect">
            <a:avLst/>
          </a:prstGeom>
        </p:spPr>
      </p:pic>
      <p:pic>
        <p:nvPicPr>
          <p:cNvPr id="5" name="Picture 4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2F91B32B-4765-204E-BDF4-208E87E27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91" y="711827"/>
            <a:ext cx="3438144" cy="2563455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396496-4EB4-49C3-73BC-592C7791A948}"/>
              </a:ext>
            </a:extLst>
          </p:cNvPr>
          <p:cNvSpPr txBox="1"/>
          <p:nvPr/>
        </p:nvSpPr>
        <p:spPr>
          <a:xfrm>
            <a:off x="4077044" y="693316"/>
            <a:ext cx="40540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brick low/high roof situations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Ready for Tectum to be installed over gym roof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Area C southside finished screwing down metal roof deck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ground, outdoor, sky, dirt&#10;&#10;Description automatically generated">
            <a:extLst>
              <a:ext uri="{FF2B5EF4-FFF2-40B4-BE49-F238E27FC236}">
                <a16:creationId xmlns:a16="http://schemas.microsoft.com/office/drawing/2014/main" id="{682E644E-DEA9-195A-A389-CC5B2872F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5468" y="704850"/>
            <a:ext cx="3500012" cy="2581541"/>
          </a:xfrm>
          <a:prstGeom prst="rect">
            <a:avLst/>
          </a:prstGeom>
        </p:spPr>
      </p:pic>
      <p:pic>
        <p:nvPicPr>
          <p:cNvPr id="9" name="Picture 8" descr="A picture containing sky, outdoor, parked, yellow&#10;&#10;Description automatically generated">
            <a:extLst>
              <a:ext uri="{FF2B5EF4-FFF2-40B4-BE49-F238E27FC236}">
                <a16:creationId xmlns:a16="http://schemas.microsoft.com/office/drawing/2014/main" id="{7918C5F0-9064-11E6-1BD9-CCE877F00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24" y="697385"/>
            <a:ext cx="3442054" cy="2546435"/>
          </a:xfrm>
          <a:prstGeom prst="rect">
            <a:avLst/>
          </a:prstGeom>
        </p:spPr>
      </p:pic>
      <p:pic>
        <p:nvPicPr>
          <p:cNvPr id="15" name="Picture 14" descr="A picture containing sky, outdoor, ground, building&#10;&#10;Description automatically generated">
            <a:extLst>
              <a:ext uri="{FF2B5EF4-FFF2-40B4-BE49-F238E27FC236}">
                <a16:creationId xmlns:a16="http://schemas.microsoft.com/office/drawing/2014/main" id="{00ACB7EA-0B4F-3E37-6A6A-9122EC84F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642" y="704850"/>
            <a:ext cx="3442054" cy="258154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1995F-2B57-49DC-EA9E-3BD301D69DF2}"/>
              </a:ext>
            </a:extLst>
          </p:cNvPr>
          <p:cNvSpPr txBox="1"/>
          <p:nvPr/>
        </p:nvSpPr>
        <p:spPr>
          <a:xfrm>
            <a:off x="4075914" y="3579075"/>
            <a:ext cx="42710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</a:t>
            </a:r>
            <a:r>
              <a:rPr lang="en-US" dirty="0" err="1"/>
              <a:t>DensGlass</a:t>
            </a:r>
            <a:r>
              <a:rPr lang="en-US" dirty="0"/>
              <a:t> sheathing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Grey area waterproofing installation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Area J </a:t>
            </a:r>
            <a:r>
              <a:rPr lang="en-US" dirty="0" err="1"/>
              <a:t>cmu</a:t>
            </a:r>
            <a:r>
              <a:rPr lang="en-US" dirty="0"/>
              <a:t> waterproofing</a:t>
            </a:r>
          </a:p>
          <a:p>
            <a:endParaRPr lang="en-US" dirty="0"/>
          </a:p>
        </p:txBody>
      </p:sp>
      <p:pic>
        <p:nvPicPr>
          <p:cNvPr id="19" name="Picture 18" descr="A picture containing outdoor, building, roof&#10;&#10;Description automatically generated">
            <a:extLst>
              <a:ext uri="{FF2B5EF4-FFF2-40B4-BE49-F238E27FC236}">
                <a16:creationId xmlns:a16="http://schemas.microsoft.com/office/drawing/2014/main" id="{0BC5E322-15B9-44FF-914A-B90A04E5C7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24" y="3579075"/>
            <a:ext cx="3442054" cy="2581540"/>
          </a:xfrm>
          <a:prstGeom prst="rect">
            <a:avLst/>
          </a:prstGeom>
        </p:spPr>
      </p:pic>
      <p:pic>
        <p:nvPicPr>
          <p:cNvPr id="22" name="Picture 21" descr="A picture containing sky, building, outdoor, ground&#10;&#10;Description automatically generated">
            <a:extLst>
              <a:ext uri="{FF2B5EF4-FFF2-40B4-BE49-F238E27FC236}">
                <a16:creationId xmlns:a16="http://schemas.microsoft.com/office/drawing/2014/main" id="{A88A48C8-3F84-6681-9A64-F2F71493BA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5468" y="3579075"/>
            <a:ext cx="3500012" cy="25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sky, outdoor, ground, building&#10;&#10;Description automatically generated">
            <a:extLst>
              <a:ext uri="{FF2B5EF4-FFF2-40B4-BE49-F238E27FC236}">
                <a16:creationId xmlns:a16="http://schemas.microsoft.com/office/drawing/2014/main" id="{4D6BDE1F-8A65-3EB2-4419-B7D2966A8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348" y="702522"/>
            <a:ext cx="3446013" cy="2696144"/>
          </a:xfrm>
          <a:prstGeom prst="rect">
            <a:avLst/>
          </a:prstGeom>
        </p:spPr>
      </p:pic>
      <p:pic>
        <p:nvPicPr>
          <p:cNvPr id="12" name="Picture 11" descr="A picture containing outdoor, ground, sky, building&#10;&#10;Description automatically generated">
            <a:extLst>
              <a:ext uri="{FF2B5EF4-FFF2-40B4-BE49-F238E27FC236}">
                <a16:creationId xmlns:a16="http://schemas.microsoft.com/office/drawing/2014/main" id="{0F997602-5FC5-7321-04A3-1C94FC315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396" y="682545"/>
            <a:ext cx="3541249" cy="2722232"/>
          </a:xfrm>
          <a:prstGeom prst="rect">
            <a:avLst/>
          </a:prstGeom>
        </p:spPr>
      </p:pic>
      <p:pic>
        <p:nvPicPr>
          <p:cNvPr id="9" name="Picture 8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39987814-4287-0C91-2340-6BCAF0953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556" y="708632"/>
            <a:ext cx="3446013" cy="2696145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4999" y="3586015"/>
            <a:ext cx="41286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story floor decking installation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Roof Deck installation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Foundation ready for CTE Metal </a:t>
            </a:r>
            <a:r>
              <a:rPr lang="en-US" dirty="0" err="1"/>
              <a:t>Bldg</a:t>
            </a:r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 descr="A picture containing outdoor, sky, ground, beach&#10;&#10;Description automatically generated">
            <a:extLst>
              <a:ext uri="{FF2B5EF4-FFF2-40B4-BE49-F238E27FC236}">
                <a16:creationId xmlns:a16="http://schemas.microsoft.com/office/drawing/2014/main" id="{1D61AEF4-F1FD-1CCA-A317-B29EC4B350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555" y="3554368"/>
            <a:ext cx="3446013" cy="2716121"/>
          </a:xfrm>
          <a:prstGeom prst="rect">
            <a:avLst/>
          </a:prstGeom>
        </p:spPr>
      </p:pic>
      <p:pic>
        <p:nvPicPr>
          <p:cNvPr id="16" name="Picture 15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A830AF30-9BCA-F2C4-C9B5-29BD7A2F4F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3396" y="3554367"/>
            <a:ext cx="3541249" cy="2716121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F25A53A-F152-FBE6-6F28-7EBE0B8A3CB5}"/>
              </a:ext>
            </a:extLst>
          </p:cNvPr>
          <p:cNvCxnSpPr>
            <a:cxnSpLocks/>
          </p:cNvCxnSpPr>
          <p:nvPr/>
        </p:nvCxnSpPr>
        <p:spPr>
          <a:xfrm flipH="1">
            <a:off x="3411415" y="462069"/>
            <a:ext cx="121586" cy="862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2803D85-F407-FA83-6040-A648F0C0C07E}"/>
              </a:ext>
            </a:extLst>
          </p:cNvPr>
          <p:cNvSpPr txBox="1"/>
          <p:nvPr/>
        </p:nvSpPr>
        <p:spPr>
          <a:xfrm>
            <a:off x="2297723" y="164477"/>
            <a:ext cx="13950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Structural Steel Tie in for CTE Metal </a:t>
            </a:r>
            <a:r>
              <a:rPr lang="en-US" sz="1100" dirty="0" err="1"/>
              <a:t>Bldg</a:t>
            </a:r>
            <a:endParaRPr lang="en-US" sz="11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F95BA56-45B5-A5D7-68E0-4676DD0D980C}"/>
              </a:ext>
            </a:extLst>
          </p:cNvPr>
          <p:cNvCxnSpPr>
            <a:cxnSpLocks/>
          </p:cNvCxnSpPr>
          <p:nvPr/>
        </p:nvCxnSpPr>
        <p:spPr>
          <a:xfrm flipH="1">
            <a:off x="3860568" y="4665785"/>
            <a:ext cx="465247" cy="644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6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C68E9C14-96F4-89E7-415B-853547AAC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001" y="702522"/>
            <a:ext cx="3326702" cy="2495821"/>
          </a:xfrm>
          <a:prstGeom prst="rect">
            <a:avLst/>
          </a:prstGeom>
        </p:spPr>
      </p:pic>
      <p:pic>
        <p:nvPicPr>
          <p:cNvPr id="8" name="Picture 7" descr="A picture containing road, way, highway&#10;&#10;Description automatically generated">
            <a:extLst>
              <a:ext uri="{FF2B5EF4-FFF2-40B4-BE49-F238E27FC236}">
                <a16:creationId xmlns:a16="http://schemas.microsoft.com/office/drawing/2014/main" id="{A3F441F1-B6CA-3343-2A5B-70FEC60EA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85" y="715871"/>
            <a:ext cx="3327762" cy="249582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CA2561-9A71-B139-6A90-EBE7E59E54F0}"/>
              </a:ext>
            </a:extLst>
          </p:cNvPr>
          <p:cNvSpPr txBox="1"/>
          <p:nvPr/>
        </p:nvSpPr>
        <p:spPr>
          <a:xfrm>
            <a:off x="9236584" y="5654819"/>
            <a:ext cx="1590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Staff RR D121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3977136" y="3647103"/>
            <a:ext cx="37435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preparing walls for CMU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weather barrier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Preparing roof for light weight concrete on roof decking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3" name="Picture 12" descr="A picture containing road&#10;&#10;Description automatically generated">
            <a:extLst>
              <a:ext uri="{FF2B5EF4-FFF2-40B4-BE49-F238E27FC236}">
                <a16:creationId xmlns:a16="http://schemas.microsoft.com/office/drawing/2014/main" id="{D7A6E27F-CD21-504D-3A8B-A3D17EAA6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5" y="3660099"/>
            <a:ext cx="3326701" cy="2482030"/>
          </a:xfrm>
          <a:prstGeom prst="rect">
            <a:avLst/>
          </a:prstGeom>
        </p:spPr>
      </p:pic>
      <p:pic>
        <p:nvPicPr>
          <p:cNvPr id="14" name="Picture 13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D7B1C7EB-AC45-9BF1-6B72-4A7C65AF8A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1373" y="716268"/>
            <a:ext cx="3326701" cy="2495026"/>
          </a:xfrm>
          <a:prstGeom prst="rect">
            <a:avLst/>
          </a:prstGeom>
        </p:spPr>
      </p:pic>
      <p:pic>
        <p:nvPicPr>
          <p:cNvPr id="15" name="Picture 14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D7E84198-154E-D8BF-BE61-76E01E937B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6002" y="3647103"/>
            <a:ext cx="3326701" cy="249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solar panel on a roof&#10;&#10;Description automatically generated with low confidence">
            <a:extLst>
              <a:ext uri="{FF2B5EF4-FFF2-40B4-BE49-F238E27FC236}">
                <a16:creationId xmlns:a16="http://schemas.microsoft.com/office/drawing/2014/main" id="{C354DD1B-4A80-CC93-A020-7DC2179B0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9609" y="4000500"/>
            <a:ext cx="3583138" cy="2668773"/>
          </a:xfrm>
          <a:prstGeom prst="rect">
            <a:avLst/>
          </a:prstGeom>
        </p:spPr>
      </p:pic>
      <p:pic>
        <p:nvPicPr>
          <p:cNvPr id="14" name="Picture 13" descr="A picture containing outdoor, ground, grass, runway&#10;&#10;Description automatically generated">
            <a:extLst>
              <a:ext uri="{FF2B5EF4-FFF2-40B4-BE49-F238E27FC236}">
                <a16:creationId xmlns:a16="http://schemas.microsoft.com/office/drawing/2014/main" id="{48302168-74B5-AF78-D029-7899BA2BE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73" y="3981924"/>
            <a:ext cx="3583133" cy="2687349"/>
          </a:xfrm>
          <a:prstGeom prst="rect">
            <a:avLst/>
          </a:prstGeom>
        </p:spPr>
      </p:pic>
      <p:pic>
        <p:nvPicPr>
          <p:cNvPr id="17" name="Picture 16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BC206B16-C3F0-2E20-88EB-AD0B022A5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7041" y="678720"/>
            <a:ext cx="3580812" cy="2744418"/>
          </a:xfrm>
          <a:prstGeom prst="rect">
            <a:avLst/>
          </a:prstGeom>
        </p:spPr>
      </p:pic>
      <p:pic>
        <p:nvPicPr>
          <p:cNvPr id="8" name="Picture 7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EE3E3CA2-474E-3E3D-2B48-7CE7F4EC5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7869" y="678720"/>
            <a:ext cx="3619160" cy="2731707"/>
          </a:xfrm>
          <a:prstGeom prst="rect">
            <a:avLst/>
          </a:prstGeom>
        </p:spPr>
      </p:pic>
      <p:pic>
        <p:nvPicPr>
          <p:cNvPr id="16" name="Picture 15" descr="A picture containing grass, sky, outdoor&#10;&#10;Description automatically generated">
            <a:extLst>
              <a:ext uri="{FF2B5EF4-FFF2-40B4-BE49-F238E27FC236}">
                <a16:creationId xmlns:a16="http://schemas.microsoft.com/office/drawing/2014/main" id="{0D93B416-0560-23A2-9EE9-CAD03E720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923" y="702522"/>
            <a:ext cx="3635136" cy="272635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038439" y="3898874"/>
            <a:ext cx="4061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/>
              <a:t>DensGlass</a:t>
            </a:r>
            <a:r>
              <a:rPr lang="en-US" dirty="0"/>
              <a:t> installation for exterior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hanging steel for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Roofing deck material installed</a:t>
            </a:r>
          </a:p>
        </p:txBody>
      </p:sp>
      <p:pic>
        <p:nvPicPr>
          <p:cNvPr id="6" name="Picture 5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9DA11CA5-BBA3-4946-AD29-B4F9974F40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624" y="684076"/>
            <a:ext cx="3635136" cy="272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high angle view of 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E8DF254F-AC95-FD15-D7C4-FB6887EFB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21" y="3957305"/>
            <a:ext cx="3609625" cy="2700467"/>
          </a:xfrm>
          <a:prstGeom prst="rect">
            <a:avLst/>
          </a:prstGeom>
        </p:spPr>
      </p:pic>
      <p:pic>
        <p:nvPicPr>
          <p:cNvPr id="17" name="Picture 16" descr="A picture containing text, building, old&#10;&#10;Description automatically generated">
            <a:extLst>
              <a:ext uri="{FF2B5EF4-FFF2-40B4-BE49-F238E27FC236}">
                <a16:creationId xmlns:a16="http://schemas.microsoft.com/office/drawing/2014/main" id="{324403E1-76FF-D219-DC13-0A5CE67D4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699" y="4001018"/>
            <a:ext cx="3554946" cy="2656754"/>
          </a:xfrm>
          <a:prstGeom prst="rect">
            <a:avLst/>
          </a:prstGeom>
        </p:spPr>
      </p:pic>
      <p:pic>
        <p:nvPicPr>
          <p:cNvPr id="10" name="Picture 9" descr="A high angle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872E94CC-9A82-F24E-B404-A493B7384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6393" y="688362"/>
            <a:ext cx="3608252" cy="2734752"/>
          </a:xfrm>
          <a:prstGeom prst="rect">
            <a:avLst/>
          </a:prstGeom>
        </p:spPr>
      </p:pic>
      <p:pic>
        <p:nvPicPr>
          <p:cNvPr id="7" name="Picture 6" descr="A picture containing way, road, highway&#10;&#10;Description automatically generated">
            <a:extLst>
              <a:ext uri="{FF2B5EF4-FFF2-40B4-BE49-F238E27FC236}">
                <a16:creationId xmlns:a16="http://schemas.microsoft.com/office/drawing/2014/main" id="{CCCDB87D-9F3E-B2BB-2071-29BF76DE38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4552" y="688339"/>
            <a:ext cx="3579492" cy="2734775"/>
          </a:xfrm>
          <a:prstGeom prst="rect">
            <a:avLst/>
          </a:prstGeom>
        </p:spPr>
      </p:pic>
      <p:pic>
        <p:nvPicPr>
          <p:cNvPr id="4" name="Picture 3" descr="A picture containing sky, outdoor, ground, cement&#10;&#10;Description automatically generated">
            <a:extLst>
              <a:ext uri="{FF2B5EF4-FFF2-40B4-BE49-F238E27FC236}">
                <a16:creationId xmlns:a16="http://schemas.microsoft.com/office/drawing/2014/main" id="{39ACB9AF-75E7-2F5C-5B6C-9481DC567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21" y="688362"/>
            <a:ext cx="3608252" cy="273477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542205" y="3957305"/>
            <a:ext cx="3163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Roof deck installed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exterior framing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high angle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15EF977E-2B3B-F5E9-2630-1B54D6BE0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429" y="3902909"/>
            <a:ext cx="3669637" cy="2759854"/>
          </a:xfrm>
          <a:prstGeom prst="rect">
            <a:avLst/>
          </a:prstGeom>
        </p:spPr>
      </p:pic>
      <p:pic>
        <p:nvPicPr>
          <p:cNvPr id="11" name="Picture 10" descr="A high angle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C9ACA4EA-1A86-C314-1343-D7E49C89C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85" y="3910535"/>
            <a:ext cx="3669637" cy="2752228"/>
          </a:xfrm>
          <a:prstGeom prst="rect">
            <a:avLst/>
          </a:prstGeom>
        </p:spPr>
      </p:pic>
      <p:pic>
        <p:nvPicPr>
          <p:cNvPr id="16" name="Picture 15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70665FB6-1176-A5BB-65C4-329AAD36D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429" y="796776"/>
            <a:ext cx="3669637" cy="2776942"/>
          </a:xfrm>
          <a:prstGeom prst="rect">
            <a:avLst/>
          </a:prstGeom>
        </p:spPr>
      </p:pic>
      <p:pic>
        <p:nvPicPr>
          <p:cNvPr id="8" name="Picture 7" descr="A picture containing sky, outdoor, road, way&#10;&#10;Description automatically generated">
            <a:extLst>
              <a:ext uri="{FF2B5EF4-FFF2-40B4-BE49-F238E27FC236}">
                <a16:creationId xmlns:a16="http://schemas.microsoft.com/office/drawing/2014/main" id="{B2182F96-2679-DE5F-9CF0-1B0D87EEE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4132" y="821490"/>
            <a:ext cx="3621087" cy="2752228"/>
          </a:xfrm>
          <a:prstGeom prst="rect">
            <a:avLst/>
          </a:prstGeom>
        </p:spPr>
      </p:pic>
      <p:pic>
        <p:nvPicPr>
          <p:cNvPr id="5" name="Picture 4" descr="A high angle view of 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D1BFCB2F-041E-4AEE-384A-ED2E3824E7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285" y="821490"/>
            <a:ext cx="3669637" cy="2752228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3983764" y="4372563"/>
            <a:ext cx="4185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mechanical hangers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work on Iron frame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work on fire lane road </a:t>
            </a:r>
          </a:p>
        </p:txBody>
      </p:sp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building, stadium&#10;&#10;Description automatically generated">
            <a:extLst>
              <a:ext uri="{FF2B5EF4-FFF2-40B4-BE49-F238E27FC236}">
                <a16:creationId xmlns:a16="http://schemas.microsoft.com/office/drawing/2014/main" id="{02696C03-8ABD-674D-FC82-9587C1276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751" y="814910"/>
            <a:ext cx="3460176" cy="2595132"/>
          </a:xfrm>
          <a:prstGeom prst="rect">
            <a:avLst/>
          </a:prstGeom>
        </p:spPr>
      </p:pic>
      <p:pic>
        <p:nvPicPr>
          <p:cNvPr id="9" name="Picture 8" descr="A picture containing grass, sky, outdoor, way&#10;&#10;Description automatically generated">
            <a:extLst>
              <a:ext uri="{FF2B5EF4-FFF2-40B4-BE49-F238E27FC236}">
                <a16:creationId xmlns:a16="http://schemas.microsoft.com/office/drawing/2014/main" id="{58669CAA-D3B5-F5D8-3B54-2D44DB075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981" y="814910"/>
            <a:ext cx="3493483" cy="2595132"/>
          </a:xfrm>
          <a:prstGeom prst="rect">
            <a:avLst/>
          </a:prstGeom>
        </p:spPr>
      </p:pic>
      <p:pic>
        <p:nvPicPr>
          <p:cNvPr id="20" name="Picture 19" descr="A high angle view of 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511E5627-D495-121B-A9BB-A43B0650A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518" y="814910"/>
            <a:ext cx="3460176" cy="259513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2683" y="62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41B9E7-D54E-4675-ACEE-88E987D3533B}"/>
              </a:ext>
            </a:extLst>
          </p:cNvPr>
          <p:cNvSpPr txBox="1"/>
          <p:nvPr/>
        </p:nvSpPr>
        <p:spPr>
          <a:xfrm>
            <a:off x="9497058" y="553882"/>
            <a:ext cx="1915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Home Side Restroom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5616B8-2A08-2CD6-7F46-B63A5A081B7C}"/>
              </a:ext>
            </a:extLst>
          </p:cNvPr>
          <p:cNvSpPr txBox="1"/>
          <p:nvPr/>
        </p:nvSpPr>
        <p:spPr>
          <a:xfrm>
            <a:off x="548073" y="564022"/>
            <a:ext cx="1915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Visitor Side Restroom</a:t>
            </a:r>
          </a:p>
        </p:txBody>
      </p:sp>
      <p:pic>
        <p:nvPicPr>
          <p:cNvPr id="5" name="Picture 4" descr="A picture containing grass, outdoor, stadium&#10;&#10;Description automatically generated">
            <a:extLst>
              <a:ext uri="{FF2B5EF4-FFF2-40B4-BE49-F238E27FC236}">
                <a16:creationId xmlns:a16="http://schemas.microsoft.com/office/drawing/2014/main" id="{C99996BA-7EB4-EA8E-FF6A-B1D837E746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518" y="4164392"/>
            <a:ext cx="3446243" cy="2584682"/>
          </a:xfrm>
          <a:prstGeom prst="rect">
            <a:avLst/>
          </a:prstGeom>
        </p:spPr>
      </p:pic>
      <p:pic>
        <p:nvPicPr>
          <p:cNvPr id="7" name="Picture 6" descr="A solar panel on a roof&#10;&#10;Description automatically generated with low confidence">
            <a:extLst>
              <a:ext uri="{FF2B5EF4-FFF2-40B4-BE49-F238E27FC236}">
                <a16:creationId xmlns:a16="http://schemas.microsoft.com/office/drawing/2014/main" id="{B1451D14-3AE9-C286-96FC-02AE3440EF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53" y="4142498"/>
            <a:ext cx="3477281" cy="2584681"/>
          </a:xfrm>
          <a:prstGeom prst="rect">
            <a:avLst/>
          </a:prstGeom>
        </p:spPr>
      </p:pic>
      <p:pic>
        <p:nvPicPr>
          <p:cNvPr id="11" name="Picture 10" descr="A picture containing grass, outdoor, house, building&#10;&#10;Description automatically generated">
            <a:extLst>
              <a:ext uri="{FF2B5EF4-FFF2-40B4-BE49-F238E27FC236}">
                <a16:creationId xmlns:a16="http://schemas.microsoft.com/office/drawing/2014/main" id="{D62C665A-8FAF-8DA2-7B43-290DDDD33F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7226" y="4142498"/>
            <a:ext cx="3477281" cy="258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204</Words>
  <Application>Microsoft Office PowerPoint</Application>
  <PresentationFormat>Widescreen</PresentationFormat>
  <Paragraphs>68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CiscoSans ExtraLight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Hillcrest Elementary School</vt:lpstr>
      <vt:lpstr>Hillcrest Elementary School</vt:lpstr>
      <vt:lpstr>Highland Park Elementary School</vt:lpstr>
      <vt:lpstr>Highland Park Elementary School</vt:lpstr>
      <vt:lpstr>Helena Park Elementary School</vt:lpstr>
      <vt:lpstr>Helena Park Elementary School</vt:lpstr>
      <vt:lpstr>Nederland Bulldog Stadium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2022-11-04T16:14:00Z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