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18" r:id="rId6"/>
    <p:sldId id="365" r:id="rId7"/>
    <p:sldId id="364" r:id="rId8"/>
    <p:sldId id="363" r:id="rId9"/>
    <p:sldId id="357" r:id="rId10"/>
    <p:sldId id="370" r:id="rId11"/>
    <p:sldId id="344" r:id="rId12"/>
    <p:sldId id="345" r:id="rId13"/>
    <p:sldId id="369" r:id="rId14"/>
    <p:sldId id="349" r:id="rId15"/>
    <p:sldId id="358" r:id="rId16"/>
    <p:sldId id="368" r:id="rId17"/>
    <p:sldId id="351" r:id="rId18"/>
    <p:sldId id="355" r:id="rId19"/>
    <p:sldId id="367" r:id="rId20"/>
    <p:sldId id="353" r:id="rId21"/>
    <p:sldId id="360" r:id="rId22"/>
    <p:sldId id="371" r:id="rId23"/>
    <p:sldId id="340" r:id="rId24"/>
    <p:sldId id="309" r:id="rId2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74" autoAdjust="0"/>
  </p:normalViewPr>
  <p:slideViewPr>
    <p:cSldViewPr snapToGrid="0" showGuides="1">
      <p:cViewPr varScale="1">
        <p:scale>
          <a:sx n="90" d="100"/>
          <a:sy n="90" d="100"/>
        </p:scale>
        <p:origin x="114" y="546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1/13/2023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1/13/2023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6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6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6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7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6.jp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g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January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/>
    </mc:Choice>
    <mc:Fallback xmlns="">
      <p:transition spd="slow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igh angle view of a construction site&#10;&#10;Description automatically generated with medium confidence">
            <a:extLst>
              <a:ext uri="{FF2B5EF4-FFF2-40B4-BE49-F238E27FC236}">
                <a16:creationId xmlns:a16="http://schemas.microsoft.com/office/drawing/2014/main" id="{7DE17BB9-7E62-BAFF-AB00-54FAD4906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48" y="719399"/>
            <a:ext cx="9823490" cy="577514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high angle view of a dam&#10;&#10;Description automatically generated with low confidence">
            <a:extLst>
              <a:ext uri="{FF2B5EF4-FFF2-40B4-BE49-F238E27FC236}">
                <a16:creationId xmlns:a16="http://schemas.microsoft.com/office/drawing/2014/main" id="{BBA6ED8C-BBDA-4130-C97C-2A7AD332A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27" y="710960"/>
            <a:ext cx="8442331" cy="578132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5C8657-1275-DBD8-F912-BDC61004DA33}"/>
              </a:ext>
            </a:extLst>
          </p:cNvPr>
          <p:cNvSpPr txBox="1"/>
          <p:nvPr/>
        </p:nvSpPr>
        <p:spPr>
          <a:xfrm rot="21287802">
            <a:off x="2965406" y="5070395"/>
            <a:ext cx="1270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Gym / Lockers</a:t>
            </a:r>
          </a:p>
        </p:txBody>
      </p:sp>
    </p:spTree>
    <p:extLst>
      <p:ext uri="{BB962C8B-B14F-4D97-AF65-F5344CB8AC3E}">
        <p14:creationId xmlns:p14="http://schemas.microsoft.com/office/powerpoint/2010/main" val="28003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outdoor, shore, sandy&#10;&#10;Description automatically generated">
            <a:extLst>
              <a:ext uri="{FF2B5EF4-FFF2-40B4-BE49-F238E27FC236}">
                <a16:creationId xmlns:a16="http://schemas.microsoft.com/office/drawing/2014/main" id="{75ABA6B9-2CB6-1595-90D1-72173CC3B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487" y="1190914"/>
            <a:ext cx="5172063" cy="3320798"/>
          </a:xfrm>
          <a:prstGeom prst="rect">
            <a:avLst/>
          </a:prstGeom>
        </p:spPr>
      </p:pic>
      <p:pic>
        <p:nvPicPr>
          <p:cNvPr id="11" name="Picture 10" descr="A picture containing sky, outdoor, shore, sandy&#10;&#10;Description automatically generated">
            <a:extLst>
              <a:ext uri="{FF2B5EF4-FFF2-40B4-BE49-F238E27FC236}">
                <a16:creationId xmlns:a16="http://schemas.microsoft.com/office/drawing/2014/main" id="{5CA26A7C-1926-6494-79DD-FA2207C18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093" y="3656474"/>
            <a:ext cx="3932023" cy="2793385"/>
          </a:xfrm>
          <a:prstGeom prst="rect">
            <a:avLst/>
          </a:prstGeom>
        </p:spPr>
      </p:pic>
      <p:pic>
        <p:nvPicPr>
          <p:cNvPr id="9" name="Picture 8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31F34A99-0056-0E66-464F-AF7103078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29" y="225077"/>
            <a:ext cx="3678881" cy="273299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396496-4EB4-49C3-73BC-592C7791A948}"/>
              </a:ext>
            </a:extLst>
          </p:cNvPr>
          <p:cNvSpPr txBox="1"/>
          <p:nvPr/>
        </p:nvSpPr>
        <p:spPr>
          <a:xfrm>
            <a:off x="3305714" y="4826675"/>
            <a:ext cx="38321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Ready for Tectum to be installed over gym roof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LWIC is Complete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installation following WP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7CC302FF-ABEC-7815-0EF5-CA55F2CD2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541" y="3558244"/>
            <a:ext cx="3589981" cy="2692486"/>
          </a:xfrm>
          <a:prstGeom prst="rect">
            <a:avLst/>
          </a:prstGeom>
        </p:spPr>
      </p:pic>
      <p:pic>
        <p:nvPicPr>
          <p:cNvPr id="18" name="Picture 17" descr="A building with a fence around it&#10;&#10;Description automatically generated with low confidence">
            <a:extLst>
              <a:ext uri="{FF2B5EF4-FFF2-40B4-BE49-F238E27FC236}">
                <a16:creationId xmlns:a16="http://schemas.microsoft.com/office/drawing/2014/main" id="{202D7CC5-611A-B4FB-77E7-954940A54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92" y="3550977"/>
            <a:ext cx="3485067" cy="2716120"/>
          </a:xfrm>
          <a:prstGeom prst="rect">
            <a:avLst/>
          </a:prstGeom>
        </p:spPr>
      </p:pic>
      <p:pic>
        <p:nvPicPr>
          <p:cNvPr id="14" name="Picture 13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A2C808B7-8123-87D5-3BFB-E5DF20AE7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323" y="703000"/>
            <a:ext cx="3541250" cy="2692487"/>
          </a:xfrm>
          <a:prstGeom prst="rect">
            <a:avLst/>
          </a:prstGeom>
        </p:spPr>
      </p:pic>
      <p:pic>
        <p:nvPicPr>
          <p:cNvPr id="10" name="Picture 9" descr="A picture containing sky, ground, outdoor, building&#10;&#10;Description automatically generated">
            <a:extLst>
              <a:ext uri="{FF2B5EF4-FFF2-40B4-BE49-F238E27FC236}">
                <a16:creationId xmlns:a16="http://schemas.microsoft.com/office/drawing/2014/main" id="{0C9234A0-9699-01D1-3C83-4317C2DE7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154" y="663245"/>
            <a:ext cx="3491637" cy="2732243"/>
          </a:xfrm>
          <a:prstGeom prst="rect">
            <a:avLst/>
          </a:prstGeom>
        </p:spPr>
      </p:pic>
      <p:pic>
        <p:nvPicPr>
          <p:cNvPr id="6" name="Picture 5" descr="A picture containing outdoor, ground, sky, dirt&#10;&#10;Description automatically generated">
            <a:extLst>
              <a:ext uri="{FF2B5EF4-FFF2-40B4-BE49-F238E27FC236}">
                <a16:creationId xmlns:a16="http://schemas.microsoft.com/office/drawing/2014/main" id="{44F759E3-22C4-5B77-30EB-CF6F29A17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692" y="693224"/>
            <a:ext cx="3463640" cy="270226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4999" y="3586015"/>
            <a:ext cx="4128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</a:t>
            </a:r>
            <a:r>
              <a:rPr lang="en-US" dirty="0" err="1"/>
              <a:t>DensGlass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Waterproofing Front Entrance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6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50E0E00A-C55D-31C8-4646-FC8D7EF1E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5462" y="3571611"/>
            <a:ext cx="3500014" cy="2592788"/>
          </a:xfrm>
          <a:prstGeom prst="rect">
            <a:avLst/>
          </a:prstGeom>
        </p:spPr>
      </p:pic>
      <p:pic>
        <p:nvPicPr>
          <p:cNvPr id="15" name="Picture 14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F16E2238-9B67-0F24-BB74-A9537BB7C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5465" y="709988"/>
            <a:ext cx="3500011" cy="2568938"/>
          </a:xfrm>
          <a:prstGeom prst="rect">
            <a:avLst/>
          </a:prstGeom>
        </p:spPr>
      </p:pic>
      <p:pic>
        <p:nvPicPr>
          <p:cNvPr id="18" name="Picture 17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9B9FDE4D-C789-F51D-4A57-E4B12FA46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2" y="3589073"/>
            <a:ext cx="3445036" cy="2583777"/>
          </a:xfrm>
          <a:prstGeom prst="rect">
            <a:avLst/>
          </a:prstGeom>
        </p:spPr>
      </p:pic>
      <p:pic>
        <p:nvPicPr>
          <p:cNvPr id="8" name="Picture 7" descr="A train on the railway tracks&#10;&#10;Description automatically generated with medium confidence">
            <a:extLst>
              <a:ext uri="{FF2B5EF4-FFF2-40B4-BE49-F238E27FC236}">
                <a16:creationId xmlns:a16="http://schemas.microsoft.com/office/drawing/2014/main" id="{E80734C3-2F3E-1350-1EF2-4CB7DD9E3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08" y="697384"/>
            <a:ext cx="3440069" cy="2571543"/>
          </a:xfrm>
          <a:prstGeom prst="rect">
            <a:avLst/>
          </a:prstGeom>
        </p:spPr>
      </p:pic>
      <p:pic>
        <p:nvPicPr>
          <p:cNvPr id="13" name="Picture 12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FC7681DF-4CDE-FBB4-79DF-4C7C0CE45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948" y="713819"/>
            <a:ext cx="3433220" cy="256510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1995F-2B57-49DC-EA9E-3BD301D69DF2}"/>
              </a:ext>
            </a:extLst>
          </p:cNvPr>
          <p:cNvSpPr txBox="1"/>
          <p:nvPr/>
        </p:nvSpPr>
        <p:spPr>
          <a:xfrm>
            <a:off x="4066539" y="3530675"/>
            <a:ext cx="40495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Exterior Framing in Area B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Brick in Area 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ound, indoor, building&#10;&#10;Description automatically generated">
            <a:extLst>
              <a:ext uri="{FF2B5EF4-FFF2-40B4-BE49-F238E27FC236}">
                <a16:creationId xmlns:a16="http://schemas.microsoft.com/office/drawing/2014/main" id="{49754C13-F43B-6090-7050-3C90422C0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517" y="3469594"/>
            <a:ext cx="2450195" cy="3319825"/>
          </a:xfrm>
          <a:prstGeom prst="rect">
            <a:avLst/>
          </a:prstGeom>
        </p:spPr>
      </p:pic>
      <p:pic>
        <p:nvPicPr>
          <p:cNvPr id="14" name="Picture 1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DB0C3E73-A96D-41FC-B02B-4B42186F9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128" y="3477281"/>
            <a:ext cx="2500772" cy="3306529"/>
          </a:xfrm>
          <a:prstGeom prst="rect">
            <a:avLst/>
          </a:prstGeom>
        </p:spPr>
      </p:pic>
      <p:pic>
        <p:nvPicPr>
          <p:cNvPr id="6" name="Picture 5" descr="A picture containing ground, building, old, area&#10;&#10;Description automatically generated">
            <a:extLst>
              <a:ext uri="{FF2B5EF4-FFF2-40B4-BE49-F238E27FC236}">
                <a16:creationId xmlns:a16="http://schemas.microsoft.com/office/drawing/2014/main" id="{F8C04CF3-6B30-8BC7-B71D-8365D0965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530" y="37916"/>
            <a:ext cx="2488269" cy="3315481"/>
          </a:xfrm>
          <a:prstGeom prst="rect">
            <a:avLst/>
          </a:prstGeom>
        </p:spPr>
      </p:pic>
      <p:pic>
        <p:nvPicPr>
          <p:cNvPr id="12" name="Picture 11" descr="A picture containing ground, wall, brick, stone&#10;&#10;Description automatically generated">
            <a:extLst>
              <a:ext uri="{FF2B5EF4-FFF2-40B4-BE49-F238E27FC236}">
                <a16:creationId xmlns:a16="http://schemas.microsoft.com/office/drawing/2014/main" id="{2C634CED-2AAF-3264-D2F1-17744EC86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0517" y="37916"/>
            <a:ext cx="2450196" cy="3315481"/>
          </a:xfrm>
          <a:prstGeom prst="rect">
            <a:avLst/>
          </a:prstGeom>
        </p:spPr>
      </p:pic>
      <p:pic>
        <p:nvPicPr>
          <p:cNvPr id="9" name="Picture 8" descr="A picture containing building, ground, stone&#10;&#10;Description automatically generated">
            <a:extLst>
              <a:ext uri="{FF2B5EF4-FFF2-40B4-BE49-F238E27FC236}">
                <a16:creationId xmlns:a16="http://schemas.microsoft.com/office/drawing/2014/main" id="{9B4FCF16-067F-5437-E703-BC9419BD37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388" y="581811"/>
            <a:ext cx="2924084" cy="390551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971055" y="4797609"/>
            <a:ext cx="3918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Office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pictures are the Commons Area and Kitchen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Restroom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F95BA56-45B5-A5D7-68E0-4676DD0D980C}"/>
              </a:ext>
            </a:extLst>
          </p:cNvPr>
          <p:cNvCxnSpPr>
            <a:cxnSpLocks/>
          </p:cNvCxnSpPr>
          <p:nvPr/>
        </p:nvCxnSpPr>
        <p:spPr>
          <a:xfrm>
            <a:off x="5751696" y="5826309"/>
            <a:ext cx="18149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FCF0AD4B-823C-1D16-D6F3-2EBA636D6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85" y="3646707"/>
            <a:ext cx="3326701" cy="2495026"/>
          </a:xfrm>
          <a:prstGeom prst="rect">
            <a:avLst/>
          </a:prstGeom>
        </p:spPr>
      </p:pic>
      <p:pic>
        <p:nvPicPr>
          <p:cNvPr id="18" name="Picture 17" descr="A picture containing outdoor&#10;&#10;Description automatically generated">
            <a:extLst>
              <a:ext uri="{FF2B5EF4-FFF2-40B4-BE49-F238E27FC236}">
                <a16:creationId xmlns:a16="http://schemas.microsoft.com/office/drawing/2014/main" id="{B8472B02-1EF6-AB99-710A-0CD888156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409" y="3549406"/>
            <a:ext cx="3328292" cy="2496219"/>
          </a:xfrm>
          <a:prstGeom prst="rect">
            <a:avLst/>
          </a:prstGeom>
        </p:spPr>
      </p:pic>
      <p:pic>
        <p:nvPicPr>
          <p:cNvPr id="11" name="Picture 10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1C19D861-A71D-09D7-08AA-8A5180EE5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410" y="731177"/>
            <a:ext cx="3328291" cy="2496218"/>
          </a:xfrm>
          <a:prstGeom prst="rect">
            <a:avLst/>
          </a:prstGeom>
        </p:spPr>
      </p:pic>
      <p:pic>
        <p:nvPicPr>
          <p:cNvPr id="8" name="Picture 7" descr="A picture containing military vehicle, transport, outdoor&#10;&#10;Description automatically generated">
            <a:extLst>
              <a:ext uri="{FF2B5EF4-FFF2-40B4-BE49-F238E27FC236}">
                <a16:creationId xmlns:a16="http://schemas.microsoft.com/office/drawing/2014/main" id="{0C1281D3-D097-D98D-0B92-BAEB6D50C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313" y="702523"/>
            <a:ext cx="3326701" cy="2495026"/>
          </a:xfrm>
          <a:prstGeom prst="rect">
            <a:avLst/>
          </a:prstGeom>
        </p:spPr>
      </p:pic>
      <p:pic>
        <p:nvPicPr>
          <p:cNvPr id="5" name="Picture 4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4C464EA6-2ACA-5767-8015-4E894A4AAB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685" y="742950"/>
            <a:ext cx="3327231" cy="249542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3647103"/>
            <a:ext cx="3743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weather barrier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brick 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Preparing for brick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uilding, stone&#10;&#10;Description automatically generated">
            <a:extLst>
              <a:ext uri="{FF2B5EF4-FFF2-40B4-BE49-F238E27FC236}">
                <a16:creationId xmlns:a16="http://schemas.microsoft.com/office/drawing/2014/main" id="{F9903E27-3754-E3EA-040E-E1F3693BC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085" y="870761"/>
            <a:ext cx="3120182" cy="2340136"/>
          </a:xfrm>
          <a:prstGeom prst="rect">
            <a:avLst/>
          </a:prstGeom>
        </p:spPr>
      </p:pic>
      <p:pic>
        <p:nvPicPr>
          <p:cNvPr id="5" name="Picture 4" descr="A picture containing indoor, ceiling, building&#10;&#10;Description automatically generated">
            <a:extLst>
              <a:ext uri="{FF2B5EF4-FFF2-40B4-BE49-F238E27FC236}">
                <a16:creationId xmlns:a16="http://schemas.microsoft.com/office/drawing/2014/main" id="{4B905A98-57F6-1C6A-60DF-7A08361D0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246" y="870761"/>
            <a:ext cx="3141788" cy="2356341"/>
          </a:xfrm>
          <a:prstGeom prst="rect">
            <a:avLst/>
          </a:prstGeom>
        </p:spPr>
      </p:pic>
      <p:pic>
        <p:nvPicPr>
          <p:cNvPr id="20" name="Picture 1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D55EA9B6-7343-5AFF-3A43-DEC05EA74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895158"/>
            <a:ext cx="3124200" cy="234315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CA2561-9A71-B139-6A90-EBE7E59E54F0}"/>
              </a:ext>
            </a:extLst>
          </p:cNvPr>
          <p:cNvSpPr txBox="1"/>
          <p:nvPr/>
        </p:nvSpPr>
        <p:spPr>
          <a:xfrm>
            <a:off x="9236584" y="5654819"/>
            <a:ext cx="159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Staff RR D121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3647103"/>
            <a:ext cx="3743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preparing walls for brick veneer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framing 2</a:t>
            </a:r>
            <a:r>
              <a:rPr lang="en-US" baseline="30000" dirty="0"/>
              <a:t>nd</a:t>
            </a:r>
            <a:r>
              <a:rPr lang="en-US" dirty="0"/>
              <a:t> floor Metal Stud Walls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Running Ducts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2AAF1B-6BBF-C09B-A601-39A1C5EA19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47050" y="3802566"/>
            <a:ext cx="3387423" cy="2540568"/>
          </a:xfrm>
          <a:prstGeom prst="rect">
            <a:avLst/>
          </a:prstGeom>
        </p:spPr>
      </p:pic>
      <p:pic>
        <p:nvPicPr>
          <p:cNvPr id="10" name="Picture 9" descr="A picture containing building, stair&#10;&#10;Description automatically generated">
            <a:extLst>
              <a:ext uri="{FF2B5EF4-FFF2-40B4-BE49-F238E27FC236}">
                <a16:creationId xmlns:a16="http://schemas.microsoft.com/office/drawing/2014/main" id="{765937A1-446D-1F27-BA53-EB531213D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863395" y="3802564"/>
            <a:ext cx="3387424" cy="254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ground, day&#10;&#10;Description automatically generated">
            <a:extLst>
              <a:ext uri="{FF2B5EF4-FFF2-40B4-BE49-F238E27FC236}">
                <a16:creationId xmlns:a16="http://schemas.microsoft.com/office/drawing/2014/main" id="{99B37B83-B862-B4E6-88C2-E93202919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303" y="712694"/>
            <a:ext cx="3788389" cy="2841292"/>
          </a:xfrm>
          <a:prstGeom prst="rect">
            <a:avLst/>
          </a:prstGeom>
        </p:spPr>
      </p:pic>
      <p:pic>
        <p:nvPicPr>
          <p:cNvPr id="16" name="Picture 15" descr="A picture containing outdoor, ground, nature, shore&#10;&#10;Description automatically generated">
            <a:extLst>
              <a:ext uri="{FF2B5EF4-FFF2-40B4-BE49-F238E27FC236}">
                <a16:creationId xmlns:a16="http://schemas.microsoft.com/office/drawing/2014/main" id="{EDC575FC-2580-C277-D5F4-3B7ADB146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901" y="3689763"/>
            <a:ext cx="3788389" cy="2841292"/>
          </a:xfrm>
          <a:prstGeom prst="rect">
            <a:avLst/>
          </a:prstGeom>
        </p:spPr>
      </p:pic>
      <p:pic>
        <p:nvPicPr>
          <p:cNvPr id="13" name="Picture 12" descr="A high angle view of a dam&#10;&#10;Description automatically generated with medium confidence">
            <a:extLst>
              <a:ext uri="{FF2B5EF4-FFF2-40B4-BE49-F238E27FC236}">
                <a16:creationId xmlns:a16="http://schemas.microsoft.com/office/drawing/2014/main" id="{B86D7A3C-432B-5904-2520-0414CF2B0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819" y="3689762"/>
            <a:ext cx="3788390" cy="2841292"/>
          </a:xfrm>
          <a:prstGeom prst="rect">
            <a:avLst/>
          </a:prstGeom>
        </p:spPr>
      </p:pic>
      <p:pic>
        <p:nvPicPr>
          <p:cNvPr id="6" name="Picture 5" descr="A picture containing ground, outdoor, nature, dirt&#10;&#10;Description automatically generated">
            <a:extLst>
              <a:ext uri="{FF2B5EF4-FFF2-40B4-BE49-F238E27FC236}">
                <a16:creationId xmlns:a16="http://schemas.microsoft.com/office/drawing/2014/main" id="{55523032-24E1-12E3-0770-6632B8BB6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61" y="712694"/>
            <a:ext cx="3788389" cy="284129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19181" y="1031589"/>
            <a:ext cx="34363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Sheathing Completed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Waterproofing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633372" y="5521199"/>
            <a:ext cx="4061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Metal Stud Walls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HVAC Ducts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Work</a:t>
            </a:r>
          </a:p>
        </p:txBody>
      </p:sp>
      <p:pic>
        <p:nvPicPr>
          <p:cNvPr id="13" name="Picture 12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F79FBDCB-4023-AB2F-440F-7511E846E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61" y="886590"/>
            <a:ext cx="3322440" cy="4471162"/>
          </a:xfrm>
          <a:prstGeom prst="rect">
            <a:avLst/>
          </a:prstGeom>
        </p:spPr>
      </p:pic>
      <p:pic>
        <p:nvPicPr>
          <p:cNvPr id="18" name="Picture 17" descr="A picture containing building, indoor, dirty&#10;&#10;Description automatically generated">
            <a:extLst>
              <a:ext uri="{FF2B5EF4-FFF2-40B4-BE49-F238E27FC236}">
                <a16:creationId xmlns:a16="http://schemas.microsoft.com/office/drawing/2014/main" id="{E4FB9C24-DCF6-CCE0-B7D2-813E3F2E4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799" y="886590"/>
            <a:ext cx="3337906" cy="4450541"/>
          </a:xfrm>
          <a:prstGeom prst="rect">
            <a:avLst/>
          </a:prstGeom>
        </p:spPr>
      </p:pic>
      <p:pic>
        <p:nvPicPr>
          <p:cNvPr id="6" name="Picture 5" descr="A picture containing ground, building, indoor, area&#10;&#10;Description automatically generated">
            <a:extLst>
              <a:ext uri="{FF2B5EF4-FFF2-40B4-BE49-F238E27FC236}">
                <a16:creationId xmlns:a16="http://schemas.microsoft.com/office/drawing/2014/main" id="{98F02FDA-1598-57E1-87DB-ED43F82E9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314" y="886590"/>
            <a:ext cx="3353372" cy="447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1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AFBE9F94-EBC1-3B13-DF3E-0C3B1E3B3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814" y="3785226"/>
            <a:ext cx="3640248" cy="2730186"/>
          </a:xfrm>
          <a:prstGeom prst="rect">
            <a:avLst/>
          </a:prstGeom>
        </p:spPr>
      </p:pic>
      <p:pic>
        <p:nvPicPr>
          <p:cNvPr id="11" name="Picture 10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7DFEF2E6-A256-FB0E-97FA-A214E8332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60" y="3785226"/>
            <a:ext cx="3589453" cy="2692089"/>
          </a:xfrm>
          <a:prstGeom prst="rect">
            <a:avLst/>
          </a:prstGeom>
        </p:spPr>
      </p:pic>
      <p:pic>
        <p:nvPicPr>
          <p:cNvPr id="4" name="Picture 3" descr="A picture containing sky, outdoor, ground, beach&#10;&#10;Description automatically generated">
            <a:extLst>
              <a:ext uri="{FF2B5EF4-FFF2-40B4-BE49-F238E27FC236}">
                <a16:creationId xmlns:a16="http://schemas.microsoft.com/office/drawing/2014/main" id="{2A8219C0-7D01-95DC-E6A9-91CD6363B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38" y="698374"/>
            <a:ext cx="3600622" cy="2700467"/>
          </a:xfrm>
          <a:prstGeom prst="rect">
            <a:avLst/>
          </a:prstGeom>
        </p:spPr>
      </p:pic>
      <p:pic>
        <p:nvPicPr>
          <p:cNvPr id="7" name="Picture 6" descr="A picture containing sky, outdoor, ground&#10;&#10;Description automatically generated">
            <a:extLst>
              <a:ext uri="{FF2B5EF4-FFF2-40B4-BE49-F238E27FC236}">
                <a16:creationId xmlns:a16="http://schemas.microsoft.com/office/drawing/2014/main" id="{3733960F-A8CA-7A95-73D8-F165CD644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154" y="736807"/>
            <a:ext cx="3600623" cy="270046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542205" y="3402989"/>
            <a:ext cx="31636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waterproofing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Getting ready for installation of ISO Board &amp; Brick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284712" y="1739885"/>
            <a:ext cx="31636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Mechanical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Plumbing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Electrical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Installation of Metal Studs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 descr="A picture containing train, grill&#10;&#10;Description automatically generated">
            <a:extLst>
              <a:ext uri="{FF2B5EF4-FFF2-40B4-BE49-F238E27FC236}">
                <a16:creationId xmlns:a16="http://schemas.microsoft.com/office/drawing/2014/main" id="{AF9E81B4-EC4D-BF68-59AB-40B1CDBCA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02948" y="1628668"/>
            <a:ext cx="5165513" cy="3874135"/>
          </a:xfrm>
          <a:prstGeom prst="rect">
            <a:avLst/>
          </a:prstGeom>
        </p:spPr>
      </p:pic>
      <p:pic>
        <p:nvPicPr>
          <p:cNvPr id="8" name="Picture 7" descr="A picture containing dirty, sidewalk&#10;&#10;Description automatically generated">
            <a:extLst>
              <a:ext uri="{FF2B5EF4-FFF2-40B4-BE49-F238E27FC236}">
                <a16:creationId xmlns:a16="http://schemas.microsoft.com/office/drawing/2014/main" id="{9A04725F-551A-8FE9-6A96-D1FE5E792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35112" y="1628667"/>
            <a:ext cx="5165513" cy="387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352EE1C9-0F33-6BF5-437D-2BD324340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775" y="829701"/>
            <a:ext cx="3912486" cy="2934365"/>
          </a:xfrm>
          <a:prstGeom prst="rect">
            <a:avLst/>
          </a:prstGeom>
        </p:spPr>
      </p:pic>
      <p:pic>
        <p:nvPicPr>
          <p:cNvPr id="8" name="Picture 7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AF9FCFB8-461D-2132-2D4E-1AEB7BA2F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829700"/>
            <a:ext cx="3912488" cy="293436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1440775" y="4138668"/>
            <a:ext cx="4185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mechanical hangers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Bring Parking Lot up to grade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work on fire lane road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LWIC and Roof Cap</a:t>
            </a:r>
          </a:p>
        </p:txBody>
      </p:sp>
      <p:pic>
        <p:nvPicPr>
          <p:cNvPr id="10" name="Picture 9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987C2561-E669-8A76-FB94-264B45F02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3871814"/>
            <a:ext cx="3912487" cy="29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4774285" y="3082514"/>
            <a:ext cx="25264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metal hangers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duct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and plumbing work</a:t>
            </a:r>
          </a:p>
        </p:txBody>
      </p:sp>
      <p:pic>
        <p:nvPicPr>
          <p:cNvPr id="5" name="Picture 4" descr="A picture containing building, station&#10;&#10;Description automatically generated">
            <a:extLst>
              <a:ext uri="{FF2B5EF4-FFF2-40B4-BE49-F238E27FC236}">
                <a16:creationId xmlns:a16="http://schemas.microsoft.com/office/drawing/2014/main" id="{505C1F0A-5FA3-ECCB-1C27-3E51A8E53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715" y="3069181"/>
            <a:ext cx="4244212" cy="3183159"/>
          </a:xfrm>
          <a:prstGeom prst="rect">
            <a:avLst/>
          </a:prstGeom>
        </p:spPr>
      </p:pic>
      <p:pic>
        <p:nvPicPr>
          <p:cNvPr id="8" name="Picture 7" descr="A picture containing building, ground, lined, several&#10;&#10;Description automatically generated">
            <a:extLst>
              <a:ext uri="{FF2B5EF4-FFF2-40B4-BE49-F238E27FC236}">
                <a16:creationId xmlns:a16="http://schemas.microsoft.com/office/drawing/2014/main" id="{54F97449-A543-EDFB-2752-C7C2F6FBF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72" y="3061333"/>
            <a:ext cx="4244212" cy="3183159"/>
          </a:xfrm>
          <a:prstGeom prst="rect">
            <a:avLst/>
          </a:prstGeom>
        </p:spPr>
      </p:pic>
      <p:pic>
        <p:nvPicPr>
          <p:cNvPr id="15" name="Picture 14" descr="A picture containing indoor, building, several, colonnade&#10;&#10;Description automatically generated">
            <a:extLst>
              <a:ext uri="{FF2B5EF4-FFF2-40B4-BE49-F238E27FC236}">
                <a16:creationId xmlns:a16="http://schemas.microsoft.com/office/drawing/2014/main" id="{DE797155-AA6A-979B-641B-211BDF3FB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463" y="576918"/>
            <a:ext cx="9013371" cy="21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6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2B4DD0D-52FE-7A12-11C2-647CF7BE9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783364" y="1102917"/>
            <a:ext cx="6468483" cy="4839025"/>
          </a:xfrm>
          <a:prstGeom prst="rect">
            <a:avLst/>
          </a:prstGeom>
        </p:spPr>
      </p:pic>
      <p:pic>
        <p:nvPicPr>
          <p:cNvPr id="14" name="Picture 13" descr="A picture containing text, stadium&#10;&#10;Description automatically generated">
            <a:extLst>
              <a:ext uri="{FF2B5EF4-FFF2-40B4-BE49-F238E27FC236}">
                <a16:creationId xmlns:a16="http://schemas.microsoft.com/office/drawing/2014/main" id="{5183A80F-082F-5B46-8955-48A3A6D9A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198" y="4316638"/>
            <a:ext cx="2590800" cy="1943100"/>
          </a:xfrm>
          <a:prstGeom prst="rect">
            <a:avLst/>
          </a:prstGeom>
        </p:spPr>
      </p:pic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02" y="639932"/>
            <a:ext cx="2472006" cy="18597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7F4215-C6BB-44A3-9A5E-9446E6835900}">
  <ds:schemaRefs>
    <ds:schemaRef ds:uri="http://purl.org/dc/dcmitype/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216</Words>
  <Application>Microsoft Office PowerPoint</Application>
  <PresentationFormat>Widescreen</PresentationFormat>
  <Paragraphs>75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Langham Elementary School</vt:lpstr>
      <vt:lpstr>Hillcrest Elementary School</vt:lpstr>
      <vt:lpstr>Hillcrest Elementary School</vt:lpstr>
      <vt:lpstr>Hillcrest Elementary School</vt:lpstr>
      <vt:lpstr>Highland Park Elementary School</vt:lpstr>
      <vt:lpstr>Highland Park Elementary School</vt:lpstr>
      <vt:lpstr>Highland Park Elementary School</vt:lpstr>
      <vt:lpstr>Helena Park Elementary School</vt:lpstr>
      <vt:lpstr>Helena Park Elementary School</vt:lpstr>
      <vt:lpstr>Helena Park Elementary School</vt:lpstr>
      <vt:lpstr>Nederland Bulldog Stadium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2023-01-13T11:59:15Z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