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318" r:id="rId6"/>
    <p:sldId id="364" r:id="rId7"/>
    <p:sldId id="373" r:id="rId8"/>
    <p:sldId id="370" r:id="rId9"/>
    <p:sldId id="344" r:id="rId10"/>
    <p:sldId id="345" r:id="rId11"/>
    <p:sldId id="349" r:id="rId12"/>
    <p:sldId id="358" r:id="rId13"/>
    <p:sldId id="351" r:id="rId14"/>
    <p:sldId id="355" r:id="rId15"/>
    <p:sldId id="353" r:id="rId16"/>
    <p:sldId id="360" r:id="rId17"/>
    <p:sldId id="340" r:id="rId18"/>
    <p:sldId id="309" r:id="rId19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4" d="100"/>
          <a:sy n="114" d="100"/>
        </p:scale>
        <p:origin x="300" y="102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5/15/2023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5/15/2023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6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6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6.jp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6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D0677C-8570-4A16-9D62-046BC8EFB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525" y="2410533"/>
            <a:ext cx="4289110" cy="2036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83452" y="6189214"/>
            <a:ext cx="176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April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/>
    </mc:Choice>
    <mc:Fallback xmlns="">
      <p:transition spd="slow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5295F60C-F9A7-001B-1D70-9910FC5994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81"/>
          <a:stretch/>
        </p:blipFill>
        <p:spPr>
          <a:xfrm>
            <a:off x="1123748" y="834888"/>
            <a:ext cx="9823490" cy="5651258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pic>
        <p:nvPicPr>
          <p:cNvPr id="5" name="Picture 4" descr="A picture containing cloud, sky, outdoor, aerial photography&#10;&#10;Description automatically generated">
            <a:extLst>
              <a:ext uri="{FF2B5EF4-FFF2-40B4-BE49-F238E27FC236}">
                <a16:creationId xmlns:a16="http://schemas.microsoft.com/office/drawing/2014/main" id="{F8A776B0-5C7A-23B8-5C0D-5AF97097E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28" y="702522"/>
            <a:ext cx="5510755" cy="4133067"/>
          </a:xfrm>
          <a:prstGeom prst="rect">
            <a:avLst/>
          </a:prstGeom>
        </p:spPr>
      </p:pic>
      <p:pic>
        <p:nvPicPr>
          <p:cNvPr id="7" name="Picture 6" descr="A picture containing cloud, sky, outdoor, ground&#10;&#10;Description automatically generated">
            <a:extLst>
              <a:ext uri="{FF2B5EF4-FFF2-40B4-BE49-F238E27FC236}">
                <a16:creationId xmlns:a16="http://schemas.microsoft.com/office/drawing/2014/main" id="{4E630324-9631-AF18-8E9D-1EBD621D8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217" y="2342479"/>
            <a:ext cx="5510755" cy="413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sky, outdoor, cloud, car&#10;&#10;Description automatically generated">
            <a:extLst>
              <a:ext uri="{FF2B5EF4-FFF2-40B4-BE49-F238E27FC236}">
                <a16:creationId xmlns:a16="http://schemas.microsoft.com/office/drawing/2014/main" id="{0F66A29C-9EB4-5DEA-4582-5B317153D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338" y="3572656"/>
            <a:ext cx="3587504" cy="2690628"/>
          </a:xfrm>
          <a:prstGeom prst="rect">
            <a:avLst/>
          </a:prstGeom>
        </p:spPr>
      </p:pic>
      <p:pic>
        <p:nvPicPr>
          <p:cNvPr id="11" name="Picture 10" descr="A picture containing sky, outdoor, cloud, building&#10;&#10;Description automatically generated">
            <a:extLst>
              <a:ext uri="{FF2B5EF4-FFF2-40B4-BE49-F238E27FC236}">
                <a16:creationId xmlns:a16="http://schemas.microsoft.com/office/drawing/2014/main" id="{9EEDD312-E19F-7C2F-111D-34D653099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882" y="724293"/>
            <a:ext cx="3587504" cy="2690628"/>
          </a:xfrm>
          <a:prstGeom prst="rect">
            <a:avLst/>
          </a:prstGeom>
        </p:spPr>
      </p:pic>
      <p:pic>
        <p:nvPicPr>
          <p:cNvPr id="8" name="Picture 7" descr="A picture containing sky, outdoor, cloud, ground&#10;&#10;Description automatically generated">
            <a:extLst>
              <a:ext uri="{FF2B5EF4-FFF2-40B4-BE49-F238E27FC236}">
                <a16:creationId xmlns:a16="http://schemas.microsoft.com/office/drawing/2014/main" id="{74751507-53C0-1BED-9868-3F51B9F4E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80" y="702521"/>
            <a:ext cx="3529696" cy="2675186"/>
          </a:xfrm>
          <a:prstGeom prst="rect">
            <a:avLst/>
          </a:prstGeom>
        </p:spPr>
      </p:pic>
      <p:pic>
        <p:nvPicPr>
          <p:cNvPr id="5" name="Picture 4" descr="A picture containing sky, outdoor, cloud, abandoned&#10;&#10;Description automatically generated">
            <a:extLst>
              <a:ext uri="{FF2B5EF4-FFF2-40B4-BE49-F238E27FC236}">
                <a16:creationId xmlns:a16="http://schemas.microsoft.com/office/drawing/2014/main" id="{18E726DB-5724-DF5C-897C-D5B41B232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6549" y="721701"/>
            <a:ext cx="3493260" cy="2671447"/>
          </a:xfrm>
          <a:prstGeom prst="rect">
            <a:avLst/>
          </a:prstGeom>
        </p:spPr>
      </p:pic>
      <p:pic>
        <p:nvPicPr>
          <p:cNvPr id="10" name="Picture 9" descr="A picture containing sky, outdoor, building, farm building&#10;&#10;Description automatically generated">
            <a:extLst>
              <a:ext uri="{FF2B5EF4-FFF2-40B4-BE49-F238E27FC236}">
                <a16:creationId xmlns:a16="http://schemas.microsoft.com/office/drawing/2014/main" id="{BD33FD40-CDE1-DDE4-15EC-4229A40605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376" y="3537227"/>
            <a:ext cx="3485065" cy="272605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86953" y="3550976"/>
            <a:ext cx="38768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Brick installation around Area B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Window Frame installation wrapping around building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Flat work around Plaza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860BBDD-924E-6097-B93F-EF4454DD7B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5400000">
            <a:off x="894007" y="3913235"/>
            <a:ext cx="3308185" cy="2481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54401E-62F4-CADD-9869-096BA518FB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5400000">
            <a:off x="7712559" y="3907903"/>
            <a:ext cx="3265526" cy="2449144"/>
          </a:xfrm>
          <a:prstGeom prst="rect">
            <a:avLst/>
          </a:prstGeom>
        </p:spPr>
      </p:pic>
      <p:pic>
        <p:nvPicPr>
          <p:cNvPr id="15" name="Picture 14" descr="A picture containing ground, area, several&#10;&#10;Description automatically generated">
            <a:extLst>
              <a:ext uri="{FF2B5EF4-FFF2-40B4-BE49-F238E27FC236}">
                <a16:creationId xmlns:a16="http://schemas.microsoft.com/office/drawing/2014/main" id="{A716CF14-B4FC-A129-8D99-BC319A37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956" y="62335"/>
            <a:ext cx="2455754" cy="33149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D350C72-23E3-50AD-9DA3-C8AAAF9F1A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 rot="5400000">
            <a:off x="4022665" y="1057283"/>
            <a:ext cx="3905517" cy="29291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9B6635B-46DB-D6D5-7044-71EFA96244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rot="5400000">
            <a:off x="863580" y="475858"/>
            <a:ext cx="3308185" cy="2481138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136574" y="4722108"/>
            <a:ext cx="39188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Top Left: Commons Staircase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Middle: Library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Top Right: Looking into Gymnasium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Bottom Left: Serving Line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Bottom Right</a:t>
            </a:r>
            <a:r>
              <a:rPr lang="en-US"/>
              <a:t>: Roll up Doors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11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indoor, ceiling, wall, property&#10;&#10;Description automatically generated">
            <a:extLst>
              <a:ext uri="{FF2B5EF4-FFF2-40B4-BE49-F238E27FC236}">
                <a16:creationId xmlns:a16="http://schemas.microsoft.com/office/drawing/2014/main" id="{6B63B176-AFB0-64F6-BC90-88F9EB74D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54" y="3554273"/>
            <a:ext cx="3367614" cy="2525710"/>
          </a:xfrm>
          <a:prstGeom prst="rect">
            <a:avLst/>
          </a:prstGeom>
        </p:spPr>
      </p:pic>
      <p:pic>
        <p:nvPicPr>
          <p:cNvPr id="4" name="Picture 3" descr="A high angle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49EF46CA-332E-6F99-85CA-0A4204CC2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54" y="744493"/>
            <a:ext cx="3335117" cy="2501338"/>
          </a:xfrm>
          <a:prstGeom prst="rect">
            <a:avLst/>
          </a:prstGeom>
        </p:spPr>
      </p:pic>
      <p:pic>
        <p:nvPicPr>
          <p:cNvPr id="7" name="Picture 6" descr="A picture containing outdoor, sky, building, cloud&#10;&#10;Description automatically generated">
            <a:extLst>
              <a:ext uri="{FF2B5EF4-FFF2-40B4-BE49-F238E27FC236}">
                <a16:creationId xmlns:a16="http://schemas.microsoft.com/office/drawing/2014/main" id="{9DD354FC-CBE3-3C46-EAAF-CED224892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295" y="744493"/>
            <a:ext cx="3347114" cy="251033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3977136" y="1793136"/>
            <a:ext cx="37435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Completion of Brick work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Window Installation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Transformer to be set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Paint &amp; Ceiling Tile 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7" name="Picture 16" descr="A picture containing indoor, wall, abandoned, ceiling&#10;&#10;Description automatically generated">
            <a:extLst>
              <a:ext uri="{FF2B5EF4-FFF2-40B4-BE49-F238E27FC236}">
                <a16:creationId xmlns:a16="http://schemas.microsoft.com/office/drawing/2014/main" id="{8DFD6B24-71C5-2FE3-85DD-641A6E3E77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5128" y="3554273"/>
            <a:ext cx="3402912" cy="255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ky, outdoor, cloud, tree&#10;&#10;Description automatically generated">
            <a:extLst>
              <a:ext uri="{FF2B5EF4-FFF2-40B4-BE49-F238E27FC236}">
                <a16:creationId xmlns:a16="http://schemas.microsoft.com/office/drawing/2014/main" id="{EB02741C-BFA5-1E6F-7ECC-982D631B3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807" y="680564"/>
            <a:ext cx="3770986" cy="2841291"/>
          </a:xfrm>
          <a:prstGeom prst="rect">
            <a:avLst/>
          </a:prstGeom>
        </p:spPr>
      </p:pic>
      <p:pic>
        <p:nvPicPr>
          <p:cNvPr id="4" name="Picture 3" descr="A picture containing sky, outdoor, cloud, tree&#10;&#10;Description automatically generated">
            <a:extLst>
              <a:ext uri="{FF2B5EF4-FFF2-40B4-BE49-F238E27FC236}">
                <a16:creationId xmlns:a16="http://schemas.microsoft.com/office/drawing/2014/main" id="{C5455790-F67C-205D-5808-156D8A6FF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64" y="702521"/>
            <a:ext cx="3770985" cy="282823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59845" y="733467"/>
            <a:ext cx="281146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Window Frame Installation 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Brick Installation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Pour Cafeteria &amp; Gym foundation</a:t>
            </a:r>
          </a:p>
          <a:p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Ceiling Tile Install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3" name="Picture 12" descr="A picture containing indoor, beam, steel, basement&#10;&#10;Description automatically generated">
            <a:extLst>
              <a:ext uri="{FF2B5EF4-FFF2-40B4-BE49-F238E27FC236}">
                <a16:creationId xmlns:a16="http://schemas.microsoft.com/office/drawing/2014/main" id="{9F249FAE-CE39-481C-48C0-2D1458F292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667" b="11254"/>
          <a:stretch/>
        </p:blipFill>
        <p:spPr>
          <a:xfrm>
            <a:off x="6875234" y="3678404"/>
            <a:ext cx="3021047" cy="2903375"/>
          </a:xfrm>
          <a:prstGeom prst="rect">
            <a:avLst/>
          </a:prstGeom>
        </p:spPr>
      </p:pic>
      <p:pic>
        <p:nvPicPr>
          <p:cNvPr id="10" name="Picture 9" descr="A picture containing wall, indoor, composite material, concrete&#10;&#10;Description automatically generated">
            <a:extLst>
              <a:ext uri="{FF2B5EF4-FFF2-40B4-BE49-F238E27FC236}">
                <a16:creationId xmlns:a16="http://schemas.microsoft.com/office/drawing/2014/main" id="{08F37B75-C881-CEC5-20A8-CE16A5CDF82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103" b="6986"/>
          <a:stretch/>
        </p:blipFill>
        <p:spPr>
          <a:xfrm>
            <a:off x="1491318" y="3687309"/>
            <a:ext cx="3021047" cy="291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sky, outdoor, tree, composite material&#10;&#10;Description automatically generated">
            <a:extLst>
              <a:ext uri="{FF2B5EF4-FFF2-40B4-BE49-F238E27FC236}">
                <a16:creationId xmlns:a16="http://schemas.microsoft.com/office/drawing/2014/main" id="{F0ED07A4-5753-6CB5-44E1-BC52F6F0C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49" y="3793250"/>
            <a:ext cx="3574370" cy="2680778"/>
          </a:xfrm>
          <a:prstGeom prst="rect">
            <a:avLst/>
          </a:prstGeom>
        </p:spPr>
      </p:pic>
      <p:pic>
        <p:nvPicPr>
          <p:cNvPr id="13" name="Picture 12" descr="A picture containing outdoor, sky, house, ground&#10;&#10;Description automatically generated">
            <a:extLst>
              <a:ext uri="{FF2B5EF4-FFF2-40B4-BE49-F238E27FC236}">
                <a16:creationId xmlns:a16="http://schemas.microsoft.com/office/drawing/2014/main" id="{5BB8244F-0D54-E646-4340-1AA5ED834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812" y="3793251"/>
            <a:ext cx="3653930" cy="2679840"/>
          </a:xfrm>
          <a:prstGeom prst="rect">
            <a:avLst/>
          </a:prstGeom>
        </p:spPr>
      </p:pic>
      <p:pic>
        <p:nvPicPr>
          <p:cNvPr id="6" name="Picture 5" descr="A picture containing sky, outdoor, cloud, ground&#10;&#10;Description automatically generated">
            <a:extLst>
              <a:ext uri="{FF2B5EF4-FFF2-40B4-BE49-F238E27FC236}">
                <a16:creationId xmlns:a16="http://schemas.microsoft.com/office/drawing/2014/main" id="{B3EE3489-70F2-97DF-94C7-8D8879758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9503" y="718999"/>
            <a:ext cx="3605110" cy="2679840"/>
          </a:xfrm>
          <a:prstGeom prst="rect">
            <a:avLst/>
          </a:prstGeom>
        </p:spPr>
      </p:pic>
      <p:pic>
        <p:nvPicPr>
          <p:cNvPr id="4" name="Picture 3" descr="A picture containing sky, outdoor, cloud, building&#10;&#10;Description automatically generated">
            <a:extLst>
              <a:ext uri="{FF2B5EF4-FFF2-40B4-BE49-F238E27FC236}">
                <a16:creationId xmlns:a16="http://schemas.microsoft.com/office/drawing/2014/main" id="{4D3F13F0-A021-6193-7A9F-D935134321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454" y="701865"/>
            <a:ext cx="3595965" cy="2696974"/>
          </a:xfrm>
          <a:prstGeom prst="rect">
            <a:avLst/>
          </a:prstGeom>
        </p:spPr>
      </p:pic>
      <p:pic>
        <p:nvPicPr>
          <p:cNvPr id="10" name="Picture 9" descr="A picture containing outdoor, sky, ground, cloud&#10;&#10;Description automatically generated">
            <a:extLst>
              <a:ext uri="{FF2B5EF4-FFF2-40B4-BE49-F238E27FC236}">
                <a16:creationId xmlns:a16="http://schemas.microsoft.com/office/drawing/2014/main" id="{77B0F5DC-AAD5-81B2-8693-6891554E0F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5473" y="710585"/>
            <a:ext cx="3489976" cy="270046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446561" y="3950879"/>
            <a:ext cx="31636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Storm Sewer &amp; Begin Final Grading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Brick Work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MEP and Block work in Kitchen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Windows</a:t>
            </a:r>
          </a:p>
        </p:txBody>
      </p:sp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indoor, pipe, wall, composite material&#10;&#10;Description automatically generated">
            <a:extLst>
              <a:ext uri="{FF2B5EF4-FFF2-40B4-BE49-F238E27FC236}">
                <a16:creationId xmlns:a16="http://schemas.microsoft.com/office/drawing/2014/main" id="{41114C65-1BC5-14BE-B08B-5E35BF546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834" y="3757052"/>
            <a:ext cx="3384442" cy="2538331"/>
          </a:xfrm>
          <a:prstGeom prst="rect">
            <a:avLst/>
          </a:prstGeom>
        </p:spPr>
      </p:pic>
      <p:pic>
        <p:nvPicPr>
          <p:cNvPr id="11" name="Picture 10" descr="A picture containing indoor, building, wall, ground&#10;&#10;Description automatically generated">
            <a:extLst>
              <a:ext uri="{FF2B5EF4-FFF2-40B4-BE49-F238E27FC236}">
                <a16:creationId xmlns:a16="http://schemas.microsoft.com/office/drawing/2014/main" id="{A7C92CCB-E18B-6CD4-69CC-8741E6E84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327" y="3757052"/>
            <a:ext cx="3384441" cy="2538331"/>
          </a:xfrm>
          <a:prstGeom prst="rect">
            <a:avLst/>
          </a:prstGeom>
        </p:spPr>
      </p:pic>
      <p:pic>
        <p:nvPicPr>
          <p:cNvPr id="13" name="Picture 12" descr="A picture containing outdoor, sky, cloud, tree&#10;&#10;Description automatically generated">
            <a:extLst>
              <a:ext uri="{FF2B5EF4-FFF2-40B4-BE49-F238E27FC236}">
                <a16:creationId xmlns:a16="http://schemas.microsoft.com/office/drawing/2014/main" id="{01FE77C1-B73A-D7FB-AE9E-05136F262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1789" y="973663"/>
            <a:ext cx="3371992" cy="2570116"/>
          </a:xfrm>
          <a:prstGeom prst="rect">
            <a:avLst/>
          </a:prstGeom>
        </p:spPr>
      </p:pic>
      <p:pic>
        <p:nvPicPr>
          <p:cNvPr id="4" name="Picture 3" descr="A picture containing outdoor, sky, ground, cloud&#10;&#10;Description automatically generated">
            <a:extLst>
              <a:ext uri="{FF2B5EF4-FFF2-40B4-BE49-F238E27FC236}">
                <a16:creationId xmlns:a16="http://schemas.microsoft.com/office/drawing/2014/main" id="{BC8146EE-05F4-273D-0F0C-E4451DB90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020" y="973663"/>
            <a:ext cx="3384441" cy="2585323"/>
          </a:xfrm>
          <a:prstGeom prst="rect">
            <a:avLst/>
          </a:prstGeom>
        </p:spPr>
      </p:pic>
      <p:pic>
        <p:nvPicPr>
          <p:cNvPr id="16" name="Picture 15" descr="A picture containing outdoor, sky, tree, aerial photography&#10;&#10;Description automatically generated">
            <a:extLst>
              <a:ext uri="{FF2B5EF4-FFF2-40B4-BE49-F238E27FC236}">
                <a16:creationId xmlns:a16="http://schemas.microsoft.com/office/drawing/2014/main" id="{94B43064-787B-BD2E-876A-B12BDA3DA0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2601" y="958456"/>
            <a:ext cx="3371992" cy="2585323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249537" y="4088334"/>
            <a:ext cx="43858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Brick Complete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Sidewalks and canopy piers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Window Installation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Parking Lot Demo &amp; Pour Back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F2B4DD0D-52FE-7A12-11C2-647CF7BE9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783364" y="1102917"/>
            <a:ext cx="6468483" cy="4839025"/>
          </a:xfrm>
          <a:prstGeom prst="rect">
            <a:avLst/>
          </a:prstGeom>
        </p:spPr>
      </p:pic>
      <p:pic>
        <p:nvPicPr>
          <p:cNvPr id="14" name="Picture 13" descr="A picture containing text, stadium&#10;&#10;Description automatically generated">
            <a:extLst>
              <a:ext uri="{FF2B5EF4-FFF2-40B4-BE49-F238E27FC236}">
                <a16:creationId xmlns:a16="http://schemas.microsoft.com/office/drawing/2014/main" id="{5183A80F-082F-5B46-8955-48A3A6D9A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1198" y="4316638"/>
            <a:ext cx="2590800" cy="1943100"/>
          </a:xfrm>
          <a:prstGeom prst="rect">
            <a:avLst/>
          </a:prstGeom>
        </p:spPr>
      </p:pic>
      <p:pic>
        <p:nvPicPr>
          <p:cNvPr id="9" name="Picture 8" descr="A picture containing grass, sky, outdoor, way&#10;&#10;Description automatically generated">
            <a:extLst>
              <a:ext uri="{FF2B5EF4-FFF2-40B4-BE49-F238E27FC236}">
                <a16:creationId xmlns:a16="http://schemas.microsoft.com/office/drawing/2014/main" id="{58669CAA-D3B5-F5D8-3B54-2D44DB075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02" y="639932"/>
            <a:ext cx="2472006" cy="18597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purl.org/dc/dcmitype/"/>
    <ds:schemaRef ds:uri="http://purl.org/dc/terms/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158</Words>
  <Application>Microsoft Office PowerPoint</Application>
  <PresentationFormat>Widescreen</PresentationFormat>
  <Paragraphs>59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Calibri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Hillcrest Elementary School</vt:lpstr>
      <vt:lpstr>Hillcrest Elementary School</vt:lpstr>
      <vt:lpstr>Highland Park Elementary School</vt:lpstr>
      <vt:lpstr>Highland Park Elementary School</vt:lpstr>
      <vt:lpstr>Helena Park Elementary School</vt:lpstr>
      <vt:lpstr>Helena Park Elementary School</vt:lpstr>
      <vt:lpstr>Nederland Bulldog Stadium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2023-05-15T14:00:05Z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