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6" r:id="rId5"/>
    <p:sldId id="318" r:id="rId6"/>
    <p:sldId id="364" r:id="rId7"/>
    <p:sldId id="373" r:id="rId8"/>
    <p:sldId id="344" r:id="rId9"/>
    <p:sldId id="345" r:id="rId10"/>
    <p:sldId id="349" r:id="rId11"/>
    <p:sldId id="358" r:id="rId12"/>
    <p:sldId id="351" r:id="rId13"/>
    <p:sldId id="355" r:id="rId14"/>
    <p:sldId id="353" r:id="rId15"/>
    <p:sldId id="360" r:id="rId16"/>
    <p:sldId id="340" r:id="rId17"/>
    <p:sldId id="374" r:id="rId18"/>
    <p:sldId id="375" r:id="rId19"/>
    <p:sldId id="309" r:id="rId20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2F2F2"/>
    <a:srgbClr val="014067"/>
    <a:srgbClr val="3F3F3F"/>
    <a:srgbClr val="014E7D"/>
    <a:srgbClr val="013657"/>
    <a:srgbClr val="01456F"/>
    <a:srgbClr val="014B79"/>
    <a:srgbClr val="0937C9"/>
    <a:srgbClr val="00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74" autoAdjust="0"/>
  </p:normalViewPr>
  <p:slideViewPr>
    <p:cSldViewPr snapToGrid="0" showGuides="1">
      <p:cViewPr varScale="1">
        <p:scale>
          <a:sx n="115" d="100"/>
          <a:sy n="115" d="100"/>
        </p:scale>
        <p:origin x="258" y="108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9/25/2023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9/25/2023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SUBTITLE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Title 1" title="Titl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3" title="Bullet Point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5" title="Bullet Point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ble Placeholder 11" title="Tab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7" name="Text Placeholder 4" title="Subtitl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Picture Placeholder 31" title="Image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 title="Title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Caption Here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Name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Phone Number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Email 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Company Website</a:t>
            </a:r>
          </a:p>
        </p:txBody>
      </p:sp>
      <p:sp>
        <p:nvSpPr>
          <p:cNvPr id="14" name="Shape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5" name="Shape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9" name="Shape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0" name="Shape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Diagonal Stripe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0.JPEG"/><Relationship Id="rId7" Type="http://schemas.openxmlformats.org/officeDocument/2006/relationships/image" Target="../media/image24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0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g"/><Relationship Id="rId5" Type="http://schemas.openxmlformats.org/officeDocument/2006/relationships/image" Target="../media/image6.png"/><Relationship Id="rId4" Type="http://schemas.openxmlformats.org/officeDocument/2006/relationships/image" Target="../media/image2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6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6BEC16-86DD-44BE-87B1-362336C2B4E7}"/>
              </a:ext>
            </a:extLst>
          </p:cNvPr>
          <p:cNvSpPr txBox="1"/>
          <p:nvPr/>
        </p:nvSpPr>
        <p:spPr>
          <a:xfrm>
            <a:off x="10036366" y="6189214"/>
            <a:ext cx="1816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September  2023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644262-754B-43AA-9681-3BA389B6D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550" y="668786"/>
            <a:ext cx="6692900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2019 Nederland ISD Bond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3C9182-56DF-4944-B234-0D8293926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6846" y="492865"/>
            <a:ext cx="940179" cy="9920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E3572B-2D9E-4121-AF53-70A4E18A0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942" y="492865"/>
            <a:ext cx="938865" cy="993734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0D72236-3208-4FCF-9075-240244A9D8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73" t="9811" r="11852" b="57736"/>
          <a:stretch/>
        </p:blipFill>
        <p:spPr>
          <a:xfrm>
            <a:off x="747972" y="1859222"/>
            <a:ext cx="5716846" cy="3139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C337AEE-CA7A-6067-28D3-1417D62EB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844" y="2287328"/>
            <a:ext cx="4178673" cy="1885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erial view of a building and a parking lot&#10;&#10;Description automatically generated">
            <a:extLst>
              <a:ext uri="{FF2B5EF4-FFF2-40B4-BE49-F238E27FC236}">
                <a16:creationId xmlns:a16="http://schemas.microsoft.com/office/drawing/2014/main" id="{36C3954A-A9E2-B636-2579-29C22E4409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86"/>
          <a:stretch/>
        </p:blipFill>
        <p:spPr>
          <a:xfrm>
            <a:off x="1123746" y="834887"/>
            <a:ext cx="9859820" cy="56512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827390" y="102648"/>
            <a:ext cx="1364610" cy="53841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</p:spTree>
    <p:extLst>
      <p:ext uri="{BB962C8B-B14F-4D97-AF65-F5344CB8AC3E}">
        <p14:creationId xmlns:p14="http://schemas.microsoft.com/office/powerpoint/2010/main" val="55410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erial view of a building&#10;&#10;Description automatically generated">
            <a:extLst>
              <a:ext uri="{FF2B5EF4-FFF2-40B4-BE49-F238E27FC236}">
                <a16:creationId xmlns:a16="http://schemas.microsoft.com/office/drawing/2014/main" id="{18108D30-3F57-4D59-F753-DE024F79C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217" y="2342477"/>
            <a:ext cx="5510757" cy="4133068"/>
          </a:xfrm>
          <a:prstGeom prst="rect">
            <a:avLst/>
          </a:prstGeom>
        </p:spPr>
      </p:pic>
      <p:pic>
        <p:nvPicPr>
          <p:cNvPr id="5" name="Picture 4" descr="A building under construction with a few cranes&#10;&#10;Description automatically generated with medium confidence">
            <a:extLst>
              <a:ext uri="{FF2B5EF4-FFF2-40B4-BE49-F238E27FC236}">
                <a16:creationId xmlns:a16="http://schemas.microsoft.com/office/drawing/2014/main" id="{55006327-5FF6-9FD2-F6F1-09B57CB8B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25" y="702522"/>
            <a:ext cx="5510756" cy="41330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11981" y="113247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36D625-34C1-AF2B-024A-49389837DDEF}"/>
              </a:ext>
            </a:extLst>
          </p:cNvPr>
          <p:cNvSpPr txBox="1"/>
          <p:nvPr/>
        </p:nvSpPr>
        <p:spPr>
          <a:xfrm>
            <a:off x="5913781" y="702522"/>
            <a:ext cx="70931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CTE Building has been delivered and is currently being erected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Flatwork around main plaza area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Install Area ‘C’ Windows, Area ‘D’ is in fabrication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trim out work on roof </a:t>
            </a:r>
          </a:p>
        </p:txBody>
      </p:sp>
    </p:spTree>
    <p:extLst>
      <p:ext uri="{BB962C8B-B14F-4D97-AF65-F5344CB8AC3E}">
        <p14:creationId xmlns:p14="http://schemas.microsoft.com/office/powerpoint/2010/main" val="4222155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020510" y="918018"/>
            <a:ext cx="3876833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HVAC piping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Continue installing duct work in J, H, G, F, E, D, C, and B.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 Continue insulating MEP piping throughout building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hanging of cassettes in area D1/D2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Sheetrock &amp; Paint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Finish topping out sheetrock in Area ‘E’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Continue first coat of paint in area’s J, H, G, F, E, &amp; C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Continue plater ceilings in Area ‘J/G’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Gas line being installed to building.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kitchen hoods in kitchen and culinary area.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Canopy columns being set.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standing seam room over high gable area of main entrance.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6" name="Picture 5" descr="A building under construction with a brick wall and a brick ceiling&#10;&#10;Description automatically generated with medium confidence">
            <a:extLst>
              <a:ext uri="{FF2B5EF4-FFF2-40B4-BE49-F238E27FC236}">
                <a16:creationId xmlns:a16="http://schemas.microsoft.com/office/drawing/2014/main" id="{4F499FF8-A1CF-3E2F-7F03-23C1ABFAD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542" y="787299"/>
            <a:ext cx="3493199" cy="4655034"/>
          </a:xfrm>
          <a:prstGeom prst="rect">
            <a:avLst/>
          </a:prstGeom>
        </p:spPr>
      </p:pic>
      <p:pic>
        <p:nvPicPr>
          <p:cNvPr id="11" name="Picture 10" descr="A room with metal beams and windows&#10;&#10;Description automatically generated with medium confidence">
            <a:extLst>
              <a:ext uri="{FF2B5EF4-FFF2-40B4-BE49-F238E27FC236}">
                <a16:creationId xmlns:a16="http://schemas.microsoft.com/office/drawing/2014/main" id="{2617EF99-D4CD-C5E9-A7BF-AB5ADD002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7566" y="787299"/>
            <a:ext cx="3493199" cy="465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10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20858" y="164102"/>
            <a:ext cx="1364610" cy="5384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1120" y="278652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Langham Elementary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323353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71A598-CED0-40D2-923C-2D3577FF0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7275" y="1743446"/>
            <a:ext cx="7717536" cy="432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8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erial view of a building&#10;&#10;Description automatically generated">
            <a:extLst>
              <a:ext uri="{FF2B5EF4-FFF2-40B4-BE49-F238E27FC236}">
                <a16:creationId xmlns:a16="http://schemas.microsoft.com/office/drawing/2014/main" id="{309666D4-4F1E-CCA4-1D00-C18F68A6F0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825"/>
          <a:stretch/>
        </p:blipFill>
        <p:spPr>
          <a:xfrm>
            <a:off x="453519" y="706365"/>
            <a:ext cx="3408738" cy="2556554"/>
          </a:xfrm>
          <a:prstGeom prst="rect">
            <a:avLst/>
          </a:prstGeom>
        </p:spPr>
      </p:pic>
      <p:pic>
        <p:nvPicPr>
          <p:cNvPr id="4" name="Picture 3" descr="Aerial view of a building&#10;&#10;Description automatically generated">
            <a:extLst>
              <a:ext uri="{FF2B5EF4-FFF2-40B4-BE49-F238E27FC236}">
                <a16:creationId xmlns:a16="http://schemas.microsoft.com/office/drawing/2014/main" id="{EF9C3BEF-9854-F20A-80BA-8B6B87505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6001" y="716203"/>
            <a:ext cx="3444467" cy="2583350"/>
          </a:xfrm>
          <a:prstGeom prst="rect">
            <a:avLst/>
          </a:prstGeom>
        </p:spPr>
      </p:pic>
      <p:pic>
        <p:nvPicPr>
          <p:cNvPr id="5" name="Picture 4" descr="A large industrial kitchen with stainless steel appliances&#10;&#10;Description automatically generated">
            <a:extLst>
              <a:ext uri="{FF2B5EF4-FFF2-40B4-BE49-F238E27FC236}">
                <a16:creationId xmlns:a16="http://schemas.microsoft.com/office/drawing/2014/main" id="{7F1A0759-4D97-3B41-2006-D6A819F3B9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6002" y="3558447"/>
            <a:ext cx="3444467" cy="2583350"/>
          </a:xfrm>
          <a:prstGeom prst="rect">
            <a:avLst/>
          </a:prstGeom>
        </p:spPr>
      </p:pic>
      <p:pic>
        <p:nvPicPr>
          <p:cNvPr id="10" name="Picture 9" descr="A long hallway with a clock&#10;&#10;Description automatically generated">
            <a:extLst>
              <a:ext uri="{FF2B5EF4-FFF2-40B4-BE49-F238E27FC236}">
                <a16:creationId xmlns:a16="http://schemas.microsoft.com/office/drawing/2014/main" id="{6B9F66F3-5043-2A25-758E-2368DEA135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6339" y="3558448"/>
            <a:ext cx="3743596" cy="2583350"/>
          </a:xfrm>
          <a:prstGeom prst="rect">
            <a:avLst/>
          </a:prstGeom>
        </p:spPr>
      </p:pic>
      <p:pic>
        <p:nvPicPr>
          <p:cNvPr id="8" name="Picture 7" descr="A room with many tables and chairs&#10;&#10;Description automatically generated">
            <a:extLst>
              <a:ext uri="{FF2B5EF4-FFF2-40B4-BE49-F238E27FC236}">
                <a16:creationId xmlns:a16="http://schemas.microsoft.com/office/drawing/2014/main" id="{A3709B9B-6414-CF9E-820C-4AEF23E0B2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518" y="3558447"/>
            <a:ext cx="3380352" cy="25833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711980" y="113219"/>
            <a:ext cx="1364610" cy="53841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EC4140D0-EA33-466D-8F98-CD4B3D87BF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7368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Langham Elementary School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7C573D-A545-F266-05F4-216D783D5274}"/>
              </a:ext>
            </a:extLst>
          </p:cNvPr>
          <p:cNvSpPr txBox="1"/>
          <p:nvPr/>
        </p:nvSpPr>
        <p:spPr>
          <a:xfrm>
            <a:off x="4224202" y="344408"/>
            <a:ext cx="3743596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Begin Gym addition 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Fence &amp; Gate install 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concrete scope of work &amp; final grading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Landscape &amp; Sod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punch list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71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F4BC3BB-827C-4FA4-BB74-03E5239D85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70"/>
          <a:stretch/>
        </p:blipFill>
        <p:spPr>
          <a:xfrm>
            <a:off x="2021857" y="1743446"/>
            <a:ext cx="7717535" cy="43260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694225" y="164103"/>
            <a:ext cx="1364610" cy="5638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266335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Hillcrest Elementary School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744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high angle view of a building&#10;&#10;Description automatically generated">
            <a:extLst>
              <a:ext uri="{FF2B5EF4-FFF2-40B4-BE49-F238E27FC236}">
                <a16:creationId xmlns:a16="http://schemas.microsoft.com/office/drawing/2014/main" id="{89B23985-8B7B-DD90-FBD4-87ED33734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862" y="698786"/>
            <a:ext cx="3770985" cy="2800171"/>
          </a:xfrm>
          <a:prstGeom prst="rect">
            <a:avLst/>
          </a:prstGeom>
        </p:spPr>
      </p:pic>
      <p:pic>
        <p:nvPicPr>
          <p:cNvPr id="22" name="Picture 21" descr="A hallway with many doors&#10;&#10;Description automatically generated">
            <a:extLst>
              <a:ext uri="{FF2B5EF4-FFF2-40B4-BE49-F238E27FC236}">
                <a16:creationId xmlns:a16="http://schemas.microsoft.com/office/drawing/2014/main" id="{A5716C94-C791-0A39-FDB0-9BC00AD6F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4737" y="3575400"/>
            <a:ext cx="2378018" cy="3233024"/>
          </a:xfrm>
          <a:prstGeom prst="rect">
            <a:avLst/>
          </a:prstGeom>
        </p:spPr>
      </p:pic>
      <p:pic>
        <p:nvPicPr>
          <p:cNvPr id="20" name="Picture 19" descr="A room with tables and chairs&#10;&#10;Description automatically generated">
            <a:extLst>
              <a:ext uri="{FF2B5EF4-FFF2-40B4-BE49-F238E27FC236}">
                <a16:creationId xmlns:a16="http://schemas.microsoft.com/office/drawing/2014/main" id="{DB4988E1-6C87-B6CE-A4F7-9E338F9EED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8371" y="3560091"/>
            <a:ext cx="2412842" cy="3244288"/>
          </a:xfrm>
          <a:prstGeom prst="rect">
            <a:avLst/>
          </a:prstGeom>
        </p:spPr>
      </p:pic>
      <p:pic>
        <p:nvPicPr>
          <p:cNvPr id="11" name="Picture 10" descr="A room with tables and chairs&#10;&#10;Description automatically generated">
            <a:extLst>
              <a:ext uri="{FF2B5EF4-FFF2-40B4-BE49-F238E27FC236}">
                <a16:creationId xmlns:a16="http://schemas.microsoft.com/office/drawing/2014/main" id="{1013D7B0-1C0D-D027-41A6-5DA6CCD8D0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6794" y="3584293"/>
            <a:ext cx="2437245" cy="3235148"/>
          </a:xfrm>
          <a:prstGeom prst="rect">
            <a:avLst/>
          </a:prstGeom>
        </p:spPr>
      </p:pic>
      <p:pic>
        <p:nvPicPr>
          <p:cNvPr id="7" name="Picture 6" descr="A kitchen with stainless steel appliances&#10;&#10;Description automatically generated">
            <a:extLst>
              <a:ext uri="{FF2B5EF4-FFF2-40B4-BE49-F238E27FC236}">
                <a16:creationId xmlns:a16="http://schemas.microsoft.com/office/drawing/2014/main" id="{4346A03E-4C76-0F87-8AB1-E3CEA7D11B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453" y="3560091"/>
            <a:ext cx="2397224" cy="3257033"/>
          </a:xfrm>
          <a:prstGeom prst="rect">
            <a:avLst/>
          </a:prstGeom>
        </p:spPr>
      </p:pic>
      <p:pic>
        <p:nvPicPr>
          <p:cNvPr id="12" name="Picture 11" descr="Aerial view of a building and parking lot&#10;&#10;Description automatically generated">
            <a:extLst>
              <a:ext uri="{FF2B5EF4-FFF2-40B4-BE49-F238E27FC236}">
                <a16:creationId xmlns:a16="http://schemas.microsoft.com/office/drawing/2014/main" id="{4183E168-3140-BCC9-7A93-8E98EBAD31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0556" y="674454"/>
            <a:ext cx="3770985" cy="28282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0728145" y="87269"/>
            <a:ext cx="1364610" cy="53841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247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Hillcrest Elementary School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774D9D-551C-BA60-29AA-1C1B6A5D9269}"/>
              </a:ext>
            </a:extLst>
          </p:cNvPr>
          <p:cNvSpPr txBox="1"/>
          <p:nvPr/>
        </p:nvSpPr>
        <p:spPr>
          <a:xfrm>
            <a:off x="4353971" y="382428"/>
            <a:ext cx="2811461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Café/kitchen extension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Soffit install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Cooler/Freezer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Interior finish out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Wall demo is complete</a:t>
            </a:r>
          </a:p>
          <a:p>
            <a:pPr lvl="1"/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gym addition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Fence &amp; Gates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Landscape &amp; Sod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Punch List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98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F114F28-E026-4EEA-8C61-2336CD702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764" y="1743446"/>
            <a:ext cx="7665628" cy="43260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47490" y="105030"/>
            <a:ext cx="1364610" cy="5384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14281" y="323354"/>
            <a:ext cx="6384594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Highland Park Elementary School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099" y="382428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603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uilding under construction with a road and trees&#10;&#10;Description automatically generated">
            <a:extLst>
              <a:ext uri="{FF2B5EF4-FFF2-40B4-BE49-F238E27FC236}">
                <a16:creationId xmlns:a16="http://schemas.microsoft.com/office/drawing/2014/main" id="{3B240FF6-B211-5FEB-1DCD-9F7C8774D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433" y="788179"/>
            <a:ext cx="3576775" cy="2682581"/>
          </a:xfrm>
          <a:prstGeom prst="rect">
            <a:avLst/>
          </a:prstGeom>
        </p:spPr>
      </p:pic>
      <p:pic>
        <p:nvPicPr>
          <p:cNvPr id="4" name="Picture 3" descr="A building with a lot of dirt and trees&#10;&#10;Description automatically generated">
            <a:extLst>
              <a:ext uri="{FF2B5EF4-FFF2-40B4-BE49-F238E27FC236}">
                <a16:creationId xmlns:a16="http://schemas.microsoft.com/office/drawing/2014/main" id="{0553F6F9-3A8A-88B9-2719-7E9DC08835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678"/>
          <a:stretch/>
        </p:blipFill>
        <p:spPr>
          <a:xfrm>
            <a:off x="486593" y="788179"/>
            <a:ext cx="3604975" cy="2682581"/>
          </a:xfrm>
          <a:prstGeom prst="rect">
            <a:avLst/>
          </a:prstGeom>
        </p:spPr>
      </p:pic>
      <p:pic>
        <p:nvPicPr>
          <p:cNvPr id="6" name="Picture 5" descr="A room with many windows and chairs&#10;&#10;Description automatically generated">
            <a:extLst>
              <a:ext uri="{FF2B5EF4-FFF2-40B4-BE49-F238E27FC236}">
                <a16:creationId xmlns:a16="http://schemas.microsoft.com/office/drawing/2014/main" id="{EAEB8495-467B-178E-0C8C-C252911893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71" r="18393"/>
          <a:stretch/>
        </p:blipFill>
        <p:spPr>
          <a:xfrm rot="5400000">
            <a:off x="4625900" y="3317363"/>
            <a:ext cx="2929144" cy="34360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711981" y="110975"/>
            <a:ext cx="1364610" cy="53841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2682" y="181853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Highland Park Elementary School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EF6A6D-D2F4-17F4-0DB2-69A7AB04E76D}"/>
              </a:ext>
            </a:extLst>
          </p:cNvPr>
          <p:cNvSpPr txBox="1"/>
          <p:nvPr/>
        </p:nvSpPr>
        <p:spPr>
          <a:xfrm>
            <a:off x="4332443" y="843677"/>
            <a:ext cx="316360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Continue with gym addition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soffit install at café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concrete scope of work, final grading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Fence &amp; Gates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Landscape &amp; Sod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punch list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17" name="Picture 16" descr="A room with white tables and chairs&#10;&#10;Description automatically generated">
            <a:extLst>
              <a:ext uri="{FF2B5EF4-FFF2-40B4-BE49-F238E27FC236}">
                <a16:creationId xmlns:a16="http://schemas.microsoft.com/office/drawing/2014/main" id="{EF40A2E1-600B-AECC-B456-FA06B8922AA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2450" r="8755"/>
          <a:stretch/>
        </p:blipFill>
        <p:spPr>
          <a:xfrm rot="5400000">
            <a:off x="8496841" y="3305197"/>
            <a:ext cx="2929146" cy="3431589"/>
          </a:xfrm>
          <a:prstGeom prst="rect">
            <a:avLst/>
          </a:prstGeom>
        </p:spPr>
      </p:pic>
      <p:pic>
        <p:nvPicPr>
          <p:cNvPr id="21" name="Picture 20" descr="A long hallway with white tiles&#10;&#10;Description automatically generated">
            <a:extLst>
              <a:ext uri="{FF2B5EF4-FFF2-40B4-BE49-F238E27FC236}">
                <a16:creationId xmlns:a16="http://schemas.microsoft.com/office/drawing/2014/main" id="{79690958-0543-839A-B6BC-A6EE67D78C9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863" r="12610"/>
          <a:stretch/>
        </p:blipFill>
        <p:spPr>
          <a:xfrm rot="5400000">
            <a:off x="770848" y="3324421"/>
            <a:ext cx="2914756" cy="3436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33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A2CFED-828C-D2CE-A1A6-FCA12ECDD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275" y="1762222"/>
            <a:ext cx="7660462" cy="43260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38613" y="105030"/>
            <a:ext cx="1364610" cy="5384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3703" y="323354"/>
            <a:ext cx="6384594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Helena Park Elementary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267579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857" y="267579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034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erial view of a building and a parking lot&#10;&#10;Description automatically generated">
            <a:extLst>
              <a:ext uri="{FF2B5EF4-FFF2-40B4-BE49-F238E27FC236}">
                <a16:creationId xmlns:a16="http://schemas.microsoft.com/office/drawing/2014/main" id="{B918A126-F6D5-64B4-131F-804A2A92B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7700" y="989553"/>
            <a:ext cx="3309667" cy="2546111"/>
          </a:xfrm>
          <a:prstGeom prst="rect">
            <a:avLst/>
          </a:prstGeom>
        </p:spPr>
      </p:pic>
      <p:pic>
        <p:nvPicPr>
          <p:cNvPr id="4" name="Picture 3" descr="Aerial view of a building&#10;&#10;Description automatically generated">
            <a:extLst>
              <a:ext uri="{FF2B5EF4-FFF2-40B4-BE49-F238E27FC236}">
                <a16:creationId xmlns:a16="http://schemas.microsoft.com/office/drawing/2014/main" id="{823F5C6A-7599-69B7-7608-1FA9441FE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73" y="973663"/>
            <a:ext cx="3416001" cy="2562001"/>
          </a:xfrm>
          <a:prstGeom prst="rect">
            <a:avLst/>
          </a:prstGeom>
        </p:spPr>
      </p:pic>
      <p:pic>
        <p:nvPicPr>
          <p:cNvPr id="18" name="Picture 17" descr="A room with tables and chairs&#10;&#10;Description automatically generated">
            <a:extLst>
              <a:ext uri="{FF2B5EF4-FFF2-40B4-BE49-F238E27FC236}">
                <a16:creationId xmlns:a16="http://schemas.microsoft.com/office/drawing/2014/main" id="{179D4B64-4814-9644-2BE1-EAB33D4DC3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5564" y="3718496"/>
            <a:ext cx="3384442" cy="2538332"/>
          </a:xfrm>
          <a:prstGeom prst="rect">
            <a:avLst/>
          </a:prstGeom>
        </p:spPr>
      </p:pic>
      <p:pic>
        <p:nvPicPr>
          <p:cNvPr id="12" name="Picture 11" descr="A hallway with a red cart&#10;&#10;Description automatically generated">
            <a:extLst>
              <a:ext uri="{FF2B5EF4-FFF2-40B4-BE49-F238E27FC236}">
                <a16:creationId xmlns:a16="http://schemas.microsoft.com/office/drawing/2014/main" id="{F6C4E395-A512-D307-1270-5AC389352D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2096" y="3757050"/>
            <a:ext cx="3420578" cy="2526765"/>
          </a:xfrm>
          <a:prstGeom prst="rect">
            <a:avLst/>
          </a:prstGeom>
        </p:spPr>
      </p:pic>
      <p:pic>
        <p:nvPicPr>
          <p:cNvPr id="7" name="Picture 6" descr="A room with tables and chairs&#10;&#10;Description automatically generated">
            <a:extLst>
              <a:ext uri="{FF2B5EF4-FFF2-40B4-BE49-F238E27FC236}">
                <a16:creationId xmlns:a16="http://schemas.microsoft.com/office/drawing/2014/main" id="{E8E2F7AF-C3BD-9788-825B-9E9A19BB72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5564" y="989553"/>
            <a:ext cx="3384442" cy="25461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765246" y="113219"/>
            <a:ext cx="1364610" cy="53841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58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Helena Park Elementary School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DD267A-8A6E-E84D-EB5F-F3C20DC4A856}"/>
              </a:ext>
            </a:extLst>
          </p:cNvPr>
          <p:cNvSpPr txBox="1"/>
          <p:nvPr/>
        </p:nvSpPr>
        <p:spPr>
          <a:xfrm>
            <a:off x="192519" y="3757050"/>
            <a:ext cx="358313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Café Extension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Soffit Panel install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Demo existing wall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Interior finish out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concrete scope of work, final grading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Fencing &amp; Gates</a:t>
            </a:r>
          </a:p>
          <a:p>
            <a:r>
              <a:rPr lang="en-US" sz="14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Landscape &amp; Sod 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punch list 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8524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n aerial view of a football field&#10;&#10;Description automatically generated">
            <a:extLst>
              <a:ext uri="{FF2B5EF4-FFF2-40B4-BE49-F238E27FC236}">
                <a16:creationId xmlns:a16="http://schemas.microsoft.com/office/drawing/2014/main" id="{E7B9B79C-EB37-6095-4591-B0EFAE4CD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154" y="823922"/>
            <a:ext cx="3308675" cy="2434406"/>
          </a:xfrm>
          <a:prstGeom prst="rect">
            <a:avLst/>
          </a:prstGeom>
        </p:spPr>
      </p:pic>
      <p:pic>
        <p:nvPicPr>
          <p:cNvPr id="11" name="Picture 10" descr="A high angle view of a football stadium&#10;&#10;Description automatically generated">
            <a:extLst>
              <a:ext uri="{FF2B5EF4-FFF2-40B4-BE49-F238E27FC236}">
                <a16:creationId xmlns:a16="http://schemas.microsoft.com/office/drawing/2014/main" id="{81195C2D-0305-59AB-8634-BE8DCCA16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70" y="823922"/>
            <a:ext cx="3135706" cy="2434405"/>
          </a:xfrm>
          <a:prstGeom prst="rect">
            <a:avLst/>
          </a:prstGeom>
        </p:spPr>
      </p:pic>
      <p:pic>
        <p:nvPicPr>
          <p:cNvPr id="7" name="Picture 6" descr="An aerial view of a stadium&#10;&#10;Description automatically generated">
            <a:extLst>
              <a:ext uri="{FF2B5EF4-FFF2-40B4-BE49-F238E27FC236}">
                <a16:creationId xmlns:a16="http://schemas.microsoft.com/office/drawing/2014/main" id="{FA62E201-A462-235A-63A2-840FF40F3E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206" t="17686"/>
          <a:stretch/>
        </p:blipFill>
        <p:spPr>
          <a:xfrm>
            <a:off x="3348105" y="823922"/>
            <a:ext cx="5322820" cy="40003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767935" y="113218"/>
            <a:ext cx="1364610" cy="5384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62334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Nederland Bulldog Stadium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426D7C-E476-BB38-012D-B287879A97C8}"/>
              </a:ext>
            </a:extLst>
          </p:cNvPr>
          <p:cNvSpPr txBox="1"/>
          <p:nvPr/>
        </p:nvSpPr>
        <p:spPr>
          <a:xfrm>
            <a:off x="0" y="3379728"/>
            <a:ext cx="334810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elevator install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Electrical complete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signage install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Canopy coverings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trim on elevator shaft</a:t>
            </a:r>
          </a:p>
          <a:p>
            <a:pPr lvl="1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531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uilding with parking lot and cars&#10;&#10;Description automatically generated">
            <a:extLst>
              <a:ext uri="{FF2B5EF4-FFF2-40B4-BE49-F238E27FC236}">
                <a16:creationId xmlns:a16="http://schemas.microsoft.com/office/drawing/2014/main" id="{47845D2D-71D7-B7D9-C09A-1181C1D78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8290" y="1758065"/>
            <a:ext cx="5445267" cy="4083950"/>
          </a:xfrm>
          <a:prstGeom prst="rect">
            <a:avLst/>
          </a:prstGeom>
        </p:spPr>
      </p:pic>
      <p:pic>
        <p:nvPicPr>
          <p:cNvPr id="6" name="Picture 5" descr="An aerial view of a building&#10;&#10;Description automatically generated">
            <a:extLst>
              <a:ext uri="{FF2B5EF4-FFF2-40B4-BE49-F238E27FC236}">
                <a16:creationId xmlns:a16="http://schemas.microsoft.com/office/drawing/2014/main" id="{484FE02F-49D8-8857-CF58-4D3DC5A03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9" y="663961"/>
            <a:ext cx="4981424" cy="37360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419586" y="134000"/>
            <a:ext cx="1622545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62334"/>
            <a:ext cx="5489846" cy="640187"/>
          </a:xfrm>
        </p:spPr>
        <p:txBody>
          <a:bodyPr>
            <a:normAutofit/>
          </a:bodyPr>
          <a:lstStyle/>
          <a:p>
            <a:r>
              <a:rPr lang="en-US" sz="3900" dirty="0"/>
              <a:t>CO Wilson Middle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F33873-8971-B4C4-B9B4-713F2E7309B0}"/>
              </a:ext>
            </a:extLst>
          </p:cNvPr>
          <p:cNvSpPr txBox="1"/>
          <p:nvPr/>
        </p:nvSpPr>
        <p:spPr>
          <a:xfrm>
            <a:off x="1732423" y="4549676"/>
            <a:ext cx="43858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Front Office Complete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Laboratories Complete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Toilet Partitions Complete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Trench Drain / Concrete Island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Fence &amp; Gates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Remove Entergy Pole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59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20858" y="113218"/>
            <a:ext cx="1364610" cy="5384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62334"/>
            <a:ext cx="5489846" cy="640187"/>
          </a:xfrm>
        </p:spPr>
        <p:txBody>
          <a:bodyPr>
            <a:normAutofit/>
          </a:bodyPr>
          <a:lstStyle/>
          <a:p>
            <a:r>
              <a:rPr lang="en-US" sz="3900" dirty="0"/>
              <a:t>Central Middle School</a:t>
            </a:r>
          </a:p>
        </p:txBody>
      </p:sp>
      <p:pic>
        <p:nvPicPr>
          <p:cNvPr id="5" name="Picture 4" descr="A picture containing outdoor, tree, sky, aerial photography&#10;&#10;Description automatically generated">
            <a:extLst>
              <a:ext uri="{FF2B5EF4-FFF2-40B4-BE49-F238E27FC236}">
                <a16:creationId xmlns:a16="http://schemas.microsoft.com/office/drawing/2014/main" id="{04E67C77-B8BA-7E17-0B40-17D868AE0A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431" y="841978"/>
            <a:ext cx="7192292" cy="53942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2EC8C3-FB20-8D90-E91A-15E0A7791901}"/>
              </a:ext>
            </a:extLst>
          </p:cNvPr>
          <p:cNvSpPr txBox="1"/>
          <p:nvPr/>
        </p:nvSpPr>
        <p:spPr>
          <a:xfrm>
            <a:off x="0" y="1062882"/>
            <a:ext cx="397143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Front Office Complete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Installing New Casework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Laboratories Complete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Toilet Partitions Complete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Flatwork &amp; Canopy outside Natatorium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Change Exterior Door for ADA.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Wheelchair Lift </a:t>
            </a:r>
          </a:p>
        </p:txBody>
      </p:sp>
    </p:spTree>
    <p:extLst>
      <p:ext uri="{BB962C8B-B14F-4D97-AF65-F5344CB8AC3E}">
        <p14:creationId xmlns:p14="http://schemas.microsoft.com/office/powerpoint/2010/main" val="36892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531715" y="155568"/>
            <a:ext cx="1518243" cy="599034"/>
          </a:xfrm>
          <a:prstGeom prst="rect">
            <a:avLst/>
          </a:prstGeom>
        </p:spPr>
      </p:pic>
      <p:pic>
        <p:nvPicPr>
          <p:cNvPr id="4" name="Picture 3" descr="A picture containing text, newspaper, building, sign&#10;&#10;Description automatically generated">
            <a:extLst>
              <a:ext uri="{FF2B5EF4-FFF2-40B4-BE49-F238E27FC236}">
                <a16:creationId xmlns:a16="http://schemas.microsoft.com/office/drawing/2014/main" id="{7E411EF1-04E8-40F1-B92A-1A1A02FF9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20" y="424777"/>
            <a:ext cx="4724559" cy="61141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86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/>
    </mc:Choice>
    <mc:Fallback xmlns="">
      <p:transition spd="slow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F8919DE-9BD9-47A9-9F5D-16EBB96879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80A5AF1-8C57-4290-936E-5FD27C9572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87F4215-C6BB-44A3-9A5E-9446E6835900}">
  <ds:schemaRefs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purl.org/dc/dcmitype/"/>
    <ds:schemaRef ds:uri="16c05727-aa75-4e4a-9b5f-8a80a1165891"/>
    <ds:schemaRef ds:uri="71af3243-3dd4-4a8d-8c0d-dd76da1f02a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light(2)</Template>
  <TotalTime>0</TotalTime>
  <Words>375</Words>
  <Application>Microsoft Office PowerPoint</Application>
  <PresentationFormat>Widescreen</PresentationFormat>
  <Paragraphs>112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Arial Black</vt:lpstr>
      <vt:lpstr>Calibri</vt:lpstr>
      <vt:lpstr>Calibri Light</vt:lpstr>
      <vt:lpstr>CiscoSans ExtraLight</vt:lpstr>
      <vt:lpstr>Gill Sans SemiBold</vt:lpstr>
      <vt:lpstr>Times New Roman</vt:lpstr>
      <vt:lpstr>Wingdings</vt:lpstr>
      <vt:lpstr>Office Theme</vt:lpstr>
      <vt:lpstr>2019 Nederland ISD Bond Project</vt:lpstr>
      <vt:lpstr>Nederland High School</vt:lpstr>
      <vt:lpstr>Nederland High School</vt:lpstr>
      <vt:lpstr>Nederland High School</vt:lpstr>
      <vt:lpstr>Langham Elementary School</vt:lpstr>
      <vt:lpstr>Langham Elementary School</vt:lpstr>
      <vt:lpstr>Hillcrest Elementary School</vt:lpstr>
      <vt:lpstr>Hillcrest Elementary School</vt:lpstr>
      <vt:lpstr>Highland Park Elementary School</vt:lpstr>
      <vt:lpstr>Highland Park Elementary School</vt:lpstr>
      <vt:lpstr>Helena Park Elementary School</vt:lpstr>
      <vt:lpstr>Helena Park Elementary School</vt:lpstr>
      <vt:lpstr>Nederland Bulldog Stadium</vt:lpstr>
      <vt:lpstr>CO Wilson Middle School</vt:lpstr>
      <vt:lpstr>Central Middle School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2019-07-31T20:04:31Z</dcterms:created>
  <dcterms:modified xsi:type="dcterms:W3CDTF">2023-09-25T20:27:51Z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