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8" r:id="rId6"/>
    <p:sldId id="364" r:id="rId7"/>
    <p:sldId id="373" r:id="rId8"/>
    <p:sldId id="344" r:id="rId9"/>
    <p:sldId id="345" r:id="rId10"/>
    <p:sldId id="349" r:id="rId11"/>
    <p:sldId id="358" r:id="rId12"/>
    <p:sldId id="351" r:id="rId13"/>
    <p:sldId id="355" r:id="rId14"/>
    <p:sldId id="353" r:id="rId15"/>
    <p:sldId id="360" r:id="rId16"/>
    <p:sldId id="340" r:id="rId17"/>
    <p:sldId id="374" r:id="rId18"/>
    <p:sldId id="375" r:id="rId19"/>
    <p:sldId id="309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25" d="100"/>
          <a:sy n="125" d="100"/>
        </p:scale>
        <p:origin x="1906" y="77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11/13/2023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11/13/2023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November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parking lot and trees&#10;&#10;Description automatically generated">
            <a:extLst>
              <a:ext uri="{FF2B5EF4-FFF2-40B4-BE49-F238E27FC236}">
                <a16:creationId xmlns:a16="http://schemas.microsoft.com/office/drawing/2014/main" id="{4C2D4B68-620C-5FAE-D992-D8104EFCD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90"/>
          <a:stretch/>
        </p:blipFill>
        <p:spPr>
          <a:xfrm>
            <a:off x="1123745" y="834887"/>
            <a:ext cx="9859819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FE18F343-F309-F53F-BFA7-6AB7ECD26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6" y="2342477"/>
            <a:ext cx="5510757" cy="4133068"/>
          </a:xfrm>
          <a:prstGeom prst="rect">
            <a:avLst/>
          </a:prstGeom>
        </p:spPr>
      </p:pic>
      <p:pic>
        <p:nvPicPr>
          <p:cNvPr id="5" name="Picture 4" descr="A building under construction with a few cranes&#10;&#10;Description automatically generated with medium confidence">
            <a:extLst>
              <a:ext uri="{FF2B5EF4-FFF2-40B4-BE49-F238E27FC236}">
                <a16:creationId xmlns:a16="http://schemas.microsoft.com/office/drawing/2014/main" id="{55006327-5FF6-9FD2-F6F1-09B57CB8B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5" y="702522"/>
            <a:ext cx="5510756" cy="4133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Erection of CTE Building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Install Area D Windows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Mechanical Yard Chilled Water Piping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Canopy columns being set. 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pic>
        <p:nvPicPr>
          <p:cNvPr id="6" name="Picture 5" descr="A building with a roof&#10;&#10;Description automatically generated">
            <a:extLst>
              <a:ext uri="{FF2B5EF4-FFF2-40B4-BE49-F238E27FC236}">
                <a16:creationId xmlns:a16="http://schemas.microsoft.com/office/drawing/2014/main" id="{DAA863BD-215D-708D-D2A6-5AF9BCE88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26" y="702523"/>
            <a:ext cx="5506024" cy="412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HVAC piping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installing duct work in J, H, G, F, E, D, C, and B.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 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piping of cassettes in area D1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Sheetrock &amp; Paint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first coat of paint in area’s J, H, G, F, E, &amp; 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plater ceilings in Area ‘J/G’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Tile in Restrooms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Ceiling Grid in Labs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Gym Scoreboards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building under construction with a brick wall and a brick ceiling&#10;&#10;Description automatically generated with medium confidence">
            <a:extLst>
              <a:ext uri="{FF2B5EF4-FFF2-40B4-BE49-F238E27FC236}">
                <a16:creationId xmlns:a16="http://schemas.microsoft.com/office/drawing/2014/main" id="{4F499FF8-A1CF-3E2F-7F03-23C1ABFA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2" y="787299"/>
            <a:ext cx="3493199" cy="4655034"/>
          </a:xfrm>
          <a:prstGeom prst="rect">
            <a:avLst/>
          </a:prstGeom>
        </p:spPr>
      </p:pic>
      <p:pic>
        <p:nvPicPr>
          <p:cNvPr id="11" name="Picture 10" descr="A room with metal beams and windows&#10;&#10;Description automatically generated with medium confidence">
            <a:extLst>
              <a:ext uri="{FF2B5EF4-FFF2-40B4-BE49-F238E27FC236}">
                <a16:creationId xmlns:a16="http://schemas.microsoft.com/office/drawing/2014/main" id="{2617EF99-D4CD-C5E9-A7BF-AB5ADD002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566" y="787299"/>
            <a:ext cx="3493199" cy="465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64102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allway with balloons and decorations&#10;&#10;Description automatically generated">
            <a:extLst>
              <a:ext uri="{FF2B5EF4-FFF2-40B4-BE49-F238E27FC236}">
                <a16:creationId xmlns:a16="http://schemas.microsoft.com/office/drawing/2014/main" id="{8632C3D8-0C5F-E90A-61B7-7D1B209A0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001" y="3558446"/>
            <a:ext cx="3444467" cy="2583350"/>
          </a:xfrm>
          <a:prstGeom prst="rect">
            <a:avLst/>
          </a:prstGeom>
        </p:spPr>
      </p:pic>
      <p:pic>
        <p:nvPicPr>
          <p:cNvPr id="6" name="Picture 5" descr="A long hallway with tables and chairs&#10;&#10;Description automatically generated">
            <a:extLst>
              <a:ext uri="{FF2B5EF4-FFF2-40B4-BE49-F238E27FC236}">
                <a16:creationId xmlns:a16="http://schemas.microsoft.com/office/drawing/2014/main" id="{65BC4483-4258-5178-DD11-699B0C2A6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338" y="3558446"/>
            <a:ext cx="3743595" cy="2583351"/>
          </a:xfrm>
          <a:prstGeom prst="rect">
            <a:avLst/>
          </a:prstGeom>
        </p:spPr>
      </p:pic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309666D4-4F1E-CCA4-1D00-C18F68A6F0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25"/>
          <a:stretch/>
        </p:blipFill>
        <p:spPr>
          <a:xfrm>
            <a:off x="453519" y="706365"/>
            <a:ext cx="3408738" cy="2556554"/>
          </a:xfrm>
          <a:prstGeom prst="rect">
            <a:avLst/>
          </a:prstGeom>
        </p:spPr>
      </p:pic>
      <p:pic>
        <p:nvPicPr>
          <p:cNvPr id="4" name="Picture 3" descr="Aerial view of a building&#10;&#10;Description automatically generated">
            <a:extLst>
              <a:ext uri="{FF2B5EF4-FFF2-40B4-BE49-F238E27FC236}">
                <a16:creationId xmlns:a16="http://schemas.microsoft.com/office/drawing/2014/main" id="{EF9C3BEF-9854-F20A-80BA-8B6B87505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001" y="716203"/>
            <a:ext cx="3444467" cy="2583350"/>
          </a:xfrm>
          <a:prstGeom prst="rect">
            <a:avLst/>
          </a:prstGeom>
        </p:spPr>
      </p:pic>
      <p:pic>
        <p:nvPicPr>
          <p:cNvPr id="8" name="Picture 7" descr="A room with many tables and chairs&#10;&#10;Description automatically generated">
            <a:extLst>
              <a:ext uri="{FF2B5EF4-FFF2-40B4-BE49-F238E27FC236}">
                <a16:creationId xmlns:a16="http://schemas.microsoft.com/office/drawing/2014/main" id="{A3709B9B-6414-CF9E-820C-4AEF23E0B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18" y="3558447"/>
            <a:ext cx="3380352" cy="2583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0" y="113219"/>
            <a:ext cx="1364610" cy="538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224202" y="344408"/>
            <a:ext cx="37435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Gym addition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Gate install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Install handrails over Thanksgiving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4225" y="164103"/>
            <a:ext cx="1364610" cy="563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1E1AA73C-F3EC-7520-51C0-B18ED0FBF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12"/>
          <a:stretch/>
        </p:blipFill>
        <p:spPr>
          <a:xfrm>
            <a:off x="437862" y="702821"/>
            <a:ext cx="3766004" cy="2796136"/>
          </a:xfrm>
          <a:prstGeom prst="rect">
            <a:avLst/>
          </a:prstGeom>
        </p:spPr>
      </p:pic>
      <p:pic>
        <p:nvPicPr>
          <p:cNvPr id="7" name="Picture 6" descr="Aerial view of a school&#10;&#10;Description automatically generated">
            <a:extLst>
              <a:ext uri="{FF2B5EF4-FFF2-40B4-BE49-F238E27FC236}">
                <a16:creationId xmlns:a16="http://schemas.microsoft.com/office/drawing/2014/main" id="{807F5CCA-5314-70CA-9497-6129ACAC3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537" y="674454"/>
            <a:ext cx="3766004" cy="2824503"/>
          </a:xfrm>
          <a:prstGeom prst="rect">
            <a:avLst/>
          </a:prstGeom>
        </p:spPr>
      </p:pic>
      <p:pic>
        <p:nvPicPr>
          <p:cNvPr id="22" name="Picture 21" descr="A hallway with many doors&#10;&#10;Description automatically generated">
            <a:extLst>
              <a:ext uri="{FF2B5EF4-FFF2-40B4-BE49-F238E27FC236}">
                <a16:creationId xmlns:a16="http://schemas.microsoft.com/office/drawing/2014/main" id="{A5716C94-C791-0A39-FDB0-9BC00AD6F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820" y="3555709"/>
            <a:ext cx="2378018" cy="3233024"/>
          </a:xfrm>
          <a:prstGeom prst="rect">
            <a:avLst/>
          </a:prstGeom>
        </p:spPr>
      </p:pic>
      <p:pic>
        <p:nvPicPr>
          <p:cNvPr id="11" name="Picture 10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013D7B0-1C0D-D027-41A6-5DA6CCD8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228" y="3553585"/>
            <a:ext cx="2437245" cy="3235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728145" y="8726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3971" y="382428"/>
            <a:ext cx="281146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Café/kitchen extension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Finish Epoxy Floors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Wax Floors</a:t>
            </a:r>
          </a:p>
          <a:p>
            <a:pPr lvl="1"/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gym addition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Epoxy &amp; Fixtures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Begin work in pre-k classroom over thanksgiving break 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47490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1A305698-92AE-E3EF-8B05-93CADAD92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505" y="788179"/>
            <a:ext cx="3576775" cy="2682581"/>
          </a:xfrm>
          <a:prstGeom prst="rect">
            <a:avLst/>
          </a:prstGeom>
        </p:spPr>
      </p:pic>
      <p:pic>
        <p:nvPicPr>
          <p:cNvPr id="7" name="Picture 6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D1C0D9D9-975D-053E-5F1D-0A18E3A46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93" y="788179"/>
            <a:ext cx="3604975" cy="2682581"/>
          </a:xfrm>
          <a:prstGeom prst="rect">
            <a:avLst/>
          </a:prstGeom>
        </p:spPr>
      </p:pic>
      <p:pic>
        <p:nvPicPr>
          <p:cNvPr id="8" name="Picture 7" descr="A hallway with a sign and a door&#10;&#10;Description automatically generated">
            <a:extLst>
              <a:ext uri="{FF2B5EF4-FFF2-40B4-BE49-F238E27FC236}">
                <a16:creationId xmlns:a16="http://schemas.microsoft.com/office/drawing/2014/main" id="{05A75C15-A414-660F-E300-7EECA3465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70" y="3591424"/>
            <a:ext cx="3422673" cy="2908531"/>
          </a:xfrm>
          <a:prstGeom prst="rect">
            <a:avLst/>
          </a:prstGeom>
        </p:spPr>
      </p:pic>
      <p:pic>
        <p:nvPicPr>
          <p:cNvPr id="5" name="Picture 4" descr="A kitchen with a green counter and yellow walls&#10;&#10;Description automatically generated">
            <a:extLst>
              <a:ext uri="{FF2B5EF4-FFF2-40B4-BE49-F238E27FC236}">
                <a16:creationId xmlns:a16="http://schemas.microsoft.com/office/drawing/2014/main" id="{021A7435-45B3-D080-8B6E-10BC5E4E8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5619" y="3570809"/>
            <a:ext cx="3445662" cy="2914755"/>
          </a:xfrm>
          <a:prstGeom prst="rect">
            <a:avLst/>
          </a:prstGeom>
        </p:spPr>
      </p:pic>
      <p:pic>
        <p:nvPicPr>
          <p:cNvPr id="6" name="Picture 5" descr="A room with many windows and chairs&#10;&#10;Description automatically generated">
            <a:extLst>
              <a:ext uri="{FF2B5EF4-FFF2-40B4-BE49-F238E27FC236}">
                <a16:creationId xmlns:a16="http://schemas.microsoft.com/office/drawing/2014/main" id="{EAEB8495-467B-178E-0C8C-C252911893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671" r="18393"/>
          <a:stretch/>
        </p:blipFill>
        <p:spPr>
          <a:xfrm rot="5400000">
            <a:off x="4625900" y="3317363"/>
            <a:ext cx="2929144" cy="34360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1" y="110975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332443" y="843677"/>
            <a:ext cx="316360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work,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Roof Scope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8613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uilding with a parking lot and trees&#10;&#10;Description automatically generated with medium confidence">
            <a:extLst>
              <a:ext uri="{FF2B5EF4-FFF2-40B4-BE49-F238E27FC236}">
                <a16:creationId xmlns:a16="http://schemas.microsoft.com/office/drawing/2014/main" id="{07C9FCD2-8FC8-FD82-774B-DDC0088DC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05" y="572245"/>
            <a:ext cx="4559785" cy="3419839"/>
          </a:xfrm>
          <a:prstGeom prst="rect">
            <a:avLst/>
          </a:prstGeom>
        </p:spPr>
      </p:pic>
      <p:pic>
        <p:nvPicPr>
          <p:cNvPr id="7" name="Picture 6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1A63B831-2133-AB2E-C2B2-FE3429E12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97" y="574185"/>
            <a:ext cx="4468891" cy="3413226"/>
          </a:xfrm>
          <a:prstGeom prst="rect">
            <a:avLst/>
          </a:prstGeom>
        </p:spPr>
      </p:pic>
      <p:pic>
        <p:nvPicPr>
          <p:cNvPr id="13" name="Picture 12" descr="A hallway with pictures on the wall&#10;&#10;Description automatically generated">
            <a:extLst>
              <a:ext uri="{FF2B5EF4-FFF2-40B4-BE49-F238E27FC236}">
                <a16:creationId xmlns:a16="http://schemas.microsoft.com/office/drawing/2014/main" id="{1A70D005-D820-9993-7F2F-BA26F72FB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1315" y="4129166"/>
            <a:ext cx="3309667" cy="2527840"/>
          </a:xfrm>
          <a:prstGeom prst="rect">
            <a:avLst/>
          </a:prstGeom>
        </p:spPr>
      </p:pic>
      <p:pic>
        <p:nvPicPr>
          <p:cNvPr id="5" name="Picture 4" descr="A room with a roof and a metal frame&#10;&#10;Description automatically generated with medium confidence">
            <a:extLst>
              <a:ext uri="{FF2B5EF4-FFF2-40B4-BE49-F238E27FC236}">
                <a16:creationId xmlns:a16="http://schemas.microsoft.com/office/drawing/2014/main" id="{FD0872E5-7AFC-520F-7B7F-CE107EDE5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3108" y="4130240"/>
            <a:ext cx="3384443" cy="25267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765246" y="11321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897371" y="4231064"/>
            <a:ext cx="30739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Fencing &amp; Gates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Entergy to remove utility pole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Install Canopy</a:t>
            </a:r>
          </a:p>
          <a:p>
            <a:r>
              <a:rPr lang="en-US" sz="1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n aerial view of a football field&#10;&#10;Description automatically generated">
            <a:extLst>
              <a:ext uri="{FF2B5EF4-FFF2-40B4-BE49-F238E27FC236}">
                <a16:creationId xmlns:a16="http://schemas.microsoft.com/office/drawing/2014/main" id="{E7B9B79C-EB37-6095-4591-B0EFAE4C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154" y="823922"/>
            <a:ext cx="3308675" cy="2434406"/>
          </a:xfrm>
          <a:prstGeom prst="rect">
            <a:avLst/>
          </a:prstGeom>
        </p:spPr>
      </p:pic>
      <p:pic>
        <p:nvPicPr>
          <p:cNvPr id="11" name="Picture 10" descr="A high angle view of a football stadium&#10;&#10;Description automatically generated">
            <a:extLst>
              <a:ext uri="{FF2B5EF4-FFF2-40B4-BE49-F238E27FC236}">
                <a16:creationId xmlns:a16="http://schemas.microsoft.com/office/drawing/2014/main" id="{81195C2D-0305-59AB-8634-BE8DCCA16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0" y="823922"/>
            <a:ext cx="3135706" cy="2434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67935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26D7C-E476-BB38-012D-B287879A97C8}"/>
              </a:ext>
            </a:extLst>
          </p:cNvPr>
          <p:cNvSpPr txBox="1"/>
          <p:nvPr/>
        </p:nvSpPr>
        <p:spPr>
          <a:xfrm>
            <a:off x="0" y="3379728"/>
            <a:ext cx="33481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trim on elevator shaft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Restroom Signage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visitors side gutters</a:t>
            </a:r>
          </a:p>
          <a:p>
            <a:r>
              <a:rPr lang="en-US" dirty="0"/>
              <a:t> </a:t>
            </a:r>
          </a:p>
          <a:p>
            <a:pPr lvl="1"/>
            <a:r>
              <a:rPr lang="en-US" dirty="0"/>
              <a:t> </a:t>
            </a:r>
          </a:p>
        </p:txBody>
      </p:sp>
      <p:pic>
        <p:nvPicPr>
          <p:cNvPr id="14" name="Picture 13" descr="An aerial view of a stadium&#10;&#10;Description automatically generated">
            <a:extLst>
              <a:ext uri="{FF2B5EF4-FFF2-40B4-BE49-F238E27FC236}">
                <a16:creationId xmlns:a16="http://schemas.microsoft.com/office/drawing/2014/main" id="{6DEB82C5-7CC6-4281-0D14-37ED95D9258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047"/>
          <a:stretch/>
        </p:blipFill>
        <p:spPr>
          <a:xfrm>
            <a:off x="3265639" y="823922"/>
            <a:ext cx="5487049" cy="376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parking lot and cars&#10;&#10;Description automatically generated">
            <a:extLst>
              <a:ext uri="{FF2B5EF4-FFF2-40B4-BE49-F238E27FC236}">
                <a16:creationId xmlns:a16="http://schemas.microsoft.com/office/drawing/2014/main" id="{47845D2D-71D7-B7D9-C09A-1181C1D7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290" y="1758065"/>
            <a:ext cx="5445267" cy="4083950"/>
          </a:xfrm>
          <a:prstGeom prst="rect">
            <a:avLst/>
          </a:prstGeom>
        </p:spPr>
      </p:pic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84FE02F-49D8-8857-CF58-4D3DC5A0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9" y="663961"/>
            <a:ext cx="4981424" cy="3736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9586" y="134000"/>
            <a:ext cx="1622545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33873-8971-B4C4-B9B4-713F2E7309B0}"/>
              </a:ext>
            </a:extLst>
          </p:cNvPr>
          <p:cNvSpPr txBox="1"/>
          <p:nvPr/>
        </p:nvSpPr>
        <p:spPr>
          <a:xfrm>
            <a:off x="1732423" y="4549676"/>
            <a:ext cx="4385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Landscaping </a:t>
            </a:r>
          </a:p>
        </p:txBody>
      </p:sp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431" y="841978"/>
            <a:ext cx="7192292" cy="5394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EC8C3-FB20-8D90-E91A-15E0A7791901}"/>
              </a:ext>
            </a:extLst>
          </p:cNvPr>
          <p:cNvSpPr txBox="1"/>
          <p:nvPr/>
        </p:nvSpPr>
        <p:spPr>
          <a:xfrm>
            <a:off x="0" y="1062882"/>
            <a:ext cx="3971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Exterior Natatorium Door glazing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Wheelchair Lift </a:t>
            </a:r>
          </a:p>
        </p:txBody>
      </p:sp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252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2023-11-13T17:22:04Z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